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6.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ink/ink1.xml" ContentType="application/inkml+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58"/>
  </p:notesMasterIdLst>
  <p:handoutMasterIdLst>
    <p:handoutMasterId r:id="rId59"/>
  </p:handoutMasterIdLst>
  <p:sldIdLst>
    <p:sldId id="297" r:id="rId5"/>
    <p:sldId id="267" r:id="rId6"/>
    <p:sldId id="2134960643" r:id="rId7"/>
    <p:sldId id="2134960591" r:id="rId8"/>
    <p:sldId id="301" r:id="rId9"/>
    <p:sldId id="302" r:id="rId10"/>
    <p:sldId id="2134960590" r:id="rId11"/>
    <p:sldId id="2134960566" r:id="rId12"/>
    <p:sldId id="263" r:id="rId13"/>
    <p:sldId id="298" r:id="rId14"/>
    <p:sldId id="299" r:id="rId15"/>
    <p:sldId id="300" r:id="rId16"/>
    <p:sldId id="2134960567" r:id="rId17"/>
    <p:sldId id="2134960558" r:id="rId18"/>
    <p:sldId id="2134960560" r:id="rId19"/>
    <p:sldId id="2134960561" r:id="rId20"/>
    <p:sldId id="277" r:id="rId21"/>
    <p:sldId id="2134960559" r:id="rId22"/>
    <p:sldId id="2134960584" r:id="rId23"/>
    <p:sldId id="2134960585" r:id="rId24"/>
    <p:sldId id="2134960631" r:id="rId25"/>
    <p:sldId id="2134960568" r:id="rId26"/>
    <p:sldId id="306" r:id="rId27"/>
    <p:sldId id="282" r:id="rId28"/>
    <p:sldId id="279" r:id="rId29"/>
    <p:sldId id="281" r:id="rId30"/>
    <p:sldId id="284" r:id="rId31"/>
    <p:sldId id="331" r:id="rId32"/>
    <p:sldId id="2134960565" r:id="rId33"/>
    <p:sldId id="2134960578" r:id="rId34"/>
    <p:sldId id="293" r:id="rId35"/>
    <p:sldId id="273" r:id="rId36"/>
    <p:sldId id="294" r:id="rId37"/>
    <p:sldId id="2134960586" r:id="rId38"/>
    <p:sldId id="315" r:id="rId39"/>
    <p:sldId id="340" r:id="rId40"/>
    <p:sldId id="2134960569" r:id="rId41"/>
    <p:sldId id="2134960632" r:id="rId42"/>
    <p:sldId id="2134960573" r:id="rId43"/>
    <p:sldId id="2134960574" r:id="rId44"/>
    <p:sldId id="2134960576" r:id="rId45"/>
    <p:sldId id="2134960577" r:id="rId46"/>
    <p:sldId id="2134960589" r:id="rId47"/>
    <p:sldId id="2134960570" r:id="rId48"/>
    <p:sldId id="2134960587" r:id="rId49"/>
    <p:sldId id="264" r:id="rId50"/>
    <p:sldId id="311" r:id="rId51"/>
    <p:sldId id="2134960581" r:id="rId52"/>
    <p:sldId id="2134960642" r:id="rId53"/>
    <p:sldId id="2134960582" r:id="rId54"/>
    <p:sldId id="328" r:id="rId55"/>
    <p:sldId id="2134960641" r:id="rId56"/>
    <p:sldId id="2134960598" r:id="rId57"/>
  </p:sldIdLst>
  <p:sldSz cx="12192000" cy="6858000"/>
  <p:notesSz cx="6858000" cy="9144000"/>
  <p:custDataLst>
    <p:tags r:id="rId60"/>
  </p:custDataLst>
  <p:defaultTextStyle>
    <a:defPPr>
      <a:defRPr lang="fi-FI"/>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DE0F1"/>
    <a:srgbClr val="B2096E"/>
    <a:srgbClr val="FDBFE2"/>
    <a:srgbClr val="FDCFEA"/>
    <a:srgbClr val="FED8EE"/>
    <a:srgbClr val="FDF1F8"/>
    <a:srgbClr val="FCBFE2"/>
    <a:srgbClr val="EDEDFC"/>
    <a:srgbClr val="FDF6FB"/>
    <a:srgbClr val="E7E7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747" autoAdjust="0"/>
    <p:restoredTop sz="94660"/>
  </p:normalViewPr>
  <p:slideViewPr>
    <p:cSldViewPr snapToGrid="0">
      <p:cViewPr varScale="1">
        <p:scale>
          <a:sx n="63" d="100"/>
          <a:sy n="63" d="100"/>
        </p:scale>
        <p:origin x="160" y="5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gs" Target="tags/tag1.xml"/><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a:extLst>
              <a:ext uri="{FF2B5EF4-FFF2-40B4-BE49-F238E27FC236}">
                <a16:creationId xmlns:a16="http://schemas.microsoft.com/office/drawing/2014/main" id="{3B755900-A9E7-0B97-FA96-4151ADC5521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a:extLst>
              <a:ext uri="{FF2B5EF4-FFF2-40B4-BE49-F238E27FC236}">
                <a16:creationId xmlns:a16="http://schemas.microsoft.com/office/drawing/2014/main" id="{02D13BF5-4CDB-51A0-28D6-DDA65FC4872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97E321-DCB1-7448-96AD-C284FCDE9D95}" type="datetimeFigureOut">
              <a:rPr lang="fi-FI" smtClean="0"/>
              <a:t>26.1.2024</a:t>
            </a:fld>
            <a:endParaRPr lang="fi-FI"/>
          </a:p>
        </p:txBody>
      </p:sp>
      <p:sp>
        <p:nvSpPr>
          <p:cNvPr id="4" name="Alatunnisteen paikkamerkki 3">
            <a:extLst>
              <a:ext uri="{FF2B5EF4-FFF2-40B4-BE49-F238E27FC236}">
                <a16:creationId xmlns:a16="http://schemas.microsoft.com/office/drawing/2014/main" id="{5D1352BC-59DB-ECF6-7F2F-01E17D13BB8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a:extLst>
              <a:ext uri="{FF2B5EF4-FFF2-40B4-BE49-F238E27FC236}">
                <a16:creationId xmlns:a16="http://schemas.microsoft.com/office/drawing/2014/main" id="{B7AC8DA0-8D11-612C-2E2F-FBA2818AAD6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8F848CD-EA1E-7145-83AB-0709E06341AC}" type="slidenum">
              <a:rPr lang="fi-FI" smtClean="0"/>
              <a:t>‹#›</a:t>
            </a:fld>
            <a:endParaRPr lang="fi-FI"/>
          </a:p>
        </p:txBody>
      </p:sp>
    </p:spTree>
    <p:extLst>
      <p:ext uri="{BB962C8B-B14F-4D97-AF65-F5344CB8AC3E}">
        <p14:creationId xmlns:p14="http://schemas.microsoft.com/office/powerpoint/2010/main" val="442350978"/>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5T13:47:23.171"/>
    </inkml:context>
    <inkml:brush xml:id="br0">
      <inkml:brushProperty name="width" value="0.025" units="cm"/>
      <inkml:brushProperty name="height" value="0.025" units="cm"/>
      <inkml:brushProperty name="color" value="#AB008B"/>
    </inkml:brush>
  </inkml:definitions>
  <inkml:trace contextRef="#ctx0" brushRef="#br0">1 0 24575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60DB6F-B396-1F43-B05E-1722511CBA15}" type="datetimeFigureOut">
              <a:rPr lang="en-FI" smtClean="0"/>
              <a:t>01/26/2024</a:t>
            </a:fld>
            <a:endParaRPr lang="en-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B46B93-6D2B-B94A-92CA-D45241FFDB31}" type="slidenum">
              <a:rPr lang="en-FI" smtClean="0"/>
              <a:t>‹#›</a:t>
            </a:fld>
            <a:endParaRPr lang="en-FI"/>
          </a:p>
        </p:txBody>
      </p:sp>
    </p:spTree>
    <p:extLst>
      <p:ext uri="{BB962C8B-B14F-4D97-AF65-F5344CB8AC3E}">
        <p14:creationId xmlns:p14="http://schemas.microsoft.com/office/powerpoint/2010/main" val="2692589397"/>
      </p:ext>
    </p:extLst>
  </p:cSld>
  <p:clrMap bg1="lt1" tx1="dk1" bg2="lt2" tx2="dk2" accent1="accent1" accent2="accent2" accent3="accent3" accent4="accent4" accent5="accent5" accent6="accent6" hlink="hlink" folHlink="folHlink"/>
  <p:notesStyle>
    <a:lvl1pPr marL="0" algn="l" defTabSz="914286" rtl="0" eaLnBrk="1" latinLnBrk="0" hangingPunct="1">
      <a:defRPr sz="1200" kern="1200">
        <a:solidFill>
          <a:schemeClr val="tx1"/>
        </a:solidFill>
        <a:latin typeface="+mn-lt"/>
        <a:ea typeface="+mn-ea"/>
        <a:cs typeface="+mn-cs"/>
      </a:defRPr>
    </a:lvl1pPr>
    <a:lvl2pPr marL="457143" algn="l" defTabSz="914286" rtl="0" eaLnBrk="1" latinLnBrk="0" hangingPunct="1">
      <a:defRPr sz="1200" kern="1200">
        <a:solidFill>
          <a:schemeClr val="tx1"/>
        </a:solidFill>
        <a:latin typeface="+mn-lt"/>
        <a:ea typeface="+mn-ea"/>
        <a:cs typeface="+mn-cs"/>
      </a:defRPr>
    </a:lvl2pPr>
    <a:lvl3pPr marL="914286" algn="l" defTabSz="914286" rtl="0" eaLnBrk="1" latinLnBrk="0" hangingPunct="1">
      <a:defRPr sz="1200" kern="1200">
        <a:solidFill>
          <a:schemeClr val="tx1"/>
        </a:solidFill>
        <a:latin typeface="+mn-lt"/>
        <a:ea typeface="+mn-ea"/>
        <a:cs typeface="+mn-cs"/>
      </a:defRPr>
    </a:lvl3pPr>
    <a:lvl4pPr marL="1371430" algn="l" defTabSz="914286" rtl="0" eaLnBrk="1" latinLnBrk="0" hangingPunct="1">
      <a:defRPr sz="1200" kern="1200">
        <a:solidFill>
          <a:schemeClr val="tx1"/>
        </a:solidFill>
        <a:latin typeface="+mn-lt"/>
        <a:ea typeface="+mn-ea"/>
        <a:cs typeface="+mn-cs"/>
      </a:defRPr>
    </a:lvl4pPr>
    <a:lvl5pPr marL="1828573" algn="l" defTabSz="914286" rtl="0" eaLnBrk="1" latinLnBrk="0" hangingPunct="1">
      <a:defRPr sz="1200" kern="1200">
        <a:solidFill>
          <a:schemeClr val="tx1"/>
        </a:solidFill>
        <a:latin typeface="+mn-lt"/>
        <a:ea typeface="+mn-ea"/>
        <a:cs typeface="+mn-cs"/>
      </a:defRPr>
    </a:lvl5pPr>
    <a:lvl6pPr marL="2285718" algn="l" defTabSz="914286" rtl="0" eaLnBrk="1" latinLnBrk="0" hangingPunct="1">
      <a:defRPr sz="1200" kern="1200">
        <a:solidFill>
          <a:schemeClr val="tx1"/>
        </a:solidFill>
        <a:latin typeface="+mn-lt"/>
        <a:ea typeface="+mn-ea"/>
        <a:cs typeface="+mn-cs"/>
      </a:defRPr>
    </a:lvl6pPr>
    <a:lvl7pPr marL="2742858" algn="l" defTabSz="914286" rtl="0" eaLnBrk="1" latinLnBrk="0" hangingPunct="1">
      <a:defRPr sz="1200" kern="1200">
        <a:solidFill>
          <a:schemeClr val="tx1"/>
        </a:solidFill>
        <a:latin typeface="+mn-lt"/>
        <a:ea typeface="+mn-ea"/>
        <a:cs typeface="+mn-cs"/>
      </a:defRPr>
    </a:lvl7pPr>
    <a:lvl8pPr marL="3200000" algn="l" defTabSz="914286" rtl="0" eaLnBrk="1" latinLnBrk="0" hangingPunct="1">
      <a:defRPr sz="1200" kern="1200">
        <a:solidFill>
          <a:schemeClr val="tx1"/>
        </a:solidFill>
        <a:latin typeface="+mn-lt"/>
        <a:ea typeface="+mn-ea"/>
        <a:cs typeface="+mn-cs"/>
      </a:defRPr>
    </a:lvl8pPr>
    <a:lvl9pPr marL="3657143" algn="l" defTabSz="91428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EB46B93-6D2B-B94A-92CA-D45241FFDB31}" type="slidenum">
              <a:rPr lang="en-FI" smtClean="0"/>
              <a:t>1</a:t>
            </a:fld>
            <a:endParaRPr lang="en-FI"/>
          </a:p>
        </p:txBody>
      </p:sp>
    </p:spTree>
    <p:extLst>
      <p:ext uri="{BB962C8B-B14F-4D97-AF65-F5344CB8AC3E}">
        <p14:creationId xmlns:p14="http://schemas.microsoft.com/office/powerpoint/2010/main" val="2328167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EB46B93-6D2B-B94A-92CA-D45241FFDB31}" type="slidenum">
              <a:rPr lang="en-FI" smtClean="0"/>
              <a:t>10</a:t>
            </a:fld>
            <a:endParaRPr lang="en-FI"/>
          </a:p>
        </p:txBody>
      </p:sp>
    </p:spTree>
    <p:extLst>
      <p:ext uri="{BB962C8B-B14F-4D97-AF65-F5344CB8AC3E}">
        <p14:creationId xmlns:p14="http://schemas.microsoft.com/office/powerpoint/2010/main" val="11611104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EB46B93-6D2B-B94A-92CA-D45241FFDB31}" type="slidenum">
              <a:rPr lang="en-FI" smtClean="0"/>
              <a:t>11</a:t>
            </a:fld>
            <a:endParaRPr lang="en-FI"/>
          </a:p>
        </p:txBody>
      </p:sp>
    </p:spTree>
    <p:extLst>
      <p:ext uri="{BB962C8B-B14F-4D97-AF65-F5344CB8AC3E}">
        <p14:creationId xmlns:p14="http://schemas.microsoft.com/office/powerpoint/2010/main" val="10225677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0EB46B93-6D2B-B94A-92CA-D45241FFDB31}" type="slidenum">
              <a:rPr lang="en-FI" smtClean="0"/>
              <a:t>12</a:t>
            </a:fld>
            <a:endParaRPr lang="en-FI"/>
          </a:p>
        </p:txBody>
      </p:sp>
    </p:spTree>
    <p:extLst>
      <p:ext uri="{BB962C8B-B14F-4D97-AF65-F5344CB8AC3E}">
        <p14:creationId xmlns:p14="http://schemas.microsoft.com/office/powerpoint/2010/main" val="6853186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EB46B93-6D2B-B94A-92CA-D45241FFDB31}" type="slidenum">
              <a:rPr lang="en-FI" smtClean="0"/>
              <a:t>13</a:t>
            </a:fld>
            <a:endParaRPr lang="en-FI"/>
          </a:p>
        </p:txBody>
      </p:sp>
    </p:spTree>
    <p:extLst>
      <p:ext uri="{BB962C8B-B14F-4D97-AF65-F5344CB8AC3E}">
        <p14:creationId xmlns:p14="http://schemas.microsoft.com/office/powerpoint/2010/main" val="33571305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EB46B93-6D2B-B94A-92CA-D45241FFDB31}" type="slidenum">
              <a:rPr lang="en-FI" smtClean="0"/>
              <a:t>14</a:t>
            </a:fld>
            <a:endParaRPr lang="en-FI"/>
          </a:p>
        </p:txBody>
      </p:sp>
    </p:spTree>
    <p:extLst>
      <p:ext uri="{BB962C8B-B14F-4D97-AF65-F5344CB8AC3E}">
        <p14:creationId xmlns:p14="http://schemas.microsoft.com/office/powerpoint/2010/main" val="29609037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EB46B93-6D2B-B94A-92CA-D45241FFDB31}" type="slidenum">
              <a:rPr lang="en-FI" smtClean="0"/>
              <a:t>15</a:t>
            </a:fld>
            <a:endParaRPr lang="en-FI"/>
          </a:p>
        </p:txBody>
      </p:sp>
    </p:spTree>
    <p:extLst>
      <p:ext uri="{BB962C8B-B14F-4D97-AF65-F5344CB8AC3E}">
        <p14:creationId xmlns:p14="http://schemas.microsoft.com/office/powerpoint/2010/main" val="24669183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EB46B93-6D2B-B94A-92CA-D45241FFDB31}" type="slidenum">
              <a:rPr lang="en-FI" smtClean="0"/>
              <a:t>16</a:t>
            </a:fld>
            <a:endParaRPr lang="en-FI"/>
          </a:p>
        </p:txBody>
      </p:sp>
    </p:spTree>
    <p:extLst>
      <p:ext uri="{BB962C8B-B14F-4D97-AF65-F5344CB8AC3E}">
        <p14:creationId xmlns:p14="http://schemas.microsoft.com/office/powerpoint/2010/main" val="11488610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EB46B93-6D2B-B94A-92CA-D45241FFDB31}" type="slidenum">
              <a:rPr lang="en-FI" smtClean="0"/>
              <a:t>17</a:t>
            </a:fld>
            <a:endParaRPr lang="en-FI"/>
          </a:p>
        </p:txBody>
      </p:sp>
    </p:spTree>
    <p:extLst>
      <p:ext uri="{BB962C8B-B14F-4D97-AF65-F5344CB8AC3E}">
        <p14:creationId xmlns:p14="http://schemas.microsoft.com/office/powerpoint/2010/main" val="23973813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EB46B93-6D2B-B94A-92CA-D45241FFDB31}" type="slidenum">
              <a:rPr lang="en-FI" smtClean="0"/>
              <a:t>18</a:t>
            </a:fld>
            <a:endParaRPr lang="en-FI"/>
          </a:p>
        </p:txBody>
      </p:sp>
    </p:spTree>
    <p:extLst>
      <p:ext uri="{BB962C8B-B14F-4D97-AF65-F5344CB8AC3E}">
        <p14:creationId xmlns:p14="http://schemas.microsoft.com/office/powerpoint/2010/main" val="5275686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lang="fi-FI"/>
          </a:p>
        </p:txBody>
      </p:sp>
      <p:sp>
        <p:nvSpPr>
          <p:cNvPr id="4" name="Slide Number Placeholder 3"/>
          <p:cNvSpPr>
            <a:spLocks noGrp="1"/>
          </p:cNvSpPr>
          <p:nvPr>
            <p:ph type="sldNum" sz="quarter" idx="5"/>
          </p:nvPr>
        </p:nvSpPr>
        <p:spPr/>
        <p:txBody>
          <a:bodyPr/>
          <a:lstStyle/>
          <a:p>
            <a:fld id="{0EB46B93-6D2B-B94A-92CA-D45241FFDB31}" type="slidenum">
              <a:rPr lang="en-FI" smtClean="0"/>
              <a:t>19</a:t>
            </a:fld>
            <a:endParaRPr lang="en-FI"/>
          </a:p>
        </p:txBody>
      </p:sp>
    </p:spTree>
    <p:extLst>
      <p:ext uri="{BB962C8B-B14F-4D97-AF65-F5344CB8AC3E}">
        <p14:creationId xmlns:p14="http://schemas.microsoft.com/office/powerpoint/2010/main" val="754368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0EB46B93-6D2B-B94A-92CA-D45241FFDB31}" type="slidenum">
              <a:rPr lang="en-FI" smtClean="0"/>
              <a:t>2</a:t>
            </a:fld>
            <a:endParaRPr lang="en-FI"/>
          </a:p>
        </p:txBody>
      </p:sp>
    </p:spTree>
    <p:extLst>
      <p:ext uri="{BB962C8B-B14F-4D97-AF65-F5344CB8AC3E}">
        <p14:creationId xmlns:p14="http://schemas.microsoft.com/office/powerpoint/2010/main" val="12586498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lang="fi-FI"/>
          </a:p>
        </p:txBody>
      </p:sp>
      <p:sp>
        <p:nvSpPr>
          <p:cNvPr id="4" name="Slide Number Placeholder 3"/>
          <p:cNvSpPr>
            <a:spLocks noGrp="1"/>
          </p:cNvSpPr>
          <p:nvPr>
            <p:ph type="sldNum" sz="quarter" idx="5"/>
          </p:nvPr>
        </p:nvSpPr>
        <p:spPr/>
        <p:txBody>
          <a:bodyPr/>
          <a:lstStyle/>
          <a:p>
            <a:fld id="{0EB46B93-6D2B-B94A-92CA-D45241FFDB31}" type="slidenum">
              <a:rPr lang="en-FI" smtClean="0"/>
              <a:t>20</a:t>
            </a:fld>
            <a:endParaRPr lang="en-FI"/>
          </a:p>
        </p:txBody>
      </p:sp>
    </p:spTree>
    <p:extLst>
      <p:ext uri="{BB962C8B-B14F-4D97-AF65-F5344CB8AC3E}">
        <p14:creationId xmlns:p14="http://schemas.microsoft.com/office/powerpoint/2010/main" val="30720014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err="1"/>
          </a:p>
        </p:txBody>
      </p:sp>
      <p:sp>
        <p:nvSpPr>
          <p:cNvPr id="4" name="Slide Number Placeholder 3"/>
          <p:cNvSpPr>
            <a:spLocks noGrp="1"/>
          </p:cNvSpPr>
          <p:nvPr>
            <p:ph type="sldNum" sz="quarter" idx="5"/>
          </p:nvPr>
        </p:nvSpPr>
        <p:spPr/>
        <p:txBody>
          <a:bodyPr/>
          <a:lstStyle/>
          <a:p>
            <a:fld id="{0EB46B93-6D2B-B94A-92CA-D45241FFDB31}" type="slidenum">
              <a:rPr lang="en-FI" smtClean="0"/>
              <a:t>21</a:t>
            </a:fld>
            <a:endParaRPr lang="en-FI"/>
          </a:p>
        </p:txBody>
      </p:sp>
    </p:spTree>
    <p:extLst>
      <p:ext uri="{BB962C8B-B14F-4D97-AF65-F5344CB8AC3E}">
        <p14:creationId xmlns:p14="http://schemas.microsoft.com/office/powerpoint/2010/main" val="19059348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EB46B93-6D2B-B94A-92CA-D45241FFDB31}" type="slidenum">
              <a:rPr lang="en-FI" smtClean="0"/>
              <a:t>22</a:t>
            </a:fld>
            <a:endParaRPr lang="en-FI"/>
          </a:p>
        </p:txBody>
      </p:sp>
    </p:spTree>
    <p:extLst>
      <p:ext uri="{BB962C8B-B14F-4D97-AF65-F5344CB8AC3E}">
        <p14:creationId xmlns:p14="http://schemas.microsoft.com/office/powerpoint/2010/main" val="19083015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0EB46B93-6D2B-B94A-92CA-D45241FFDB31}" type="slidenum">
              <a:rPr lang="fi-FI" smtClean="0"/>
              <a:pPr/>
              <a:t>23</a:t>
            </a:fld>
            <a:endParaRPr lang="fi-FI"/>
          </a:p>
        </p:txBody>
      </p:sp>
    </p:spTree>
    <p:extLst>
      <p:ext uri="{BB962C8B-B14F-4D97-AF65-F5344CB8AC3E}">
        <p14:creationId xmlns:p14="http://schemas.microsoft.com/office/powerpoint/2010/main" val="38035046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0EB46B93-6D2B-B94A-92CA-D45241FFDB31}" type="slidenum">
              <a:rPr lang="fi-FI" smtClean="0"/>
              <a:pPr/>
              <a:t>24</a:t>
            </a:fld>
            <a:endParaRPr lang="fi-FI"/>
          </a:p>
        </p:txBody>
      </p:sp>
    </p:spTree>
    <p:extLst>
      <p:ext uri="{BB962C8B-B14F-4D97-AF65-F5344CB8AC3E}">
        <p14:creationId xmlns:p14="http://schemas.microsoft.com/office/powerpoint/2010/main" val="32514288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0EB46B93-6D2B-B94A-92CA-D45241FFDB31}" type="slidenum">
              <a:rPr lang="fi-FI" smtClean="0"/>
              <a:pPr/>
              <a:t>25</a:t>
            </a:fld>
            <a:endParaRPr lang="fi-FI"/>
          </a:p>
        </p:txBody>
      </p:sp>
    </p:spTree>
    <p:extLst>
      <p:ext uri="{BB962C8B-B14F-4D97-AF65-F5344CB8AC3E}">
        <p14:creationId xmlns:p14="http://schemas.microsoft.com/office/powerpoint/2010/main" val="9218902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0EB46B93-6D2B-B94A-92CA-D45241FFDB31}" type="slidenum">
              <a:rPr lang="fi-FI" smtClean="0"/>
              <a:pPr/>
              <a:t>26</a:t>
            </a:fld>
            <a:endParaRPr lang="fi-FI"/>
          </a:p>
        </p:txBody>
      </p:sp>
    </p:spTree>
    <p:extLst>
      <p:ext uri="{BB962C8B-B14F-4D97-AF65-F5344CB8AC3E}">
        <p14:creationId xmlns:p14="http://schemas.microsoft.com/office/powerpoint/2010/main" val="2917563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0EB46B93-6D2B-B94A-92CA-D45241FFDB31}" type="slidenum">
              <a:rPr lang="fi-FI" smtClean="0"/>
              <a:pPr/>
              <a:t>27</a:t>
            </a:fld>
            <a:endParaRPr lang="fi-FI"/>
          </a:p>
        </p:txBody>
      </p:sp>
    </p:spTree>
    <p:extLst>
      <p:ext uri="{BB962C8B-B14F-4D97-AF65-F5344CB8AC3E}">
        <p14:creationId xmlns:p14="http://schemas.microsoft.com/office/powerpoint/2010/main" val="15838692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0EB46B93-6D2B-B94A-92CA-D45241FFDB31}" type="slidenum">
              <a:rPr lang="fi-FI" smtClean="0"/>
              <a:pPr/>
              <a:t>28</a:t>
            </a:fld>
            <a:endParaRPr lang="fi-FI"/>
          </a:p>
        </p:txBody>
      </p:sp>
    </p:spTree>
    <p:extLst>
      <p:ext uri="{BB962C8B-B14F-4D97-AF65-F5344CB8AC3E}">
        <p14:creationId xmlns:p14="http://schemas.microsoft.com/office/powerpoint/2010/main" val="13365127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EB46B93-6D2B-B94A-92CA-D45241FFDB31}" type="slidenum">
              <a:rPr lang="en-FI" smtClean="0"/>
              <a:t>29</a:t>
            </a:fld>
            <a:endParaRPr lang="en-FI"/>
          </a:p>
        </p:txBody>
      </p:sp>
    </p:spTree>
    <p:extLst>
      <p:ext uri="{BB962C8B-B14F-4D97-AF65-F5344CB8AC3E}">
        <p14:creationId xmlns:p14="http://schemas.microsoft.com/office/powerpoint/2010/main" val="1252785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EB46B93-6D2B-B94A-92CA-D45241FFDB31}" type="slidenum">
              <a:rPr lang="en-FI" smtClean="0"/>
              <a:t>3</a:t>
            </a:fld>
            <a:endParaRPr lang="en-FI"/>
          </a:p>
        </p:txBody>
      </p:sp>
    </p:spTree>
    <p:extLst>
      <p:ext uri="{BB962C8B-B14F-4D97-AF65-F5344CB8AC3E}">
        <p14:creationId xmlns:p14="http://schemas.microsoft.com/office/powerpoint/2010/main" val="5852548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EB46B93-6D2B-B94A-92CA-D45241FFDB31}" type="slidenum">
              <a:rPr lang="en-FI" smtClean="0"/>
              <a:t>30</a:t>
            </a:fld>
            <a:endParaRPr lang="en-FI"/>
          </a:p>
        </p:txBody>
      </p:sp>
    </p:spTree>
    <p:extLst>
      <p:ext uri="{BB962C8B-B14F-4D97-AF65-F5344CB8AC3E}">
        <p14:creationId xmlns:p14="http://schemas.microsoft.com/office/powerpoint/2010/main" val="35976421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EB46B93-6D2B-B94A-92CA-D45241FFDB31}" type="slidenum">
              <a:rPr lang="en-FI" smtClean="0"/>
              <a:t>31</a:t>
            </a:fld>
            <a:endParaRPr lang="en-FI"/>
          </a:p>
        </p:txBody>
      </p:sp>
    </p:spTree>
    <p:extLst>
      <p:ext uri="{BB962C8B-B14F-4D97-AF65-F5344CB8AC3E}">
        <p14:creationId xmlns:p14="http://schemas.microsoft.com/office/powerpoint/2010/main" val="37182016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EB46B93-6D2B-B94A-92CA-D45241FFDB31}" type="slidenum">
              <a:rPr lang="en-FI" smtClean="0"/>
              <a:t>32</a:t>
            </a:fld>
            <a:endParaRPr lang="en-FI"/>
          </a:p>
        </p:txBody>
      </p:sp>
    </p:spTree>
    <p:extLst>
      <p:ext uri="{BB962C8B-B14F-4D97-AF65-F5344CB8AC3E}">
        <p14:creationId xmlns:p14="http://schemas.microsoft.com/office/powerpoint/2010/main" val="25217583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EB46B93-6D2B-B94A-92CA-D45241FFDB31}" type="slidenum">
              <a:rPr lang="en-FI" smtClean="0"/>
              <a:t>33</a:t>
            </a:fld>
            <a:endParaRPr lang="en-FI"/>
          </a:p>
        </p:txBody>
      </p:sp>
    </p:spTree>
    <p:extLst>
      <p:ext uri="{BB962C8B-B14F-4D97-AF65-F5344CB8AC3E}">
        <p14:creationId xmlns:p14="http://schemas.microsoft.com/office/powerpoint/2010/main" val="1740485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EB46B93-6D2B-B94A-92CA-D45241FFDB31}" type="slidenum">
              <a:rPr lang="en-FI" smtClean="0"/>
              <a:t>34</a:t>
            </a:fld>
            <a:endParaRPr lang="en-FI"/>
          </a:p>
        </p:txBody>
      </p:sp>
    </p:spTree>
    <p:extLst>
      <p:ext uri="{BB962C8B-B14F-4D97-AF65-F5344CB8AC3E}">
        <p14:creationId xmlns:p14="http://schemas.microsoft.com/office/powerpoint/2010/main" val="24603890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EB46B93-6D2B-B94A-92CA-D45241FFDB31}" type="slidenum">
              <a:rPr lang="en-FI" smtClean="0"/>
              <a:t>35</a:t>
            </a:fld>
            <a:endParaRPr lang="en-FI"/>
          </a:p>
        </p:txBody>
      </p:sp>
    </p:spTree>
    <p:extLst>
      <p:ext uri="{BB962C8B-B14F-4D97-AF65-F5344CB8AC3E}">
        <p14:creationId xmlns:p14="http://schemas.microsoft.com/office/powerpoint/2010/main" val="4262201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EB46B93-6D2B-B94A-92CA-D45241FFDB31}" type="slidenum">
              <a:rPr lang="en-FI" smtClean="0"/>
              <a:t>36</a:t>
            </a:fld>
            <a:endParaRPr lang="en-FI"/>
          </a:p>
        </p:txBody>
      </p:sp>
    </p:spTree>
    <p:extLst>
      <p:ext uri="{BB962C8B-B14F-4D97-AF65-F5344CB8AC3E}">
        <p14:creationId xmlns:p14="http://schemas.microsoft.com/office/powerpoint/2010/main" val="38207161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EB46B93-6D2B-B94A-92CA-D45241FFDB31}" type="slidenum">
              <a:rPr lang="en-FI" smtClean="0"/>
              <a:t>37</a:t>
            </a:fld>
            <a:endParaRPr lang="en-FI"/>
          </a:p>
        </p:txBody>
      </p:sp>
    </p:spTree>
    <p:extLst>
      <p:ext uri="{BB962C8B-B14F-4D97-AF65-F5344CB8AC3E}">
        <p14:creationId xmlns:p14="http://schemas.microsoft.com/office/powerpoint/2010/main" val="42298615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EB46B93-6D2B-B94A-92CA-D45241FFDB31}" type="slidenum">
              <a:rPr lang="en-FI" smtClean="0"/>
              <a:t>38</a:t>
            </a:fld>
            <a:endParaRPr lang="en-FI"/>
          </a:p>
        </p:txBody>
      </p:sp>
    </p:spTree>
    <p:extLst>
      <p:ext uri="{BB962C8B-B14F-4D97-AF65-F5344CB8AC3E}">
        <p14:creationId xmlns:p14="http://schemas.microsoft.com/office/powerpoint/2010/main" val="28621721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EB46B93-6D2B-B94A-92CA-D45241FFDB31}" type="slidenum">
              <a:rPr lang="en-FI" smtClean="0"/>
              <a:t>39</a:t>
            </a:fld>
            <a:endParaRPr lang="en-FI"/>
          </a:p>
        </p:txBody>
      </p:sp>
    </p:spTree>
    <p:extLst>
      <p:ext uri="{BB962C8B-B14F-4D97-AF65-F5344CB8AC3E}">
        <p14:creationId xmlns:p14="http://schemas.microsoft.com/office/powerpoint/2010/main" val="3001903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0EB46B93-6D2B-B94A-92CA-D45241FFDB31}" type="slidenum">
              <a:rPr kumimoji="0" lang="en-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4</a:t>
            </a:fld>
            <a:endParaRPr kumimoji="0" lang="en-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89085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EB46B93-6D2B-B94A-92CA-D45241FFDB31}" type="slidenum">
              <a:rPr lang="en-FI" smtClean="0"/>
              <a:t>40</a:t>
            </a:fld>
            <a:endParaRPr lang="en-FI"/>
          </a:p>
        </p:txBody>
      </p:sp>
    </p:spTree>
    <p:extLst>
      <p:ext uri="{BB962C8B-B14F-4D97-AF65-F5344CB8AC3E}">
        <p14:creationId xmlns:p14="http://schemas.microsoft.com/office/powerpoint/2010/main" val="10483858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EB46B93-6D2B-B94A-92CA-D45241FFDB31}" type="slidenum">
              <a:rPr lang="en-FI" smtClean="0"/>
              <a:t>41</a:t>
            </a:fld>
            <a:endParaRPr lang="en-FI"/>
          </a:p>
        </p:txBody>
      </p:sp>
    </p:spTree>
    <p:extLst>
      <p:ext uri="{BB962C8B-B14F-4D97-AF65-F5344CB8AC3E}">
        <p14:creationId xmlns:p14="http://schemas.microsoft.com/office/powerpoint/2010/main" val="16518093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EB46B93-6D2B-B94A-92CA-D45241FFDB31}" type="slidenum">
              <a:rPr lang="en-FI" smtClean="0"/>
              <a:t>42</a:t>
            </a:fld>
            <a:endParaRPr lang="en-FI"/>
          </a:p>
        </p:txBody>
      </p:sp>
    </p:spTree>
    <p:extLst>
      <p:ext uri="{BB962C8B-B14F-4D97-AF65-F5344CB8AC3E}">
        <p14:creationId xmlns:p14="http://schemas.microsoft.com/office/powerpoint/2010/main" val="24352994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EB46B93-6D2B-B94A-92CA-D45241FFDB31}" type="slidenum">
              <a:rPr lang="en-FI" smtClean="0"/>
              <a:t>43</a:t>
            </a:fld>
            <a:endParaRPr lang="en-FI"/>
          </a:p>
        </p:txBody>
      </p:sp>
    </p:spTree>
    <p:extLst>
      <p:ext uri="{BB962C8B-B14F-4D97-AF65-F5344CB8AC3E}">
        <p14:creationId xmlns:p14="http://schemas.microsoft.com/office/powerpoint/2010/main" val="20425312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EB46B93-6D2B-B94A-92CA-D45241FFDB31}" type="slidenum">
              <a:rPr lang="en-FI" smtClean="0"/>
              <a:t>44</a:t>
            </a:fld>
            <a:endParaRPr lang="en-FI"/>
          </a:p>
        </p:txBody>
      </p:sp>
    </p:spTree>
    <p:extLst>
      <p:ext uri="{BB962C8B-B14F-4D97-AF65-F5344CB8AC3E}">
        <p14:creationId xmlns:p14="http://schemas.microsoft.com/office/powerpoint/2010/main" val="2242090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EB46B93-6D2B-B94A-92CA-D45241FFDB31}" type="slidenum">
              <a:rPr lang="en-FI" smtClean="0"/>
              <a:t>45</a:t>
            </a:fld>
            <a:endParaRPr lang="en-FI"/>
          </a:p>
        </p:txBody>
      </p:sp>
    </p:spTree>
    <p:extLst>
      <p:ext uri="{BB962C8B-B14F-4D97-AF65-F5344CB8AC3E}">
        <p14:creationId xmlns:p14="http://schemas.microsoft.com/office/powerpoint/2010/main" val="24113917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EB46B93-6D2B-B94A-92CA-D45241FFDB31}" type="slidenum">
              <a:rPr lang="en-FI" smtClean="0"/>
              <a:t>46</a:t>
            </a:fld>
            <a:endParaRPr lang="en-FI"/>
          </a:p>
        </p:txBody>
      </p:sp>
    </p:spTree>
    <p:extLst>
      <p:ext uri="{BB962C8B-B14F-4D97-AF65-F5344CB8AC3E}">
        <p14:creationId xmlns:p14="http://schemas.microsoft.com/office/powerpoint/2010/main" val="8812295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EB46B93-6D2B-B94A-92CA-D45241FFDB31}" type="slidenum">
              <a:rPr lang="en-FI" smtClean="0"/>
              <a:t>47</a:t>
            </a:fld>
            <a:endParaRPr lang="en-FI"/>
          </a:p>
        </p:txBody>
      </p:sp>
    </p:spTree>
    <p:extLst>
      <p:ext uri="{BB962C8B-B14F-4D97-AF65-F5344CB8AC3E}">
        <p14:creationId xmlns:p14="http://schemas.microsoft.com/office/powerpoint/2010/main" val="12421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EB46B93-6D2B-B94A-92CA-D45241FFDB31}" type="slidenum">
              <a:rPr lang="en-FI" smtClean="0"/>
              <a:t>48</a:t>
            </a:fld>
            <a:endParaRPr lang="en-FI"/>
          </a:p>
        </p:txBody>
      </p:sp>
    </p:spTree>
    <p:extLst>
      <p:ext uri="{BB962C8B-B14F-4D97-AF65-F5344CB8AC3E}">
        <p14:creationId xmlns:p14="http://schemas.microsoft.com/office/powerpoint/2010/main" val="27612245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0EB46B93-6D2B-B94A-92CA-D45241FFDB31}" type="slidenum">
              <a:rPr kumimoji="0" lang="en-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49</a:t>
            </a:fld>
            <a:endParaRPr kumimoji="0" lang="en-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2198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EB46B93-6D2B-B94A-92CA-D45241FFDB31}" type="slidenum">
              <a:rPr lang="en-FI" smtClean="0"/>
              <a:t>5</a:t>
            </a:fld>
            <a:endParaRPr lang="en-FI"/>
          </a:p>
        </p:txBody>
      </p:sp>
    </p:spTree>
    <p:extLst>
      <p:ext uri="{BB962C8B-B14F-4D97-AF65-F5344CB8AC3E}">
        <p14:creationId xmlns:p14="http://schemas.microsoft.com/office/powerpoint/2010/main" val="10326356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EB46B93-6D2B-B94A-92CA-D45241FFDB31}" type="slidenum">
              <a:rPr lang="en-FI" smtClean="0"/>
              <a:t>50</a:t>
            </a:fld>
            <a:endParaRPr lang="en-FI"/>
          </a:p>
        </p:txBody>
      </p:sp>
    </p:spTree>
    <p:extLst>
      <p:ext uri="{BB962C8B-B14F-4D97-AF65-F5344CB8AC3E}">
        <p14:creationId xmlns:p14="http://schemas.microsoft.com/office/powerpoint/2010/main" val="1095442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EB46B93-6D2B-B94A-92CA-D45241FFDB31}" type="slidenum">
              <a:rPr lang="en-FI" smtClean="0"/>
              <a:t>51</a:t>
            </a:fld>
            <a:endParaRPr lang="en-FI"/>
          </a:p>
        </p:txBody>
      </p:sp>
    </p:spTree>
    <p:extLst>
      <p:ext uri="{BB962C8B-B14F-4D97-AF65-F5344CB8AC3E}">
        <p14:creationId xmlns:p14="http://schemas.microsoft.com/office/powerpoint/2010/main" val="25965904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0EB46B93-6D2B-B94A-92CA-D45241FFDB31}" type="slidenum">
              <a:rPr lang="en-FI" smtClean="0"/>
              <a:t>52</a:t>
            </a:fld>
            <a:endParaRPr lang="en-FI"/>
          </a:p>
        </p:txBody>
      </p:sp>
    </p:spTree>
    <p:extLst>
      <p:ext uri="{BB962C8B-B14F-4D97-AF65-F5344CB8AC3E}">
        <p14:creationId xmlns:p14="http://schemas.microsoft.com/office/powerpoint/2010/main" val="32881432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EB46B93-6D2B-B94A-92CA-D45241FFDB31}" type="slidenum">
              <a:rPr lang="en-FI" smtClean="0"/>
              <a:t>53</a:t>
            </a:fld>
            <a:endParaRPr lang="en-FI"/>
          </a:p>
        </p:txBody>
      </p:sp>
    </p:spTree>
    <p:extLst>
      <p:ext uri="{BB962C8B-B14F-4D97-AF65-F5344CB8AC3E}">
        <p14:creationId xmlns:p14="http://schemas.microsoft.com/office/powerpoint/2010/main" val="2596590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EB46B93-6D2B-B94A-92CA-D45241FFDB31}" type="slidenum">
              <a:rPr lang="en-FI" smtClean="0"/>
              <a:t>6</a:t>
            </a:fld>
            <a:endParaRPr lang="en-FI"/>
          </a:p>
        </p:txBody>
      </p:sp>
    </p:spTree>
    <p:extLst>
      <p:ext uri="{BB962C8B-B14F-4D97-AF65-F5344CB8AC3E}">
        <p14:creationId xmlns:p14="http://schemas.microsoft.com/office/powerpoint/2010/main" val="1055288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0EB46B93-6D2B-B94A-92CA-D45241FFDB31}" type="slidenum">
              <a:rPr kumimoji="0" lang="en-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7</a:t>
            </a:fld>
            <a:endParaRPr kumimoji="0" lang="en-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5492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EB46B93-6D2B-B94A-92CA-D45241FFDB31}" type="slidenum">
              <a:rPr lang="en-FI" smtClean="0"/>
              <a:t>8</a:t>
            </a:fld>
            <a:endParaRPr lang="en-FI"/>
          </a:p>
        </p:txBody>
      </p:sp>
    </p:spTree>
    <p:extLst>
      <p:ext uri="{BB962C8B-B14F-4D97-AF65-F5344CB8AC3E}">
        <p14:creationId xmlns:p14="http://schemas.microsoft.com/office/powerpoint/2010/main" val="14760657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0EB46B93-6D2B-B94A-92CA-D45241FFDB31}" type="slidenum">
              <a:rPr lang="en-FI" smtClean="0"/>
              <a:t>9</a:t>
            </a:fld>
            <a:endParaRPr lang="en-FI"/>
          </a:p>
        </p:txBody>
      </p:sp>
    </p:spTree>
    <p:extLst>
      <p:ext uri="{BB962C8B-B14F-4D97-AF65-F5344CB8AC3E}">
        <p14:creationId xmlns:p14="http://schemas.microsoft.com/office/powerpoint/2010/main" val="40923341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2.emf"/><Relationship Id="rId5" Type="http://schemas.openxmlformats.org/officeDocument/2006/relationships/oleObject" Target="../embeddings/oleObject2.bin"/><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vmlDrawing" Target="../drawings/vmlDrawing9.vml"/><Relationship Id="rId6" Type="http://schemas.openxmlformats.org/officeDocument/2006/relationships/image" Target="../media/image7.png"/><Relationship Id="rId5" Type="http://schemas.openxmlformats.org/officeDocument/2006/relationships/image" Target="../media/image18.emf"/><Relationship Id="rId4" Type="http://schemas.openxmlformats.org/officeDocument/2006/relationships/oleObject" Target="../embeddings/oleObject9.bin"/></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7.png"/><Relationship Id="rId2" Type="http://schemas.openxmlformats.org/officeDocument/2006/relationships/tags" Target="../tags/tag11.xml"/><Relationship Id="rId1" Type="http://schemas.openxmlformats.org/officeDocument/2006/relationships/vmlDrawing" Target="../drawings/vmlDrawing10.vml"/><Relationship Id="rId6" Type="http://schemas.openxmlformats.org/officeDocument/2006/relationships/image" Target="../media/image19.emf"/><Relationship Id="rId5" Type="http://schemas.openxmlformats.org/officeDocument/2006/relationships/oleObject" Target="../embeddings/oleObject10.bin"/><Relationship Id="rId4" Type="http://schemas.openxmlformats.org/officeDocument/2006/relationships/image" Target="../media/image20.jpeg"/></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7.png"/><Relationship Id="rId2" Type="http://schemas.openxmlformats.org/officeDocument/2006/relationships/tags" Target="../tags/tag12.xml"/><Relationship Id="rId1" Type="http://schemas.openxmlformats.org/officeDocument/2006/relationships/vmlDrawing" Target="../drawings/vmlDrawing11.vml"/><Relationship Id="rId6" Type="http://schemas.openxmlformats.org/officeDocument/2006/relationships/image" Target="../media/image21.emf"/><Relationship Id="rId5" Type="http://schemas.openxmlformats.org/officeDocument/2006/relationships/oleObject" Target="../embeddings/oleObject11.bin"/><Relationship Id="rId4" Type="http://schemas.openxmlformats.org/officeDocument/2006/relationships/image" Target="../media/image22.jpeg"/></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7.png"/><Relationship Id="rId2" Type="http://schemas.openxmlformats.org/officeDocument/2006/relationships/tags" Target="../tags/tag13.xml"/><Relationship Id="rId1" Type="http://schemas.openxmlformats.org/officeDocument/2006/relationships/vmlDrawing" Target="../drawings/vmlDrawing12.vml"/><Relationship Id="rId6" Type="http://schemas.openxmlformats.org/officeDocument/2006/relationships/image" Target="../media/image23.emf"/><Relationship Id="rId5" Type="http://schemas.openxmlformats.org/officeDocument/2006/relationships/oleObject" Target="../embeddings/oleObject12.bin"/><Relationship Id="rId4" Type="http://schemas.openxmlformats.org/officeDocument/2006/relationships/image" Target="../media/image24.jpeg"/></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7.png"/><Relationship Id="rId2" Type="http://schemas.openxmlformats.org/officeDocument/2006/relationships/tags" Target="../tags/tag14.xml"/><Relationship Id="rId1" Type="http://schemas.openxmlformats.org/officeDocument/2006/relationships/vmlDrawing" Target="../drawings/vmlDrawing13.vml"/><Relationship Id="rId6" Type="http://schemas.openxmlformats.org/officeDocument/2006/relationships/image" Target="../media/image25.emf"/><Relationship Id="rId5" Type="http://schemas.openxmlformats.org/officeDocument/2006/relationships/oleObject" Target="../embeddings/oleObject13.bin"/><Relationship Id="rId4" Type="http://schemas.openxmlformats.org/officeDocument/2006/relationships/image" Target="../media/image14.jpeg"/></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7.png"/><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5.emf"/><Relationship Id="rId5" Type="http://schemas.openxmlformats.org/officeDocument/2006/relationships/oleObject" Target="../embeddings/oleObject3.bin"/><Relationship Id="rId4" Type="http://schemas.openxmlformats.org/officeDocument/2006/relationships/image" Target="../media/image6.jpeg"/></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7.png"/><Relationship Id="rId2" Type="http://schemas.openxmlformats.org/officeDocument/2006/relationships/tags" Target="../tags/tag15.xml"/><Relationship Id="rId1" Type="http://schemas.openxmlformats.org/officeDocument/2006/relationships/vmlDrawing" Target="../drawings/vmlDrawing14.vml"/><Relationship Id="rId6" Type="http://schemas.openxmlformats.org/officeDocument/2006/relationships/image" Target="../media/image26.emf"/><Relationship Id="rId5" Type="http://schemas.openxmlformats.org/officeDocument/2006/relationships/oleObject" Target="../embeddings/oleObject14.bin"/><Relationship Id="rId4" Type="http://schemas.openxmlformats.org/officeDocument/2006/relationships/image" Target="../media/image16.jpeg"/></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7.png"/><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image" Target="../media/image8.emf"/><Relationship Id="rId5" Type="http://schemas.openxmlformats.org/officeDocument/2006/relationships/oleObject" Target="../embeddings/oleObject4.bin"/><Relationship Id="rId4" Type="http://schemas.openxmlformats.org/officeDocument/2006/relationships/image" Target="../media/image9.jpeg"/></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12.png"/><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image" Target="../media/image10.emf"/><Relationship Id="rId5" Type="http://schemas.openxmlformats.org/officeDocument/2006/relationships/oleObject" Target="../embeddings/oleObject5.bin"/><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7.png"/><Relationship Id="rId2" Type="http://schemas.openxmlformats.org/officeDocument/2006/relationships/tags" Target="../tags/tag7.xml"/><Relationship Id="rId1" Type="http://schemas.openxmlformats.org/officeDocument/2006/relationships/vmlDrawing" Target="../drawings/vmlDrawing6.vml"/><Relationship Id="rId6" Type="http://schemas.openxmlformats.org/officeDocument/2006/relationships/image" Target="../media/image13.emf"/><Relationship Id="rId5" Type="http://schemas.openxmlformats.org/officeDocument/2006/relationships/oleObject" Target="../embeddings/oleObject6.bin"/><Relationship Id="rId4" Type="http://schemas.openxmlformats.org/officeDocument/2006/relationships/image" Target="../media/image14.jpeg"/></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7.png"/><Relationship Id="rId2" Type="http://schemas.openxmlformats.org/officeDocument/2006/relationships/tags" Target="../tags/tag8.xml"/><Relationship Id="rId1" Type="http://schemas.openxmlformats.org/officeDocument/2006/relationships/vmlDrawing" Target="../drawings/vmlDrawing7.vml"/><Relationship Id="rId6" Type="http://schemas.openxmlformats.org/officeDocument/2006/relationships/image" Target="../media/image15.emf"/><Relationship Id="rId5" Type="http://schemas.openxmlformats.org/officeDocument/2006/relationships/oleObject" Target="../embeddings/oleObject7.bin"/><Relationship Id="rId4" Type="http://schemas.openxmlformats.org/officeDocument/2006/relationships/image" Target="../media/image16.jpeg"/></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7.png"/><Relationship Id="rId2" Type="http://schemas.openxmlformats.org/officeDocument/2006/relationships/tags" Target="../tags/tag9.xml"/><Relationship Id="rId1" Type="http://schemas.openxmlformats.org/officeDocument/2006/relationships/vmlDrawing" Target="../drawings/vmlDrawing8.vml"/><Relationship Id="rId6" Type="http://schemas.openxmlformats.org/officeDocument/2006/relationships/image" Target="../media/image17.emf"/><Relationship Id="rId5" Type="http://schemas.openxmlformats.org/officeDocument/2006/relationships/oleObject" Target="../embeddings/oleObject8.bin"/><Relationship Id="rId4" Type="http://schemas.openxmlformats.org/officeDocument/2006/relationships/image" Target="../media/image6.jpe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Kansi">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41549A5-2854-C4CC-7756-ED3661F7B140}"/>
              </a:ext>
            </a:extLst>
          </p:cNvPr>
          <p:cNvGraphicFramePr>
            <a:graphicFrameLocks noChangeAspect="1"/>
          </p:cNvGraphicFramePr>
          <p:nvPr userDrawn="1">
            <p:custDataLst>
              <p:tags r:id="rId2"/>
            </p:custDataLst>
            <p:extLst>
              <p:ext uri="{D42A27DB-BD31-4B8C-83A1-F6EECF244321}">
                <p14:modId xmlns:p14="http://schemas.microsoft.com/office/powerpoint/2010/main" val="3268673371"/>
              </p:ext>
            </p:extLst>
          </p:nvPr>
        </p:nvGraphicFramePr>
        <p:xfrm>
          <a:off x="1589" y="1591"/>
          <a:ext cx="1227" cy="1588"/>
        </p:xfrm>
        <a:graphic>
          <a:graphicData uri="http://schemas.openxmlformats.org/presentationml/2006/ole">
            <mc:AlternateContent xmlns:mc="http://schemas.openxmlformats.org/markup-compatibility/2006">
              <mc:Choice xmlns:v="urn:schemas-microsoft-com:vml" Requires="v">
                <p:oleObj spid="_x0000_s3076" name="think-cell Slide" r:id="rId5" imgW="7772400" imgH="10058400" progId="TCLayout.ActiveDocument.1">
                  <p:embed/>
                </p:oleObj>
              </mc:Choice>
              <mc:Fallback>
                <p:oleObj name="think-cell Slide" r:id="rId5" imgW="7772400" imgH="10058400" progId="TCLayout.ActiveDocument.1">
                  <p:embed/>
                  <p:pic>
                    <p:nvPicPr>
                      <p:cNvPr id="4" name="Object 3" hidden="1">
                        <a:extLst>
                          <a:ext uri="{FF2B5EF4-FFF2-40B4-BE49-F238E27FC236}">
                            <a16:creationId xmlns:a16="http://schemas.microsoft.com/office/drawing/2014/main" id="{941549A5-2854-C4CC-7756-ED3661F7B140}"/>
                          </a:ext>
                        </a:extLst>
                      </p:cNvPr>
                      <p:cNvPicPr/>
                      <p:nvPr/>
                    </p:nvPicPr>
                    <p:blipFill>
                      <a:blip r:embed="rId6"/>
                      <a:stretch>
                        <a:fillRect/>
                      </a:stretch>
                    </p:blipFill>
                    <p:spPr>
                      <a:xfrm>
                        <a:off x="1589" y="1591"/>
                        <a:ext cx="1227" cy="1588"/>
                      </a:xfrm>
                      <a:prstGeom prst="rect">
                        <a:avLst/>
                      </a:prstGeom>
                    </p:spPr>
                  </p:pic>
                </p:oleObj>
              </mc:Fallback>
            </mc:AlternateContent>
          </a:graphicData>
        </a:graphic>
      </p:graphicFrame>
      <p:pic>
        <p:nvPicPr>
          <p:cNvPr id="7" name="Kuva 6">
            <a:extLst>
              <a:ext uri="{FF2B5EF4-FFF2-40B4-BE49-F238E27FC236}">
                <a16:creationId xmlns:a16="http://schemas.microsoft.com/office/drawing/2014/main" id="{6777757E-5505-1E50-6997-E468C8578DEC}"/>
              </a:ext>
            </a:extLst>
          </p:cNvPr>
          <p:cNvPicPr>
            <a:picLocks noChangeAspect="1"/>
          </p:cNvPicPr>
          <p:nvPr userDrawn="1"/>
        </p:nvPicPr>
        <p:blipFill>
          <a:blip r:embed="rId7"/>
          <a:srcRect/>
          <a:stretch/>
        </p:blipFill>
        <p:spPr>
          <a:xfrm>
            <a:off x="3979081" y="1999580"/>
            <a:ext cx="4233843" cy="2858845"/>
          </a:xfrm>
          <a:prstGeom prst="rect">
            <a:avLst/>
          </a:prstGeom>
        </p:spPr>
      </p:pic>
      <p:sp>
        <p:nvSpPr>
          <p:cNvPr id="2" name="Otsikko 1">
            <a:extLst>
              <a:ext uri="{FF2B5EF4-FFF2-40B4-BE49-F238E27FC236}">
                <a16:creationId xmlns:a16="http://schemas.microsoft.com/office/drawing/2014/main" id="{C8E093A5-37DE-A740-BEF2-6F843539A58E}"/>
              </a:ext>
            </a:extLst>
          </p:cNvPr>
          <p:cNvSpPr>
            <a:spLocks noGrp="1"/>
          </p:cNvSpPr>
          <p:nvPr>
            <p:ph type="title" hasCustomPrompt="1"/>
          </p:nvPr>
        </p:nvSpPr>
        <p:spPr>
          <a:xfrm>
            <a:off x="0" y="5617035"/>
            <a:ext cx="12192000" cy="653143"/>
          </a:xfrm>
        </p:spPr>
        <p:txBody>
          <a:bodyPr vert="horz" anchor="t">
            <a:normAutofit/>
          </a:bodyPr>
          <a:lstStyle>
            <a:lvl1pPr algn="ctr">
              <a:defRPr sz="1600" b="1" i="0">
                <a:latin typeface="Arial Black" panose="020B0604020202020204" pitchFamily="34" charset="0"/>
                <a:cs typeface="Arial Black" panose="020B06040202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Tree>
    <p:extLst>
      <p:ext uri="{BB962C8B-B14F-4D97-AF65-F5344CB8AC3E}">
        <p14:creationId xmlns:p14="http://schemas.microsoft.com/office/powerpoint/2010/main" val="1541484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yhjä">
    <p:bg>
      <p:bgPr>
        <a:solidFill>
          <a:srgbClr val="E8E8FB">
            <a:alpha val="80000"/>
          </a:srgbClr>
        </a:solidFill>
        <a:effectLst/>
      </p:bgPr>
    </p:bg>
    <p:spTree>
      <p:nvGrpSpPr>
        <p:cNvPr id="1" name=""/>
        <p:cNvGrpSpPr/>
        <p:nvPr/>
      </p:nvGrpSpPr>
      <p:grpSpPr>
        <a:xfrm>
          <a:off x="0" y="0"/>
          <a:ext cx="0" cy="0"/>
          <a:chOff x="0" y="0"/>
          <a:chExt cx="0" cy="0"/>
        </a:xfrm>
      </p:grpSpPr>
      <p:sp>
        <p:nvSpPr>
          <p:cNvPr id="5" name="Päivämäärän paikkamerkki 3">
            <a:extLst>
              <a:ext uri="{FF2B5EF4-FFF2-40B4-BE49-F238E27FC236}">
                <a16:creationId xmlns:a16="http://schemas.microsoft.com/office/drawing/2014/main" id="{B8498451-58EE-4A3B-81EA-B7623E5C6A2C}"/>
              </a:ext>
            </a:extLst>
          </p:cNvPr>
          <p:cNvSpPr>
            <a:spLocks noGrp="1"/>
          </p:cNvSpPr>
          <p:nvPr>
            <p:ph type="dt" sz="half" idx="10"/>
          </p:nvPr>
        </p:nvSpPr>
        <p:spPr>
          <a:xfrm>
            <a:off x="4724400" y="6356352"/>
            <a:ext cx="2743200" cy="365125"/>
          </a:xfrm>
        </p:spPr>
        <p:txBody>
          <a:bodyPr/>
          <a:lstStyle>
            <a:lvl1pPr algn="ctr">
              <a:defRPr/>
            </a:lvl1pPr>
          </a:lstStyle>
          <a:p>
            <a:fld id="{E82995AC-F008-1E4B-9263-D2B18A52AAEA}" type="datetimeFigureOut">
              <a:rPr lang="fi-FI" smtClean="0"/>
              <a:pPr/>
              <a:t>26.1.2024</a:t>
            </a:fld>
            <a:endParaRPr lang="fi-FI"/>
          </a:p>
        </p:txBody>
      </p:sp>
      <p:sp>
        <p:nvSpPr>
          <p:cNvPr id="6" name="Dian numeron paikkamerkki 5">
            <a:extLst>
              <a:ext uri="{FF2B5EF4-FFF2-40B4-BE49-F238E27FC236}">
                <a16:creationId xmlns:a16="http://schemas.microsoft.com/office/drawing/2014/main" id="{15086EF3-D986-AB21-185E-DAC85648501E}"/>
              </a:ext>
            </a:extLst>
          </p:cNvPr>
          <p:cNvSpPr>
            <a:spLocks noGrp="1"/>
          </p:cNvSpPr>
          <p:nvPr>
            <p:ph type="sldNum" sz="quarter" idx="12"/>
          </p:nvPr>
        </p:nvSpPr>
        <p:spPr>
          <a:xfrm>
            <a:off x="8610600" y="6356352"/>
            <a:ext cx="2743200" cy="365125"/>
          </a:xfrm>
        </p:spPr>
        <p:txBody>
          <a:bodyPr/>
          <a:lstStyle/>
          <a:p>
            <a:fld id="{CF4BB44F-7B72-EC4D-BE8A-419BCE6CF7A5}" type="slidenum">
              <a:rPr lang="fi-FI" smtClean="0"/>
              <a:t>‹#›</a:t>
            </a:fld>
            <a:endParaRPr lang="fi-FI"/>
          </a:p>
        </p:txBody>
      </p:sp>
      <p:pic>
        <p:nvPicPr>
          <p:cNvPr id="3" name="Kuva 2">
            <a:extLst>
              <a:ext uri="{FF2B5EF4-FFF2-40B4-BE49-F238E27FC236}">
                <a16:creationId xmlns:a16="http://schemas.microsoft.com/office/drawing/2014/main" id="{5FF4A9E1-CADD-5282-0053-4A59C3F24D0B}"/>
              </a:ext>
            </a:extLst>
          </p:cNvPr>
          <p:cNvPicPr>
            <a:picLocks noChangeAspect="1"/>
          </p:cNvPicPr>
          <p:nvPr userDrawn="1"/>
        </p:nvPicPr>
        <p:blipFill>
          <a:blip r:embed="rId2"/>
          <a:srcRect/>
          <a:stretch/>
        </p:blipFill>
        <p:spPr>
          <a:xfrm>
            <a:off x="156873" y="6158852"/>
            <a:ext cx="1583792" cy="573640"/>
          </a:xfrm>
          <a:prstGeom prst="rect">
            <a:avLst/>
          </a:prstGeom>
        </p:spPr>
      </p:pic>
      <p:sp>
        <p:nvSpPr>
          <p:cNvPr id="2" name="Otsikko 1">
            <a:extLst>
              <a:ext uri="{FF2B5EF4-FFF2-40B4-BE49-F238E27FC236}">
                <a16:creationId xmlns:a16="http://schemas.microsoft.com/office/drawing/2014/main" id="{E2D81E75-6A86-1C11-6BC9-104F596B02F6}"/>
              </a:ext>
            </a:extLst>
          </p:cNvPr>
          <p:cNvSpPr>
            <a:spLocks noGrp="1"/>
          </p:cNvSpPr>
          <p:nvPr>
            <p:ph type="title" hasCustomPrompt="1"/>
          </p:nvPr>
        </p:nvSpPr>
        <p:spPr>
          <a:xfrm>
            <a:off x="451413" y="822684"/>
            <a:ext cx="11289174" cy="868004"/>
          </a:xfrm>
        </p:spPr>
        <p:txBody>
          <a:bodyPr vert="horz">
            <a:normAutofit/>
          </a:bodyPr>
          <a:lstStyle>
            <a:lvl1pPr>
              <a:defRPr sz="2600" b="1" i="0">
                <a:solidFill>
                  <a:schemeClr val="accent5"/>
                </a:solidFill>
                <a:latin typeface="Arial Black" panose="020B0604020202020204" pitchFamily="34" charset="0"/>
                <a:cs typeface="Arial Black" panose="020B06040202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Sisällön paikkamerkki 2">
            <a:extLst>
              <a:ext uri="{FF2B5EF4-FFF2-40B4-BE49-F238E27FC236}">
                <a16:creationId xmlns:a16="http://schemas.microsoft.com/office/drawing/2014/main" id="{B5F6CF9D-E3F0-6881-EDE1-403DD498BCF3}"/>
              </a:ext>
            </a:extLst>
          </p:cNvPr>
          <p:cNvSpPr>
            <a:spLocks noGrp="1"/>
          </p:cNvSpPr>
          <p:nvPr>
            <p:ph sz="half" idx="1" hasCustomPrompt="1"/>
          </p:nvPr>
        </p:nvSpPr>
        <p:spPr>
          <a:xfrm>
            <a:off x="451413" y="1825625"/>
            <a:ext cx="11289174" cy="4351339"/>
          </a:xfrm>
        </p:spPr>
        <p:txBody>
          <a:bodyPr numCol="3" spcCol="720000">
            <a:noAutofit/>
          </a:bodyPr>
          <a:lstStyle>
            <a:lvl1pPr marL="0" indent="0">
              <a:spcBef>
                <a:spcPts val="600"/>
              </a:spcBef>
              <a:buNone/>
              <a:defRPr sz="1200"/>
            </a:lvl1pPr>
            <a:lvl2pPr marL="457145" indent="0">
              <a:spcBef>
                <a:spcPts val="600"/>
              </a:spcBef>
              <a:buNone/>
              <a:defRPr sz="1200"/>
            </a:lvl2pPr>
            <a:lvl3pPr marL="914285" indent="0">
              <a:spcBef>
                <a:spcPts val="600"/>
              </a:spcBef>
              <a:buNone/>
              <a:defRPr sz="1200"/>
            </a:lvl3pPr>
            <a:lvl4pPr marL="1371427" indent="0">
              <a:spcBef>
                <a:spcPts val="600"/>
              </a:spcBef>
              <a:buNone/>
              <a:defRPr sz="1200"/>
            </a:lvl4pPr>
            <a:lvl5pPr marL="1828570" indent="0">
              <a:spcBef>
                <a:spcPts val="600"/>
              </a:spcBef>
              <a:buNone/>
              <a:defRPr sz="12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458636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yhjä">
    <p:bg>
      <p:bgPr>
        <a:solidFill>
          <a:srgbClr val="FCEDF6">
            <a:alpha val="80000"/>
          </a:srgbClr>
        </a:solidFill>
        <a:effectLst/>
      </p:bgPr>
    </p:bg>
    <p:spTree>
      <p:nvGrpSpPr>
        <p:cNvPr id="1" name=""/>
        <p:cNvGrpSpPr/>
        <p:nvPr/>
      </p:nvGrpSpPr>
      <p:grpSpPr>
        <a:xfrm>
          <a:off x="0" y="0"/>
          <a:ext cx="0" cy="0"/>
          <a:chOff x="0" y="0"/>
          <a:chExt cx="0" cy="0"/>
        </a:xfrm>
      </p:grpSpPr>
      <p:sp>
        <p:nvSpPr>
          <p:cNvPr id="5" name="Päivämäärän paikkamerkki 3">
            <a:extLst>
              <a:ext uri="{FF2B5EF4-FFF2-40B4-BE49-F238E27FC236}">
                <a16:creationId xmlns:a16="http://schemas.microsoft.com/office/drawing/2014/main" id="{B8498451-58EE-4A3B-81EA-B7623E5C6A2C}"/>
              </a:ext>
            </a:extLst>
          </p:cNvPr>
          <p:cNvSpPr>
            <a:spLocks noGrp="1"/>
          </p:cNvSpPr>
          <p:nvPr>
            <p:ph type="dt" sz="half" idx="10"/>
          </p:nvPr>
        </p:nvSpPr>
        <p:spPr>
          <a:xfrm>
            <a:off x="4724400" y="6356352"/>
            <a:ext cx="2743200" cy="365125"/>
          </a:xfrm>
        </p:spPr>
        <p:txBody>
          <a:bodyPr/>
          <a:lstStyle>
            <a:lvl1pPr algn="ctr">
              <a:defRPr/>
            </a:lvl1pPr>
          </a:lstStyle>
          <a:p>
            <a:fld id="{E82995AC-F008-1E4B-9263-D2B18A52AAEA}" type="datetimeFigureOut">
              <a:rPr lang="fi-FI" smtClean="0"/>
              <a:pPr/>
              <a:t>26.1.2024</a:t>
            </a:fld>
            <a:endParaRPr lang="fi-FI"/>
          </a:p>
        </p:txBody>
      </p:sp>
      <p:sp>
        <p:nvSpPr>
          <p:cNvPr id="6" name="Dian numeron paikkamerkki 5">
            <a:extLst>
              <a:ext uri="{FF2B5EF4-FFF2-40B4-BE49-F238E27FC236}">
                <a16:creationId xmlns:a16="http://schemas.microsoft.com/office/drawing/2014/main" id="{15086EF3-D986-AB21-185E-DAC85648501E}"/>
              </a:ext>
            </a:extLst>
          </p:cNvPr>
          <p:cNvSpPr>
            <a:spLocks noGrp="1"/>
          </p:cNvSpPr>
          <p:nvPr>
            <p:ph type="sldNum" sz="quarter" idx="12"/>
          </p:nvPr>
        </p:nvSpPr>
        <p:spPr>
          <a:xfrm>
            <a:off x="8610600" y="6356352"/>
            <a:ext cx="2743200" cy="365125"/>
          </a:xfrm>
        </p:spPr>
        <p:txBody>
          <a:bodyPr/>
          <a:lstStyle/>
          <a:p>
            <a:fld id="{CF4BB44F-7B72-EC4D-BE8A-419BCE6CF7A5}" type="slidenum">
              <a:rPr lang="fi-FI" smtClean="0"/>
              <a:t>‹#›</a:t>
            </a:fld>
            <a:endParaRPr lang="fi-FI"/>
          </a:p>
        </p:txBody>
      </p:sp>
      <p:pic>
        <p:nvPicPr>
          <p:cNvPr id="3" name="Kuva 2">
            <a:extLst>
              <a:ext uri="{FF2B5EF4-FFF2-40B4-BE49-F238E27FC236}">
                <a16:creationId xmlns:a16="http://schemas.microsoft.com/office/drawing/2014/main" id="{5FF4A9E1-CADD-5282-0053-4A59C3F24D0B}"/>
              </a:ext>
            </a:extLst>
          </p:cNvPr>
          <p:cNvPicPr>
            <a:picLocks noChangeAspect="1"/>
          </p:cNvPicPr>
          <p:nvPr userDrawn="1"/>
        </p:nvPicPr>
        <p:blipFill>
          <a:blip r:embed="rId2"/>
          <a:srcRect/>
          <a:stretch/>
        </p:blipFill>
        <p:spPr>
          <a:xfrm>
            <a:off x="156873" y="6158852"/>
            <a:ext cx="1583792" cy="573640"/>
          </a:xfrm>
          <a:prstGeom prst="rect">
            <a:avLst/>
          </a:prstGeom>
        </p:spPr>
      </p:pic>
      <p:sp>
        <p:nvSpPr>
          <p:cNvPr id="2" name="Otsikko 1">
            <a:extLst>
              <a:ext uri="{FF2B5EF4-FFF2-40B4-BE49-F238E27FC236}">
                <a16:creationId xmlns:a16="http://schemas.microsoft.com/office/drawing/2014/main" id="{A74BC9A0-11E9-D753-2612-9349C7089449}"/>
              </a:ext>
            </a:extLst>
          </p:cNvPr>
          <p:cNvSpPr>
            <a:spLocks noGrp="1"/>
          </p:cNvSpPr>
          <p:nvPr>
            <p:ph type="title" hasCustomPrompt="1"/>
          </p:nvPr>
        </p:nvSpPr>
        <p:spPr>
          <a:xfrm>
            <a:off x="451413" y="822684"/>
            <a:ext cx="11289174" cy="868004"/>
          </a:xfrm>
        </p:spPr>
        <p:txBody>
          <a:bodyPr vert="horz">
            <a:normAutofit/>
          </a:bodyPr>
          <a:lstStyle>
            <a:lvl1pPr>
              <a:defRPr sz="2600" b="1" i="0">
                <a:solidFill>
                  <a:schemeClr val="accent3">
                    <a:lumMod val="75000"/>
                  </a:schemeClr>
                </a:solidFill>
                <a:latin typeface="Arial Black" panose="020B0604020202020204" pitchFamily="34" charset="0"/>
                <a:cs typeface="Arial Black" panose="020B06040202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Sisällön paikkamerkki 2">
            <a:extLst>
              <a:ext uri="{FF2B5EF4-FFF2-40B4-BE49-F238E27FC236}">
                <a16:creationId xmlns:a16="http://schemas.microsoft.com/office/drawing/2014/main" id="{96B030F1-EFE2-123B-D07F-AABD8FFDE6E9}"/>
              </a:ext>
            </a:extLst>
          </p:cNvPr>
          <p:cNvSpPr>
            <a:spLocks noGrp="1"/>
          </p:cNvSpPr>
          <p:nvPr>
            <p:ph sz="half" idx="1" hasCustomPrompt="1"/>
          </p:nvPr>
        </p:nvSpPr>
        <p:spPr>
          <a:xfrm>
            <a:off x="451413" y="1825625"/>
            <a:ext cx="11289174" cy="4351339"/>
          </a:xfrm>
        </p:spPr>
        <p:txBody>
          <a:bodyPr numCol="3" spcCol="720000">
            <a:noAutofit/>
          </a:bodyPr>
          <a:lstStyle>
            <a:lvl1pPr marL="0" indent="0">
              <a:spcBef>
                <a:spcPts val="600"/>
              </a:spcBef>
              <a:buNone/>
              <a:defRPr sz="1200"/>
            </a:lvl1pPr>
            <a:lvl2pPr marL="457145" indent="0">
              <a:spcBef>
                <a:spcPts val="600"/>
              </a:spcBef>
              <a:buNone/>
              <a:defRPr sz="1200"/>
            </a:lvl2pPr>
            <a:lvl3pPr marL="914285" indent="0">
              <a:spcBef>
                <a:spcPts val="600"/>
              </a:spcBef>
              <a:buNone/>
              <a:defRPr sz="1200"/>
            </a:lvl3pPr>
            <a:lvl4pPr marL="1371427" indent="0">
              <a:spcBef>
                <a:spcPts val="600"/>
              </a:spcBef>
              <a:buNone/>
              <a:defRPr sz="1200"/>
            </a:lvl4pPr>
            <a:lvl5pPr marL="1828570" indent="0">
              <a:spcBef>
                <a:spcPts val="600"/>
              </a:spcBef>
              <a:buNone/>
              <a:defRPr sz="12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7849463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yhjä">
    <p:bg>
      <p:bgPr>
        <a:solidFill>
          <a:srgbClr val="FCEDF6">
            <a:alpha val="80000"/>
          </a:srgbClr>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74BC9A0-11E9-D753-2612-9349C7089449}"/>
              </a:ext>
            </a:extLst>
          </p:cNvPr>
          <p:cNvSpPr>
            <a:spLocks noGrp="1"/>
          </p:cNvSpPr>
          <p:nvPr>
            <p:ph type="title" hasCustomPrompt="1"/>
          </p:nvPr>
        </p:nvSpPr>
        <p:spPr>
          <a:xfrm>
            <a:off x="451413" y="822684"/>
            <a:ext cx="11289174" cy="868004"/>
          </a:xfrm>
        </p:spPr>
        <p:txBody>
          <a:bodyPr vert="horz">
            <a:normAutofit/>
          </a:bodyPr>
          <a:lstStyle>
            <a:lvl1pPr>
              <a:defRPr sz="2600" b="1" i="0">
                <a:solidFill>
                  <a:schemeClr val="accent3">
                    <a:lumMod val="75000"/>
                  </a:schemeClr>
                </a:solidFill>
                <a:latin typeface="Arial Black" panose="020B0604020202020204" pitchFamily="34" charset="0"/>
                <a:cs typeface="Arial Black" panose="020B06040202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Sisällön paikkamerkki 2">
            <a:extLst>
              <a:ext uri="{FF2B5EF4-FFF2-40B4-BE49-F238E27FC236}">
                <a16:creationId xmlns:a16="http://schemas.microsoft.com/office/drawing/2014/main" id="{96B030F1-EFE2-123B-D07F-AABD8FFDE6E9}"/>
              </a:ext>
            </a:extLst>
          </p:cNvPr>
          <p:cNvSpPr>
            <a:spLocks noGrp="1"/>
          </p:cNvSpPr>
          <p:nvPr>
            <p:ph sz="half" idx="1" hasCustomPrompt="1"/>
          </p:nvPr>
        </p:nvSpPr>
        <p:spPr>
          <a:xfrm>
            <a:off x="451413" y="1825625"/>
            <a:ext cx="11289174" cy="4351339"/>
          </a:xfrm>
        </p:spPr>
        <p:txBody>
          <a:bodyPr numCol="3" spcCol="720000">
            <a:noAutofit/>
          </a:bodyPr>
          <a:lstStyle>
            <a:lvl1pPr marL="0" indent="0">
              <a:spcBef>
                <a:spcPts val="600"/>
              </a:spcBef>
              <a:buNone/>
              <a:defRPr sz="1200"/>
            </a:lvl1pPr>
            <a:lvl2pPr marL="457145" indent="0">
              <a:spcBef>
                <a:spcPts val="600"/>
              </a:spcBef>
              <a:buNone/>
              <a:defRPr sz="1200"/>
            </a:lvl2pPr>
            <a:lvl3pPr marL="914285" indent="0">
              <a:spcBef>
                <a:spcPts val="600"/>
              </a:spcBef>
              <a:buNone/>
              <a:defRPr sz="1200"/>
            </a:lvl3pPr>
            <a:lvl4pPr marL="1371427" indent="0">
              <a:spcBef>
                <a:spcPts val="600"/>
              </a:spcBef>
              <a:buNone/>
              <a:defRPr sz="1200"/>
            </a:lvl4pPr>
            <a:lvl5pPr marL="1828570" indent="0">
              <a:spcBef>
                <a:spcPts val="600"/>
              </a:spcBef>
              <a:buNone/>
              <a:defRPr sz="12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40112160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yhjä">
    <p:spTree>
      <p:nvGrpSpPr>
        <p:cNvPr id="1" name=""/>
        <p:cNvGrpSpPr/>
        <p:nvPr/>
      </p:nvGrpSpPr>
      <p:grpSpPr>
        <a:xfrm>
          <a:off x="0" y="0"/>
          <a:ext cx="0" cy="0"/>
          <a:chOff x="0" y="0"/>
          <a:chExt cx="0" cy="0"/>
        </a:xfrm>
      </p:grpSpPr>
      <p:sp>
        <p:nvSpPr>
          <p:cNvPr id="5" name="Päivämäärän paikkamerkki 3">
            <a:extLst>
              <a:ext uri="{FF2B5EF4-FFF2-40B4-BE49-F238E27FC236}">
                <a16:creationId xmlns:a16="http://schemas.microsoft.com/office/drawing/2014/main" id="{B8498451-58EE-4A3B-81EA-B7623E5C6A2C}"/>
              </a:ext>
            </a:extLst>
          </p:cNvPr>
          <p:cNvSpPr>
            <a:spLocks noGrp="1"/>
          </p:cNvSpPr>
          <p:nvPr>
            <p:ph type="dt" sz="half" idx="10"/>
          </p:nvPr>
        </p:nvSpPr>
        <p:spPr>
          <a:xfrm>
            <a:off x="4724400" y="6356352"/>
            <a:ext cx="2743200" cy="365125"/>
          </a:xfrm>
        </p:spPr>
        <p:txBody>
          <a:bodyPr/>
          <a:lstStyle>
            <a:lvl1pPr algn="ctr">
              <a:defRPr/>
            </a:lvl1pPr>
          </a:lstStyle>
          <a:p>
            <a:fld id="{E82995AC-F008-1E4B-9263-D2B18A52AAEA}" type="datetimeFigureOut">
              <a:rPr lang="fi-FI" smtClean="0"/>
              <a:pPr/>
              <a:t>26.1.2024</a:t>
            </a:fld>
            <a:endParaRPr lang="fi-FI"/>
          </a:p>
        </p:txBody>
      </p:sp>
      <p:sp>
        <p:nvSpPr>
          <p:cNvPr id="6" name="Dian numeron paikkamerkki 5">
            <a:extLst>
              <a:ext uri="{FF2B5EF4-FFF2-40B4-BE49-F238E27FC236}">
                <a16:creationId xmlns:a16="http://schemas.microsoft.com/office/drawing/2014/main" id="{15086EF3-D986-AB21-185E-DAC85648501E}"/>
              </a:ext>
            </a:extLst>
          </p:cNvPr>
          <p:cNvSpPr>
            <a:spLocks noGrp="1"/>
          </p:cNvSpPr>
          <p:nvPr>
            <p:ph type="sldNum" sz="quarter" idx="12"/>
          </p:nvPr>
        </p:nvSpPr>
        <p:spPr>
          <a:xfrm>
            <a:off x="8610600" y="6356352"/>
            <a:ext cx="2743200" cy="365125"/>
          </a:xfrm>
        </p:spPr>
        <p:txBody>
          <a:bodyPr/>
          <a:lstStyle/>
          <a:p>
            <a:fld id="{CF4BB44F-7B72-EC4D-BE8A-419BCE6CF7A5}" type="slidenum">
              <a:rPr lang="fi-FI" smtClean="0"/>
              <a:t>‹#›</a:t>
            </a:fld>
            <a:endParaRPr lang="fi-FI"/>
          </a:p>
        </p:txBody>
      </p:sp>
      <p:pic>
        <p:nvPicPr>
          <p:cNvPr id="3" name="Kuva 2">
            <a:extLst>
              <a:ext uri="{FF2B5EF4-FFF2-40B4-BE49-F238E27FC236}">
                <a16:creationId xmlns:a16="http://schemas.microsoft.com/office/drawing/2014/main" id="{5FF4A9E1-CADD-5282-0053-4A59C3F24D0B}"/>
              </a:ext>
            </a:extLst>
          </p:cNvPr>
          <p:cNvPicPr>
            <a:picLocks noChangeAspect="1"/>
          </p:cNvPicPr>
          <p:nvPr userDrawn="1"/>
        </p:nvPicPr>
        <p:blipFill>
          <a:blip r:embed="rId2"/>
          <a:srcRect/>
          <a:stretch/>
        </p:blipFill>
        <p:spPr>
          <a:xfrm>
            <a:off x="156873" y="6158852"/>
            <a:ext cx="1583792" cy="573640"/>
          </a:xfrm>
          <a:prstGeom prst="rect">
            <a:avLst/>
          </a:prstGeom>
        </p:spPr>
      </p:pic>
      <p:sp>
        <p:nvSpPr>
          <p:cNvPr id="2" name="Otsikko 1">
            <a:extLst>
              <a:ext uri="{FF2B5EF4-FFF2-40B4-BE49-F238E27FC236}">
                <a16:creationId xmlns:a16="http://schemas.microsoft.com/office/drawing/2014/main" id="{A74BC9A0-11E9-D753-2612-9349C7089449}"/>
              </a:ext>
            </a:extLst>
          </p:cNvPr>
          <p:cNvSpPr>
            <a:spLocks noGrp="1"/>
          </p:cNvSpPr>
          <p:nvPr>
            <p:ph type="title" hasCustomPrompt="1"/>
          </p:nvPr>
        </p:nvSpPr>
        <p:spPr>
          <a:xfrm>
            <a:off x="451413" y="822684"/>
            <a:ext cx="11289174" cy="868004"/>
          </a:xfrm>
        </p:spPr>
        <p:txBody>
          <a:bodyPr vert="horz">
            <a:normAutofit/>
          </a:bodyPr>
          <a:lstStyle>
            <a:lvl1pPr>
              <a:defRPr sz="2600" b="1" i="0">
                <a:solidFill>
                  <a:schemeClr val="tx1">
                    <a:lumMod val="75000"/>
                    <a:lumOff val="25000"/>
                  </a:schemeClr>
                </a:solidFill>
                <a:latin typeface="Arial Black" panose="020B0604020202020204" pitchFamily="34" charset="0"/>
                <a:cs typeface="Arial Black" panose="020B06040202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Sisällön paikkamerkki 2">
            <a:extLst>
              <a:ext uri="{FF2B5EF4-FFF2-40B4-BE49-F238E27FC236}">
                <a16:creationId xmlns:a16="http://schemas.microsoft.com/office/drawing/2014/main" id="{96B030F1-EFE2-123B-D07F-AABD8FFDE6E9}"/>
              </a:ext>
            </a:extLst>
          </p:cNvPr>
          <p:cNvSpPr>
            <a:spLocks noGrp="1"/>
          </p:cNvSpPr>
          <p:nvPr>
            <p:ph sz="half" idx="1" hasCustomPrompt="1"/>
          </p:nvPr>
        </p:nvSpPr>
        <p:spPr>
          <a:xfrm>
            <a:off x="451413" y="1825625"/>
            <a:ext cx="11289174" cy="4351339"/>
          </a:xfrm>
        </p:spPr>
        <p:txBody>
          <a:bodyPr numCol="3" spcCol="720000">
            <a:noAutofit/>
          </a:bodyPr>
          <a:lstStyle>
            <a:lvl1pPr marL="0" indent="0">
              <a:spcBef>
                <a:spcPts val="600"/>
              </a:spcBef>
              <a:buNone/>
              <a:defRPr sz="1200"/>
            </a:lvl1pPr>
            <a:lvl2pPr marL="457145" indent="0">
              <a:spcBef>
                <a:spcPts val="600"/>
              </a:spcBef>
              <a:buNone/>
              <a:defRPr sz="1200"/>
            </a:lvl2pPr>
            <a:lvl3pPr marL="914285" indent="0">
              <a:spcBef>
                <a:spcPts val="600"/>
              </a:spcBef>
              <a:buNone/>
              <a:defRPr sz="1200"/>
            </a:lvl3pPr>
            <a:lvl4pPr marL="1371427" indent="0">
              <a:spcBef>
                <a:spcPts val="600"/>
              </a:spcBef>
              <a:buNone/>
              <a:defRPr sz="1200"/>
            </a:lvl4pPr>
            <a:lvl5pPr marL="1828570" indent="0">
              <a:spcBef>
                <a:spcPts val="600"/>
              </a:spcBef>
              <a:buNone/>
              <a:defRPr sz="12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7187150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uva">
    <p:spTree>
      <p:nvGrpSpPr>
        <p:cNvPr id="1" name=""/>
        <p:cNvGrpSpPr/>
        <p:nvPr/>
      </p:nvGrpSpPr>
      <p:grpSpPr>
        <a:xfrm>
          <a:off x="0" y="0"/>
          <a:ext cx="0" cy="0"/>
          <a:chOff x="0" y="0"/>
          <a:chExt cx="0" cy="0"/>
        </a:xfrm>
      </p:grpSpPr>
      <p:sp>
        <p:nvSpPr>
          <p:cNvPr id="3" name="Kuvan paikkamerkki 2">
            <a:extLst>
              <a:ext uri="{FF2B5EF4-FFF2-40B4-BE49-F238E27FC236}">
                <a16:creationId xmlns:a16="http://schemas.microsoft.com/office/drawing/2014/main" id="{37F4749B-0331-F07F-30E6-43E6AD8D7C05}"/>
              </a:ext>
            </a:extLst>
          </p:cNvPr>
          <p:cNvSpPr>
            <a:spLocks noGrp="1"/>
          </p:cNvSpPr>
          <p:nvPr>
            <p:ph type="pic" sz="quarter" idx="13"/>
          </p:nvPr>
        </p:nvSpPr>
        <p:spPr>
          <a:xfrm>
            <a:off x="0" y="0"/>
            <a:ext cx="12192000" cy="6858000"/>
          </a:xfrm>
        </p:spPr>
        <p:txBody>
          <a:bodyPr/>
          <a:lstStyle/>
          <a:p>
            <a:endParaRPr lang="fi-FI"/>
          </a:p>
        </p:txBody>
      </p:sp>
    </p:spTree>
    <p:extLst>
      <p:ext uri="{BB962C8B-B14F-4D97-AF65-F5344CB8AC3E}">
        <p14:creationId xmlns:p14="http://schemas.microsoft.com/office/powerpoint/2010/main" val="22001715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uva ja pieni otsikko">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68F976B4-49C4-1081-B3D9-D946C16989FE}"/>
              </a:ext>
            </a:extLst>
          </p:cNvPr>
          <p:cNvGraphicFramePr>
            <a:graphicFrameLocks noChangeAspect="1"/>
          </p:cNvGraphicFramePr>
          <p:nvPr userDrawn="1">
            <p:custDataLst>
              <p:tags r:id="rId2"/>
            </p:custDataLst>
            <p:extLst>
              <p:ext uri="{D42A27DB-BD31-4B8C-83A1-F6EECF244321}">
                <p14:modId xmlns:p14="http://schemas.microsoft.com/office/powerpoint/2010/main" val="1922355557"/>
              </p:ext>
            </p:extLst>
          </p:nvPr>
        </p:nvGraphicFramePr>
        <p:xfrm>
          <a:off x="1589" y="1591"/>
          <a:ext cx="1227" cy="1588"/>
        </p:xfrm>
        <a:graphic>
          <a:graphicData uri="http://schemas.openxmlformats.org/presentationml/2006/ole">
            <mc:AlternateContent xmlns:mc="http://schemas.openxmlformats.org/markup-compatibility/2006">
              <mc:Choice xmlns:v="urn:schemas-microsoft-com:vml" Requires="v">
                <p:oleObj spid="_x0000_s12292" name="think-cell Slide" r:id="rId4" imgW="7772400" imgH="10058400" progId="TCLayout.ActiveDocument.1">
                  <p:embed/>
                </p:oleObj>
              </mc:Choice>
              <mc:Fallback>
                <p:oleObj name="think-cell Slide" r:id="rId4" imgW="7772400" imgH="10058400" progId="TCLayout.ActiveDocument.1">
                  <p:embed/>
                  <p:pic>
                    <p:nvPicPr>
                      <p:cNvPr id="7" name="Object 6" hidden="1">
                        <a:extLst>
                          <a:ext uri="{FF2B5EF4-FFF2-40B4-BE49-F238E27FC236}">
                            <a16:creationId xmlns:a16="http://schemas.microsoft.com/office/drawing/2014/main" id="{68F976B4-49C4-1081-B3D9-D946C16989FE}"/>
                          </a:ext>
                        </a:extLst>
                      </p:cNvPr>
                      <p:cNvPicPr/>
                      <p:nvPr/>
                    </p:nvPicPr>
                    <p:blipFill>
                      <a:blip r:embed="rId5"/>
                      <a:stretch>
                        <a:fillRect/>
                      </a:stretch>
                    </p:blipFill>
                    <p:spPr>
                      <a:xfrm>
                        <a:off x="1589" y="1591"/>
                        <a:ext cx="1227" cy="1588"/>
                      </a:xfrm>
                      <a:prstGeom prst="rect">
                        <a:avLst/>
                      </a:prstGeom>
                    </p:spPr>
                  </p:pic>
                </p:oleObj>
              </mc:Fallback>
            </mc:AlternateContent>
          </a:graphicData>
        </a:graphic>
      </p:graphicFrame>
      <p:sp>
        <p:nvSpPr>
          <p:cNvPr id="5" name="Päivämäärän paikkamerkki 3">
            <a:extLst>
              <a:ext uri="{FF2B5EF4-FFF2-40B4-BE49-F238E27FC236}">
                <a16:creationId xmlns:a16="http://schemas.microsoft.com/office/drawing/2014/main" id="{B8498451-58EE-4A3B-81EA-B7623E5C6A2C}"/>
              </a:ext>
            </a:extLst>
          </p:cNvPr>
          <p:cNvSpPr>
            <a:spLocks noGrp="1"/>
          </p:cNvSpPr>
          <p:nvPr>
            <p:ph type="dt" sz="half" idx="10"/>
          </p:nvPr>
        </p:nvSpPr>
        <p:spPr>
          <a:xfrm>
            <a:off x="9219287" y="6356353"/>
            <a:ext cx="1231447" cy="364163"/>
          </a:xfrm>
        </p:spPr>
        <p:txBody>
          <a:bodyPr/>
          <a:lstStyle>
            <a:lvl1pPr algn="r">
              <a:defRPr/>
            </a:lvl1pPr>
          </a:lstStyle>
          <a:p>
            <a:fld id="{E82995AC-F008-1E4B-9263-D2B18A52AAEA}" type="datetimeFigureOut">
              <a:rPr lang="fi-FI" smtClean="0"/>
              <a:pPr/>
              <a:t>26.1.2024</a:t>
            </a:fld>
            <a:endParaRPr lang="fi-FI"/>
          </a:p>
        </p:txBody>
      </p:sp>
      <p:sp>
        <p:nvSpPr>
          <p:cNvPr id="6" name="Dian numeron paikkamerkki 5">
            <a:extLst>
              <a:ext uri="{FF2B5EF4-FFF2-40B4-BE49-F238E27FC236}">
                <a16:creationId xmlns:a16="http://schemas.microsoft.com/office/drawing/2014/main" id="{15086EF3-D986-AB21-185E-DAC85648501E}"/>
              </a:ext>
            </a:extLst>
          </p:cNvPr>
          <p:cNvSpPr>
            <a:spLocks noGrp="1"/>
          </p:cNvSpPr>
          <p:nvPr>
            <p:ph type="sldNum" sz="quarter" idx="12"/>
          </p:nvPr>
        </p:nvSpPr>
        <p:spPr>
          <a:xfrm>
            <a:off x="10646229" y="6356353"/>
            <a:ext cx="707571" cy="364163"/>
          </a:xfrm>
        </p:spPr>
        <p:txBody>
          <a:bodyPr/>
          <a:lstStyle/>
          <a:p>
            <a:fld id="{CF4BB44F-7B72-EC4D-BE8A-419BCE6CF7A5}" type="slidenum">
              <a:rPr lang="fi-FI" smtClean="0"/>
              <a:t>‹#›</a:t>
            </a:fld>
            <a:endParaRPr lang="fi-FI"/>
          </a:p>
        </p:txBody>
      </p:sp>
      <p:sp>
        <p:nvSpPr>
          <p:cNvPr id="3" name="Kuvan paikkamerkki 2">
            <a:extLst>
              <a:ext uri="{FF2B5EF4-FFF2-40B4-BE49-F238E27FC236}">
                <a16:creationId xmlns:a16="http://schemas.microsoft.com/office/drawing/2014/main" id="{37F4749B-0331-F07F-30E6-43E6AD8D7C05}"/>
              </a:ext>
            </a:extLst>
          </p:cNvPr>
          <p:cNvSpPr>
            <a:spLocks noGrp="1"/>
          </p:cNvSpPr>
          <p:nvPr>
            <p:ph type="pic" sz="quarter" idx="13"/>
          </p:nvPr>
        </p:nvSpPr>
        <p:spPr>
          <a:xfrm>
            <a:off x="0" y="7"/>
            <a:ext cx="12192000" cy="5845175"/>
          </a:xfrm>
        </p:spPr>
        <p:txBody>
          <a:bodyPr/>
          <a:lstStyle/>
          <a:p>
            <a:endParaRPr lang="fi-FI"/>
          </a:p>
        </p:txBody>
      </p:sp>
      <p:sp>
        <p:nvSpPr>
          <p:cNvPr id="4" name="Otsikko 1">
            <a:extLst>
              <a:ext uri="{FF2B5EF4-FFF2-40B4-BE49-F238E27FC236}">
                <a16:creationId xmlns:a16="http://schemas.microsoft.com/office/drawing/2014/main" id="{9CF0ADC2-03DA-C1B2-4E44-44A846F91FF5}"/>
              </a:ext>
            </a:extLst>
          </p:cNvPr>
          <p:cNvSpPr>
            <a:spLocks noGrp="1"/>
          </p:cNvSpPr>
          <p:nvPr>
            <p:ph type="title" hasCustomPrompt="1"/>
          </p:nvPr>
        </p:nvSpPr>
        <p:spPr>
          <a:xfrm>
            <a:off x="2223573" y="6183089"/>
            <a:ext cx="6800211" cy="495299"/>
          </a:xfrm>
        </p:spPr>
        <p:txBody>
          <a:bodyPr vert="horz">
            <a:noAutofit/>
          </a:bodyPr>
          <a:lstStyle>
            <a:lvl1pPr>
              <a:defRPr sz="2000" b="1" i="0">
                <a:latin typeface="Arial Black" panose="020B0604020202020204" pitchFamily="34" charset="0"/>
                <a:cs typeface="Arial Black" panose="020B06040202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pic>
        <p:nvPicPr>
          <p:cNvPr id="8" name="Kuva 7">
            <a:extLst>
              <a:ext uri="{FF2B5EF4-FFF2-40B4-BE49-F238E27FC236}">
                <a16:creationId xmlns:a16="http://schemas.microsoft.com/office/drawing/2014/main" id="{69499BBA-DF86-CACC-7E66-1BC3557E24C9}"/>
              </a:ext>
            </a:extLst>
          </p:cNvPr>
          <p:cNvPicPr>
            <a:picLocks noChangeAspect="1"/>
          </p:cNvPicPr>
          <p:nvPr userDrawn="1"/>
        </p:nvPicPr>
        <p:blipFill>
          <a:blip r:embed="rId6"/>
          <a:srcRect/>
          <a:stretch/>
        </p:blipFill>
        <p:spPr>
          <a:xfrm>
            <a:off x="156873" y="6158852"/>
            <a:ext cx="1583792" cy="573640"/>
          </a:xfrm>
          <a:prstGeom prst="rect">
            <a:avLst/>
          </a:prstGeom>
        </p:spPr>
      </p:pic>
    </p:spTree>
    <p:extLst>
      <p:ext uri="{BB962C8B-B14F-4D97-AF65-F5344CB8AC3E}">
        <p14:creationId xmlns:p14="http://schemas.microsoft.com/office/powerpoint/2010/main" val="33488178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2 sisältöä + vinjetti">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11C0E48E-24CF-D5EE-78F7-5DBE20077D23}"/>
              </a:ext>
            </a:extLst>
          </p:cNvPr>
          <p:cNvGraphicFramePr>
            <a:graphicFrameLocks noChangeAspect="1"/>
          </p:cNvGraphicFramePr>
          <p:nvPr userDrawn="1">
            <p:custDataLst>
              <p:tags r:id="rId2"/>
            </p:custDataLst>
            <p:extLst>
              <p:ext uri="{D42A27DB-BD31-4B8C-83A1-F6EECF244321}">
                <p14:modId xmlns:p14="http://schemas.microsoft.com/office/powerpoint/2010/main" val="2551529128"/>
              </p:ext>
            </p:extLst>
          </p:nvPr>
        </p:nvGraphicFramePr>
        <p:xfrm>
          <a:off x="1589" y="1591"/>
          <a:ext cx="1227" cy="1588"/>
        </p:xfrm>
        <a:graphic>
          <a:graphicData uri="http://schemas.openxmlformats.org/presentationml/2006/ole">
            <mc:AlternateContent xmlns:mc="http://schemas.openxmlformats.org/markup-compatibility/2006">
              <mc:Choice xmlns:v="urn:schemas-microsoft-com:vml" Requires="v">
                <p:oleObj spid="_x0000_s13316" name="think-cell Slide" r:id="rId5" imgW="7772400" imgH="10058400" progId="TCLayout.ActiveDocument.1">
                  <p:embed/>
                </p:oleObj>
              </mc:Choice>
              <mc:Fallback>
                <p:oleObj name="think-cell Slide" r:id="rId5" imgW="7772400" imgH="10058400" progId="TCLayout.ActiveDocument.1">
                  <p:embed/>
                  <p:pic>
                    <p:nvPicPr>
                      <p:cNvPr id="7" name="Object 6" hidden="1">
                        <a:extLst>
                          <a:ext uri="{FF2B5EF4-FFF2-40B4-BE49-F238E27FC236}">
                            <a16:creationId xmlns:a16="http://schemas.microsoft.com/office/drawing/2014/main" id="{11C0E48E-24CF-D5EE-78F7-5DBE20077D23}"/>
                          </a:ext>
                        </a:extLst>
                      </p:cNvPr>
                      <p:cNvPicPr/>
                      <p:nvPr/>
                    </p:nvPicPr>
                    <p:blipFill>
                      <a:blip r:embed="rId6"/>
                      <a:stretch>
                        <a:fillRect/>
                      </a:stretch>
                    </p:blipFill>
                    <p:spPr>
                      <a:xfrm>
                        <a:off x="1589" y="1591"/>
                        <a:ext cx="1227" cy="1588"/>
                      </a:xfrm>
                      <a:prstGeom prst="rect">
                        <a:avLst/>
                      </a:prstGeom>
                    </p:spPr>
                  </p:pic>
                </p:oleObj>
              </mc:Fallback>
            </mc:AlternateContent>
          </a:graphicData>
        </a:graphic>
      </p:graphicFrame>
      <p:sp>
        <p:nvSpPr>
          <p:cNvPr id="2" name="Otsikko 1">
            <a:extLst>
              <a:ext uri="{FF2B5EF4-FFF2-40B4-BE49-F238E27FC236}">
                <a16:creationId xmlns:a16="http://schemas.microsoft.com/office/drawing/2014/main" id="{67449369-040D-DA8F-BC32-67C4A1FC2838}"/>
              </a:ext>
            </a:extLst>
          </p:cNvPr>
          <p:cNvSpPr>
            <a:spLocks noGrp="1"/>
          </p:cNvSpPr>
          <p:nvPr>
            <p:ph type="title" hasCustomPrompt="1"/>
          </p:nvPr>
        </p:nvSpPr>
        <p:spPr>
          <a:xfrm>
            <a:off x="839788" y="987424"/>
            <a:ext cx="3932237" cy="1349149"/>
          </a:xfrm>
        </p:spPr>
        <p:txBody>
          <a:bodyPr vert="horz" anchor="t">
            <a:normAutofit/>
          </a:bodyPr>
          <a:lstStyle>
            <a:lvl1pPr>
              <a:defRPr sz="3000" b="1" i="0">
                <a:latin typeface="Arial Black" panose="020B0604020202020204" pitchFamily="34" charset="0"/>
                <a:cs typeface="Arial Black" panose="020B06040202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528C7785-E96C-4915-E791-B1239DF379E9}"/>
              </a:ext>
            </a:extLst>
          </p:cNvPr>
          <p:cNvSpPr>
            <a:spLocks noGrp="1"/>
          </p:cNvSpPr>
          <p:nvPr>
            <p:ph idx="1"/>
          </p:nvPr>
        </p:nvSpPr>
        <p:spPr>
          <a:xfrm>
            <a:off x="5183188" y="987432"/>
            <a:ext cx="6172200" cy="4873625"/>
          </a:xfrm>
        </p:spPr>
        <p:txBody>
          <a:bodyPr/>
          <a:lstStyle>
            <a:lvl1pPr>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7BEFCE9C-F690-FCB9-8192-B0B5481D9187}"/>
              </a:ext>
            </a:extLst>
          </p:cNvPr>
          <p:cNvSpPr>
            <a:spLocks noGrp="1"/>
          </p:cNvSpPr>
          <p:nvPr>
            <p:ph type="body" sz="half" idx="2"/>
          </p:nvPr>
        </p:nvSpPr>
        <p:spPr>
          <a:xfrm>
            <a:off x="839788" y="2552700"/>
            <a:ext cx="3932237" cy="3316288"/>
          </a:xfrm>
        </p:spPr>
        <p:txBody>
          <a:bodyPr/>
          <a:lstStyle>
            <a:lvl1pPr marL="0" indent="0">
              <a:buNone/>
              <a:defRPr sz="1600"/>
            </a:lvl1pPr>
            <a:lvl2pPr marL="457143" indent="0">
              <a:buNone/>
              <a:defRPr sz="1400"/>
            </a:lvl2pPr>
            <a:lvl3pPr marL="914286" indent="0">
              <a:buNone/>
              <a:defRPr sz="1200"/>
            </a:lvl3pPr>
            <a:lvl4pPr marL="1371430" indent="0">
              <a:buNone/>
              <a:defRPr sz="1000"/>
            </a:lvl4pPr>
            <a:lvl5pPr marL="1828573" indent="0">
              <a:buNone/>
              <a:defRPr sz="1000"/>
            </a:lvl5pPr>
            <a:lvl6pPr marL="2285718" indent="0">
              <a:buNone/>
              <a:defRPr sz="1000"/>
            </a:lvl6pPr>
            <a:lvl7pPr marL="2742858" indent="0">
              <a:buNone/>
              <a:defRPr sz="1000"/>
            </a:lvl7pPr>
            <a:lvl8pPr marL="3200000" indent="0">
              <a:buNone/>
              <a:defRPr sz="1000"/>
            </a:lvl8pPr>
            <a:lvl9pPr marL="3657143" indent="0">
              <a:buNone/>
              <a:defRPr sz="1000"/>
            </a:lvl9pPr>
          </a:lstStyle>
          <a:p>
            <a:pPr lvl="0"/>
            <a:r>
              <a:rPr lang="fi-FI"/>
              <a:t>Muokkaa tekstin perustyylejä napsauttamalla</a:t>
            </a:r>
          </a:p>
        </p:txBody>
      </p:sp>
      <p:sp>
        <p:nvSpPr>
          <p:cNvPr id="8" name="Päivämäärän paikkamerkki 3">
            <a:extLst>
              <a:ext uri="{FF2B5EF4-FFF2-40B4-BE49-F238E27FC236}">
                <a16:creationId xmlns:a16="http://schemas.microsoft.com/office/drawing/2014/main" id="{B056715C-2651-5B8A-05E6-F48782E40F61}"/>
              </a:ext>
            </a:extLst>
          </p:cNvPr>
          <p:cNvSpPr>
            <a:spLocks noGrp="1"/>
          </p:cNvSpPr>
          <p:nvPr>
            <p:ph type="dt" sz="half" idx="10"/>
          </p:nvPr>
        </p:nvSpPr>
        <p:spPr>
          <a:xfrm>
            <a:off x="4724400" y="6356352"/>
            <a:ext cx="2743200" cy="365125"/>
          </a:xfrm>
        </p:spPr>
        <p:txBody>
          <a:bodyPr/>
          <a:lstStyle>
            <a:lvl1pPr algn="ctr">
              <a:defRPr/>
            </a:lvl1pPr>
          </a:lstStyle>
          <a:p>
            <a:fld id="{E82995AC-F008-1E4B-9263-D2B18A52AAEA}" type="datetimeFigureOut">
              <a:rPr lang="fi-FI" smtClean="0"/>
              <a:pPr/>
              <a:t>26.1.2024</a:t>
            </a:fld>
            <a:endParaRPr lang="fi-FI"/>
          </a:p>
        </p:txBody>
      </p:sp>
      <p:sp>
        <p:nvSpPr>
          <p:cNvPr id="9" name="Dian numeron paikkamerkki 5">
            <a:extLst>
              <a:ext uri="{FF2B5EF4-FFF2-40B4-BE49-F238E27FC236}">
                <a16:creationId xmlns:a16="http://schemas.microsoft.com/office/drawing/2014/main" id="{31129085-A295-0A6E-94FC-47D277F0D613}"/>
              </a:ext>
            </a:extLst>
          </p:cNvPr>
          <p:cNvSpPr>
            <a:spLocks noGrp="1"/>
          </p:cNvSpPr>
          <p:nvPr>
            <p:ph type="sldNum" sz="quarter" idx="12"/>
          </p:nvPr>
        </p:nvSpPr>
        <p:spPr>
          <a:xfrm>
            <a:off x="8610600" y="6356352"/>
            <a:ext cx="2743200" cy="365125"/>
          </a:xfrm>
        </p:spPr>
        <p:txBody>
          <a:bodyPr/>
          <a:lstStyle/>
          <a:p>
            <a:fld id="{CF4BB44F-7B72-EC4D-BE8A-419BCE6CF7A5}" type="slidenum">
              <a:rPr lang="fi-FI" smtClean="0"/>
              <a:t>‹#›</a:t>
            </a:fld>
            <a:endParaRPr lang="fi-FI"/>
          </a:p>
        </p:txBody>
      </p:sp>
      <p:pic>
        <p:nvPicPr>
          <p:cNvPr id="6" name="Kuva 5">
            <a:extLst>
              <a:ext uri="{FF2B5EF4-FFF2-40B4-BE49-F238E27FC236}">
                <a16:creationId xmlns:a16="http://schemas.microsoft.com/office/drawing/2014/main" id="{0859320E-18D8-AEB2-AD42-5D2A9F728955}"/>
              </a:ext>
            </a:extLst>
          </p:cNvPr>
          <p:cNvPicPr>
            <a:picLocks noChangeAspect="1"/>
          </p:cNvPicPr>
          <p:nvPr userDrawn="1"/>
        </p:nvPicPr>
        <p:blipFill>
          <a:blip r:embed="rId7"/>
          <a:srcRect/>
          <a:stretch/>
        </p:blipFill>
        <p:spPr>
          <a:xfrm>
            <a:off x="156873" y="6158852"/>
            <a:ext cx="1583792" cy="573640"/>
          </a:xfrm>
          <a:prstGeom prst="rect">
            <a:avLst/>
          </a:prstGeom>
        </p:spPr>
      </p:pic>
    </p:spTree>
    <p:extLst>
      <p:ext uri="{BB962C8B-B14F-4D97-AF65-F5344CB8AC3E}">
        <p14:creationId xmlns:p14="http://schemas.microsoft.com/office/powerpoint/2010/main" val="20030976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sältö, vinjetti ja kuva">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608478A-06A5-4C6D-2499-D6A7F36A2F75}"/>
              </a:ext>
            </a:extLst>
          </p:cNvPr>
          <p:cNvGraphicFramePr>
            <a:graphicFrameLocks noChangeAspect="1"/>
          </p:cNvGraphicFramePr>
          <p:nvPr userDrawn="1">
            <p:custDataLst>
              <p:tags r:id="rId2"/>
            </p:custDataLst>
            <p:extLst>
              <p:ext uri="{D42A27DB-BD31-4B8C-83A1-F6EECF244321}">
                <p14:modId xmlns:p14="http://schemas.microsoft.com/office/powerpoint/2010/main" val="3918765200"/>
              </p:ext>
            </p:extLst>
          </p:nvPr>
        </p:nvGraphicFramePr>
        <p:xfrm>
          <a:off x="1589" y="1591"/>
          <a:ext cx="1227" cy="1588"/>
        </p:xfrm>
        <a:graphic>
          <a:graphicData uri="http://schemas.openxmlformats.org/presentationml/2006/ole">
            <mc:AlternateContent xmlns:mc="http://schemas.openxmlformats.org/markup-compatibility/2006">
              <mc:Choice xmlns:v="urn:schemas-microsoft-com:vml" Requires="v">
                <p:oleObj spid="_x0000_s9220" name="think-cell Slide" r:id="rId5" imgW="7772400" imgH="10058400" progId="TCLayout.ActiveDocument.1">
                  <p:embed/>
                </p:oleObj>
              </mc:Choice>
              <mc:Fallback>
                <p:oleObj name="think-cell Slide" r:id="rId5" imgW="7772400" imgH="10058400" progId="TCLayout.ActiveDocument.1">
                  <p:embed/>
                  <p:pic>
                    <p:nvPicPr>
                      <p:cNvPr id="5" name="Object 4" hidden="1">
                        <a:extLst>
                          <a:ext uri="{FF2B5EF4-FFF2-40B4-BE49-F238E27FC236}">
                            <a16:creationId xmlns:a16="http://schemas.microsoft.com/office/drawing/2014/main" id="{2608478A-06A5-4C6D-2499-D6A7F36A2F75}"/>
                          </a:ext>
                        </a:extLst>
                      </p:cNvPr>
                      <p:cNvPicPr/>
                      <p:nvPr/>
                    </p:nvPicPr>
                    <p:blipFill>
                      <a:blip r:embed="rId6"/>
                      <a:stretch>
                        <a:fillRect/>
                      </a:stretch>
                    </p:blipFill>
                    <p:spPr>
                      <a:xfrm>
                        <a:off x="1589" y="1591"/>
                        <a:ext cx="1227" cy="1588"/>
                      </a:xfrm>
                      <a:prstGeom prst="rect">
                        <a:avLst/>
                      </a:prstGeom>
                    </p:spPr>
                  </p:pic>
                </p:oleObj>
              </mc:Fallback>
            </mc:AlternateContent>
          </a:graphicData>
        </a:graphic>
      </p:graphicFrame>
      <p:sp>
        <p:nvSpPr>
          <p:cNvPr id="3" name="Kuvan paikkamerkki 2">
            <a:extLst>
              <a:ext uri="{FF2B5EF4-FFF2-40B4-BE49-F238E27FC236}">
                <a16:creationId xmlns:a16="http://schemas.microsoft.com/office/drawing/2014/main" id="{8EEFE4BC-DA5C-6C70-A006-D9E3A61274B2}"/>
              </a:ext>
            </a:extLst>
          </p:cNvPr>
          <p:cNvSpPr>
            <a:spLocks noGrp="1"/>
          </p:cNvSpPr>
          <p:nvPr>
            <p:ph type="pic" idx="1"/>
          </p:nvPr>
        </p:nvSpPr>
        <p:spPr>
          <a:xfrm>
            <a:off x="6096000" y="7"/>
            <a:ext cx="6096000" cy="6857999"/>
          </a:xfrm>
        </p:spPr>
        <p:txBody>
          <a:bodyPr/>
          <a:lstStyle>
            <a:lvl1pPr marL="0" indent="0">
              <a:buNone/>
              <a:defRPr sz="3200"/>
            </a:lvl1pPr>
            <a:lvl2pPr marL="457143" indent="0">
              <a:buNone/>
              <a:defRPr sz="2800"/>
            </a:lvl2pPr>
            <a:lvl3pPr marL="914286" indent="0">
              <a:buNone/>
              <a:defRPr sz="2400"/>
            </a:lvl3pPr>
            <a:lvl4pPr marL="1371430" indent="0">
              <a:buNone/>
              <a:defRPr sz="2000"/>
            </a:lvl4pPr>
            <a:lvl5pPr marL="1828573" indent="0">
              <a:buNone/>
              <a:defRPr sz="2000"/>
            </a:lvl5pPr>
            <a:lvl6pPr marL="2285718" indent="0">
              <a:buNone/>
              <a:defRPr sz="2000"/>
            </a:lvl6pPr>
            <a:lvl7pPr marL="2742858" indent="0">
              <a:buNone/>
              <a:defRPr sz="2000"/>
            </a:lvl7pPr>
            <a:lvl8pPr marL="3200000" indent="0">
              <a:buNone/>
              <a:defRPr sz="2000"/>
            </a:lvl8pPr>
            <a:lvl9pPr marL="3657143" indent="0">
              <a:buNone/>
              <a:defRPr sz="2000"/>
            </a:lvl9pPr>
          </a:lstStyle>
          <a:p>
            <a:endParaRPr lang="fi-FI"/>
          </a:p>
        </p:txBody>
      </p:sp>
      <p:sp>
        <p:nvSpPr>
          <p:cNvPr id="8" name="Päivämäärän paikkamerkki 3">
            <a:extLst>
              <a:ext uri="{FF2B5EF4-FFF2-40B4-BE49-F238E27FC236}">
                <a16:creationId xmlns:a16="http://schemas.microsoft.com/office/drawing/2014/main" id="{EE4F9586-C432-AE11-7264-82C4C00403F8}"/>
              </a:ext>
            </a:extLst>
          </p:cNvPr>
          <p:cNvSpPr>
            <a:spLocks noGrp="1"/>
          </p:cNvSpPr>
          <p:nvPr>
            <p:ph type="dt" sz="half" idx="10"/>
          </p:nvPr>
        </p:nvSpPr>
        <p:spPr>
          <a:xfrm>
            <a:off x="2875633" y="6176736"/>
            <a:ext cx="1445067" cy="365125"/>
          </a:xfrm>
        </p:spPr>
        <p:txBody>
          <a:bodyPr/>
          <a:lstStyle>
            <a:lvl1pPr algn="r">
              <a:defRPr/>
            </a:lvl1pPr>
          </a:lstStyle>
          <a:p>
            <a:fld id="{E82995AC-F008-1E4B-9263-D2B18A52AAEA}" type="datetimeFigureOut">
              <a:rPr lang="fi-FI" smtClean="0"/>
              <a:pPr/>
              <a:t>26.1.2024</a:t>
            </a:fld>
            <a:endParaRPr lang="fi-FI"/>
          </a:p>
        </p:txBody>
      </p:sp>
      <p:sp>
        <p:nvSpPr>
          <p:cNvPr id="9" name="Dian numeron paikkamerkki 5">
            <a:extLst>
              <a:ext uri="{FF2B5EF4-FFF2-40B4-BE49-F238E27FC236}">
                <a16:creationId xmlns:a16="http://schemas.microsoft.com/office/drawing/2014/main" id="{49DC83C4-F1E3-84BC-AED7-AE4701F7D221}"/>
              </a:ext>
            </a:extLst>
          </p:cNvPr>
          <p:cNvSpPr>
            <a:spLocks noGrp="1"/>
          </p:cNvSpPr>
          <p:nvPr>
            <p:ph type="sldNum" sz="quarter" idx="12"/>
          </p:nvPr>
        </p:nvSpPr>
        <p:spPr>
          <a:xfrm>
            <a:off x="4567917" y="6176736"/>
            <a:ext cx="673555" cy="365125"/>
          </a:xfrm>
        </p:spPr>
        <p:txBody>
          <a:bodyPr/>
          <a:lstStyle/>
          <a:p>
            <a:fld id="{CF4BB44F-7B72-EC4D-BE8A-419BCE6CF7A5}" type="slidenum">
              <a:rPr lang="fi-FI" smtClean="0"/>
              <a:t>‹#›</a:t>
            </a:fld>
            <a:endParaRPr lang="fi-FI"/>
          </a:p>
        </p:txBody>
      </p:sp>
      <p:sp>
        <p:nvSpPr>
          <p:cNvPr id="11" name="Otsikko 1">
            <a:extLst>
              <a:ext uri="{FF2B5EF4-FFF2-40B4-BE49-F238E27FC236}">
                <a16:creationId xmlns:a16="http://schemas.microsoft.com/office/drawing/2014/main" id="{765ACFD3-598A-4E3A-3030-467E94C567AB}"/>
              </a:ext>
            </a:extLst>
          </p:cNvPr>
          <p:cNvSpPr>
            <a:spLocks noGrp="1"/>
          </p:cNvSpPr>
          <p:nvPr>
            <p:ph type="title" hasCustomPrompt="1"/>
          </p:nvPr>
        </p:nvSpPr>
        <p:spPr>
          <a:xfrm>
            <a:off x="839789" y="987424"/>
            <a:ext cx="4401683" cy="1349149"/>
          </a:xfrm>
        </p:spPr>
        <p:txBody>
          <a:bodyPr vert="horz" anchor="t">
            <a:normAutofit/>
          </a:bodyPr>
          <a:lstStyle>
            <a:lvl1pPr>
              <a:defRPr sz="3000" b="1" i="0">
                <a:latin typeface="Arial Black" panose="020B0604020202020204" pitchFamily="34" charset="0"/>
                <a:cs typeface="Arial Black" panose="020B06040202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12" name="Tekstin paikkamerkki 3">
            <a:extLst>
              <a:ext uri="{FF2B5EF4-FFF2-40B4-BE49-F238E27FC236}">
                <a16:creationId xmlns:a16="http://schemas.microsoft.com/office/drawing/2014/main" id="{8A842BBF-B9AD-48D9-50DE-839B89C6C0D2}"/>
              </a:ext>
            </a:extLst>
          </p:cNvPr>
          <p:cNvSpPr>
            <a:spLocks noGrp="1"/>
          </p:cNvSpPr>
          <p:nvPr>
            <p:ph type="body" sz="half" idx="2"/>
          </p:nvPr>
        </p:nvSpPr>
        <p:spPr>
          <a:xfrm>
            <a:off x="839789" y="2552700"/>
            <a:ext cx="4401683" cy="3316288"/>
          </a:xfrm>
        </p:spPr>
        <p:txBody>
          <a:bodyPr/>
          <a:lstStyle>
            <a:lvl1pPr marL="0" indent="0">
              <a:buNone/>
              <a:defRPr sz="1600"/>
            </a:lvl1pPr>
            <a:lvl2pPr marL="457143" indent="0">
              <a:buNone/>
              <a:defRPr sz="1400"/>
            </a:lvl2pPr>
            <a:lvl3pPr marL="914286" indent="0">
              <a:buNone/>
              <a:defRPr sz="1200"/>
            </a:lvl3pPr>
            <a:lvl4pPr marL="1371430" indent="0">
              <a:buNone/>
              <a:defRPr sz="1000"/>
            </a:lvl4pPr>
            <a:lvl5pPr marL="1828573" indent="0">
              <a:buNone/>
              <a:defRPr sz="1000"/>
            </a:lvl5pPr>
            <a:lvl6pPr marL="2285718" indent="0">
              <a:buNone/>
              <a:defRPr sz="1000"/>
            </a:lvl6pPr>
            <a:lvl7pPr marL="2742858" indent="0">
              <a:buNone/>
              <a:defRPr sz="1000"/>
            </a:lvl7pPr>
            <a:lvl8pPr marL="3200000" indent="0">
              <a:buNone/>
              <a:defRPr sz="1000"/>
            </a:lvl8pPr>
            <a:lvl9pPr marL="3657143" indent="0">
              <a:buNone/>
              <a:defRPr sz="1000"/>
            </a:lvl9pPr>
          </a:lstStyle>
          <a:p>
            <a:pPr lvl="0"/>
            <a:r>
              <a:rPr lang="fi-FI"/>
              <a:t>Muokkaa tekstin perustyylejä napsauttamalla</a:t>
            </a:r>
          </a:p>
        </p:txBody>
      </p:sp>
      <p:pic>
        <p:nvPicPr>
          <p:cNvPr id="4" name="Kuva 3">
            <a:extLst>
              <a:ext uri="{FF2B5EF4-FFF2-40B4-BE49-F238E27FC236}">
                <a16:creationId xmlns:a16="http://schemas.microsoft.com/office/drawing/2014/main" id="{421647B9-5E69-D268-3BC9-167E49B2B56D}"/>
              </a:ext>
            </a:extLst>
          </p:cNvPr>
          <p:cNvPicPr>
            <a:picLocks noChangeAspect="1"/>
          </p:cNvPicPr>
          <p:nvPr userDrawn="1"/>
        </p:nvPicPr>
        <p:blipFill>
          <a:blip r:embed="rId7"/>
          <a:srcRect/>
          <a:stretch/>
        </p:blipFill>
        <p:spPr>
          <a:xfrm>
            <a:off x="156873" y="6158852"/>
            <a:ext cx="1583792" cy="573640"/>
          </a:xfrm>
          <a:prstGeom prst="rect">
            <a:avLst/>
          </a:prstGeom>
        </p:spPr>
      </p:pic>
    </p:spTree>
    <p:extLst>
      <p:ext uri="{BB962C8B-B14F-4D97-AF65-F5344CB8AC3E}">
        <p14:creationId xmlns:p14="http://schemas.microsoft.com/office/powerpoint/2010/main" val="10881294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uva ja sisältö">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25A6927-B0C2-FCEC-8A77-77CAB2961E89}"/>
              </a:ext>
            </a:extLst>
          </p:cNvPr>
          <p:cNvGraphicFramePr>
            <a:graphicFrameLocks noChangeAspect="1"/>
          </p:cNvGraphicFramePr>
          <p:nvPr userDrawn="1">
            <p:custDataLst>
              <p:tags r:id="rId2"/>
            </p:custDataLst>
            <p:extLst>
              <p:ext uri="{D42A27DB-BD31-4B8C-83A1-F6EECF244321}">
                <p14:modId xmlns:p14="http://schemas.microsoft.com/office/powerpoint/2010/main" val="1552665931"/>
              </p:ext>
            </p:extLst>
          </p:nvPr>
        </p:nvGraphicFramePr>
        <p:xfrm>
          <a:off x="1589" y="1591"/>
          <a:ext cx="1227" cy="1588"/>
        </p:xfrm>
        <a:graphic>
          <a:graphicData uri="http://schemas.openxmlformats.org/presentationml/2006/ole">
            <mc:AlternateContent xmlns:mc="http://schemas.openxmlformats.org/markup-compatibility/2006">
              <mc:Choice xmlns:v="urn:schemas-microsoft-com:vml" Requires="v">
                <p:oleObj spid="_x0000_s10244" name="think-cell Slide" r:id="rId5" imgW="7772400" imgH="10058400" progId="TCLayout.ActiveDocument.1">
                  <p:embed/>
                </p:oleObj>
              </mc:Choice>
              <mc:Fallback>
                <p:oleObj name="think-cell Slide" r:id="rId5" imgW="7772400" imgH="10058400" progId="TCLayout.ActiveDocument.1">
                  <p:embed/>
                  <p:pic>
                    <p:nvPicPr>
                      <p:cNvPr id="5" name="Object 4" hidden="1">
                        <a:extLst>
                          <a:ext uri="{FF2B5EF4-FFF2-40B4-BE49-F238E27FC236}">
                            <a16:creationId xmlns:a16="http://schemas.microsoft.com/office/drawing/2014/main" id="{825A6927-B0C2-FCEC-8A77-77CAB2961E89}"/>
                          </a:ext>
                        </a:extLst>
                      </p:cNvPr>
                      <p:cNvPicPr/>
                      <p:nvPr/>
                    </p:nvPicPr>
                    <p:blipFill>
                      <a:blip r:embed="rId6"/>
                      <a:stretch>
                        <a:fillRect/>
                      </a:stretch>
                    </p:blipFill>
                    <p:spPr>
                      <a:xfrm>
                        <a:off x="1589" y="1591"/>
                        <a:ext cx="1227" cy="1588"/>
                      </a:xfrm>
                      <a:prstGeom prst="rect">
                        <a:avLst/>
                      </a:prstGeom>
                    </p:spPr>
                  </p:pic>
                </p:oleObj>
              </mc:Fallback>
            </mc:AlternateContent>
          </a:graphicData>
        </a:graphic>
      </p:graphicFrame>
      <p:sp>
        <p:nvSpPr>
          <p:cNvPr id="3" name="Kuvan paikkamerkki 2">
            <a:extLst>
              <a:ext uri="{FF2B5EF4-FFF2-40B4-BE49-F238E27FC236}">
                <a16:creationId xmlns:a16="http://schemas.microsoft.com/office/drawing/2014/main" id="{8EEFE4BC-DA5C-6C70-A006-D9E3A61274B2}"/>
              </a:ext>
            </a:extLst>
          </p:cNvPr>
          <p:cNvSpPr>
            <a:spLocks noGrp="1"/>
          </p:cNvSpPr>
          <p:nvPr>
            <p:ph type="pic" idx="1"/>
          </p:nvPr>
        </p:nvSpPr>
        <p:spPr>
          <a:xfrm>
            <a:off x="0" y="7"/>
            <a:ext cx="6096000" cy="6857999"/>
          </a:xfrm>
        </p:spPr>
        <p:txBody>
          <a:bodyPr/>
          <a:lstStyle>
            <a:lvl1pPr marL="0" indent="0">
              <a:buNone/>
              <a:defRPr sz="3200"/>
            </a:lvl1pPr>
            <a:lvl2pPr marL="457143" indent="0">
              <a:buNone/>
              <a:defRPr sz="2800"/>
            </a:lvl2pPr>
            <a:lvl3pPr marL="914286" indent="0">
              <a:buNone/>
              <a:defRPr sz="2400"/>
            </a:lvl3pPr>
            <a:lvl4pPr marL="1371430" indent="0">
              <a:buNone/>
              <a:defRPr sz="2000"/>
            </a:lvl4pPr>
            <a:lvl5pPr marL="1828573" indent="0">
              <a:buNone/>
              <a:defRPr sz="2000"/>
            </a:lvl5pPr>
            <a:lvl6pPr marL="2285718" indent="0">
              <a:buNone/>
              <a:defRPr sz="2000"/>
            </a:lvl6pPr>
            <a:lvl7pPr marL="2742858" indent="0">
              <a:buNone/>
              <a:defRPr sz="2000"/>
            </a:lvl7pPr>
            <a:lvl8pPr marL="3200000" indent="0">
              <a:buNone/>
              <a:defRPr sz="2000"/>
            </a:lvl8pPr>
            <a:lvl9pPr marL="3657143" indent="0">
              <a:buNone/>
              <a:defRPr sz="2000"/>
            </a:lvl9pPr>
          </a:lstStyle>
          <a:p>
            <a:endParaRPr lang="fi-FI"/>
          </a:p>
        </p:txBody>
      </p:sp>
      <p:sp>
        <p:nvSpPr>
          <p:cNvPr id="8" name="Päivämäärän paikkamerkki 3">
            <a:extLst>
              <a:ext uri="{FF2B5EF4-FFF2-40B4-BE49-F238E27FC236}">
                <a16:creationId xmlns:a16="http://schemas.microsoft.com/office/drawing/2014/main" id="{EE4F9586-C432-AE11-7264-82C4C00403F8}"/>
              </a:ext>
            </a:extLst>
          </p:cNvPr>
          <p:cNvSpPr>
            <a:spLocks noGrp="1"/>
          </p:cNvSpPr>
          <p:nvPr>
            <p:ph type="dt" sz="half" idx="10"/>
          </p:nvPr>
        </p:nvSpPr>
        <p:spPr>
          <a:xfrm>
            <a:off x="7744222" y="6176736"/>
            <a:ext cx="1201476" cy="365125"/>
          </a:xfrm>
        </p:spPr>
        <p:txBody>
          <a:bodyPr/>
          <a:lstStyle>
            <a:lvl1pPr algn="l">
              <a:defRPr/>
            </a:lvl1pPr>
          </a:lstStyle>
          <a:p>
            <a:fld id="{E82995AC-F008-1E4B-9263-D2B18A52AAEA}" type="datetimeFigureOut">
              <a:rPr lang="fi-FI" smtClean="0"/>
              <a:pPr/>
              <a:t>26.1.2024</a:t>
            </a:fld>
            <a:endParaRPr lang="fi-FI"/>
          </a:p>
        </p:txBody>
      </p:sp>
      <p:sp>
        <p:nvSpPr>
          <p:cNvPr id="9" name="Dian numeron paikkamerkki 5">
            <a:extLst>
              <a:ext uri="{FF2B5EF4-FFF2-40B4-BE49-F238E27FC236}">
                <a16:creationId xmlns:a16="http://schemas.microsoft.com/office/drawing/2014/main" id="{49DC83C4-F1E3-84BC-AED7-AE4701F7D221}"/>
              </a:ext>
            </a:extLst>
          </p:cNvPr>
          <p:cNvSpPr>
            <a:spLocks noGrp="1"/>
          </p:cNvSpPr>
          <p:nvPr>
            <p:ph type="sldNum" sz="quarter" idx="12"/>
          </p:nvPr>
        </p:nvSpPr>
        <p:spPr>
          <a:xfrm>
            <a:off x="6723029" y="6176736"/>
            <a:ext cx="673555" cy="365125"/>
          </a:xfrm>
        </p:spPr>
        <p:txBody>
          <a:bodyPr/>
          <a:lstStyle>
            <a:lvl1pPr algn="l">
              <a:defRPr/>
            </a:lvl1pPr>
          </a:lstStyle>
          <a:p>
            <a:fld id="{CF4BB44F-7B72-EC4D-BE8A-419BCE6CF7A5}" type="slidenum">
              <a:rPr lang="fi-FI" smtClean="0"/>
              <a:pPr/>
              <a:t>‹#›</a:t>
            </a:fld>
            <a:endParaRPr lang="fi-FI"/>
          </a:p>
        </p:txBody>
      </p:sp>
      <p:sp>
        <p:nvSpPr>
          <p:cNvPr id="11" name="Otsikko 1">
            <a:extLst>
              <a:ext uri="{FF2B5EF4-FFF2-40B4-BE49-F238E27FC236}">
                <a16:creationId xmlns:a16="http://schemas.microsoft.com/office/drawing/2014/main" id="{765ACFD3-598A-4E3A-3030-467E94C567AB}"/>
              </a:ext>
            </a:extLst>
          </p:cNvPr>
          <p:cNvSpPr>
            <a:spLocks noGrp="1"/>
          </p:cNvSpPr>
          <p:nvPr>
            <p:ph type="title" hasCustomPrompt="1"/>
          </p:nvPr>
        </p:nvSpPr>
        <p:spPr>
          <a:xfrm>
            <a:off x="6723031" y="987424"/>
            <a:ext cx="4739628" cy="1349149"/>
          </a:xfrm>
        </p:spPr>
        <p:txBody>
          <a:bodyPr vert="horz" anchor="t">
            <a:normAutofit/>
          </a:bodyPr>
          <a:lstStyle>
            <a:lvl1pPr>
              <a:defRPr sz="3000" b="1" i="0">
                <a:latin typeface="Arial Black" panose="020B0604020202020204" pitchFamily="34" charset="0"/>
                <a:cs typeface="Arial Black" panose="020B06040202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12" name="Tekstin paikkamerkki 3">
            <a:extLst>
              <a:ext uri="{FF2B5EF4-FFF2-40B4-BE49-F238E27FC236}">
                <a16:creationId xmlns:a16="http://schemas.microsoft.com/office/drawing/2014/main" id="{8A842BBF-B9AD-48D9-50DE-839B89C6C0D2}"/>
              </a:ext>
            </a:extLst>
          </p:cNvPr>
          <p:cNvSpPr>
            <a:spLocks noGrp="1"/>
          </p:cNvSpPr>
          <p:nvPr>
            <p:ph type="body" sz="half" idx="2"/>
          </p:nvPr>
        </p:nvSpPr>
        <p:spPr>
          <a:xfrm>
            <a:off x="6723031" y="2552700"/>
            <a:ext cx="4739628" cy="3316288"/>
          </a:xfrm>
        </p:spPr>
        <p:txBody>
          <a:bodyPr/>
          <a:lstStyle>
            <a:lvl1pPr marL="0" indent="0">
              <a:buNone/>
              <a:defRPr sz="1600"/>
            </a:lvl1pPr>
            <a:lvl2pPr marL="457143" indent="0">
              <a:buNone/>
              <a:defRPr sz="1400"/>
            </a:lvl2pPr>
            <a:lvl3pPr marL="914286" indent="0">
              <a:buNone/>
              <a:defRPr sz="1200"/>
            </a:lvl3pPr>
            <a:lvl4pPr marL="1371430" indent="0">
              <a:buNone/>
              <a:defRPr sz="1000"/>
            </a:lvl4pPr>
            <a:lvl5pPr marL="1828573" indent="0">
              <a:buNone/>
              <a:defRPr sz="1000"/>
            </a:lvl5pPr>
            <a:lvl6pPr marL="2285718" indent="0">
              <a:buNone/>
              <a:defRPr sz="1000"/>
            </a:lvl6pPr>
            <a:lvl7pPr marL="2742858" indent="0">
              <a:buNone/>
              <a:defRPr sz="1000"/>
            </a:lvl7pPr>
            <a:lvl8pPr marL="3200000" indent="0">
              <a:buNone/>
              <a:defRPr sz="1000"/>
            </a:lvl8pPr>
            <a:lvl9pPr marL="3657143" indent="0">
              <a:buNone/>
              <a:defRPr sz="1000"/>
            </a:lvl9pPr>
          </a:lstStyle>
          <a:p>
            <a:pPr lvl="0"/>
            <a:r>
              <a:rPr lang="fi-FI"/>
              <a:t>Muokkaa tekstin perustyylejä napsauttamalla</a:t>
            </a:r>
          </a:p>
        </p:txBody>
      </p:sp>
      <p:pic>
        <p:nvPicPr>
          <p:cNvPr id="4" name="Kuva 3">
            <a:extLst>
              <a:ext uri="{FF2B5EF4-FFF2-40B4-BE49-F238E27FC236}">
                <a16:creationId xmlns:a16="http://schemas.microsoft.com/office/drawing/2014/main" id="{50E52B0A-0B78-653F-234B-9DFCD31340D8}"/>
              </a:ext>
            </a:extLst>
          </p:cNvPr>
          <p:cNvPicPr>
            <a:picLocks noChangeAspect="1"/>
          </p:cNvPicPr>
          <p:nvPr userDrawn="1"/>
        </p:nvPicPr>
        <p:blipFill>
          <a:blip r:embed="rId7"/>
          <a:srcRect/>
          <a:stretch/>
        </p:blipFill>
        <p:spPr>
          <a:xfrm>
            <a:off x="10380527" y="6158852"/>
            <a:ext cx="1583792" cy="573640"/>
          </a:xfrm>
          <a:prstGeom prst="rect">
            <a:avLst/>
          </a:prstGeom>
        </p:spPr>
      </p:pic>
    </p:spTree>
    <p:extLst>
      <p:ext uri="{BB962C8B-B14F-4D97-AF65-F5344CB8AC3E}">
        <p14:creationId xmlns:p14="http://schemas.microsoft.com/office/powerpoint/2010/main" val="30884617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Kuva ja sisältö">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9793FF85-0C73-FE84-85CB-BC3CC2DFCBFF}"/>
              </a:ext>
            </a:extLst>
          </p:cNvPr>
          <p:cNvGraphicFramePr>
            <a:graphicFrameLocks noChangeAspect="1"/>
          </p:cNvGraphicFramePr>
          <p:nvPr userDrawn="1">
            <p:custDataLst>
              <p:tags r:id="rId2"/>
            </p:custDataLst>
            <p:extLst>
              <p:ext uri="{D42A27DB-BD31-4B8C-83A1-F6EECF244321}">
                <p14:modId xmlns:p14="http://schemas.microsoft.com/office/powerpoint/2010/main" val="3332550081"/>
              </p:ext>
            </p:extLst>
          </p:nvPr>
        </p:nvGraphicFramePr>
        <p:xfrm>
          <a:off x="1589" y="1591"/>
          <a:ext cx="1227" cy="1588"/>
        </p:xfrm>
        <a:graphic>
          <a:graphicData uri="http://schemas.openxmlformats.org/presentationml/2006/ole">
            <mc:AlternateContent xmlns:mc="http://schemas.openxmlformats.org/markup-compatibility/2006">
              <mc:Choice xmlns:v="urn:schemas-microsoft-com:vml" Requires="v">
                <p:oleObj spid="_x0000_s1028" name="think-cell Slide" r:id="rId5" imgW="7772400" imgH="10058400" progId="TCLayout.ActiveDocument.1">
                  <p:embed/>
                </p:oleObj>
              </mc:Choice>
              <mc:Fallback>
                <p:oleObj name="think-cell Slide" r:id="rId5" imgW="7772400" imgH="10058400" progId="TCLayout.ActiveDocument.1">
                  <p:embed/>
                  <p:pic>
                    <p:nvPicPr>
                      <p:cNvPr id="8" name="Object 7" hidden="1">
                        <a:extLst>
                          <a:ext uri="{FF2B5EF4-FFF2-40B4-BE49-F238E27FC236}">
                            <a16:creationId xmlns:a16="http://schemas.microsoft.com/office/drawing/2014/main" id="{9793FF85-0C73-FE84-85CB-BC3CC2DFCBFF}"/>
                          </a:ext>
                        </a:extLst>
                      </p:cNvPr>
                      <p:cNvPicPr/>
                      <p:nvPr/>
                    </p:nvPicPr>
                    <p:blipFill>
                      <a:blip r:embed="rId6"/>
                      <a:stretch>
                        <a:fillRect/>
                      </a:stretch>
                    </p:blipFill>
                    <p:spPr>
                      <a:xfrm>
                        <a:off x="1589" y="1591"/>
                        <a:ext cx="1227" cy="1588"/>
                      </a:xfrm>
                      <a:prstGeom prst="rect">
                        <a:avLst/>
                      </a:prstGeom>
                    </p:spPr>
                  </p:pic>
                </p:oleObj>
              </mc:Fallback>
            </mc:AlternateContent>
          </a:graphicData>
        </a:graphic>
      </p:graphicFrame>
      <p:sp>
        <p:nvSpPr>
          <p:cNvPr id="3" name="Kuvan paikkamerkki 2">
            <a:extLst>
              <a:ext uri="{FF2B5EF4-FFF2-40B4-BE49-F238E27FC236}">
                <a16:creationId xmlns:a16="http://schemas.microsoft.com/office/drawing/2014/main" id="{8EEFE4BC-DA5C-6C70-A006-D9E3A61274B2}"/>
              </a:ext>
            </a:extLst>
          </p:cNvPr>
          <p:cNvSpPr>
            <a:spLocks noGrp="1"/>
          </p:cNvSpPr>
          <p:nvPr>
            <p:ph type="pic" idx="1"/>
          </p:nvPr>
        </p:nvSpPr>
        <p:spPr>
          <a:xfrm>
            <a:off x="915991" y="1166085"/>
            <a:ext cx="4740188" cy="2869360"/>
          </a:xfrm>
        </p:spPr>
        <p:txBody>
          <a:bodyPr/>
          <a:lstStyle>
            <a:lvl1pPr marL="0" indent="0">
              <a:buNone/>
              <a:defRPr sz="3200"/>
            </a:lvl1pPr>
            <a:lvl2pPr marL="457143" indent="0">
              <a:buNone/>
              <a:defRPr sz="2800"/>
            </a:lvl2pPr>
            <a:lvl3pPr marL="914286" indent="0">
              <a:buNone/>
              <a:defRPr sz="2400"/>
            </a:lvl3pPr>
            <a:lvl4pPr marL="1371430" indent="0">
              <a:buNone/>
              <a:defRPr sz="2000"/>
            </a:lvl4pPr>
            <a:lvl5pPr marL="1828573" indent="0">
              <a:buNone/>
              <a:defRPr sz="2000"/>
            </a:lvl5pPr>
            <a:lvl6pPr marL="2285718" indent="0">
              <a:buNone/>
              <a:defRPr sz="2000"/>
            </a:lvl6pPr>
            <a:lvl7pPr marL="2742858" indent="0">
              <a:buNone/>
              <a:defRPr sz="2000"/>
            </a:lvl7pPr>
            <a:lvl8pPr marL="3200000" indent="0">
              <a:buNone/>
              <a:defRPr sz="2000"/>
            </a:lvl8pPr>
            <a:lvl9pPr marL="3657143" indent="0">
              <a:buNone/>
              <a:defRPr sz="2000"/>
            </a:lvl9pPr>
          </a:lstStyle>
          <a:p>
            <a:endParaRPr lang="fi-FI"/>
          </a:p>
        </p:txBody>
      </p:sp>
      <p:sp>
        <p:nvSpPr>
          <p:cNvPr id="12" name="Tekstin paikkamerkki 3">
            <a:extLst>
              <a:ext uri="{FF2B5EF4-FFF2-40B4-BE49-F238E27FC236}">
                <a16:creationId xmlns:a16="http://schemas.microsoft.com/office/drawing/2014/main" id="{8A842BBF-B9AD-48D9-50DE-839B89C6C0D2}"/>
              </a:ext>
            </a:extLst>
          </p:cNvPr>
          <p:cNvSpPr>
            <a:spLocks noGrp="1"/>
          </p:cNvSpPr>
          <p:nvPr>
            <p:ph type="body" sz="half" idx="2"/>
          </p:nvPr>
        </p:nvSpPr>
        <p:spPr>
          <a:xfrm>
            <a:off x="916551" y="5056841"/>
            <a:ext cx="4739628" cy="831681"/>
          </a:xfrm>
        </p:spPr>
        <p:txBody>
          <a:bodyPr/>
          <a:lstStyle>
            <a:lvl1pPr marL="0" indent="0">
              <a:buNone/>
              <a:defRPr sz="1600"/>
            </a:lvl1pPr>
            <a:lvl2pPr marL="457143" indent="0">
              <a:buNone/>
              <a:defRPr sz="1400"/>
            </a:lvl2pPr>
            <a:lvl3pPr marL="914286" indent="0">
              <a:buNone/>
              <a:defRPr sz="1200"/>
            </a:lvl3pPr>
            <a:lvl4pPr marL="1371430" indent="0">
              <a:buNone/>
              <a:defRPr sz="1000"/>
            </a:lvl4pPr>
            <a:lvl5pPr marL="1828573" indent="0">
              <a:buNone/>
              <a:defRPr sz="1000"/>
            </a:lvl5pPr>
            <a:lvl6pPr marL="2285718" indent="0">
              <a:buNone/>
              <a:defRPr sz="1000"/>
            </a:lvl6pPr>
            <a:lvl7pPr marL="2742858" indent="0">
              <a:buNone/>
              <a:defRPr sz="1000"/>
            </a:lvl7pPr>
            <a:lvl8pPr marL="3200000" indent="0">
              <a:buNone/>
              <a:defRPr sz="1000"/>
            </a:lvl8pPr>
            <a:lvl9pPr marL="3657143" indent="0">
              <a:buNone/>
              <a:defRPr sz="1000"/>
            </a:lvl9pPr>
          </a:lstStyle>
          <a:p>
            <a:pPr lvl="0"/>
            <a:r>
              <a:rPr lang="fi-FI"/>
              <a:t>Muokkaa tekstin perustyylejä napsauttamalla</a:t>
            </a:r>
          </a:p>
        </p:txBody>
      </p:sp>
      <p:sp>
        <p:nvSpPr>
          <p:cNvPr id="4" name="Tekstin paikkamerkki 3">
            <a:extLst>
              <a:ext uri="{FF2B5EF4-FFF2-40B4-BE49-F238E27FC236}">
                <a16:creationId xmlns:a16="http://schemas.microsoft.com/office/drawing/2014/main" id="{C9451635-A99B-76C7-D226-0DA0325A645E}"/>
              </a:ext>
            </a:extLst>
          </p:cNvPr>
          <p:cNvSpPr>
            <a:spLocks noGrp="1"/>
          </p:cNvSpPr>
          <p:nvPr>
            <p:ph type="body" sz="half" idx="13"/>
          </p:nvPr>
        </p:nvSpPr>
        <p:spPr>
          <a:xfrm>
            <a:off x="6096003" y="5056841"/>
            <a:ext cx="4739628" cy="831681"/>
          </a:xfrm>
        </p:spPr>
        <p:txBody>
          <a:bodyPr/>
          <a:lstStyle>
            <a:lvl1pPr marL="0" indent="0">
              <a:buNone/>
              <a:defRPr sz="1600"/>
            </a:lvl1pPr>
            <a:lvl2pPr marL="457143" indent="0">
              <a:buNone/>
              <a:defRPr sz="1400"/>
            </a:lvl2pPr>
            <a:lvl3pPr marL="914286" indent="0">
              <a:buNone/>
              <a:defRPr sz="1200"/>
            </a:lvl3pPr>
            <a:lvl4pPr marL="1371430" indent="0">
              <a:buNone/>
              <a:defRPr sz="1000"/>
            </a:lvl4pPr>
            <a:lvl5pPr marL="1828573" indent="0">
              <a:buNone/>
              <a:defRPr sz="1000"/>
            </a:lvl5pPr>
            <a:lvl6pPr marL="2285718" indent="0">
              <a:buNone/>
              <a:defRPr sz="1000"/>
            </a:lvl6pPr>
            <a:lvl7pPr marL="2742858" indent="0">
              <a:buNone/>
              <a:defRPr sz="1000"/>
            </a:lvl7pPr>
            <a:lvl8pPr marL="3200000" indent="0">
              <a:buNone/>
              <a:defRPr sz="1000"/>
            </a:lvl8pPr>
            <a:lvl9pPr marL="3657143" indent="0">
              <a:buNone/>
              <a:defRPr sz="1000"/>
            </a:lvl9pPr>
          </a:lstStyle>
          <a:p>
            <a:pPr lvl="0"/>
            <a:r>
              <a:rPr lang="fi-FI"/>
              <a:t>Muokkaa tekstin perustyylejä napsauttamalla</a:t>
            </a:r>
          </a:p>
        </p:txBody>
      </p:sp>
      <p:sp>
        <p:nvSpPr>
          <p:cNvPr id="6" name="Tekstin paikkamerkki 5">
            <a:extLst>
              <a:ext uri="{FF2B5EF4-FFF2-40B4-BE49-F238E27FC236}">
                <a16:creationId xmlns:a16="http://schemas.microsoft.com/office/drawing/2014/main" id="{CC7BA447-1873-C592-EA63-3630F2CCFD7D}"/>
              </a:ext>
            </a:extLst>
          </p:cNvPr>
          <p:cNvSpPr>
            <a:spLocks noGrp="1"/>
          </p:cNvSpPr>
          <p:nvPr>
            <p:ph type="body" sz="quarter" idx="14"/>
          </p:nvPr>
        </p:nvSpPr>
        <p:spPr>
          <a:xfrm>
            <a:off x="915989" y="4237364"/>
            <a:ext cx="4740275" cy="617557"/>
          </a:xfrm>
        </p:spPr>
        <p:txBody>
          <a:bodyPr>
            <a:noAutofit/>
          </a:bodyPr>
          <a:lstStyle>
            <a:lvl1pPr marL="0" indent="0">
              <a:buNone/>
              <a:defRPr sz="2000" b="1" i="0">
                <a:latin typeface="Arial Black" panose="020B0604020202020204" pitchFamily="34" charset="0"/>
                <a:cs typeface="Arial Black" panose="020B0604020202020204" pitchFamily="34" charset="0"/>
              </a:defRPr>
            </a:lvl1pPr>
          </a:lstStyle>
          <a:p>
            <a:pPr lvl="0"/>
            <a:r>
              <a:rPr lang="fi-FI"/>
              <a:t>Muokkaa tekstin perustyylejä napsauttamalla</a:t>
            </a:r>
          </a:p>
        </p:txBody>
      </p:sp>
      <p:sp>
        <p:nvSpPr>
          <p:cNvPr id="7" name="Tekstin paikkamerkki 5">
            <a:extLst>
              <a:ext uri="{FF2B5EF4-FFF2-40B4-BE49-F238E27FC236}">
                <a16:creationId xmlns:a16="http://schemas.microsoft.com/office/drawing/2014/main" id="{506028D9-AF11-D8ED-D5DD-848D162F88B6}"/>
              </a:ext>
            </a:extLst>
          </p:cNvPr>
          <p:cNvSpPr>
            <a:spLocks noGrp="1"/>
          </p:cNvSpPr>
          <p:nvPr>
            <p:ph type="body" sz="quarter" idx="15"/>
          </p:nvPr>
        </p:nvSpPr>
        <p:spPr>
          <a:xfrm>
            <a:off x="6093917" y="4237364"/>
            <a:ext cx="4740275" cy="617557"/>
          </a:xfrm>
        </p:spPr>
        <p:txBody>
          <a:bodyPr>
            <a:noAutofit/>
          </a:bodyPr>
          <a:lstStyle>
            <a:lvl1pPr marL="0" indent="0">
              <a:buNone/>
              <a:defRPr sz="2000" b="1" i="0">
                <a:latin typeface="Arial Black" panose="020B0604020202020204" pitchFamily="34" charset="0"/>
                <a:cs typeface="Arial Black" panose="020B0604020202020204" pitchFamily="34" charset="0"/>
              </a:defRPr>
            </a:lvl1pPr>
          </a:lstStyle>
          <a:p>
            <a:pPr lvl="0"/>
            <a:r>
              <a:rPr lang="fi-FI"/>
              <a:t>Muokkaa tekstin perustyylejä napsauttamalla</a:t>
            </a:r>
          </a:p>
        </p:txBody>
      </p:sp>
      <p:sp>
        <p:nvSpPr>
          <p:cNvPr id="13" name="Kuvan paikkamerkki 2">
            <a:extLst>
              <a:ext uri="{FF2B5EF4-FFF2-40B4-BE49-F238E27FC236}">
                <a16:creationId xmlns:a16="http://schemas.microsoft.com/office/drawing/2014/main" id="{9952C9E1-D301-B936-6963-1DDA0EBEB394}"/>
              </a:ext>
            </a:extLst>
          </p:cNvPr>
          <p:cNvSpPr>
            <a:spLocks noGrp="1"/>
          </p:cNvSpPr>
          <p:nvPr>
            <p:ph type="pic" idx="16"/>
          </p:nvPr>
        </p:nvSpPr>
        <p:spPr>
          <a:xfrm>
            <a:off x="6082899" y="1166085"/>
            <a:ext cx="4740188" cy="2869360"/>
          </a:xfrm>
        </p:spPr>
        <p:txBody>
          <a:bodyPr/>
          <a:lstStyle>
            <a:lvl1pPr marL="0" indent="0">
              <a:buNone/>
              <a:defRPr sz="3200"/>
            </a:lvl1pPr>
            <a:lvl2pPr marL="457143" indent="0">
              <a:buNone/>
              <a:defRPr sz="2800"/>
            </a:lvl2pPr>
            <a:lvl3pPr marL="914286" indent="0">
              <a:buNone/>
              <a:defRPr sz="2400"/>
            </a:lvl3pPr>
            <a:lvl4pPr marL="1371430" indent="0">
              <a:buNone/>
              <a:defRPr sz="2000"/>
            </a:lvl4pPr>
            <a:lvl5pPr marL="1828573" indent="0">
              <a:buNone/>
              <a:defRPr sz="2000"/>
            </a:lvl5pPr>
            <a:lvl6pPr marL="2285718" indent="0">
              <a:buNone/>
              <a:defRPr sz="2000"/>
            </a:lvl6pPr>
            <a:lvl7pPr marL="2742858" indent="0">
              <a:buNone/>
              <a:defRPr sz="2000"/>
            </a:lvl7pPr>
            <a:lvl8pPr marL="3200000" indent="0">
              <a:buNone/>
              <a:defRPr sz="2000"/>
            </a:lvl8pPr>
            <a:lvl9pPr marL="3657143" indent="0">
              <a:buNone/>
              <a:defRPr sz="2000"/>
            </a:lvl9pPr>
          </a:lstStyle>
          <a:p>
            <a:endParaRPr lang="fi-FI"/>
          </a:p>
        </p:txBody>
      </p:sp>
      <p:sp>
        <p:nvSpPr>
          <p:cNvPr id="15" name="Päivämäärän paikkamerkki 3">
            <a:extLst>
              <a:ext uri="{FF2B5EF4-FFF2-40B4-BE49-F238E27FC236}">
                <a16:creationId xmlns:a16="http://schemas.microsoft.com/office/drawing/2014/main" id="{D7E17246-E30D-F480-8974-5A13492E6214}"/>
              </a:ext>
            </a:extLst>
          </p:cNvPr>
          <p:cNvSpPr>
            <a:spLocks noGrp="1"/>
          </p:cNvSpPr>
          <p:nvPr>
            <p:ph type="dt" sz="half" idx="10"/>
          </p:nvPr>
        </p:nvSpPr>
        <p:spPr>
          <a:xfrm>
            <a:off x="4724400" y="6356352"/>
            <a:ext cx="2743200" cy="365125"/>
          </a:xfrm>
        </p:spPr>
        <p:txBody>
          <a:bodyPr/>
          <a:lstStyle>
            <a:lvl1pPr algn="ctr">
              <a:defRPr/>
            </a:lvl1pPr>
          </a:lstStyle>
          <a:p>
            <a:fld id="{E82995AC-F008-1E4B-9263-D2B18A52AAEA}" type="datetimeFigureOut">
              <a:rPr lang="fi-FI" smtClean="0"/>
              <a:pPr/>
              <a:t>26.1.2024</a:t>
            </a:fld>
            <a:endParaRPr lang="fi-FI"/>
          </a:p>
        </p:txBody>
      </p:sp>
      <p:sp>
        <p:nvSpPr>
          <p:cNvPr id="16" name="Dian numeron paikkamerkki 5">
            <a:extLst>
              <a:ext uri="{FF2B5EF4-FFF2-40B4-BE49-F238E27FC236}">
                <a16:creationId xmlns:a16="http://schemas.microsoft.com/office/drawing/2014/main" id="{5012278F-1C12-BBA5-20A0-FB6C53CF2D5B}"/>
              </a:ext>
            </a:extLst>
          </p:cNvPr>
          <p:cNvSpPr>
            <a:spLocks noGrp="1"/>
          </p:cNvSpPr>
          <p:nvPr>
            <p:ph type="sldNum" sz="quarter" idx="12"/>
          </p:nvPr>
        </p:nvSpPr>
        <p:spPr>
          <a:xfrm>
            <a:off x="8610600" y="6356352"/>
            <a:ext cx="2743200" cy="365125"/>
          </a:xfrm>
        </p:spPr>
        <p:txBody>
          <a:bodyPr/>
          <a:lstStyle/>
          <a:p>
            <a:fld id="{CF4BB44F-7B72-EC4D-BE8A-419BCE6CF7A5}" type="slidenum">
              <a:rPr lang="fi-FI" smtClean="0"/>
              <a:t>‹#›</a:t>
            </a:fld>
            <a:endParaRPr lang="fi-FI"/>
          </a:p>
        </p:txBody>
      </p:sp>
      <p:sp>
        <p:nvSpPr>
          <p:cNvPr id="17" name="Otsikko 1">
            <a:extLst>
              <a:ext uri="{FF2B5EF4-FFF2-40B4-BE49-F238E27FC236}">
                <a16:creationId xmlns:a16="http://schemas.microsoft.com/office/drawing/2014/main" id="{91E238C5-4CAF-A5F3-215C-1AB18F2F1631}"/>
              </a:ext>
            </a:extLst>
          </p:cNvPr>
          <p:cNvSpPr>
            <a:spLocks noGrp="1"/>
          </p:cNvSpPr>
          <p:nvPr>
            <p:ph type="title" hasCustomPrompt="1"/>
          </p:nvPr>
        </p:nvSpPr>
        <p:spPr>
          <a:xfrm>
            <a:off x="839789" y="386357"/>
            <a:ext cx="9983299" cy="674575"/>
          </a:xfrm>
        </p:spPr>
        <p:txBody>
          <a:bodyPr vert="horz" anchor="t">
            <a:normAutofit/>
          </a:bodyPr>
          <a:lstStyle>
            <a:lvl1pPr>
              <a:defRPr sz="3000" b="1" i="0">
                <a:latin typeface="Arial Black" panose="020B0604020202020204" pitchFamily="34" charset="0"/>
                <a:cs typeface="Arial Black" panose="020B06040202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pic>
        <p:nvPicPr>
          <p:cNvPr id="5" name="Kuva 4">
            <a:extLst>
              <a:ext uri="{FF2B5EF4-FFF2-40B4-BE49-F238E27FC236}">
                <a16:creationId xmlns:a16="http://schemas.microsoft.com/office/drawing/2014/main" id="{1B501269-DCCB-1198-DC48-AFCD0D68CB1D}"/>
              </a:ext>
            </a:extLst>
          </p:cNvPr>
          <p:cNvPicPr>
            <a:picLocks noChangeAspect="1"/>
          </p:cNvPicPr>
          <p:nvPr userDrawn="1"/>
        </p:nvPicPr>
        <p:blipFill>
          <a:blip r:embed="rId7"/>
          <a:srcRect/>
          <a:stretch/>
        </p:blipFill>
        <p:spPr>
          <a:xfrm>
            <a:off x="156873" y="6158852"/>
            <a:ext cx="1583792" cy="573640"/>
          </a:xfrm>
          <a:prstGeom prst="rect">
            <a:avLst/>
          </a:prstGeom>
        </p:spPr>
      </p:pic>
    </p:spTree>
    <p:extLst>
      <p:ext uri="{BB962C8B-B14F-4D97-AF65-F5344CB8AC3E}">
        <p14:creationId xmlns:p14="http://schemas.microsoft.com/office/powerpoint/2010/main" val="2294465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Otsikkodia">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EEBDDA55-2E74-5F0D-DBBC-312D6477D012}"/>
              </a:ext>
            </a:extLst>
          </p:cNvPr>
          <p:cNvGraphicFramePr>
            <a:graphicFrameLocks noChangeAspect="1"/>
          </p:cNvGraphicFramePr>
          <p:nvPr userDrawn="1">
            <p:custDataLst>
              <p:tags r:id="rId2"/>
            </p:custDataLst>
            <p:extLst>
              <p:ext uri="{D42A27DB-BD31-4B8C-83A1-F6EECF244321}">
                <p14:modId xmlns:p14="http://schemas.microsoft.com/office/powerpoint/2010/main" val="2954010866"/>
              </p:ext>
            </p:extLst>
          </p:nvPr>
        </p:nvGraphicFramePr>
        <p:xfrm>
          <a:off x="1589" y="1591"/>
          <a:ext cx="1227" cy="1588"/>
        </p:xfrm>
        <a:graphic>
          <a:graphicData uri="http://schemas.openxmlformats.org/presentationml/2006/ole">
            <mc:AlternateContent xmlns:mc="http://schemas.openxmlformats.org/markup-compatibility/2006">
              <mc:Choice xmlns:v="urn:schemas-microsoft-com:vml" Requires="v">
                <p:oleObj spid="_x0000_s4100" name="think-cell Slide" r:id="rId5" imgW="7772400" imgH="10058400" progId="TCLayout.ActiveDocument.1">
                  <p:embed/>
                </p:oleObj>
              </mc:Choice>
              <mc:Fallback>
                <p:oleObj name="think-cell Slide" r:id="rId5" imgW="7772400" imgH="10058400" progId="TCLayout.ActiveDocument.1">
                  <p:embed/>
                  <p:pic>
                    <p:nvPicPr>
                      <p:cNvPr id="7" name="Object 6" hidden="1">
                        <a:extLst>
                          <a:ext uri="{FF2B5EF4-FFF2-40B4-BE49-F238E27FC236}">
                            <a16:creationId xmlns:a16="http://schemas.microsoft.com/office/drawing/2014/main" id="{EEBDDA55-2E74-5F0D-DBBC-312D6477D012}"/>
                          </a:ext>
                        </a:extLst>
                      </p:cNvPr>
                      <p:cNvPicPr/>
                      <p:nvPr/>
                    </p:nvPicPr>
                    <p:blipFill>
                      <a:blip r:embed="rId6"/>
                      <a:stretch>
                        <a:fillRect/>
                      </a:stretch>
                    </p:blipFill>
                    <p:spPr>
                      <a:xfrm>
                        <a:off x="1589" y="1591"/>
                        <a:ext cx="1227" cy="1588"/>
                      </a:xfrm>
                      <a:prstGeom prst="rect">
                        <a:avLst/>
                      </a:prstGeom>
                    </p:spPr>
                  </p:pic>
                </p:oleObj>
              </mc:Fallback>
            </mc:AlternateContent>
          </a:graphicData>
        </a:graphic>
      </p:graphicFrame>
      <p:sp>
        <p:nvSpPr>
          <p:cNvPr id="2" name="Otsikko 1">
            <a:extLst>
              <a:ext uri="{FF2B5EF4-FFF2-40B4-BE49-F238E27FC236}">
                <a16:creationId xmlns:a16="http://schemas.microsoft.com/office/drawing/2014/main" id="{7A6BBC7A-A3EC-A24E-FE2A-8823EC15C141}"/>
              </a:ext>
            </a:extLst>
          </p:cNvPr>
          <p:cNvSpPr>
            <a:spLocks noGrp="1"/>
          </p:cNvSpPr>
          <p:nvPr>
            <p:ph type="ctrTitle" hasCustomPrompt="1"/>
          </p:nvPr>
        </p:nvSpPr>
        <p:spPr>
          <a:xfrm>
            <a:off x="838200" y="1234847"/>
            <a:ext cx="10515600" cy="2387600"/>
          </a:xfrm>
        </p:spPr>
        <p:txBody>
          <a:bodyPr vert="horz" anchor="b">
            <a:noAutofit/>
          </a:bodyPr>
          <a:lstStyle>
            <a:lvl1pPr algn="l">
              <a:defRPr sz="7000" b="1" i="0">
                <a:latin typeface="Arial Black" panose="020B0604020202020204" pitchFamily="34" charset="0"/>
                <a:cs typeface="Arial Black" panose="020B06040202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Alaotsikko 2">
            <a:extLst>
              <a:ext uri="{FF2B5EF4-FFF2-40B4-BE49-F238E27FC236}">
                <a16:creationId xmlns:a16="http://schemas.microsoft.com/office/drawing/2014/main" id="{8EC84191-B64F-D254-9CA4-556654B10339}"/>
              </a:ext>
            </a:extLst>
          </p:cNvPr>
          <p:cNvSpPr>
            <a:spLocks noGrp="1"/>
          </p:cNvSpPr>
          <p:nvPr>
            <p:ph type="subTitle" idx="1"/>
          </p:nvPr>
        </p:nvSpPr>
        <p:spPr>
          <a:xfrm>
            <a:off x="838200" y="4429353"/>
            <a:ext cx="9144000" cy="1655763"/>
          </a:xfrm>
        </p:spPr>
        <p:txBody>
          <a:bodyPr/>
          <a:lstStyle>
            <a:lvl1pPr marL="0" indent="0" algn="l">
              <a:buNone/>
              <a:defRPr sz="2400" b="1"/>
            </a:lvl1pPr>
            <a:lvl2pPr marL="457143" indent="0" algn="ctr">
              <a:buNone/>
              <a:defRPr sz="2000"/>
            </a:lvl2pPr>
            <a:lvl3pPr marL="914286" indent="0" algn="ctr">
              <a:buNone/>
              <a:defRPr sz="1800"/>
            </a:lvl3pPr>
            <a:lvl4pPr marL="1371430" indent="0" algn="ctr">
              <a:buNone/>
              <a:defRPr sz="1600"/>
            </a:lvl4pPr>
            <a:lvl5pPr marL="1828573" indent="0" algn="ctr">
              <a:buNone/>
              <a:defRPr sz="1600"/>
            </a:lvl5pPr>
            <a:lvl6pPr marL="2285718" indent="0" algn="ctr">
              <a:buNone/>
              <a:defRPr sz="1600"/>
            </a:lvl6pPr>
            <a:lvl7pPr marL="2742858" indent="0" algn="ctr">
              <a:buNone/>
              <a:defRPr sz="1600"/>
            </a:lvl7pPr>
            <a:lvl8pPr marL="3200000" indent="0" algn="ctr">
              <a:buNone/>
              <a:defRPr sz="1600"/>
            </a:lvl8pPr>
            <a:lvl9pPr marL="3657143" indent="0" algn="ctr">
              <a:buNone/>
              <a:defRPr sz="1600"/>
            </a:lvl9pPr>
          </a:lstStyle>
          <a:p>
            <a:r>
              <a:rPr lang="fi-FI"/>
              <a:t>Muokkaa alaotsikon perustyyliä </a:t>
            </a:r>
            <a:r>
              <a:rPr lang="fi-FI" err="1"/>
              <a:t>napsautt</a:t>
            </a:r>
            <a:r>
              <a:rPr lang="fi-FI"/>
              <a:t>.</a:t>
            </a:r>
          </a:p>
        </p:txBody>
      </p:sp>
      <p:sp>
        <p:nvSpPr>
          <p:cNvPr id="4" name="Päivämäärän paikkamerkki 3">
            <a:extLst>
              <a:ext uri="{FF2B5EF4-FFF2-40B4-BE49-F238E27FC236}">
                <a16:creationId xmlns:a16="http://schemas.microsoft.com/office/drawing/2014/main" id="{45CA18CF-59CD-C41F-27D4-1372AB18E3D5}"/>
              </a:ext>
            </a:extLst>
          </p:cNvPr>
          <p:cNvSpPr>
            <a:spLocks noGrp="1"/>
          </p:cNvSpPr>
          <p:nvPr>
            <p:ph type="dt" sz="half" idx="10"/>
          </p:nvPr>
        </p:nvSpPr>
        <p:spPr>
          <a:xfrm>
            <a:off x="4724400" y="6356352"/>
            <a:ext cx="2743200" cy="365125"/>
          </a:xfrm>
        </p:spPr>
        <p:txBody>
          <a:bodyPr/>
          <a:lstStyle>
            <a:lvl1pPr algn="ctr">
              <a:defRPr/>
            </a:lvl1pPr>
          </a:lstStyle>
          <a:p>
            <a:fld id="{E82995AC-F008-1E4B-9263-D2B18A52AAEA}" type="datetimeFigureOut">
              <a:rPr lang="fi-FI" smtClean="0"/>
              <a:pPr/>
              <a:t>26.1.2024</a:t>
            </a:fld>
            <a:endParaRPr lang="fi-FI"/>
          </a:p>
        </p:txBody>
      </p:sp>
      <p:sp>
        <p:nvSpPr>
          <p:cNvPr id="6" name="Dian numeron paikkamerkki 5">
            <a:extLst>
              <a:ext uri="{FF2B5EF4-FFF2-40B4-BE49-F238E27FC236}">
                <a16:creationId xmlns:a16="http://schemas.microsoft.com/office/drawing/2014/main" id="{0E787155-4AE0-C5D3-8624-BA1CD7B66AA3}"/>
              </a:ext>
            </a:extLst>
          </p:cNvPr>
          <p:cNvSpPr>
            <a:spLocks noGrp="1"/>
          </p:cNvSpPr>
          <p:nvPr>
            <p:ph type="sldNum" sz="quarter" idx="12"/>
          </p:nvPr>
        </p:nvSpPr>
        <p:spPr/>
        <p:txBody>
          <a:bodyPr/>
          <a:lstStyle/>
          <a:p>
            <a:fld id="{CF4BB44F-7B72-EC4D-BE8A-419BCE6CF7A5}" type="slidenum">
              <a:rPr lang="fi-FI" smtClean="0"/>
              <a:t>‹#›</a:t>
            </a:fld>
            <a:endParaRPr lang="fi-FI"/>
          </a:p>
        </p:txBody>
      </p:sp>
      <p:pic>
        <p:nvPicPr>
          <p:cNvPr id="10" name="Kuva 9">
            <a:extLst>
              <a:ext uri="{FF2B5EF4-FFF2-40B4-BE49-F238E27FC236}">
                <a16:creationId xmlns:a16="http://schemas.microsoft.com/office/drawing/2014/main" id="{5D2015E6-056E-C3CC-F4DD-3292C8A1D25D}"/>
              </a:ext>
            </a:extLst>
          </p:cNvPr>
          <p:cNvPicPr>
            <a:picLocks noChangeAspect="1"/>
          </p:cNvPicPr>
          <p:nvPr userDrawn="1"/>
        </p:nvPicPr>
        <p:blipFill>
          <a:blip r:embed="rId7"/>
          <a:srcRect/>
          <a:stretch/>
        </p:blipFill>
        <p:spPr>
          <a:xfrm>
            <a:off x="156873" y="6158852"/>
            <a:ext cx="1583792" cy="573640"/>
          </a:xfrm>
          <a:prstGeom prst="rect">
            <a:avLst/>
          </a:prstGeom>
        </p:spPr>
      </p:pic>
    </p:spTree>
    <p:extLst>
      <p:ext uri="{BB962C8B-B14F-4D97-AF65-F5344CB8AC3E}">
        <p14:creationId xmlns:p14="http://schemas.microsoft.com/office/powerpoint/2010/main" val="40817014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Kuva ja sisältö">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71B751F-FE5B-5B85-1290-642BCC6B5EA3}"/>
              </a:ext>
            </a:extLst>
          </p:cNvPr>
          <p:cNvGraphicFramePr>
            <a:graphicFrameLocks noChangeAspect="1"/>
          </p:cNvGraphicFramePr>
          <p:nvPr userDrawn="1">
            <p:custDataLst>
              <p:tags r:id="rId2"/>
            </p:custDataLst>
            <p:extLst>
              <p:ext uri="{D42A27DB-BD31-4B8C-83A1-F6EECF244321}">
                <p14:modId xmlns:p14="http://schemas.microsoft.com/office/powerpoint/2010/main" val="1325782437"/>
              </p:ext>
            </p:extLst>
          </p:nvPr>
        </p:nvGraphicFramePr>
        <p:xfrm>
          <a:off x="1589" y="1591"/>
          <a:ext cx="1227" cy="1588"/>
        </p:xfrm>
        <a:graphic>
          <a:graphicData uri="http://schemas.openxmlformats.org/presentationml/2006/ole">
            <mc:AlternateContent xmlns:mc="http://schemas.openxmlformats.org/markup-compatibility/2006">
              <mc:Choice xmlns:v="urn:schemas-microsoft-com:vml" Requires="v">
                <p:oleObj spid="_x0000_s2052" name="think-cell Slide" r:id="rId5" imgW="7772400" imgH="10058400" progId="TCLayout.ActiveDocument.1">
                  <p:embed/>
                </p:oleObj>
              </mc:Choice>
              <mc:Fallback>
                <p:oleObj name="think-cell Slide" r:id="rId5" imgW="7772400" imgH="10058400" progId="TCLayout.ActiveDocument.1">
                  <p:embed/>
                  <p:pic>
                    <p:nvPicPr>
                      <p:cNvPr id="7" name="Object 6" hidden="1">
                        <a:extLst>
                          <a:ext uri="{FF2B5EF4-FFF2-40B4-BE49-F238E27FC236}">
                            <a16:creationId xmlns:a16="http://schemas.microsoft.com/office/drawing/2014/main" id="{871B751F-FE5B-5B85-1290-642BCC6B5EA3}"/>
                          </a:ext>
                        </a:extLst>
                      </p:cNvPr>
                      <p:cNvPicPr/>
                      <p:nvPr/>
                    </p:nvPicPr>
                    <p:blipFill>
                      <a:blip r:embed="rId6"/>
                      <a:stretch>
                        <a:fillRect/>
                      </a:stretch>
                    </p:blipFill>
                    <p:spPr>
                      <a:xfrm>
                        <a:off x="1589" y="1591"/>
                        <a:ext cx="1227" cy="1588"/>
                      </a:xfrm>
                      <a:prstGeom prst="rect">
                        <a:avLst/>
                      </a:prstGeom>
                    </p:spPr>
                  </p:pic>
                </p:oleObj>
              </mc:Fallback>
            </mc:AlternateContent>
          </a:graphicData>
        </a:graphic>
      </p:graphicFrame>
      <p:sp>
        <p:nvSpPr>
          <p:cNvPr id="3" name="Kuvan paikkamerkki 2">
            <a:extLst>
              <a:ext uri="{FF2B5EF4-FFF2-40B4-BE49-F238E27FC236}">
                <a16:creationId xmlns:a16="http://schemas.microsoft.com/office/drawing/2014/main" id="{8EEFE4BC-DA5C-6C70-A006-D9E3A61274B2}"/>
              </a:ext>
            </a:extLst>
          </p:cNvPr>
          <p:cNvSpPr>
            <a:spLocks noGrp="1"/>
          </p:cNvSpPr>
          <p:nvPr>
            <p:ph type="pic" idx="1"/>
          </p:nvPr>
        </p:nvSpPr>
        <p:spPr>
          <a:xfrm>
            <a:off x="915991" y="1452560"/>
            <a:ext cx="4740188" cy="2869360"/>
          </a:xfrm>
        </p:spPr>
        <p:txBody>
          <a:bodyPr/>
          <a:lstStyle>
            <a:lvl1pPr marL="0" indent="0">
              <a:buNone/>
              <a:defRPr sz="3200"/>
            </a:lvl1pPr>
            <a:lvl2pPr marL="457143" indent="0">
              <a:buNone/>
              <a:defRPr sz="2800"/>
            </a:lvl2pPr>
            <a:lvl3pPr marL="914286" indent="0">
              <a:buNone/>
              <a:defRPr sz="2400"/>
            </a:lvl3pPr>
            <a:lvl4pPr marL="1371430" indent="0">
              <a:buNone/>
              <a:defRPr sz="2000"/>
            </a:lvl4pPr>
            <a:lvl5pPr marL="1828573" indent="0">
              <a:buNone/>
              <a:defRPr sz="2000"/>
            </a:lvl5pPr>
            <a:lvl6pPr marL="2285718" indent="0">
              <a:buNone/>
              <a:defRPr sz="2000"/>
            </a:lvl6pPr>
            <a:lvl7pPr marL="2742858" indent="0">
              <a:buNone/>
              <a:defRPr sz="2000"/>
            </a:lvl7pPr>
            <a:lvl8pPr marL="3200000" indent="0">
              <a:buNone/>
              <a:defRPr sz="2000"/>
            </a:lvl8pPr>
            <a:lvl9pPr marL="3657143" indent="0">
              <a:buNone/>
              <a:defRPr sz="2000"/>
            </a:lvl9pPr>
          </a:lstStyle>
          <a:p>
            <a:endParaRPr lang="fi-FI"/>
          </a:p>
        </p:txBody>
      </p:sp>
      <p:sp>
        <p:nvSpPr>
          <p:cNvPr id="12" name="Tekstin paikkamerkki 3">
            <a:extLst>
              <a:ext uri="{FF2B5EF4-FFF2-40B4-BE49-F238E27FC236}">
                <a16:creationId xmlns:a16="http://schemas.microsoft.com/office/drawing/2014/main" id="{8A842BBF-B9AD-48D9-50DE-839B89C6C0D2}"/>
              </a:ext>
            </a:extLst>
          </p:cNvPr>
          <p:cNvSpPr>
            <a:spLocks noGrp="1"/>
          </p:cNvSpPr>
          <p:nvPr>
            <p:ph type="body" sz="half" idx="2"/>
          </p:nvPr>
        </p:nvSpPr>
        <p:spPr>
          <a:xfrm>
            <a:off x="916551" y="4556761"/>
            <a:ext cx="4739628" cy="1331755"/>
          </a:xfrm>
        </p:spPr>
        <p:txBody>
          <a:bodyPr/>
          <a:lstStyle>
            <a:lvl1pPr marL="0" indent="0">
              <a:buNone/>
              <a:defRPr sz="1600"/>
            </a:lvl1pPr>
            <a:lvl2pPr marL="457143" indent="0">
              <a:buNone/>
              <a:defRPr sz="1400"/>
            </a:lvl2pPr>
            <a:lvl3pPr marL="914286" indent="0">
              <a:buNone/>
              <a:defRPr sz="1200"/>
            </a:lvl3pPr>
            <a:lvl4pPr marL="1371430" indent="0">
              <a:buNone/>
              <a:defRPr sz="1000"/>
            </a:lvl4pPr>
            <a:lvl5pPr marL="1828573" indent="0">
              <a:buNone/>
              <a:defRPr sz="1000"/>
            </a:lvl5pPr>
            <a:lvl6pPr marL="2285718" indent="0">
              <a:buNone/>
              <a:defRPr sz="1000"/>
            </a:lvl6pPr>
            <a:lvl7pPr marL="2742858" indent="0">
              <a:buNone/>
              <a:defRPr sz="1000"/>
            </a:lvl7pPr>
            <a:lvl8pPr marL="3200000" indent="0">
              <a:buNone/>
              <a:defRPr sz="1000"/>
            </a:lvl8pPr>
            <a:lvl9pPr marL="3657143" indent="0">
              <a:buNone/>
              <a:defRPr sz="1000"/>
            </a:lvl9pPr>
          </a:lstStyle>
          <a:p>
            <a:pPr lvl="0"/>
            <a:r>
              <a:rPr lang="fi-FI"/>
              <a:t>Muokkaa tekstin perustyylejä napsauttamalla</a:t>
            </a:r>
          </a:p>
        </p:txBody>
      </p:sp>
      <p:sp>
        <p:nvSpPr>
          <p:cNvPr id="4" name="Tekstin paikkamerkki 3">
            <a:extLst>
              <a:ext uri="{FF2B5EF4-FFF2-40B4-BE49-F238E27FC236}">
                <a16:creationId xmlns:a16="http://schemas.microsoft.com/office/drawing/2014/main" id="{C9451635-A99B-76C7-D226-0DA0325A645E}"/>
              </a:ext>
            </a:extLst>
          </p:cNvPr>
          <p:cNvSpPr>
            <a:spLocks noGrp="1"/>
          </p:cNvSpPr>
          <p:nvPr>
            <p:ph type="body" sz="half" idx="13"/>
          </p:nvPr>
        </p:nvSpPr>
        <p:spPr>
          <a:xfrm>
            <a:off x="6096003" y="4556761"/>
            <a:ext cx="4739628" cy="1331755"/>
          </a:xfrm>
        </p:spPr>
        <p:txBody>
          <a:bodyPr/>
          <a:lstStyle>
            <a:lvl1pPr marL="0" indent="0">
              <a:buNone/>
              <a:defRPr sz="1600"/>
            </a:lvl1pPr>
            <a:lvl2pPr marL="457143" indent="0">
              <a:buNone/>
              <a:defRPr sz="1400"/>
            </a:lvl2pPr>
            <a:lvl3pPr marL="914286" indent="0">
              <a:buNone/>
              <a:defRPr sz="1200"/>
            </a:lvl3pPr>
            <a:lvl4pPr marL="1371430" indent="0">
              <a:buNone/>
              <a:defRPr sz="1000"/>
            </a:lvl4pPr>
            <a:lvl5pPr marL="1828573" indent="0">
              <a:buNone/>
              <a:defRPr sz="1000"/>
            </a:lvl5pPr>
            <a:lvl6pPr marL="2285718" indent="0">
              <a:buNone/>
              <a:defRPr sz="1000"/>
            </a:lvl6pPr>
            <a:lvl7pPr marL="2742858" indent="0">
              <a:buNone/>
              <a:defRPr sz="1000"/>
            </a:lvl7pPr>
            <a:lvl8pPr marL="3200000" indent="0">
              <a:buNone/>
              <a:defRPr sz="1000"/>
            </a:lvl8pPr>
            <a:lvl9pPr marL="3657143" indent="0">
              <a:buNone/>
              <a:defRPr sz="1000"/>
            </a:lvl9pPr>
          </a:lstStyle>
          <a:p>
            <a:pPr lvl="0"/>
            <a:r>
              <a:rPr lang="fi-FI"/>
              <a:t>Muokkaa tekstin perustyylejä napsauttamalla</a:t>
            </a:r>
          </a:p>
        </p:txBody>
      </p:sp>
      <p:sp>
        <p:nvSpPr>
          <p:cNvPr id="13" name="Kuvan paikkamerkki 2">
            <a:extLst>
              <a:ext uri="{FF2B5EF4-FFF2-40B4-BE49-F238E27FC236}">
                <a16:creationId xmlns:a16="http://schemas.microsoft.com/office/drawing/2014/main" id="{9952C9E1-D301-B936-6963-1DDA0EBEB394}"/>
              </a:ext>
            </a:extLst>
          </p:cNvPr>
          <p:cNvSpPr>
            <a:spLocks noGrp="1"/>
          </p:cNvSpPr>
          <p:nvPr>
            <p:ph type="pic" idx="16"/>
          </p:nvPr>
        </p:nvSpPr>
        <p:spPr>
          <a:xfrm>
            <a:off x="6082899" y="1452560"/>
            <a:ext cx="4740188" cy="2869360"/>
          </a:xfrm>
        </p:spPr>
        <p:txBody>
          <a:bodyPr/>
          <a:lstStyle>
            <a:lvl1pPr marL="0" indent="0">
              <a:buNone/>
              <a:defRPr sz="3200"/>
            </a:lvl1pPr>
            <a:lvl2pPr marL="457143" indent="0">
              <a:buNone/>
              <a:defRPr sz="2800"/>
            </a:lvl2pPr>
            <a:lvl3pPr marL="914286" indent="0">
              <a:buNone/>
              <a:defRPr sz="2400"/>
            </a:lvl3pPr>
            <a:lvl4pPr marL="1371430" indent="0">
              <a:buNone/>
              <a:defRPr sz="2000"/>
            </a:lvl4pPr>
            <a:lvl5pPr marL="1828573" indent="0">
              <a:buNone/>
              <a:defRPr sz="2000"/>
            </a:lvl5pPr>
            <a:lvl6pPr marL="2285718" indent="0">
              <a:buNone/>
              <a:defRPr sz="2000"/>
            </a:lvl6pPr>
            <a:lvl7pPr marL="2742858" indent="0">
              <a:buNone/>
              <a:defRPr sz="2000"/>
            </a:lvl7pPr>
            <a:lvl8pPr marL="3200000" indent="0">
              <a:buNone/>
              <a:defRPr sz="2000"/>
            </a:lvl8pPr>
            <a:lvl9pPr marL="3657143" indent="0">
              <a:buNone/>
              <a:defRPr sz="2000"/>
            </a:lvl9pPr>
          </a:lstStyle>
          <a:p>
            <a:endParaRPr lang="fi-FI"/>
          </a:p>
        </p:txBody>
      </p:sp>
      <p:sp>
        <p:nvSpPr>
          <p:cNvPr id="15" name="Päivämäärän paikkamerkki 3">
            <a:extLst>
              <a:ext uri="{FF2B5EF4-FFF2-40B4-BE49-F238E27FC236}">
                <a16:creationId xmlns:a16="http://schemas.microsoft.com/office/drawing/2014/main" id="{D7E17246-E30D-F480-8974-5A13492E6214}"/>
              </a:ext>
            </a:extLst>
          </p:cNvPr>
          <p:cNvSpPr>
            <a:spLocks noGrp="1"/>
          </p:cNvSpPr>
          <p:nvPr>
            <p:ph type="dt" sz="half" idx="10"/>
          </p:nvPr>
        </p:nvSpPr>
        <p:spPr>
          <a:xfrm>
            <a:off x="4724400" y="6356352"/>
            <a:ext cx="2743200" cy="365125"/>
          </a:xfrm>
        </p:spPr>
        <p:txBody>
          <a:bodyPr/>
          <a:lstStyle>
            <a:lvl1pPr algn="ctr">
              <a:defRPr/>
            </a:lvl1pPr>
          </a:lstStyle>
          <a:p>
            <a:fld id="{E82995AC-F008-1E4B-9263-D2B18A52AAEA}" type="datetimeFigureOut">
              <a:rPr lang="fi-FI" smtClean="0"/>
              <a:pPr/>
              <a:t>26.1.2024</a:t>
            </a:fld>
            <a:endParaRPr lang="fi-FI"/>
          </a:p>
        </p:txBody>
      </p:sp>
      <p:sp>
        <p:nvSpPr>
          <p:cNvPr id="16" name="Dian numeron paikkamerkki 5">
            <a:extLst>
              <a:ext uri="{FF2B5EF4-FFF2-40B4-BE49-F238E27FC236}">
                <a16:creationId xmlns:a16="http://schemas.microsoft.com/office/drawing/2014/main" id="{5012278F-1C12-BBA5-20A0-FB6C53CF2D5B}"/>
              </a:ext>
            </a:extLst>
          </p:cNvPr>
          <p:cNvSpPr>
            <a:spLocks noGrp="1"/>
          </p:cNvSpPr>
          <p:nvPr>
            <p:ph type="sldNum" sz="quarter" idx="12"/>
          </p:nvPr>
        </p:nvSpPr>
        <p:spPr>
          <a:xfrm>
            <a:off x="8610600" y="6356352"/>
            <a:ext cx="2743200" cy="365125"/>
          </a:xfrm>
        </p:spPr>
        <p:txBody>
          <a:bodyPr/>
          <a:lstStyle/>
          <a:p>
            <a:fld id="{CF4BB44F-7B72-EC4D-BE8A-419BCE6CF7A5}" type="slidenum">
              <a:rPr lang="fi-FI" smtClean="0"/>
              <a:t>‹#›</a:t>
            </a:fld>
            <a:endParaRPr lang="fi-FI"/>
          </a:p>
        </p:txBody>
      </p:sp>
      <p:sp>
        <p:nvSpPr>
          <p:cNvPr id="2" name="Otsikko 1">
            <a:extLst>
              <a:ext uri="{FF2B5EF4-FFF2-40B4-BE49-F238E27FC236}">
                <a16:creationId xmlns:a16="http://schemas.microsoft.com/office/drawing/2014/main" id="{2E6A33BC-36D7-37FB-0D9B-A57B5CDF3F57}"/>
              </a:ext>
            </a:extLst>
          </p:cNvPr>
          <p:cNvSpPr>
            <a:spLocks noGrp="1"/>
          </p:cNvSpPr>
          <p:nvPr>
            <p:ph type="title" hasCustomPrompt="1"/>
          </p:nvPr>
        </p:nvSpPr>
        <p:spPr>
          <a:xfrm>
            <a:off x="839789" y="386357"/>
            <a:ext cx="9983299" cy="674575"/>
          </a:xfrm>
        </p:spPr>
        <p:txBody>
          <a:bodyPr vert="horz" anchor="t">
            <a:normAutofit/>
          </a:bodyPr>
          <a:lstStyle>
            <a:lvl1pPr>
              <a:defRPr sz="3000" b="1" i="0">
                <a:latin typeface="Arial Black" panose="020B0604020202020204" pitchFamily="34" charset="0"/>
                <a:cs typeface="Arial Black" panose="020B06040202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pic>
        <p:nvPicPr>
          <p:cNvPr id="6" name="Kuva 5">
            <a:extLst>
              <a:ext uri="{FF2B5EF4-FFF2-40B4-BE49-F238E27FC236}">
                <a16:creationId xmlns:a16="http://schemas.microsoft.com/office/drawing/2014/main" id="{CFF3C920-4211-0212-CE5E-86D9879EFB20}"/>
              </a:ext>
            </a:extLst>
          </p:cNvPr>
          <p:cNvPicPr>
            <a:picLocks noChangeAspect="1"/>
          </p:cNvPicPr>
          <p:nvPr userDrawn="1"/>
        </p:nvPicPr>
        <p:blipFill>
          <a:blip r:embed="rId7"/>
          <a:srcRect/>
          <a:stretch/>
        </p:blipFill>
        <p:spPr>
          <a:xfrm>
            <a:off x="156873" y="6158852"/>
            <a:ext cx="1583792" cy="573640"/>
          </a:xfrm>
          <a:prstGeom prst="rect">
            <a:avLst/>
          </a:prstGeom>
        </p:spPr>
      </p:pic>
    </p:spTree>
    <p:extLst>
      <p:ext uri="{BB962C8B-B14F-4D97-AF65-F5344CB8AC3E}">
        <p14:creationId xmlns:p14="http://schemas.microsoft.com/office/powerpoint/2010/main" val="1650941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Otsikko ja sisältö + vinjetti">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D94470A-FDA7-0EC1-FF7E-AA4227294BD5}"/>
              </a:ext>
            </a:extLst>
          </p:cNvPr>
          <p:cNvGraphicFramePr>
            <a:graphicFrameLocks noChangeAspect="1"/>
          </p:cNvGraphicFramePr>
          <p:nvPr userDrawn="1">
            <p:custDataLst>
              <p:tags r:id="rId2"/>
            </p:custDataLst>
            <p:extLst>
              <p:ext uri="{D42A27DB-BD31-4B8C-83A1-F6EECF244321}">
                <p14:modId xmlns:p14="http://schemas.microsoft.com/office/powerpoint/2010/main" val="11353692"/>
              </p:ext>
            </p:extLst>
          </p:nvPr>
        </p:nvGraphicFramePr>
        <p:xfrm>
          <a:off x="1589" y="1591"/>
          <a:ext cx="1227" cy="1588"/>
        </p:xfrm>
        <a:graphic>
          <a:graphicData uri="http://schemas.openxmlformats.org/presentationml/2006/ole">
            <mc:AlternateContent xmlns:mc="http://schemas.openxmlformats.org/markup-compatibility/2006">
              <mc:Choice xmlns:v="urn:schemas-microsoft-com:vml" Requires="v">
                <p:oleObj spid="_x0000_s11268" name="think-cell Slide" r:id="rId5" imgW="7772400" imgH="10058400" progId="TCLayout.ActiveDocument.1">
                  <p:embed/>
                </p:oleObj>
              </mc:Choice>
              <mc:Fallback>
                <p:oleObj name="think-cell Slide" r:id="rId5" imgW="7772400" imgH="10058400" progId="TCLayout.ActiveDocument.1">
                  <p:embed/>
                  <p:pic>
                    <p:nvPicPr>
                      <p:cNvPr id="5" name="Object 4" hidden="1">
                        <a:extLst>
                          <a:ext uri="{FF2B5EF4-FFF2-40B4-BE49-F238E27FC236}">
                            <a16:creationId xmlns:a16="http://schemas.microsoft.com/office/drawing/2014/main" id="{2D94470A-FDA7-0EC1-FF7E-AA4227294BD5}"/>
                          </a:ext>
                        </a:extLst>
                      </p:cNvPr>
                      <p:cNvPicPr/>
                      <p:nvPr/>
                    </p:nvPicPr>
                    <p:blipFill>
                      <a:blip r:embed="rId6"/>
                      <a:stretch>
                        <a:fillRect/>
                      </a:stretch>
                    </p:blipFill>
                    <p:spPr>
                      <a:xfrm>
                        <a:off x="1589" y="1591"/>
                        <a:ext cx="1227" cy="1588"/>
                      </a:xfrm>
                      <a:prstGeom prst="rect">
                        <a:avLst/>
                      </a:prstGeom>
                    </p:spPr>
                  </p:pic>
                </p:oleObj>
              </mc:Fallback>
            </mc:AlternateContent>
          </a:graphicData>
        </a:graphic>
      </p:graphicFrame>
      <p:sp>
        <p:nvSpPr>
          <p:cNvPr id="2" name="Otsikko 1">
            <a:extLst>
              <a:ext uri="{FF2B5EF4-FFF2-40B4-BE49-F238E27FC236}">
                <a16:creationId xmlns:a16="http://schemas.microsoft.com/office/drawing/2014/main" id="{C88E3FDB-5A91-9FE7-E1CF-8661BB54E137}"/>
              </a:ext>
            </a:extLst>
          </p:cNvPr>
          <p:cNvSpPr>
            <a:spLocks noGrp="1"/>
          </p:cNvSpPr>
          <p:nvPr>
            <p:ph type="title" hasCustomPrompt="1"/>
          </p:nvPr>
        </p:nvSpPr>
        <p:spPr>
          <a:xfrm>
            <a:off x="838200" y="561069"/>
            <a:ext cx="6629400" cy="1325563"/>
          </a:xfrm>
        </p:spPr>
        <p:txBody>
          <a:bodyPr vert="horz">
            <a:normAutofit/>
          </a:bodyPr>
          <a:lstStyle>
            <a:lvl1pPr>
              <a:defRPr sz="4000" b="1" i="0">
                <a:latin typeface="Arial Black" panose="020B0604020202020204" pitchFamily="34" charset="0"/>
                <a:cs typeface="Arial Black" panose="020B06040202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Sisällön paikkamerkki 2">
            <a:extLst>
              <a:ext uri="{FF2B5EF4-FFF2-40B4-BE49-F238E27FC236}">
                <a16:creationId xmlns:a16="http://schemas.microsoft.com/office/drawing/2014/main" id="{2DF83CDA-9B65-CBB3-DC54-DDAD189B8255}"/>
              </a:ext>
            </a:extLst>
          </p:cNvPr>
          <p:cNvSpPr>
            <a:spLocks noGrp="1"/>
          </p:cNvSpPr>
          <p:nvPr>
            <p:ph idx="1"/>
          </p:nvPr>
        </p:nvSpPr>
        <p:spPr>
          <a:xfrm>
            <a:off x="838200" y="2021574"/>
            <a:ext cx="6629400" cy="3938361"/>
          </a:xfrm>
        </p:spPr>
        <p:txBody>
          <a:bodyPr/>
          <a:lstStyle>
            <a:lvl1pPr>
              <a:defRPr sz="2200"/>
            </a:lvl1pPr>
            <a:lvl2pPr>
              <a:defRPr sz="2000"/>
            </a:lvl2pPr>
            <a:lvl3pPr>
              <a:defRPr sz="1800"/>
            </a:lvl3pPr>
            <a:lvl5pPr>
              <a:defRPr sz="16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3">
            <a:extLst>
              <a:ext uri="{FF2B5EF4-FFF2-40B4-BE49-F238E27FC236}">
                <a16:creationId xmlns:a16="http://schemas.microsoft.com/office/drawing/2014/main" id="{9FCD1834-E29F-04F3-2A61-ED7D727E7391}"/>
              </a:ext>
            </a:extLst>
          </p:cNvPr>
          <p:cNvSpPr>
            <a:spLocks noGrp="1"/>
          </p:cNvSpPr>
          <p:nvPr>
            <p:ph type="dt" sz="half" idx="10"/>
          </p:nvPr>
        </p:nvSpPr>
        <p:spPr>
          <a:xfrm>
            <a:off x="4724400" y="6356352"/>
            <a:ext cx="2743200" cy="365125"/>
          </a:xfrm>
        </p:spPr>
        <p:txBody>
          <a:bodyPr/>
          <a:lstStyle>
            <a:lvl1pPr algn="ctr">
              <a:defRPr/>
            </a:lvl1pPr>
          </a:lstStyle>
          <a:p>
            <a:fld id="{E82995AC-F008-1E4B-9263-D2B18A52AAEA}" type="datetimeFigureOut">
              <a:rPr lang="fi-FI" smtClean="0"/>
              <a:pPr/>
              <a:t>26.1.2024</a:t>
            </a:fld>
            <a:endParaRPr lang="fi-FI"/>
          </a:p>
        </p:txBody>
      </p:sp>
      <p:sp>
        <p:nvSpPr>
          <p:cNvPr id="8" name="Dian numeron paikkamerkki 5">
            <a:extLst>
              <a:ext uri="{FF2B5EF4-FFF2-40B4-BE49-F238E27FC236}">
                <a16:creationId xmlns:a16="http://schemas.microsoft.com/office/drawing/2014/main" id="{24A9A965-CB67-49B2-C46F-482126CDBD53}"/>
              </a:ext>
            </a:extLst>
          </p:cNvPr>
          <p:cNvSpPr>
            <a:spLocks noGrp="1"/>
          </p:cNvSpPr>
          <p:nvPr>
            <p:ph type="sldNum" sz="quarter" idx="12"/>
          </p:nvPr>
        </p:nvSpPr>
        <p:spPr>
          <a:xfrm>
            <a:off x="8610600" y="6356352"/>
            <a:ext cx="2743200" cy="365125"/>
          </a:xfrm>
        </p:spPr>
        <p:txBody>
          <a:bodyPr/>
          <a:lstStyle/>
          <a:p>
            <a:fld id="{CF4BB44F-7B72-EC4D-BE8A-419BCE6CF7A5}" type="slidenum">
              <a:rPr lang="fi-FI" smtClean="0"/>
              <a:t>‹#›</a:t>
            </a:fld>
            <a:endParaRPr lang="fi-FI"/>
          </a:p>
        </p:txBody>
      </p:sp>
      <p:pic>
        <p:nvPicPr>
          <p:cNvPr id="6" name="Kuva 5">
            <a:extLst>
              <a:ext uri="{FF2B5EF4-FFF2-40B4-BE49-F238E27FC236}">
                <a16:creationId xmlns:a16="http://schemas.microsoft.com/office/drawing/2014/main" id="{56D387F9-3A79-2453-9068-0CCA1A743FC6}"/>
              </a:ext>
            </a:extLst>
          </p:cNvPr>
          <p:cNvPicPr>
            <a:picLocks noChangeAspect="1"/>
          </p:cNvPicPr>
          <p:nvPr userDrawn="1"/>
        </p:nvPicPr>
        <p:blipFill>
          <a:blip r:embed="rId7"/>
          <a:srcRect/>
          <a:stretch/>
        </p:blipFill>
        <p:spPr>
          <a:xfrm>
            <a:off x="156873" y="6158852"/>
            <a:ext cx="1583792" cy="573640"/>
          </a:xfrm>
          <a:prstGeom prst="rect">
            <a:avLst/>
          </a:prstGeom>
        </p:spPr>
      </p:pic>
    </p:spTree>
    <p:extLst>
      <p:ext uri="{BB962C8B-B14F-4D97-AF65-F5344CB8AC3E}">
        <p14:creationId xmlns:p14="http://schemas.microsoft.com/office/powerpoint/2010/main" val="1837665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Osan ylätunniste">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58EA4B8F-FC69-9A30-B96B-8112CFC44C32}"/>
              </a:ext>
            </a:extLst>
          </p:cNvPr>
          <p:cNvGraphicFramePr>
            <a:graphicFrameLocks noChangeAspect="1"/>
          </p:cNvGraphicFramePr>
          <p:nvPr userDrawn="1">
            <p:custDataLst>
              <p:tags r:id="rId2"/>
            </p:custDataLst>
            <p:extLst>
              <p:ext uri="{D42A27DB-BD31-4B8C-83A1-F6EECF244321}">
                <p14:modId xmlns:p14="http://schemas.microsoft.com/office/powerpoint/2010/main" val="3534327482"/>
              </p:ext>
            </p:extLst>
          </p:nvPr>
        </p:nvGraphicFramePr>
        <p:xfrm>
          <a:off x="1589" y="1591"/>
          <a:ext cx="1227" cy="1588"/>
        </p:xfrm>
        <a:graphic>
          <a:graphicData uri="http://schemas.openxmlformats.org/presentationml/2006/ole">
            <mc:AlternateContent xmlns:mc="http://schemas.openxmlformats.org/markup-compatibility/2006">
              <mc:Choice xmlns:v="urn:schemas-microsoft-com:vml" Requires="v">
                <p:oleObj spid="_x0000_s5124" name="think-cell Slide" r:id="rId5" imgW="7772400" imgH="10058400" progId="TCLayout.ActiveDocument.1">
                  <p:embed/>
                </p:oleObj>
              </mc:Choice>
              <mc:Fallback>
                <p:oleObj name="think-cell Slide" r:id="rId5" imgW="7772400" imgH="10058400" progId="TCLayout.ActiveDocument.1">
                  <p:embed/>
                  <p:pic>
                    <p:nvPicPr>
                      <p:cNvPr id="5" name="Object 4" hidden="1">
                        <a:extLst>
                          <a:ext uri="{FF2B5EF4-FFF2-40B4-BE49-F238E27FC236}">
                            <a16:creationId xmlns:a16="http://schemas.microsoft.com/office/drawing/2014/main" id="{58EA4B8F-FC69-9A30-B96B-8112CFC44C32}"/>
                          </a:ext>
                        </a:extLst>
                      </p:cNvPr>
                      <p:cNvPicPr/>
                      <p:nvPr/>
                    </p:nvPicPr>
                    <p:blipFill>
                      <a:blip r:embed="rId6"/>
                      <a:stretch>
                        <a:fillRect/>
                      </a:stretch>
                    </p:blipFill>
                    <p:spPr>
                      <a:xfrm>
                        <a:off x="1589" y="1591"/>
                        <a:ext cx="1227" cy="1588"/>
                      </a:xfrm>
                      <a:prstGeom prst="rect">
                        <a:avLst/>
                      </a:prstGeom>
                    </p:spPr>
                  </p:pic>
                </p:oleObj>
              </mc:Fallback>
            </mc:AlternateContent>
          </a:graphicData>
        </a:graphic>
      </p:graphicFrame>
      <p:sp>
        <p:nvSpPr>
          <p:cNvPr id="2" name="Otsikko 1">
            <a:extLst>
              <a:ext uri="{FF2B5EF4-FFF2-40B4-BE49-F238E27FC236}">
                <a16:creationId xmlns:a16="http://schemas.microsoft.com/office/drawing/2014/main" id="{1AECBDAE-1288-D085-31EA-BED9CDD5F296}"/>
              </a:ext>
            </a:extLst>
          </p:cNvPr>
          <p:cNvSpPr>
            <a:spLocks noGrp="1"/>
          </p:cNvSpPr>
          <p:nvPr>
            <p:ph type="title" hasCustomPrompt="1"/>
          </p:nvPr>
        </p:nvSpPr>
        <p:spPr>
          <a:xfrm>
            <a:off x="831851" y="1973943"/>
            <a:ext cx="9923236" cy="2080532"/>
          </a:xfrm>
        </p:spPr>
        <p:txBody>
          <a:bodyPr vert="horz" anchor="b">
            <a:normAutofit/>
          </a:bodyPr>
          <a:lstStyle>
            <a:lvl1pPr>
              <a:defRPr sz="7000" b="1" i="0">
                <a:latin typeface="Arial Black" panose="020B0604020202020204" pitchFamily="34" charset="0"/>
                <a:cs typeface="Arial Black" panose="020B06040202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86E0D286-6933-F4F2-8F3F-27A1153ADA15}"/>
              </a:ext>
            </a:extLst>
          </p:cNvPr>
          <p:cNvSpPr>
            <a:spLocks noGrp="1"/>
          </p:cNvSpPr>
          <p:nvPr>
            <p:ph type="body" idx="1"/>
          </p:nvPr>
        </p:nvSpPr>
        <p:spPr>
          <a:xfrm>
            <a:off x="831851" y="4589470"/>
            <a:ext cx="10515600" cy="1201737"/>
          </a:xfrm>
        </p:spPr>
        <p:txBody>
          <a:bodyPr/>
          <a:lstStyle>
            <a:lvl1pPr marL="0" indent="0">
              <a:buNone/>
              <a:defRPr sz="2400" b="1">
                <a:solidFill>
                  <a:schemeClr val="tx1"/>
                </a:solidFill>
              </a:defRPr>
            </a:lvl1pPr>
            <a:lvl2pPr marL="457143" indent="0">
              <a:buNone/>
              <a:defRPr sz="2000">
                <a:solidFill>
                  <a:schemeClr val="tx1">
                    <a:tint val="75000"/>
                  </a:schemeClr>
                </a:solidFill>
              </a:defRPr>
            </a:lvl2pPr>
            <a:lvl3pPr marL="914286" indent="0">
              <a:buNone/>
              <a:defRPr sz="1800">
                <a:solidFill>
                  <a:schemeClr val="tx1">
                    <a:tint val="75000"/>
                  </a:schemeClr>
                </a:solidFill>
              </a:defRPr>
            </a:lvl3pPr>
            <a:lvl4pPr marL="1371430" indent="0">
              <a:buNone/>
              <a:defRPr sz="1600">
                <a:solidFill>
                  <a:schemeClr val="tx1">
                    <a:tint val="75000"/>
                  </a:schemeClr>
                </a:solidFill>
              </a:defRPr>
            </a:lvl4pPr>
            <a:lvl5pPr marL="1828573" indent="0">
              <a:buNone/>
              <a:defRPr sz="1600">
                <a:solidFill>
                  <a:schemeClr val="tx1">
                    <a:tint val="75000"/>
                  </a:schemeClr>
                </a:solidFill>
              </a:defRPr>
            </a:lvl5pPr>
            <a:lvl6pPr marL="2285718" indent="0">
              <a:buNone/>
              <a:defRPr sz="1600">
                <a:solidFill>
                  <a:schemeClr val="tx1">
                    <a:tint val="75000"/>
                  </a:schemeClr>
                </a:solidFill>
              </a:defRPr>
            </a:lvl6pPr>
            <a:lvl7pPr marL="2742858" indent="0">
              <a:buNone/>
              <a:defRPr sz="1600">
                <a:solidFill>
                  <a:schemeClr val="tx1">
                    <a:tint val="75000"/>
                  </a:schemeClr>
                </a:solidFill>
              </a:defRPr>
            </a:lvl7pPr>
            <a:lvl8pPr marL="3200000" indent="0">
              <a:buNone/>
              <a:defRPr sz="1600">
                <a:solidFill>
                  <a:schemeClr val="tx1">
                    <a:tint val="75000"/>
                  </a:schemeClr>
                </a:solidFill>
              </a:defRPr>
            </a:lvl8pPr>
            <a:lvl9pPr marL="3657143" indent="0">
              <a:buNone/>
              <a:defRPr sz="1600">
                <a:solidFill>
                  <a:schemeClr val="tx1">
                    <a:tint val="75000"/>
                  </a:schemeClr>
                </a:solidFill>
              </a:defRPr>
            </a:lvl9pPr>
          </a:lstStyle>
          <a:p>
            <a:pPr lvl="0"/>
            <a:r>
              <a:rPr lang="fi-FI"/>
              <a:t>Muokkaa tekstin perustyylejä napsauttamalla</a:t>
            </a:r>
          </a:p>
        </p:txBody>
      </p:sp>
      <p:sp>
        <p:nvSpPr>
          <p:cNvPr id="7" name="Päivämäärän paikkamerkki 3">
            <a:extLst>
              <a:ext uri="{FF2B5EF4-FFF2-40B4-BE49-F238E27FC236}">
                <a16:creationId xmlns:a16="http://schemas.microsoft.com/office/drawing/2014/main" id="{95E4B719-D3AF-4730-40A0-0AC35D675151}"/>
              </a:ext>
            </a:extLst>
          </p:cNvPr>
          <p:cNvSpPr>
            <a:spLocks noGrp="1"/>
          </p:cNvSpPr>
          <p:nvPr>
            <p:ph type="dt" sz="half" idx="10"/>
          </p:nvPr>
        </p:nvSpPr>
        <p:spPr>
          <a:xfrm>
            <a:off x="4724400" y="6356352"/>
            <a:ext cx="2743200" cy="365125"/>
          </a:xfrm>
        </p:spPr>
        <p:txBody>
          <a:bodyPr/>
          <a:lstStyle>
            <a:lvl1pPr algn="ctr">
              <a:defRPr>
                <a:solidFill>
                  <a:schemeClr val="tx1"/>
                </a:solidFill>
              </a:defRPr>
            </a:lvl1pPr>
          </a:lstStyle>
          <a:p>
            <a:fld id="{E82995AC-F008-1E4B-9263-D2B18A52AAEA}" type="datetimeFigureOut">
              <a:rPr lang="fi-FI" smtClean="0"/>
              <a:pPr/>
              <a:t>26.1.2024</a:t>
            </a:fld>
            <a:endParaRPr lang="fi-FI"/>
          </a:p>
        </p:txBody>
      </p:sp>
      <p:sp>
        <p:nvSpPr>
          <p:cNvPr id="8" name="Dian numeron paikkamerkki 5">
            <a:extLst>
              <a:ext uri="{FF2B5EF4-FFF2-40B4-BE49-F238E27FC236}">
                <a16:creationId xmlns:a16="http://schemas.microsoft.com/office/drawing/2014/main" id="{E17B9B39-FF83-B0CE-8032-5A1F6E0FD7E7}"/>
              </a:ext>
            </a:extLst>
          </p:cNvPr>
          <p:cNvSpPr>
            <a:spLocks noGrp="1"/>
          </p:cNvSpPr>
          <p:nvPr>
            <p:ph type="sldNum" sz="quarter" idx="12"/>
          </p:nvPr>
        </p:nvSpPr>
        <p:spPr>
          <a:xfrm>
            <a:off x="8610600" y="6356352"/>
            <a:ext cx="2743200" cy="365125"/>
          </a:xfrm>
        </p:spPr>
        <p:txBody>
          <a:bodyPr/>
          <a:lstStyle>
            <a:lvl1pPr>
              <a:defRPr>
                <a:solidFill>
                  <a:schemeClr val="tx1"/>
                </a:solidFill>
              </a:defRPr>
            </a:lvl1pPr>
          </a:lstStyle>
          <a:p>
            <a:fld id="{CF4BB44F-7B72-EC4D-BE8A-419BCE6CF7A5}" type="slidenum">
              <a:rPr lang="fi-FI" smtClean="0"/>
              <a:pPr/>
              <a:t>‹#›</a:t>
            </a:fld>
            <a:endParaRPr lang="fi-FI"/>
          </a:p>
        </p:txBody>
      </p:sp>
      <p:pic>
        <p:nvPicPr>
          <p:cNvPr id="6" name="Kuva 5">
            <a:extLst>
              <a:ext uri="{FF2B5EF4-FFF2-40B4-BE49-F238E27FC236}">
                <a16:creationId xmlns:a16="http://schemas.microsoft.com/office/drawing/2014/main" id="{80FD494A-292C-5386-DF9F-CA0C7809AF5F}"/>
              </a:ext>
            </a:extLst>
          </p:cNvPr>
          <p:cNvPicPr>
            <a:picLocks noChangeAspect="1"/>
          </p:cNvPicPr>
          <p:nvPr userDrawn="1"/>
        </p:nvPicPr>
        <p:blipFill>
          <a:blip r:embed="rId7"/>
          <a:srcRect/>
          <a:stretch/>
        </p:blipFill>
        <p:spPr>
          <a:xfrm>
            <a:off x="156873" y="6159044"/>
            <a:ext cx="1583792" cy="573261"/>
          </a:xfrm>
          <a:prstGeom prst="rect">
            <a:avLst/>
          </a:prstGeom>
        </p:spPr>
      </p:pic>
    </p:spTree>
    <p:extLst>
      <p:ext uri="{BB962C8B-B14F-4D97-AF65-F5344CB8AC3E}">
        <p14:creationId xmlns:p14="http://schemas.microsoft.com/office/powerpoint/2010/main" val="363890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Kaksi sisältökohdetta + vinjetti">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DC855275-9A02-523B-F921-FFEA9C72F3D9}"/>
              </a:ext>
            </a:extLst>
          </p:cNvPr>
          <p:cNvGraphicFramePr>
            <a:graphicFrameLocks noChangeAspect="1"/>
          </p:cNvGraphicFramePr>
          <p:nvPr userDrawn="1">
            <p:custDataLst>
              <p:tags r:id="rId2"/>
            </p:custDataLst>
            <p:extLst>
              <p:ext uri="{D42A27DB-BD31-4B8C-83A1-F6EECF244321}">
                <p14:modId xmlns:p14="http://schemas.microsoft.com/office/powerpoint/2010/main" val="2540987968"/>
              </p:ext>
            </p:extLst>
          </p:nvPr>
        </p:nvGraphicFramePr>
        <p:xfrm>
          <a:off x="1589" y="1591"/>
          <a:ext cx="1227" cy="1588"/>
        </p:xfrm>
        <a:graphic>
          <a:graphicData uri="http://schemas.openxmlformats.org/presentationml/2006/ole">
            <mc:AlternateContent xmlns:mc="http://schemas.openxmlformats.org/markup-compatibility/2006">
              <mc:Choice xmlns:v="urn:schemas-microsoft-com:vml" Requires="v">
                <p:oleObj spid="_x0000_s6148" name="think-cell Slide" r:id="rId5" imgW="7772400" imgH="10058400" progId="TCLayout.ActiveDocument.1">
                  <p:embed/>
                </p:oleObj>
              </mc:Choice>
              <mc:Fallback>
                <p:oleObj name="think-cell Slide" r:id="rId5" imgW="7772400" imgH="10058400" progId="TCLayout.ActiveDocument.1">
                  <p:embed/>
                  <p:pic>
                    <p:nvPicPr>
                      <p:cNvPr id="7" name="Object 6" hidden="1">
                        <a:extLst>
                          <a:ext uri="{FF2B5EF4-FFF2-40B4-BE49-F238E27FC236}">
                            <a16:creationId xmlns:a16="http://schemas.microsoft.com/office/drawing/2014/main" id="{DC855275-9A02-523B-F921-FFEA9C72F3D9}"/>
                          </a:ext>
                        </a:extLst>
                      </p:cNvPr>
                      <p:cNvPicPr/>
                      <p:nvPr/>
                    </p:nvPicPr>
                    <p:blipFill>
                      <a:blip r:embed="rId6"/>
                      <a:stretch>
                        <a:fillRect/>
                      </a:stretch>
                    </p:blipFill>
                    <p:spPr>
                      <a:xfrm>
                        <a:off x="1589" y="1591"/>
                        <a:ext cx="1227" cy="1588"/>
                      </a:xfrm>
                      <a:prstGeom prst="rect">
                        <a:avLst/>
                      </a:prstGeom>
                    </p:spPr>
                  </p:pic>
                </p:oleObj>
              </mc:Fallback>
            </mc:AlternateContent>
          </a:graphicData>
        </a:graphic>
      </p:graphicFrame>
      <p:sp>
        <p:nvSpPr>
          <p:cNvPr id="2" name="Otsikko 1">
            <a:extLst>
              <a:ext uri="{FF2B5EF4-FFF2-40B4-BE49-F238E27FC236}">
                <a16:creationId xmlns:a16="http://schemas.microsoft.com/office/drawing/2014/main" id="{90CF0A95-B2F9-E246-E0B1-5B6C7320BBBE}"/>
              </a:ext>
            </a:extLst>
          </p:cNvPr>
          <p:cNvSpPr>
            <a:spLocks noGrp="1"/>
          </p:cNvSpPr>
          <p:nvPr>
            <p:ph type="title" hasCustomPrompt="1"/>
          </p:nvPr>
        </p:nvSpPr>
        <p:spPr/>
        <p:txBody>
          <a:bodyPr vert="horz">
            <a:normAutofit/>
          </a:bodyPr>
          <a:lstStyle>
            <a:lvl1pPr>
              <a:defRPr sz="4000" b="1" i="0">
                <a:latin typeface="Arial Black" panose="020B0604020202020204" pitchFamily="34" charset="0"/>
                <a:cs typeface="Arial Black" panose="020B0604020202020204" pitchFamily="34" charset="0"/>
              </a:defRPr>
            </a:lvl1pPr>
          </a:lstStyle>
          <a:p>
            <a:r>
              <a:rPr lang="fi-FI"/>
              <a:t>Muokkaa ots. perustyyl. napsautt.</a:t>
            </a:r>
          </a:p>
        </p:txBody>
      </p:sp>
      <p:sp>
        <p:nvSpPr>
          <p:cNvPr id="3" name="Sisällön paikkamerkki 2">
            <a:extLst>
              <a:ext uri="{FF2B5EF4-FFF2-40B4-BE49-F238E27FC236}">
                <a16:creationId xmlns:a16="http://schemas.microsoft.com/office/drawing/2014/main" id="{6CF45936-2F7D-4260-EEC0-5DDB3A343404}"/>
              </a:ext>
            </a:extLst>
          </p:cNvPr>
          <p:cNvSpPr>
            <a:spLocks noGrp="1"/>
          </p:cNvSpPr>
          <p:nvPr>
            <p:ph sz="half" idx="1"/>
          </p:nvPr>
        </p:nvSpPr>
        <p:spPr>
          <a:xfrm>
            <a:off x="838200" y="1825625"/>
            <a:ext cx="5181600" cy="4351339"/>
          </a:xfrm>
        </p:spPr>
        <p:txBody>
          <a:bodyPr/>
          <a:lstStyle>
            <a:lvl1pPr>
              <a:defRPr sz="2200"/>
            </a:lvl1pPr>
            <a:lvl2pPr>
              <a:defRPr sz="2000"/>
            </a:lvl2pPr>
            <a:lvl3pPr>
              <a:defRPr sz="1800"/>
            </a:lvl3pPr>
            <a:lvl5pPr>
              <a:defRPr sz="16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BFE79118-46DF-C04A-893A-035FADEEEFCF}"/>
              </a:ext>
            </a:extLst>
          </p:cNvPr>
          <p:cNvSpPr>
            <a:spLocks noGrp="1"/>
          </p:cNvSpPr>
          <p:nvPr>
            <p:ph sz="half" idx="2"/>
          </p:nvPr>
        </p:nvSpPr>
        <p:spPr>
          <a:xfrm>
            <a:off x="6172200" y="1825625"/>
            <a:ext cx="5181600" cy="4351339"/>
          </a:xfrm>
        </p:spPr>
        <p:txBody>
          <a:bodyPr/>
          <a:lstStyle>
            <a:lvl1pPr>
              <a:defRPr sz="2200"/>
            </a:lvl1pPr>
            <a:lvl2pPr>
              <a:defRPr sz="2000"/>
            </a:lvl2pPr>
            <a:lvl3pPr>
              <a:defRPr sz="1800"/>
            </a:lvl3pPr>
            <a:lvl5pPr>
              <a:defRPr sz="16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8" name="Päivämäärän paikkamerkki 3">
            <a:extLst>
              <a:ext uri="{FF2B5EF4-FFF2-40B4-BE49-F238E27FC236}">
                <a16:creationId xmlns:a16="http://schemas.microsoft.com/office/drawing/2014/main" id="{2FAB98D5-5B02-600B-193E-F48322BF6746}"/>
              </a:ext>
            </a:extLst>
          </p:cNvPr>
          <p:cNvSpPr>
            <a:spLocks noGrp="1"/>
          </p:cNvSpPr>
          <p:nvPr>
            <p:ph type="dt" sz="half" idx="10"/>
          </p:nvPr>
        </p:nvSpPr>
        <p:spPr>
          <a:xfrm>
            <a:off x="4724400" y="6356352"/>
            <a:ext cx="2743200" cy="365125"/>
          </a:xfrm>
        </p:spPr>
        <p:txBody>
          <a:bodyPr/>
          <a:lstStyle>
            <a:lvl1pPr algn="ctr">
              <a:defRPr/>
            </a:lvl1pPr>
          </a:lstStyle>
          <a:p>
            <a:fld id="{E82995AC-F008-1E4B-9263-D2B18A52AAEA}" type="datetimeFigureOut">
              <a:rPr lang="fi-FI" smtClean="0"/>
              <a:pPr/>
              <a:t>26.1.2024</a:t>
            </a:fld>
            <a:endParaRPr lang="fi-FI"/>
          </a:p>
        </p:txBody>
      </p:sp>
      <p:sp>
        <p:nvSpPr>
          <p:cNvPr id="9" name="Dian numeron paikkamerkki 5">
            <a:extLst>
              <a:ext uri="{FF2B5EF4-FFF2-40B4-BE49-F238E27FC236}">
                <a16:creationId xmlns:a16="http://schemas.microsoft.com/office/drawing/2014/main" id="{07561F51-59D3-6548-A656-8CD90B1A256A}"/>
              </a:ext>
            </a:extLst>
          </p:cNvPr>
          <p:cNvSpPr>
            <a:spLocks noGrp="1"/>
          </p:cNvSpPr>
          <p:nvPr>
            <p:ph type="sldNum" sz="quarter" idx="12"/>
          </p:nvPr>
        </p:nvSpPr>
        <p:spPr>
          <a:xfrm>
            <a:off x="8610600" y="6356352"/>
            <a:ext cx="2743200" cy="365125"/>
          </a:xfrm>
        </p:spPr>
        <p:txBody>
          <a:bodyPr/>
          <a:lstStyle/>
          <a:p>
            <a:fld id="{CF4BB44F-7B72-EC4D-BE8A-419BCE6CF7A5}" type="slidenum">
              <a:rPr lang="fi-FI" smtClean="0"/>
              <a:t>‹#›</a:t>
            </a:fld>
            <a:endParaRPr lang="fi-FI"/>
          </a:p>
        </p:txBody>
      </p:sp>
      <p:pic>
        <p:nvPicPr>
          <p:cNvPr id="6" name="Kuva 5">
            <a:extLst>
              <a:ext uri="{FF2B5EF4-FFF2-40B4-BE49-F238E27FC236}">
                <a16:creationId xmlns:a16="http://schemas.microsoft.com/office/drawing/2014/main" id="{DD8DBD2E-0591-8FAB-ECDB-DC209F256676}"/>
              </a:ext>
            </a:extLst>
          </p:cNvPr>
          <p:cNvPicPr>
            <a:picLocks noChangeAspect="1"/>
          </p:cNvPicPr>
          <p:nvPr userDrawn="1"/>
        </p:nvPicPr>
        <p:blipFill>
          <a:blip r:embed="rId7"/>
          <a:srcRect/>
          <a:stretch/>
        </p:blipFill>
        <p:spPr>
          <a:xfrm>
            <a:off x="156873" y="6158852"/>
            <a:ext cx="1583792" cy="573640"/>
          </a:xfrm>
          <a:prstGeom prst="rect">
            <a:avLst/>
          </a:prstGeom>
        </p:spPr>
      </p:pic>
    </p:spTree>
    <p:extLst>
      <p:ext uri="{BB962C8B-B14F-4D97-AF65-F5344CB8AC3E}">
        <p14:creationId xmlns:p14="http://schemas.microsoft.com/office/powerpoint/2010/main" val="1179471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tailu + vinjetti">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B368C4B6-B981-B78C-25A6-C0603639A95C}"/>
              </a:ext>
            </a:extLst>
          </p:cNvPr>
          <p:cNvGraphicFramePr>
            <a:graphicFrameLocks noChangeAspect="1"/>
          </p:cNvGraphicFramePr>
          <p:nvPr userDrawn="1">
            <p:custDataLst>
              <p:tags r:id="rId2"/>
            </p:custDataLst>
            <p:extLst>
              <p:ext uri="{D42A27DB-BD31-4B8C-83A1-F6EECF244321}">
                <p14:modId xmlns:p14="http://schemas.microsoft.com/office/powerpoint/2010/main" val="3745072942"/>
              </p:ext>
            </p:extLst>
          </p:nvPr>
        </p:nvGraphicFramePr>
        <p:xfrm>
          <a:off x="1589" y="1591"/>
          <a:ext cx="1227" cy="1588"/>
        </p:xfrm>
        <a:graphic>
          <a:graphicData uri="http://schemas.openxmlformats.org/presentationml/2006/ole">
            <mc:AlternateContent xmlns:mc="http://schemas.openxmlformats.org/markup-compatibility/2006">
              <mc:Choice xmlns:v="urn:schemas-microsoft-com:vml" Requires="v">
                <p:oleObj spid="_x0000_s7172" name="think-cell Slide" r:id="rId5" imgW="7772400" imgH="10058400" progId="TCLayout.ActiveDocument.1">
                  <p:embed/>
                </p:oleObj>
              </mc:Choice>
              <mc:Fallback>
                <p:oleObj name="think-cell Slide" r:id="rId5" imgW="7772400" imgH="10058400" progId="TCLayout.ActiveDocument.1">
                  <p:embed/>
                  <p:pic>
                    <p:nvPicPr>
                      <p:cNvPr id="9" name="Object 8" hidden="1">
                        <a:extLst>
                          <a:ext uri="{FF2B5EF4-FFF2-40B4-BE49-F238E27FC236}">
                            <a16:creationId xmlns:a16="http://schemas.microsoft.com/office/drawing/2014/main" id="{B368C4B6-B981-B78C-25A6-C0603639A95C}"/>
                          </a:ext>
                        </a:extLst>
                      </p:cNvPr>
                      <p:cNvPicPr/>
                      <p:nvPr/>
                    </p:nvPicPr>
                    <p:blipFill>
                      <a:blip r:embed="rId6"/>
                      <a:stretch>
                        <a:fillRect/>
                      </a:stretch>
                    </p:blipFill>
                    <p:spPr>
                      <a:xfrm>
                        <a:off x="1589" y="1591"/>
                        <a:ext cx="1227" cy="1588"/>
                      </a:xfrm>
                      <a:prstGeom prst="rect">
                        <a:avLst/>
                      </a:prstGeom>
                    </p:spPr>
                  </p:pic>
                </p:oleObj>
              </mc:Fallback>
            </mc:AlternateContent>
          </a:graphicData>
        </a:graphic>
      </p:graphicFrame>
      <p:sp>
        <p:nvSpPr>
          <p:cNvPr id="2" name="Otsikko 1">
            <a:extLst>
              <a:ext uri="{FF2B5EF4-FFF2-40B4-BE49-F238E27FC236}">
                <a16:creationId xmlns:a16="http://schemas.microsoft.com/office/drawing/2014/main" id="{E5F97F22-0AE3-F8C0-18C3-718CDA6B4A6A}"/>
              </a:ext>
            </a:extLst>
          </p:cNvPr>
          <p:cNvSpPr>
            <a:spLocks noGrp="1"/>
          </p:cNvSpPr>
          <p:nvPr>
            <p:ph type="title" hasCustomPrompt="1"/>
          </p:nvPr>
        </p:nvSpPr>
        <p:spPr>
          <a:xfrm>
            <a:off x="839788" y="365125"/>
            <a:ext cx="10515600" cy="1325563"/>
          </a:xfrm>
        </p:spPr>
        <p:txBody>
          <a:bodyPr vert="horz">
            <a:normAutofit/>
          </a:bodyPr>
          <a:lstStyle>
            <a:lvl1pPr>
              <a:defRPr sz="4000" b="1" i="0">
                <a:latin typeface="Arial Black" panose="020B0604020202020204" pitchFamily="34" charset="0"/>
                <a:cs typeface="Arial Black" panose="020B0604020202020204" pitchFamily="34" charset="0"/>
              </a:defRPr>
            </a:lvl1pPr>
          </a:lstStyle>
          <a:p>
            <a:r>
              <a:rPr lang="fi-FI"/>
              <a:t>Muokkaa ots. perustyyl. napsautt.</a:t>
            </a:r>
          </a:p>
        </p:txBody>
      </p:sp>
      <p:sp>
        <p:nvSpPr>
          <p:cNvPr id="3" name="Tekstin paikkamerkki 2">
            <a:extLst>
              <a:ext uri="{FF2B5EF4-FFF2-40B4-BE49-F238E27FC236}">
                <a16:creationId xmlns:a16="http://schemas.microsoft.com/office/drawing/2014/main" id="{D2790702-2AFC-FD99-3CF5-BCD4DBF1C87F}"/>
              </a:ext>
            </a:extLst>
          </p:cNvPr>
          <p:cNvSpPr>
            <a:spLocks noGrp="1"/>
          </p:cNvSpPr>
          <p:nvPr>
            <p:ph type="body" idx="1"/>
          </p:nvPr>
        </p:nvSpPr>
        <p:spPr>
          <a:xfrm>
            <a:off x="839789" y="1681163"/>
            <a:ext cx="5157787" cy="823912"/>
          </a:xfrm>
        </p:spPr>
        <p:txBody>
          <a:bodyPr anchor="b">
            <a:normAutofit/>
          </a:bodyPr>
          <a:lstStyle>
            <a:lvl1pPr marL="0" indent="0">
              <a:buNone/>
              <a:defRPr sz="2000" b="1" i="0">
                <a:latin typeface="Arial Black" panose="020B0604020202020204" pitchFamily="34" charset="0"/>
                <a:cs typeface="Arial Black" panose="020B0604020202020204" pitchFamily="34" charset="0"/>
              </a:defRPr>
            </a:lvl1pPr>
            <a:lvl2pPr marL="457143" indent="0">
              <a:buNone/>
              <a:defRPr sz="2000" b="1"/>
            </a:lvl2pPr>
            <a:lvl3pPr marL="914286" indent="0">
              <a:buNone/>
              <a:defRPr sz="1800" b="1"/>
            </a:lvl3pPr>
            <a:lvl4pPr marL="1371430" indent="0">
              <a:buNone/>
              <a:defRPr sz="1600" b="1"/>
            </a:lvl4pPr>
            <a:lvl5pPr marL="1828573" indent="0">
              <a:buNone/>
              <a:defRPr sz="1600" b="1"/>
            </a:lvl5pPr>
            <a:lvl6pPr marL="2285718" indent="0">
              <a:buNone/>
              <a:defRPr sz="1600" b="1"/>
            </a:lvl6pPr>
            <a:lvl7pPr marL="2742858" indent="0">
              <a:buNone/>
              <a:defRPr sz="1600" b="1"/>
            </a:lvl7pPr>
            <a:lvl8pPr marL="3200000" indent="0">
              <a:buNone/>
              <a:defRPr sz="1600" b="1"/>
            </a:lvl8pPr>
            <a:lvl9pPr marL="3657143"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B822A76D-6CCA-51E5-87E9-C8132C4D1324}"/>
              </a:ext>
            </a:extLst>
          </p:cNvPr>
          <p:cNvSpPr>
            <a:spLocks noGrp="1"/>
          </p:cNvSpPr>
          <p:nvPr>
            <p:ph sz="half" idx="2"/>
          </p:nvPr>
        </p:nvSpPr>
        <p:spPr>
          <a:xfrm>
            <a:off x="839789" y="2505075"/>
            <a:ext cx="5157787" cy="3684588"/>
          </a:xfrm>
        </p:spPr>
        <p:txBody>
          <a:bodyPr/>
          <a:lstStyle>
            <a:lvl1pPr>
              <a:defRPr sz="2200"/>
            </a:lvl1pPr>
            <a:lvl2pPr>
              <a:defRPr sz="2000"/>
            </a:lvl2pPr>
            <a:lvl3pPr>
              <a:defRPr sz="1800"/>
            </a:lvl3pPr>
            <a:lvl5pPr>
              <a:defRPr sz="16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92E5C278-5B8C-AB75-EC46-D30E8090CF1C}"/>
              </a:ext>
            </a:extLst>
          </p:cNvPr>
          <p:cNvSpPr>
            <a:spLocks noGrp="1"/>
          </p:cNvSpPr>
          <p:nvPr>
            <p:ph type="body" sz="quarter" idx="3"/>
          </p:nvPr>
        </p:nvSpPr>
        <p:spPr>
          <a:xfrm>
            <a:off x="6172203" y="1681163"/>
            <a:ext cx="5183188" cy="823912"/>
          </a:xfrm>
        </p:spPr>
        <p:txBody>
          <a:bodyPr anchor="b">
            <a:normAutofit/>
          </a:bodyPr>
          <a:lstStyle>
            <a:lvl1pPr marL="0" indent="0">
              <a:buNone/>
              <a:defRPr sz="2000" b="1" i="0">
                <a:latin typeface="Arial Black" panose="020B0604020202020204" pitchFamily="34" charset="0"/>
                <a:cs typeface="Arial Black" panose="020B0604020202020204" pitchFamily="34" charset="0"/>
              </a:defRPr>
            </a:lvl1pPr>
            <a:lvl2pPr marL="457143" indent="0">
              <a:buNone/>
              <a:defRPr sz="2000" b="1"/>
            </a:lvl2pPr>
            <a:lvl3pPr marL="914286" indent="0">
              <a:buNone/>
              <a:defRPr sz="1800" b="1"/>
            </a:lvl3pPr>
            <a:lvl4pPr marL="1371430" indent="0">
              <a:buNone/>
              <a:defRPr sz="1600" b="1"/>
            </a:lvl4pPr>
            <a:lvl5pPr marL="1828573" indent="0">
              <a:buNone/>
              <a:defRPr sz="1600" b="1"/>
            </a:lvl5pPr>
            <a:lvl6pPr marL="2285718" indent="0">
              <a:buNone/>
              <a:defRPr sz="1600" b="1"/>
            </a:lvl6pPr>
            <a:lvl7pPr marL="2742858" indent="0">
              <a:buNone/>
              <a:defRPr sz="1600" b="1"/>
            </a:lvl7pPr>
            <a:lvl8pPr marL="3200000" indent="0">
              <a:buNone/>
              <a:defRPr sz="1600" b="1"/>
            </a:lvl8pPr>
            <a:lvl9pPr marL="3657143"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402D66A3-9DC1-696F-6D5B-E86CD429D561}"/>
              </a:ext>
            </a:extLst>
          </p:cNvPr>
          <p:cNvSpPr>
            <a:spLocks noGrp="1"/>
          </p:cNvSpPr>
          <p:nvPr>
            <p:ph sz="quarter" idx="4"/>
          </p:nvPr>
        </p:nvSpPr>
        <p:spPr>
          <a:xfrm>
            <a:off x="6172203" y="2505075"/>
            <a:ext cx="5183188" cy="3684588"/>
          </a:xfrm>
        </p:spPr>
        <p:txBody>
          <a:bodyPr/>
          <a:lstStyle>
            <a:lvl1pPr>
              <a:defRPr sz="2200"/>
            </a:lvl1pPr>
            <a:lvl2pPr>
              <a:defRPr sz="2000"/>
            </a:lvl2pPr>
            <a:lvl3pPr>
              <a:defRPr sz="1800"/>
            </a:lvl3pPr>
            <a:lvl5pPr>
              <a:defRPr sz="16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10" name="Päivämäärän paikkamerkki 3">
            <a:extLst>
              <a:ext uri="{FF2B5EF4-FFF2-40B4-BE49-F238E27FC236}">
                <a16:creationId xmlns:a16="http://schemas.microsoft.com/office/drawing/2014/main" id="{C87B6E4F-C729-BA99-179F-009531E4CDEE}"/>
              </a:ext>
            </a:extLst>
          </p:cNvPr>
          <p:cNvSpPr>
            <a:spLocks noGrp="1"/>
          </p:cNvSpPr>
          <p:nvPr>
            <p:ph type="dt" sz="half" idx="10"/>
          </p:nvPr>
        </p:nvSpPr>
        <p:spPr>
          <a:xfrm>
            <a:off x="4724400" y="6356352"/>
            <a:ext cx="2743200" cy="365125"/>
          </a:xfrm>
        </p:spPr>
        <p:txBody>
          <a:bodyPr/>
          <a:lstStyle>
            <a:lvl1pPr algn="ctr">
              <a:defRPr/>
            </a:lvl1pPr>
          </a:lstStyle>
          <a:p>
            <a:fld id="{E82995AC-F008-1E4B-9263-D2B18A52AAEA}" type="datetimeFigureOut">
              <a:rPr lang="fi-FI" smtClean="0"/>
              <a:pPr/>
              <a:t>26.1.2024</a:t>
            </a:fld>
            <a:endParaRPr lang="fi-FI"/>
          </a:p>
        </p:txBody>
      </p:sp>
      <p:sp>
        <p:nvSpPr>
          <p:cNvPr id="11" name="Dian numeron paikkamerkki 5">
            <a:extLst>
              <a:ext uri="{FF2B5EF4-FFF2-40B4-BE49-F238E27FC236}">
                <a16:creationId xmlns:a16="http://schemas.microsoft.com/office/drawing/2014/main" id="{F84B2C9D-1B47-2DB9-F571-700270417046}"/>
              </a:ext>
            </a:extLst>
          </p:cNvPr>
          <p:cNvSpPr>
            <a:spLocks noGrp="1"/>
          </p:cNvSpPr>
          <p:nvPr>
            <p:ph type="sldNum" sz="quarter" idx="12"/>
          </p:nvPr>
        </p:nvSpPr>
        <p:spPr>
          <a:xfrm>
            <a:off x="8610600" y="6356352"/>
            <a:ext cx="2743200" cy="365125"/>
          </a:xfrm>
        </p:spPr>
        <p:txBody>
          <a:bodyPr/>
          <a:lstStyle/>
          <a:p>
            <a:fld id="{CF4BB44F-7B72-EC4D-BE8A-419BCE6CF7A5}" type="slidenum">
              <a:rPr lang="fi-FI" smtClean="0"/>
              <a:t>‹#›</a:t>
            </a:fld>
            <a:endParaRPr lang="fi-FI"/>
          </a:p>
        </p:txBody>
      </p:sp>
      <p:pic>
        <p:nvPicPr>
          <p:cNvPr id="8" name="Kuva 7">
            <a:extLst>
              <a:ext uri="{FF2B5EF4-FFF2-40B4-BE49-F238E27FC236}">
                <a16:creationId xmlns:a16="http://schemas.microsoft.com/office/drawing/2014/main" id="{2991BA62-0BDD-E8E0-1E6C-E6E1ABEC20BC}"/>
              </a:ext>
            </a:extLst>
          </p:cNvPr>
          <p:cNvPicPr>
            <a:picLocks noChangeAspect="1"/>
          </p:cNvPicPr>
          <p:nvPr userDrawn="1"/>
        </p:nvPicPr>
        <p:blipFill>
          <a:blip r:embed="rId7"/>
          <a:srcRect/>
          <a:stretch/>
        </p:blipFill>
        <p:spPr>
          <a:xfrm>
            <a:off x="156873" y="6158852"/>
            <a:ext cx="1583792" cy="573640"/>
          </a:xfrm>
          <a:prstGeom prst="rect">
            <a:avLst/>
          </a:prstGeom>
        </p:spPr>
      </p:pic>
    </p:spTree>
    <p:extLst>
      <p:ext uri="{BB962C8B-B14F-4D97-AF65-F5344CB8AC3E}">
        <p14:creationId xmlns:p14="http://schemas.microsoft.com/office/powerpoint/2010/main" val="345097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Vain otsikko + vinjetti">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1523AC8-0B8E-D71A-995B-3F30D66AE80D}"/>
              </a:ext>
            </a:extLst>
          </p:cNvPr>
          <p:cNvGraphicFramePr>
            <a:graphicFrameLocks noChangeAspect="1"/>
          </p:cNvGraphicFramePr>
          <p:nvPr userDrawn="1">
            <p:custDataLst>
              <p:tags r:id="rId2"/>
            </p:custDataLst>
            <p:extLst>
              <p:ext uri="{D42A27DB-BD31-4B8C-83A1-F6EECF244321}">
                <p14:modId xmlns:p14="http://schemas.microsoft.com/office/powerpoint/2010/main" val="2098357655"/>
              </p:ext>
            </p:extLst>
          </p:nvPr>
        </p:nvGraphicFramePr>
        <p:xfrm>
          <a:off x="1589" y="1591"/>
          <a:ext cx="1227" cy="1588"/>
        </p:xfrm>
        <a:graphic>
          <a:graphicData uri="http://schemas.openxmlformats.org/presentationml/2006/ole">
            <mc:AlternateContent xmlns:mc="http://schemas.openxmlformats.org/markup-compatibility/2006">
              <mc:Choice xmlns:v="urn:schemas-microsoft-com:vml" Requires="v">
                <p:oleObj spid="_x0000_s8196" name="think-cell Slide" r:id="rId5" imgW="7772400" imgH="10058400" progId="TCLayout.ActiveDocument.1">
                  <p:embed/>
                </p:oleObj>
              </mc:Choice>
              <mc:Fallback>
                <p:oleObj name="think-cell Slide" r:id="rId5" imgW="7772400" imgH="10058400" progId="TCLayout.ActiveDocument.1">
                  <p:embed/>
                  <p:pic>
                    <p:nvPicPr>
                      <p:cNvPr id="5" name="Object 4" hidden="1">
                        <a:extLst>
                          <a:ext uri="{FF2B5EF4-FFF2-40B4-BE49-F238E27FC236}">
                            <a16:creationId xmlns:a16="http://schemas.microsoft.com/office/drawing/2014/main" id="{D1523AC8-0B8E-D71A-995B-3F30D66AE80D}"/>
                          </a:ext>
                        </a:extLst>
                      </p:cNvPr>
                      <p:cNvPicPr/>
                      <p:nvPr/>
                    </p:nvPicPr>
                    <p:blipFill>
                      <a:blip r:embed="rId6"/>
                      <a:stretch>
                        <a:fillRect/>
                      </a:stretch>
                    </p:blipFill>
                    <p:spPr>
                      <a:xfrm>
                        <a:off x="1589" y="1591"/>
                        <a:ext cx="1227" cy="1588"/>
                      </a:xfrm>
                      <a:prstGeom prst="rect">
                        <a:avLst/>
                      </a:prstGeom>
                    </p:spPr>
                  </p:pic>
                </p:oleObj>
              </mc:Fallback>
            </mc:AlternateContent>
          </a:graphicData>
        </a:graphic>
      </p:graphicFrame>
      <p:sp>
        <p:nvSpPr>
          <p:cNvPr id="2" name="Otsikko 1">
            <a:extLst>
              <a:ext uri="{FF2B5EF4-FFF2-40B4-BE49-F238E27FC236}">
                <a16:creationId xmlns:a16="http://schemas.microsoft.com/office/drawing/2014/main" id="{C1D15AAC-2A9E-06C1-7F33-135BC76D0E88}"/>
              </a:ext>
            </a:extLst>
          </p:cNvPr>
          <p:cNvSpPr>
            <a:spLocks noGrp="1"/>
          </p:cNvSpPr>
          <p:nvPr>
            <p:ph type="title" hasCustomPrompt="1"/>
          </p:nvPr>
        </p:nvSpPr>
        <p:spPr>
          <a:xfrm>
            <a:off x="838206" y="365125"/>
            <a:ext cx="6950529" cy="1325563"/>
          </a:xfrm>
        </p:spPr>
        <p:txBody>
          <a:bodyPr vert="horz">
            <a:noAutofit/>
          </a:bodyPr>
          <a:lstStyle>
            <a:lvl1pPr>
              <a:defRPr sz="4000" b="1" i="0">
                <a:latin typeface="Arial Black" panose="020B0604020202020204" pitchFamily="34" charset="0"/>
                <a:cs typeface="Arial Black" panose="020B0604020202020204" pitchFamily="34" charset="0"/>
              </a:defRPr>
            </a:lvl1pPr>
          </a:lstStyle>
          <a:p>
            <a:r>
              <a:rPr lang="fi-FI"/>
              <a:t>Muokkaa ots. perustyyl. napsautt.</a:t>
            </a:r>
          </a:p>
        </p:txBody>
      </p:sp>
      <p:sp>
        <p:nvSpPr>
          <p:cNvPr id="6" name="Päivämäärän paikkamerkki 3">
            <a:extLst>
              <a:ext uri="{FF2B5EF4-FFF2-40B4-BE49-F238E27FC236}">
                <a16:creationId xmlns:a16="http://schemas.microsoft.com/office/drawing/2014/main" id="{8CFE43AC-2331-392E-B364-1EB4F13D2278}"/>
              </a:ext>
            </a:extLst>
          </p:cNvPr>
          <p:cNvSpPr>
            <a:spLocks noGrp="1"/>
          </p:cNvSpPr>
          <p:nvPr>
            <p:ph type="dt" sz="half" idx="10"/>
          </p:nvPr>
        </p:nvSpPr>
        <p:spPr>
          <a:xfrm>
            <a:off x="4724400" y="6356352"/>
            <a:ext cx="2743200" cy="365125"/>
          </a:xfrm>
        </p:spPr>
        <p:txBody>
          <a:bodyPr/>
          <a:lstStyle>
            <a:lvl1pPr algn="ctr">
              <a:defRPr/>
            </a:lvl1pPr>
          </a:lstStyle>
          <a:p>
            <a:fld id="{E82995AC-F008-1E4B-9263-D2B18A52AAEA}" type="datetimeFigureOut">
              <a:rPr lang="fi-FI" smtClean="0"/>
              <a:pPr/>
              <a:t>26.1.2024</a:t>
            </a:fld>
            <a:endParaRPr lang="fi-FI"/>
          </a:p>
        </p:txBody>
      </p:sp>
      <p:sp>
        <p:nvSpPr>
          <p:cNvPr id="7" name="Dian numeron paikkamerkki 5">
            <a:extLst>
              <a:ext uri="{FF2B5EF4-FFF2-40B4-BE49-F238E27FC236}">
                <a16:creationId xmlns:a16="http://schemas.microsoft.com/office/drawing/2014/main" id="{65BDACEF-1E4C-EE54-A86C-7F8707A989F5}"/>
              </a:ext>
            </a:extLst>
          </p:cNvPr>
          <p:cNvSpPr>
            <a:spLocks noGrp="1"/>
          </p:cNvSpPr>
          <p:nvPr>
            <p:ph type="sldNum" sz="quarter" idx="12"/>
          </p:nvPr>
        </p:nvSpPr>
        <p:spPr>
          <a:xfrm>
            <a:off x="8610600" y="6356352"/>
            <a:ext cx="2743200" cy="365125"/>
          </a:xfrm>
        </p:spPr>
        <p:txBody>
          <a:bodyPr/>
          <a:lstStyle/>
          <a:p>
            <a:fld id="{CF4BB44F-7B72-EC4D-BE8A-419BCE6CF7A5}" type="slidenum">
              <a:rPr lang="fi-FI" smtClean="0"/>
              <a:t>‹#›</a:t>
            </a:fld>
            <a:endParaRPr lang="fi-FI"/>
          </a:p>
        </p:txBody>
      </p:sp>
      <p:pic>
        <p:nvPicPr>
          <p:cNvPr id="4" name="Kuva 3">
            <a:extLst>
              <a:ext uri="{FF2B5EF4-FFF2-40B4-BE49-F238E27FC236}">
                <a16:creationId xmlns:a16="http://schemas.microsoft.com/office/drawing/2014/main" id="{BF09C4BF-2872-222F-A08A-EA53E4ED7D78}"/>
              </a:ext>
            </a:extLst>
          </p:cNvPr>
          <p:cNvPicPr>
            <a:picLocks noChangeAspect="1"/>
          </p:cNvPicPr>
          <p:nvPr userDrawn="1"/>
        </p:nvPicPr>
        <p:blipFill>
          <a:blip r:embed="rId7"/>
          <a:srcRect/>
          <a:stretch/>
        </p:blipFill>
        <p:spPr>
          <a:xfrm>
            <a:off x="156873" y="6158852"/>
            <a:ext cx="1583792" cy="573640"/>
          </a:xfrm>
          <a:prstGeom prst="rect">
            <a:avLst/>
          </a:prstGeom>
        </p:spPr>
      </p:pic>
    </p:spTree>
    <p:extLst>
      <p:ext uri="{BB962C8B-B14F-4D97-AF65-F5344CB8AC3E}">
        <p14:creationId xmlns:p14="http://schemas.microsoft.com/office/powerpoint/2010/main" val="3608165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yhjä">
    <p:spTree>
      <p:nvGrpSpPr>
        <p:cNvPr id="1" name=""/>
        <p:cNvGrpSpPr/>
        <p:nvPr/>
      </p:nvGrpSpPr>
      <p:grpSpPr>
        <a:xfrm>
          <a:off x="0" y="0"/>
          <a:ext cx="0" cy="0"/>
          <a:chOff x="0" y="0"/>
          <a:chExt cx="0" cy="0"/>
        </a:xfrm>
      </p:grpSpPr>
      <p:sp>
        <p:nvSpPr>
          <p:cNvPr id="5" name="Päivämäärän paikkamerkki 3">
            <a:extLst>
              <a:ext uri="{FF2B5EF4-FFF2-40B4-BE49-F238E27FC236}">
                <a16:creationId xmlns:a16="http://schemas.microsoft.com/office/drawing/2014/main" id="{B8498451-58EE-4A3B-81EA-B7623E5C6A2C}"/>
              </a:ext>
            </a:extLst>
          </p:cNvPr>
          <p:cNvSpPr>
            <a:spLocks noGrp="1"/>
          </p:cNvSpPr>
          <p:nvPr>
            <p:ph type="dt" sz="half" idx="10"/>
          </p:nvPr>
        </p:nvSpPr>
        <p:spPr>
          <a:xfrm>
            <a:off x="4724400" y="6356352"/>
            <a:ext cx="2743200" cy="365125"/>
          </a:xfrm>
        </p:spPr>
        <p:txBody>
          <a:bodyPr/>
          <a:lstStyle>
            <a:lvl1pPr algn="ctr">
              <a:defRPr/>
            </a:lvl1pPr>
          </a:lstStyle>
          <a:p>
            <a:fld id="{E82995AC-F008-1E4B-9263-D2B18A52AAEA}" type="datetimeFigureOut">
              <a:rPr lang="fi-FI" smtClean="0"/>
              <a:pPr/>
              <a:t>26.1.2024</a:t>
            </a:fld>
            <a:endParaRPr lang="fi-FI"/>
          </a:p>
        </p:txBody>
      </p:sp>
      <p:sp>
        <p:nvSpPr>
          <p:cNvPr id="6" name="Dian numeron paikkamerkki 5">
            <a:extLst>
              <a:ext uri="{FF2B5EF4-FFF2-40B4-BE49-F238E27FC236}">
                <a16:creationId xmlns:a16="http://schemas.microsoft.com/office/drawing/2014/main" id="{15086EF3-D986-AB21-185E-DAC85648501E}"/>
              </a:ext>
            </a:extLst>
          </p:cNvPr>
          <p:cNvSpPr>
            <a:spLocks noGrp="1"/>
          </p:cNvSpPr>
          <p:nvPr>
            <p:ph type="sldNum" sz="quarter" idx="12"/>
          </p:nvPr>
        </p:nvSpPr>
        <p:spPr>
          <a:xfrm>
            <a:off x="8610600" y="6356352"/>
            <a:ext cx="2743200" cy="365125"/>
          </a:xfrm>
        </p:spPr>
        <p:txBody>
          <a:bodyPr/>
          <a:lstStyle/>
          <a:p>
            <a:fld id="{CF4BB44F-7B72-EC4D-BE8A-419BCE6CF7A5}" type="slidenum">
              <a:rPr lang="fi-FI" smtClean="0"/>
              <a:t>‹#›</a:t>
            </a:fld>
            <a:endParaRPr lang="fi-FI"/>
          </a:p>
        </p:txBody>
      </p:sp>
      <p:pic>
        <p:nvPicPr>
          <p:cNvPr id="3" name="Kuva 2">
            <a:extLst>
              <a:ext uri="{FF2B5EF4-FFF2-40B4-BE49-F238E27FC236}">
                <a16:creationId xmlns:a16="http://schemas.microsoft.com/office/drawing/2014/main" id="{5FF4A9E1-CADD-5282-0053-4A59C3F24D0B}"/>
              </a:ext>
            </a:extLst>
          </p:cNvPr>
          <p:cNvPicPr>
            <a:picLocks noChangeAspect="1"/>
          </p:cNvPicPr>
          <p:nvPr userDrawn="1"/>
        </p:nvPicPr>
        <p:blipFill>
          <a:blip r:embed="rId2"/>
          <a:srcRect/>
          <a:stretch/>
        </p:blipFill>
        <p:spPr>
          <a:xfrm>
            <a:off x="156873" y="6158852"/>
            <a:ext cx="1583792" cy="573640"/>
          </a:xfrm>
          <a:prstGeom prst="rect">
            <a:avLst/>
          </a:prstGeom>
        </p:spPr>
      </p:pic>
      <p:sp>
        <p:nvSpPr>
          <p:cNvPr id="2" name="Otsikko 1">
            <a:extLst>
              <a:ext uri="{FF2B5EF4-FFF2-40B4-BE49-F238E27FC236}">
                <a16:creationId xmlns:a16="http://schemas.microsoft.com/office/drawing/2014/main" id="{D206A697-3848-96B1-C43E-3E0946CF8332}"/>
              </a:ext>
            </a:extLst>
          </p:cNvPr>
          <p:cNvSpPr>
            <a:spLocks noGrp="1"/>
          </p:cNvSpPr>
          <p:nvPr>
            <p:ph type="title" hasCustomPrompt="1"/>
          </p:nvPr>
        </p:nvSpPr>
        <p:spPr>
          <a:xfrm>
            <a:off x="838200" y="365125"/>
            <a:ext cx="10515600" cy="1325563"/>
          </a:xfrm>
        </p:spPr>
        <p:txBody>
          <a:bodyPr vert="horz">
            <a:normAutofit/>
          </a:bodyPr>
          <a:lstStyle>
            <a:lvl1pPr>
              <a:defRPr sz="4000" b="1" i="0">
                <a:latin typeface="Arial Black" panose="020B0604020202020204" pitchFamily="34" charset="0"/>
                <a:cs typeface="Arial Black" panose="020B0604020202020204" pitchFamily="34" charset="0"/>
              </a:defRPr>
            </a:lvl1pPr>
          </a:lstStyle>
          <a:p>
            <a:r>
              <a:rPr lang="fi-FI"/>
              <a:t>Muokkaa ots. perustyyl. napsautt.</a:t>
            </a:r>
          </a:p>
        </p:txBody>
      </p:sp>
      <p:sp>
        <p:nvSpPr>
          <p:cNvPr id="4" name="Sisällön paikkamerkki 2">
            <a:extLst>
              <a:ext uri="{FF2B5EF4-FFF2-40B4-BE49-F238E27FC236}">
                <a16:creationId xmlns:a16="http://schemas.microsoft.com/office/drawing/2014/main" id="{506909AB-B27E-69E4-676B-884F600AF8C8}"/>
              </a:ext>
            </a:extLst>
          </p:cNvPr>
          <p:cNvSpPr>
            <a:spLocks noGrp="1"/>
          </p:cNvSpPr>
          <p:nvPr>
            <p:ph sz="half" idx="1"/>
          </p:nvPr>
        </p:nvSpPr>
        <p:spPr>
          <a:xfrm>
            <a:off x="838200" y="1825625"/>
            <a:ext cx="5181600" cy="4351339"/>
          </a:xfrm>
        </p:spPr>
        <p:txBody>
          <a:bodyPr/>
          <a:lstStyle>
            <a:lvl1pPr>
              <a:defRPr sz="2200"/>
            </a:lvl1pPr>
            <a:lvl2pPr>
              <a:defRPr sz="2000"/>
            </a:lvl2pPr>
            <a:lvl3pPr>
              <a:defRPr sz="1800"/>
            </a:lvl3pPr>
            <a:lvl5pPr>
              <a:defRPr sz="16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064866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yhjä">
    <p:bg>
      <p:bgPr>
        <a:solidFill>
          <a:srgbClr val="ECF8ED">
            <a:alpha val="90000"/>
          </a:srgbClr>
        </a:solidFill>
        <a:effectLst/>
      </p:bgPr>
    </p:bg>
    <p:spTree>
      <p:nvGrpSpPr>
        <p:cNvPr id="1" name=""/>
        <p:cNvGrpSpPr/>
        <p:nvPr/>
      </p:nvGrpSpPr>
      <p:grpSpPr>
        <a:xfrm>
          <a:off x="0" y="0"/>
          <a:ext cx="0" cy="0"/>
          <a:chOff x="0" y="0"/>
          <a:chExt cx="0" cy="0"/>
        </a:xfrm>
      </p:grpSpPr>
      <p:sp>
        <p:nvSpPr>
          <p:cNvPr id="5" name="Päivämäärän paikkamerkki 3">
            <a:extLst>
              <a:ext uri="{FF2B5EF4-FFF2-40B4-BE49-F238E27FC236}">
                <a16:creationId xmlns:a16="http://schemas.microsoft.com/office/drawing/2014/main" id="{B8498451-58EE-4A3B-81EA-B7623E5C6A2C}"/>
              </a:ext>
            </a:extLst>
          </p:cNvPr>
          <p:cNvSpPr>
            <a:spLocks noGrp="1"/>
          </p:cNvSpPr>
          <p:nvPr>
            <p:ph type="dt" sz="half" idx="10"/>
          </p:nvPr>
        </p:nvSpPr>
        <p:spPr>
          <a:xfrm>
            <a:off x="4724400" y="6356352"/>
            <a:ext cx="2743200" cy="365125"/>
          </a:xfrm>
        </p:spPr>
        <p:txBody>
          <a:bodyPr/>
          <a:lstStyle>
            <a:lvl1pPr algn="ctr">
              <a:defRPr/>
            </a:lvl1pPr>
          </a:lstStyle>
          <a:p>
            <a:fld id="{E82995AC-F008-1E4B-9263-D2B18A52AAEA}" type="datetimeFigureOut">
              <a:rPr lang="fi-FI" smtClean="0"/>
              <a:pPr/>
              <a:t>26.1.2024</a:t>
            </a:fld>
            <a:endParaRPr lang="fi-FI"/>
          </a:p>
        </p:txBody>
      </p:sp>
      <p:sp>
        <p:nvSpPr>
          <p:cNvPr id="6" name="Dian numeron paikkamerkki 5">
            <a:extLst>
              <a:ext uri="{FF2B5EF4-FFF2-40B4-BE49-F238E27FC236}">
                <a16:creationId xmlns:a16="http://schemas.microsoft.com/office/drawing/2014/main" id="{15086EF3-D986-AB21-185E-DAC85648501E}"/>
              </a:ext>
            </a:extLst>
          </p:cNvPr>
          <p:cNvSpPr>
            <a:spLocks noGrp="1"/>
          </p:cNvSpPr>
          <p:nvPr>
            <p:ph type="sldNum" sz="quarter" idx="12"/>
          </p:nvPr>
        </p:nvSpPr>
        <p:spPr>
          <a:xfrm>
            <a:off x="8610600" y="6356352"/>
            <a:ext cx="2743200" cy="365125"/>
          </a:xfrm>
        </p:spPr>
        <p:txBody>
          <a:bodyPr/>
          <a:lstStyle/>
          <a:p>
            <a:fld id="{CF4BB44F-7B72-EC4D-BE8A-419BCE6CF7A5}" type="slidenum">
              <a:rPr lang="fi-FI" smtClean="0"/>
              <a:t>‹#›</a:t>
            </a:fld>
            <a:endParaRPr lang="fi-FI"/>
          </a:p>
        </p:txBody>
      </p:sp>
      <p:pic>
        <p:nvPicPr>
          <p:cNvPr id="3" name="Kuva 2">
            <a:extLst>
              <a:ext uri="{FF2B5EF4-FFF2-40B4-BE49-F238E27FC236}">
                <a16:creationId xmlns:a16="http://schemas.microsoft.com/office/drawing/2014/main" id="{5FF4A9E1-CADD-5282-0053-4A59C3F24D0B}"/>
              </a:ext>
            </a:extLst>
          </p:cNvPr>
          <p:cNvPicPr>
            <a:picLocks noChangeAspect="1"/>
          </p:cNvPicPr>
          <p:nvPr userDrawn="1"/>
        </p:nvPicPr>
        <p:blipFill>
          <a:blip r:embed="rId2"/>
          <a:srcRect/>
          <a:stretch/>
        </p:blipFill>
        <p:spPr>
          <a:xfrm>
            <a:off x="156873" y="6158852"/>
            <a:ext cx="1583792" cy="573640"/>
          </a:xfrm>
          <a:prstGeom prst="rect">
            <a:avLst/>
          </a:prstGeom>
        </p:spPr>
      </p:pic>
      <p:sp>
        <p:nvSpPr>
          <p:cNvPr id="2" name="Otsikko 1">
            <a:extLst>
              <a:ext uri="{FF2B5EF4-FFF2-40B4-BE49-F238E27FC236}">
                <a16:creationId xmlns:a16="http://schemas.microsoft.com/office/drawing/2014/main" id="{9C371584-47F5-085F-A359-261467E2C70D}"/>
              </a:ext>
            </a:extLst>
          </p:cNvPr>
          <p:cNvSpPr>
            <a:spLocks noGrp="1"/>
          </p:cNvSpPr>
          <p:nvPr>
            <p:ph type="title" hasCustomPrompt="1"/>
          </p:nvPr>
        </p:nvSpPr>
        <p:spPr>
          <a:xfrm>
            <a:off x="451413" y="822684"/>
            <a:ext cx="11289174" cy="868004"/>
          </a:xfrm>
        </p:spPr>
        <p:txBody>
          <a:bodyPr vert="horz">
            <a:normAutofit/>
          </a:bodyPr>
          <a:lstStyle>
            <a:lvl1pPr>
              <a:defRPr sz="2600" b="1" i="0">
                <a:solidFill>
                  <a:schemeClr val="accent1">
                    <a:lumMod val="50000"/>
                  </a:schemeClr>
                </a:solidFill>
                <a:latin typeface="Arial Black" panose="020B0604020202020204" pitchFamily="34" charset="0"/>
                <a:cs typeface="Arial Black" panose="020B0604020202020204" pitchFamily="34" charset="0"/>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4" name="Sisällön paikkamerkki 2">
            <a:extLst>
              <a:ext uri="{FF2B5EF4-FFF2-40B4-BE49-F238E27FC236}">
                <a16:creationId xmlns:a16="http://schemas.microsoft.com/office/drawing/2014/main" id="{0DDE5023-E82C-18D4-ABB8-9FE55BA5C0CD}"/>
              </a:ext>
            </a:extLst>
          </p:cNvPr>
          <p:cNvSpPr>
            <a:spLocks noGrp="1"/>
          </p:cNvSpPr>
          <p:nvPr>
            <p:ph sz="half" idx="1" hasCustomPrompt="1"/>
          </p:nvPr>
        </p:nvSpPr>
        <p:spPr>
          <a:xfrm>
            <a:off x="451413" y="1825625"/>
            <a:ext cx="11289174" cy="4351339"/>
          </a:xfrm>
        </p:spPr>
        <p:txBody>
          <a:bodyPr numCol="3" spcCol="720000">
            <a:noAutofit/>
          </a:bodyPr>
          <a:lstStyle>
            <a:lvl1pPr marL="0" indent="0">
              <a:spcBef>
                <a:spcPts val="600"/>
              </a:spcBef>
              <a:buNone/>
              <a:defRPr sz="1200"/>
            </a:lvl1pPr>
            <a:lvl2pPr marL="457145" indent="0">
              <a:spcBef>
                <a:spcPts val="600"/>
              </a:spcBef>
              <a:buNone/>
              <a:defRPr sz="1200"/>
            </a:lvl2pPr>
            <a:lvl3pPr marL="914285" indent="0">
              <a:spcBef>
                <a:spcPts val="600"/>
              </a:spcBef>
              <a:buNone/>
              <a:defRPr sz="1200"/>
            </a:lvl3pPr>
            <a:lvl4pPr marL="1371427" indent="0">
              <a:spcBef>
                <a:spcPts val="600"/>
              </a:spcBef>
              <a:buNone/>
              <a:defRPr sz="1200"/>
            </a:lvl4pPr>
            <a:lvl5pPr marL="1828570" indent="0">
              <a:spcBef>
                <a:spcPts val="600"/>
              </a:spcBef>
              <a:buNone/>
              <a:defRPr sz="12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513094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oleObject" Target="../embeddings/oleObject1.bin"/><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vmlDrawing" Target="../drawings/vmlDrawing1.v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929417C8-CEFC-4D53-B53C-19A6987FDBD7}"/>
              </a:ext>
            </a:extLst>
          </p:cNvPr>
          <p:cNvGraphicFramePr>
            <a:graphicFrameLocks noChangeAspect="1"/>
          </p:cNvGraphicFramePr>
          <p:nvPr userDrawn="1">
            <p:custDataLst>
              <p:tags r:id="rId23"/>
            </p:custDataLst>
            <p:extLst>
              <p:ext uri="{D42A27DB-BD31-4B8C-83A1-F6EECF244321}">
                <p14:modId xmlns:p14="http://schemas.microsoft.com/office/powerpoint/2010/main" val="667630263"/>
              </p:ext>
            </p:extLst>
          </p:nvPr>
        </p:nvGraphicFramePr>
        <p:xfrm>
          <a:off x="1589" y="1591"/>
          <a:ext cx="1227" cy="1588"/>
        </p:xfrm>
        <a:graphic>
          <a:graphicData uri="http://schemas.openxmlformats.org/presentationml/2006/ole">
            <mc:AlternateContent xmlns:mc="http://schemas.openxmlformats.org/markup-compatibility/2006">
              <mc:Choice xmlns:v="urn:schemas-microsoft-com:vml" Requires="v">
                <p:oleObj spid="_x0000_s16387" name="think-cell Slide" r:id="rId24" imgW="7772400" imgH="10058400" progId="TCLayout.ActiveDocument.1">
                  <p:embed/>
                </p:oleObj>
              </mc:Choice>
              <mc:Fallback>
                <p:oleObj name="think-cell Slide" r:id="rId24" imgW="7772400" imgH="10058400" progId="TCLayout.ActiveDocument.1">
                  <p:embed/>
                  <p:pic>
                    <p:nvPicPr>
                      <p:cNvPr id="8" name="Object 7" hidden="1">
                        <a:extLst>
                          <a:ext uri="{FF2B5EF4-FFF2-40B4-BE49-F238E27FC236}">
                            <a16:creationId xmlns:a16="http://schemas.microsoft.com/office/drawing/2014/main" id="{929417C8-CEFC-4D53-B53C-19A6987FDBD7}"/>
                          </a:ext>
                        </a:extLst>
                      </p:cNvPr>
                      <p:cNvPicPr/>
                      <p:nvPr/>
                    </p:nvPicPr>
                    <p:blipFill>
                      <a:blip r:embed="rId25"/>
                      <a:stretch>
                        <a:fillRect/>
                      </a:stretch>
                    </p:blipFill>
                    <p:spPr>
                      <a:xfrm>
                        <a:off x="1589" y="1591"/>
                        <a:ext cx="1227" cy="1588"/>
                      </a:xfrm>
                      <a:prstGeom prst="rect">
                        <a:avLst/>
                      </a:prstGeom>
                    </p:spPr>
                  </p:pic>
                </p:oleObj>
              </mc:Fallback>
            </mc:AlternateContent>
          </a:graphicData>
        </a:graphic>
      </p:graphicFrame>
      <p:sp>
        <p:nvSpPr>
          <p:cNvPr id="2" name="Otsikon paikkamerkki 1">
            <a:extLst>
              <a:ext uri="{FF2B5EF4-FFF2-40B4-BE49-F238E27FC236}">
                <a16:creationId xmlns:a16="http://schemas.microsoft.com/office/drawing/2014/main" id="{23E2E6E3-D8CD-96E5-EEFB-D7347DBE55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79DF8075-5D79-C9DB-6488-A7558887D041}"/>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24580783-332B-12B8-6E62-53A75BA12C55}"/>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E82995AC-F008-1E4B-9263-D2B18A52AAEA}" type="datetimeFigureOut">
              <a:rPr lang="fi-FI" smtClean="0"/>
              <a:pPr/>
              <a:t>26.1.2024</a:t>
            </a:fld>
            <a:endParaRPr lang="fi-FI"/>
          </a:p>
        </p:txBody>
      </p:sp>
      <p:sp>
        <p:nvSpPr>
          <p:cNvPr id="5" name="Alatunnisteen paikkamerkki 4">
            <a:extLst>
              <a:ext uri="{FF2B5EF4-FFF2-40B4-BE49-F238E27FC236}">
                <a16:creationId xmlns:a16="http://schemas.microsoft.com/office/drawing/2014/main" id="{74E995EC-EE78-8382-02AB-CC15E3AF6272}"/>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fi-FI"/>
          </a:p>
        </p:txBody>
      </p:sp>
      <p:sp>
        <p:nvSpPr>
          <p:cNvPr id="6" name="Dian numeron paikkamerkki 5">
            <a:extLst>
              <a:ext uri="{FF2B5EF4-FFF2-40B4-BE49-F238E27FC236}">
                <a16:creationId xmlns:a16="http://schemas.microsoft.com/office/drawing/2014/main" id="{579579D0-C8D7-1BFD-58EB-E0BB4139BB4B}"/>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CF4BB44F-7B72-EC4D-BE8A-419BCE6CF7A5}" type="slidenum">
              <a:rPr lang="fi-FI" smtClean="0"/>
              <a:pPr/>
              <a:t>‹#›</a:t>
            </a:fld>
            <a:endParaRPr lang="fi-FI"/>
          </a:p>
        </p:txBody>
      </p:sp>
    </p:spTree>
    <p:extLst>
      <p:ext uri="{BB962C8B-B14F-4D97-AF65-F5344CB8AC3E}">
        <p14:creationId xmlns:p14="http://schemas.microsoft.com/office/powerpoint/2010/main" val="4090532122"/>
      </p:ext>
    </p:extLst>
  </p:cSld>
  <p:clrMap bg1="lt1" tx1="dk1" bg2="lt2" tx2="dk2" accent1="accent1" accent2="accent2" accent3="accent3" accent4="accent4" accent5="accent5" accent6="accent6" hlink="hlink" folHlink="folHlink"/>
  <p:sldLayoutIdLst>
    <p:sldLayoutId id="2147483674" r:id="rId1"/>
    <p:sldLayoutId id="2147483649" r:id="rId2"/>
    <p:sldLayoutId id="2147483663" r:id="rId3"/>
    <p:sldLayoutId id="2147483651" r:id="rId4"/>
    <p:sldLayoutId id="2147483652" r:id="rId5"/>
    <p:sldLayoutId id="2147483653" r:id="rId6"/>
    <p:sldLayoutId id="2147483654" r:id="rId7"/>
    <p:sldLayoutId id="2147483655" r:id="rId8"/>
    <p:sldLayoutId id="2147483675" r:id="rId9"/>
    <p:sldLayoutId id="2147483676" r:id="rId10"/>
    <p:sldLayoutId id="2147483677" r:id="rId11"/>
    <p:sldLayoutId id="2147483679" r:id="rId12"/>
    <p:sldLayoutId id="2147483678" r:id="rId13"/>
    <p:sldLayoutId id="2147483665" r:id="rId14"/>
    <p:sldLayoutId id="2147483664" r:id="rId15"/>
    <p:sldLayoutId id="2147483667" r:id="rId16"/>
    <p:sldLayoutId id="2147483657" r:id="rId17"/>
    <p:sldLayoutId id="2147483662" r:id="rId18"/>
    <p:sldLayoutId id="2147483672" r:id="rId19"/>
    <p:sldLayoutId id="2147483673" r:id="rId20"/>
  </p:sldLayoutIdLst>
  <p:txStyles>
    <p:titleStyle>
      <a:lvl1pPr algn="l" defTabSz="914286" rtl="0" eaLnBrk="1" latinLnBrk="0" hangingPunct="1">
        <a:lnSpc>
          <a:spcPct val="90000"/>
        </a:lnSpc>
        <a:spcBef>
          <a:spcPct val="0"/>
        </a:spcBef>
        <a:buNone/>
        <a:defRPr sz="4000" b="1" i="0" kern="1200">
          <a:solidFill>
            <a:schemeClr val="tx1"/>
          </a:solidFill>
          <a:latin typeface="Arial Black" panose="020B0604020202020204" pitchFamily="34" charset="0"/>
          <a:ea typeface="+mj-ea"/>
          <a:cs typeface="Arial Black" panose="020B0604020202020204" pitchFamily="34" charset="0"/>
        </a:defRPr>
      </a:lvl1pPr>
    </p:titleStyle>
    <p:bodyStyle>
      <a:lvl1pPr marL="228573" indent="-228573" algn="l" defTabSz="914286" rtl="0" eaLnBrk="1" latinLnBrk="0" hangingPunct="1">
        <a:lnSpc>
          <a:spcPct val="90000"/>
        </a:lnSpc>
        <a:spcBef>
          <a:spcPts val="10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685718" indent="-228573" algn="l" defTabSz="914286"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2858"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000"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143" indent="-228573" algn="l" defTabSz="914286"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286"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430"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573"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718"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286" rtl="0" eaLnBrk="1" latinLnBrk="0" hangingPunct="1">
        <a:defRPr sz="1800" kern="1200">
          <a:solidFill>
            <a:schemeClr val="tx1"/>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30" algn="l" defTabSz="914286" rtl="0" eaLnBrk="1" latinLnBrk="0" hangingPunct="1">
        <a:defRPr sz="1800" kern="1200">
          <a:solidFill>
            <a:schemeClr val="tx1"/>
          </a:solidFill>
          <a:latin typeface="+mn-lt"/>
          <a:ea typeface="+mn-ea"/>
          <a:cs typeface="+mn-cs"/>
        </a:defRPr>
      </a:lvl4pPr>
      <a:lvl5pPr marL="1828573" algn="l" defTabSz="914286" rtl="0" eaLnBrk="1" latinLnBrk="0" hangingPunct="1">
        <a:defRPr sz="1800" kern="1200">
          <a:solidFill>
            <a:schemeClr val="tx1"/>
          </a:solidFill>
          <a:latin typeface="+mn-lt"/>
          <a:ea typeface="+mn-ea"/>
          <a:cs typeface="+mn-cs"/>
        </a:defRPr>
      </a:lvl5pPr>
      <a:lvl6pPr marL="2285718" algn="l" defTabSz="914286" rtl="0" eaLnBrk="1" latinLnBrk="0" hangingPunct="1">
        <a:defRPr sz="1800" kern="1200">
          <a:solidFill>
            <a:schemeClr val="tx1"/>
          </a:solidFill>
          <a:latin typeface="+mn-lt"/>
          <a:ea typeface="+mn-ea"/>
          <a:cs typeface="+mn-cs"/>
        </a:defRPr>
      </a:lvl6pPr>
      <a:lvl7pPr marL="2742858"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hyperlink" Target="https://etelasavonha.fi/eloisa/tutkimus-ja-kehittamistyo/ikaohjelma-2030/" TargetMode="External"/><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35.sv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35.sv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34.png"/><Relationship Id="rId5" Type="http://schemas.openxmlformats.org/officeDocument/2006/relationships/image" Target="../media/image38.sv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35.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hyperlink" Target="https://etelasavonha.fi/asiakkaan-opas/asiakas-ja-potilasturvallisuus-ja-valvonta/oma-ilmoitus-vaaratilanteesta/" TargetMode="External"/><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hyperlink" Target="https://julkaisut.valtioneuvosto.fi/bitstream/handle/10024/163858/STM_2022_2.pdf?sequence=1&amp;isAllowed=y" TargetMode="External"/><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 Id="rId14" Type="http://schemas.openxmlformats.org/officeDocument/2006/relationships/image" Target="../media/image50.svg"/></Relationships>
</file>

<file path=ppt/slides/_rels/slide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8.xml"/><Relationship Id="rId7" Type="http://schemas.openxmlformats.org/officeDocument/2006/relationships/image" Target="../media/image29.png"/><Relationship Id="rId2" Type="http://schemas.openxmlformats.org/officeDocument/2006/relationships/tags" Target="../tags/tag16.xml"/><Relationship Id="rId1" Type="http://schemas.openxmlformats.org/officeDocument/2006/relationships/vmlDrawing" Target="../drawings/vmlDrawing15.vml"/><Relationship Id="rId6" Type="http://schemas.openxmlformats.org/officeDocument/2006/relationships/image" Target="../media/image28.emf"/><Relationship Id="rId5" Type="http://schemas.openxmlformats.org/officeDocument/2006/relationships/oleObject" Target="../embeddings/oleObject15.bin"/><Relationship Id="rId4" Type="http://schemas.openxmlformats.org/officeDocument/2006/relationships/notesSlide" Target="../notesSlides/notesSlide2.xml"/><Relationship Id="rId9" Type="http://schemas.openxmlformats.org/officeDocument/2006/relationships/image" Target="../media/image31.svg"/></Relationships>
</file>

<file path=ppt/slides/_rels/slide20.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3.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40.sv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44.svg"/><Relationship Id="rId11" Type="http://schemas.openxmlformats.org/officeDocument/2006/relationships/image" Target="../media/image39.png"/><Relationship Id="rId5" Type="http://schemas.openxmlformats.org/officeDocument/2006/relationships/image" Target="../media/image43.png"/><Relationship Id="rId10" Type="http://schemas.openxmlformats.org/officeDocument/2006/relationships/image" Target="../media/image52.svg"/><Relationship Id="rId4" Type="http://schemas.openxmlformats.org/officeDocument/2006/relationships/image" Target="../media/image42.svg"/><Relationship Id="rId9" Type="http://schemas.openxmlformats.org/officeDocument/2006/relationships/image" Target="../media/image51.png"/><Relationship Id="rId14" Type="http://schemas.openxmlformats.org/officeDocument/2006/relationships/image" Target="../media/image54.svg"/></Relationships>
</file>

<file path=ppt/slides/_rels/slide21.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svg"/><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64.sv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svg"/><Relationship Id="rId4" Type="http://schemas.openxmlformats.org/officeDocument/2006/relationships/image" Target="../media/image62.svg"/><Relationship Id="rId9"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10.xml"/><Relationship Id="rId4" Type="http://schemas.openxmlformats.org/officeDocument/2006/relationships/image" Target="../media/image71.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openxmlformats.org/officeDocument/2006/relationships/image" Target="../media/image72.svg"/></Relationships>
</file>

<file path=ppt/slides/_rels/slide2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hyperlink" Target="https://etelasavonha.fi/asiakkaan-opas/asiakas-ja-potilasturvallisuus-ja-valvonta/oma-ilmoitus-vaaratilanteesta/" TargetMode="External"/><Relationship Id="rId7" Type="http://schemas.openxmlformats.org/officeDocument/2006/relationships/image" Target="../media/image62.svg"/><Relationship Id="rId2" Type="http://schemas.openxmlformats.org/officeDocument/2006/relationships/notesSlide" Target="../notesSlides/notesSlide27.xml"/><Relationship Id="rId1" Type="http://schemas.openxmlformats.org/officeDocument/2006/relationships/slideLayout" Target="../slideLayouts/slideLayout10.xml"/><Relationship Id="rId6" Type="http://schemas.openxmlformats.org/officeDocument/2006/relationships/image" Target="../media/image61.png"/><Relationship Id="rId5" Type="http://schemas.openxmlformats.org/officeDocument/2006/relationships/image" Target="../media/image74.svg"/><Relationship Id="rId4" Type="http://schemas.openxmlformats.org/officeDocument/2006/relationships/image" Target="../media/image73.png"/><Relationship Id="rId9" Type="http://schemas.openxmlformats.org/officeDocument/2006/relationships/image" Target="../media/image70.svg"/></Relationships>
</file>

<file path=ppt/slides/_rels/slide28.xml.rels><?xml version="1.0" encoding="UTF-8" standalone="yes"?>
<Relationships xmlns="http://schemas.openxmlformats.org/package/2006/relationships"><Relationship Id="rId3" Type="http://schemas.openxmlformats.org/officeDocument/2006/relationships/hyperlink" Target="mailto:sosiaali.potilasasiamies@etelasavonha.fi" TargetMode="External"/><Relationship Id="rId7" Type="http://schemas.openxmlformats.org/officeDocument/2006/relationships/image" Target="../media/image78.svg"/><Relationship Id="rId2" Type="http://schemas.openxmlformats.org/officeDocument/2006/relationships/notesSlide" Target="../notesSlides/notesSlide28.xml"/><Relationship Id="rId1" Type="http://schemas.openxmlformats.org/officeDocument/2006/relationships/slideLayout" Target="../slideLayouts/slideLayout10.xml"/><Relationship Id="rId6" Type="http://schemas.openxmlformats.org/officeDocument/2006/relationships/image" Target="../media/image77.png"/><Relationship Id="rId5" Type="http://schemas.openxmlformats.org/officeDocument/2006/relationships/image" Target="../media/image76.svg"/><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slide" Target="slide44.xml"/><Relationship Id="rId13" Type="http://schemas.openxmlformats.org/officeDocument/2006/relationships/image" Target="../media/image32.png"/><Relationship Id="rId3" Type="http://schemas.openxmlformats.org/officeDocument/2006/relationships/slide" Target="slide8.xml"/><Relationship Id="rId7" Type="http://schemas.openxmlformats.org/officeDocument/2006/relationships/slide" Target="slide37.xml"/><Relationship Id="rId12" Type="http://schemas.openxmlformats.org/officeDocument/2006/relationships/slide" Target="slide50.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slide" Target="slide29.xml"/><Relationship Id="rId11" Type="http://schemas.openxmlformats.org/officeDocument/2006/relationships/slide" Target="slide47.xml"/><Relationship Id="rId5" Type="http://schemas.openxmlformats.org/officeDocument/2006/relationships/slide" Target="slide22.xml"/><Relationship Id="rId10" Type="http://schemas.openxmlformats.org/officeDocument/2006/relationships/slide" Target="slide6.xml"/><Relationship Id="rId4" Type="http://schemas.openxmlformats.org/officeDocument/2006/relationships/slide" Target="slide13.xml"/><Relationship Id="rId9" Type="http://schemas.openxmlformats.org/officeDocument/2006/relationships/slide" Target="slide5.xml"/><Relationship Id="rId14" Type="http://schemas.openxmlformats.org/officeDocument/2006/relationships/image" Target="../media/image33.svg"/></Relationships>
</file>

<file path=ppt/slides/_rels/slide30.xml.rels><?xml version="1.0" encoding="UTF-8" standalone="yes"?>
<Relationships xmlns="http://schemas.openxmlformats.org/package/2006/relationships"><Relationship Id="rId3" Type="http://schemas.openxmlformats.org/officeDocument/2006/relationships/hyperlink" Target="https://etelasavonha.fi/asiakkaan-opas/palveluoppaat/" TargetMode="External"/><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hyperlink" Target="https://www.julkari.fi/bitstream/handle/10024/139415/THL_OHJ_4_2020_Vireytt%c3%a4%20seniorivuosiin_verkko.pdf?sequence=4&amp;isAllowed=y" TargetMode="External"/><Relationship Id="rId2" Type="http://schemas.openxmlformats.org/officeDocument/2006/relationships/notesSlide" Target="../notesSlides/notesSlide32.xml"/><Relationship Id="rId1" Type="http://schemas.openxmlformats.org/officeDocument/2006/relationships/slideLayout" Target="../slideLayouts/slideLayout10.xml"/><Relationship Id="rId4" Type="http://schemas.openxmlformats.org/officeDocument/2006/relationships/hyperlink" Target="https://www.ruokavirasto.fi/elintarvikkeet/terveytta-edistava-ruokavalio/ravitsemus--ja-ruokasuositukset/"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hyperlink" Target="https://julkaisut.valtioneuvosto.fi/handle/10024/162847" TargetMode="External"/><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hyperlink" Target="https://72tuntia.fi/kotivara/" TargetMode="External"/><Relationship Id="rId2" Type="http://schemas.openxmlformats.org/officeDocument/2006/relationships/notesSlide" Target="../notesSlides/notesSlide38.xml"/><Relationship Id="rId1" Type="http://schemas.openxmlformats.org/officeDocument/2006/relationships/slideLayout" Target="../slideLayouts/slideLayout10.xml"/><Relationship Id="rId6" Type="http://schemas.openxmlformats.org/officeDocument/2006/relationships/hyperlink" Target="https://pelastustoimi.fi/asiointi/lomakkeet/ilmoitus-ilmeinen-palonvaara" TargetMode="External"/><Relationship Id="rId5" Type="http://schemas.openxmlformats.org/officeDocument/2006/relationships/hyperlink" Target="https://dvv.fi/nain-ilmoitat-edunvalvontaa-tarvitsevasta-henkilosta" TargetMode="External"/><Relationship Id="rId4" Type="http://schemas.openxmlformats.org/officeDocument/2006/relationships/hyperlink" Target="https://etelasavonha.fi/asiakkaan-opas/huoli/"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hyperlink" Target="https://www.kuntarekry.fi/fi/tyonantajat/etela-savon-hyvinvointialue/" TargetMode="External"/><Relationship Id="rId2" Type="http://schemas.openxmlformats.org/officeDocument/2006/relationships/notesSlide" Target="../notesSlides/notesSlide40.xml"/><Relationship Id="rId1" Type="http://schemas.openxmlformats.org/officeDocument/2006/relationships/slideLayout" Target="../slideLayouts/slideLayout10.xml"/><Relationship Id="rId4" Type="http://schemas.openxmlformats.org/officeDocument/2006/relationships/hyperlink" Target="https://valvira.fi/ammattioikeudet/riittava-kielitaito"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43.xml"/><Relationship Id="rId1" Type="http://schemas.openxmlformats.org/officeDocument/2006/relationships/slideLayout" Target="../slideLayouts/slideLayout10.xml"/><Relationship Id="rId6" Type="http://schemas.openxmlformats.org/officeDocument/2006/relationships/image" Target="../media/image83.svg"/><Relationship Id="rId5" Type="http://schemas.openxmlformats.org/officeDocument/2006/relationships/image" Target="../media/image82.png"/><Relationship Id="rId10" Type="http://schemas.openxmlformats.org/officeDocument/2006/relationships/image" Target="../media/image87.svg"/><Relationship Id="rId4" Type="http://schemas.openxmlformats.org/officeDocument/2006/relationships/image" Target="../media/image81.svg"/><Relationship Id="rId9" Type="http://schemas.openxmlformats.org/officeDocument/2006/relationships/image" Target="../media/image86.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hyperlink" Target="https://etelasavonha.fi/asiakkaan-opas/asiakas-ja-potilasturvallisuus-ja-valvonta/rekisterit/" TargetMode="External"/><Relationship Id="rId7" Type="http://schemas.openxmlformats.org/officeDocument/2006/relationships/image" Target="../media/image78.svg"/><Relationship Id="rId2" Type="http://schemas.openxmlformats.org/officeDocument/2006/relationships/notesSlide" Target="../notesSlides/notesSlide45.xml"/><Relationship Id="rId1" Type="http://schemas.openxmlformats.org/officeDocument/2006/relationships/slideLayout" Target="../slideLayouts/slideLayout10.xml"/><Relationship Id="rId6" Type="http://schemas.openxmlformats.org/officeDocument/2006/relationships/image" Target="../media/image77.png"/><Relationship Id="rId5" Type="http://schemas.openxmlformats.org/officeDocument/2006/relationships/image" Target="../media/image76.svg"/><Relationship Id="rId4" Type="http://schemas.openxmlformats.org/officeDocument/2006/relationships/image" Target="../media/image75.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hyperlink" Target="https://etelasavonha.fi/asiakkaan-opas/asiakas-ja-potilasturvallisuus-ja-valvonta/omavalvontaohjelma-ja-suunnitelmat/" TargetMode="External"/><Relationship Id="rId2" Type="http://schemas.openxmlformats.org/officeDocument/2006/relationships/notesSlide" Target="../notesSlides/notesSlide48.xml"/><Relationship Id="rId1" Type="http://schemas.openxmlformats.org/officeDocument/2006/relationships/slideLayout" Target="../slideLayouts/slideLayout11.xml"/><Relationship Id="rId4" Type="http://schemas.openxmlformats.org/officeDocument/2006/relationships/hyperlink" Target="https://etelasavonha.fi/asiakkaan-opas/asiakas-ja-potilasturvallisuus-ja-valvonta/valvonnan-yhteystiedot/" TargetMode="External"/></Relationships>
</file>

<file path=ppt/slides/_rels/slide49.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49.xml"/><Relationship Id="rId1" Type="http://schemas.openxmlformats.org/officeDocument/2006/relationships/slideLayout" Target="../slideLayouts/slideLayout12.xml"/><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8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8" Type="http://schemas.openxmlformats.org/officeDocument/2006/relationships/hyperlink" Target="https://urldefense.proofpoint.com/v2/url?u=https-3A__www.savonlinna.fi_asukas_terveysvalvonta_asumisterveys_&amp;d=DwMFAw&amp;c=euGZstcaTDllvimEN8b7jXrwqOf-v5A_CdpgnVfiiMM&amp;r=mc_BQWkfQO8xQBgHnlkDa0syIeHuwRe1MVW24M-zU6A&amp;m=rh-clCKp1Nzbv9CRjRVHVHhvsbhsxfaGWN7DBI9zuPEFlBVDBc0_tFFxXnvt-5o6&amp;s=QqMsBFvP9m59CpE43Eb2h68w_4bHLJu7ll6Pz5XBLjM&amp;e=" TargetMode="External"/><Relationship Id="rId3" Type="http://schemas.openxmlformats.org/officeDocument/2006/relationships/hyperlink" Target="https://etelasavonha.fi/asiakkaan-opas/huoli/" TargetMode="External"/><Relationship Id="rId7" Type="http://schemas.openxmlformats.org/officeDocument/2006/relationships/hyperlink" Target="https://pelastustoimi.fi/asiointi/lomakkeet/ilmoitus-ilmeinen-palonvaara" TargetMode="External"/><Relationship Id="rId2" Type="http://schemas.openxmlformats.org/officeDocument/2006/relationships/notesSlide" Target="../notesSlides/notesSlide52.xml"/><Relationship Id="rId1" Type="http://schemas.openxmlformats.org/officeDocument/2006/relationships/slideLayout" Target="../slideLayouts/slideLayout10.xml"/><Relationship Id="rId6" Type="http://schemas.openxmlformats.org/officeDocument/2006/relationships/hyperlink" Target="https://dvv.fi/nain-ilmoitat-edunvalvontaa-tarvitsevasta-henkilosta" TargetMode="External"/><Relationship Id="rId11" Type="http://schemas.openxmlformats.org/officeDocument/2006/relationships/hyperlink" Target="https://poliisi.fi/tee-rikosilmoitus" TargetMode="External"/><Relationship Id="rId5" Type="http://schemas.openxmlformats.org/officeDocument/2006/relationships/hyperlink" Target="https://etelasavonha.fi/asiakkaan-opas/lomakkeet-ja-hakemukset/" TargetMode="External"/><Relationship Id="rId10" Type="http://schemas.openxmlformats.org/officeDocument/2006/relationships/hyperlink" Target="https://urldefense.proofpoint.com/v2/url?u=https-3A__keskisavonymparistotoimi.fi_terveysvalvonta_asumisterveys-2D2_&amp;d=DwMFAw&amp;c=euGZstcaTDllvimEN8b7jXrwqOf-v5A_CdpgnVfiiMM&amp;r=mc_BQWkfQO8xQBgHnlkDa0syIeHuwRe1MVW24M-zU6A&amp;m=rh-clCKp1Nzbv9CRjRVHVHhvsbhsxfaGWN7DBI9zuPEFlBVDBc0_tFFxXnvt-5o6&amp;s=YC2VFsqiGJKMWNU4K0EKxg8oVCXaAt-96uh1tjKFBfU&amp;e=" TargetMode="External"/><Relationship Id="rId4" Type="http://schemas.openxmlformats.org/officeDocument/2006/relationships/hyperlink" Target="https://etelasavonha.fi/asiakkaan-opas/asiakas-ja-potilasturvallisuus-ja-valvonta/oma-ilmoitus-vaaratilanteesta/" TargetMode="External"/><Relationship Id="rId9" Type="http://schemas.openxmlformats.org/officeDocument/2006/relationships/hyperlink" Target="https://urldefense.proofpoint.com/v2/url?u=https-3A__mikkeli.fi_palvelut_ymparisto_ymparistoterveydenhuolto-2D2_asumisterveys-2Dja-2Dsisailma_&amp;d=DwMFAw&amp;c=euGZstcaTDllvimEN8b7jXrwqOf-v5A_CdpgnVfiiMM&amp;r=mc_BQWkfQO8xQBgHnlkDa0syIeHuwRe1MVW24M-zU6A&amp;m=rh-clCKp1Nzbv9CRjRVHVHhvsbhsxfaGWN7DBI9zuPEFlBVDBc0_tFFxXnvt-5o6&amp;s=t3PoO75kO1TQgDv3VH0HRofQmzsadkjOj0EpDCEYEZo&amp;e=" TargetMode="External"/></Relationships>
</file>

<file path=ppt/slides/_rels/slide53.xml.rels><?xml version="1.0" encoding="UTF-8" standalone="yes"?>
<Relationships xmlns="http://schemas.openxmlformats.org/package/2006/relationships"><Relationship Id="rId8" Type="http://schemas.openxmlformats.org/officeDocument/2006/relationships/hyperlink" Target="https://www.ruokavirasto.fi/elintarvikkeet/terveytta-edistava-ruokavalio/ravitsemus--ja-ruokasuositukset/" TargetMode="External"/><Relationship Id="rId13" Type="http://schemas.openxmlformats.org/officeDocument/2006/relationships/hyperlink" Target="https://www.kuntarekry.fi/fi/tyonantajat/etela-savon-hyvinvointialue/" TargetMode="External"/><Relationship Id="rId3" Type="http://schemas.openxmlformats.org/officeDocument/2006/relationships/hyperlink" Target="https://etelasavonha.fi/asiakkaan-opas/palveluoppaat/" TargetMode="External"/><Relationship Id="rId7" Type="http://schemas.openxmlformats.org/officeDocument/2006/relationships/hyperlink" Target="https://www.julkari.fi/bitstream/handle/10024/139415/THL_OHJ_4_2020_Vireytt%c3%a4%20seniorivuosiin_verkko.pdf?sequence=4&amp;isAllowed=y" TargetMode="External"/><Relationship Id="rId12" Type="http://schemas.openxmlformats.org/officeDocument/2006/relationships/hyperlink" Target="https://valvira.fi/ammattioikeudet/riittava-kielitaito" TargetMode="External"/><Relationship Id="rId2" Type="http://schemas.openxmlformats.org/officeDocument/2006/relationships/notesSlide" Target="../notesSlides/notesSlide53.xml"/><Relationship Id="rId1" Type="http://schemas.openxmlformats.org/officeDocument/2006/relationships/slideLayout" Target="../slideLayouts/slideLayout13.xml"/><Relationship Id="rId6" Type="http://schemas.openxmlformats.org/officeDocument/2006/relationships/hyperlink" Target="https://etelasavonha.fi/asiakkaan-opas/asiakas-ja-potilasturvallisuus-ja-valvonta/valvonnan-yhteystiedot/" TargetMode="External"/><Relationship Id="rId11" Type="http://schemas.openxmlformats.org/officeDocument/2006/relationships/hyperlink" Target="https://72tuntia.fi/kotivara/" TargetMode="External"/><Relationship Id="rId5" Type="http://schemas.openxmlformats.org/officeDocument/2006/relationships/hyperlink" Target="https://etelasavonha.fi/asiakkaan-opas/asiakas-ja-potilasturvallisuus-ja-valvonta/rekisterit/" TargetMode="External"/><Relationship Id="rId10" Type="http://schemas.openxmlformats.org/officeDocument/2006/relationships/hyperlink" Target="https://julkaisut.valtioneuvosto.fi/bitstream/handle/10024/163858/STM_2022_2.pdf?sequence=1&amp;isAllowed=y" TargetMode="External"/><Relationship Id="rId4" Type="http://schemas.openxmlformats.org/officeDocument/2006/relationships/hyperlink" Target=":%20Etel&#228;-Savon%20hyvinvointialueen%20ik&#228;ohjelma%20vuoteen%202030" TargetMode="External"/><Relationship Id="rId9" Type="http://schemas.openxmlformats.org/officeDocument/2006/relationships/hyperlink" Target="https://julkaisut.valtioneuvosto.fi/handle/10024/162847"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7E891381-DCA0-18F7-7EBC-7AA48E0AB49E}"/>
              </a:ext>
            </a:extLst>
          </p:cNvPr>
          <p:cNvSpPr>
            <a:spLocks noGrp="1"/>
          </p:cNvSpPr>
          <p:nvPr>
            <p:ph type="title"/>
          </p:nvPr>
        </p:nvSpPr>
        <p:spPr/>
        <p:txBody>
          <a:bodyPr vert="horz"/>
          <a:lstStyle/>
          <a:p>
            <a:r>
              <a:rPr lang="fi-FI" sz="2600">
                <a:latin typeface="+mj-lt"/>
                <a:ea typeface="Inter" panose="02000503000000020004" pitchFamily="2" charset="0"/>
              </a:rPr>
              <a:t>Lukijalle</a:t>
            </a:r>
            <a:endParaRPr lang="en-FI"/>
          </a:p>
        </p:txBody>
      </p:sp>
      <p:sp>
        <p:nvSpPr>
          <p:cNvPr id="2" name="Otsikko 1">
            <a:extLst>
              <a:ext uri="{FF2B5EF4-FFF2-40B4-BE49-F238E27FC236}">
                <a16:creationId xmlns:a16="http://schemas.microsoft.com/office/drawing/2014/main" id="{7EBAA148-C9F3-0437-A710-D6CA15D52955}"/>
              </a:ext>
            </a:extLst>
          </p:cNvPr>
          <p:cNvSpPr txBox="1">
            <a:spLocks/>
          </p:cNvSpPr>
          <p:nvPr/>
        </p:nvSpPr>
        <p:spPr>
          <a:xfrm>
            <a:off x="838201" y="1205309"/>
            <a:ext cx="10781715" cy="681323"/>
          </a:xfrm>
          <a:prstGeom prst="rect">
            <a:avLst/>
          </a:prstGeom>
        </p:spPr>
        <p:txBody>
          <a:bodyPr anchor="b"/>
          <a:lstStyle>
            <a:lvl1pPr algn="l" defTabSz="914400" rtl="0" eaLnBrk="1" latinLnBrk="0" hangingPunct="1">
              <a:lnSpc>
                <a:spcPct val="90000"/>
              </a:lnSpc>
              <a:spcBef>
                <a:spcPct val="0"/>
              </a:spcBef>
              <a:buNone/>
              <a:defRPr sz="4000" b="1" i="0" kern="1200">
                <a:solidFill>
                  <a:schemeClr val="tx1"/>
                </a:solidFill>
                <a:latin typeface="Arial Black" panose="020B0604020202020204" pitchFamily="34" charset="0"/>
                <a:ea typeface="+mj-ea"/>
                <a:cs typeface="Arial Black" panose="020B0604020202020204" pitchFamily="34" charset="0"/>
              </a:defRPr>
            </a:lvl1pPr>
          </a:lstStyle>
          <a:p>
            <a:endParaRPr lang="fi-FI" sz="2600">
              <a:latin typeface="+mj-lt"/>
              <a:ea typeface="Inter" panose="02000503000000020004" pitchFamily="2" charset="0"/>
            </a:endParaRPr>
          </a:p>
        </p:txBody>
      </p:sp>
      <p:sp>
        <p:nvSpPr>
          <p:cNvPr id="35" name="Rectangle 34">
            <a:extLst>
              <a:ext uri="{FF2B5EF4-FFF2-40B4-BE49-F238E27FC236}">
                <a16:creationId xmlns:a16="http://schemas.microsoft.com/office/drawing/2014/main" id="{F1DC9D12-00D1-3C63-ED73-EB79BADB4691}"/>
              </a:ext>
            </a:extLst>
          </p:cNvPr>
          <p:cNvSpPr/>
          <p:nvPr/>
        </p:nvSpPr>
        <p:spPr>
          <a:xfrm>
            <a:off x="0" y="0"/>
            <a:ext cx="12192000" cy="518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8" name="Content Placeholder 4">
            <a:extLst>
              <a:ext uri="{FF2B5EF4-FFF2-40B4-BE49-F238E27FC236}">
                <a16:creationId xmlns:a16="http://schemas.microsoft.com/office/drawing/2014/main" id="{42C25015-C74F-C0C3-7718-26DC6F17B4FE}"/>
              </a:ext>
            </a:extLst>
          </p:cNvPr>
          <p:cNvSpPr txBox="1">
            <a:spLocks/>
          </p:cNvSpPr>
          <p:nvPr/>
        </p:nvSpPr>
        <p:spPr>
          <a:xfrm>
            <a:off x="451413" y="1825626"/>
            <a:ext cx="11289174" cy="2299565"/>
          </a:xfrm>
          <a:prstGeom prst="rect">
            <a:avLst/>
          </a:prstGeom>
        </p:spPr>
        <p:txBody>
          <a:bodyPr vert="horz" lIns="91440" tIns="45720" rIns="91440" bIns="45720" numCol="2" spcCol="720000" rtlCol="0">
            <a:noAutofit/>
          </a:bodyPr>
          <a:lstStyle>
            <a:lvl1pPr marL="0"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1pPr>
            <a:lvl2pPr marL="457145"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2pPr>
            <a:lvl3pPr marL="914285"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371427"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4pPr>
            <a:lvl5pPr marL="1828570"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5pPr>
            <a:lvl6pPr marL="2514286"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430"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573"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718"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i-FI">
                <a:latin typeface="+mn-lt"/>
                <a:ea typeface="Inter" panose="02000503000000020004" pitchFamily="2" charset="0"/>
              </a:rPr>
              <a:t>Tämä on Eloisa kotihoidon omavalvontasuunnitelma, jollaisia on laadittu yksi kullekin kotihoidon toimiyksikölle Eloisan alueella. Dokumentti on tuotettu perinteisen tekstidokumentin sijaan näyttöruuduille sopivassa 16:9-muodossa, ja siihen on lisätty erilaisia kuvia ja kaavioita, jotta omavalvontasuunnitelma olisi mahdollisimman helposti luettavissa ja omaksuttavissa niin henkilöstön kuin asiakkaidenkin toimesta, ja sen käsittely yhteisesti valkokankaalta olisi mahdollisimman helppoa. Dokumentti on laadittu Valviran antaman määräyksen (1/2014) mukaisesti, joka tuli voimaan 1.1.2015. Lomake kattaa kaikki määräyksen asiakokonaisuudet ja jokainen toimintayksikkö ottaa omassa omavalvontasuunnitelmassaan esille ne asiat, jotka toteutuvat palvelun käytännössä. </a:t>
            </a:r>
          </a:p>
          <a:p>
            <a:pPr>
              <a:lnSpc>
                <a:spcPct val="100000"/>
              </a:lnSpc>
            </a:pPr>
            <a:endParaRPr lang="fi-FI">
              <a:latin typeface="+mn-lt"/>
              <a:ea typeface="Inter" panose="02000503000000020004" pitchFamily="2" charset="0"/>
            </a:endParaRPr>
          </a:p>
          <a:p>
            <a:pPr>
              <a:lnSpc>
                <a:spcPct val="100000"/>
              </a:lnSpc>
            </a:pPr>
            <a:endParaRPr lang="fi-FI">
              <a:latin typeface="+mn-lt"/>
              <a:ea typeface="Inter" panose="02000503000000020004" pitchFamily="2" charset="0"/>
            </a:endParaRPr>
          </a:p>
          <a:p>
            <a:pPr>
              <a:lnSpc>
                <a:spcPct val="100000"/>
              </a:lnSpc>
            </a:pPr>
            <a:endParaRPr lang="fi-FI">
              <a:latin typeface="+mn-lt"/>
              <a:ea typeface="Inter" panose="02000503000000020004" pitchFamily="2" charset="0"/>
            </a:endParaRPr>
          </a:p>
        </p:txBody>
      </p:sp>
      <p:pic>
        <p:nvPicPr>
          <p:cNvPr id="9" name="Picture 8" descr="A person standing on the side of the road&#10;&#10;Description automatically generated">
            <a:extLst>
              <a:ext uri="{FF2B5EF4-FFF2-40B4-BE49-F238E27FC236}">
                <a16:creationId xmlns:a16="http://schemas.microsoft.com/office/drawing/2014/main" id="{80D62194-14F1-6702-CD97-6AA725340799}"/>
              </a:ext>
            </a:extLst>
          </p:cNvPr>
          <p:cNvPicPr>
            <a:picLocks noChangeAspect="1"/>
          </p:cNvPicPr>
          <p:nvPr/>
        </p:nvPicPr>
        <p:blipFill>
          <a:blip r:embed="rId3"/>
          <a:stretch>
            <a:fillRect/>
          </a:stretch>
        </p:blipFill>
        <p:spPr>
          <a:xfrm>
            <a:off x="6274372" y="1424384"/>
            <a:ext cx="5405879" cy="3835657"/>
          </a:xfrm>
          <a:prstGeom prst="rect">
            <a:avLst/>
          </a:prstGeom>
        </p:spPr>
      </p:pic>
    </p:spTree>
    <p:extLst>
      <p:ext uri="{BB962C8B-B14F-4D97-AF65-F5344CB8AC3E}">
        <p14:creationId xmlns:p14="http://schemas.microsoft.com/office/powerpoint/2010/main" val="6959736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5B450E-1723-1CDE-D61D-B5F9DDE87586}"/>
              </a:ext>
            </a:extLst>
          </p:cNvPr>
          <p:cNvSpPr/>
          <p:nvPr/>
        </p:nvSpPr>
        <p:spPr>
          <a:xfrm>
            <a:off x="0" y="0"/>
            <a:ext cx="12192000" cy="518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13" name="Rectangle 12">
            <a:extLst>
              <a:ext uri="{FF2B5EF4-FFF2-40B4-BE49-F238E27FC236}">
                <a16:creationId xmlns:a16="http://schemas.microsoft.com/office/drawing/2014/main" id="{C8535714-D63A-0E8C-6DA4-18E04BDDF750}"/>
              </a:ext>
            </a:extLst>
          </p:cNvPr>
          <p:cNvSpPr/>
          <p:nvPr/>
        </p:nvSpPr>
        <p:spPr>
          <a:xfrm>
            <a:off x="4879594" y="0"/>
            <a:ext cx="2427068" cy="518181"/>
          </a:xfrm>
          <a:prstGeom prst="rect">
            <a:avLst/>
          </a:prstGeom>
          <a:solidFill>
            <a:srgbClr val="ED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15" name="Rectangle 14">
            <a:extLst>
              <a:ext uri="{FF2B5EF4-FFF2-40B4-BE49-F238E27FC236}">
                <a16:creationId xmlns:a16="http://schemas.microsoft.com/office/drawing/2014/main" id="{A8DEC346-6A9F-8834-3092-1B6B0E3E6FED}"/>
              </a:ext>
            </a:extLst>
          </p:cNvPr>
          <p:cNvSpPr>
            <a:spLocks/>
          </p:cNvSpPr>
          <p:nvPr/>
        </p:nvSpPr>
        <p:spPr>
          <a:xfrm>
            <a:off x="9738487" y="0"/>
            <a:ext cx="2443164" cy="49599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Liitteet</a:t>
            </a:r>
          </a:p>
        </p:txBody>
      </p:sp>
      <p:sp>
        <p:nvSpPr>
          <p:cNvPr id="16" name="Rectangle 15">
            <a:extLst>
              <a:ext uri="{FF2B5EF4-FFF2-40B4-BE49-F238E27FC236}">
                <a16:creationId xmlns:a16="http://schemas.microsoft.com/office/drawing/2014/main" id="{D3AE06E9-9E91-1A1D-E938-F599F112807C}"/>
              </a:ext>
            </a:extLst>
          </p:cNvPr>
          <p:cNvSpPr/>
          <p:nvPr/>
        </p:nvSpPr>
        <p:spPr>
          <a:xfrm>
            <a:off x="7303867" y="0"/>
            <a:ext cx="2443164" cy="50233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Kehittäminen</a:t>
            </a:r>
            <a:br>
              <a:rPr lang="fi-FI" sz="1250" b="1" spc="31">
                <a:solidFill>
                  <a:schemeClr val="bg1">
                    <a:lumMod val="65000"/>
                  </a:schemeClr>
                </a:solidFill>
                <a:ea typeface="Inter" panose="02000503000000020004" pitchFamily="2" charset="0"/>
              </a:rPr>
            </a:br>
            <a:r>
              <a:rPr lang="fi-FI" sz="1250" b="1" spc="31">
                <a:solidFill>
                  <a:schemeClr val="bg1">
                    <a:lumMod val="65000"/>
                  </a:schemeClr>
                </a:solidFill>
                <a:ea typeface="Inter" panose="02000503000000020004" pitchFamily="2" charset="0"/>
              </a:rPr>
              <a:t>&amp; seuranta</a:t>
            </a:r>
          </a:p>
        </p:txBody>
      </p:sp>
      <p:sp>
        <p:nvSpPr>
          <p:cNvPr id="17" name="Rectangle 16">
            <a:extLst>
              <a:ext uri="{FF2B5EF4-FFF2-40B4-BE49-F238E27FC236}">
                <a16:creationId xmlns:a16="http://schemas.microsoft.com/office/drawing/2014/main" id="{BFAB320D-8C89-E943-C57D-C4FA5328DB02}"/>
              </a:ext>
            </a:extLst>
          </p:cNvPr>
          <p:cNvSpPr>
            <a:spLocks/>
          </p:cNvSpPr>
          <p:nvPr/>
        </p:nvSpPr>
        <p:spPr>
          <a:xfrm>
            <a:off x="4869243" y="0"/>
            <a:ext cx="2443164" cy="532326"/>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accent5"/>
                </a:solidFill>
                <a:ea typeface="Inter" panose="02000503000000020004" pitchFamily="2" charset="0"/>
              </a:rPr>
              <a:t>Toimintaperiaatteet </a:t>
            </a:r>
            <a:br>
              <a:rPr lang="fi-FI" sz="1250" b="1" spc="31">
                <a:solidFill>
                  <a:schemeClr val="accent5"/>
                </a:solidFill>
                <a:ea typeface="Inter" panose="02000503000000020004" pitchFamily="2" charset="0"/>
              </a:rPr>
            </a:br>
            <a:r>
              <a:rPr lang="fi-FI" sz="1250" b="1" spc="31">
                <a:solidFill>
                  <a:schemeClr val="accent5"/>
                </a:solidFill>
                <a:ea typeface="Inter" panose="02000503000000020004" pitchFamily="2" charset="0"/>
              </a:rPr>
              <a:t>&amp; käytännöt</a:t>
            </a:r>
          </a:p>
        </p:txBody>
      </p:sp>
      <p:sp>
        <p:nvSpPr>
          <p:cNvPr id="19" name="Rectangle 18">
            <a:extLst>
              <a:ext uri="{FF2B5EF4-FFF2-40B4-BE49-F238E27FC236}">
                <a16:creationId xmlns:a16="http://schemas.microsoft.com/office/drawing/2014/main" id="{D2DC9CD4-979D-680D-4310-B0CF657F5FA6}"/>
              </a:ext>
            </a:extLst>
          </p:cNvPr>
          <p:cNvSpPr>
            <a:spLocks/>
          </p:cNvSpPr>
          <p:nvPr/>
        </p:nvSpPr>
        <p:spPr>
          <a:xfrm>
            <a:off x="2434623" y="0"/>
            <a:ext cx="2443164" cy="494290"/>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Yksikön tiedot</a:t>
            </a:r>
          </a:p>
        </p:txBody>
      </p:sp>
      <p:sp>
        <p:nvSpPr>
          <p:cNvPr id="21" name="Rectangle 20">
            <a:extLst>
              <a:ext uri="{FF2B5EF4-FFF2-40B4-BE49-F238E27FC236}">
                <a16:creationId xmlns:a16="http://schemas.microsoft.com/office/drawing/2014/main" id="{7D6049FE-01E5-5E1D-B19F-CB63B923610F}"/>
              </a:ext>
            </a:extLst>
          </p:cNvPr>
          <p:cNvSpPr>
            <a:spLocks/>
          </p:cNvSpPr>
          <p:nvPr/>
        </p:nvSpPr>
        <p:spPr>
          <a:xfrm>
            <a:off x="0" y="0"/>
            <a:ext cx="2443163" cy="51818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Sisällysluettelo</a:t>
            </a:r>
          </a:p>
        </p:txBody>
      </p:sp>
      <p:cxnSp>
        <p:nvCxnSpPr>
          <p:cNvPr id="22" name="Straight Connector 21">
            <a:extLst>
              <a:ext uri="{FF2B5EF4-FFF2-40B4-BE49-F238E27FC236}">
                <a16:creationId xmlns:a16="http://schemas.microsoft.com/office/drawing/2014/main" id="{BD38FB31-147A-6E7F-8737-F1350127AB79}"/>
              </a:ext>
            </a:extLst>
          </p:cNvPr>
          <p:cNvCxnSpPr>
            <a:cxnSpLocks/>
          </p:cNvCxnSpPr>
          <p:nvPr/>
        </p:nvCxnSpPr>
        <p:spPr>
          <a:xfrm>
            <a:off x="24384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6091238-1E1E-C412-4FB0-591FD3D5BC37}"/>
              </a:ext>
            </a:extLst>
          </p:cNvPr>
          <p:cNvCxnSpPr>
            <a:cxnSpLocks/>
          </p:cNvCxnSpPr>
          <p:nvPr/>
        </p:nvCxnSpPr>
        <p:spPr>
          <a:xfrm>
            <a:off x="48768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5241B44-7F10-3A0F-83D2-0FA3CD54A317}"/>
              </a:ext>
            </a:extLst>
          </p:cNvPr>
          <p:cNvCxnSpPr>
            <a:cxnSpLocks/>
          </p:cNvCxnSpPr>
          <p:nvPr/>
        </p:nvCxnSpPr>
        <p:spPr>
          <a:xfrm>
            <a:off x="73152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B322342-A85F-3ED5-BE26-CA3DBE272701}"/>
              </a:ext>
            </a:extLst>
          </p:cNvPr>
          <p:cNvCxnSpPr>
            <a:cxnSpLocks/>
          </p:cNvCxnSpPr>
          <p:nvPr/>
        </p:nvCxnSpPr>
        <p:spPr>
          <a:xfrm>
            <a:off x="97536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1E427D2-78B3-8FA2-7FFD-86C95794086D}"/>
              </a:ext>
            </a:extLst>
          </p:cNvPr>
          <p:cNvCxnSpPr>
            <a:cxnSpLocks/>
          </p:cNvCxnSpPr>
          <p:nvPr/>
        </p:nvCxnSpPr>
        <p:spPr>
          <a:xfrm flipH="1">
            <a:off x="7315515" y="518181"/>
            <a:ext cx="4877784"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2B75727-CBC5-BAC0-0F7B-156AFA73F66B}"/>
              </a:ext>
            </a:extLst>
          </p:cNvPr>
          <p:cNvCxnSpPr>
            <a:cxnSpLocks/>
          </p:cNvCxnSpPr>
          <p:nvPr/>
        </p:nvCxnSpPr>
        <p:spPr>
          <a:xfrm flipH="1">
            <a:off x="-8540" y="516156"/>
            <a:ext cx="4885340"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28" name="Title 27">
            <a:extLst>
              <a:ext uri="{FF2B5EF4-FFF2-40B4-BE49-F238E27FC236}">
                <a16:creationId xmlns:a16="http://schemas.microsoft.com/office/drawing/2014/main" id="{73C1ACFB-FC30-0CB3-D36F-D81C330A84CC}"/>
              </a:ext>
            </a:extLst>
          </p:cNvPr>
          <p:cNvSpPr>
            <a:spLocks noGrp="1"/>
          </p:cNvSpPr>
          <p:nvPr>
            <p:ph type="title"/>
          </p:nvPr>
        </p:nvSpPr>
        <p:spPr/>
        <p:txBody>
          <a:bodyPr vert="horz">
            <a:normAutofit/>
          </a:bodyPr>
          <a:lstStyle/>
          <a:p>
            <a:r>
              <a:rPr lang="fi-FI">
                <a:solidFill>
                  <a:schemeClr val="accent5"/>
                </a:solidFill>
                <a:latin typeface="+mj-lt"/>
                <a:ea typeface="Inter" panose="02000503000000020004" pitchFamily="2" charset="0"/>
                <a:cs typeface="Times New Roman" panose="02020603050405020304" pitchFamily="18" charset="0"/>
              </a:rPr>
              <a:t>Kotihoidon toiminta-ajatus, arvot ja periaatteet</a:t>
            </a:r>
          </a:p>
        </p:txBody>
      </p:sp>
      <p:sp>
        <p:nvSpPr>
          <p:cNvPr id="41" name="Content Placeholder 30">
            <a:extLst>
              <a:ext uri="{FF2B5EF4-FFF2-40B4-BE49-F238E27FC236}">
                <a16:creationId xmlns:a16="http://schemas.microsoft.com/office/drawing/2014/main" id="{A0F75A8B-6339-1E2F-889A-DF4810DE8FF8}"/>
              </a:ext>
            </a:extLst>
          </p:cNvPr>
          <p:cNvSpPr>
            <a:spLocks noGrp="1"/>
          </p:cNvSpPr>
          <p:nvPr>
            <p:ph sz="half" idx="1"/>
          </p:nvPr>
        </p:nvSpPr>
        <p:spPr>
          <a:xfrm>
            <a:off x="451413" y="1825625"/>
            <a:ext cx="11289174" cy="4514194"/>
          </a:xfrm>
        </p:spPr>
        <p:txBody>
          <a:bodyPr numCol="2"/>
          <a:lstStyle/>
          <a:p>
            <a:pPr marL="0" lvl="1">
              <a:spcBef>
                <a:spcPts val="900"/>
              </a:spcBef>
              <a:spcAft>
                <a:spcPts val="200"/>
              </a:spcAft>
            </a:pPr>
            <a:r>
              <a:rPr lang="fi-FI" sz="2000" b="1"/>
              <a:t>Toiminta-ajatus</a:t>
            </a:r>
          </a:p>
          <a:p>
            <a:pPr marL="0" lvl="1">
              <a:spcAft>
                <a:spcPts val="600"/>
              </a:spcAft>
            </a:pPr>
            <a:r>
              <a:rPr lang="fi-FI" sz="1200">
                <a:ea typeface="Inter" panose="02000503000000020004" pitchFamily="2" charset="0"/>
              </a:rPr>
              <a:t>Kotihoidon toiminta-ajatus on tukea ja auttaa asiakasta arjessaan silloin, kun asiakkaan toimintakyky ja/tai voimavarat eivät siihen riitä. Tavoitteena on, että asiakas voi asua turvallisesti omassa kodissaan mahdollisimman pitkään. Etelä-Savon </a:t>
            </a:r>
            <a:r>
              <a:rPr lang="fi-FI" sz="1200">
                <a:ea typeface="Inter" panose="02000503000000020004" pitchFamily="2" charset="0"/>
                <a:hlinkClick r:id="rId3"/>
              </a:rPr>
              <a:t>ikäohjelmassa 2030 </a:t>
            </a:r>
            <a:r>
              <a:rPr lang="fi-FI" sz="1200">
                <a:ea typeface="Inter" panose="02000503000000020004" pitchFamily="2" charset="0"/>
              </a:rPr>
              <a:t>tunnistetaan, että ikääntyneet haluavat asua entistä pidempään omassa kodissaan. Tässä onnistuminen edellyttää saavutettavaa, laadukasta ja yhdenvertaista kotihoitoa koko hyvinvointialueella. </a:t>
            </a:r>
          </a:p>
          <a:p>
            <a:pPr marL="0" lvl="1">
              <a:spcBef>
                <a:spcPts val="900"/>
              </a:spcBef>
              <a:spcAft>
                <a:spcPts val="200"/>
              </a:spcAft>
            </a:pPr>
            <a:r>
              <a:rPr lang="fi-FI" sz="1200">
                <a:ea typeface="Inter" panose="02000503000000020004" pitchFamily="2" charset="0"/>
              </a:rPr>
              <a:t>Kotiin järjestettävät palvelut perustuvat asiakasohjauksen tekemään yksilöllisen palvelutarpeen arvioon, jonka perusteella muodostetaan yhdessä asiakkaan kanssa asiakassuunnitelma. Asiakassuunnitelmaan kirjataan asiakkaan avun tarve, palveluiden sisältö sekä asiakkaan tarvitsemat muut palvelut.  </a:t>
            </a:r>
          </a:p>
          <a:p>
            <a:pPr marL="0" lvl="1">
              <a:spcBef>
                <a:spcPts val="900"/>
              </a:spcBef>
              <a:spcAft>
                <a:spcPts val="200"/>
              </a:spcAft>
            </a:pPr>
            <a:r>
              <a:rPr lang="fi-FI" sz="1200">
                <a:ea typeface="Inter" panose="02000503000000020004" pitchFamily="2" charset="0"/>
              </a:rPr>
              <a:t>Kotihoidon asiakaskäynneillä huolehditaan päivittäisistä toiminnoissa avustamisesta, sekä mahdollisista sairaanhoidollisista toimenpiteistä. Kotihoitoon sisältyy tärkeänä osana asiakkaan ohjaus ja neuvonta, sekä jatkuva asiakkaan tilanteen arviointi. </a:t>
            </a:r>
          </a:p>
          <a:p>
            <a:pPr marL="0" lvl="1">
              <a:spcBef>
                <a:spcPts val="900"/>
              </a:spcBef>
              <a:spcAft>
                <a:spcPts val="200"/>
              </a:spcAft>
            </a:pPr>
            <a:r>
              <a:rPr lang="fi-FI" sz="1200">
                <a:ea typeface="Inter" panose="02000503000000020004" pitchFamily="2" charset="0"/>
              </a:rPr>
              <a:t>Kotikäyntien toteutusta ja työntekijöiden päivittäisiä työtehtäviä suunnitellessa huomioidaan asiakkaille kuuluva tuntimäärä, asiakkaan toivomukset ja tosiasialliset tarpeet, työntekijän osaaminen, työajan käyttö sekä ammattieettiset velvoitteet.</a:t>
            </a:r>
          </a:p>
          <a:p>
            <a:pPr marL="0" lvl="1">
              <a:spcBef>
                <a:spcPts val="900"/>
              </a:spcBef>
              <a:spcAft>
                <a:spcPts val="200"/>
              </a:spcAft>
            </a:pPr>
            <a:r>
              <a:rPr lang="fi-FI" sz="2000" b="1">
                <a:ea typeface="Inter" panose="02000503000000020004" pitchFamily="2" charset="0"/>
                <a:cs typeface="Times New Roman" panose="02020603050405020304" pitchFamily="18" charset="0"/>
              </a:rPr>
              <a:t>Arvot ja toimintaperiaatteet</a:t>
            </a:r>
          </a:p>
          <a:p>
            <a:pPr marL="0" lvl="1">
              <a:spcAft>
                <a:spcPts val="600"/>
              </a:spcAft>
              <a:defRPr/>
            </a:pPr>
            <a:r>
              <a:rPr lang="fi-FI" sz="1200">
                <a:ea typeface="Inter" panose="02000503000000020004" pitchFamily="2" charset="0"/>
              </a:rPr>
              <a:t>Eloisan yhteiset arvo (</a:t>
            </a:r>
            <a:r>
              <a:rPr lang="fi-FI" i="1">
                <a:ea typeface="Inter" panose="02000503000000020004" pitchFamily="2" charset="0"/>
              </a:rPr>
              <a:t>y</a:t>
            </a:r>
            <a:r>
              <a:rPr lang="fi-FI" sz="1200" i="1">
                <a:ea typeface="Inter" panose="02000503000000020004" pitchFamily="2" charset="0"/>
              </a:rPr>
              <a:t>hdenvertaisuus, vaikuttavuus, asiakaslähtöisyys, turvallisuus, rohkeus</a:t>
            </a:r>
            <a:r>
              <a:rPr lang="fi-FI" sz="1200">
                <a:ea typeface="Inter" panose="02000503000000020004" pitchFamily="2" charset="0"/>
              </a:rPr>
              <a:t>) ohjaavat kotihoidon toimintaa. Arvojen merkitystä ja näkymistä kotihoidossa arjessa on pohdittu yhteisesti kotihoidon johdon ja henkilöstön kesken. Tämän työn pohjalta kuvattiin kotihoidon yhteiset toimintaperiaatteet (seuraava sivu). </a:t>
            </a:r>
            <a:r>
              <a:rPr lang="fi-FI" sz="1200">
                <a:latin typeface="+mn-lt"/>
              </a:rPr>
              <a:t>Toimintaperiaatteiden tarkoitus on toimia konkreettisena ohjenuorana kotihoidon yksiköille Eloisan arvojen soveltamisessa kotihoidon työssä.</a:t>
            </a:r>
          </a:p>
          <a:p>
            <a:pPr marL="0" lvl="1">
              <a:spcAft>
                <a:spcPts val="600"/>
              </a:spcAft>
              <a:defRPr/>
            </a:pPr>
            <a:r>
              <a:rPr lang="fi-FI">
                <a:latin typeface="+mn-lt"/>
              </a:rPr>
              <a:t>Kotihoidon arvopohja ja toimintaperiaatteet voidaan kiteyttää sloganiin      ”</a:t>
            </a:r>
            <a:r>
              <a:rPr lang="fi-FI" i="1" err="1">
                <a:latin typeface="+mn-lt"/>
              </a:rPr>
              <a:t>Myö</a:t>
            </a:r>
            <a:r>
              <a:rPr lang="fi-FI" i="1">
                <a:latin typeface="+mn-lt"/>
              </a:rPr>
              <a:t> tehdään hyvä arki yhdessä</a:t>
            </a:r>
            <a:r>
              <a:rPr lang="fi-FI">
                <a:latin typeface="+mn-lt"/>
              </a:rPr>
              <a:t>”</a:t>
            </a:r>
            <a:endParaRPr lang="fi-FI" sz="1200">
              <a:latin typeface="+mn-lt"/>
            </a:endParaRPr>
          </a:p>
          <a:p>
            <a:pPr marL="0" lvl="1">
              <a:spcAft>
                <a:spcPts val="600"/>
              </a:spcAft>
              <a:defRPr/>
            </a:pPr>
            <a:endParaRPr lang="fi-FI">
              <a:latin typeface="+mn-lt"/>
            </a:endParaRPr>
          </a:p>
          <a:p>
            <a:pPr marL="0" lvl="1">
              <a:lnSpc>
                <a:spcPct val="100000"/>
              </a:lnSpc>
              <a:spcAft>
                <a:spcPts val="600"/>
              </a:spcAft>
              <a:defRPr/>
            </a:pPr>
            <a:endParaRPr lang="fi-FI" sz="1200">
              <a:latin typeface="+mn-lt"/>
            </a:endParaRPr>
          </a:p>
        </p:txBody>
      </p:sp>
      <p:pic>
        <p:nvPicPr>
          <p:cNvPr id="5" name="Graphic 4">
            <a:extLst>
              <a:ext uri="{FF2B5EF4-FFF2-40B4-BE49-F238E27FC236}">
                <a16:creationId xmlns:a16="http://schemas.microsoft.com/office/drawing/2014/main" id="{787735FA-5408-A16A-6B71-EAA5569843DC}"/>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606590" y="4390600"/>
            <a:ext cx="2464846" cy="1710618"/>
          </a:xfrm>
          <a:prstGeom prst="rect">
            <a:avLst/>
          </a:prstGeom>
        </p:spPr>
      </p:pic>
      <p:cxnSp>
        <p:nvCxnSpPr>
          <p:cNvPr id="2" name="Straight Connector 22">
            <a:extLst>
              <a:ext uri="{FF2B5EF4-FFF2-40B4-BE49-F238E27FC236}">
                <a16:creationId xmlns:a16="http://schemas.microsoft.com/office/drawing/2014/main" id="{5528A23F-31B0-7A43-2174-46A02C15F1A3}"/>
              </a:ext>
            </a:extLst>
          </p:cNvPr>
          <p:cNvCxnSpPr>
            <a:cxnSpLocks/>
          </p:cNvCxnSpPr>
          <p:nvPr/>
        </p:nvCxnSpPr>
        <p:spPr>
          <a:xfrm>
            <a:off x="73152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3" name="Rectangle 42">
            <a:extLst>
              <a:ext uri="{FF2B5EF4-FFF2-40B4-BE49-F238E27FC236}">
                <a16:creationId xmlns:a16="http://schemas.microsoft.com/office/drawing/2014/main" id="{3A86F6A8-5B4E-1F95-9C05-EF13FDAD636E}"/>
              </a:ext>
            </a:extLst>
          </p:cNvPr>
          <p:cNvSpPr/>
          <p:nvPr/>
        </p:nvSpPr>
        <p:spPr>
          <a:xfrm>
            <a:off x="4928896" y="468949"/>
            <a:ext cx="318110" cy="45719"/>
          </a:xfrm>
          <a:prstGeom prst="rect">
            <a:avLst/>
          </a:prstGeom>
          <a:solidFill>
            <a:srgbClr val="000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Rectangle 43">
            <a:extLst>
              <a:ext uri="{FF2B5EF4-FFF2-40B4-BE49-F238E27FC236}">
                <a16:creationId xmlns:a16="http://schemas.microsoft.com/office/drawing/2014/main" id="{B2D827A9-EB23-959D-F569-A3F505CB9343}"/>
              </a:ext>
            </a:extLst>
          </p:cNvPr>
          <p:cNvSpPr/>
          <p:nvPr/>
        </p:nvSpPr>
        <p:spPr>
          <a:xfrm>
            <a:off x="5333069"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Rectangle 44">
            <a:extLst>
              <a:ext uri="{FF2B5EF4-FFF2-40B4-BE49-F238E27FC236}">
                <a16:creationId xmlns:a16="http://schemas.microsoft.com/office/drawing/2014/main" id="{DB28CBBB-98A3-F8CB-F934-863833E3E09C}"/>
              </a:ext>
            </a:extLst>
          </p:cNvPr>
          <p:cNvSpPr/>
          <p:nvPr/>
        </p:nvSpPr>
        <p:spPr>
          <a:xfrm>
            <a:off x="573724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Rectangle 45">
            <a:extLst>
              <a:ext uri="{FF2B5EF4-FFF2-40B4-BE49-F238E27FC236}">
                <a16:creationId xmlns:a16="http://schemas.microsoft.com/office/drawing/2014/main" id="{2C696F76-2766-9BB2-A1FC-C0DD4BF07718}"/>
              </a:ext>
            </a:extLst>
          </p:cNvPr>
          <p:cNvSpPr/>
          <p:nvPr/>
        </p:nvSpPr>
        <p:spPr>
          <a:xfrm>
            <a:off x="6141415"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Rectangle 46">
            <a:extLst>
              <a:ext uri="{FF2B5EF4-FFF2-40B4-BE49-F238E27FC236}">
                <a16:creationId xmlns:a16="http://schemas.microsoft.com/office/drawing/2014/main" id="{A4CF8D2A-289E-B2B7-8AF6-7BE27AD5D753}"/>
              </a:ext>
            </a:extLst>
          </p:cNvPr>
          <p:cNvSpPr/>
          <p:nvPr/>
        </p:nvSpPr>
        <p:spPr>
          <a:xfrm>
            <a:off x="6545588"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Rectangle 47">
            <a:extLst>
              <a:ext uri="{FF2B5EF4-FFF2-40B4-BE49-F238E27FC236}">
                <a16:creationId xmlns:a16="http://schemas.microsoft.com/office/drawing/2014/main" id="{E49DDC00-302B-A15D-7649-651F280A8541}"/>
              </a:ext>
            </a:extLst>
          </p:cNvPr>
          <p:cNvSpPr/>
          <p:nvPr/>
        </p:nvSpPr>
        <p:spPr>
          <a:xfrm>
            <a:off x="694976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0979261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C4D9D95-C582-9A15-6F37-2B65900BE4DB}"/>
              </a:ext>
            </a:extLst>
          </p:cNvPr>
          <p:cNvGrpSpPr/>
          <p:nvPr/>
        </p:nvGrpSpPr>
        <p:grpSpPr>
          <a:xfrm>
            <a:off x="3104089" y="288377"/>
            <a:ext cx="6180317" cy="5628089"/>
            <a:chOff x="3104089" y="288377"/>
            <a:chExt cx="6180317" cy="5628089"/>
          </a:xfrm>
        </p:grpSpPr>
        <p:grpSp>
          <p:nvGrpSpPr>
            <p:cNvPr id="60" name="Group 59">
              <a:extLst>
                <a:ext uri="{FF2B5EF4-FFF2-40B4-BE49-F238E27FC236}">
                  <a16:creationId xmlns:a16="http://schemas.microsoft.com/office/drawing/2014/main" id="{41978C7B-5C61-CBD4-127D-7996321B645A}"/>
                </a:ext>
              </a:extLst>
            </p:cNvPr>
            <p:cNvGrpSpPr/>
            <p:nvPr/>
          </p:nvGrpSpPr>
          <p:grpSpPr>
            <a:xfrm>
              <a:off x="3104089" y="288377"/>
              <a:ext cx="5555406" cy="5628089"/>
              <a:chOff x="2740240" y="274753"/>
              <a:chExt cx="5555406" cy="5628089"/>
            </a:xfrm>
          </p:grpSpPr>
          <p:grpSp>
            <p:nvGrpSpPr>
              <p:cNvPr id="53" name="Group 52">
                <a:extLst>
                  <a:ext uri="{FF2B5EF4-FFF2-40B4-BE49-F238E27FC236}">
                    <a16:creationId xmlns:a16="http://schemas.microsoft.com/office/drawing/2014/main" id="{44EE7630-1EBE-C3B5-4F52-AEC640D9DF9B}"/>
                  </a:ext>
                </a:extLst>
              </p:cNvPr>
              <p:cNvGrpSpPr/>
              <p:nvPr/>
            </p:nvGrpSpPr>
            <p:grpSpPr>
              <a:xfrm>
                <a:off x="2809795" y="1158110"/>
                <a:ext cx="5463269" cy="4658860"/>
                <a:chOff x="2396968" y="3241023"/>
                <a:chExt cx="5463269" cy="5118966"/>
              </a:xfrm>
              <a:solidFill>
                <a:srgbClr val="EDEDFC"/>
              </a:solidFill>
            </p:grpSpPr>
            <p:pic>
              <p:nvPicPr>
                <p:cNvPr id="58" name="Picture 57">
                  <a:extLst>
                    <a:ext uri="{FF2B5EF4-FFF2-40B4-BE49-F238E27FC236}">
                      <a16:creationId xmlns:a16="http://schemas.microsoft.com/office/drawing/2014/main" id="{56E70A4A-201B-A251-9F6F-A89C9887D602}"/>
                    </a:ext>
                  </a:extLst>
                </p:cNvPr>
                <p:cNvPicPr>
                  <a:picLocks noChangeAspect="1"/>
                </p:cNvPicPr>
                <p:nvPr/>
              </p:nvPicPr>
              <p:blipFill rotWithShape="1">
                <a:blip r:embed="rId3"/>
                <a:srcRect r="10230" b="8779"/>
                <a:stretch/>
              </p:blipFill>
              <p:spPr>
                <a:xfrm flipH="1">
                  <a:off x="2574869" y="3863816"/>
                  <a:ext cx="4780569" cy="3809725"/>
                </a:xfrm>
                <a:prstGeom prst="rect">
                  <a:avLst/>
                </a:prstGeom>
                <a:grpFill/>
              </p:spPr>
            </p:pic>
            <p:pic>
              <p:nvPicPr>
                <p:cNvPr id="59" name="Graphic 58">
                  <a:extLst>
                    <a:ext uri="{FF2B5EF4-FFF2-40B4-BE49-F238E27FC236}">
                      <a16:creationId xmlns:a16="http://schemas.microsoft.com/office/drawing/2014/main" id="{C688E09C-D413-3146-C285-D07407B1DD51}"/>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8507" r="16114"/>
                <a:stretch/>
              </p:blipFill>
              <p:spPr>
                <a:xfrm>
                  <a:off x="2396968" y="3241023"/>
                  <a:ext cx="5463269" cy="5118966"/>
                </a:xfrm>
                <a:prstGeom prst="rect">
                  <a:avLst/>
                </a:prstGeom>
              </p:spPr>
            </p:pic>
          </p:grpSp>
          <p:sp>
            <p:nvSpPr>
              <p:cNvPr id="54" name="Rectangle 53">
                <a:extLst>
                  <a:ext uri="{FF2B5EF4-FFF2-40B4-BE49-F238E27FC236}">
                    <a16:creationId xmlns:a16="http://schemas.microsoft.com/office/drawing/2014/main" id="{DEF162A7-953E-8132-840A-03EAACC428DD}"/>
                  </a:ext>
                </a:extLst>
              </p:cNvPr>
              <p:cNvSpPr/>
              <p:nvPr/>
            </p:nvSpPr>
            <p:spPr>
              <a:xfrm>
                <a:off x="2740240" y="274753"/>
                <a:ext cx="5538894" cy="952911"/>
              </a:xfrm>
              <a:prstGeom prst="rect">
                <a:avLst/>
              </a:prstGeom>
              <a:solidFill>
                <a:srgbClr val="ED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5" name="Rectangle 54">
                <a:extLst>
                  <a:ext uri="{FF2B5EF4-FFF2-40B4-BE49-F238E27FC236}">
                    <a16:creationId xmlns:a16="http://schemas.microsoft.com/office/drawing/2014/main" id="{31FEFB84-FD1E-1CFD-3EB3-DE66C962012C}"/>
                  </a:ext>
                </a:extLst>
              </p:cNvPr>
              <p:cNvSpPr/>
              <p:nvPr/>
            </p:nvSpPr>
            <p:spPr>
              <a:xfrm>
                <a:off x="3109608" y="5575130"/>
                <a:ext cx="5186038" cy="327712"/>
              </a:xfrm>
              <a:prstGeom prst="rect">
                <a:avLst/>
              </a:prstGeom>
              <a:solidFill>
                <a:srgbClr val="ED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sp>
          <p:nvSpPr>
            <p:cNvPr id="4" name="Rectangle 3">
              <a:extLst>
                <a:ext uri="{FF2B5EF4-FFF2-40B4-BE49-F238E27FC236}">
                  <a16:creationId xmlns:a16="http://schemas.microsoft.com/office/drawing/2014/main" id="{ECE61FE3-E9C5-74BA-2DF7-A0D53221DC98}"/>
                </a:ext>
              </a:extLst>
            </p:cNvPr>
            <p:cNvSpPr/>
            <p:nvPr/>
          </p:nvSpPr>
          <p:spPr>
            <a:xfrm>
              <a:off x="8503770" y="1156381"/>
              <a:ext cx="780636" cy="4694546"/>
            </a:xfrm>
            <a:prstGeom prst="rect">
              <a:avLst/>
            </a:prstGeom>
            <a:solidFill>
              <a:srgbClr val="ED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sp>
        <p:nvSpPr>
          <p:cNvPr id="2" name="Title 1">
            <a:extLst>
              <a:ext uri="{FF2B5EF4-FFF2-40B4-BE49-F238E27FC236}">
                <a16:creationId xmlns:a16="http://schemas.microsoft.com/office/drawing/2014/main" id="{E0FAE0E2-59DD-8DE8-B317-AF7B58D2EA15}"/>
              </a:ext>
            </a:extLst>
          </p:cNvPr>
          <p:cNvSpPr>
            <a:spLocks noGrp="1"/>
          </p:cNvSpPr>
          <p:nvPr>
            <p:ph type="title"/>
          </p:nvPr>
        </p:nvSpPr>
        <p:spPr>
          <a:xfrm>
            <a:off x="451413" y="194943"/>
            <a:ext cx="11289174" cy="868004"/>
          </a:xfrm>
        </p:spPr>
        <p:txBody>
          <a:bodyPr vert="horz">
            <a:normAutofit/>
          </a:bodyPr>
          <a:lstStyle/>
          <a:p>
            <a:r>
              <a:rPr lang="fi-FI"/>
              <a:t>Kotihoidon yhteiset toimintaperiaatteet</a:t>
            </a:r>
            <a:endParaRPr lang="en-FI"/>
          </a:p>
        </p:txBody>
      </p:sp>
      <p:cxnSp>
        <p:nvCxnSpPr>
          <p:cNvPr id="23" name="Straight Connector 22">
            <a:extLst>
              <a:ext uri="{FF2B5EF4-FFF2-40B4-BE49-F238E27FC236}">
                <a16:creationId xmlns:a16="http://schemas.microsoft.com/office/drawing/2014/main" id="{7E82048B-FFAF-AC31-2A7C-5CB18838F9E1}"/>
              </a:ext>
            </a:extLst>
          </p:cNvPr>
          <p:cNvCxnSpPr>
            <a:cxnSpLocks/>
            <a:stCxn id="49" idx="1"/>
            <a:endCxn id="24" idx="5"/>
          </p:cNvCxnSpPr>
          <p:nvPr/>
        </p:nvCxnSpPr>
        <p:spPr>
          <a:xfrm flipH="1" flipV="1">
            <a:off x="8019668" y="4140197"/>
            <a:ext cx="1214981" cy="550218"/>
          </a:xfrm>
          <a:prstGeom prst="line">
            <a:avLst/>
          </a:prstGeom>
          <a:ln w="95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F617F44A-17E9-E027-717D-4A2B465EB6F4}"/>
              </a:ext>
            </a:extLst>
          </p:cNvPr>
          <p:cNvSpPr/>
          <p:nvPr/>
        </p:nvSpPr>
        <p:spPr>
          <a:xfrm>
            <a:off x="7841029" y="3961558"/>
            <a:ext cx="209289" cy="209289"/>
          </a:xfrm>
          <a:prstGeom prst="ellipse">
            <a:avLst/>
          </a:prstGeom>
          <a:solidFill>
            <a:schemeClr val="accent1"/>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cxnSp>
        <p:nvCxnSpPr>
          <p:cNvPr id="27" name="Straight Connector 26">
            <a:extLst>
              <a:ext uri="{FF2B5EF4-FFF2-40B4-BE49-F238E27FC236}">
                <a16:creationId xmlns:a16="http://schemas.microsoft.com/office/drawing/2014/main" id="{5D130E20-71F3-2A85-D640-4A9803D27C00}"/>
              </a:ext>
            </a:extLst>
          </p:cNvPr>
          <p:cNvCxnSpPr>
            <a:cxnSpLocks/>
            <a:stCxn id="42" idx="3"/>
            <a:endCxn id="28" idx="3"/>
          </p:cNvCxnSpPr>
          <p:nvPr/>
        </p:nvCxnSpPr>
        <p:spPr>
          <a:xfrm flipV="1">
            <a:off x="3828054" y="4826960"/>
            <a:ext cx="531218" cy="378886"/>
          </a:xfrm>
          <a:prstGeom prst="line">
            <a:avLst/>
          </a:prstGeom>
          <a:ln w="95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CFF9267A-D4A7-5AA9-A66A-6BDFE3B3F4B9}"/>
              </a:ext>
            </a:extLst>
          </p:cNvPr>
          <p:cNvSpPr/>
          <p:nvPr/>
        </p:nvSpPr>
        <p:spPr>
          <a:xfrm>
            <a:off x="4328622" y="4648321"/>
            <a:ext cx="209289" cy="209289"/>
          </a:xfrm>
          <a:prstGeom prst="ellipse">
            <a:avLst/>
          </a:prstGeom>
          <a:solidFill>
            <a:schemeClr val="accent1"/>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cxnSp>
        <p:nvCxnSpPr>
          <p:cNvPr id="29" name="Straight Connector 28">
            <a:extLst>
              <a:ext uri="{FF2B5EF4-FFF2-40B4-BE49-F238E27FC236}">
                <a16:creationId xmlns:a16="http://schemas.microsoft.com/office/drawing/2014/main" id="{D05B3E8F-337E-D454-203F-2D7EAF764D38}"/>
              </a:ext>
            </a:extLst>
          </p:cNvPr>
          <p:cNvCxnSpPr>
            <a:cxnSpLocks/>
            <a:endCxn id="30" idx="2"/>
          </p:cNvCxnSpPr>
          <p:nvPr/>
        </p:nvCxnSpPr>
        <p:spPr>
          <a:xfrm flipV="1">
            <a:off x="1085258" y="2513395"/>
            <a:ext cx="2763745" cy="250769"/>
          </a:xfrm>
          <a:prstGeom prst="line">
            <a:avLst/>
          </a:prstGeom>
          <a:ln w="95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E300536A-4FDF-3544-EE79-9C2FB267176E}"/>
              </a:ext>
            </a:extLst>
          </p:cNvPr>
          <p:cNvSpPr/>
          <p:nvPr/>
        </p:nvSpPr>
        <p:spPr>
          <a:xfrm>
            <a:off x="3849003" y="2408750"/>
            <a:ext cx="209289" cy="209289"/>
          </a:xfrm>
          <a:prstGeom prst="ellipse">
            <a:avLst/>
          </a:prstGeom>
          <a:solidFill>
            <a:schemeClr val="accent1"/>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cxnSp>
        <p:nvCxnSpPr>
          <p:cNvPr id="34" name="Straight Connector 33">
            <a:extLst>
              <a:ext uri="{FF2B5EF4-FFF2-40B4-BE49-F238E27FC236}">
                <a16:creationId xmlns:a16="http://schemas.microsoft.com/office/drawing/2014/main" id="{4F22ACB8-607E-7A9B-8A9E-3FAD2EBE323F}"/>
              </a:ext>
            </a:extLst>
          </p:cNvPr>
          <p:cNvCxnSpPr>
            <a:cxnSpLocks/>
          </p:cNvCxnSpPr>
          <p:nvPr/>
        </p:nvCxnSpPr>
        <p:spPr>
          <a:xfrm>
            <a:off x="2753811" y="1299461"/>
            <a:ext cx="0" cy="2608971"/>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C725B09-C19C-7875-4586-DD1C8118CF97}"/>
              </a:ext>
            </a:extLst>
          </p:cNvPr>
          <p:cNvCxnSpPr>
            <a:cxnSpLocks/>
            <a:stCxn id="37" idx="0"/>
            <a:endCxn id="36" idx="4"/>
          </p:cNvCxnSpPr>
          <p:nvPr/>
        </p:nvCxnSpPr>
        <p:spPr>
          <a:xfrm flipH="1" flipV="1">
            <a:off x="6577693" y="4690081"/>
            <a:ext cx="724691" cy="156368"/>
          </a:xfrm>
          <a:prstGeom prst="line">
            <a:avLst/>
          </a:prstGeom>
          <a:ln w="95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87D9974B-CECE-DABA-C292-3F52D19615E9}"/>
              </a:ext>
            </a:extLst>
          </p:cNvPr>
          <p:cNvSpPr/>
          <p:nvPr/>
        </p:nvSpPr>
        <p:spPr>
          <a:xfrm>
            <a:off x="6473048" y="4480792"/>
            <a:ext cx="209289" cy="209289"/>
          </a:xfrm>
          <a:prstGeom prst="ellipse">
            <a:avLst/>
          </a:prstGeom>
          <a:solidFill>
            <a:schemeClr val="accent1"/>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7" name="Rectangle 36">
            <a:extLst>
              <a:ext uri="{FF2B5EF4-FFF2-40B4-BE49-F238E27FC236}">
                <a16:creationId xmlns:a16="http://schemas.microsoft.com/office/drawing/2014/main" id="{D4AFF689-7E14-7776-202C-32CC745A8EEA}"/>
              </a:ext>
            </a:extLst>
          </p:cNvPr>
          <p:cNvSpPr/>
          <p:nvPr/>
        </p:nvSpPr>
        <p:spPr>
          <a:xfrm>
            <a:off x="5778216" y="4846449"/>
            <a:ext cx="3048335" cy="1780082"/>
          </a:xfrm>
          <a:prstGeom prst="rect">
            <a:avLst/>
          </a:prstGeom>
          <a:solidFill>
            <a:srgbClr val="E7F1F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8" name="Content Placeholder 3">
            <a:extLst>
              <a:ext uri="{FF2B5EF4-FFF2-40B4-BE49-F238E27FC236}">
                <a16:creationId xmlns:a16="http://schemas.microsoft.com/office/drawing/2014/main" id="{67A48AE7-F0AA-764D-9FEB-CD01EFCC674D}"/>
              </a:ext>
            </a:extLst>
          </p:cNvPr>
          <p:cNvSpPr txBox="1">
            <a:spLocks/>
          </p:cNvSpPr>
          <p:nvPr/>
        </p:nvSpPr>
        <p:spPr>
          <a:xfrm>
            <a:off x="5851571" y="4910644"/>
            <a:ext cx="2963246" cy="151120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30" lvl="1" indent="-171430">
              <a:spcBef>
                <a:spcPts val="800"/>
              </a:spcBef>
              <a:buClr>
                <a:schemeClr val="accent5"/>
              </a:buClr>
              <a:buFont typeface="Arial" panose="020B0604020202020204" pitchFamily="34" charset="0"/>
              <a:buChar char="•"/>
            </a:pPr>
            <a:r>
              <a:rPr lang="fi-FI" sz="1100">
                <a:ea typeface="Inter" panose="02000503000000020004" pitchFamily="2" charset="0"/>
              </a:rPr>
              <a:t>Olemme aidosti läsnä ja kohtaamme asiakkaan välittäen</a:t>
            </a:r>
          </a:p>
          <a:p>
            <a:pPr marL="171430" lvl="1" indent="-171430">
              <a:spcBef>
                <a:spcPts val="800"/>
              </a:spcBef>
              <a:buClr>
                <a:schemeClr val="accent5"/>
              </a:buClr>
              <a:buFont typeface="Arial" panose="020B0604020202020204" pitchFamily="34" charset="0"/>
              <a:buChar char="•"/>
            </a:pPr>
            <a:r>
              <a:rPr lang="fi-FI" sz="1100">
                <a:ea typeface="Inter" panose="02000503000000020004" pitchFamily="2" charset="0"/>
              </a:rPr>
              <a:t>Tunnemme jokaisen asiakkaan, ja pyrimme aina hoitosuhteen jatkuvuuteen </a:t>
            </a:r>
          </a:p>
          <a:p>
            <a:pPr marL="171430" lvl="1" indent="-171430">
              <a:spcBef>
                <a:spcPts val="800"/>
              </a:spcBef>
              <a:buClr>
                <a:schemeClr val="accent5"/>
              </a:buClr>
              <a:buFont typeface="Arial" panose="020B0604020202020204" pitchFamily="34" charset="0"/>
              <a:buChar char="•"/>
            </a:pPr>
            <a:r>
              <a:rPr lang="fi-FI" sz="1100">
                <a:ea typeface="Inter" panose="02000503000000020004" pitchFamily="2" charset="0"/>
              </a:rPr>
              <a:t>Kuulemme asiakasta ja hyödynnämme palautetta toiminnan kehittämisessä</a:t>
            </a:r>
          </a:p>
        </p:txBody>
      </p:sp>
      <p:sp>
        <p:nvSpPr>
          <p:cNvPr id="39" name="Rectangle 38">
            <a:extLst>
              <a:ext uri="{FF2B5EF4-FFF2-40B4-BE49-F238E27FC236}">
                <a16:creationId xmlns:a16="http://schemas.microsoft.com/office/drawing/2014/main" id="{3D7AC905-1044-D7AB-B712-418F797A0181}"/>
              </a:ext>
            </a:extLst>
          </p:cNvPr>
          <p:cNvSpPr/>
          <p:nvPr/>
        </p:nvSpPr>
        <p:spPr>
          <a:xfrm>
            <a:off x="572416" y="1197926"/>
            <a:ext cx="2531673" cy="2801265"/>
          </a:xfrm>
          <a:prstGeom prst="rect">
            <a:avLst/>
          </a:prstGeom>
          <a:solidFill>
            <a:srgbClr val="E7F1F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0" name="Content Placeholder 3">
            <a:extLst>
              <a:ext uri="{FF2B5EF4-FFF2-40B4-BE49-F238E27FC236}">
                <a16:creationId xmlns:a16="http://schemas.microsoft.com/office/drawing/2014/main" id="{5AACA12D-7F61-379C-38B4-858E832D0B51}"/>
              </a:ext>
            </a:extLst>
          </p:cNvPr>
          <p:cNvSpPr txBox="1">
            <a:spLocks/>
          </p:cNvSpPr>
          <p:nvPr/>
        </p:nvSpPr>
        <p:spPr>
          <a:xfrm>
            <a:off x="634252" y="1335650"/>
            <a:ext cx="2375803" cy="248761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30" lvl="1" indent="-171430">
              <a:spcBef>
                <a:spcPts val="800"/>
              </a:spcBef>
              <a:buClr>
                <a:schemeClr val="accent5"/>
              </a:buClr>
              <a:buFont typeface="Arial" panose="020B0604020202020204" pitchFamily="34" charset="0"/>
              <a:buChar char="•"/>
            </a:pPr>
            <a:r>
              <a:rPr lang="fi-FI" sz="1100">
                <a:ea typeface="Inter" panose="02000503000000020004" pitchFamily="2" charset="0"/>
              </a:rPr>
              <a:t>Vastaamme asiakkaan palvelutarpeisiin oikea-aikaisesti ja tilanteeseen sopivin palveluin</a:t>
            </a:r>
          </a:p>
          <a:p>
            <a:pPr marL="171430" lvl="1" indent="-171430">
              <a:spcBef>
                <a:spcPts val="800"/>
              </a:spcBef>
              <a:buClr>
                <a:schemeClr val="accent5"/>
              </a:buClr>
              <a:buFont typeface="Arial" panose="020B0604020202020204" pitchFamily="34" charset="0"/>
              <a:buChar char="•"/>
            </a:pPr>
            <a:r>
              <a:rPr lang="fi-FI" sz="1100">
                <a:ea typeface="Inter" panose="02000503000000020004" pitchFamily="2" charset="0"/>
              </a:rPr>
              <a:t>Teemme yhteistyötä asiakkaan kanssa, tuemme, aktivoimme ja kannustamme oman elämän hallintaan ja pieniin muutoksiin</a:t>
            </a:r>
          </a:p>
          <a:p>
            <a:pPr marL="171430" lvl="1" indent="-171430">
              <a:spcBef>
                <a:spcPts val="800"/>
              </a:spcBef>
              <a:buClr>
                <a:schemeClr val="accent5"/>
              </a:buClr>
              <a:buFont typeface="Arial" panose="020B0604020202020204" pitchFamily="34" charset="0"/>
              <a:buChar char="•"/>
            </a:pPr>
            <a:r>
              <a:rPr lang="fi-FI" sz="1100">
                <a:ea typeface="Inter" panose="02000503000000020004" pitchFamily="2" charset="0"/>
              </a:rPr>
              <a:t>Hyödynnämme tarpeen mukaan moniammatillista osaamista</a:t>
            </a:r>
          </a:p>
          <a:p>
            <a:pPr marL="171430" lvl="1" indent="-171430">
              <a:spcBef>
                <a:spcPts val="800"/>
              </a:spcBef>
              <a:buClr>
                <a:schemeClr val="accent5"/>
              </a:buClr>
              <a:buFont typeface="Arial" panose="020B0604020202020204" pitchFamily="34" charset="0"/>
              <a:buChar char="•"/>
            </a:pPr>
            <a:r>
              <a:rPr lang="fi-FI" sz="1100">
                <a:ea typeface="Inter" panose="02000503000000020004" pitchFamily="2" charset="0"/>
              </a:rPr>
              <a:t>Seuraamme ja kehitämme toimintamme vaikuttavuutta</a:t>
            </a:r>
          </a:p>
          <a:p>
            <a:pPr>
              <a:lnSpc>
                <a:spcPct val="100000"/>
              </a:lnSpc>
              <a:spcBef>
                <a:spcPts val="800"/>
              </a:spcBef>
            </a:pPr>
            <a:endParaRPr lang="fi-FI" sz="2000">
              <a:latin typeface="+mn-lt"/>
            </a:endParaRPr>
          </a:p>
        </p:txBody>
      </p:sp>
      <p:sp>
        <p:nvSpPr>
          <p:cNvPr id="41" name="TextBox 40">
            <a:extLst>
              <a:ext uri="{FF2B5EF4-FFF2-40B4-BE49-F238E27FC236}">
                <a16:creationId xmlns:a16="http://schemas.microsoft.com/office/drawing/2014/main" id="{579D68E7-006B-099E-73E9-1B966AC61CDC}"/>
              </a:ext>
            </a:extLst>
          </p:cNvPr>
          <p:cNvSpPr txBox="1"/>
          <p:nvPr/>
        </p:nvSpPr>
        <p:spPr>
          <a:xfrm>
            <a:off x="707370" y="3578686"/>
            <a:ext cx="1619749" cy="338554"/>
          </a:xfrm>
          <a:prstGeom prst="rect">
            <a:avLst/>
          </a:prstGeom>
          <a:noFill/>
        </p:spPr>
        <p:txBody>
          <a:bodyPr wrap="square" lIns="36000" rIns="36000">
            <a:spAutoFit/>
          </a:bodyPr>
          <a:lstStyle/>
          <a:p>
            <a:pPr marL="0" lvl="1" indent="0">
              <a:spcBef>
                <a:spcPts val="900"/>
              </a:spcBef>
              <a:spcAft>
                <a:spcPts val="200"/>
              </a:spcAft>
              <a:buClr>
                <a:schemeClr val="accent5"/>
              </a:buClr>
              <a:buNone/>
            </a:pPr>
            <a:r>
              <a:rPr lang="fi-FI" sz="1600" b="1" spc="60">
                <a:solidFill>
                  <a:schemeClr val="accent1">
                    <a:lumMod val="50000"/>
                    <a:alpha val="50000"/>
                  </a:schemeClr>
                </a:solidFill>
                <a:latin typeface="+mj-lt"/>
                <a:ea typeface="Inter" panose="02000503000000020004" pitchFamily="2" charset="0"/>
              </a:rPr>
              <a:t>Vaikuttavuus</a:t>
            </a:r>
          </a:p>
        </p:txBody>
      </p:sp>
      <p:sp>
        <p:nvSpPr>
          <p:cNvPr id="42" name="Rectangle 41">
            <a:extLst>
              <a:ext uri="{FF2B5EF4-FFF2-40B4-BE49-F238E27FC236}">
                <a16:creationId xmlns:a16="http://schemas.microsoft.com/office/drawing/2014/main" id="{EB346586-7322-89D7-FE1B-3286690FC931}"/>
              </a:ext>
            </a:extLst>
          </p:cNvPr>
          <p:cNvSpPr/>
          <p:nvPr/>
        </p:nvSpPr>
        <p:spPr>
          <a:xfrm>
            <a:off x="1493451" y="4357296"/>
            <a:ext cx="2334603" cy="1697099"/>
          </a:xfrm>
          <a:prstGeom prst="rect">
            <a:avLst/>
          </a:prstGeom>
          <a:solidFill>
            <a:srgbClr val="E7F1F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3" name="Content Placeholder 3">
            <a:extLst>
              <a:ext uri="{FF2B5EF4-FFF2-40B4-BE49-F238E27FC236}">
                <a16:creationId xmlns:a16="http://schemas.microsoft.com/office/drawing/2014/main" id="{06E78727-46DE-A484-5483-DA119C5C20AC}"/>
              </a:ext>
            </a:extLst>
          </p:cNvPr>
          <p:cNvSpPr txBox="1">
            <a:spLocks/>
          </p:cNvSpPr>
          <p:nvPr/>
        </p:nvSpPr>
        <p:spPr>
          <a:xfrm>
            <a:off x="1584243" y="4500309"/>
            <a:ext cx="2064560" cy="135927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30" lvl="1" indent="-171430">
              <a:spcBef>
                <a:spcPts val="800"/>
              </a:spcBef>
              <a:buClr>
                <a:schemeClr val="accent5"/>
              </a:buClr>
              <a:buFont typeface="Arial" panose="020B0604020202020204" pitchFamily="34" charset="0"/>
              <a:buChar char="•"/>
            </a:pPr>
            <a:r>
              <a:rPr lang="fi-FI" sz="1100">
                <a:ea typeface="Inter" panose="02000503000000020004" pitchFamily="2" charset="0"/>
              </a:rPr>
              <a:t>Tarjoamme palveluja asiakkaan yksilöllisen tarpeen mukaan  </a:t>
            </a:r>
          </a:p>
          <a:p>
            <a:pPr marL="171430" lvl="1" indent="-171430">
              <a:spcBef>
                <a:spcPts val="800"/>
              </a:spcBef>
              <a:buClr>
                <a:schemeClr val="accent5"/>
              </a:buClr>
              <a:buFont typeface="Arial" panose="020B0604020202020204" pitchFamily="34" charset="0"/>
              <a:buChar char="•"/>
            </a:pPr>
            <a:r>
              <a:rPr lang="fi-FI" sz="1100">
                <a:ea typeface="Inter" panose="02000503000000020004" pitchFamily="2" charset="0"/>
              </a:rPr>
              <a:t>Noudatamme yhteisiä periaatteita ja käytäntöjä koko alueella</a:t>
            </a:r>
          </a:p>
        </p:txBody>
      </p:sp>
      <p:sp>
        <p:nvSpPr>
          <p:cNvPr id="44" name="TextBox 43">
            <a:extLst>
              <a:ext uri="{FF2B5EF4-FFF2-40B4-BE49-F238E27FC236}">
                <a16:creationId xmlns:a16="http://schemas.microsoft.com/office/drawing/2014/main" id="{FFC6F62A-7C17-AAF7-48EF-4BBB03F46E46}"/>
              </a:ext>
            </a:extLst>
          </p:cNvPr>
          <p:cNvSpPr txBox="1"/>
          <p:nvPr/>
        </p:nvSpPr>
        <p:spPr>
          <a:xfrm>
            <a:off x="1671624" y="5688965"/>
            <a:ext cx="1917717" cy="189759"/>
          </a:xfrm>
          <a:prstGeom prst="rect">
            <a:avLst/>
          </a:prstGeom>
          <a:noFill/>
        </p:spPr>
        <p:txBody>
          <a:bodyPr wrap="square" lIns="0" tIns="0" rIns="0" bIns="0" anchor="ctr">
            <a:noAutofit/>
          </a:bodyPr>
          <a:lstStyle/>
          <a:p>
            <a:pPr marL="0" lvl="1" indent="0">
              <a:spcBef>
                <a:spcPts val="900"/>
              </a:spcBef>
              <a:spcAft>
                <a:spcPts val="200"/>
              </a:spcAft>
              <a:buClr>
                <a:schemeClr val="accent5"/>
              </a:buClr>
              <a:buNone/>
            </a:pPr>
            <a:r>
              <a:rPr lang="fi-FI" sz="1600" b="1">
                <a:solidFill>
                  <a:schemeClr val="accent1">
                    <a:lumMod val="50000"/>
                    <a:alpha val="50000"/>
                  </a:schemeClr>
                </a:solidFill>
                <a:latin typeface="+mj-lt"/>
              </a:rPr>
              <a:t>Yhdenvertaisuus</a:t>
            </a:r>
          </a:p>
        </p:txBody>
      </p:sp>
      <p:sp>
        <p:nvSpPr>
          <p:cNvPr id="45" name="TextBox 44">
            <a:extLst>
              <a:ext uri="{FF2B5EF4-FFF2-40B4-BE49-F238E27FC236}">
                <a16:creationId xmlns:a16="http://schemas.microsoft.com/office/drawing/2014/main" id="{E90CAD22-73F2-698A-B75B-70BB8860177A}"/>
              </a:ext>
            </a:extLst>
          </p:cNvPr>
          <p:cNvSpPr txBox="1"/>
          <p:nvPr/>
        </p:nvSpPr>
        <p:spPr>
          <a:xfrm>
            <a:off x="5875579" y="6224316"/>
            <a:ext cx="2174739" cy="201787"/>
          </a:xfrm>
          <a:prstGeom prst="rect">
            <a:avLst/>
          </a:prstGeom>
          <a:noFill/>
        </p:spPr>
        <p:txBody>
          <a:bodyPr wrap="square" lIns="0" tIns="0" rIns="0" bIns="0">
            <a:spAutoFit/>
          </a:bodyPr>
          <a:lstStyle/>
          <a:p>
            <a:pPr marL="0" lvl="1" indent="0" algn="ctr">
              <a:lnSpc>
                <a:spcPct val="80000"/>
              </a:lnSpc>
              <a:spcBef>
                <a:spcPts val="900"/>
              </a:spcBef>
              <a:spcAft>
                <a:spcPts val="200"/>
              </a:spcAft>
              <a:buClr>
                <a:schemeClr val="accent5"/>
              </a:buClr>
              <a:buNone/>
            </a:pPr>
            <a:r>
              <a:rPr lang="fi-FI" sz="1600" b="1">
                <a:solidFill>
                  <a:schemeClr val="accent1">
                    <a:lumMod val="50000"/>
                    <a:alpha val="50000"/>
                  </a:schemeClr>
                </a:solidFill>
                <a:latin typeface="+mj-lt"/>
                <a:ea typeface="Inter" panose="02000503000000020004" pitchFamily="2" charset="0"/>
              </a:rPr>
              <a:t>Asiakaslähtöisyys</a:t>
            </a:r>
          </a:p>
        </p:txBody>
      </p:sp>
      <p:sp>
        <p:nvSpPr>
          <p:cNvPr id="46" name="Rectangle 45">
            <a:extLst>
              <a:ext uri="{FF2B5EF4-FFF2-40B4-BE49-F238E27FC236}">
                <a16:creationId xmlns:a16="http://schemas.microsoft.com/office/drawing/2014/main" id="{E9991BD6-953D-A421-3BA5-A552B9E1F91D}"/>
              </a:ext>
            </a:extLst>
          </p:cNvPr>
          <p:cNvSpPr/>
          <p:nvPr/>
        </p:nvSpPr>
        <p:spPr>
          <a:xfrm>
            <a:off x="8540217" y="1103090"/>
            <a:ext cx="2858821" cy="1916872"/>
          </a:xfrm>
          <a:prstGeom prst="rect">
            <a:avLst/>
          </a:prstGeom>
          <a:solidFill>
            <a:srgbClr val="E7F1F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7" name="Content Placeholder 3">
            <a:extLst>
              <a:ext uri="{FF2B5EF4-FFF2-40B4-BE49-F238E27FC236}">
                <a16:creationId xmlns:a16="http://schemas.microsoft.com/office/drawing/2014/main" id="{E73837D6-C579-5268-295C-8D5750806870}"/>
              </a:ext>
            </a:extLst>
          </p:cNvPr>
          <p:cNvSpPr txBox="1">
            <a:spLocks/>
          </p:cNvSpPr>
          <p:nvPr/>
        </p:nvSpPr>
        <p:spPr>
          <a:xfrm>
            <a:off x="8667099" y="1180405"/>
            <a:ext cx="2849752" cy="1331657"/>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30" lvl="1" indent="-171430">
              <a:spcBef>
                <a:spcPts val="800"/>
              </a:spcBef>
              <a:buClr>
                <a:schemeClr val="accent5"/>
              </a:buClr>
              <a:buFont typeface="Arial" panose="020B0604020202020204" pitchFamily="34" charset="0"/>
              <a:buChar char="•"/>
            </a:pPr>
            <a:r>
              <a:rPr lang="fi-FI" sz="1100"/>
              <a:t>Otamme vastuuta ja käytämme rohkeasti ammatillista osaamistamme </a:t>
            </a:r>
          </a:p>
          <a:p>
            <a:pPr marL="171430" lvl="1" indent="-171430">
              <a:spcBef>
                <a:spcPts val="800"/>
              </a:spcBef>
              <a:buClr>
                <a:schemeClr val="accent5"/>
              </a:buClr>
              <a:buFont typeface="Arial" panose="020B0604020202020204" pitchFamily="34" charset="0"/>
              <a:buChar char="•"/>
            </a:pPr>
            <a:r>
              <a:rPr lang="fi-FI" sz="1100"/>
              <a:t>Kehitämme ja kokeilemme luovasti uusia toimintatapoja</a:t>
            </a:r>
          </a:p>
          <a:p>
            <a:pPr marL="171430" lvl="1" indent="-171430">
              <a:spcBef>
                <a:spcPts val="800"/>
              </a:spcBef>
              <a:buClr>
                <a:schemeClr val="accent5"/>
              </a:buClr>
              <a:buFont typeface="Arial" panose="020B0604020202020204" pitchFamily="34" charset="0"/>
              <a:buChar char="•"/>
            </a:pPr>
            <a:r>
              <a:rPr lang="fi-FI" sz="1100"/>
              <a:t>Hyödynnämme uusinta teknologiaa ennakkoluulottomasti</a:t>
            </a:r>
          </a:p>
        </p:txBody>
      </p:sp>
      <p:sp>
        <p:nvSpPr>
          <p:cNvPr id="48" name="TextBox 47">
            <a:extLst>
              <a:ext uri="{FF2B5EF4-FFF2-40B4-BE49-F238E27FC236}">
                <a16:creationId xmlns:a16="http://schemas.microsoft.com/office/drawing/2014/main" id="{6E1DBEB3-6B9E-E958-50A4-E35499C3A8C5}"/>
              </a:ext>
            </a:extLst>
          </p:cNvPr>
          <p:cNvSpPr txBox="1"/>
          <p:nvPr/>
        </p:nvSpPr>
        <p:spPr>
          <a:xfrm>
            <a:off x="8661942" y="2646011"/>
            <a:ext cx="991504" cy="205899"/>
          </a:xfrm>
          <a:prstGeom prst="rect">
            <a:avLst/>
          </a:prstGeom>
          <a:noFill/>
        </p:spPr>
        <p:txBody>
          <a:bodyPr wrap="square" lIns="0" tIns="0" rIns="0" bIns="0" anchor="ctr">
            <a:noAutofit/>
          </a:bodyPr>
          <a:lstStyle/>
          <a:p>
            <a:pPr marL="0" lvl="1" indent="0" algn="ctr">
              <a:spcBef>
                <a:spcPts val="900"/>
              </a:spcBef>
              <a:spcAft>
                <a:spcPts val="200"/>
              </a:spcAft>
              <a:buClr>
                <a:schemeClr val="accent5"/>
              </a:buClr>
              <a:buNone/>
            </a:pPr>
            <a:r>
              <a:rPr lang="fi-FI" sz="1600" b="1">
                <a:solidFill>
                  <a:schemeClr val="accent1">
                    <a:lumMod val="50000"/>
                    <a:alpha val="50000"/>
                  </a:schemeClr>
                </a:solidFill>
                <a:latin typeface="+mj-lt"/>
              </a:rPr>
              <a:t>Rohkeus</a:t>
            </a:r>
          </a:p>
        </p:txBody>
      </p:sp>
      <p:sp>
        <p:nvSpPr>
          <p:cNvPr id="49" name="Rectangle 48">
            <a:extLst>
              <a:ext uri="{FF2B5EF4-FFF2-40B4-BE49-F238E27FC236}">
                <a16:creationId xmlns:a16="http://schemas.microsoft.com/office/drawing/2014/main" id="{6D4BE364-39E7-85AC-E27A-18FC2B152C58}"/>
              </a:ext>
            </a:extLst>
          </p:cNvPr>
          <p:cNvSpPr/>
          <p:nvPr/>
        </p:nvSpPr>
        <p:spPr>
          <a:xfrm>
            <a:off x="9234649" y="3338911"/>
            <a:ext cx="2400058" cy="2703007"/>
          </a:xfrm>
          <a:prstGeom prst="rect">
            <a:avLst/>
          </a:prstGeom>
          <a:solidFill>
            <a:srgbClr val="E7F1F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0" name="Content Placeholder 3">
            <a:extLst>
              <a:ext uri="{FF2B5EF4-FFF2-40B4-BE49-F238E27FC236}">
                <a16:creationId xmlns:a16="http://schemas.microsoft.com/office/drawing/2014/main" id="{EE6D60B6-B1B2-F4D6-3AA4-AC80CD781221}"/>
              </a:ext>
            </a:extLst>
          </p:cNvPr>
          <p:cNvSpPr txBox="1">
            <a:spLocks/>
          </p:cNvSpPr>
          <p:nvPr/>
        </p:nvSpPr>
        <p:spPr>
          <a:xfrm>
            <a:off x="9319567" y="3502298"/>
            <a:ext cx="2323228" cy="253962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30" lvl="1" indent="-171430">
              <a:spcBef>
                <a:spcPts val="800"/>
              </a:spcBef>
              <a:buClr>
                <a:schemeClr val="accent5"/>
              </a:buClr>
              <a:buFont typeface="Arial" panose="020B0604020202020204" pitchFamily="34" charset="0"/>
              <a:buChar char="•"/>
            </a:pPr>
            <a:r>
              <a:rPr lang="fi-FI" sz="1100"/>
              <a:t>Pyrimme mahdollistamaan jokaiselle asiakkaalle turvallisen ikääntymisen omassa kodissa sekä erilaisissa elämäntilanteissa</a:t>
            </a:r>
          </a:p>
          <a:p>
            <a:pPr marL="171430" lvl="1" indent="-171430">
              <a:spcBef>
                <a:spcPts val="800"/>
              </a:spcBef>
              <a:buClr>
                <a:schemeClr val="accent5"/>
              </a:buClr>
              <a:buFont typeface="Arial" panose="020B0604020202020204" pitchFamily="34" charset="0"/>
              <a:buChar char="•"/>
            </a:pPr>
            <a:r>
              <a:rPr lang="fi-FI" sz="1100"/>
              <a:t>Seuraamme toimintamme laatua ja puutumme epäkohtiin</a:t>
            </a:r>
          </a:p>
          <a:p>
            <a:pPr marL="171430" lvl="1" indent="-171430">
              <a:spcBef>
                <a:spcPts val="800"/>
              </a:spcBef>
              <a:buClr>
                <a:schemeClr val="accent5"/>
              </a:buClr>
              <a:buFont typeface="Arial" panose="020B0604020202020204" pitchFamily="34" charset="0"/>
              <a:buChar char="•"/>
            </a:pPr>
            <a:r>
              <a:rPr lang="fi-FI" sz="1100"/>
              <a:t>Pidämme huolta henkilöstömme osaamisesta</a:t>
            </a:r>
          </a:p>
          <a:p>
            <a:pPr marL="171430" lvl="1" indent="-171430">
              <a:spcBef>
                <a:spcPts val="800"/>
              </a:spcBef>
              <a:buClr>
                <a:schemeClr val="accent5"/>
              </a:buClr>
            </a:pPr>
            <a:r>
              <a:rPr lang="fi-FI" sz="1100"/>
              <a:t>Varmistamme turvallisen työympäristön ja työvälineet</a:t>
            </a:r>
          </a:p>
        </p:txBody>
      </p:sp>
      <p:sp>
        <p:nvSpPr>
          <p:cNvPr id="51" name="TextBox 50">
            <a:extLst>
              <a:ext uri="{FF2B5EF4-FFF2-40B4-BE49-F238E27FC236}">
                <a16:creationId xmlns:a16="http://schemas.microsoft.com/office/drawing/2014/main" id="{AB5A8EEE-7DF9-0378-C299-8DE2B3C38398}"/>
              </a:ext>
            </a:extLst>
          </p:cNvPr>
          <p:cNvSpPr txBox="1"/>
          <p:nvPr/>
        </p:nvSpPr>
        <p:spPr>
          <a:xfrm>
            <a:off x="9405535" y="5696943"/>
            <a:ext cx="1430566" cy="205899"/>
          </a:xfrm>
          <a:prstGeom prst="rect">
            <a:avLst/>
          </a:prstGeom>
          <a:noFill/>
        </p:spPr>
        <p:txBody>
          <a:bodyPr wrap="square" lIns="0" tIns="0" rIns="0" bIns="0" anchor="ctr">
            <a:noAutofit/>
          </a:bodyPr>
          <a:lstStyle/>
          <a:p>
            <a:pPr marL="0" lvl="1" indent="0" algn="ctr">
              <a:spcBef>
                <a:spcPts val="900"/>
              </a:spcBef>
              <a:spcAft>
                <a:spcPts val="200"/>
              </a:spcAft>
              <a:buClr>
                <a:schemeClr val="accent5"/>
              </a:buClr>
              <a:buNone/>
            </a:pPr>
            <a:r>
              <a:rPr lang="fi-FI" sz="1600" b="1">
                <a:solidFill>
                  <a:schemeClr val="accent1">
                    <a:lumMod val="50000"/>
                    <a:alpha val="50000"/>
                  </a:schemeClr>
                </a:solidFill>
                <a:latin typeface="+mj-lt"/>
              </a:rPr>
              <a:t>Turvallisuus</a:t>
            </a:r>
          </a:p>
        </p:txBody>
      </p:sp>
      <p:pic>
        <p:nvPicPr>
          <p:cNvPr id="6" name="Graphic 5">
            <a:extLst>
              <a:ext uri="{FF2B5EF4-FFF2-40B4-BE49-F238E27FC236}">
                <a16:creationId xmlns:a16="http://schemas.microsoft.com/office/drawing/2014/main" id="{A4E72D71-EDF2-3F41-C2B7-600450CD456E}"/>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660010" y="1007073"/>
            <a:ext cx="1907220" cy="1323622"/>
          </a:xfrm>
          <a:prstGeom prst="rect">
            <a:avLst/>
          </a:prstGeom>
        </p:spPr>
      </p:pic>
      <p:cxnSp>
        <p:nvCxnSpPr>
          <p:cNvPr id="25" name="Straight Connector 24">
            <a:extLst>
              <a:ext uri="{FF2B5EF4-FFF2-40B4-BE49-F238E27FC236}">
                <a16:creationId xmlns:a16="http://schemas.microsoft.com/office/drawing/2014/main" id="{2D462810-124D-2656-DC51-945C3FC8FC31}"/>
              </a:ext>
            </a:extLst>
          </p:cNvPr>
          <p:cNvCxnSpPr>
            <a:cxnSpLocks/>
            <a:stCxn id="46" idx="1"/>
          </p:cNvCxnSpPr>
          <p:nvPr/>
        </p:nvCxnSpPr>
        <p:spPr>
          <a:xfrm flipH="1">
            <a:off x="7877717" y="2061526"/>
            <a:ext cx="662500" cy="67879"/>
          </a:xfrm>
          <a:prstGeom prst="line">
            <a:avLst/>
          </a:prstGeom>
          <a:ln w="95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D214E134-4348-1952-854F-974488A87B45}"/>
              </a:ext>
            </a:extLst>
          </p:cNvPr>
          <p:cNvSpPr/>
          <p:nvPr/>
        </p:nvSpPr>
        <p:spPr>
          <a:xfrm>
            <a:off x="7685042" y="2049981"/>
            <a:ext cx="209289" cy="209289"/>
          </a:xfrm>
          <a:prstGeom prst="ellipse">
            <a:avLst/>
          </a:prstGeom>
          <a:solidFill>
            <a:schemeClr val="accent1"/>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3126571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441D541-CE31-E7EE-1467-1B0FA2E01EB5}"/>
              </a:ext>
            </a:extLst>
          </p:cNvPr>
          <p:cNvSpPr/>
          <p:nvPr/>
        </p:nvSpPr>
        <p:spPr>
          <a:xfrm>
            <a:off x="325173" y="3267405"/>
            <a:ext cx="2589491" cy="707886"/>
          </a:xfrm>
          <a:prstGeom prst="rect">
            <a:avLst/>
          </a:prstGeom>
        </p:spPr>
        <p:txBody>
          <a:bodyPr wrap="none">
            <a:spAutoFit/>
          </a:bodyPr>
          <a:lstStyle/>
          <a:p>
            <a:pPr algn="ctr"/>
            <a:r>
              <a:rPr lang="fi-FI" sz="1600" b="1" spc="60">
                <a:solidFill>
                  <a:schemeClr val="accent1">
                    <a:lumMod val="50000"/>
                    <a:alpha val="50000"/>
                  </a:schemeClr>
                </a:solidFill>
                <a:latin typeface="+mj-lt"/>
              </a:rPr>
              <a:t>YHDENVERTAISUUS</a:t>
            </a:r>
            <a:br>
              <a:rPr lang="fi-FI" sz="1600" b="1" spc="60">
                <a:solidFill>
                  <a:schemeClr val="accent1">
                    <a:lumMod val="50000"/>
                    <a:alpha val="50000"/>
                  </a:schemeClr>
                </a:solidFill>
                <a:latin typeface="+mj-lt"/>
              </a:rPr>
            </a:br>
            <a:r>
              <a:rPr lang="fi-FI" sz="1200" spc="100">
                <a:solidFill>
                  <a:schemeClr val="tx1">
                    <a:lumMod val="75000"/>
                    <a:lumOff val="25000"/>
                  </a:schemeClr>
                </a:solidFill>
              </a:rPr>
              <a:t>Tarve ratkaisee, </a:t>
            </a:r>
          </a:p>
          <a:p>
            <a:pPr algn="ctr"/>
            <a:r>
              <a:rPr lang="fi-FI" sz="1200" spc="100">
                <a:solidFill>
                  <a:schemeClr val="tx1">
                    <a:lumMod val="75000"/>
                    <a:lumOff val="25000"/>
                  </a:schemeClr>
                </a:solidFill>
              </a:rPr>
              <a:t>yhteiset käytännöt</a:t>
            </a:r>
            <a:endParaRPr lang="fi-FI" sz="1600" spc="100">
              <a:solidFill>
                <a:schemeClr val="tx1">
                  <a:lumMod val="75000"/>
                  <a:lumOff val="25000"/>
                </a:schemeClr>
              </a:solidFill>
            </a:endParaRPr>
          </a:p>
        </p:txBody>
      </p:sp>
      <p:sp>
        <p:nvSpPr>
          <p:cNvPr id="6" name="Rectangle 5">
            <a:extLst>
              <a:ext uri="{FF2B5EF4-FFF2-40B4-BE49-F238E27FC236}">
                <a16:creationId xmlns:a16="http://schemas.microsoft.com/office/drawing/2014/main" id="{69DBF537-6BED-471A-BC09-A3DDD1878165}"/>
              </a:ext>
            </a:extLst>
          </p:cNvPr>
          <p:cNvSpPr/>
          <p:nvPr/>
        </p:nvSpPr>
        <p:spPr>
          <a:xfrm>
            <a:off x="4830025" y="5390681"/>
            <a:ext cx="2855342" cy="707886"/>
          </a:xfrm>
          <a:prstGeom prst="rect">
            <a:avLst/>
          </a:prstGeom>
        </p:spPr>
        <p:txBody>
          <a:bodyPr wrap="square">
            <a:spAutoFit/>
          </a:bodyPr>
          <a:lstStyle/>
          <a:p>
            <a:r>
              <a:rPr lang="fi-FI" sz="1600" b="1" spc="60">
                <a:solidFill>
                  <a:schemeClr val="accent1">
                    <a:lumMod val="50000"/>
                    <a:alpha val="50000"/>
                  </a:schemeClr>
                </a:solidFill>
                <a:latin typeface="+mj-lt"/>
              </a:rPr>
              <a:t>ASIAKASLÄHTÖISYYS</a:t>
            </a:r>
          </a:p>
          <a:p>
            <a:r>
              <a:rPr lang="fi-FI" sz="1200" spc="100">
                <a:solidFill>
                  <a:schemeClr val="tx1">
                    <a:lumMod val="75000"/>
                    <a:lumOff val="25000"/>
                  </a:schemeClr>
                </a:solidFill>
              </a:rPr>
              <a:t>Läsnäolo, tuttuus, asiakkaan kuuleminen</a:t>
            </a:r>
          </a:p>
        </p:txBody>
      </p:sp>
      <p:sp>
        <p:nvSpPr>
          <p:cNvPr id="7" name="Rectangle 6">
            <a:extLst>
              <a:ext uri="{FF2B5EF4-FFF2-40B4-BE49-F238E27FC236}">
                <a16:creationId xmlns:a16="http://schemas.microsoft.com/office/drawing/2014/main" id="{78AD08BC-BCE1-5584-04A1-153323E10629}"/>
              </a:ext>
            </a:extLst>
          </p:cNvPr>
          <p:cNvSpPr/>
          <p:nvPr/>
        </p:nvSpPr>
        <p:spPr>
          <a:xfrm>
            <a:off x="8611210" y="4895097"/>
            <a:ext cx="2089787" cy="892552"/>
          </a:xfrm>
          <a:prstGeom prst="rect">
            <a:avLst/>
          </a:prstGeom>
        </p:spPr>
        <p:txBody>
          <a:bodyPr wrap="square">
            <a:spAutoFit/>
          </a:bodyPr>
          <a:lstStyle/>
          <a:p>
            <a:r>
              <a:rPr lang="fi-FI" sz="1600" b="1" spc="60">
                <a:solidFill>
                  <a:schemeClr val="accent1">
                    <a:lumMod val="50000"/>
                    <a:alpha val="50000"/>
                  </a:schemeClr>
                </a:solidFill>
                <a:latin typeface="+mj-lt"/>
              </a:rPr>
              <a:t>ROHKEUS</a:t>
            </a:r>
          </a:p>
          <a:p>
            <a:r>
              <a:rPr lang="fi-FI" sz="1200" spc="100">
                <a:solidFill>
                  <a:schemeClr val="tx1">
                    <a:lumMod val="75000"/>
                    <a:lumOff val="25000"/>
                  </a:schemeClr>
                </a:solidFill>
              </a:rPr>
              <a:t>Vastuunotto, luovuus &amp; kokeileminen, teknologia</a:t>
            </a:r>
          </a:p>
        </p:txBody>
      </p:sp>
      <p:sp>
        <p:nvSpPr>
          <p:cNvPr id="8" name="Rectangle 7">
            <a:extLst>
              <a:ext uri="{FF2B5EF4-FFF2-40B4-BE49-F238E27FC236}">
                <a16:creationId xmlns:a16="http://schemas.microsoft.com/office/drawing/2014/main" id="{7AFA484D-5764-E55E-F2BA-FA369B0795CA}"/>
              </a:ext>
            </a:extLst>
          </p:cNvPr>
          <p:cNvSpPr/>
          <p:nvPr/>
        </p:nvSpPr>
        <p:spPr>
          <a:xfrm>
            <a:off x="1771518" y="5025425"/>
            <a:ext cx="2630848" cy="892552"/>
          </a:xfrm>
          <a:prstGeom prst="rect">
            <a:avLst/>
          </a:prstGeom>
        </p:spPr>
        <p:txBody>
          <a:bodyPr wrap="square">
            <a:spAutoFit/>
          </a:bodyPr>
          <a:lstStyle/>
          <a:p>
            <a:r>
              <a:rPr lang="fi-FI" sz="1600" b="1" spc="60">
                <a:solidFill>
                  <a:schemeClr val="accent1">
                    <a:lumMod val="50000"/>
                    <a:alpha val="50000"/>
                  </a:schemeClr>
                </a:solidFill>
                <a:latin typeface="+mj-lt"/>
              </a:rPr>
              <a:t>VAIKUTTAVUUS</a:t>
            </a:r>
          </a:p>
          <a:p>
            <a:r>
              <a:rPr lang="fi-FI" sz="1200" spc="100">
                <a:solidFill>
                  <a:schemeClr val="tx1">
                    <a:lumMod val="75000"/>
                    <a:lumOff val="25000"/>
                  </a:schemeClr>
                </a:solidFill>
              </a:rPr>
              <a:t>Oikea-aikaisuus, aktivointi, moniammatillisuus, seuranta &amp; kehittäminen</a:t>
            </a:r>
          </a:p>
        </p:txBody>
      </p:sp>
      <p:cxnSp>
        <p:nvCxnSpPr>
          <p:cNvPr id="9" name="Straight Connector 8">
            <a:extLst>
              <a:ext uri="{FF2B5EF4-FFF2-40B4-BE49-F238E27FC236}">
                <a16:creationId xmlns:a16="http://schemas.microsoft.com/office/drawing/2014/main" id="{F3B889B5-B558-B97E-B156-678A122C4F2B}"/>
              </a:ext>
            </a:extLst>
          </p:cNvPr>
          <p:cNvCxnSpPr>
            <a:cxnSpLocks/>
            <a:endCxn id="10" idx="6"/>
          </p:cNvCxnSpPr>
          <p:nvPr/>
        </p:nvCxnSpPr>
        <p:spPr>
          <a:xfrm flipH="1">
            <a:off x="1717440" y="2897297"/>
            <a:ext cx="1278106" cy="104644"/>
          </a:xfrm>
          <a:prstGeom prst="line">
            <a:avLst/>
          </a:prstGeom>
          <a:ln w="95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A0746F89-DC0D-9B4D-6A91-C5A005B8F540}"/>
              </a:ext>
            </a:extLst>
          </p:cNvPr>
          <p:cNvSpPr/>
          <p:nvPr/>
        </p:nvSpPr>
        <p:spPr>
          <a:xfrm>
            <a:off x="1508151" y="2897296"/>
            <a:ext cx="209289" cy="209289"/>
          </a:xfrm>
          <a:prstGeom prst="ellipse">
            <a:avLst/>
          </a:prstGeom>
          <a:solidFill>
            <a:schemeClr val="accent1"/>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cxnSp>
        <p:nvCxnSpPr>
          <p:cNvPr id="11" name="Straight Connector 10">
            <a:extLst>
              <a:ext uri="{FF2B5EF4-FFF2-40B4-BE49-F238E27FC236}">
                <a16:creationId xmlns:a16="http://schemas.microsoft.com/office/drawing/2014/main" id="{11A5DDF4-71D7-301C-A617-E810C82E02BD}"/>
              </a:ext>
            </a:extLst>
          </p:cNvPr>
          <p:cNvCxnSpPr>
            <a:cxnSpLocks/>
            <a:endCxn id="12" idx="3"/>
          </p:cNvCxnSpPr>
          <p:nvPr/>
        </p:nvCxnSpPr>
        <p:spPr>
          <a:xfrm flipH="1">
            <a:off x="2861528" y="4254500"/>
            <a:ext cx="928553" cy="626378"/>
          </a:xfrm>
          <a:prstGeom prst="line">
            <a:avLst/>
          </a:prstGeom>
          <a:ln w="95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1BC96343-6E15-2DC4-E401-C5C9266FA0FE}"/>
              </a:ext>
            </a:extLst>
          </p:cNvPr>
          <p:cNvSpPr/>
          <p:nvPr/>
        </p:nvSpPr>
        <p:spPr>
          <a:xfrm>
            <a:off x="2830878" y="4702239"/>
            <a:ext cx="209289" cy="209289"/>
          </a:xfrm>
          <a:prstGeom prst="ellipse">
            <a:avLst/>
          </a:prstGeom>
          <a:solidFill>
            <a:schemeClr val="accent1"/>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cxnSp>
        <p:nvCxnSpPr>
          <p:cNvPr id="13" name="Straight Connector 12">
            <a:extLst>
              <a:ext uri="{FF2B5EF4-FFF2-40B4-BE49-F238E27FC236}">
                <a16:creationId xmlns:a16="http://schemas.microsoft.com/office/drawing/2014/main" id="{4F6A449A-66CC-7A93-C072-D4DC8B99A69B}"/>
              </a:ext>
            </a:extLst>
          </p:cNvPr>
          <p:cNvCxnSpPr>
            <a:cxnSpLocks/>
            <a:endCxn id="14" idx="4"/>
          </p:cNvCxnSpPr>
          <p:nvPr/>
        </p:nvCxnSpPr>
        <p:spPr>
          <a:xfrm>
            <a:off x="6200645" y="4774111"/>
            <a:ext cx="0" cy="570864"/>
          </a:xfrm>
          <a:prstGeom prst="line">
            <a:avLst/>
          </a:prstGeom>
          <a:ln w="95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7CF36161-DB5C-3221-14E1-25750CD86D7B}"/>
              </a:ext>
            </a:extLst>
          </p:cNvPr>
          <p:cNvSpPr/>
          <p:nvPr/>
        </p:nvSpPr>
        <p:spPr>
          <a:xfrm>
            <a:off x="6096000" y="5135686"/>
            <a:ext cx="209289" cy="209289"/>
          </a:xfrm>
          <a:prstGeom prst="ellipse">
            <a:avLst/>
          </a:prstGeom>
          <a:solidFill>
            <a:schemeClr val="accent1"/>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cxnSp>
        <p:nvCxnSpPr>
          <p:cNvPr id="15" name="Straight Connector 14">
            <a:extLst>
              <a:ext uri="{FF2B5EF4-FFF2-40B4-BE49-F238E27FC236}">
                <a16:creationId xmlns:a16="http://schemas.microsoft.com/office/drawing/2014/main" id="{339CD8D7-B392-D58A-21B8-0BDCA3BBD211}"/>
              </a:ext>
            </a:extLst>
          </p:cNvPr>
          <p:cNvCxnSpPr>
            <a:cxnSpLocks/>
            <a:endCxn id="16" idx="1"/>
          </p:cNvCxnSpPr>
          <p:nvPr/>
        </p:nvCxnSpPr>
        <p:spPr>
          <a:xfrm>
            <a:off x="8341557" y="4102244"/>
            <a:ext cx="649371" cy="499560"/>
          </a:xfrm>
          <a:prstGeom prst="line">
            <a:avLst/>
          </a:prstGeom>
          <a:ln w="95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E61368DC-BD4E-A4A2-0223-8BCE3423F83A}"/>
              </a:ext>
            </a:extLst>
          </p:cNvPr>
          <p:cNvSpPr/>
          <p:nvPr/>
        </p:nvSpPr>
        <p:spPr>
          <a:xfrm>
            <a:off x="8960278" y="4571154"/>
            <a:ext cx="209289" cy="209289"/>
          </a:xfrm>
          <a:prstGeom prst="ellipse">
            <a:avLst/>
          </a:prstGeom>
          <a:solidFill>
            <a:schemeClr val="accent1"/>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Rectangle 2">
            <a:extLst>
              <a:ext uri="{FF2B5EF4-FFF2-40B4-BE49-F238E27FC236}">
                <a16:creationId xmlns:a16="http://schemas.microsoft.com/office/drawing/2014/main" id="{537CF223-33BD-2554-F790-AF12DF4B0B95}"/>
              </a:ext>
            </a:extLst>
          </p:cNvPr>
          <p:cNvSpPr/>
          <p:nvPr/>
        </p:nvSpPr>
        <p:spPr>
          <a:xfrm>
            <a:off x="9748179" y="3224595"/>
            <a:ext cx="2439683" cy="892552"/>
          </a:xfrm>
          <a:prstGeom prst="rect">
            <a:avLst/>
          </a:prstGeom>
        </p:spPr>
        <p:txBody>
          <a:bodyPr wrap="square">
            <a:spAutoFit/>
          </a:bodyPr>
          <a:lstStyle/>
          <a:p>
            <a:r>
              <a:rPr lang="fi-FI" sz="1600" b="1" spc="60">
                <a:solidFill>
                  <a:schemeClr val="accent1">
                    <a:lumMod val="50000"/>
                    <a:alpha val="50000"/>
                  </a:schemeClr>
                </a:solidFill>
                <a:latin typeface="+mj-lt"/>
              </a:rPr>
              <a:t>TURVALLISUUS</a:t>
            </a:r>
          </a:p>
          <a:p>
            <a:r>
              <a:rPr lang="fi-FI" sz="1200" spc="100">
                <a:solidFill>
                  <a:schemeClr val="tx1">
                    <a:lumMod val="75000"/>
                    <a:lumOff val="25000"/>
                  </a:schemeClr>
                </a:solidFill>
              </a:rPr>
              <a:t>Turvallinen ikääntyminen, omavalvonta, ammattitaito, työympäristö ja työkalut</a:t>
            </a:r>
          </a:p>
        </p:txBody>
      </p:sp>
      <p:cxnSp>
        <p:nvCxnSpPr>
          <p:cNvPr id="17" name="Straight Connector 16">
            <a:extLst>
              <a:ext uri="{FF2B5EF4-FFF2-40B4-BE49-F238E27FC236}">
                <a16:creationId xmlns:a16="http://schemas.microsoft.com/office/drawing/2014/main" id="{8A64CB6F-6628-5E02-E719-C0BD2A5DA103}"/>
              </a:ext>
            </a:extLst>
          </p:cNvPr>
          <p:cNvCxnSpPr>
            <a:cxnSpLocks/>
            <a:endCxn id="19" idx="6"/>
          </p:cNvCxnSpPr>
          <p:nvPr/>
        </p:nvCxnSpPr>
        <p:spPr>
          <a:xfrm>
            <a:off x="9377162" y="2974932"/>
            <a:ext cx="1002369" cy="0"/>
          </a:xfrm>
          <a:prstGeom prst="line">
            <a:avLst/>
          </a:prstGeom>
          <a:ln w="952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86A0485F-C546-9A80-3F2F-DC69EE2EE126}"/>
              </a:ext>
            </a:extLst>
          </p:cNvPr>
          <p:cNvSpPr/>
          <p:nvPr/>
        </p:nvSpPr>
        <p:spPr>
          <a:xfrm>
            <a:off x="10170242" y="2870287"/>
            <a:ext cx="209289" cy="209289"/>
          </a:xfrm>
          <a:prstGeom prst="ellipse">
            <a:avLst/>
          </a:prstGeom>
          <a:solidFill>
            <a:schemeClr val="accent1"/>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0" name="Graphic 19">
            <a:extLst>
              <a:ext uri="{FF2B5EF4-FFF2-40B4-BE49-F238E27FC236}">
                <a16:creationId xmlns:a16="http://schemas.microsoft.com/office/drawing/2014/main" id="{BD68E354-BF21-600B-2BE9-C8EFBAE6BB9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470773" y="993942"/>
            <a:ext cx="5538606" cy="3843827"/>
          </a:xfrm>
          <a:prstGeom prst="rect">
            <a:avLst/>
          </a:prstGeom>
        </p:spPr>
      </p:pic>
    </p:spTree>
    <p:extLst>
      <p:ext uri="{BB962C8B-B14F-4D97-AF65-F5344CB8AC3E}">
        <p14:creationId xmlns:p14="http://schemas.microsoft.com/office/powerpoint/2010/main" val="40952698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EBAA148-C9F3-0437-A710-D6CA15D52955}"/>
              </a:ext>
            </a:extLst>
          </p:cNvPr>
          <p:cNvSpPr txBox="1">
            <a:spLocks/>
          </p:cNvSpPr>
          <p:nvPr/>
        </p:nvSpPr>
        <p:spPr>
          <a:xfrm>
            <a:off x="1030705" y="2261538"/>
            <a:ext cx="10781715" cy="2326511"/>
          </a:xfrm>
          <a:prstGeom prst="rect">
            <a:avLst/>
          </a:prstGeom>
        </p:spPr>
        <p:txBody>
          <a:bodyPr anchor="ctr"/>
          <a:lstStyle>
            <a:lvl1pPr algn="l" defTabSz="914400" rtl="0" eaLnBrk="1" latinLnBrk="0" hangingPunct="1">
              <a:lnSpc>
                <a:spcPct val="90000"/>
              </a:lnSpc>
              <a:spcBef>
                <a:spcPct val="0"/>
              </a:spcBef>
              <a:buNone/>
              <a:defRPr sz="4000" b="1" i="0" kern="1200">
                <a:solidFill>
                  <a:schemeClr val="tx1"/>
                </a:solidFill>
                <a:latin typeface="Arial Black" panose="020B0604020202020204" pitchFamily="34" charset="0"/>
                <a:ea typeface="+mj-ea"/>
                <a:cs typeface="Arial Black" panose="020B0604020202020204" pitchFamily="34" charset="0"/>
              </a:defRPr>
            </a:lvl1pPr>
          </a:lstStyle>
          <a:p>
            <a:pPr>
              <a:lnSpc>
                <a:spcPct val="100000"/>
              </a:lnSpc>
            </a:pPr>
            <a:r>
              <a:rPr lang="fi-FI" sz="6000">
                <a:solidFill>
                  <a:schemeClr val="accent5"/>
                </a:solidFill>
                <a:latin typeface="+mj-lt"/>
                <a:ea typeface="Inter" panose="02000503000000020004" pitchFamily="2" charset="0"/>
              </a:rPr>
              <a:t>Omavalvonnan toimeenpano</a:t>
            </a:r>
          </a:p>
        </p:txBody>
      </p:sp>
      <p:sp>
        <p:nvSpPr>
          <p:cNvPr id="4" name="Rectangle 3">
            <a:extLst>
              <a:ext uri="{FF2B5EF4-FFF2-40B4-BE49-F238E27FC236}">
                <a16:creationId xmlns:a16="http://schemas.microsoft.com/office/drawing/2014/main" id="{928B7CB5-84F6-C681-4D64-776C13CA4059}"/>
              </a:ext>
            </a:extLst>
          </p:cNvPr>
          <p:cNvSpPr/>
          <p:nvPr/>
        </p:nvSpPr>
        <p:spPr>
          <a:xfrm>
            <a:off x="0" y="0"/>
            <a:ext cx="12192000" cy="518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5" name="Rectangle 4">
            <a:extLst>
              <a:ext uri="{FF2B5EF4-FFF2-40B4-BE49-F238E27FC236}">
                <a16:creationId xmlns:a16="http://schemas.microsoft.com/office/drawing/2014/main" id="{EF4CFBEF-55F6-CDAE-264B-1A306228F60D}"/>
              </a:ext>
            </a:extLst>
          </p:cNvPr>
          <p:cNvSpPr/>
          <p:nvPr/>
        </p:nvSpPr>
        <p:spPr>
          <a:xfrm>
            <a:off x="4879594" y="0"/>
            <a:ext cx="2427068" cy="518181"/>
          </a:xfrm>
          <a:prstGeom prst="rect">
            <a:avLst/>
          </a:prstGeom>
          <a:solidFill>
            <a:srgbClr val="ED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6" name="Rectangle 5">
            <a:extLst>
              <a:ext uri="{FF2B5EF4-FFF2-40B4-BE49-F238E27FC236}">
                <a16:creationId xmlns:a16="http://schemas.microsoft.com/office/drawing/2014/main" id="{3271BA78-AF38-04E2-BB34-66F49F12CB18}"/>
              </a:ext>
            </a:extLst>
          </p:cNvPr>
          <p:cNvSpPr>
            <a:spLocks/>
          </p:cNvSpPr>
          <p:nvPr/>
        </p:nvSpPr>
        <p:spPr>
          <a:xfrm>
            <a:off x="9738487" y="0"/>
            <a:ext cx="2443164" cy="49599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Liitteet</a:t>
            </a:r>
          </a:p>
        </p:txBody>
      </p:sp>
      <p:sp>
        <p:nvSpPr>
          <p:cNvPr id="7" name="Rectangle 6">
            <a:extLst>
              <a:ext uri="{FF2B5EF4-FFF2-40B4-BE49-F238E27FC236}">
                <a16:creationId xmlns:a16="http://schemas.microsoft.com/office/drawing/2014/main" id="{29D5F99D-A208-11A9-8E56-AA72D4B56728}"/>
              </a:ext>
            </a:extLst>
          </p:cNvPr>
          <p:cNvSpPr/>
          <p:nvPr/>
        </p:nvSpPr>
        <p:spPr>
          <a:xfrm>
            <a:off x="7303867" y="0"/>
            <a:ext cx="2443164" cy="50233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Kehittäminen</a:t>
            </a:r>
            <a:br>
              <a:rPr lang="fi-FI" sz="1250" b="1" spc="31">
                <a:solidFill>
                  <a:schemeClr val="bg1">
                    <a:lumMod val="65000"/>
                  </a:schemeClr>
                </a:solidFill>
                <a:ea typeface="Inter" panose="02000503000000020004" pitchFamily="2" charset="0"/>
              </a:rPr>
            </a:br>
            <a:r>
              <a:rPr lang="fi-FI" sz="1250" b="1" spc="31">
                <a:solidFill>
                  <a:schemeClr val="bg1">
                    <a:lumMod val="65000"/>
                  </a:schemeClr>
                </a:solidFill>
                <a:ea typeface="Inter" panose="02000503000000020004" pitchFamily="2" charset="0"/>
              </a:rPr>
              <a:t>&amp; seuranta</a:t>
            </a:r>
          </a:p>
        </p:txBody>
      </p:sp>
      <p:sp>
        <p:nvSpPr>
          <p:cNvPr id="8" name="Rectangle 7">
            <a:extLst>
              <a:ext uri="{FF2B5EF4-FFF2-40B4-BE49-F238E27FC236}">
                <a16:creationId xmlns:a16="http://schemas.microsoft.com/office/drawing/2014/main" id="{3C987A92-41F0-1850-E67C-02C7445AC8A0}"/>
              </a:ext>
            </a:extLst>
          </p:cNvPr>
          <p:cNvSpPr>
            <a:spLocks/>
          </p:cNvSpPr>
          <p:nvPr/>
        </p:nvSpPr>
        <p:spPr>
          <a:xfrm>
            <a:off x="4869243" y="0"/>
            <a:ext cx="2443164" cy="532326"/>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accent5"/>
                </a:solidFill>
                <a:ea typeface="Inter" panose="02000503000000020004" pitchFamily="2" charset="0"/>
              </a:rPr>
              <a:t>Toimintaperiaatteet </a:t>
            </a:r>
            <a:br>
              <a:rPr lang="fi-FI" sz="1250" b="1" spc="31">
                <a:solidFill>
                  <a:schemeClr val="accent5"/>
                </a:solidFill>
                <a:ea typeface="Inter" panose="02000503000000020004" pitchFamily="2" charset="0"/>
              </a:rPr>
            </a:br>
            <a:r>
              <a:rPr lang="fi-FI" sz="1250" b="1" spc="31">
                <a:solidFill>
                  <a:schemeClr val="accent5"/>
                </a:solidFill>
                <a:ea typeface="Inter" panose="02000503000000020004" pitchFamily="2" charset="0"/>
              </a:rPr>
              <a:t>&amp; käytännöt</a:t>
            </a:r>
          </a:p>
        </p:txBody>
      </p:sp>
      <p:sp>
        <p:nvSpPr>
          <p:cNvPr id="9" name="Rectangle 8">
            <a:extLst>
              <a:ext uri="{FF2B5EF4-FFF2-40B4-BE49-F238E27FC236}">
                <a16:creationId xmlns:a16="http://schemas.microsoft.com/office/drawing/2014/main" id="{AB901CF3-3F85-2ADD-5134-7417E1932172}"/>
              </a:ext>
            </a:extLst>
          </p:cNvPr>
          <p:cNvSpPr>
            <a:spLocks/>
          </p:cNvSpPr>
          <p:nvPr/>
        </p:nvSpPr>
        <p:spPr>
          <a:xfrm>
            <a:off x="2434623" y="0"/>
            <a:ext cx="2443164" cy="494290"/>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Yksikön tiedot</a:t>
            </a:r>
          </a:p>
        </p:txBody>
      </p:sp>
      <p:sp>
        <p:nvSpPr>
          <p:cNvPr id="10" name="Rectangle 9">
            <a:extLst>
              <a:ext uri="{FF2B5EF4-FFF2-40B4-BE49-F238E27FC236}">
                <a16:creationId xmlns:a16="http://schemas.microsoft.com/office/drawing/2014/main" id="{711A2673-A70D-63DB-391A-A92788FDF038}"/>
              </a:ext>
            </a:extLst>
          </p:cNvPr>
          <p:cNvSpPr>
            <a:spLocks/>
          </p:cNvSpPr>
          <p:nvPr/>
        </p:nvSpPr>
        <p:spPr>
          <a:xfrm>
            <a:off x="0" y="0"/>
            <a:ext cx="2443163" cy="51818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Sisällysluettelo</a:t>
            </a:r>
          </a:p>
        </p:txBody>
      </p:sp>
      <p:cxnSp>
        <p:nvCxnSpPr>
          <p:cNvPr id="11" name="Straight Connector 10">
            <a:extLst>
              <a:ext uri="{FF2B5EF4-FFF2-40B4-BE49-F238E27FC236}">
                <a16:creationId xmlns:a16="http://schemas.microsoft.com/office/drawing/2014/main" id="{F5B42757-E8E4-C756-386B-499FDB61B012}"/>
              </a:ext>
            </a:extLst>
          </p:cNvPr>
          <p:cNvCxnSpPr>
            <a:cxnSpLocks/>
          </p:cNvCxnSpPr>
          <p:nvPr/>
        </p:nvCxnSpPr>
        <p:spPr>
          <a:xfrm>
            <a:off x="24384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7849C66-8284-887F-22EA-EF0755031011}"/>
              </a:ext>
            </a:extLst>
          </p:cNvPr>
          <p:cNvCxnSpPr>
            <a:cxnSpLocks/>
          </p:cNvCxnSpPr>
          <p:nvPr/>
        </p:nvCxnSpPr>
        <p:spPr>
          <a:xfrm>
            <a:off x="48768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48C9B93-8CB5-4060-B15A-0611BE634B6F}"/>
              </a:ext>
            </a:extLst>
          </p:cNvPr>
          <p:cNvCxnSpPr>
            <a:cxnSpLocks/>
          </p:cNvCxnSpPr>
          <p:nvPr/>
        </p:nvCxnSpPr>
        <p:spPr>
          <a:xfrm>
            <a:off x="73152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EA3348B-ED50-B60C-203C-6BD0FFCC11D8}"/>
              </a:ext>
            </a:extLst>
          </p:cNvPr>
          <p:cNvCxnSpPr>
            <a:cxnSpLocks/>
          </p:cNvCxnSpPr>
          <p:nvPr/>
        </p:nvCxnSpPr>
        <p:spPr>
          <a:xfrm>
            <a:off x="97536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E6C09F6-E61E-35E1-B5F2-9B37779AE4F1}"/>
              </a:ext>
            </a:extLst>
          </p:cNvPr>
          <p:cNvCxnSpPr>
            <a:cxnSpLocks/>
          </p:cNvCxnSpPr>
          <p:nvPr/>
        </p:nvCxnSpPr>
        <p:spPr>
          <a:xfrm flipH="1">
            <a:off x="7315515" y="518181"/>
            <a:ext cx="4877784"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FDC0C04-552A-8D48-C826-7E60B26E2653}"/>
              </a:ext>
            </a:extLst>
          </p:cNvPr>
          <p:cNvCxnSpPr>
            <a:cxnSpLocks/>
          </p:cNvCxnSpPr>
          <p:nvPr/>
        </p:nvCxnSpPr>
        <p:spPr>
          <a:xfrm flipH="1">
            <a:off x="-8540" y="516156"/>
            <a:ext cx="4885340"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7" name="Straight Connector 28">
            <a:extLst>
              <a:ext uri="{FF2B5EF4-FFF2-40B4-BE49-F238E27FC236}">
                <a16:creationId xmlns:a16="http://schemas.microsoft.com/office/drawing/2014/main" id="{2F1422B6-F0E9-8F33-75DB-9E2BF4E0808F}"/>
              </a:ext>
            </a:extLst>
          </p:cNvPr>
          <p:cNvCxnSpPr>
            <a:cxnSpLocks/>
          </p:cNvCxnSpPr>
          <p:nvPr/>
        </p:nvCxnSpPr>
        <p:spPr>
          <a:xfrm flipH="1">
            <a:off x="7315515" y="518181"/>
            <a:ext cx="4877784"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18" name="Rectangle 42">
            <a:extLst>
              <a:ext uri="{FF2B5EF4-FFF2-40B4-BE49-F238E27FC236}">
                <a16:creationId xmlns:a16="http://schemas.microsoft.com/office/drawing/2014/main" id="{94D64C22-4A18-301B-C9F2-35FB1E08150E}"/>
              </a:ext>
            </a:extLst>
          </p:cNvPr>
          <p:cNvSpPr/>
          <p:nvPr/>
        </p:nvSpPr>
        <p:spPr>
          <a:xfrm>
            <a:off x="4928896"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 name="Rectangle 43">
            <a:extLst>
              <a:ext uri="{FF2B5EF4-FFF2-40B4-BE49-F238E27FC236}">
                <a16:creationId xmlns:a16="http://schemas.microsoft.com/office/drawing/2014/main" id="{64C83789-F00D-9723-BBA4-C461576C5EEF}"/>
              </a:ext>
            </a:extLst>
          </p:cNvPr>
          <p:cNvSpPr/>
          <p:nvPr/>
        </p:nvSpPr>
        <p:spPr>
          <a:xfrm>
            <a:off x="5333069" y="468949"/>
            <a:ext cx="318110"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 name="Rectangle 44">
            <a:extLst>
              <a:ext uri="{FF2B5EF4-FFF2-40B4-BE49-F238E27FC236}">
                <a16:creationId xmlns:a16="http://schemas.microsoft.com/office/drawing/2014/main" id="{903ADB48-85F2-99B2-110D-CC789F8BDFDD}"/>
              </a:ext>
            </a:extLst>
          </p:cNvPr>
          <p:cNvSpPr/>
          <p:nvPr/>
        </p:nvSpPr>
        <p:spPr>
          <a:xfrm>
            <a:off x="573724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 name="Rectangle 45">
            <a:extLst>
              <a:ext uri="{FF2B5EF4-FFF2-40B4-BE49-F238E27FC236}">
                <a16:creationId xmlns:a16="http://schemas.microsoft.com/office/drawing/2014/main" id="{18504064-5168-2D52-AD51-C49793FD9599}"/>
              </a:ext>
            </a:extLst>
          </p:cNvPr>
          <p:cNvSpPr/>
          <p:nvPr/>
        </p:nvSpPr>
        <p:spPr>
          <a:xfrm>
            <a:off x="6141415"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 name="Rectangle 46">
            <a:extLst>
              <a:ext uri="{FF2B5EF4-FFF2-40B4-BE49-F238E27FC236}">
                <a16:creationId xmlns:a16="http://schemas.microsoft.com/office/drawing/2014/main" id="{C448609F-37F1-90DD-FB7F-3BB23832333F}"/>
              </a:ext>
            </a:extLst>
          </p:cNvPr>
          <p:cNvSpPr/>
          <p:nvPr/>
        </p:nvSpPr>
        <p:spPr>
          <a:xfrm>
            <a:off x="6545588"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 name="Rectangle 47">
            <a:extLst>
              <a:ext uri="{FF2B5EF4-FFF2-40B4-BE49-F238E27FC236}">
                <a16:creationId xmlns:a16="http://schemas.microsoft.com/office/drawing/2014/main" id="{F5995EBE-9B1B-D0CC-B43A-B6E20424AB63}"/>
              </a:ext>
            </a:extLst>
          </p:cNvPr>
          <p:cNvSpPr/>
          <p:nvPr/>
        </p:nvSpPr>
        <p:spPr>
          <a:xfrm>
            <a:off x="694976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TextBox 5">
            <a:extLst>
              <a:ext uri="{FF2B5EF4-FFF2-40B4-BE49-F238E27FC236}">
                <a16:creationId xmlns:a16="http://schemas.microsoft.com/office/drawing/2014/main" id="{6168CFB4-0D4F-FDF2-255A-11CC253D2DE3}"/>
              </a:ext>
            </a:extLst>
          </p:cNvPr>
          <p:cNvSpPr txBox="1"/>
          <p:nvPr/>
        </p:nvSpPr>
        <p:spPr>
          <a:xfrm>
            <a:off x="2434130" y="4567459"/>
            <a:ext cx="9241017" cy="1579920"/>
          </a:xfrm>
          <a:prstGeom prst="rect">
            <a:avLst/>
          </a:prstGeom>
          <a:noFill/>
        </p:spPr>
        <p:txBody>
          <a:bodyPr wrap="square" rtlCol="0">
            <a:spAutoFit/>
          </a:bodyPr>
          <a:lstStyle/>
          <a:p>
            <a:pPr marL="0" marR="0" lvl="1" indent="0" algn="l" defTabSz="914377" rtl="0" eaLnBrk="1" fontAlgn="auto" latinLnBrk="0" hangingPunct="1">
              <a:lnSpc>
                <a:spcPct val="100000"/>
              </a:lnSpc>
              <a:spcBef>
                <a:spcPts val="900"/>
              </a:spcBef>
              <a:spcAft>
                <a:spcPts val="200"/>
              </a:spcAft>
              <a:buClrTx/>
              <a:buSzTx/>
              <a:buFontTx/>
              <a:buNone/>
              <a:tabLst/>
              <a:defRPr/>
            </a:pPr>
            <a:r>
              <a:rPr kumimoji="0" lang="fi-FI" sz="1200" b="0" i="0" u="none" strike="noStrike" kern="1200" cap="none" spc="0" normalizeH="0" baseline="0" noProof="0">
                <a:ln>
                  <a:noFill/>
                </a:ln>
                <a:solidFill>
                  <a:srgbClr val="00008B"/>
                </a:solidFill>
                <a:effectLst/>
                <a:uLnTx/>
                <a:uFillTx/>
                <a:latin typeface="Arial Black" panose="020B0A04020102020204"/>
                <a:ea typeface="+mn-ea"/>
                <a:cs typeface="+mn-cs"/>
              </a:rPr>
              <a:t>Riskien ja epäkohtien tunnistaminen ja niiden korjaaminen</a:t>
            </a:r>
          </a:p>
          <a:p>
            <a:pPr marL="0" marR="0" lvl="1" indent="0" algn="l" defTabSz="914377" rtl="0" eaLnBrk="1" fontAlgn="auto" latinLnBrk="0" hangingPunct="1">
              <a:lnSpc>
                <a:spcPct val="100000"/>
              </a:lnSpc>
              <a:spcBef>
                <a:spcPts val="900"/>
              </a:spcBef>
              <a:spcAft>
                <a:spcPts val="200"/>
              </a:spcAft>
              <a:buClrTx/>
              <a:buSzTx/>
              <a:buFontTx/>
              <a:buNone/>
              <a:tabLst/>
              <a:defRPr/>
            </a:pPr>
            <a:r>
              <a:rPr lang="fi-FI" sz="1200">
                <a:solidFill>
                  <a:srgbClr val="00008B"/>
                </a:solidFill>
                <a:latin typeface="Arial Black" panose="020B0A04020102020204"/>
              </a:rPr>
              <a:t>Riskienhallinnan järjestelmät ja menettelytavat</a:t>
            </a:r>
          </a:p>
          <a:p>
            <a:pPr marL="0" marR="0" lvl="1" indent="0" algn="l" defTabSz="914377" rtl="0" eaLnBrk="1" fontAlgn="auto" latinLnBrk="0" hangingPunct="1">
              <a:lnSpc>
                <a:spcPct val="100000"/>
              </a:lnSpc>
              <a:spcBef>
                <a:spcPts val="900"/>
              </a:spcBef>
              <a:spcAft>
                <a:spcPts val="200"/>
              </a:spcAft>
              <a:buClrTx/>
              <a:buSzTx/>
              <a:buFontTx/>
              <a:buNone/>
              <a:tabLst/>
              <a:defRPr/>
            </a:pPr>
            <a:r>
              <a:rPr kumimoji="0" lang="fi-FI" sz="1200" b="0" i="0" u="none" strike="noStrike" kern="1200" cap="none" spc="0" normalizeH="0" baseline="0" noProof="0">
                <a:ln>
                  <a:noFill/>
                </a:ln>
                <a:solidFill>
                  <a:srgbClr val="00008B"/>
                </a:solidFill>
                <a:effectLst/>
                <a:uLnTx/>
                <a:uFillTx/>
                <a:latin typeface="Arial Black" panose="020B0A04020102020204"/>
                <a:ea typeface="+mn-ea"/>
                <a:cs typeface="+mn-cs"/>
              </a:rPr>
              <a:t>Riski- ja epäkohtailmoitusten käsittely</a:t>
            </a:r>
          </a:p>
          <a:p>
            <a:pPr marL="0" marR="0" lvl="1" indent="0" algn="l" defTabSz="914377" rtl="0" eaLnBrk="1" fontAlgn="auto" latinLnBrk="0" hangingPunct="1">
              <a:lnSpc>
                <a:spcPct val="100000"/>
              </a:lnSpc>
              <a:spcBef>
                <a:spcPts val="900"/>
              </a:spcBef>
              <a:spcAft>
                <a:spcPts val="200"/>
              </a:spcAft>
              <a:buClrTx/>
              <a:buSzTx/>
              <a:buFontTx/>
              <a:buNone/>
              <a:tabLst/>
              <a:defRPr/>
            </a:pPr>
            <a:r>
              <a:rPr lang="fi-FI" sz="1200">
                <a:solidFill>
                  <a:srgbClr val="00008B"/>
                </a:solidFill>
                <a:latin typeface="Arial Black" panose="020B0A04020102020204"/>
              </a:rPr>
              <a:t>Riskienhallinnan työnjako</a:t>
            </a:r>
            <a:endParaRPr kumimoji="0" lang="fi-FI" sz="1200" b="0" i="0" u="none" strike="noStrike" kern="1200" cap="none" spc="0" normalizeH="0" baseline="0" noProof="0">
              <a:ln>
                <a:noFill/>
              </a:ln>
              <a:solidFill>
                <a:srgbClr val="00008B"/>
              </a:solidFill>
              <a:effectLst/>
              <a:uLnTx/>
              <a:uFillTx/>
              <a:latin typeface="Arial Black" panose="020B0A04020102020204"/>
              <a:ea typeface="+mn-ea"/>
              <a:cs typeface="+mn-cs"/>
            </a:endParaRPr>
          </a:p>
          <a:p>
            <a:pPr marL="0" marR="0" lvl="1" indent="0" algn="l" defTabSz="914377" rtl="0" eaLnBrk="1" fontAlgn="auto" latinLnBrk="0" hangingPunct="1">
              <a:lnSpc>
                <a:spcPct val="100000"/>
              </a:lnSpc>
              <a:spcBef>
                <a:spcPts val="900"/>
              </a:spcBef>
              <a:spcAft>
                <a:spcPts val="200"/>
              </a:spcAft>
              <a:buClrTx/>
              <a:buSzTx/>
              <a:buFontTx/>
              <a:buNone/>
              <a:tabLst/>
              <a:defRPr/>
            </a:pPr>
            <a:endParaRPr kumimoji="0" lang="fi-FI" sz="1200" b="0" i="0" u="none" strike="noStrike" kern="1200" cap="none" spc="0" normalizeH="0" baseline="0" noProof="0">
              <a:ln>
                <a:noFill/>
              </a:ln>
              <a:solidFill>
                <a:srgbClr val="00008B"/>
              </a:solidFill>
              <a:effectLst/>
              <a:uLnTx/>
              <a:uFillTx/>
              <a:latin typeface="Arial Black" panose="020B0A04020102020204"/>
              <a:ea typeface="+mn-ea"/>
              <a:cs typeface="+mn-cs"/>
            </a:endParaRPr>
          </a:p>
        </p:txBody>
      </p:sp>
    </p:spTree>
    <p:extLst>
      <p:ext uri="{BB962C8B-B14F-4D97-AF65-F5344CB8AC3E}">
        <p14:creationId xmlns:p14="http://schemas.microsoft.com/office/powerpoint/2010/main" val="22273883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Content Placeholder 30">
            <a:extLst>
              <a:ext uri="{FF2B5EF4-FFF2-40B4-BE49-F238E27FC236}">
                <a16:creationId xmlns:a16="http://schemas.microsoft.com/office/drawing/2014/main" id="{5806FA1A-1849-7FE0-0B1E-F76412087378}"/>
              </a:ext>
            </a:extLst>
          </p:cNvPr>
          <p:cNvSpPr>
            <a:spLocks noGrp="1"/>
          </p:cNvSpPr>
          <p:nvPr>
            <p:ph sz="half" idx="1"/>
          </p:nvPr>
        </p:nvSpPr>
        <p:spPr>
          <a:xfrm>
            <a:off x="496828" y="1766840"/>
            <a:ext cx="11289174" cy="4581259"/>
          </a:xfrm>
        </p:spPr>
        <p:txBody>
          <a:bodyPr numCol="2"/>
          <a:lstStyle/>
          <a:p>
            <a:pPr marL="0" lvl="1">
              <a:lnSpc>
                <a:spcPct val="110000"/>
              </a:lnSpc>
              <a:spcBef>
                <a:spcPts val="789"/>
              </a:spcBef>
              <a:spcAft>
                <a:spcPts val="175"/>
              </a:spcAft>
            </a:pPr>
            <a:r>
              <a:rPr lang="fi-FI" sz="1200" dirty="0">
                <a:ea typeface="Inter" panose="02000503000000020004" pitchFamily="2" charset="0"/>
              </a:rPr>
              <a:t>Asiakas- ja potilasturvallisuutta vaarantavien riskien tunnistaminen on omavalvontasuunnitelman ja omavalvonnan toimeenpanon lähtökohta. Ilman riskien tunnistamista ei riskejä voi ennaltaehkäistä eikä toteutuneisiin epäkohtiin voida puuttua suunnitelmallisesti. Omavalvonta perustuu riskienhallintaan, jossa palveluun liittyviä riskejä ja mahdollisia epäkohtien uhkia arvioidaan monipuolisesti asiakkaan saaman palvelun näkökulmasta.</a:t>
            </a:r>
          </a:p>
          <a:p>
            <a:pPr marL="0" lvl="1">
              <a:lnSpc>
                <a:spcPct val="110000"/>
              </a:lnSpc>
              <a:spcBef>
                <a:spcPts val="789"/>
              </a:spcBef>
              <a:spcAft>
                <a:spcPts val="175"/>
              </a:spcAft>
            </a:pPr>
            <a:r>
              <a:rPr lang="fi-FI" sz="1200" dirty="0">
                <a:ea typeface="Inter" panose="02000503000000020004" pitchFamily="2" charset="0"/>
              </a:rPr>
              <a:t>Riskit voivat aiheutua esimerkiksi riittämättömästä henkilöstömitoituksesta, toimintakulttuurista, perusteettomasta asiakkaan itsemääräämisoikeuden rajoittamisesta</a:t>
            </a:r>
            <a:r>
              <a:rPr lang="fi-FI" dirty="0">
                <a:ea typeface="Inter" panose="02000503000000020004" pitchFamily="2" charset="0"/>
              </a:rPr>
              <a:t> tai </a:t>
            </a:r>
            <a:r>
              <a:rPr lang="fi-FI" sz="1200" dirty="0">
                <a:ea typeface="Inter" panose="02000503000000020004" pitchFamily="2" charset="0"/>
              </a:rPr>
              <a:t>fyysisestä toimintaympäristöstä (esim. esteettömyydessä ja toimitilojen soveltuvuudessa esiintyy ongelmia tai vaikeakäyttöiset laitteet). Usein riskit ovat monien toimintojen summa. Riskienhallinnan onnistuminen edellyttää, että työyhteisössä on avoin ja turvallinen keskusteluilmapiiri, jossa sekä henkilöstö että asiakkaat ja heidän omaisensa uskaltavat tuoda esille laatuun ja asiakasturvallisuuteen liittyviä havaintojaan. Riskienhallinnan luonteeseen kuuluu, ettei työ ole koskaan valmista.</a:t>
            </a:r>
          </a:p>
          <a:p>
            <a:pPr marL="0" lvl="1">
              <a:lnSpc>
                <a:spcPct val="110000"/>
              </a:lnSpc>
              <a:spcBef>
                <a:spcPts val="789"/>
              </a:spcBef>
              <a:spcAft>
                <a:spcPts val="175"/>
              </a:spcAft>
              <a:defRPr/>
            </a:pPr>
            <a:r>
              <a:rPr lang="fi-FI" dirty="0"/>
              <a:t>Kotihoidossa mahdollisesti ilmeneviä riskejä ja/tai epäkohtia ovat turvallisuusriskit, </a:t>
            </a:r>
            <a:r>
              <a:rPr lang="fi-FI" sz="1200" b="0" kern="100" dirty="0">
                <a:effectLst/>
              </a:rPr>
              <a:t>asiakkaalle tapahtuneet </a:t>
            </a:r>
            <a:r>
              <a:rPr lang="fi-FI" sz="1200" b="0" strike="noStrike" kern="100" dirty="0">
                <a:effectLst/>
              </a:rPr>
              <a:t>vaaratilanteet, kuten </a:t>
            </a:r>
            <a:r>
              <a:rPr lang="fi-FI" kern="100" dirty="0"/>
              <a:t>l</a:t>
            </a:r>
            <a:r>
              <a:rPr lang="fi-FI" sz="1200" b="0" kern="100" noProof="0" dirty="0" err="1">
                <a:effectLst/>
              </a:rPr>
              <a:t>äheltä</a:t>
            </a:r>
            <a:r>
              <a:rPr lang="fi-FI" sz="1200" b="0" kern="100" noProof="0" dirty="0">
                <a:effectLst/>
              </a:rPr>
              <a:t> piti-tilantee</a:t>
            </a:r>
            <a:r>
              <a:rPr lang="fi-FI" kern="100" dirty="0"/>
              <a:t>t</a:t>
            </a:r>
            <a:r>
              <a:rPr lang="fi-FI" sz="1200" b="0" kern="100" noProof="0" dirty="0">
                <a:effectLst/>
              </a:rPr>
              <a:t>, haittatapahtumat ja </a:t>
            </a:r>
            <a:r>
              <a:rPr lang="fi-FI" sz="1200" b="0" strike="noStrike" kern="100" dirty="0">
                <a:effectLst/>
              </a:rPr>
              <a:t>lääkepoikkeamat sekä </a:t>
            </a:r>
            <a:r>
              <a:rPr lang="fi-FI" sz="1200" b="0" kern="100" noProof="0" dirty="0">
                <a:effectLst/>
              </a:rPr>
              <a:t>asiakkaan epäasiallinen kohtelu. </a:t>
            </a:r>
            <a:r>
              <a:rPr lang="fi-FI" dirty="0"/>
              <a:t>Henkilökunta tekee kaikista läheltä piti -tilanteista tai asiakkaalle </a:t>
            </a:r>
          </a:p>
          <a:p>
            <a:pPr marL="0" lvl="1">
              <a:lnSpc>
                <a:spcPct val="110000"/>
              </a:lnSpc>
              <a:spcBef>
                <a:spcPts val="789"/>
              </a:spcBef>
              <a:spcAft>
                <a:spcPts val="175"/>
              </a:spcAft>
              <a:defRPr/>
            </a:pPr>
            <a:endParaRPr lang="fi-FI" dirty="0"/>
          </a:p>
          <a:p>
            <a:pPr marL="0" lvl="1">
              <a:lnSpc>
                <a:spcPct val="110000"/>
              </a:lnSpc>
              <a:spcBef>
                <a:spcPts val="789"/>
              </a:spcBef>
              <a:spcAft>
                <a:spcPts val="175"/>
              </a:spcAft>
              <a:defRPr/>
            </a:pPr>
            <a:r>
              <a:rPr lang="fi-FI" dirty="0"/>
              <a:t>tapahtuneista poikkeamatilanteista sähköisesti ilmoituksen ja lähettää sen lähiesihenkilön käsiteltäväksi. </a:t>
            </a:r>
            <a:endParaRPr lang="fi-FI" dirty="0">
              <a:ea typeface="Inter" panose="02000503000000020004" pitchFamily="2" charset="0"/>
            </a:endParaRPr>
          </a:p>
          <a:p>
            <a:pPr marL="0" lvl="1">
              <a:lnSpc>
                <a:spcPct val="110000"/>
              </a:lnSpc>
              <a:spcBef>
                <a:spcPts val="789"/>
              </a:spcBef>
              <a:spcAft>
                <a:spcPts val="175"/>
              </a:spcAft>
              <a:defRPr/>
            </a:pPr>
            <a:r>
              <a:rPr lang="fi-FI" dirty="0">
                <a:ea typeface="Inter" panose="02000503000000020004" pitchFamily="2" charset="0"/>
              </a:rPr>
              <a:t>Asiakkaat voivat kertoa havaitsemistaan riskeistä, uhista, epäkohdista tai laatupoikkeamista suoraan työntekijöille, jotka vievät tiedon esihenkilölle käsiteltäväksi tilanteen mukaisesti. Asiakkailla ja omaisilla on mahdollisuus tehdä myös Eloisan internetsivuilla osoitteessa: </a:t>
            </a:r>
            <a:r>
              <a:rPr lang="fi-FI" dirty="0">
                <a:hlinkClick r:id="rId3"/>
              </a:rPr>
              <a:t>https://etelasavonha.fi/asiakkaan-opas/asiakas-ja-potilasturvallisuus-ja-valvonta/oma-ilmoitus-vaaratilanteesta/</a:t>
            </a:r>
            <a:r>
              <a:rPr lang="fi-FI" dirty="0"/>
              <a:t>.</a:t>
            </a:r>
            <a:endParaRPr lang="fi-FI" sz="2000" b="1" dirty="0">
              <a:ea typeface="Inter" panose="02000503000000020004" pitchFamily="2" charset="0"/>
              <a:cs typeface="Times New Roman" panose="02020603050405020304" pitchFamily="18" charset="0"/>
            </a:endParaRPr>
          </a:p>
          <a:p>
            <a:pPr marL="0" lvl="1">
              <a:lnSpc>
                <a:spcPct val="110000"/>
              </a:lnSpc>
              <a:spcBef>
                <a:spcPts val="789"/>
              </a:spcBef>
              <a:spcAft>
                <a:spcPts val="175"/>
              </a:spcAft>
              <a:defRPr/>
            </a:pPr>
            <a:r>
              <a:rPr lang="fi-FI" sz="2000" b="1" dirty="0">
                <a:ea typeface="Inter" panose="02000503000000020004" pitchFamily="2" charset="0"/>
                <a:cs typeface="Times New Roman" panose="02020603050405020304" pitchFamily="18" charset="0"/>
              </a:rPr>
              <a:t>Ilmoitusvelvollisuus</a:t>
            </a:r>
          </a:p>
          <a:p>
            <a:pPr marL="0" lvl="1">
              <a:lnSpc>
                <a:spcPct val="110000"/>
              </a:lnSpc>
              <a:spcBef>
                <a:spcPts val="789"/>
              </a:spcBef>
              <a:spcAft>
                <a:spcPts val="175"/>
              </a:spcAft>
              <a:defRPr/>
            </a:pPr>
            <a:r>
              <a:rPr lang="fi-FI" dirty="0"/>
              <a:t>Kotihoidon henkilöstön on ilmoitettava viipymättä toiminnasta vastaavalle henkilölle, jos hän tehtävissään huomaa tai saa tietoonsa epäkohdan tai ilmeisen epäkohdan uhan asiakkaan sosiaalihuollon toteuttamisessa. Ilmoituksen vastaanottaneen henkilön on ilmoitettava asiasta. Ilmoitus voidaan tehdä salassapitosäännösten estämättä. </a:t>
            </a:r>
            <a:r>
              <a:rPr lang="fi-FI" dirty="0">
                <a:latin typeface="Arial"/>
                <a:cs typeface="Arial"/>
              </a:rPr>
              <a:t>(</a:t>
            </a:r>
            <a:r>
              <a:rPr lang="fi-FI" dirty="0">
                <a:highlight>
                  <a:srgbClr val="FFFF00"/>
                </a:highlight>
                <a:latin typeface="Arial"/>
                <a:cs typeface="Arial"/>
              </a:rPr>
              <a:t>Laki sosiaali- ja terveydenhuollon valvonnasta 29 §</a:t>
            </a:r>
            <a:r>
              <a:rPr lang="fi-FI" dirty="0">
                <a:latin typeface="Arial"/>
                <a:cs typeface="Arial"/>
              </a:rPr>
              <a:t>).</a:t>
            </a:r>
            <a:endParaRPr lang="fi-FI" dirty="0"/>
          </a:p>
          <a:p>
            <a:pPr marL="0" lvl="1">
              <a:lnSpc>
                <a:spcPct val="110000"/>
              </a:lnSpc>
              <a:spcBef>
                <a:spcPts val="789"/>
              </a:spcBef>
              <a:spcAft>
                <a:spcPts val="175"/>
              </a:spcAft>
              <a:defRPr/>
            </a:pPr>
            <a:r>
              <a:rPr lang="fi-FI" dirty="0"/>
              <a:t>Ilmoitus tehdään henkilöstön intran kautta tulostettavalla ja täytettävällä lomakkeella, jonka vastuuhenkilö käsittelee ja edelleen toimittaa hyvinvointialueen sosiaalihuollon johtavalle viranhaltijalle eli Sosiaali- ja integraatiojohtajalle.  </a:t>
            </a:r>
          </a:p>
        </p:txBody>
      </p:sp>
      <p:sp>
        <p:nvSpPr>
          <p:cNvPr id="18" name="Rectangle 17">
            <a:extLst>
              <a:ext uri="{FF2B5EF4-FFF2-40B4-BE49-F238E27FC236}">
                <a16:creationId xmlns:a16="http://schemas.microsoft.com/office/drawing/2014/main" id="{68898E83-B042-92E7-1282-6604F8E31442}"/>
              </a:ext>
            </a:extLst>
          </p:cNvPr>
          <p:cNvSpPr/>
          <p:nvPr/>
        </p:nvSpPr>
        <p:spPr>
          <a:xfrm>
            <a:off x="0" y="0"/>
            <a:ext cx="12192000" cy="518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19" name="Rectangle 18">
            <a:extLst>
              <a:ext uri="{FF2B5EF4-FFF2-40B4-BE49-F238E27FC236}">
                <a16:creationId xmlns:a16="http://schemas.microsoft.com/office/drawing/2014/main" id="{5079E857-97DF-DAB4-9B5E-E318788234EC}"/>
              </a:ext>
            </a:extLst>
          </p:cNvPr>
          <p:cNvSpPr/>
          <p:nvPr/>
        </p:nvSpPr>
        <p:spPr>
          <a:xfrm>
            <a:off x="4879594" y="0"/>
            <a:ext cx="2427068" cy="518181"/>
          </a:xfrm>
          <a:prstGeom prst="rect">
            <a:avLst/>
          </a:prstGeom>
          <a:solidFill>
            <a:srgbClr val="ED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20" name="Rectangle 19">
            <a:extLst>
              <a:ext uri="{FF2B5EF4-FFF2-40B4-BE49-F238E27FC236}">
                <a16:creationId xmlns:a16="http://schemas.microsoft.com/office/drawing/2014/main" id="{620BECBF-E793-090D-1E3B-163CDBAEBA8A}"/>
              </a:ext>
            </a:extLst>
          </p:cNvPr>
          <p:cNvSpPr>
            <a:spLocks/>
          </p:cNvSpPr>
          <p:nvPr/>
        </p:nvSpPr>
        <p:spPr>
          <a:xfrm>
            <a:off x="9738487" y="0"/>
            <a:ext cx="2443164" cy="49599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Liitteet</a:t>
            </a:r>
          </a:p>
        </p:txBody>
      </p:sp>
      <p:sp>
        <p:nvSpPr>
          <p:cNvPr id="21" name="Rectangle 20">
            <a:extLst>
              <a:ext uri="{FF2B5EF4-FFF2-40B4-BE49-F238E27FC236}">
                <a16:creationId xmlns:a16="http://schemas.microsoft.com/office/drawing/2014/main" id="{0B68C0DD-0A25-738A-6DFC-E5014F67807E}"/>
              </a:ext>
            </a:extLst>
          </p:cNvPr>
          <p:cNvSpPr/>
          <p:nvPr/>
        </p:nvSpPr>
        <p:spPr>
          <a:xfrm>
            <a:off x="7303867" y="0"/>
            <a:ext cx="2443164" cy="50233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Kehittäminen</a:t>
            </a:r>
            <a:br>
              <a:rPr lang="fi-FI" sz="1250" b="1" spc="31">
                <a:solidFill>
                  <a:schemeClr val="bg1">
                    <a:lumMod val="65000"/>
                  </a:schemeClr>
                </a:solidFill>
                <a:ea typeface="Inter" panose="02000503000000020004" pitchFamily="2" charset="0"/>
              </a:rPr>
            </a:br>
            <a:r>
              <a:rPr lang="fi-FI" sz="1250" b="1" spc="31">
                <a:solidFill>
                  <a:schemeClr val="bg1">
                    <a:lumMod val="65000"/>
                  </a:schemeClr>
                </a:solidFill>
                <a:ea typeface="Inter" panose="02000503000000020004" pitchFamily="2" charset="0"/>
              </a:rPr>
              <a:t>&amp; seuranta</a:t>
            </a:r>
          </a:p>
        </p:txBody>
      </p:sp>
      <p:sp>
        <p:nvSpPr>
          <p:cNvPr id="22" name="Rectangle 21">
            <a:extLst>
              <a:ext uri="{FF2B5EF4-FFF2-40B4-BE49-F238E27FC236}">
                <a16:creationId xmlns:a16="http://schemas.microsoft.com/office/drawing/2014/main" id="{85FDD259-02A7-5CDB-3D19-31A936F4D5C0}"/>
              </a:ext>
            </a:extLst>
          </p:cNvPr>
          <p:cNvSpPr>
            <a:spLocks/>
          </p:cNvSpPr>
          <p:nvPr/>
        </p:nvSpPr>
        <p:spPr>
          <a:xfrm>
            <a:off x="4869243" y="0"/>
            <a:ext cx="2443164" cy="532326"/>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accent5"/>
                </a:solidFill>
                <a:ea typeface="Inter" panose="02000503000000020004" pitchFamily="2" charset="0"/>
              </a:rPr>
              <a:t>Toimintaperiaatteet </a:t>
            </a:r>
            <a:br>
              <a:rPr lang="fi-FI" sz="1250" b="1" spc="31">
                <a:solidFill>
                  <a:schemeClr val="accent5"/>
                </a:solidFill>
                <a:ea typeface="Inter" panose="02000503000000020004" pitchFamily="2" charset="0"/>
              </a:rPr>
            </a:br>
            <a:r>
              <a:rPr lang="fi-FI" sz="1250" b="1" spc="31">
                <a:solidFill>
                  <a:schemeClr val="accent5"/>
                </a:solidFill>
                <a:ea typeface="Inter" panose="02000503000000020004" pitchFamily="2" charset="0"/>
              </a:rPr>
              <a:t>&amp; käytännöt</a:t>
            </a:r>
          </a:p>
        </p:txBody>
      </p:sp>
      <p:sp>
        <p:nvSpPr>
          <p:cNvPr id="23" name="Rectangle 22">
            <a:extLst>
              <a:ext uri="{FF2B5EF4-FFF2-40B4-BE49-F238E27FC236}">
                <a16:creationId xmlns:a16="http://schemas.microsoft.com/office/drawing/2014/main" id="{4D7E46CC-142E-C401-004F-FE78A93E33EB}"/>
              </a:ext>
            </a:extLst>
          </p:cNvPr>
          <p:cNvSpPr>
            <a:spLocks/>
          </p:cNvSpPr>
          <p:nvPr/>
        </p:nvSpPr>
        <p:spPr>
          <a:xfrm>
            <a:off x="2434623" y="0"/>
            <a:ext cx="2443164" cy="494290"/>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Yksikön tiedot</a:t>
            </a:r>
          </a:p>
        </p:txBody>
      </p:sp>
      <p:sp>
        <p:nvSpPr>
          <p:cNvPr id="24" name="Rectangle 23">
            <a:extLst>
              <a:ext uri="{FF2B5EF4-FFF2-40B4-BE49-F238E27FC236}">
                <a16:creationId xmlns:a16="http://schemas.microsoft.com/office/drawing/2014/main" id="{48BCF0D0-7BC0-4399-7671-1D63C7CB404D}"/>
              </a:ext>
            </a:extLst>
          </p:cNvPr>
          <p:cNvSpPr>
            <a:spLocks/>
          </p:cNvSpPr>
          <p:nvPr/>
        </p:nvSpPr>
        <p:spPr>
          <a:xfrm>
            <a:off x="0" y="0"/>
            <a:ext cx="2443163" cy="51818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Sisällysluettelo</a:t>
            </a:r>
          </a:p>
        </p:txBody>
      </p:sp>
      <p:cxnSp>
        <p:nvCxnSpPr>
          <p:cNvPr id="25" name="Straight Connector 24">
            <a:extLst>
              <a:ext uri="{FF2B5EF4-FFF2-40B4-BE49-F238E27FC236}">
                <a16:creationId xmlns:a16="http://schemas.microsoft.com/office/drawing/2014/main" id="{6ED231FC-B1CF-7BD4-7D1A-119C205F1C68}"/>
              </a:ext>
            </a:extLst>
          </p:cNvPr>
          <p:cNvCxnSpPr>
            <a:cxnSpLocks/>
          </p:cNvCxnSpPr>
          <p:nvPr/>
        </p:nvCxnSpPr>
        <p:spPr>
          <a:xfrm>
            <a:off x="24384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0C0FEC0-B102-45FF-07AC-3E3467227F64}"/>
              </a:ext>
            </a:extLst>
          </p:cNvPr>
          <p:cNvCxnSpPr>
            <a:cxnSpLocks/>
          </p:cNvCxnSpPr>
          <p:nvPr/>
        </p:nvCxnSpPr>
        <p:spPr>
          <a:xfrm>
            <a:off x="48768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86246C0-4956-082F-F00B-96D408E6BFC7}"/>
              </a:ext>
            </a:extLst>
          </p:cNvPr>
          <p:cNvCxnSpPr>
            <a:cxnSpLocks/>
          </p:cNvCxnSpPr>
          <p:nvPr/>
        </p:nvCxnSpPr>
        <p:spPr>
          <a:xfrm>
            <a:off x="73152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35A778C-711B-FE1E-8CCC-B401CFD942DD}"/>
              </a:ext>
            </a:extLst>
          </p:cNvPr>
          <p:cNvCxnSpPr>
            <a:cxnSpLocks/>
          </p:cNvCxnSpPr>
          <p:nvPr/>
        </p:nvCxnSpPr>
        <p:spPr>
          <a:xfrm>
            <a:off x="97536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DB3146C-09E9-4CD2-FEF9-811ACD672883}"/>
              </a:ext>
            </a:extLst>
          </p:cNvPr>
          <p:cNvCxnSpPr>
            <a:cxnSpLocks/>
          </p:cNvCxnSpPr>
          <p:nvPr/>
        </p:nvCxnSpPr>
        <p:spPr>
          <a:xfrm flipH="1">
            <a:off x="7315515" y="518181"/>
            <a:ext cx="4877784"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BDD89E9-7686-420D-E45B-9EB9C93B0D0C}"/>
              </a:ext>
            </a:extLst>
          </p:cNvPr>
          <p:cNvCxnSpPr>
            <a:cxnSpLocks/>
          </p:cNvCxnSpPr>
          <p:nvPr/>
        </p:nvCxnSpPr>
        <p:spPr>
          <a:xfrm flipH="1">
            <a:off x="5249260" y="1211481"/>
            <a:ext cx="4885340"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16" name="Title 27">
            <a:extLst>
              <a:ext uri="{FF2B5EF4-FFF2-40B4-BE49-F238E27FC236}">
                <a16:creationId xmlns:a16="http://schemas.microsoft.com/office/drawing/2014/main" id="{8B27A281-EB9B-B3AE-7BB5-18379EAF01FF}"/>
              </a:ext>
            </a:extLst>
          </p:cNvPr>
          <p:cNvSpPr txBox="1">
            <a:spLocks/>
          </p:cNvSpPr>
          <p:nvPr/>
        </p:nvSpPr>
        <p:spPr>
          <a:xfrm>
            <a:off x="451413" y="822684"/>
            <a:ext cx="11289174" cy="868004"/>
          </a:xfrm>
          <a:prstGeom prst="rect">
            <a:avLst/>
          </a:prstGeom>
        </p:spPr>
        <p:txBody>
          <a:bodyPr vert="horz" lIns="91440" tIns="45720" rIns="91440" bIns="45720" rtlCol="0" anchor="ctr">
            <a:normAutofit/>
          </a:bodyPr>
          <a:lstStyle>
            <a:lvl1pPr algn="l" defTabSz="914286" rtl="0" eaLnBrk="1" latinLnBrk="0" hangingPunct="1">
              <a:lnSpc>
                <a:spcPct val="90000"/>
              </a:lnSpc>
              <a:spcBef>
                <a:spcPct val="0"/>
              </a:spcBef>
              <a:buNone/>
              <a:defRPr sz="2600" b="1" i="0" kern="1200">
                <a:solidFill>
                  <a:schemeClr val="accent5"/>
                </a:solidFill>
                <a:latin typeface="Arial Black" panose="020B0604020202020204" pitchFamily="34" charset="0"/>
                <a:ea typeface="+mj-ea"/>
                <a:cs typeface="Arial Black" panose="020B0604020202020204" pitchFamily="34" charset="0"/>
              </a:defRPr>
            </a:lvl1pPr>
          </a:lstStyle>
          <a:p>
            <a:r>
              <a:rPr lang="fi-FI">
                <a:latin typeface="+mj-lt"/>
                <a:ea typeface="Inter" panose="02000503000000020004" pitchFamily="2" charset="0"/>
                <a:cs typeface="Times New Roman" panose="02020603050405020304" pitchFamily="18" charset="0"/>
              </a:rPr>
              <a:t>Riskien ja epäkohtien tunnistaminen ja niiden korjaaminen</a:t>
            </a:r>
          </a:p>
        </p:txBody>
      </p:sp>
      <p:sp>
        <p:nvSpPr>
          <p:cNvPr id="37" name="TextBox 36">
            <a:extLst>
              <a:ext uri="{FF2B5EF4-FFF2-40B4-BE49-F238E27FC236}">
                <a16:creationId xmlns:a16="http://schemas.microsoft.com/office/drawing/2014/main" id="{6FE2F186-0CC1-3E81-EB1A-EF46BF296254}"/>
              </a:ext>
            </a:extLst>
          </p:cNvPr>
          <p:cNvSpPr txBox="1"/>
          <p:nvPr/>
        </p:nvSpPr>
        <p:spPr>
          <a:xfrm>
            <a:off x="451413" y="746532"/>
            <a:ext cx="2626338" cy="215444"/>
          </a:xfrm>
          <a:prstGeom prst="rect">
            <a:avLst/>
          </a:prstGeom>
          <a:noFill/>
        </p:spPr>
        <p:txBody>
          <a:bodyPr wrap="none" lIns="90000" tIns="0" rIns="90000" bIns="0" rtlCol="0" anchor="ctr">
            <a:spAutoFit/>
          </a:bodyPr>
          <a:lstStyle/>
          <a:p>
            <a:r>
              <a:rPr lang="fi-FI" sz="1400" b="1">
                <a:solidFill>
                  <a:schemeClr val="accent5"/>
                </a:solidFill>
                <a:ea typeface="Inter" panose="02000503000000020004" pitchFamily="2" charset="0"/>
                <a:cs typeface="Times New Roman" panose="02020603050405020304" pitchFamily="18" charset="0"/>
              </a:rPr>
              <a:t>Omavalvonnan toimeenpano</a:t>
            </a:r>
            <a:endParaRPr lang="fi-FI" sz="1400" b="1">
              <a:solidFill>
                <a:schemeClr val="accent1"/>
              </a:solidFill>
            </a:endParaRPr>
          </a:p>
        </p:txBody>
      </p:sp>
      <p:sp>
        <p:nvSpPr>
          <p:cNvPr id="44" name="Rectangle 43">
            <a:extLst>
              <a:ext uri="{FF2B5EF4-FFF2-40B4-BE49-F238E27FC236}">
                <a16:creationId xmlns:a16="http://schemas.microsoft.com/office/drawing/2014/main" id="{40A01160-671E-C203-A733-CED90A1FCA48}"/>
              </a:ext>
            </a:extLst>
          </p:cNvPr>
          <p:cNvSpPr/>
          <p:nvPr/>
        </p:nvSpPr>
        <p:spPr>
          <a:xfrm>
            <a:off x="4928896"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5" name="Rectangle 44">
            <a:extLst>
              <a:ext uri="{FF2B5EF4-FFF2-40B4-BE49-F238E27FC236}">
                <a16:creationId xmlns:a16="http://schemas.microsoft.com/office/drawing/2014/main" id="{8CDA13AB-EC9D-35D0-4511-C0553AEE045C}"/>
              </a:ext>
            </a:extLst>
          </p:cNvPr>
          <p:cNvSpPr/>
          <p:nvPr/>
        </p:nvSpPr>
        <p:spPr>
          <a:xfrm>
            <a:off x="5333069" y="468949"/>
            <a:ext cx="318110"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6" name="Rectangle 45">
            <a:extLst>
              <a:ext uri="{FF2B5EF4-FFF2-40B4-BE49-F238E27FC236}">
                <a16:creationId xmlns:a16="http://schemas.microsoft.com/office/drawing/2014/main" id="{822839E6-6A21-3027-181B-2BAD752A703E}"/>
              </a:ext>
            </a:extLst>
          </p:cNvPr>
          <p:cNvSpPr/>
          <p:nvPr/>
        </p:nvSpPr>
        <p:spPr>
          <a:xfrm>
            <a:off x="573724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7" name="Rectangle 46">
            <a:extLst>
              <a:ext uri="{FF2B5EF4-FFF2-40B4-BE49-F238E27FC236}">
                <a16:creationId xmlns:a16="http://schemas.microsoft.com/office/drawing/2014/main" id="{39088A33-F170-08ED-734B-6F10FF101C61}"/>
              </a:ext>
            </a:extLst>
          </p:cNvPr>
          <p:cNvSpPr/>
          <p:nvPr/>
        </p:nvSpPr>
        <p:spPr>
          <a:xfrm>
            <a:off x="6141415"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8" name="Rectangle 47">
            <a:extLst>
              <a:ext uri="{FF2B5EF4-FFF2-40B4-BE49-F238E27FC236}">
                <a16:creationId xmlns:a16="http://schemas.microsoft.com/office/drawing/2014/main" id="{9F999423-DA46-BCBD-EA85-6BAC3E6A07D7}"/>
              </a:ext>
            </a:extLst>
          </p:cNvPr>
          <p:cNvSpPr/>
          <p:nvPr/>
        </p:nvSpPr>
        <p:spPr>
          <a:xfrm>
            <a:off x="6545588"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9" name="Rectangle 48">
            <a:extLst>
              <a:ext uri="{FF2B5EF4-FFF2-40B4-BE49-F238E27FC236}">
                <a16:creationId xmlns:a16="http://schemas.microsoft.com/office/drawing/2014/main" id="{8E5B62F4-E407-E81D-AC5D-4CC7CEA285A3}"/>
              </a:ext>
            </a:extLst>
          </p:cNvPr>
          <p:cNvSpPr/>
          <p:nvPr/>
        </p:nvSpPr>
        <p:spPr>
          <a:xfrm>
            <a:off x="694976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5481178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Content Placeholder 30">
            <a:extLst>
              <a:ext uri="{FF2B5EF4-FFF2-40B4-BE49-F238E27FC236}">
                <a16:creationId xmlns:a16="http://schemas.microsoft.com/office/drawing/2014/main" id="{5806FA1A-1849-7FE0-0B1E-F76412087378}"/>
              </a:ext>
            </a:extLst>
          </p:cNvPr>
          <p:cNvSpPr>
            <a:spLocks noGrp="1"/>
          </p:cNvSpPr>
          <p:nvPr>
            <p:ph sz="half" idx="1"/>
          </p:nvPr>
        </p:nvSpPr>
        <p:spPr>
          <a:xfrm>
            <a:off x="451413" y="1825627"/>
            <a:ext cx="11289174" cy="4368985"/>
          </a:xfrm>
        </p:spPr>
        <p:txBody>
          <a:bodyPr numCol="2"/>
          <a:lstStyle/>
          <a:p>
            <a:pPr marL="0" lvl="1">
              <a:lnSpc>
                <a:spcPct val="110000"/>
              </a:lnSpc>
              <a:spcBef>
                <a:spcPts val="789"/>
              </a:spcBef>
              <a:spcAft>
                <a:spcPts val="175"/>
              </a:spcAft>
            </a:pPr>
            <a:r>
              <a:rPr lang="fi-FI" sz="1200">
                <a:ea typeface="Inter" panose="02000503000000020004" pitchFamily="2" charset="0"/>
              </a:rPr>
              <a:t>Riskienhallinnassa laatua ja asiakasturvallisuutta parannetaan tunnistamalla jo ennalta ne kriittiset työvaiheet, joissa toiminnalle asetettujen vaatimusten ja tavoitteiden toteutuminen on vaarassa. Riskienhallintaan kuuluu suunnitelmallinen toiminta epäkohtien ja todettujen riskien poistamiseksi tai minimoimiseksi. Riskienhallinta ja omavalvonta ovat osa jokapäiväistä arjen työtä palveluissa. Sen lisäksi, </a:t>
            </a:r>
            <a:r>
              <a:rPr lang="fi-FI" sz="1200" b="1" i="1">
                <a:ea typeface="Inter" panose="02000503000000020004" pitchFamily="2" charset="0"/>
              </a:rPr>
              <a:t>t</a:t>
            </a:r>
            <a:r>
              <a:rPr lang="fi-FI" b="1" i="1"/>
              <a:t>yöyksikön vaarojen ja riskien arviointi </a:t>
            </a:r>
            <a:r>
              <a:rPr lang="fi-FI"/>
              <a:t>tehdään Eloisassa käytössä olevan</a:t>
            </a:r>
            <a:r>
              <a:rPr lang="fi-FI" b="1" i="1"/>
              <a:t> </a:t>
            </a:r>
            <a:r>
              <a:rPr lang="fi-FI"/>
              <a:t>riskien </a:t>
            </a:r>
            <a:r>
              <a:rPr lang="fi-FI" b="1" i="1"/>
              <a:t>arviointilomakkeen</a:t>
            </a:r>
            <a:r>
              <a:rPr lang="fi-FI"/>
              <a:t> </a:t>
            </a:r>
            <a:r>
              <a:rPr lang="fi-FI" b="1" i="1"/>
              <a:t>avulla</a:t>
            </a:r>
            <a:r>
              <a:rPr lang="fi-FI"/>
              <a:t> kaikissa työpisteissä säännöllisesti kahden vuoden välein tai aina tarvittaessa.</a:t>
            </a:r>
            <a:endParaRPr lang="fi-FI" sz="1200">
              <a:ea typeface="Inter" panose="02000503000000020004" pitchFamily="2" charset="0"/>
            </a:endParaRPr>
          </a:p>
          <a:p>
            <a:pPr marL="0" lvl="1">
              <a:lnSpc>
                <a:spcPct val="110000"/>
              </a:lnSpc>
              <a:spcBef>
                <a:spcPts val="789"/>
              </a:spcBef>
              <a:spcAft>
                <a:spcPts val="175"/>
              </a:spcAft>
            </a:pPr>
            <a:r>
              <a:rPr lang="fi-FI" sz="1200">
                <a:ea typeface="Inter" panose="02000503000000020004" pitchFamily="2" charset="0"/>
              </a:rPr>
              <a:t>Osana riskienhallinnan toimeenpanoa </a:t>
            </a:r>
            <a:r>
              <a:rPr lang="fi-FI" sz="1200" b="1" i="1">
                <a:ea typeface="Inter" panose="02000503000000020004" pitchFamily="2" charset="0"/>
              </a:rPr>
              <a:t>toteutuneet vaaratilanteet (läheltä piti –tilanteen ja haittatapahtumat) kirjataan, analysoidaan, raportoidaan ja toteutetaan korjaavat toimenpiteet</a:t>
            </a:r>
            <a:r>
              <a:rPr lang="fi-FI" sz="1200">
                <a:ea typeface="Inter" panose="02000503000000020004" pitchFamily="2" charset="0"/>
              </a:rPr>
              <a:t>.</a:t>
            </a:r>
            <a:r>
              <a:rPr lang="fi-FI">
                <a:ea typeface="Inter" panose="02000503000000020004" pitchFamily="2" charset="0"/>
              </a:rPr>
              <a:t> </a:t>
            </a:r>
            <a:r>
              <a:rPr lang="fi-FI" sz="1200">
                <a:ea typeface="Inter" panose="02000503000000020004" pitchFamily="2" charset="0"/>
              </a:rPr>
              <a:t>Eloisan kotihoidossa käytetään </a:t>
            </a:r>
            <a:r>
              <a:rPr lang="fi-FI" sz="1200" b="1" i="1" err="1">
                <a:ea typeface="Inter" panose="02000503000000020004" pitchFamily="2" charset="0"/>
              </a:rPr>
              <a:t>HaiPro</a:t>
            </a:r>
            <a:r>
              <a:rPr lang="fi-FI" sz="1200">
                <a:ea typeface="Inter" panose="02000503000000020004" pitchFamily="2" charset="0"/>
              </a:rPr>
              <a:t>-järjestelmää </a:t>
            </a:r>
            <a:r>
              <a:rPr lang="fi-FI">
                <a:ea typeface="Inter" panose="02000503000000020004" pitchFamily="2" charset="0"/>
              </a:rPr>
              <a:t>asiakas-/potilas</a:t>
            </a:r>
            <a:r>
              <a:rPr lang="fi-FI" sz="1200">
                <a:ea typeface="Inter" panose="02000503000000020004" pitchFamily="2" charset="0"/>
              </a:rPr>
              <a:t>turvallisuutta vaarantavien tapahtumien raportoinnin työkaluna. </a:t>
            </a:r>
            <a:r>
              <a:rPr lang="fi-FI"/>
              <a:t>Henkilökunta tekee kaikista läheltä piti -tilanteista tai asiakkaalle tapahtuneista poikkeamatilanteista sähköisesti ilmoituksen ja lähettää sen lähiesihenkilön käsiteltäväksi. </a:t>
            </a:r>
            <a:endParaRPr lang="fi-FI" sz="1200">
              <a:ea typeface="Inter" panose="02000503000000020004" pitchFamily="2" charset="0"/>
            </a:endParaRPr>
          </a:p>
          <a:p>
            <a:pPr marL="0" lvl="1">
              <a:lnSpc>
                <a:spcPct val="110000"/>
              </a:lnSpc>
              <a:spcBef>
                <a:spcPts val="789"/>
              </a:spcBef>
              <a:spcAft>
                <a:spcPts val="175"/>
              </a:spcAft>
            </a:pPr>
            <a:r>
              <a:rPr lang="fi-FI" b="1" i="1">
                <a:ea typeface="Inter" panose="02000503000000020004" pitchFamily="2" charset="0"/>
              </a:rPr>
              <a:t>Muista palvelussa havaituista </a:t>
            </a:r>
            <a:r>
              <a:rPr lang="fi-FI" b="1" i="1" err="1">
                <a:ea typeface="Inter" panose="02000503000000020004" pitchFamily="2" charset="0"/>
              </a:rPr>
              <a:t>laatupoikkemista</a:t>
            </a:r>
            <a:r>
              <a:rPr lang="fi-FI" b="1" i="1">
                <a:ea typeface="Inter" panose="02000503000000020004" pitchFamily="2" charset="0"/>
              </a:rPr>
              <a:t> tai epäkohdista </a:t>
            </a:r>
            <a:r>
              <a:rPr lang="fi-FI">
                <a:ea typeface="Inter" panose="02000503000000020004" pitchFamily="2" charset="0"/>
              </a:rPr>
              <a:t>(esim. asiakkaan epäasiallinen kohtelu) </a:t>
            </a:r>
            <a:r>
              <a:rPr lang="fi-FI" b="1" i="1">
                <a:ea typeface="Inter" panose="02000503000000020004" pitchFamily="2" charset="0"/>
              </a:rPr>
              <a:t>tehdään ilmoitus </a:t>
            </a:r>
            <a:r>
              <a:rPr lang="fi-FI">
                <a:ea typeface="Inter" panose="02000503000000020004" pitchFamily="2" charset="0"/>
              </a:rPr>
              <a:t>toiminnasta vastaavalle taholle (esim. omalle esihenkilölle)</a:t>
            </a:r>
          </a:p>
          <a:p>
            <a:pPr marL="0" lvl="1">
              <a:lnSpc>
                <a:spcPct val="110000"/>
              </a:lnSpc>
              <a:spcBef>
                <a:spcPts val="789"/>
              </a:spcBef>
              <a:spcAft>
                <a:spcPts val="175"/>
              </a:spcAft>
              <a:defRPr/>
            </a:pPr>
            <a:r>
              <a:rPr lang="fi-FI" b="1" i="1"/>
              <a:t>Asiakaskohteista tehdään tarvittaessa turvallisuuskartoitus</a:t>
            </a:r>
            <a:r>
              <a:rPr lang="fi-FI"/>
              <a:t>, josta on erillinen lomake ja ohjeistus. Henkilökunta välittää tiedon esihenkilölle, mikäli asiakaskohteessa on turvallisuusriskejä. Riskit pyritään poistamaan, korjaamaan ja vähentämään minimiin, jotta asiakkaan ja henkilökunnan turvallisuus kotikäynnillä pystytään takaamaan. Lisäksi käytössä on Eloisan henkilöturvallisuusohje kotikäynneille.</a:t>
            </a:r>
          </a:p>
          <a:p>
            <a:pPr marL="0" lvl="1">
              <a:lnSpc>
                <a:spcPct val="110000"/>
              </a:lnSpc>
              <a:spcBef>
                <a:spcPts val="789"/>
              </a:spcBef>
              <a:spcAft>
                <a:spcPts val="175"/>
              </a:spcAft>
              <a:defRPr/>
            </a:pPr>
            <a:r>
              <a:rPr lang="fi-FI" b="1" i="1">
                <a:ea typeface="Inter" panose="02000503000000020004" pitchFamily="2" charset="0"/>
              </a:rPr>
              <a:t>Henkilökunta perehdytetään o</a:t>
            </a:r>
            <a:r>
              <a:rPr lang="fi-FI" sz="1200" b="1" i="1">
                <a:ea typeface="Inter" panose="02000503000000020004" pitchFamily="2" charset="0"/>
              </a:rPr>
              <a:t>mavalvonnan periaatteisiin ja toimeenpanoon ja näitä koskeviin ohjeistuksiin </a:t>
            </a:r>
            <a:r>
              <a:rPr lang="fi-FI" sz="1200">
                <a:ea typeface="Inter" panose="02000503000000020004" pitchFamily="2" charset="0"/>
              </a:rPr>
              <a:t>mukaan lukien henkilökunnalle laissa asetettu velvollisuus ilmoittaa asiakasturvallisuutta ja palvelun laatua koskevista epäkohdista ja niiden uhista. Esihenkilö vastaa siitä, että jokainen työntekijä tietää ilmoitusvelvollisuus-käytännöistä.</a:t>
            </a:r>
            <a:endParaRPr lang="fi-FI"/>
          </a:p>
          <a:p>
            <a:pPr marL="0" lvl="1">
              <a:lnSpc>
                <a:spcPct val="110000"/>
              </a:lnSpc>
              <a:spcBef>
                <a:spcPts val="789"/>
              </a:spcBef>
              <a:spcAft>
                <a:spcPts val="175"/>
              </a:spcAft>
              <a:defRPr/>
            </a:pPr>
            <a:endParaRPr lang="fi-FI"/>
          </a:p>
          <a:p>
            <a:pPr>
              <a:lnSpc>
                <a:spcPct val="110000"/>
              </a:lnSpc>
              <a:spcBef>
                <a:spcPts val="789"/>
              </a:spcBef>
              <a:spcAft>
                <a:spcPts val="175"/>
              </a:spcAft>
            </a:pPr>
            <a:endParaRPr lang="en-FI"/>
          </a:p>
        </p:txBody>
      </p:sp>
      <p:sp>
        <p:nvSpPr>
          <p:cNvPr id="18" name="Rectangle 17">
            <a:extLst>
              <a:ext uri="{FF2B5EF4-FFF2-40B4-BE49-F238E27FC236}">
                <a16:creationId xmlns:a16="http://schemas.microsoft.com/office/drawing/2014/main" id="{68898E83-B042-92E7-1282-6604F8E31442}"/>
              </a:ext>
            </a:extLst>
          </p:cNvPr>
          <p:cNvSpPr/>
          <p:nvPr/>
        </p:nvSpPr>
        <p:spPr>
          <a:xfrm>
            <a:off x="0" y="0"/>
            <a:ext cx="12192000" cy="518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19" name="Rectangle 18">
            <a:extLst>
              <a:ext uri="{FF2B5EF4-FFF2-40B4-BE49-F238E27FC236}">
                <a16:creationId xmlns:a16="http://schemas.microsoft.com/office/drawing/2014/main" id="{5079E857-97DF-DAB4-9B5E-E318788234EC}"/>
              </a:ext>
            </a:extLst>
          </p:cNvPr>
          <p:cNvSpPr/>
          <p:nvPr/>
        </p:nvSpPr>
        <p:spPr>
          <a:xfrm>
            <a:off x="4879594" y="0"/>
            <a:ext cx="2427068" cy="518181"/>
          </a:xfrm>
          <a:prstGeom prst="rect">
            <a:avLst/>
          </a:prstGeom>
          <a:solidFill>
            <a:srgbClr val="ED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20" name="Rectangle 19">
            <a:extLst>
              <a:ext uri="{FF2B5EF4-FFF2-40B4-BE49-F238E27FC236}">
                <a16:creationId xmlns:a16="http://schemas.microsoft.com/office/drawing/2014/main" id="{620BECBF-E793-090D-1E3B-163CDBAEBA8A}"/>
              </a:ext>
            </a:extLst>
          </p:cNvPr>
          <p:cNvSpPr/>
          <p:nvPr/>
        </p:nvSpPr>
        <p:spPr>
          <a:xfrm>
            <a:off x="9738487" y="-22188"/>
            <a:ext cx="2443164" cy="51818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Liitteet</a:t>
            </a:r>
          </a:p>
        </p:txBody>
      </p:sp>
      <p:sp>
        <p:nvSpPr>
          <p:cNvPr id="21" name="Rectangle 20">
            <a:extLst>
              <a:ext uri="{FF2B5EF4-FFF2-40B4-BE49-F238E27FC236}">
                <a16:creationId xmlns:a16="http://schemas.microsoft.com/office/drawing/2014/main" id="{0B68C0DD-0A25-738A-6DFC-E5014F67807E}"/>
              </a:ext>
            </a:extLst>
          </p:cNvPr>
          <p:cNvSpPr/>
          <p:nvPr/>
        </p:nvSpPr>
        <p:spPr>
          <a:xfrm>
            <a:off x="7303867" y="0"/>
            <a:ext cx="2443164" cy="50233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Kehittäminen</a:t>
            </a:r>
            <a:br>
              <a:rPr lang="fi-FI" sz="1250" b="1" spc="31">
                <a:solidFill>
                  <a:schemeClr val="bg1">
                    <a:lumMod val="65000"/>
                  </a:schemeClr>
                </a:solidFill>
                <a:ea typeface="Inter" panose="02000503000000020004" pitchFamily="2" charset="0"/>
              </a:rPr>
            </a:br>
            <a:r>
              <a:rPr lang="fi-FI" sz="1250" b="1" spc="31">
                <a:solidFill>
                  <a:schemeClr val="bg1">
                    <a:lumMod val="65000"/>
                  </a:schemeClr>
                </a:solidFill>
                <a:ea typeface="Inter" panose="02000503000000020004" pitchFamily="2" charset="0"/>
              </a:rPr>
              <a:t>&amp; seuranta</a:t>
            </a:r>
          </a:p>
        </p:txBody>
      </p:sp>
      <p:sp>
        <p:nvSpPr>
          <p:cNvPr id="22" name="Rectangle 21">
            <a:extLst>
              <a:ext uri="{FF2B5EF4-FFF2-40B4-BE49-F238E27FC236}">
                <a16:creationId xmlns:a16="http://schemas.microsoft.com/office/drawing/2014/main" id="{85FDD259-02A7-5CDB-3D19-31A936F4D5C0}"/>
              </a:ext>
            </a:extLst>
          </p:cNvPr>
          <p:cNvSpPr/>
          <p:nvPr/>
        </p:nvSpPr>
        <p:spPr>
          <a:xfrm>
            <a:off x="4869243" y="-15840"/>
            <a:ext cx="2443164" cy="548166"/>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accent5"/>
                </a:solidFill>
                <a:ea typeface="Inter" panose="02000503000000020004" pitchFamily="2" charset="0"/>
              </a:rPr>
              <a:t>Toimintaperiaatteet </a:t>
            </a:r>
            <a:br>
              <a:rPr lang="fi-FI" sz="1250" b="1" spc="31">
                <a:solidFill>
                  <a:schemeClr val="accent5"/>
                </a:solidFill>
                <a:ea typeface="Inter" panose="02000503000000020004" pitchFamily="2" charset="0"/>
              </a:rPr>
            </a:br>
            <a:r>
              <a:rPr lang="fi-FI" sz="1250" b="1" spc="31">
                <a:solidFill>
                  <a:schemeClr val="accent5"/>
                </a:solidFill>
                <a:ea typeface="Inter" panose="02000503000000020004" pitchFamily="2" charset="0"/>
              </a:rPr>
              <a:t>&amp; käytännöt</a:t>
            </a:r>
          </a:p>
        </p:txBody>
      </p:sp>
      <p:sp>
        <p:nvSpPr>
          <p:cNvPr id="23" name="Rectangle 22">
            <a:extLst>
              <a:ext uri="{FF2B5EF4-FFF2-40B4-BE49-F238E27FC236}">
                <a16:creationId xmlns:a16="http://schemas.microsoft.com/office/drawing/2014/main" id="{4D7E46CC-142E-C401-004F-FE78A93E33EB}"/>
              </a:ext>
            </a:extLst>
          </p:cNvPr>
          <p:cNvSpPr/>
          <p:nvPr/>
        </p:nvSpPr>
        <p:spPr>
          <a:xfrm>
            <a:off x="2434623" y="-22188"/>
            <a:ext cx="2443164" cy="516478"/>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Yksikön tiedot</a:t>
            </a:r>
          </a:p>
        </p:txBody>
      </p:sp>
      <p:sp>
        <p:nvSpPr>
          <p:cNvPr id="24" name="Rectangle 23">
            <a:extLst>
              <a:ext uri="{FF2B5EF4-FFF2-40B4-BE49-F238E27FC236}">
                <a16:creationId xmlns:a16="http://schemas.microsoft.com/office/drawing/2014/main" id="{48BCF0D0-7BC0-4399-7671-1D63C7CB404D}"/>
              </a:ext>
            </a:extLst>
          </p:cNvPr>
          <p:cNvSpPr/>
          <p:nvPr/>
        </p:nvSpPr>
        <p:spPr>
          <a:xfrm>
            <a:off x="-1" y="-22188"/>
            <a:ext cx="2443164" cy="540369"/>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Sisällysluettelo</a:t>
            </a:r>
          </a:p>
        </p:txBody>
      </p:sp>
      <p:cxnSp>
        <p:nvCxnSpPr>
          <p:cNvPr id="25" name="Straight Connector 24">
            <a:extLst>
              <a:ext uri="{FF2B5EF4-FFF2-40B4-BE49-F238E27FC236}">
                <a16:creationId xmlns:a16="http://schemas.microsoft.com/office/drawing/2014/main" id="{6ED231FC-B1CF-7BD4-7D1A-119C205F1C68}"/>
              </a:ext>
            </a:extLst>
          </p:cNvPr>
          <p:cNvCxnSpPr>
            <a:cxnSpLocks/>
          </p:cNvCxnSpPr>
          <p:nvPr/>
        </p:nvCxnSpPr>
        <p:spPr>
          <a:xfrm>
            <a:off x="24384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0C0FEC0-B102-45FF-07AC-3E3467227F64}"/>
              </a:ext>
            </a:extLst>
          </p:cNvPr>
          <p:cNvCxnSpPr>
            <a:cxnSpLocks/>
          </p:cNvCxnSpPr>
          <p:nvPr/>
        </p:nvCxnSpPr>
        <p:spPr>
          <a:xfrm>
            <a:off x="4876800" y="-22188"/>
            <a:ext cx="0" cy="540369"/>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86246C0-4956-082F-F00B-96D408E6BFC7}"/>
              </a:ext>
            </a:extLst>
          </p:cNvPr>
          <p:cNvCxnSpPr>
            <a:cxnSpLocks/>
          </p:cNvCxnSpPr>
          <p:nvPr/>
        </p:nvCxnSpPr>
        <p:spPr>
          <a:xfrm>
            <a:off x="73152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35A778C-711B-FE1E-8CCC-B401CFD942DD}"/>
              </a:ext>
            </a:extLst>
          </p:cNvPr>
          <p:cNvCxnSpPr>
            <a:cxnSpLocks/>
          </p:cNvCxnSpPr>
          <p:nvPr/>
        </p:nvCxnSpPr>
        <p:spPr>
          <a:xfrm>
            <a:off x="97536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DB3146C-09E9-4CD2-FEF9-811ACD672883}"/>
              </a:ext>
            </a:extLst>
          </p:cNvPr>
          <p:cNvCxnSpPr>
            <a:cxnSpLocks/>
          </p:cNvCxnSpPr>
          <p:nvPr/>
        </p:nvCxnSpPr>
        <p:spPr>
          <a:xfrm flipH="1">
            <a:off x="7315515" y="518181"/>
            <a:ext cx="4877784"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7939B38-F077-CAA9-6B56-A5DB985812F2}"/>
              </a:ext>
            </a:extLst>
          </p:cNvPr>
          <p:cNvSpPr txBox="1"/>
          <p:nvPr/>
        </p:nvSpPr>
        <p:spPr>
          <a:xfrm>
            <a:off x="451413" y="746532"/>
            <a:ext cx="2626338" cy="215444"/>
          </a:xfrm>
          <a:prstGeom prst="rect">
            <a:avLst/>
          </a:prstGeom>
          <a:noFill/>
        </p:spPr>
        <p:txBody>
          <a:bodyPr wrap="none" lIns="90000" tIns="0" rIns="90000" bIns="0" rtlCol="0" anchor="ctr">
            <a:spAutoFit/>
          </a:bodyPr>
          <a:lstStyle/>
          <a:p>
            <a:r>
              <a:rPr lang="fi-FI" sz="1400" b="1">
                <a:solidFill>
                  <a:schemeClr val="accent5"/>
                </a:solidFill>
                <a:ea typeface="Inter" panose="02000503000000020004" pitchFamily="2" charset="0"/>
                <a:cs typeface="Times New Roman" panose="02020603050405020304" pitchFamily="18" charset="0"/>
              </a:rPr>
              <a:t>Omavalvonnan toimeenpano</a:t>
            </a:r>
            <a:endParaRPr lang="fi-FI" sz="1400" b="1">
              <a:solidFill>
                <a:schemeClr val="accent1"/>
              </a:solidFill>
            </a:endParaRPr>
          </a:p>
        </p:txBody>
      </p:sp>
      <p:sp>
        <p:nvSpPr>
          <p:cNvPr id="33" name="Title 27">
            <a:extLst>
              <a:ext uri="{FF2B5EF4-FFF2-40B4-BE49-F238E27FC236}">
                <a16:creationId xmlns:a16="http://schemas.microsoft.com/office/drawing/2014/main" id="{1CFEC4E6-3867-1050-8098-86A4EFE7F0D0}"/>
              </a:ext>
            </a:extLst>
          </p:cNvPr>
          <p:cNvSpPr>
            <a:spLocks noGrp="1"/>
          </p:cNvSpPr>
          <p:nvPr>
            <p:ph type="title"/>
          </p:nvPr>
        </p:nvSpPr>
        <p:spPr>
          <a:xfrm>
            <a:off x="451413" y="822684"/>
            <a:ext cx="11289174" cy="868004"/>
          </a:xfrm>
        </p:spPr>
        <p:txBody>
          <a:bodyPr vert="horz">
            <a:normAutofit/>
          </a:bodyPr>
          <a:lstStyle/>
          <a:p>
            <a:r>
              <a:rPr lang="fi-FI">
                <a:solidFill>
                  <a:schemeClr val="accent5"/>
                </a:solidFill>
                <a:latin typeface="+mj-lt"/>
                <a:ea typeface="Inter" panose="02000503000000020004" pitchFamily="2" charset="0"/>
                <a:cs typeface="Times New Roman" panose="02020603050405020304" pitchFamily="18" charset="0"/>
              </a:rPr>
              <a:t>Riskienhallinnan järjestelmät ja menettelytavat (1/3)</a:t>
            </a:r>
          </a:p>
        </p:txBody>
      </p:sp>
      <p:sp>
        <p:nvSpPr>
          <p:cNvPr id="43" name="Rectangle 42">
            <a:extLst>
              <a:ext uri="{FF2B5EF4-FFF2-40B4-BE49-F238E27FC236}">
                <a16:creationId xmlns:a16="http://schemas.microsoft.com/office/drawing/2014/main" id="{1BAEAA12-F8D0-43C9-A57E-E05BF6838597}"/>
              </a:ext>
            </a:extLst>
          </p:cNvPr>
          <p:cNvSpPr/>
          <p:nvPr/>
        </p:nvSpPr>
        <p:spPr>
          <a:xfrm>
            <a:off x="4928896"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4" name="Rectangle 43">
            <a:extLst>
              <a:ext uri="{FF2B5EF4-FFF2-40B4-BE49-F238E27FC236}">
                <a16:creationId xmlns:a16="http://schemas.microsoft.com/office/drawing/2014/main" id="{4F985C95-FE53-96F6-F9C3-4AD8041207DE}"/>
              </a:ext>
            </a:extLst>
          </p:cNvPr>
          <p:cNvSpPr/>
          <p:nvPr/>
        </p:nvSpPr>
        <p:spPr>
          <a:xfrm>
            <a:off x="5333069" y="468949"/>
            <a:ext cx="318110"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5" name="Rectangle 44">
            <a:extLst>
              <a:ext uri="{FF2B5EF4-FFF2-40B4-BE49-F238E27FC236}">
                <a16:creationId xmlns:a16="http://schemas.microsoft.com/office/drawing/2014/main" id="{363965B9-6407-6F8A-DC3F-CE4B343B73C8}"/>
              </a:ext>
            </a:extLst>
          </p:cNvPr>
          <p:cNvSpPr/>
          <p:nvPr/>
        </p:nvSpPr>
        <p:spPr>
          <a:xfrm>
            <a:off x="573724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6" name="Rectangle 45">
            <a:extLst>
              <a:ext uri="{FF2B5EF4-FFF2-40B4-BE49-F238E27FC236}">
                <a16:creationId xmlns:a16="http://schemas.microsoft.com/office/drawing/2014/main" id="{48D4F4AF-283E-5A2E-F79F-D7F79ABC7F37}"/>
              </a:ext>
            </a:extLst>
          </p:cNvPr>
          <p:cNvSpPr/>
          <p:nvPr/>
        </p:nvSpPr>
        <p:spPr>
          <a:xfrm>
            <a:off x="6141415"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7" name="Rectangle 46">
            <a:extLst>
              <a:ext uri="{FF2B5EF4-FFF2-40B4-BE49-F238E27FC236}">
                <a16:creationId xmlns:a16="http://schemas.microsoft.com/office/drawing/2014/main" id="{C6F19573-70AD-0782-3731-EF6CEE831B87}"/>
              </a:ext>
            </a:extLst>
          </p:cNvPr>
          <p:cNvSpPr/>
          <p:nvPr/>
        </p:nvSpPr>
        <p:spPr>
          <a:xfrm>
            <a:off x="6545588"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8" name="Rectangle 47">
            <a:extLst>
              <a:ext uri="{FF2B5EF4-FFF2-40B4-BE49-F238E27FC236}">
                <a16:creationId xmlns:a16="http://schemas.microsoft.com/office/drawing/2014/main" id="{968AED28-5374-6B23-57FE-DB822F6F7095}"/>
              </a:ext>
            </a:extLst>
          </p:cNvPr>
          <p:cNvSpPr/>
          <p:nvPr/>
        </p:nvSpPr>
        <p:spPr>
          <a:xfrm>
            <a:off x="694976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10" name="Group 9">
            <a:extLst>
              <a:ext uri="{FF2B5EF4-FFF2-40B4-BE49-F238E27FC236}">
                <a16:creationId xmlns:a16="http://schemas.microsoft.com/office/drawing/2014/main" id="{E2547C16-77B0-8DB6-9018-FA23AEB83133}"/>
              </a:ext>
            </a:extLst>
          </p:cNvPr>
          <p:cNvGrpSpPr/>
          <p:nvPr/>
        </p:nvGrpSpPr>
        <p:grpSpPr>
          <a:xfrm>
            <a:off x="6359985" y="4473387"/>
            <a:ext cx="5380602" cy="1628697"/>
            <a:chOff x="6359985" y="4867835"/>
            <a:chExt cx="5380602" cy="1628697"/>
          </a:xfrm>
        </p:grpSpPr>
        <p:sp>
          <p:nvSpPr>
            <p:cNvPr id="2" name="Rectangle 1">
              <a:extLst>
                <a:ext uri="{FF2B5EF4-FFF2-40B4-BE49-F238E27FC236}">
                  <a16:creationId xmlns:a16="http://schemas.microsoft.com/office/drawing/2014/main" id="{10622B43-51CE-2FA3-5DED-77D2DDE1C44F}"/>
                </a:ext>
              </a:extLst>
            </p:cNvPr>
            <p:cNvSpPr/>
            <p:nvPr/>
          </p:nvSpPr>
          <p:spPr>
            <a:xfrm>
              <a:off x="6359985" y="4867835"/>
              <a:ext cx="5380602" cy="1628697"/>
            </a:xfrm>
            <a:prstGeom prst="rect">
              <a:avLst/>
            </a:prstGeom>
            <a:solidFill>
              <a:schemeClr val="bg1"/>
            </a:solidFill>
            <a:ln w="19050">
              <a:solidFill>
                <a:schemeClr val="accent5">
                  <a:lumMod val="20000"/>
                  <a:lumOff val="8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numCol="2" rtlCol="0" anchor="t"/>
            <a:lstStyle/>
            <a:p>
              <a:pPr marL="0" marR="0" lvl="0" indent="0" algn="l" defTabSz="914377" rtl="0" eaLnBrk="1" fontAlgn="auto" latinLnBrk="0" hangingPunct="1">
                <a:lnSpc>
                  <a:spcPct val="100000"/>
                </a:lnSpc>
                <a:spcBef>
                  <a:spcPts val="0"/>
                </a:spcBef>
                <a:spcAft>
                  <a:spcPts val="600"/>
                </a:spcAft>
                <a:buClrTx/>
                <a:buSzTx/>
                <a:buFontTx/>
                <a:buNone/>
                <a:tabLst/>
                <a:defRPr/>
              </a:pPr>
              <a:endParaRPr kumimoji="0" lang="fi-FI" sz="1200" b="1" i="0" u="none" strike="noStrike" kern="1200" cap="none" spc="0" normalizeH="0" baseline="0" noProof="0">
                <a:ln>
                  <a:noFill/>
                </a:ln>
                <a:solidFill>
                  <a:srgbClr val="000000"/>
                </a:solidFill>
                <a:effectLst/>
                <a:uLnTx/>
                <a:uFillTx/>
                <a:latin typeface="Arial" panose="020B0604020202020204"/>
                <a:ea typeface="Inter" panose="02000503000000020004" pitchFamily="2" charset="0"/>
                <a:cs typeface="+mn-cs"/>
              </a:endParaRPr>
            </a:p>
            <a:p>
              <a:pPr marL="171430" marR="0" lvl="0" indent="-171430" algn="l" defTabSz="914377" rtl="0" eaLnBrk="1" fontAlgn="auto" latinLnBrk="0" hangingPunct="1">
                <a:lnSpc>
                  <a:spcPct val="100000"/>
                </a:lnSpc>
                <a:spcBef>
                  <a:spcPts val="0"/>
                </a:spcBef>
                <a:spcAft>
                  <a:spcPts val="600"/>
                </a:spcAft>
                <a:buClr>
                  <a:srgbClr val="00008B">
                    <a:lumMod val="60000"/>
                    <a:lumOff val="40000"/>
                  </a:srgbClr>
                </a:buClr>
                <a:buSzTx/>
                <a:buFont typeface="Arial" panose="020B0604020202020204" pitchFamily="34" charset="0"/>
                <a:buChar char="•"/>
                <a:tabLst/>
                <a:defRPr/>
              </a:pPr>
              <a:r>
                <a:rPr lang="fi-FI" sz="1000">
                  <a:solidFill>
                    <a:srgbClr val="000000"/>
                  </a:solidFill>
                  <a:latin typeface="Arial" panose="020B0604020202020204"/>
                  <a:ea typeface="Inter" panose="02000503000000020004" pitchFamily="2" charset="0"/>
                </a:rPr>
                <a:t>H</a:t>
              </a:r>
              <a:r>
                <a:rPr kumimoji="0" lang="fi-FI" sz="1000" b="0" i="0" u="none" strike="noStrike" kern="1200" cap="none" spc="0" normalizeH="0" baseline="0" noProof="0" err="1">
                  <a:ln>
                    <a:noFill/>
                  </a:ln>
                  <a:solidFill>
                    <a:srgbClr val="000000"/>
                  </a:solidFill>
                  <a:effectLst/>
                  <a:uLnTx/>
                  <a:uFillTx/>
                  <a:latin typeface="Arial" panose="020B0604020202020204"/>
                  <a:ea typeface="Inter" panose="02000503000000020004" pitchFamily="2" charset="0"/>
                  <a:cs typeface="+mn-cs"/>
                </a:rPr>
                <a:t>enkilöturvallisuusohje</a:t>
              </a:r>
              <a:r>
                <a:rPr kumimoji="0" lang="fi-FI" sz="1000" b="0" i="0" u="none" strike="noStrike" kern="1200" cap="none" spc="0" normalizeH="0" baseline="0" noProof="0">
                  <a:ln>
                    <a:noFill/>
                  </a:ln>
                  <a:solidFill>
                    <a:srgbClr val="000000"/>
                  </a:solidFill>
                  <a:effectLst/>
                  <a:uLnTx/>
                  <a:uFillTx/>
                  <a:latin typeface="Arial" panose="020B0604020202020204"/>
                  <a:ea typeface="Inter" panose="02000503000000020004" pitchFamily="2" charset="0"/>
                  <a:cs typeface="+mn-cs"/>
                </a:rPr>
                <a:t> kotikäynneille</a:t>
              </a:r>
            </a:p>
            <a:p>
              <a:pPr marL="171430" marR="0" lvl="0" indent="-171430" algn="l" defTabSz="914377" rtl="0" eaLnBrk="1" fontAlgn="auto" latinLnBrk="0" hangingPunct="1">
                <a:lnSpc>
                  <a:spcPct val="100000"/>
                </a:lnSpc>
                <a:spcBef>
                  <a:spcPts val="0"/>
                </a:spcBef>
                <a:spcAft>
                  <a:spcPts val="600"/>
                </a:spcAft>
                <a:buClr>
                  <a:srgbClr val="00008B">
                    <a:lumMod val="60000"/>
                    <a:lumOff val="40000"/>
                  </a:srgbClr>
                </a:buClr>
                <a:buSzTx/>
                <a:buFont typeface="Arial" panose="020B0604020202020204" pitchFamily="34" charset="0"/>
                <a:buChar char="•"/>
                <a:tabLst/>
                <a:defRPr/>
              </a:pPr>
              <a:r>
                <a:rPr kumimoji="0" lang="fi-FI" sz="1000" b="0" i="0" u="none" strike="noStrike" kern="1200" cap="none" spc="0" normalizeH="0" baseline="0" noProof="0">
                  <a:ln>
                    <a:noFill/>
                  </a:ln>
                  <a:solidFill>
                    <a:srgbClr val="000000"/>
                  </a:solidFill>
                  <a:effectLst/>
                  <a:uLnTx/>
                  <a:uFillTx/>
                  <a:latin typeface="Arial" panose="020B0604020202020204"/>
                  <a:ea typeface="Inter" panose="02000503000000020004" pitchFamily="2" charset="0"/>
                  <a:cs typeface="+mn-cs"/>
                </a:rPr>
                <a:t>Turvallisuuskartoituksen ohje ja lomake </a:t>
              </a:r>
            </a:p>
            <a:p>
              <a:pPr marL="171430" marR="0" lvl="0" indent="-171430" algn="l" defTabSz="914377" rtl="0" eaLnBrk="1" fontAlgn="auto" latinLnBrk="0" hangingPunct="1">
                <a:lnSpc>
                  <a:spcPct val="100000"/>
                </a:lnSpc>
                <a:spcBef>
                  <a:spcPts val="0"/>
                </a:spcBef>
                <a:spcAft>
                  <a:spcPts val="600"/>
                </a:spcAft>
                <a:buClr>
                  <a:srgbClr val="00008B">
                    <a:lumMod val="60000"/>
                    <a:lumOff val="40000"/>
                  </a:srgbClr>
                </a:buClr>
                <a:buSzTx/>
                <a:buFont typeface="Arial" panose="020B0604020202020204" pitchFamily="34" charset="0"/>
                <a:buChar char="•"/>
                <a:tabLst/>
                <a:defRPr/>
              </a:pPr>
              <a:r>
                <a:rPr lang="fi-FI" sz="1000">
                  <a:solidFill>
                    <a:srgbClr val="000000"/>
                  </a:solidFill>
                  <a:latin typeface="Arial" panose="020B0604020202020204"/>
                  <a:ea typeface="Inter" panose="02000503000000020004" pitchFamily="2" charset="0"/>
                </a:rPr>
                <a:t>Henkilöstöturvallisuusohje toimistolla liikkumisesta</a:t>
              </a:r>
            </a:p>
            <a:p>
              <a:pPr marL="171430" marR="0" lvl="0" indent="-171430" algn="l" defTabSz="914377" rtl="0" eaLnBrk="1" fontAlgn="auto" latinLnBrk="0" hangingPunct="1">
                <a:lnSpc>
                  <a:spcPct val="100000"/>
                </a:lnSpc>
                <a:spcBef>
                  <a:spcPts val="0"/>
                </a:spcBef>
                <a:spcAft>
                  <a:spcPts val="600"/>
                </a:spcAft>
                <a:buClr>
                  <a:srgbClr val="00008B">
                    <a:lumMod val="60000"/>
                    <a:lumOff val="40000"/>
                  </a:srgbClr>
                </a:buClr>
                <a:buSzTx/>
                <a:buFont typeface="Arial" panose="020B0604020202020204" pitchFamily="34" charset="0"/>
                <a:buChar char="•"/>
                <a:tabLst/>
                <a:defRPr/>
              </a:pPr>
              <a:r>
                <a:rPr kumimoji="0" lang="fi-FI" sz="1000" b="0" i="0" u="none" strike="noStrike" kern="1200" cap="none" spc="0" normalizeH="0" baseline="0" noProof="0" err="1">
                  <a:ln>
                    <a:noFill/>
                  </a:ln>
                  <a:solidFill>
                    <a:srgbClr val="000000"/>
                  </a:solidFill>
                  <a:effectLst/>
                  <a:uLnTx/>
                  <a:uFillTx/>
                  <a:latin typeface="Arial" panose="020B0604020202020204"/>
                  <a:ea typeface="Inter" panose="02000503000000020004" pitchFamily="2" charset="0"/>
                  <a:cs typeface="+mn-cs"/>
                </a:rPr>
                <a:t>Tietotur</a:t>
              </a:r>
              <a:r>
                <a:rPr lang="fi-FI" sz="1000" err="1">
                  <a:solidFill>
                    <a:srgbClr val="000000"/>
                  </a:solidFill>
                  <a:latin typeface="Arial" panose="020B0604020202020204"/>
                  <a:ea typeface="Inter" panose="02000503000000020004" pitchFamily="2" charset="0"/>
                </a:rPr>
                <a:t>vaohje</a:t>
              </a:r>
              <a:endParaRPr lang="fi-FI" sz="1000">
                <a:solidFill>
                  <a:srgbClr val="000000"/>
                </a:solidFill>
                <a:latin typeface="Arial" panose="020B0604020202020204"/>
                <a:ea typeface="Inter" panose="02000503000000020004" pitchFamily="2" charset="0"/>
              </a:endParaRPr>
            </a:p>
            <a:p>
              <a:pPr marL="171430" marR="0" lvl="0" indent="-171430" algn="l" defTabSz="914377" rtl="0" eaLnBrk="1" fontAlgn="auto" latinLnBrk="0" hangingPunct="1">
                <a:lnSpc>
                  <a:spcPct val="100000"/>
                </a:lnSpc>
                <a:spcBef>
                  <a:spcPts val="0"/>
                </a:spcBef>
                <a:spcAft>
                  <a:spcPts val="600"/>
                </a:spcAft>
                <a:buClr>
                  <a:srgbClr val="00008B">
                    <a:lumMod val="60000"/>
                    <a:lumOff val="40000"/>
                  </a:srgbClr>
                </a:buClr>
                <a:buSzTx/>
                <a:buFont typeface="Arial" panose="020B0604020202020204" pitchFamily="34" charset="0"/>
                <a:buChar char="•"/>
                <a:tabLst/>
                <a:defRPr/>
              </a:pPr>
              <a:r>
                <a:rPr kumimoji="0" lang="fi-FI" sz="1000" b="0" i="0" u="none" strike="noStrike" kern="1200" cap="none" spc="0" normalizeH="0" baseline="0" noProof="0">
                  <a:ln>
                    <a:noFill/>
                  </a:ln>
                  <a:solidFill>
                    <a:srgbClr val="000000"/>
                  </a:solidFill>
                  <a:effectLst/>
                  <a:uLnTx/>
                  <a:uFillTx/>
                  <a:latin typeface="Arial" panose="020B0604020202020204"/>
                  <a:ea typeface="Inter" panose="02000503000000020004" pitchFamily="2" charset="0"/>
                  <a:cs typeface="+mn-cs"/>
                </a:rPr>
                <a:t>Hygieniaohjeet</a:t>
              </a:r>
            </a:p>
            <a:p>
              <a:pPr marR="0" lvl="0" algn="l" defTabSz="914377" rtl="0" eaLnBrk="1" fontAlgn="auto" latinLnBrk="0" hangingPunct="1">
                <a:lnSpc>
                  <a:spcPct val="100000"/>
                </a:lnSpc>
                <a:spcBef>
                  <a:spcPts val="0"/>
                </a:spcBef>
                <a:spcAft>
                  <a:spcPts val="600"/>
                </a:spcAft>
                <a:buClr>
                  <a:srgbClr val="00008B">
                    <a:lumMod val="60000"/>
                    <a:lumOff val="40000"/>
                  </a:srgbClr>
                </a:buClr>
                <a:buSzTx/>
                <a:tabLst/>
                <a:defRPr/>
              </a:pPr>
              <a:endParaRPr kumimoji="0" lang="fi-FI" sz="1000" b="0" i="0" u="none" strike="noStrike" kern="1200" cap="none" spc="0" normalizeH="0" baseline="0" noProof="0">
                <a:ln>
                  <a:noFill/>
                </a:ln>
                <a:solidFill>
                  <a:srgbClr val="000000"/>
                </a:solidFill>
                <a:effectLst/>
                <a:uLnTx/>
                <a:uFillTx/>
                <a:latin typeface="Arial" panose="020B0604020202020204"/>
                <a:ea typeface="Inter" panose="02000503000000020004" pitchFamily="2" charset="0"/>
                <a:cs typeface="+mn-cs"/>
              </a:endParaRPr>
            </a:p>
            <a:p>
              <a:pPr marL="171430" marR="0" lvl="0" indent="-171430" algn="l" defTabSz="914377" rtl="0" eaLnBrk="1" fontAlgn="auto" latinLnBrk="0" hangingPunct="1">
                <a:lnSpc>
                  <a:spcPct val="100000"/>
                </a:lnSpc>
                <a:spcBef>
                  <a:spcPts val="0"/>
                </a:spcBef>
                <a:spcAft>
                  <a:spcPts val="600"/>
                </a:spcAft>
                <a:buClr>
                  <a:srgbClr val="00008B">
                    <a:lumMod val="60000"/>
                    <a:lumOff val="40000"/>
                  </a:srgbClr>
                </a:buClr>
                <a:buSzTx/>
                <a:buFont typeface="Arial" panose="020B0604020202020204" pitchFamily="34" charset="0"/>
                <a:buChar char="•"/>
                <a:tabLst/>
                <a:defRPr/>
              </a:pPr>
              <a:r>
                <a:rPr lang="fi-FI" sz="1000">
                  <a:solidFill>
                    <a:srgbClr val="000000"/>
                  </a:solidFill>
                  <a:latin typeface="Arial" panose="020B0604020202020204"/>
                  <a:ea typeface="Inter" panose="02000503000000020004" pitchFamily="2" charset="0"/>
                </a:rPr>
                <a:t>Some-ohjeet</a:t>
              </a:r>
            </a:p>
            <a:p>
              <a:pPr marL="171430" marR="0" lvl="0" indent="-171430" algn="l" defTabSz="914377" rtl="0" eaLnBrk="1" fontAlgn="auto" latinLnBrk="0" hangingPunct="1">
                <a:lnSpc>
                  <a:spcPct val="100000"/>
                </a:lnSpc>
                <a:spcBef>
                  <a:spcPts val="0"/>
                </a:spcBef>
                <a:spcAft>
                  <a:spcPts val="600"/>
                </a:spcAft>
                <a:buClr>
                  <a:srgbClr val="00008B">
                    <a:lumMod val="60000"/>
                    <a:lumOff val="40000"/>
                  </a:srgbClr>
                </a:buClr>
                <a:buSzTx/>
                <a:buFont typeface="Arial" panose="020B0604020202020204" pitchFamily="34" charset="0"/>
                <a:buChar char="•"/>
                <a:tabLst/>
                <a:defRPr/>
              </a:pPr>
              <a:r>
                <a:rPr kumimoji="0" lang="fi-FI" sz="1000" b="0" i="0" u="none" strike="noStrike" kern="1200" cap="none" spc="0" normalizeH="0" baseline="0" noProof="0">
                  <a:ln>
                    <a:noFill/>
                  </a:ln>
                  <a:solidFill>
                    <a:srgbClr val="000000"/>
                  </a:solidFill>
                  <a:effectLst/>
                  <a:uLnTx/>
                  <a:uFillTx/>
                  <a:latin typeface="Arial" panose="020B0604020202020204"/>
                  <a:ea typeface="Inter" panose="02000503000000020004" pitchFamily="2" charset="0"/>
                  <a:cs typeface="+mn-cs"/>
                </a:rPr>
                <a:t>Apuvälineiden käyttöohjeet</a:t>
              </a:r>
            </a:p>
            <a:p>
              <a:pPr marL="171430" marR="0" lvl="0" indent="-171430" algn="l" defTabSz="914377" rtl="0" eaLnBrk="1" fontAlgn="auto" latinLnBrk="0" hangingPunct="1">
                <a:lnSpc>
                  <a:spcPct val="100000"/>
                </a:lnSpc>
                <a:spcBef>
                  <a:spcPts val="0"/>
                </a:spcBef>
                <a:spcAft>
                  <a:spcPts val="600"/>
                </a:spcAft>
                <a:buClr>
                  <a:srgbClr val="00008B">
                    <a:lumMod val="60000"/>
                    <a:lumOff val="40000"/>
                  </a:srgbClr>
                </a:buClr>
                <a:buSzTx/>
                <a:buFont typeface="Arial" panose="020B0604020202020204" pitchFamily="34" charset="0"/>
                <a:buChar char="•"/>
                <a:tabLst/>
                <a:defRPr/>
              </a:pPr>
              <a:r>
                <a:rPr lang="fi-FI" sz="1000">
                  <a:solidFill>
                    <a:srgbClr val="000000"/>
                  </a:solidFill>
                  <a:latin typeface="Arial" panose="020B0604020202020204"/>
                  <a:ea typeface="Inter" panose="02000503000000020004" pitchFamily="2" charset="0"/>
                </a:rPr>
                <a:t>Poikkeusoloihin liittyvä ohjeistus</a:t>
              </a:r>
              <a:endParaRPr kumimoji="0" lang="fi-FI" sz="1000" b="0" i="0" u="none" strike="noStrike" kern="1200" cap="none" spc="0" normalizeH="0" baseline="0" noProof="0">
                <a:ln>
                  <a:noFill/>
                </a:ln>
                <a:solidFill>
                  <a:srgbClr val="000000"/>
                </a:solidFill>
                <a:effectLst/>
                <a:uLnTx/>
                <a:uFillTx/>
                <a:latin typeface="Arial" panose="020B0604020202020204"/>
                <a:ea typeface="Inter" panose="02000503000000020004" pitchFamily="2" charset="0"/>
                <a:cs typeface="+mn-cs"/>
              </a:endParaRPr>
            </a:p>
            <a:p>
              <a:pPr marL="171430" marR="0" lvl="0" indent="-171430" algn="l" defTabSz="914377" rtl="0" eaLnBrk="1" fontAlgn="auto" latinLnBrk="0" hangingPunct="1">
                <a:lnSpc>
                  <a:spcPct val="100000"/>
                </a:lnSpc>
                <a:spcBef>
                  <a:spcPts val="0"/>
                </a:spcBef>
                <a:spcAft>
                  <a:spcPts val="600"/>
                </a:spcAft>
                <a:buClr>
                  <a:srgbClr val="00008B">
                    <a:lumMod val="60000"/>
                    <a:lumOff val="40000"/>
                  </a:srgbClr>
                </a:buClr>
                <a:buSzTx/>
                <a:buFont typeface="Arial" panose="020B0604020202020204" pitchFamily="34" charset="0"/>
                <a:buChar char="•"/>
                <a:tabLst/>
                <a:defRPr/>
              </a:pPr>
              <a:endParaRPr kumimoji="0" lang="fi-FI" sz="1200" b="0" i="0" u="none" strike="noStrike" kern="1200" cap="none" spc="0" normalizeH="0" baseline="0" noProof="0">
                <a:ln>
                  <a:noFill/>
                </a:ln>
                <a:solidFill>
                  <a:srgbClr val="000000"/>
                </a:solidFill>
                <a:effectLst/>
                <a:uLnTx/>
                <a:uFillTx/>
                <a:latin typeface="Arial" panose="020B0604020202020204"/>
                <a:ea typeface="Inter" panose="02000503000000020004" pitchFamily="2" charset="0"/>
                <a:cs typeface="+mn-cs"/>
              </a:endParaRPr>
            </a:p>
            <a:p>
              <a:pPr algn="ctr"/>
              <a:endParaRPr lang="en-FI"/>
            </a:p>
          </p:txBody>
        </p:sp>
        <p:sp>
          <p:nvSpPr>
            <p:cNvPr id="9" name="TextBox 8">
              <a:extLst>
                <a:ext uri="{FF2B5EF4-FFF2-40B4-BE49-F238E27FC236}">
                  <a16:creationId xmlns:a16="http://schemas.microsoft.com/office/drawing/2014/main" id="{FB9C05DE-BABB-ED0E-1520-9D89E464F846}"/>
                </a:ext>
              </a:extLst>
            </p:cNvPr>
            <p:cNvSpPr txBox="1"/>
            <p:nvPr/>
          </p:nvSpPr>
          <p:spPr>
            <a:xfrm>
              <a:off x="6359985" y="4867835"/>
              <a:ext cx="3998257" cy="276999"/>
            </a:xfrm>
            <a:prstGeom prst="rect">
              <a:avLst/>
            </a:prstGeom>
            <a:noFill/>
          </p:spPr>
          <p:txBody>
            <a:bodyPr wrap="square">
              <a:spAutoFit/>
            </a:bodyPr>
            <a:lstStyle/>
            <a:p>
              <a:r>
                <a:rPr lang="fi-FI" sz="1200" b="1"/>
                <a:t>Riskienhallintaan liittyvät ohjedokumentit:</a:t>
              </a:r>
            </a:p>
          </p:txBody>
        </p:sp>
      </p:grpSp>
    </p:spTree>
    <p:extLst>
      <p:ext uri="{BB962C8B-B14F-4D97-AF65-F5344CB8AC3E}">
        <p14:creationId xmlns:p14="http://schemas.microsoft.com/office/powerpoint/2010/main" val="38550965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8">
            <a:extLst>
              <a:ext uri="{FF2B5EF4-FFF2-40B4-BE49-F238E27FC236}">
                <a16:creationId xmlns:a16="http://schemas.microsoft.com/office/drawing/2014/main" id="{975122AF-0A04-DD9F-1A57-F6D5245A65C1}"/>
              </a:ext>
            </a:extLst>
          </p:cNvPr>
          <p:cNvSpPr>
            <a:spLocks noGrp="1"/>
          </p:cNvSpPr>
          <p:nvPr>
            <p:ph sz="half" idx="1"/>
          </p:nvPr>
        </p:nvSpPr>
        <p:spPr>
          <a:xfrm>
            <a:off x="509102" y="1597275"/>
            <a:ext cx="11289174" cy="4514193"/>
          </a:xfrm>
        </p:spPr>
        <p:txBody>
          <a:bodyPr rIns="0" numCol="2"/>
          <a:lstStyle/>
          <a:p>
            <a:pPr defTabSz="914377">
              <a:lnSpc>
                <a:spcPct val="100000"/>
              </a:lnSpc>
              <a:spcBef>
                <a:spcPts val="0"/>
              </a:spcBef>
              <a:spcAft>
                <a:spcPts val="600"/>
              </a:spcAft>
              <a:defRPr/>
            </a:pPr>
            <a:r>
              <a:rPr lang="fi-FI" sz="2000" b="1" dirty="0">
                <a:solidFill>
                  <a:srgbClr val="000000"/>
                </a:solidFill>
                <a:cs typeface="Times New Roman" panose="02020603050405020304" pitchFamily="18" charset="0"/>
              </a:rPr>
              <a:t>Haittatapahtumien ja läheltä piti -tilanteiden raportointi ja käsittely</a:t>
            </a:r>
          </a:p>
          <a:p>
            <a:pPr marL="0" lvl="1">
              <a:lnSpc>
                <a:spcPct val="100000"/>
              </a:lnSpc>
              <a:spcBef>
                <a:spcPts val="0"/>
              </a:spcBef>
              <a:spcAft>
                <a:spcPts val="175"/>
              </a:spcAft>
            </a:pPr>
            <a:r>
              <a:rPr lang="fi-FI" dirty="0"/>
              <a:t>Haittatapahtumien ja läheltä piti-tilanteiden käsittelyyn kuuluu tapahtumien kirjaaminen, analysointi ja raportointi sekä korjaavien toimenpiteiden toteuttaminen. Lisäksi niistä keskustelu työntekijöiden, asiakkaan ja tarvittaessa omaisen kanssa. Jos tapahtuu vakava, korvattavia seurauksia aiheuttanut haittatapahtuma, asiakasta tai omaista informoidaan korvausten hakemisesta. Vakavista haittatapahtumista ilmoitetaan myös valvontatiimille. </a:t>
            </a:r>
            <a:r>
              <a:rPr lang="fi-FI" dirty="0">
                <a:ea typeface="Inter" panose="02000503000000020004" pitchFamily="2" charset="0"/>
              </a:rPr>
              <a:t>Haittatapahtumat ja läheltä piti -tilanteet raportoidaan ja käsitellään seuraavasti: </a:t>
            </a:r>
          </a:p>
          <a:p>
            <a:pPr marL="228600" lvl="1" indent="-228600">
              <a:lnSpc>
                <a:spcPct val="100000"/>
              </a:lnSpc>
              <a:spcBef>
                <a:spcPts val="300"/>
              </a:spcBef>
              <a:buFont typeface="Arial" panose="020B0604020202020204" pitchFamily="34" charset="0"/>
              <a:buAutoNum type="arabicPeriod"/>
            </a:pPr>
            <a:r>
              <a:rPr lang="fi-FI" dirty="0">
                <a:ea typeface="Inter" panose="02000503000000020004" pitchFamily="2" charset="0"/>
              </a:rPr>
              <a:t>Potilasturvallisuuteen ja työturvallisuuteen liittyvät haitta- ja </a:t>
            </a:r>
            <a:r>
              <a:rPr lang="fi-FI" dirty="0" err="1">
                <a:ea typeface="Inter" panose="02000503000000020004" pitchFamily="2" charset="0"/>
              </a:rPr>
              <a:t>vaaratapahtu-mat</a:t>
            </a:r>
            <a:r>
              <a:rPr lang="fi-FI" dirty="0">
                <a:ea typeface="Inter" panose="02000503000000020004" pitchFamily="2" charset="0"/>
              </a:rPr>
              <a:t> sekä läheltä piti -tilanteet kirjataan </a:t>
            </a:r>
            <a:r>
              <a:rPr lang="fi-FI" dirty="0" err="1">
                <a:ea typeface="Inter" panose="02000503000000020004" pitchFamily="2" charset="0"/>
              </a:rPr>
              <a:t>HaiPro</a:t>
            </a:r>
            <a:r>
              <a:rPr lang="fi-FI" dirty="0">
                <a:ea typeface="Inter" panose="02000503000000020004" pitchFamily="2" charset="0"/>
              </a:rPr>
              <a:t>-järjestelmään. </a:t>
            </a:r>
            <a:r>
              <a:rPr lang="fi-FI" dirty="0" err="1">
                <a:ea typeface="Inter" panose="02000503000000020004" pitchFamily="2" charset="0"/>
              </a:rPr>
              <a:t>Lääkepoik-keamista</a:t>
            </a:r>
            <a:r>
              <a:rPr lang="fi-FI" dirty="0">
                <a:ea typeface="Inter" panose="02000503000000020004" pitchFamily="2" charset="0"/>
              </a:rPr>
              <a:t> otetaan lisäksi yhteys lääkäriin toimintaohjeiden saamiseksi </a:t>
            </a:r>
          </a:p>
          <a:p>
            <a:pPr marL="228600" lvl="1" indent="-228600">
              <a:lnSpc>
                <a:spcPct val="100000"/>
              </a:lnSpc>
              <a:spcBef>
                <a:spcPts val="300"/>
              </a:spcBef>
              <a:buAutoNum type="arabicPeriod"/>
            </a:pPr>
            <a:r>
              <a:rPr lang="fi-FI" dirty="0">
                <a:ea typeface="Inter" panose="02000503000000020004" pitchFamily="2" charset="0"/>
              </a:rPr>
              <a:t>Yksikön esihenkilö käy läpi yksikkönsä </a:t>
            </a:r>
            <a:r>
              <a:rPr lang="fi-FI" dirty="0" err="1">
                <a:ea typeface="Inter" panose="02000503000000020004" pitchFamily="2" charset="0"/>
              </a:rPr>
              <a:t>HaiPro</a:t>
            </a:r>
            <a:r>
              <a:rPr lang="fi-FI" dirty="0">
                <a:ea typeface="Inter" panose="02000503000000020004" pitchFamily="2" charset="0"/>
              </a:rPr>
              <a:t>-ilmoitukset ja ne käsitellään säännöllisesti tiimipalavereissa </a:t>
            </a:r>
          </a:p>
          <a:p>
            <a:pPr marL="228600" lvl="1" indent="-228600">
              <a:lnSpc>
                <a:spcPct val="100000"/>
              </a:lnSpc>
              <a:spcBef>
                <a:spcPts val="300"/>
              </a:spcBef>
              <a:buAutoNum type="arabicPeriod"/>
            </a:pPr>
            <a:r>
              <a:rPr lang="fi-FI" dirty="0">
                <a:ea typeface="Inter" panose="02000503000000020004" pitchFamily="2" charset="0"/>
              </a:rPr>
              <a:t>Esihenkilö käynnistää korjaavat toimenpiteet ja kirjaa ne </a:t>
            </a:r>
            <a:r>
              <a:rPr lang="fi-FI" dirty="0" err="1">
                <a:ea typeface="Inter" panose="02000503000000020004" pitchFamily="2" charset="0"/>
              </a:rPr>
              <a:t>HaiPro</a:t>
            </a:r>
            <a:r>
              <a:rPr lang="fi-FI" dirty="0">
                <a:ea typeface="Inter" panose="02000503000000020004" pitchFamily="2" charset="0"/>
              </a:rPr>
              <a:t>-järjestelmään</a:t>
            </a:r>
          </a:p>
          <a:p>
            <a:pPr marL="228600" lvl="1" indent="-228600">
              <a:lnSpc>
                <a:spcPct val="100000"/>
              </a:lnSpc>
              <a:spcBef>
                <a:spcPts val="300"/>
              </a:spcBef>
              <a:buAutoNum type="arabicPeriod"/>
            </a:pPr>
            <a:r>
              <a:rPr lang="fi-FI" dirty="0">
                <a:ea typeface="Inter" panose="02000503000000020004" pitchFamily="2" charset="0"/>
              </a:rPr>
              <a:t>Yksikön esihenkilö käy säännöllisesti läpi </a:t>
            </a:r>
            <a:r>
              <a:rPr lang="fi-FI" dirty="0" err="1">
                <a:ea typeface="Inter" panose="02000503000000020004" pitchFamily="2" charset="0"/>
              </a:rPr>
              <a:t>HaiPro</a:t>
            </a:r>
            <a:r>
              <a:rPr lang="fi-FI" dirty="0">
                <a:ea typeface="Inter" panose="02000503000000020004" pitchFamily="2" charset="0"/>
              </a:rPr>
              <a:t>-tilastot </a:t>
            </a:r>
          </a:p>
          <a:p>
            <a:pPr marL="228600" lvl="1" indent="-228600">
              <a:lnSpc>
                <a:spcPct val="100000"/>
              </a:lnSpc>
              <a:spcBef>
                <a:spcPts val="300"/>
              </a:spcBef>
              <a:buAutoNum type="arabicPeriod"/>
            </a:pPr>
            <a:r>
              <a:rPr lang="fi-FI" dirty="0">
                <a:ea typeface="Inter" panose="02000503000000020004" pitchFamily="2" charset="0"/>
              </a:rPr>
              <a:t>Tiedottaminen kootusti sovituista muutoksista toimintatavoissa tapahtuu kirjallisesti kolmen kuukauden välein, ja ne julkaistaan Eloisan verkkosivuilla</a:t>
            </a:r>
          </a:p>
          <a:p>
            <a:pPr defTabSz="914377">
              <a:lnSpc>
                <a:spcPct val="100000"/>
              </a:lnSpc>
              <a:spcBef>
                <a:spcPts val="0"/>
              </a:spcBef>
              <a:spcAft>
                <a:spcPts val="600"/>
              </a:spcAft>
              <a:defRPr/>
            </a:pPr>
            <a:r>
              <a:rPr lang="fi-FI" sz="2000" b="1" dirty="0">
                <a:solidFill>
                  <a:srgbClr val="000000"/>
                </a:solidFill>
                <a:cs typeface="Times New Roman" panose="02020603050405020304" pitchFamily="18" charset="0"/>
              </a:rPr>
              <a:t>Epäkohtailmoitusten käsittely</a:t>
            </a:r>
          </a:p>
          <a:p>
            <a:pPr marL="0" lvl="1">
              <a:lnSpc>
                <a:spcPct val="100000"/>
              </a:lnSpc>
              <a:spcBef>
                <a:spcPts val="0"/>
              </a:spcBef>
              <a:spcAft>
                <a:spcPts val="175"/>
              </a:spcAft>
            </a:pPr>
            <a:r>
              <a:rPr lang="fi-FI" dirty="0"/>
              <a:t>Kotihoidon henkilöstön on ilmoitettava viipymättä toiminnasta vastaavalle henkilölle, jos hän tehtävissään huomaa tai saa tietoonsa epäkohdan tai ilmeisen epäkohdan uhan asiakkaan sosiaalihuollon toteuttamisessa. </a:t>
            </a:r>
          </a:p>
          <a:p>
            <a:pPr marL="0" lvl="1">
              <a:lnSpc>
                <a:spcPct val="100000"/>
              </a:lnSpc>
              <a:spcBef>
                <a:spcPts val="0"/>
              </a:spcBef>
              <a:spcAft>
                <a:spcPts val="175"/>
              </a:spcAft>
            </a:pPr>
            <a:endParaRPr lang="fi-FI" dirty="0"/>
          </a:p>
          <a:p>
            <a:pPr marL="0" lvl="1">
              <a:lnSpc>
                <a:spcPct val="100000"/>
              </a:lnSpc>
              <a:spcBef>
                <a:spcPts val="0"/>
              </a:spcBef>
              <a:spcAft>
                <a:spcPts val="175"/>
              </a:spcAft>
              <a:defRPr/>
            </a:pPr>
            <a:r>
              <a:rPr lang="fi-FI" dirty="0"/>
              <a:t>Ilmoitus tehdään henkilöstön intran kautta tulostettavalla ja täytettävällä lomakkeella, jonka vastuuhenkilö käsittelee ja edelleen toimittaa hyvinvointialueen sosiaalihuollon johtavalle viranhaltijalle. Ilmoituksen vastaanotettuaan Sosiaali- ja integraatiojohtajan tulee käynnistää toimet epäkohdan tai sen uhan poistamiseksi ja ellei niin tehdä, ilmoituksen tekijän on ilmoitettava asiasta aluehallinto-virastolle. Yksikön omavalvonnassa on edellä määritelty, miten riskienhallinnan prosessissa toteutetaan epäkohtiin liittyvät korjaavat toimenpiteet. Jos epäkohta on sellainen, että se on korjattavissa yksikön omavalvonnan menettelyssä, se otetaan välittömästi työn alle. Jos epäkohta on sellainen, että se vaatii järjestämisvastuussa olevan tahon toimenpiteitä, siirretään vastuu korjaavista toimenpiteistä toimivaltaiselle taholle. </a:t>
            </a:r>
          </a:p>
        </p:txBody>
      </p:sp>
      <p:sp>
        <p:nvSpPr>
          <p:cNvPr id="3" name="Rectangle 2">
            <a:extLst>
              <a:ext uri="{FF2B5EF4-FFF2-40B4-BE49-F238E27FC236}">
                <a16:creationId xmlns:a16="http://schemas.microsoft.com/office/drawing/2014/main" id="{43AB76E5-77DE-82F2-DB9B-7AE1FCC77E3E}"/>
              </a:ext>
            </a:extLst>
          </p:cNvPr>
          <p:cNvSpPr/>
          <p:nvPr/>
        </p:nvSpPr>
        <p:spPr>
          <a:xfrm>
            <a:off x="0" y="0"/>
            <a:ext cx="12192000" cy="518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15" name="Rectangle 14">
            <a:extLst>
              <a:ext uri="{FF2B5EF4-FFF2-40B4-BE49-F238E27FC236}">
                <a16:creationId xmlns:a16="http://schemas.microsoft.com/office/drawing/2014/main" id="{AA60A0CC-F298-F908-B216-55571D08EA48}"/>
              </a:ext>
            </a:extLst>
          </p:cNvPr>
          <p:cNvSpPr/>
          <p:nvPr/>
        </p:nvSpPr>
        <p:spPr>
          <a:xfrm>
            <a:off x="4879594" y="0"/>
            <a:ext cx="2427068" cy="518181"/>
          </a:xfrm>
          <a:prstGeom prst="rect">
            <a:avLst/>
          </a:prstGeom>
          <a:solidFill>
            <a:srgbClr val="ED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16" name="Rectangle 15">
            <a:extLst>
              <a:ext uri="{FF2B5EF4-FFF2-40B4-BE49-F238E27FC236}">
                <a16:creationId xmlns:a16="http://schemas.microsoft.com/office/drawing/2014/main" id="{FF12FF33-709A-DC95-6757-23E6BFA24B33}"/>
              </a:ext>
            </a:extLst>
          </p:cNvPr>
          <p:cNvSpPr/>
          <p:nvPr/>
        </p:nvSpPr>
        <p:spPr>
          <a:xfrm>
            <a:off x="9738487" y="-22188"/>
            <a:ext cx="2443164" cy="51818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Liitteet</a:t>
            </a:r>
          </a:p>
        </p:txBody>
      </p:sp>
      <p:sp>
        <p:nvSpPr>
          <p:cNvPr id="17" name="Rectangle 16">
            <a:extLst>
              <a:ext uri="{FF2B5EF4-FFF2-40B4-BE49-F238E27FC236}">
                <a16:creationId xmlns:a16="http://schemas.microsoft.com/office/drawing/2014/main" id="{5543615A-DA49-65F4-C671-F610AD71B367}"/>
              </a:ext>
            </a:extLst>
          </p:cNvPr>
          <p:cNvSpPr/>
          <p:nvPr/>
        </p:nvSpPr>
        <p:spPr>
          <a:xfrm>
            <a:off x="7303867" y="0"/>
            <a:ext cx="2443164" cy="50233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Kehittäminen</a:t>
            </a:r>
            <a:br>
              <a:rPr lang="fi-FI" sz="1250" b="1" spc="31">
                <a:solidFill>
                  <a:schemeClr val="bg1">
                    <a:lumMod val="65000"/>
                  </a:schemeClr>
                </a:solidFill>
                <a:ea typeface="Inter" panose="02000503000000020004" pitchFamily="2" charset="0"/>
              </a:rPr>
            </a:br>
            <a:r>
              <a:rPr lang="fi-FI" sz="1250" b="1" spc="31">
                <a:solidFill>
                  <a:schemeClr val="bg1">
                    <a:lumMod val="65000"/>
                  </a:schemeClr>
                </a:solidFill>
                <a:ea typeface="Inter" panose="02000503000000020004" pitchFamily="2" charset="0"/>
              </a:rPr>
              <a:t>&amp; seuranta</a:t>
            </a:r>
          </a:p>
        </p:txBody>
      </p:sp>
      <p:sp>
        <p:nvSpPr>
          <p:cNvPr id="19" name="Rectangle 18">
            <a:extLst>
              <a:ext uri="{FF2B5EF4-FFF2-40B4-BE49-F238E27FC236}">
                <a16:creationId xmlns:a16="http://schemas.microsoft.com/office/drawing/2014/main" id="{EC25970E-C7B1-7BA9-E036-50479A076D70}"/>
              </a:ext>
            </a:extLst>
          </p:cNvPr>
          <p:cNvSpPr/>
          <p:nvPr/>
        </p:nvSpPr>
        <p:spPr>
          <a:xfrm>
            <a:off x="4869243" y="-15840"/>
            <a:ext cx="2443164" cy="548166"/>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accent5"/>
                </a:solidFill>
                <a:ea typeface="Inter" panose="02000503000000020004" pitchFamily="2" charset="0"/>
              </a:rPr>
              <a:t>Toimintaperiaatteet </a:t>
            </a:r>
            <a:br>
              <a:rPr lang="fi-FI" sz="1250" b="1" spc="31">
                <a:solidFill>
                  <a:schemeClr val="accent5"/>
                </a:solidFill>
                <a:ea typeface="Inter" panose="02000503000000020004" pitchFamily="2" charset="0"/>
              </a:rPr>
            </a:br>
            <a:r>
              <a:rPr lang="fi-FI" sz="1250" b="1" spc="31">
                <a:solidFill>
                  <a:schemeClr val="accent5"/>
                </a:solidFill>
                <a:ea typeface="Inter" panose="02000503000000020004" pitchFamily="2" charset="0"/>
              </a:rPr>
              <a:t>&amp; käytännöt</a:t>
            </a:r>
          </a:p>
        </p:txBody>
      </p:sp>
      <p:sp>
        <p:nvSpPr>
          <p:cNvPr id="20" name="Rectangle 19">
            <a:extLst>
              <a:ext uri="{FF2B5EF4-FFF2-40B4-BE49-F238E27FC236}">
                <a16:creationId xmlns:a16="http://schemas.microsoft.com/office/drawing/2014/main" id="{E4DE6DD4-E7E4-51E7-2944-5CA0ABDFF4F0}"/>
              </a:ext>
            </a:extLst>
          </p:cNvPr>
          <p:cNvSpPr/>
          <p:nvPr/>
        </p:nvSpPr>
        <p:spPr>
          <a:xfrm>
            <a:off x="2434623" y="-22188"/>
            <a:ext cx="2443164" cy="516478"/>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Yksikön tiedot</a:t>
            </a:r>
          </a:p>
        </p:txBody>
      </p:sp>
      <p:sp>
        <p:nvSpPr>
          <p:cNvPr id="21" name="Rectangle 20">
            <a:extLst>
              <a:ext uri="{FF2B5EF4-FFF2-40B4-BE49-F238E27FC236}">
                <a16:creationId xmlns:a16="http://schemas.microsoft.com/office/drawing/2014/main" id="{E321EFCC-4FCA-0C2E-D842-923C8399AC1D}"/>
              </a:ext>
            </a:extLst>
          </p:cNvPr>
          <p:cNvSpPr/>
          <p:nvPr/>
        </p:nvSpPr>
        <p:spPr>
          <a:xfrm>
            <a:off x="-1" y="-22188"/>
            <a:ext cx="2443164" cy="540369"/>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Sisällysluettelo</a:t>
            </a:r>
          </a:p>
        </p:txBody>
      </p:sp>
      <p:cxnSp>
        <p:nvCxnSpPr>
          <p:cNvPr id="22" name="Straight Connector 21">
            <a:extLst>
              <a:ext uri="{FF2B5EF4-FFF2-40B4-BE49-F238E27FC236}">
                <a16:creationId xmlns:a16="http://schemas.microsoft.com/office/drawing/2014/main" id="{9580A1DF-5B7F-589D-053C-1FE296B61318}"/>
              </a:ext>
            </a:extLst>
          </p:cNvPr>
          <p:cNvCxnSpPr>
            <a:cxnSpLocks/>
          </p:cNvCxnSpPr>
          <p:nvPr/>
        </p:nvCxnSpPr>
        <p:spPr>
          <a:xfrm>
            <a:off x="24384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C78D17D-A165-C659-E1F2-F4D713036738}"/>
              </a:ext>
            </a:extLst>
          </p:cNvPr>
          <p:cNvCxnSpPr>
            <a:cxnSpLocks/>
          </p:cNvCxnSpPr>
          <p:nvPr/>
        </p:nvCxnSpPr>
        <p:spPr>
          <a:xfrm>
            <a:off x="4876800" y="-22188"/>
            <a:ext cx="0" cy="540369"/>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97CDE1B-590B-8C9B-13FB-91FD28A62723}"/>
              </a:ext>
            </a:extLst>
          </p:cNvPr>
          <p:cNvCxnSpPr>
            <a:cxnSpLocks/>
          </p:cNvCxnSpPr>
          <p:nvPr/>
        </p:nvCxnSpPr>
        <p:spPr>
          <a:xfrm>
            <a:off x="73152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211CCBF-DBAA-59EF-09BE-27AA94342364}"/>
              </a:ext>
            </a:extLst>
          </p:cNvPr>
          <p:cNvCxnSpPr>
            <a:cxnSpLocks/>
          </p:cNvCxnSpPr>
          <p:nvPr/>
        </p:nvCxnSpPr>
        <p:spPr>
          <a:xfrm>
            <a:off x="97536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2D24511-B5AD-BC67-F809-B231A3F6AF6C}"/>
              </a:ext>
            </a:extLst>
          </p:cNvPr>
          <p:cNvCxnSpPr>
            <a:cxnSpLocks/>
          </p:cNvCxnSpPr>
          <p:nvPr/>
        </p:nvCxnSpPr>
        <p:spPr>
          <a:xfrm flipH="1">
            <a:off x="7315515" y="518181"/>
            <a:ext cx="4877784"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28DD3B31-00C1-A9C5-AE0D-690CE3F78160}"/>
              </a:ext>
            </a:extLst>
          </p:cNvPr>
          <p:cNvSpPr txBox="1">
            <a:spLocks/>
          </p:cNvSpPr>
          <p:nvPr/>
        </p:nvSpPr>
        <p:spPr>
          <a:xfrm>
            <a:off x="472519" y="1360222"/>
            <a:ext cx="11152690" cy="868004"/>
          </a:xfrm>
          <a:prstGeom prst="rect">
            <a:avLst/>
          </a:prstGeom>
        </p:spPr>
        <p:txBody>
          <a:bodyPr vert="horz" lIns="91440" tIns="45720" rIns="91440" bIns="45720" rtlCol="0" anchor="ctr">
            <a:noAutofit/>
          </a:bodyPr>
          <a:lstStyle>
            <a:lvl1pPr algn="l" defTabSz="914286" rtl="0" eaLnBrk="1" latinLnBrk="0" hangingPunct="1">
              <a:lnSpc>
                <a:spcPct val="90000"/>
              </a:lnSpc>
              <a:spcBef>
                <a:spcPct val="0"/>
              </a:spcBef>
              <a:buNone/>
              <a:defRPr sz="2600" b="1" i="0" kern="1200">
                <a:solidFill>
                  <a:schemeClr val="accent5"/>
                </a:solidFill>
                <a:latin typeface="Arial Black" panose="020B0604020202020204" pitchFamily="34" charset="0"/>
                <a:ea typeface="+mj-ea"/>
                <a:cs typeface="Arial Black" panose="020B0604020202020204" pitchFamily="34" charset="0"/>
              </a:defRPr>
            </a:lvl1pPr>
          </a:lstStyle>
          <a:p>
            <a:pPr>
              <a:lnSpc>
                <a:spcPct val="100000"/>
              </a:lnSpc>
              <a:spcAft>
                <a:spcPts val="600"/>
              </a:spcAft>
            </a:pPr>
            <a:endParaRPr lang="fi-FI" sz="2000">
              <a:solidFill>
                <a:schemeClr val="tx1"/>
              </a:solidFill>
              <a:latin typeface="Arial" panose="020B0604020202020204" pitchFamily="34"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7DCD2460-3FCA-08B5-643A-BF0753EF7BD5}"/>
              </a:ext>
            </a:extLst>
          </p:cNvPr>
          <p:cNvSpPr txBox="1"/>
          <p:nvPr/>
        </p:nvSpPr>
        <p:spPr>
          <a:xfrm>
            <a:off x="451413" y="746532"/>
            <a:ext cx="2626338" cy="215444"/>
          </a:xfrm>
          <a:prstGeom prst="rect">
            <a:avLst/>
          </a:prstGeom>
          <a:noFill/>
        </p:spPr>
        <p:txBody>
          <a:bodyPr wrap="none" lIns="90000" tIns="0" rIns="90000" bIns="0" rtlCol="0" anchor="ctr">
            <a:spAutoFit/>
          </a:bodyPr>
          <a:lstStyle/>
          <a:p>
            <a:r>
              <a:rPr lang="fi-FI" sz="1400" b="1">
                <a:solidFill>
                  <a:schemeClr val="accent5"/>
                </a:solidFill>
                <a:ea typeface="Inter" panose="02000503000000020004" pitchFamily="2" charset="0"/>
                <a:cs typeface="Times New Roman" panose="02020603050405020304" pitchFamily="18" charset="0"/>
              </a:rPr>
              <a:t>Omavalvonnan toimeenpano</a:t>
            </a:r>
            <a:endParaRPr lang="fi-FI" sz="1400" b="1">
              <a:solidFill>
                <a:schemeClr val="accent1"/>
              </a:solidFill>
            </a:endParaRPr>
          </a:p>
        </p:txBody>
      </p:sp>
      <p:sp>
        <p:nvSpPr>
          <p:cNvPr id="36" name="Title 27">
            <a:extLst>
              <a:ext uri="{FF2B5EF4-FFF2-40B4-BE49-F238E27FC236}">
                <a16:creationId xmlns:a16="http://schemas.microsoft.com/office/drawing/2014/main" id="{5D864ADE-4E4F-F90B-C116-83A877E378B2}"/>
              </a:ext>
            </a:extLst>
          </p:cNvPr>
          <p:cNvSpPr>
            <a:spLocks noGrp="1"/>
          </p:cNvSpPr>
          <p:nvPr>
            <p:ph type="title"/>
          </p:nvPr>
        </p:nvSpPr>
        <p:spPr>
          <a:xfrm>
            <a:off x="451413" y="822684"/>
            <a:ext cx="11289174" cy="868004"/>
          </a:xfrm>
        </p:spPr>
        <p:txBody>
          <a:bodyPr vert="horz">
            <a:normAutofit/>
          </a:bodyPr>
          <a:lstStyle/>
          <a:p>
            <a:r>
              <a:rPr lang="fi-FI">
                <a:solidFill>
                  <a:schemeClr val="accent5"/>
                </a:solidFill>
                <a:latin typeface="+mj-lt"/>
                <a:ea typeface="Inter" panose="02000503000000020004" pitchFamily="2" charset="0"/>
                <a:cs typeface="Times New Roman" panose="02020603050405020304" pitchFamily="18" charset="0"/>
              </a:rPr>
              <a:t>Riskienhallinnan järjestelmät ja menettelytavat (2/3)</a:t>
            </a:r>
          </a:p>
        </p:txBody>
      </p:sp>
      <p:sp>
        <p:nvSpPr>
          <p:cNvPr id="37" name="Rectangle 36">
            <a:extLst>
              <a:ext uri="{FF2B5EF4-FFF2-40B4-BE49-F238E27FC236}">
                <a16:creationId xmlns:a16="http://schemas.microsoft.com/office/drawing/2014/main" id="{6817897B-2BE4-B451-FF8F-16A1CB4DD028}"/>
              </a:ext>
            </a:extLst>
          </p:cNvPr>
          <p:cNvSpPr/>
          <p:nvPr/>
        </p:nvSpPr>
        <p:spPr>
          <a:xfrm>
            <a:off x="4928896"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8" name="Rectangle 37">
            <a:extLst>
              <a:ext uri="{FF2B5EF4-FFF2-40B4-BE49-F238E27FC236}">
                <a16:creationId xmlns:a16="http://schemas.microsoft.com/office/drawing/2014/main" id="{2F77BC86-2A1F-DF0B-9F94-5B5892B8FFA4}"/>
              </a:ext>
            </a:extLst>
          </p:cNvPr>
          <p:cNvSpPr/>
          <p:nvPr/>
        </p:nvSpPr>
        <p:spPr>
          <a:xfrm>
            <a:off x="5333069" y="468949"/>
            <a:ext cx="318110"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9" name="Rectangle 38">
            <a:extLst>
              <a:ext uri="{FF2B5EF4-FFF2-40B4-BE49-F238E27FC236}">
                <a16:creationId xmlns:a16="http://schemas.microsoft.com/office/drawing/2014/main" id="{4C536010-4E19-E6E8-BDE5-34F4495AE3D8}"/>
              </a:ext>
            </a:extLst>
          </p:cNvPr>
          <p:cNvSpPr/>
          <p:nvPr/>
        </p:nvSpPr>
        <p:spPr>
          <a:xfrm>
            <a:off x="573724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0" name="Rectangle 39">
            <a:extLst>
              <a:ext uri="{FF2B5EF4-FFF2-40B4-BE49-F238E27FC236}">
                <a16:creationId xmlns:a16="http://schemas.microsoft.com/office/drawing/2014/main" id="{ACD1FD7D-73B6-C444-5509-A8851EFFE3C4}"/>
              </a:ext>
            </a:extLst>
          </p:cNvPr>
          <p:cNvSpPr/>
          <p:nvPr/>
        </p:nvSpPr>
        <p:spPr>
          <a:xfrm>
            <a:off x="6141415"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1" name="Rectangle 40">
            <a:extLst>
              <a:ext uri="{FF2B5EF4-FFF2-40B4-BE49-F238E27FC236}">
                <a16:creationId xmlns:a16="http://schemas.microsoft.com/office/drawing/2014/main" id="{41A30F09-6931-A4B7-D48A-D68977336042}"/>
              </a:ext>
            </a:extLst>
          </p:cNvPr>
          <p:cNvSpPr/>
          <p:nvPr/>
        </p:nvSpPr>
        <p:spPr>
          <a:xfrm>
            <a:off x="6545588"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2" name="Rectangle 41">
            <a:extLst>
              <a:ext uri="{FF2B5EF4-FFF2-40B4-BE49-F238E27FC236}">
                <a16:creationId xmlns:a16="http://schemas.microsoft.com/office/drawing/2014/main" id="{BB3FA579-66AF-45D7-F76D-98168F76692C}"/>
              </a:ext>
            </a:extLst>
          </p:cNvPr>
          <p:cNvSpPr/>
          <p:nvPr/>
        </p:nvSpPr>
        <p:spPr>
          <a:xfrm>
            <a:off x="694976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3978722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orakulmio: Pyöristetyt kulmat 2">
            <a:extLst>
              <a:ext uri="{FF2B5EF4-FFF2-40B4-BE49-F238E27FC236}">
                <a16:creationId xmlns:a16="http://schemas.microsoft.com/office/drawing/2014/main" id="{CA231627-BBD8-127B-CD3B-CF985C89D866}"/>
              </a:ext>
            </a:extLst>
          </p:cNvPr>
          <p:cNvSpPr/>
          <p:nvPr/>
        </p:nvSpPr>
        <p:spPr>
          <a:xfrm>
            <a:off x="451413" y="5595731"/>
            <a:ext cx="8398565" cy="332424"/>
          </a:xfrm>
          <a:prstGeom prst="roundRect">
            <a:avLst/>
          </a:prstGeom>
          <a:solidFill>
            <a:schemeClr val="bg1">
              <a:lumMod val="95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i-FI" sz="1200">
                <a:solidFill>
                  <a:schemeClr val="tx1"/>
                </a:solidFill>
                <a:latin typeface="Arial" panose="020B0604020202020204" pitchFamily="34" charset="0"/>
                <a:cs typeface="Arial" panose="020B0604020202020204" pitchFamily="34" charset="0"/>
              </a:rPr>
              <a:t>Tutustu myös </a:t>
            </a:r>
            <a:r>
              <a:rPr lang="fi-FI" sz="1200" err="1">
                <a:solidFill>
                  <a:schemeClr val="tx1"/>
                </a:solidFill>
                <a:latin typeface="Arial" panose="020B0604020202020204" pitchFamily="34" charset="0"/>
                <a:cs typeface="Arial" panose="020B0604020202020204" pitchFamily="34" charset="0"/>
              </a:rPr>
              <a:t>STM:n</a:t>
            </a:r>
            <a:r>
              <a:rPr lang="fi-FI" sz="1200">
                <a:solidFill>
                  <a:schemeClr val="tx1"/>
                </a:solidFill>
                <a:latin typeface="Arial" panose="020B0604020202020204" pitchFamily="34" charset="0"/>
                <a:cs typeface="Arial" panose="020B0604020202020204" pitchFamily="34" charset="0"/>
              </a:rPr>
              <a:t> julkaisuun </a:t>
            </a:r>
            <a:r>
              <a:rPr lang="fi-FI" sz="1200" b="1" u="sng">
                <a:solidFill>
                  <a:schemeClr val="accent5">
                    <a:lumMod val="60000"/>
                    <a:lumOff val="40000"/>
                  </a:schemeClr>
                </a:solidFill>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Asiakas- ja potilasturvallisuus-strategia ja toimeenpanosuunnitelma 2022-2026</a:t>
            </a:r>
            <a:r>
              <a:rPr lang="fi-FI" sz="1200">
                <a:solidFill>
                  <a:schemeClr val="accent5">
                    <a:lumMod val="60000"/>
                    <a:lumOff val="40000"/>
                  </a:schemeClr>
                </a:solidFill>
                <a:latin typeface="Arial" panose="020B0604020202020204" pitchFamily="34" charset="0"/>
                <a:cs typeface="Arial" panose="020B0604020202020204" pitchFamily="34" charset="0"/>
              </a:rPr>
              <a:t> </a:t>
            </a:r>
          </a:p>
        </p:txBody>
      </p:sp>
      <p:sp>
        <p:nvSpPr>
          <p:cNvPr id="35" name="Content Placeholder 34">
            <a:extLst>
              <a:ext uri="{FF2B5EF4-FFF2-40B4-BE49-F238E27FC236}">
                <a16:creationId xmlns:a16="http://schemas.microsoft.com/office/drawing/2014/main" id="{509F0565-D4C8-4FF9-3B42-883C4F792B61}"/>
              </a:ext>
            </a:extLst>
          </p:cNvPr>
          <p:cNvSpPr>
            <a:spLocks noGrp="1"/>
          </p:cNvSpPr>
          <p:nvPr>
            <p:ph sz="half" idx="1"/>
          </p:nvPr>
        </p:nvSpPr>
        <p:spPr>
          <a:xfrm>
            <a:off x="451413" y="1825627"/>
            <a:ext cx="11289174" cy="3381373"/>
          </a:xfrm>
        </p:spPr>
        <p:txBody>
          <a:bodyPr numCol="2"/>
          <a:lstStyle/>
          <a:p>
            <a:pPr marL="0" marR="0" lvl="0" indent="0" algn="l" defTabSz="914377" rtl="0" eaLnBrk="1" fontAlgn="auto" latinLnBrk="0" hangingPunct="1">
              <a:lnSpc>
                <a:spcPct val="100000"/>
              </a:lnSpc>
              <a:spcBef>
                <a:spcPts val="0"/>
              </a:spcBef>
              <a:spcAft>
                <a:spcPts val="600"/>
              </a:spcAft>
              <a:buClrTx/>
              <a:buSzTx/>
              <a:buFontTx/>
              <a:buNone/>
              <a:tabLst/>
              <a:defRPr/>
            </a:pPr>
            <a:r>
              <a:rPr kumimoji="0" lang="fi-FI" sz="2000" b="1"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Korjaavat toimenpiteet</a:t>
            </a:r>
          </a:p>
          <a:p>
            <a:pPr marL="0" lvl="1">
              <a:lnSpc>
                <a:spcPct val="110000"/>
              </a:lnSpc>
              <a:spcBef>
                <a:spcPts val="789"/>
              </a:spcBef>
              <a:spcAft>
                <a:spcPts val="175"/>
              </a:spcAft>
            </a:pPr>
            <a:r>
              <a:rPr lang="fi-FI"/>
              <a:t>Riskienhallinnan prosessissa sovitaan todettujen haittatapahtumien ja epäkohtien korjaamiseen liittyvistä toimenpiteistä. Muutosta vaativien laatupoikkeamien juurisyyt selvitetään ja suunnitellaan tarvittavat toimenpiteet muutoksen aikaansaamiseksi. </a:t>
            </a:r>
            <a:r>
              <a:rPr lang="fi-FI" b="1" i="1"/>
              <a:t>Korjaavista toimenpiteistä tehdään kirjaukset </a:t>
            </a:r>
            <a:r>
              <a:rPr lang="fi-FI" b="1" i="1" err="1"/>
              <a:t>HaiPro</a:t>
            </a:r>
            <a:r>
              <a:rPr lang="fi-FI" b="1" i="1"/>
              <a:t>-järjestelmään sekä omavalvonnan seuranta-asiakirjaan.</a:t>
            </a:r>
          </a:p>
          <a:p>
            <a:pPr marL="0" lvl="1">
              <a:lnSpc>
                <a:spcPct val="110000"/>
              </a:lnSpc>
              <a:spcBef>
                <a:spcPts val="789"/>
              </a:spcBef>
              <a:spcAft>
                <a:spcPts val="175"/>
              </a:spcAft>
            </a:pPr>
            <a:r>
              <a:rPr lang="fi-FI" sz="1200">
                <a:ea typeface="Inter" panose="02000503000000020004" pitchFamily="2" charset="0"/>
              </a:rPr>
              <a:t>Yksikön esihenkilö seuraa säännöllisesti korjaavien toimenpiteiden toteutumista. Sovituista muutoksista työskentelyssä ja korjaavista toimenpiteistä tiedotetaan viipymättä henkilökunnalle ja muille yhteistyötahoille. </a:t>
            </a:r>
            <a:r>
              <a:rPr lang="fi-FI">
                <a:ea typeface="Inter" panose="02000503000000020004" pitchFamily="2" charset="0"/>
              </a:rPr>
              <a:t>P</a:t>
            </a:r>
            <a:r>
              <a:rPr lang="fi-FI" sz="1200">
                <a:ea typeface="Inter" panose="02000503000000020004" pitchFamily="2" charset="0"/>
              </a:rPr>
              <a:t>äivittäise</a:t>
            </a:r>
            <a:r>
              <a:rPr lang="fi-FI">
                <a:ea typeface="Inter" panose="02000503000000020004" pitchFamily="2" charset="0"/>
              </a:rPr>
              <a:t>ssä </a:t>
            </a:r>
            <a:r>
              <a:rPr lang="fi-FI" sz="1200">
                <a:ea typeface="Inter" panose="02000503000000020004" pitchFamily="2" charset="0"/>
              </a:rPr>
              <a:t>viestinnässä henkilökunnan kesken käytetään viestisovelluksia tai työkaluja, joilla henkilökunta pysyy ajantasalla</a:t>
            </a:r>
            <a:r>
              <a:rPr lang="fi-FI">
                <a:ea typeface="Inter" panose="02000503000000020004" pitchFamily="2" charset="0"/>
              </a:rPr>
              <a:t> toimista</a:t>
            </a:r>
            <a:r>
              <a:rPr lang="fi-FI" sz="1200">
                <a:ea typeface="Inter" panose="02000503000000020004" pitchFamily="2" charset="0"/>
              </a:rPr>
              <a:t>. Sovitut muutokset ja korjaavat toimenpiteet käydään läpi viikoittaisissa tiimipalavereissa.</a:t>
            </a:r>
          </a:p>
        </p:txBody>
      </p:sp>
      <p:sp>
        <p:nvSpPr>
          <p:cNvPr id="13" name="Rectangle 12">
            <a:extLst>
              <a:ext uri="{FF2B5EF4-FFF2-40B4-BE49-F238E27FC236}">
                <a16:creationId xmlns:a16="http://schemas.microsoft.com/office/drawing/2014/main" id="{C8D307F4-6725-C95B-0579-E060FF0CFC77}"/>
              </a:ext>
            </a:extLst>
          </p:cNvPr>
          <p:cNvSpPr/>
          <p:nvPr/>
        </p:nvSpPr>
        <p:spPr>
          <a:xfrm>
            <a:off x="6406010" y="1825627"/>
            <a:ext cx="5380602" cy="3264808"/>
          </a:xfrm>
          <a:prstGeom prst="rect">
            <a:avLst/>
          </a:prstGeom>
          <a:solidFill>
            <a:schemeClr val="bg1"/>
          </a:solidFill>
          <a:ln w="19050">
            <a:solidFill>
              <a:schemeClr val="accent5">
                <a:lumMod val="20000"/>
                <a:lumOff val="8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377" rtl="0" eaLnBrk="1" fontAlgn="auto" latinLnBrk="0" hangingPunct="1">
              <a:lnSpc>
                <a:spcPct val="100000"/>
              </a:lnSpc>
              <a:spcBef>
                <a:spcPts val="0"/>
              </a:spcBef>
              <a:spcAft>
                <a:spcPts val="600"/>
              </a:spcAft>
              <a:buClrTx/>
              <a:buSzTx/>
              <a:buFontTx/>
              <a:buNone/>
              <a:tabLst/>
              <a:defRPr/>
            </a:pPr>
            <a:r>
              <a:rPr lang="fi-FI" sz="1200" b="1">
                <a:solidFill>
                  <a:srgbClr val="000000"/>
                </a:solidFill>
                <a:latin typeface="Arial" panose="020B0604020202020204"/>
                <a:ea typeface="Inter" panose="02000503000000020004" pitchFamily="2" charset="0"/>
              </a:rPr>
              <a:t>Henkilöstön osallistaminen korjaavien toimenpiteiden suunnitteluun ja toteutukseen</a:t>
            </a:r>
          </a:p>
          <a:p>
            <a:pPr marL="171430" marR="0" lvl="0" indent="-171430" algn="l" defTabSz="914377" rtl="0" eaLnBrk="1" fontAlgn="auto" latinLnBrk="0" hangingPunct="1">
              <a:lnSpc>
                <a:spcPct val="100000"/>
              </a:lnSpc>
              <a:spcBef>
                <a:spcPts val="0"/>
              </a:spcBef>
              <a:spcAft>
                <a:spcPts val="600"/>
              </a:spcAft>
              <a:buClr>
                <a:srgbClr val="00008B">
                  <a:lumMod val="60000"/>
                  <a:lumOff val="40000"/>
                </a:srgbClr>
              </a:buClr>
              <a:buSzTx/>
              <a:buFont typeface="Arial" panose="020B0604020202020204" pitchFamily="34" charset="0"/>
              <a:buChar char="•"/>
              <a:tabLst/>
              <a:defRPr/>
            </a:pPr>
            <a:r>
              <a:rPr kumimoji="0" lang="fi-FI" sz="1200" b="0" i="0" u="none" strike="noStrike" kern="1200" cap="none" spc="0" normalizeH="0" baseline="0" noProof="0">
                <a:ln>
                  <a:noFill/>
                </a:ln>
                <a:solidFill>
                  <a:srgbClr val="000000"/>
                </a:solidFill>
                <a:effectLst/>
                <a:uLnTx/>
                <a:uFillTx/>
                <a:latin typeface="Arial" panose="020B0604020202020204"/>
                <a:ea typeface="Inter" panose="02000503000000020004" pitchFamily="2" charset="0"/>
                <a:cs typeface="+mn-cs"/>
              </a:rPr>
              <a:t>…</a:t>
            </a:r>
          </a:p>
          <a:p>
            <a:pPr algn="ctr"/>
            <a:endParaRPr lang="en-FI"/>
          </a:p>
        </p:txBody>
      </p:sp>
      <p:sp>
        <p:nvSpPr>
          <p:cNvPr id="19" name="Rectangle 18">
            <a:extLst>
              <a:ext uri="{FF2B5EF4-FFF2-40B4-BE49-F238E27FC236}">
                <a16:creationId xmlns:a16="http://schemas.microsoft.com/office/drawing/2014/main" id="{DD2C2257-93F3-E772-8C6A-7058EC3FDFF7}"/>
              </a:ext>
            </a:extLst>
          </p:cNvPr>
          <p:cNvSpPr/>
          <p:nvPr/>
        </p:nvSpPr>
        <p:spPr>
          <a:xfrm>
            <a:off x="0" y="0"/>
            <a:ext cx="12192000" cy="518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22" name="Rectangle 21">
            <a:extLst>
              <a:ext uri="{FF2B5EF4-FFF2-40B4-BE49-F238E27FC236}">
                <a16:creationId xmlns:a16="http://schemas.microsoft.com/office/drawing/2014/main" id="{9F9C8655-8C56-0454-B94C-EC84EE0B4AE1}"/>
              </a:ext>
            </a:extLst>
          </p:cNvPr>
          <p:cNvSpPr/>
          <p:nvPr/>
        </p:nvSpPr>
        <p:spPr>
          <a:xfrm>
            <a:off x="4879594" y="0"/>
            <a:ext cx="2427068" cy="518181"/>
          </a:xfrm>
          <a:prstGeom prst="rect">
            <a:avLst/>
          </a:prstGeom>
          <a:solidFill>
            <a:srgbClr val="ED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23" name="Rectangle 22">
            <a:extLst>
              <a:ext uri="{FF2B5EF4-FFF2-40B4-BE49-F238E27FC236}">
                <a16:creationId xmlns:a16="http://schemas.microsoft.com/office/drawing/2014/main" id="{5A842CB3-96D9-150D-38EB-D33F7A29AC56}"/>
              </a:ext>
            </a:extLst>
          </p:cNvPr>
          <p:cNvSpPr/>
          <p:nvPr/>
        </p:nvSpPr>
        <p:spPr>
          <a:xfrm>
            <a:off x="9738487" y="-22188"/>
            <a:ext cx="2443164" cy="51818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Liitteet</a:t>
            </a:r>
          </a:p>
        </p:txBody>
      </p:sp>
      <p:sp>
        <p:nvSpPr>
          <p:cNvPr id="24" name="Rectangle 23">
            <a:extLst>
              <a:ext uri="{FF2B5EF4-FFF2-40B4-BE49-F238E27FC236}">
                <a16:creationId xmlns:a16="http://schemas.microsoft.com/office/drawing/2014/main" id="{A18E619F-C4E8-B74B-9393-8D750891F7BA}"/>
              </a:ext>
            </a:extLst>
          </p:cNvPr>
          <p:cNvSpPr/>
          <p:nvPr/>
        </p:nvSpPr>
        <p:spPr>
          <a:xfrm>
            <a:off x="7303867" y="0"/>
            <a:ext cx="2443164" cy="50233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Kehittäminen</a:t>
            </a:r>
            <a:br>
              <a:rPr lang="fi-FI" sz="1250" b="1" spc="31">
                <a:solidFill>
                  <a:schemeClr val="bg1">
                    <a:lumMod val="65000"/>
                  </a:schemeClr>
                </a:solidFill>
                <a:ea typeface="Inter" panose="02000503000000020004" pitchFamily="2" charset="0"/>
              </a:rPr>
            </a:br>
            <a:r>
              <a:rPr lang="fi-FI" sz="1250" b="1" spc="31">
                <a:solidFill>
                  <a:schemeClr val="bg1">
                    <a:lumMod val="65000"/>
                  </a:schemeClr>
                </a:solidFill>
                <a:ea typeface="Inter" panose="02000503000000020004" pitchFamily="2" charset="0"/>
              </a:rPr>
              <a:t>&amp; seuranta</a:t>
            </a:r>
          </a:p>
        </p:txBody>
      </p:sp>
      <p:sp>
        <p:nvSpPr>
          <p:cNvPr id="25" name="Rectangle 24">
            <a:extLst>
              <a:ext uri="{FF2B5EF4-FFF2-40B4-BE49-F238E27FC236}">
                <a16:creationId xmlns:a16="http://schemas.microsoft.com/office/drawing/2014/main" id="{8AD74A4D-CE45-19B4-E56A-A524FDD43DA6}"/>
              </a:ext>
            </a:extLst>
          </p:cNvPr>
          <p:cNvSpPr/>
          <p:nvPr/>
        </p:nvSpPr>
        <p:spPr>
          <a:xfrm>
            <a:off x="4869243" y="-15840"/>
            <a:ext cx="2443164" cy="548166"/>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accent5"/>
                </a:solidFill>
                <a:ea typeface="Inter" panose="02000503000000020004" pitchFamily="2" charset="0"/>
              </a:rPr>
              <a:t>Toimintaperiaatteet </a:t>
            </a:r>
            <a:br>
              <a:rPr lang="fi-FI" sz="1250" b="1" spc="31">
                <a:solidFill>
                  <a:schemeClr val="accent5"/>
                </a:solidFill>
                <a:ea typeface="Inter" panose="02000503000000020004" pitchFamily="2" charset="0"/>
              </a:rPr>
            </a:br>
            <a:r>
              <a:rPr lang="fi-FI" sz="1250" b="1" spc="31">
                <a:solidFill>
                  <a:schemeClr val="accent5"/>
                </a:solidFill>
                <a:ea typeface="Inter" panose="02000503000000020004" pitchFamily="2" charset="0"/>
              </a:rPr>
              <a:t>&amp; käytännöt</a:t>
            </a:r>
          </a:p>
        </p:txBody>
      </p:sp>
      <p:sp>
        <p:nvSpPr>
          <p:cNvPr id="26" name="Rectangle 25">
            <a:extLst>
              <a:ext uri="{FF2B5EF4-FFF2-40B4-BE49-F238E27FC236}">
                <a16:creationId xmlns:a16="http://schemas.microsoft.com/office/drawing/2014/main" id="{95FBAE36-6B39-B324-E570-B4B93583B99A}"/>
              </a:ext>
            </a:extLst>
          </p:cNvPr>
          <p:cNvSpPr/>
          <p:nvPr/>
        </p:nvSpPr>
        <p:spPr>
          <a:xfrm>
            <a:off x="2434623" y="-22188"/>
            <a:ext cx="2443164" cy="516478"/>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Yksikön tiedot</a:t>
            </a:r>
          </a:p>
        </p:txBody>
      </p:sp>
      <p:sp>
        <p:nvSpPr>
          <p:cNvPr id="27" name="Rectangle 26">
            <a:extLst>
              <a:ext uri="{FF2B5EF4-FFF2-40B4-BE49-F238E27FC236}">
                <a16:creationId xmlns:a16="http://schemas.microsoft.com/office/drawing/2014/main" id="{00F626BD-A0DE-EF6F-5E62-75D6D998C94F}"/>
              </a:ext>
            </a:extLst>
          </p:cNvPr>
          <p:cNvSpPr/>
          <p:nvPr/>
        </p:nvSpPr>
        <p:spPr>
          <a:xfrm>
            <a:off x="-1" y="-22188"/>
            <a:ext cx="2443164" cy="540369"/>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Sisällysluettelo</a:t>
            </a:r>
          </a:p>
        </p:txBody>
      </p:sp>
      <p:cxnSp>
        <p:nvCxnSpPr>
          <p:cNvPr id="28" name="Straight Connector 27">
            <a:extLst>
              <a:ext uri="{FF2B5EF4-FFF2-40B4-BE49-F238E27FC236}">
                <a16:creationId xmlns:a16="http://schemas.microsoft.com/office/drawing/2014/main" id="{7BEA8649-5979-16AE-2702-61CF90E395FA}"/>
              </a:ext>
            </a:extLst>
          </p:cNvPr>
          <p:cNvCxnSpPr>
            <a:cxnSpLocks/>
          </p:cNvCxnSpPr>
          <p:nvPr/>
        </p:nvCxnSpPr>
        <p:spPr>
          <a:xfrm>
            <a:off x="24384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D0755DB-118E-50BF-1B5E-FAB42B16BBF7}"/>
              </a:ext>
            </a:extLst>
          </p:cNvPr>
          <p:cNvCxnSpPr>
            <a:cxnSpLocks/>
          </p:cNvCxnSpPr>
          <p:nvPr/>
        </p:nvCxnSpPr>
        <p:spPr>
          <a:xfrm>
            <a:off x="4876800" y="-22188"/>
            <a:ext cx="0" cy="540369"/>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0C98B2F-4774-913C-A04D-6AC05E828BD6}"/>
              </a:ext>
            </a:extLst>
          </p:cNvPr>
          <p:cNvCxnSpPr>
            <a:cxnSpLocks/>
          </p:cNvCxnSpPr>
          <p:nvPr/>
        </p:nvCxnSpPr>
        <p:spPr>
          <a:xfrm>
            <a:off x="73152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FBFA32C-EBCB-EB33-0629-3753520FB4BA}"/>
              </a:ext>
            </a:extLst>
          </p:cNvPr>
          <p:cNvCxnSpPr>
            <a:cxnSpLocks/>
          </p:cNvCxnSpPr>
          <p:nvPr/>
        </p:nvCxnSpPr>
        <p:spPr>
          <a:xfrm>
            <a:off x="97536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F9ECF4F-31EF-6617-1768-8186A8A2790F}"/>
              </a:ext>
            </a:extLst>
          </p:cNvPr>
          <p:cNvCxnSpPr>
            <a:cxnSpLocks/>
          </p:cNvCxnSpPr>
          <p:nvPr/>
        </p:nvCxnSpPr>
        <p:spPr>
          <a:xfrm flipH="1">
            <a:off x="7315515" y="518181"/>
            <a:ext cx="4877784"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CC3D14E-1476-AB25-CC94-07C627623504}"/>
              </a:ext>
            </a:extLst>
          </p:cNvPr>
          <p:cNvSpPr txBox="1"/>
          <p:nvPr/>
        </p:nvSpPr>
        <p:spPr>
          <a:xfrm>
            <a:off x="451413" y="746532"/>
            <a:ext cx="2626338" cy="215444"/>
          </a:xfrm>
          <a:prstGeom prst="rect">
            <a:avLst/>
          </a:prstGeom>
          <a:noFill/>
        </p:spPr>
        <p:txBody>
          <a:bodyPr wrap="none" lIns="90000" tIns="0" rIns="90000" bIns="0" rtlCol="0" anchor="ctr">
            <a:spAutoFit/>
          </a:bodyPr>
          <a:lstStyle/>
          <a:p>
            <a:r>
              <a:rPr lang="fi-FI" sz="1400" b="1">
                <a:solidFill>
                  <a:schemeClr val="accent5"/>
                </a:solidFill>
                <a:ea typeface="Inter" panose="02000503000000020004" pitchFamily="2" charset="0"/>
                <a:cs typeface="Times New Roman" panose="02020603050405020304" pitchFamily="18" charset="0"/>
              </a:rPr>
              <a:t>Omavalvonnan toimeenpano</a:t>
            </a:r>
            <a:endParaRPr lang="fi-FI" sz="1400" b="1">
              <a:solidFill>
                <a:schemeClr val="accent1"/>
              </a:solidFill>
            </a:endParaRPr>
          </a:p>
        </p:txBody>
      </p:sp>
      <p:sp>
        <p:nvSpPr>
          <p:cNvPr id="39" name="Title 27">
            <a:extLst>
              <a:ext uri="{FF2B5EF4-FFF2-40B4-BE49-F238E27FC236}">
                <a16:creationId xmlns:a16="http://schemas.microsoft.com/office/drawing/2014/main" id="{394A72EB-34D9-5FC2-AB20-86EA13EB8856}"/>
              </a:ext>
            </a:extLst>
          </p:cNvPr>
          <p:cNvSpPr>
            <a:spLocks noGrp="1"/>
          </p:cNvSpPr>
          <p:nvPr>
            <p:ph type="title"/>
          </p:nvPr>
        </p:nvSpPr>
        <p:spPr>
          <a:xfrm>
            <a:off x="451413" y="822684"/>
            <a:ext cx="11289174" cy="868004"/>
          </a:xfrm>
        </p:spPr>
        <p:txBody>
          <a:bodyPr vert="horz">
            <a:normAutofit/>
          </a:bodyPr>
          <a:lstStyle/>
          <a:p>
            <a:r>
              <a:rPr lang="fi-FI">
                <a:solidFill>
                  <a:schemeClr val="accent5"/>
                </a:solidFill>
                <a:latin typeface="+mj-lt"/>
                <a:ea typeface="Inter" panose="02000503000000020004" pitchFamily="2" charset="0"/>
                <a:cs typeface="Times New Roman" panose="02020603050405020304" pitchFamily="18" charset="0"/>
              </a:rPr>
              <a:t>Riskienhallinnan järjestelmät ja menettelytavat (3/3)</a:t>
            </a:r>
          </a:p>
        </p:txBody>
      </p:sp>
      <p:sp>
        <p:nvSpPr>
          <p:cNvPr id="40" name="Rectangle 39">
            <a:extLst>
              <a:ext uri="{FF2B5EF4-FFF2-40B4-BE49-F238E27FC236}">
                <a16:creationId xmlns:a16="http://schemas.microsoft.com/office/drawing/2014/main" id="{46460EC0-E197-D14D-2FE9-38DED4CC80F7}"/>
              </a:ext>
            </a:extLst>
          </p:cNvPr>
          <p:cNvSpPr/>
          <p:nvPr/>
        </p:nvSpPr>
        <p:spPr>
          <a:xfrm>
            <a:off x="4928896"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1" name="Rectangle 40">
            <a:extLst>
              <a:ext uri="{FF2B5EF4-FFF2-40B4-BE49-F238E27FC236}">
                <a16:creationId xmlns:a16="http://schemas.microsoft.com/office/drawing/2014/main" id="{3026A0DA-2336-54A8-9452-C27F5A48151C}"/>
              </a:ext>
            </a:extLst>
          </p:cNvPr>
          <p:cNvSpPr/>
          <p:nvPr/>
        </p:nvSpPr>
        <p:spPr>
          <a:xfrm>
            <a:off x="5333069" y="468949"/>
            <a:ext cx="318110"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2" name="Rectangle 41">
            <a:extLst>
              <a:ext uri="{FF2B5EF4-FFF2-40B4-BE49-F238E27FC236}">
                <a16:creationId xmlns:a16="http://schemas.microsoft.com/office/drawing/2014/main" id="{B478FBC9-614D-BD3C-0069-F9F598C64B76}"/>
              </a:ext>
            </a:extLst>
          </p:cNvPr>
          <p:cNvSpPr/>
          <p:nvPr/>
        </p:nvSpPr>
        <p:spPr>
          <a:xfrm>
            <a:off x="573724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3" name="Rectangle 42">
            <a:extLst>
              <a:ext uri="{FF2B5EF4-FFF2-40B4-BE49-F238E27FC236}">
                <a16:creationId xmlns:a16="http://schemas.microsoft.com/office/drawing/2014/main" id="{10E8719E-445F-7909-9847-7E64D97D8C77}"/>
              </a:ext>
            </a:extLst>
          </p:cNvPr>
          <p:cNvSpPr/>
          <p:nvPr/>
        </p:nvSpPr>
        <p:spPr>
          <a:xfrm>
            <a:off x="6141415"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4" name="Rectangle 43">
            <a:extLst>
              <a:ext uri="{FF2B5EF4-FFF2-40B4-BE49-F238E27FC236}">
                <a16:creationId xmlns:a16="http://schemas.microsoft.com/office/drawing/2014/main" id="{238C7D53-9F4A-2D2F-7E55-1AEC7D3B559F}"/>
              </a:ext>
            </a:extLst>
          </p:cNvPr>
          <p:cNvSpPr/>
          <p:nvPr/>
        </p:nvSpPr>
        <p:spPr>
          <a:xfrm>
            <a:off x="6545588"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5" name="Rectangle 44">
            <a:extLst>
              <a:ext uri="{FF2B5EF4-FFF2-40B4-BE49-F238E27FC236}">
                <a16:creationId xmlns:a16="http://schemas.microsoft.com/office/drawing/2014/main" id="{EE95DF75-F029-A7AE-5D43-9DD286EFA423}"/>
              </a:ext>
            </a:extLst>
          </p:cNvPr>
          <p:cNvSpPr/>
          <p:nvPr/>
        </p:nvSpPr>
        <p:spPr>
          <a:xfrm>
            <a:off x="694976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8933526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itle 1">
            <a:extLst>
              <a:ext uri="{FF2B5EF4-FFF2-40B4-BE49-F238E27FC236}">
                <a16:creationId xmlns:a16="http://schemas.microsoft.com/office/drawing/2014/main" id="{6BF35D5A-D92A-BAAD-3F77-F08A8C482344}"/>
              </a:ext>
            </a:extLst>
          </p:cNvPr>
          <p:cNvSpPr txBox="1">
            <a:spLocks/>
          </p:cNvSpPr>
          <p:nvPr/>
        </p:nvSpPr>
        <p:spPr>
          <a:xfrm>
            <a:off x="451413" y="194943"/>
            <a:ext cx="11289174" cy="868004"/>
          </a:xfrm>
          <a:prstGeom prst="rect">
            <a:avLst/>
          </a:prstGeom>
        </p:spPr>
        <p:txBody>
          <a:bodyPr vert="horz" lIns="91440" tIns="45720" rIns="91440" bIns="45720" rtlCol="0" anchor="ctr">
            <a:normAutofit/>
          </a:bodyPr>
          <a:lstStyle>
            <a:lvl1pPr algn="l" defTabSz="914286" rtl="0" eaLnBrk="1" latinLnBrk="0" hangingPunct="1">
              <a:lnSpc>
                <a:spcPct val="90000"/>
              </a:lnSpc>
              <a:spcBef>
                <a:spcPct val="0"/>
              </a:spcBef>
              <a:buNone/>
              <a:defRPr sz="2600" b="1" i="0" kern="1200">
                <a:solidFill>
                  <a:schemeClr val="accent5"/>
                </a:solidFill>
                <a:latin typeface="Arial Black" panose="020B0604020202020204" pitchFamily="34" charset="0"/>
                <a:ea typeface="+mj-ea"/>
                <a:cs typeface="Arial Black" panose="020B0604020202020204" pitchFamily="34" charset="0"/>
              </a:defRPr>
            </a:lvl1pPr>
          </a:lstStyle>
          <a:p>
            <a:r>
              <a:rPr lang="fi-FI" sz="2800" b="1">
                <a:ea typeface="Inter" panose="02000503000000020004" pitchFamily="2" charset="0"/>
                <a:cs typeface="Times New Roman" panose="02020603050405020304" pitchFamily="18" charset="0"/>
              </a:rPr>
              <a:t>Käsitteet ja käsitehierarkia </a:t>
            </a:r>
            <a:endParaRPr lang="fi-FI" sz="1600">
              <a:ea typeface="Inter" panose="02000503000000020004" pitchFamily="2" charset="0"/>
              <a:cs typeface="Times New Roman" panose="02020603050405020304" pitchFamily="18" charset="0"/>
            </a:endParaRPr>
          </a:p>
        </p:txBody>
      </p:sp>
      <p:sp>
        <p:nvSpPr>
          <p:cNvPr id="4" name="Content Placeholder 29">
            <a:extLst>
              <a:ext uri="{FF2B5EF4-FFF2-40B4-BE49-F238E27FC236}">
                <a16:creationId xmlns:a16="http://schemas.microsoft.com/office/drawing/2014/main" id="{EB006210-9E46-7CFC-8B7F-1146A9A6E142}"/>
              </a:ext>
            </a:extLst>
          </p:cNvPr>
          <p:cNvSpPr>
            <a:spLocks noGrp="1"/>
          </p:cNvSpPr>
          <p:nvPr>
            <p:ph sz="half" idx="1"/>
          </p:nvPr>
        </p:nvSpPr>
        <p:spPr>
          <a:xfrm>
            <a:off x="551002" y="1215347"/>
            <a:ext cx="10713898" cy="5109253"/>
          </a:xfrm>
        </p:spPr>
        <p:txBody>
          <a:bodyPr lIns="0" rIns="0" numCol="3"/>
          <a:lstStyle/>
          <a:p>
            <a:pPr marL="0" lvl="1">
              <a:spcAft>
                <a:spcPts val="600"/>
              </a:spcAft>
            </a:pPr>
            <a:r>
              <a:rPr lang="fi-FI" sz="2000" b="1">
                <a:ea typeface="Inter" panose="02000503000000020004" pitchFamily="2" charset="0"/>
                <a:cs typeface="Times New Roman" panose="02020603050405020304" pitchFamily="18" charset="0"/>
              </a:rPr>
              <a:t>Riski</a:t>
            </a:r>
          </a:p>
          <a:p>
            <a:pPr marL="0" lvl="1">
              <a:spcBef>
                <a:spcPts val="0"/>
              </a:spcBef>
              <a:spcAft>
                <a:spcPts val="175"/>
              </a:spcAft>
            </a:pPr>
            <a:r>
              <a:rPr lang="fi-FI"/>
              <a:t>Asiakas- ja potilasturvallisuutta vaarantava riski:</a:t>
            </a:r>
          </a:p>
          <a:p>
            <a:pPr marL="171450" lvl="1" indent="-171450">
              <a:spcBef>
                <a:spcPts val="0"/>
              </a:spcBef>
              <a:spcAft>
                <a:spcPts val="175"/>
              </a:spcAft>
              <a:buFont typeface="Arial" panose="020B0604020202020204" pitchFamily="34" charset="0"/>
              <a:buChar char="•"/>
            </a:pPr>
            <a:r>
              <a:rPr lang="fi-FI"/>
              <a:t>laite / laitteen käyttö</a:t>
            </a:r>
          </a:p>
          <a:p>
            <a:pPr marL="171450" lvl="1" indent="-171450">
              <a:spcBef>
                <a:spcPts val="0"/>
              </a:spcBef>
              <a:spcAft>
                <a:spcPts val="175"/>
              </a:spcAft>
              <a:buFont typeface="Arial" panose="020B0604020202020204" pitchFamily="34" charset="0"/>
              <a:buChar char="•"/>
            </a:pPr>
            <a:r>
              <a:rPr lang="fi-FI"/>
              <a:t>hoitomenetelmä / hoitaminen </a:t>
            </a:r>
          </a:p>
          <a:p>
            <a:pPr marL="171450" lvl="1" indent="-171450">
              <a:spcBef>
                <a:spcPts val="0"/>
              </a:spcBef>
              <a:spcAft>
                <a:spcPts val="175"/>
              </a:spcAft>
              <a:buFont typeface="Arial" panose="020B0604020202020204" pitchFamily="34" charset="0"/>
              <a:buChar char="•"/>
            </a:pPr>
            <a:r>
              <a:rPr lang="fi-FI"/>
              <a:t>lääke / lääkitys</a:t>
            </a:r>
          </a:p>
          <a:p>
            <a:pPr marL="171450" lvl="1" indent="-171450">
              <a:spcBef>
                <a:spcPts val="0"/>
              </a:spcBef>
              <a:spcAft>
                <a:spcPts val="175"/>
              </a:spcAft>
              <a:buFont typeface="Arial" panose="020B0604020202020204" pitchFamily="34" charset="0"/>
              <a:buChar char="•"/>
            </a:pPr>
            <a:r>
              <a:rPr lang="fi-FI"/>
              <a:t>asiakaskohteeseen liittyvä turvallisuusriski</a:t>
            </a:r>
          </a:p>
          <a:p>
            <a:pPr marL="0" lvl="1">
              <a:spcBef>
                <a:spcPts val="0"/>
              </a:spcBef>
              <a:spcAft>
                <a:spcPts val="175"/>
              </a:spcAft>
            </a:pPr>
            <a:endParaRPr lang="fi-FI"/>
          </a:p>
          <a:p>
            <a:pPr marL="0" lvl="1">
              <a:spcBef>
                <a:spcPts val="0"/>
              </a:spcBef>
              <a:spcAft>
                <a:spcPts val="175"/>
              </a:spcAft>
            </a:pPr>
            <a:endParaRPr lang="fi-FI"/>
          </a:p>
          <a:p>
            <a:pPr marL="0" lvl="1">
              <a:spcAft>
                <a:spcPts val="600"/>
              </a:spcAft>
            </a:pPr>
            <a:r>
              <a:rPr lang="fi-FI" sz="2000" b="1">
                <a:ea typeface="Inter" panose="02000503000000020004" pitchFamily="2" charset="0"/>
                <a:cs typeface="Times New Roman" panose="02020603050405020304" pitchFamily="18" charset="0"/>
              </a:rPr>
              <a:t>Poikkeama</a:t>
            </a:r>
            <a:endParaRPr lang="fi-FI" sz="2000">
              <a:ea typeface="Inter" panose="02000503000000020004" pitchFamily="2" charset="0"/>
              <a:cs typeface="Times New Roman" panose="02020603050405020304" pitchFamily="18" charset="0"/>
            </a:endParaRPr>
          </a:p>
          <a:p>
            <a:pPr marL="0" lvl="1">
              <a:spcBef>
                <a:spcPts val="0"/>
              </a:spcBef>
              <a:spcAft>
                <a:spcPts val="175"/>
              </a:spcAft>
            </a:pPr>
            <a:r>
              <a:rPr lang="fi-FI"/>
              <a:t>Mikä tahansa suunnitellusta tai sovitusta poikkeava tapahtuma, joka voi johtaa haittatapahtumaan. Poikkeama voi johtua tekemisestä, tekemättä jättämisestä tai suojausten pettämisestä.</a:t>
            </a:r>
          </a:p>
          <a:p>
            <a:pPr marL="0" lvl="1">
              <a:spcAft>
                <a:spcPts val="600"/>
              </a:spcAft>
            </a:pPr>
            <a:endParaRPr lang="fi-FI" sz="2000" b="1">
              <a:cs typeface="Times New Roman" panose="02020603050405020304" pitchFamily="18" charset="0"/>
            </a:endParaRPr>
          </a:p>
          <a:p>
            <a:pPr marL="0" lvl="1">
              <a:spcAft>
                <a:spcPts val="600"/>
              </a:spcAft>
            </a:pPr>
            <a:endParaRPr lang="fi-FI" sz="2000" b="1">
              <a:cs typeface="Times New Roman" panose="02020603050405020304" pitchFamily="18" charset="0"/>
            </a:endParaRPr>
          </a:p>
          <a:p>
            <a:pPr marL="0" lvl="1">
              <a:spcAft>
                <a:spcPts val="600"/>
              </a:spcAft>
            </a:pPr>
            <a:endParaRPr lang="fi-FI" sz="2000" b="1">
              <a:cs typeface="Times New Roman" panose="02020603050405020304" pitchFamily="18" charset="0"/>
            </a:endParaRPr>
          </a:p>
          <a:p>
            <a:pPr marL="0" lvl="1">
              <a:spcAft>
                <a:spcPts val="600"/>
              </a:spcAft>
            </a:pPr>
            <a:br>
              <a:rPr lang="fi-FI" sz="2000" b="1">
                <a:cs typeface="Times New Roman" panose="02020603050405020304" pitchFamily="18" charset="0"/>
              </a:rPr>
            </a:br>
            <a:r>
              <a:rPr lang="fi-FI" sz="2000" b="1">
                <a:cs typeface="Times New Roman" panose="02020603050405020304" pitchFamily="18" charset="0"/>
              </a:rPr>
              <a:t>Epäkohta tai </a:t>
            </a:r>
            <a:br>
              <a:rPr lang="fi-FI" sz="2000" b="1">
                <a:cs typeface="Times New Roman" panose="02020603050405020304" pitchFamily="18" charset="0"/>
              </a:rPr>
            </a:br>
            <a:r>
              <a:rPr lang="fi-FI" sz="2000" b="1">
                <a:cs typeface="Times New Roman" panose="02020603050405020304" pitchFamily="18" charset="0"/>
              </a:rPr>
              <a:t>epäkohdan uhka </a:t>
            </a:r>
          </a:p>
          <a:p>
            <a:pPr marL="0" lvl="1">
              <a:spcAft>
                <a:spcPts val="600"/>
              </a:spcAft>
            </a:pPr>
            <a:r>
              <a:rPr lang="fi-FI"/>
              <a:t>Epäkohdalla tarkoitetaan esimerkiksi asiakkaan epäasiallista kohtaamista, loukkaamista sanoilla, asiakasturvallisuudessa ilmeneviä puutteita, </a:t>
            </a:r>
            <a:r>
              <a:rPr lang="fi-FI" sz="1100" b="0" i="0">
                <a:effectLst/>
                <a:latin typeface="Arial" panose="020B0604020202020204" pitchFamily="34" charset="0"/>
              </a:rPr>
              <a:t>asiakkaan kaltoinkohtelua ja toimintakulttuurista johtuvia asiakkaalle vahingollisia toimia. </a:t>
            </a:r>
            <a:r>
              <a:rPr lang="fi-FI" sz="1100">
                <a:solidFill>
                  <a:schemeClr val="dk1"/>
                </a:solidFill>
                <a:latin typeface="+mn-lt"/>
                <a:cs typeface="+mn-cs"/>
              </a:rPr>
              <a:t>Epäkohta ja epäkohdan uhka ovat sosiaalihuollon vastaavat käsitteet terveydenhuollossa käytetylle termille </a:t>
            </a:r>
            <a:r>
              <a:rPr lang="fi-FI" sz="1100" i="1">
                <a:solidFill>
                  <a:schemeClr val="dk1"/>
                </a:solidFill>
                <a:latin typeface="+mn-lt"/>
                <a:cs typeface="+mn-cs"/>
              </a:rPr>
              <a:t>vaaratapahtuma</a:t>
            </a:r>
            <a:r>
              <a:rPr lang="fi-FI" sz="1100">
                <a:solidFill>
                  <a:schemeClr val="dk1"/>
                </a:solidFill>
                <a:latin typeface="+mn-lt"/>
                <a:cs typeface="+mn-cs"/>
              </a:rPr>
              <a:t>. </a:t>
            </a:r>
            <a:endParaRPr lang="fi-FI" sz="1100" b="1">
              <a:solidFill>
                <a:schemeClr val="dk1"/>
              </a:solidFill>
              <a:latin typeface="+mn-lt"/>
              <a:cs typeface="Times New Roman" panose="02020603050405020304" pitchFamily="18" charset="0"/>
            </a:endParaRPr>
          </a:p>
          <a:p>
            <a:pPr marL="0" lvl="1">
              <a:spcAft>
                <a:spcPts val="600"/>
              </a:spcAft>
            </a:pPr>
            <a:endParaRPr lang="fi-FI" sz="2000" b="1">
              <a:cs typeface="Times New Roman" panose="02020603050405020304" pitchFamily="18" charset="0"/>
            </a:endParaRPr>
          </a:p>
          <a:p>
            <a:pPr marL="0" lvl="1">
              <a:spcAft>
                <a:spcPts val="600"/>
              </a:spcAft>
            </a:pPr>
            <a:endParaRPr lang="fi-FI" sz="2000" b="1">
              <a:cs typeface="Times New Roman" panose="02020603050405020304" pitchFamily="18" charset="0"/>
            </a:endParaRPr>
          </a:p>
          <a:p>
            <a:pPr marL="0" lvl="1">
              <a:spcAft>
                <a:spcPts val="600"/>
              </a:spcAft>
            </a:pPr>
            <a:endParaRPr lang="fi-FI" sz="2000" b="1">
              <a:cs typeface="Times New Roman" panose="02020603050405020304" pitchFamily="18" charset="0"/>
            </a:endParaRPr>
          </a:p>
          <a:p>
            <a:pPr marL="0" lvl="1">
              <a:spcAft>
                <a:spcPts val="600"/>
              </a:spcAft>
            </a:pPr>
            <a:endParaRPr lang="fi-FI" sz="2000" b="1">
              <a:cs typeface="Times New Roman" panose="02020603050405020304" pitchFamily="18" charset="0"/>
            </a:endParaRPr>
          </a:p>
          <a:p>
            <a:pPr marL="0" lvl="1">
              <a:spcAft>
                <a:spcPts val="600"/>
              </a:spcAft>
            </a:pPr>
            <a:endParaRPr lang="fi-FI" sz="2000" b="1">
              <a:cs typeface="Times New Roman" panose="02020603050405020304" pitchFamily="18" charset="0"/>
            </a:endParaRPr>
          </a:p>
          <a:p>
            <a:pPr marL="0" lvl="1">
              <a:spcAft>
                <a:spcPts val="600"/>
              </a:spcAft>
            </a:pPr>
            <a:endParaRPr lang="fi-FI" sz="2000" b="1">
              <a:cs typeface="Times New Roman" panose="02020603050405020304" pitchFamily="18" charset="0"/>
            </a:endParaRPr>
          </a:p>
          <a:p>
            <a:pPr marL="0" lvl="1">
              <a:spcAft>
                <a:spcPts val="600"/>
              </a:spcAft>
            </a:pPr>
            <a:r>
              <a:rPr lang="fi-FI" sz="2000" b="1">
                <a:cs typeface="Times New Roman" panose="02020603050405020304" pitchFamily="18" charset="0"/>
              </a:rPr>
              <a:t>Vaaratapahtuma</a:t>
            </a:r>
          </a:p>
          <a:p>
            <a:pPr marL="0" lvl="1">
              <a:spcBef>
                <a:spcPts val="0"/>
              </a:spcBef>
              <a:spcAft>
                <a:spcPts val="175"/>
              </a:spcAft>
            </a:pPr>
            <a:r>
              <a:rPr lang="fi-FI"/>
              <a:t>Asiakkaan turvallisuuden vaarantava tapahtuma, joka aiheuttaa haittaa asiakkaalle (= haittatapahtuma) tai voi aiheuttaa haittaa asiakkaalle (= läheltä piti -tapahtuma).</a:t>
            </a:r>
          </a:p>
          <a:p>
            <a:endParaRPr lang="fi-FI" kern="100">
              <a:latin typeface="+mn-lt"/>
              <a:cs typeface="Times New Roman" panose="02020603050405020304" pitchFamily="18" charset="0"/>
            </a:endParaRPr>
          </a:p>
          <a:p>
            <a:pPr marL="342900" lvl="1" indent="-342900">
              <a:spcAft>
                <a:spcPts val="600"/>
              </a:spcAft>
              <a:buFont typeface="Arial" panose="020B0604020202020204" pitchFamily="34" charset="0"/>
              <a:buChar char="•"/>
            </a:pPr>
            <a:r>
              <a:rPr lang="fi-FI" sz="2000" b="1">
                <a:cs typeface="Times New Roman" panose="02020603050405020304" pitchFamily="18" charset="0"/>
              </a:rPr>
              <a:t>Haittatapahtuma</a:t>
            </a:r>
            <a:br>
              <a:rPr lang="fi-FI" sz="2000" b="1">
                <a:cs typeface="Times New Roman" panose="02020603050405020304" pitchFamily="18" charset="0"/>
              </a:rPr>
            </a:br>
            <a:r>
              <a:rPr lang="fi-FI"/>
              <a:t>Asiakkaan turvallisuuden vaarantava tapahtuma, joka aiheuttaa haittaa asiakkaalle </a:t>
            </a:r>
          </a:p>
          <a:p>
            <a:pPr marL="171450" indent="-171450">
              <a:buFont typeface="Arial" panose="020B0604020202020204" pitchFamily="34" charset="0"/>
              <a:buChar char="•"/>
            </a:pPr>
            <a:endParaRPr lang="fi-FI" kern="100">
              <a:latin typeface="+mn-lt"/>
              <a:cs typeface="Times New Roman" panose="02020603050405020304" pitchFamily="18" charset="0"/>
            </a:endParaRPr>
          </a:p>
          <a:p>
            <a:pPr marL="342900" lvl="1" indent="-342900">
              <a:spcAft>
                <a:spcPts val="600"/>
              </a:spcAft>
              <a:buFont typeface="Arial" panose="020B0604020202020204" pitchFamily="34" charset="0"/>
              <a:buChar char="•"/>
            </a:pPr>
            <a:r>
              <a:rPr lang="fi-FI" sz="2000" b="1">
                <a:cs typeface="Times New Roman" panose="02020603050405020304" pitchFamily="18" charset="0"/>
              </a:rPr>
              <a:t>Läheltä piti –tapahtuma</a:t>
            </a:r>
            <a:br>
              <a:rPr lang="fi-FI" sz="2000" b="1">
                <a:cs typeface="Times New Roman" panose="02020603050405020304" pitchFamily="18" charset="0"/>
              </a:rPr>
            </a:br>
            <a:r>
              <a:rPr lang="fi-FI"/>
              <a:t>Vaaratapahtuma, joka olisi voinut aiheuttaa haittaa asiakkaalle. Haitalta vältyttiin joko sattumalta tai siksi, että poikkeama tai vaaratilanne havaittiin ja haitalliset seuraukset pystyttiin estämään ajoissa </a:t>
            </a:r>
          </a:p>
          <a:p>
            <a:pPr marL="0" lvl="1">
              <a:spcAft>
                <a:spcPts val="600"/>
              </a:spcAft>
            </a:pPr>
            <a:endParaRPr lang="fi-FI" sz="2000" b="1">
              <a:cs typeface="Times New Roman" panose="02020603050405020304" pitchFamily="18" charset="0"/>
            </a:endParaRPr>
          </a:p>
        </p:txBody>
      </p:sp>
    </p:spTree>
    <p:extLst>
      <p:ext uri="{BB962C8B-B14F-4D97-AF65-F5344CB8AC3E}">
        <p14:creationId xmlns:p14="http://schemas.microsoft.com/office/powerpoint/2010/main" val="20119284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Rectangle 95">
            <a:extLst>
              <a:ext uri="{FF2B5EF4-FFF2-40B4-BE49-F238E27FC236}">
                <a16:creationId xmlns:a16="http://schemas.microsoft.com/office/drawing/2014/main" id="{74AFD251-8884-7A83-4A81-CE7A195D8807}"/>
              </a:ext>
            </a:extLst>
          </p:cNvPr>
          <p:cNvSpPr/>
          <p:nvPr/>
        </p:nvSpPr>
        <p:spPr>
          <a:xfrm>
            <a:off x="45241" y="6051234"/>
            <a:ext cx="2351742" cy="764763"/>
          </a:xfrm>
          <a:prstGeom prst="rect">
            <a:avLst/>
          </a:prstGeom>
          <a:solidFill>
            <a:srgbClr val="EDED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Rectangle 13">
            <a:extLst>
              <a:ext uri="{FF2B5EF4-FFF2-40B4-BE49-F238E27FC236}">
                <a16:creationId xmlns:a16="http://schemas.microsoft.com/office/drawing/2014/main" id="{EF0F31A7-3682-9E4D-1442-ED08F5E530F0}"/>
              </a:ext>
            </a:extLst>
          </p:cNvPr>
          <p:cNvSpPr/>
          <p:nvPr/>
        </p:nvSpPr>
        <p:spPr>
          <a:xfrm>
            <a:off x="572755" y="1010349"/>
            <a:ext cx="1618571" cy="55002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 name="Rectangle 20">
            <a:extLst>
              <a:ext uri="{FF2B5EF4-FFF2-40B4-BE49-F238E27FC236}">
                <a16:creationId xmlns:a16="http://schemas.microsoft.com/office/drawing/2014/main" id="{BD8BDFD7-16B8-934F-F9DF-DEF4D9DB04B0}"/>
              </a:ext>
            </a:extLst>
          </p:cNvPr>
          <p:cNvSpPr/>
          <p:nvPr/>
        </p:nvSpPr>
        <p:spPr>
          <a:xfrm>
            <a:off x="2326353" y="1010349"/>
            <a:ext cx="1933344" cy="55002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8" name="Rectangle 27">
            <a:extLst>
              <a:ext uri="{FF2B5EF4-FFF2-40B4-BE49-F238E27FC236}">
                <a16:creationId xmlns:a16="http://schemas.microsoft.com/office/drawing/2014/main" id="{F79E353B-B4F8-6173-0062-068F91DCF2F5}"/>
              </a:ext>
            </a:extLst>
          </p:cNvPr>
          <p:cNvSpPr/>
          <p:nvPr/>
        </p:nvSpPr>
        <p:spPr>
          <a:xfrm>
            <a:off x="4400754" y="1010349"/>
            <a:ext cx="3155360" cy="55002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2" name="Rectangle 31">
            <a:extLst>
              <a:ext uri="{FF2B5EF4-FFF2-40B4-BE49-F238E27FC236}">
                <a16:creationId xmlns:a16="http://schemas.microsoft.com/office/drawing/2014/main" id="{DAD4B160-0472-5C68-C4DA-1B49092E330A}"/>
              </a:ext>
            </a:extLst>
          </p:cNvPr>
          <p:cNvSpPr/>
          <p:nvPr/>
        </p:nvSpPr>
        <p:spPr>
          <a:xfrm>
            <a:off x="7697172" y="1010349"/>
            <a:ext cx="2404650" cy="55002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4" name="Rectangle 33">
            <a:extLst>
              <a:ext uri="{FF2B5EF4-FFF2-40B4-BE49-F238E27FC236}">
                <a16:creationId xmlns:a16="http://schemas.microsoft.com/office/drawing/2014/main" id="{9FAEA14E-E8C0-2D08-55F5-13C398F17975}"/>
              </a:ext>
            </a:extLst>
          </p:cNvPr>
          <p:cNvSpPr/>
          <p:nvPr/>
        </p:nvSpPr>
        <p:spPr>
          <a:xfrm>
            <a:off x="10236847" y="1010349"/>
            <a:ext cx="1493154" cy="55002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cxnSp>
        <p:nvCxnSpPr>
          <p:cNvPr id="38" name="Straight Connector 37">
            <a:extLst>
              <a:ext uri="{FF2B5EF4-FFF2-40B4-BE49-F238E27FC236}">
                <a16:creationId xmlns:a16="http://schemas.microsoft.com/office/drawing/2014/main" id="{58D80CAE-9841-9236-0A98-B946F9C253A4}"/>
              </a:ext>
            </a:extLst>
          </p:cNvPr>
          <p:cNvCxnSpPr>
            <a:cxnSpLocks/>
          </p:cNvCxnSpPr>
          <p:nvPr/>
        </p:nvCxnSpPr>
        <p:spPr>
          <a:xfrm>
            <a:off x="1631342" y="2075875"/>
            <a:ext cx="9036000" cy="0"/>
          </a:xfrm>
          <a:prstGeom prst="line">
            <a:avLst/>
          </a:prstGeom>
          <a:ln w="98425">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D2809E9-8CB0-B61B-D7A6-106D6A743F0F}"/>
              </a:ext>
            </a:extLst>
          </p:cNvPr>
          <p:cNvSpPr/>
          <p:nvPr/>
        </p:nvSpPr>
        <p:spPr>
          <a:xfrm>
            <a:off x="451413" y="2629837"/>
            <a:ext cx="2030960" cy="236391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fi-FI" sz="900"/>
          </a:p>
        </p:txBody>
      </p:sp>
      <p:sp>
        <p:nvSpPr>
          <p:cNvPr id="17" name="Rectangle 16">
            <a:extLst>
              <a:ext uri="{FF2B5EF4-FFF2-40B4-BE49-F238E27FC236}">
                <a16:creationId xmlns:a16="http://schemas.microsoft.com/office/drawing/2014/main" id="{3443E7B0-4063-49E2-6A84-2AC168071D49}"/>
              </a:ext>
            </a:extLst>
          </p:cNvPr>
          <p:cNvSpPr/>
          <p:nvPr/>
        </p:nvSpPr>
        <p:spPr>
          <a:xfrm>
            <a:off x="7726608" y="2447046"/>
            <a:ext cx="2375114" cy="174556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99450" marR="0" lvl="0" indent="-99450" algn="l" defTabSz="914286" rtl="0" eaLnBrk="1" fontAlgn="auto" latinLnBrk="0" hangingPunct="1">
              <a:lnSpc>
                <a:spcPct val="107000"/>
              </a:lnSpc>
              <a:spcBef>
                <a:spcPts val="600"/>
              </a:spcBef>
              <a:spcAft>
                <a:spcPts val="0"/>
              </a:spcAft>
              <a:buClrTx/>
              <a:buSzTx/>
              <a:buFont typeface="Arial" panose="020B0604020202020204" pitchFamily="34" charset="0"/>
              <a:buChar char="•"/>
              <a:tabLst/>
              <a:defRPr/>
            </a:pPr>
            <a:r>
              <a:rPr kumimoji="0" lang="fi-FI" sz="800" b="0" i="0" u="none" strike="noStrike" kern="1200" cap="none" spc="0" normalizeH="0" baseline="0" noProof="0">
                <a:ln>
                  <a:noFill/>
                </a:ln>
                <a:solidFill>
                  <a:srgbClr val="000000"/>
                </a:solidFill>
                <a:effectLst/>
                <a:uLnTx/>
                <a:uFillTx/>
                <a:latin typeface="+mn-lt"/>
                <a:ea typeface="+mn-ea"/>
                <a:cs typeface="+mn-cs"/>
              </a:rPr>
              <a:t>Esihenkilö kirjaa korjaavat toimenpiteet </a:t>
            </a:r>
            <a:r>
              <a:rPr lang="fi-FI" sz="800" b="1" i="1" kern="1200" noProof="0" err="1">
                <a:solidFill>
                  <a:schemeClr val="dk1"/>
                </a:solidFill>
                <a:latin typeface="+mn-lt"/>
                <a:ea typeface="+mn-ea"/>
                <a:cs typeface="+mn-cs"/>
              </a:rPr>
              <a:t>HaiPro</a:t>
            </a:r>
            <a:r>
              <a:rPr lang="fi-FI" sz="800" b="0" i="0" kern="1200" noProof="0">
                <a:solidFill>
                  <a:schemeClr val="dk1"/>
                </a:solidFill>
                <a:latin typeface="+mn-lt"/>
                <a:ea typeface="+mn-ea"/>
                <a:cs typeface="+mn-cs"/>
              </a:rPr>
              <a:t>-järjestelmään</a:t>
            </a:r>
          </a:p>
          <a:p>
            <a:pPr marL="99450" marR="0" lvl="0" indent="-99450" algn="l" defTabSz="914286" rtl="0" eaLnBrk="1" fontAlgn="auto" latinLnBrk="0" hangingPunct="1">
              <a:lnSpc>
                <a:spcPct val="107000"/>
              </a:lnSpc>
              <a:spcBef>
                <a:spcPts val="600"/>
              </a:spcBef>
              <a:spcAft>
                <a:spcPts val="0"/>
              </a:spcAft>
              <a:buClrTx/>
              <a:buSzTx/>
              <a:buFont typeface="Arial" panose="020B0604020202020204" pitchFamily="34" charset="0"/>
              <a:buChar char="•"/>
              <a:tabLst/>
              <a:defRPr/>
            </a:pPr>
            <a:r>
              <a:rPr kumimoji="0" lang="fi-FI" sz="800" b="0" i="0" u="none" strike="noStrike" kern="1200" cap="none" spc="0" normalizeH="0" baseline="0" noProof="0">
                <a:ln>
                  <a:noFill/>
                </a:ln>
                <a:solidFill>
                  <a:srgbClr val="000000"/>
                </a:solidFill>
                <a:effectLst/>
                <a:uLnTx/>
                <a:uFillTx/>
                <a:latin typeface="+mn-lt"/>
                <a:ea typeface="+mn-ea"/>
                <a:cs typeface="+mn-cs"/>
              </a:rPr>
              <a:t>Korjaavista toimenpiteistä keskustellaan työntekijöiden kanssa tiimipalaverissa ja tiedotetaan yhteistyötahoja</a:t>
            </a:r>
          </a:p>
          <a:p>
            <a:pPr marL="99450" marR="0" lvl="0" indent="-99450" algn="l" defTabSz="914286" rtl="0" eaLnBrk="1" fontAlgn="auto" latinLnBrk="0" hangingPunct="1">
              <a:lnSpc>
                <a:spcPct val="107000"/>
              </a:lnSpc>
              <a:spcBef>
                <a:spcPts val="600"/>
              </a:spcBef>
              <a:spcAft>
                <a:spcPts val="0"/>
              </a:spcAft>
              <a:buClrTx/>
              <a:buSzTx/>
              <a:buFont typeface="Arial" panose="020B0604020202020204" pitchFamily="34" charset="0"/>
              <a:buChar char="•"/>
              <a:tabLst/>
              <a:defRPr/>
            </a:pPr>
            <a:r>
              <a:rPr kumimoji="0" lang="fi-FI" sz="800" b="0" i="0" u="none" strike="noStrike" kern="1200" cap="none" spc="0" normalizeH="0" baseline="0" noProof="0">
                <a:ln>
                  <a:noFill/>
                </a:ln>
                <a:solidFill>
                  <a:srgbClr val="000000"/>
                </a:solidFill>
                <a:effectLst/>
                <a:uLnTx/>
                <a:uFillTx/>
                <a:latin typeface="+mn-lt"/>
                <a:ea typeface="+mn-ea"/>
                <a:cs typeface="+mn-cs"/>
              </a:rPr>
              <a:t>Tiedottaminen korjaavista toimenpiteistä kirjallisesti kolmen kuukauden välein, ja julkaisu Eloisan verkkosivuilla</a:t>
            </a:r>
          </a:p>
          <a:p>
            <a:pPr marL="99450" indent="-99450" algn="ctr">
              <a:buFont typeface="Arial" panose="020B0604020202020204" pitchFamily="34" charset="0"/>
              <a:buChar char="•"/>
            </a:pPr>
            <a:endParaRPr lang="en-FI" sz="800"/>
          </a:p>
        </p:txBody>
      </p:sp>
      <p:sp>
        <p:nvSpPr>
          <p:cNvPr id="18" name="Rectangle 17">
            <a:extLst>
              <a:ext uri="{FF2B5EF4-FFF2-40B4-BE49-F238E27FC236}">
                <a16:creationId xmlns:a16="http://schemas.microsoft.com/office/drawing/2014/main" id="{784B4C5B-D429-514A-79E3-E6B4E520756E}"/>
              </a:ext>
            </a:extLst>
          </p:cNvPr>
          <p:cNvSpPr/>
          <p:nvPr/>
        </p:nvSpPr>
        <p:spPr>
          <a:xfrm>
            <a:off x="9754468" y="2701409"/>
            <a:ext cx="2030960" cy="236391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fi-FI" sz="900"/>
          </a:p>
        </p:txBody>
      </p:sp>
      <p:sp>
        <p:nvSpPr>
          <p:cNvPr id="13" name="Title 12">
            <a:extLst>
              <a:ext uri="{FF2B5EF4-FFF2-40B4-BE49-F238E27FC236}">
                <a16:creationId xmlns:a16="http://schemas.microsoft.com/office/drawing/2014/main" id="{F3DA7EE3-348C-8F3D-9B1D-1DEA7853C182}"/>
              </a:ext>
            </a:extLst>
          </p:cNvPr>
          <p:cNvSpPr>
            <a:spLocks noGrp="1"/>
          </p:cNvSpPr>
          <p:nvPr>
            <p:ph type="title"/>
          </p:nvPr>
        </p:nvSpPr>
        <p:spPr>
          <a:xfrm>
            <a:off x="461999" y="450426"/>
            <a:ext cx="11289174" cy="868004"/>
          </a:xfrm>
        </p:spPr>
        <p:txBody>
          <a:bodyPr vert="horz" anchor="t"/>
          <a:lstStyle/>
          <a:p>
            <a:r>
              <a:rPr lang="fi-FI" sz="2400">
                <a:latin typeface="+mj-lt"/>
                <a:ea typeface="Inter" panose="02000503000000020004" pitchFamily="2" charset="0"/>
                <a:cs typeface="Times New Roman" panose="02020603050405020304" pitchFamily="18" charset="0"/>
              </a:rPr>
              <a:t>Riski- ja epäkohtailmoitusten k</a:t>
            </a:r>
            <a:r>
              <a:rPr lang="fi-FI" sz="2400">
                <a:solidFill>
                  <a:schemeClr val="accent5"/>
                </a:solidFill>
                <a:latin typeface="+mj-lt"/>
                <a:ea typeface="Inter" panose="02000503000000020004" pitchFamily="2" charset="0"/>
                <a:cs typeface="Times New Roman" panose="02020603050405020304" pitchFamily="18" charset="0"/>
              </a:rPr>
              <a:t>äsittely (1/2)</a:t>
            </a:r>
            <a:endParaRPr lang="fi-FI">
              <a:solidFill>
                <a:srgbClr val="FF0000"/>
              </a:solidFill>
            </a:endParaRPr>
          </a:p>
        </p:txBody>
      </p:sp>
      <p:cxnSp>
        <p:nvCxnSpPr>
          <p:cNvPr id="29" name="Straight Connector 28">
            <a:extLst>
              <a:ext uri="{FF2B5EF4-FFF2-40B4-BE49-F238E27FC236}">
                <a16:creationId xmlns:a16="http://schemas.microsoft.com/office/drawing/2014/main" id="{D3B9094E-9D52-4E42-20ED-746429835959}"/>
              </a:ext>
            </a:extLst>
          </p:cNvPr>
          <p:cNvCxnSpPr>
            <a:cxnSpLocks/>
          </p:cNvCxnSpPr>
          <p:nvPr/>
        </p:nvCxnSpPr>
        <p:spPr>
          <a:xfrm>
            <a:off x="451413" y="2629837"/>
            <a:ext cx="11403552" cy="0"/>
          </a:xfrm>
          <a:prstGeom prst="line">
            <a:avLst/>
          </a:prstGeom>
          <a:ln w="22225">
            <a:solidFill>
              <a:srgbClr val="EDEDFC"/>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A40460C1-73D7-D500-8163-889FA72958AF}"/>
              </a:ext>
            </a:extLst>
          </p:cNvPr>
          <p:cNvSpPr txBox="1"/>
          <p:nvPr/>
        </p:nvSpPr>
        <p:spPr>
          <a:xfrm>
            <a:off x="395204" y="3974862"/>
            <a:ext cx="1695074" cy="276999"/>
          </a:xfrm>
          <a:prstGeom prst="rect">
            <a:avLst/>
          </a:prstGeom>
          <a:noFill/>
        </p:spPr>
        <p:txBody>
          <a:bodyPr wrap="square" rtlCol="0">
            <a:spAutoFit/>
          </a:bodyPr>
          <a:lstStyle/>
          <a:p>
            <a:pPr algn="ctr"/>
            <a:r>
              <a:rPr lang="fi-FI" sz="1200" b="1"/>
              <a:t>Lääkepoikkeama</a:t>
            </a:r>
          </a:p>
        </p:txBody>
      </p:sp>
      <p:cxnSp>
        <p:nvCxnSpPr>
          <p:cNvPr id="44" name="Straight Connector 43">
            <a:extLst>
              <a:ext uri="{FF2B5EF4-FFF2-40B4-BE49-F238E27FC236}">
                <a16:creationId xmlns:a16="http://schemas.microsoft.com/office/drawing/2014/main" id="{9A48B8E9-D627-1CAB-1108-ED5BB16EEFC3}"/>
              </a:ext>
            </a:extLst>
          </p:cNvPr>
          <p:cNvCxnSpPr>
            <a:cxnSpLocks/>
          </p:cNvCxnSpPr>
          <p:nvPr/>
        </p:nvCxnSpPr>
        <p:spPr>
          <a:xfrm>
            <a:off x="1466893" y="3547831"/>
            <a:ext cx="5245506" cy="0"/>
          </a:xfrm>
          <a:prstGeom prst="line">
            <a:avLst/>
          </a:prstGeom>
          <a:ln w="98425">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35B9A25D-2D15-7C59-EB86-D5EF3A9C305D}"/>
              </a:ext>
            </a:extLst>
          </p:cNvPr>
          <p:cNvGrpSpPr/>
          <p:nvPr/>
        </p:nvGrpSpPr>
        <p:grpSpPr>
          <a:xfrm flipH="1">
            <a:off x="6656046" y="2078203"/>
            <a:ext cx="1151685" cy="1469628"/>
            <a:chOff x="2216903" y="3063930"/>
            <a:chExt cx="2232275" cy="2848536"/>
          </a:xfrm>
        </p:grpSpPr>
        <p:sp>
          <p:nvSpPr>
            <p:cNvPr id="48" name="Rounded Rectangle 35">
              <a:extLst>
                <a:ext uri="{FF2B5EF4-FFF2-40B4-BE49-F238E27FC236}">
                  <a16:creationId xmlns:a16="http://schemas.microsoft.com/office/drawing/2014/main" id="{6E3F5D2D-4746-9E44-4200-1B9B5D97B6F7}"/>
                </a:ext>
              </a:extLst>
            </p:cNvPr>
            <p:cNvSpPr/>
            <p:nvPr/>
          </p:nvSpPr>
          <p:spPr>
            <a:xfrm>
              <a:off x="2519813" y="4397952"/>
              <a:ext cx="1929365" cy="1514514"/>
            </a:xfrm>
            <a:custGeom>
              <a:avLst/>
              <a:gdLst>
                <a:gd name="connsiteX0" fmla="*/ 0 w 2232275"/>
                <a:gd name="connsiteY0" fmla="*/ 302910 h 1817424"/>
                <a:gd name="connsiteX1" fmla="*/ 302910 w 2232275"/>
                <a:gd name="connsiteY1" fmla="*/ 0 h 1817424"/>
                <a:gd name="connsiteX2" fmla="*/ 1929365 w 2232275"/>
                <a:gd name="connsiteY2" fmla="*/ 0 h 1817424"/>
                <a:gd name="connsiteX3" fmla="*/ 2232275 w 2232275"/>
                <a:gd name="connsiteY3" fmla="*/ 302910 h 1817424"/>
                <a:gd name="connsiteX4" fmla="*/ 2232275 w 2232275"/>
                <a:gd name="connsiteY4" fmla="*/ 1514514 h 1817424"/>
                <a:gd name="connsiteX5" fmla="*/ 1929365 w 2232275"/>
                <a:gd name="connsiteY5" fmla="*/ 1817424 h 1817424"/>
                <a:gd name="connsiteX6" fmla="*/ 302910 w 2232275"/>
                <a:gd name="connsiteY6" fmla="*/ 1817424 h 1817424"/>
                <a:gd name="connsiteX7" fmla="*/ 0 w 2232275"/>
                <a:gd name="connsiteY7" fmla="*/ 1514514 h 1817424"/>
                <a:gd name="connsiteX8" fmla="*/ 0 w 2232275"/>
                <a:gd name="connsiteY8" fmla="*/ 302910 h 1817424"/>
                <a:gd name="connsiteX0" fmla="*/ 2232275 w 2323715"/>
                <a:gd name="connsiteY0" fmla="*/ 1514514 h 1817424"/>
                <a:gd name="connsiteX1" fmla="*/ 1929365 w 2323715"/>
                <a:gd name="connsiteY1" fmla="*/ 1817424 h 1817424"/>
                <a:gd name="connsiteX2" fmla="*/ 302910 w 2323715"/>
                <a:gd name="connsiteY2" fmla="*/ 1817424 h 1817424"/>
                <a:gd name="connsiteX3" fmla="*/ 0 w 2323715"/>
                <a:gd name="connsiteY3" fmla="*/ 1514514 h 1817424"/>
                <a:gd name="connsiteX4" fmla="*/ 0 w 2323715"/>
                <a:gd name="connsiteY4" fmla="*/ 302910 h 1817424"/>
                <a:gd name="connsiteX5" fmla="*/ 302910 w 2323715"/>
                <a:gd name="connsiteY5" fmla="*/ 0 h 1817424"/>
                <a:gd name="connsiteX6" fmla="*/ 1929365 w 2323715"/>
                <a:gd name="connsiteY6" fmla="*/ 0 h 1817424"/>
                <a:gd name="connsiteX7" fmla="*/ 2232275 w 2323715"/>
                <a:gd name="connsiteY7" fmla="*/ 302910 h 1817424"/>
                <a:gd name="connsiteX8" fmla="*/ 2323715 w 2323715"/>
                <a:gd name="connsiteY8" fmla="*/ 1605954 h 1817424"/>
                <a:gd name="connsiteX0" fmla="*/ 2232275 w 2232275"/>
                <a:gd name="connsiteY0" fmla="*/ 1514514 h 1817424"/>
                <a:gd name="connsiteX1" fmla="*/ 1929365 w 2232275"/>
                <a:gd name="connsiteY1" fmla="*/ 1817424 h 1817424"/>
                <a:gd name="connsiteX2" fmla="*/ 302910 w 2232275"/>
                <a:gd name="connsiteY2" fmla="*/ 1817424 h 1817424"/>
                <a:gd name="connsiteX3" fmla="*/ 0 w 2232275"/>
                <a:gd name="connsiteY3" fmla="*/ 1514514 h 1817424"/>
                <a:gd name="connsiteX4" fmla="*/ 0 w 2232275"/>
                <a:gd name="connsiteY4" fmla="*/ 302910 h 1817424"/>
                <a:gd name="connsiteX5" fmla="*/ 302910 w 2232275"/>
                <a:gd name="connsiteY5" fmla="*/ 0 h 1817424"/>
                <a:gd name="connsiteX6" fmla="*/ 1929365 w 2232275"/>
                <a:gd name="connsiteY6" fmla="*/ 0 h 1817424"/>
                <a:gd name="connsiteX7" fmla="*/ 2232275 w 2232275"/>
                <a:gd name="connsiteY7" fmla="*/ 302910 h 1817424"/>
                <a:gd name="connsiteX0" fmla="*/ 2232275 w 2232275"/>
                <a:gd name="connsiteY0" fmla="*/ 1514514 h 1817424"/>
                <a:gd name="connsiteX1" fmla="*/ 1929365 w 2232275"/>
                <a:gd name="connsiteY1" fmla="*/ 1817424 h 1817424"/>
                <a:gd name="connsiteX2" fmla="*/ 302910 w 2232275"/>
                <a:gd name="connsiteY2" fmla="*/ 1817424 h 1817424"/>
                <a:gd name="connsiteX3" fmla="*/ 0 w 2232275"/>
                <a:gd name="connsiteY3" fmla="*/ 1514514 h 1817424"/>
                <a:gd name="connsiteX4" fmla="*/ 0 w 2232275"/>
                <a:gd name="connsiteY4" fmla="*/ 302910 h 1817424"/>
                <a:gd name="connsiteX5" fmla="*/ 302910 w 2232275"/>
                <a:gd name="connsiteY5" fmla="*/ 0 h 1817424"/>
                <a:gd name="connsiteX6" fmla="*/ 1929365 w 2232275"/>
                <a:gd name="connsiteY6" fmla="*/ 0 h 1817424"/>
                <a:gd name="connsiteX0" fmla="*/ 2232275 w 2232275"/>
                <a:gd name="connsiteY0" fmla="*/ 1514514 h 1817424"/>
                <a:gd name="connsiteX1" fmla="*/ 1929365 w 2232275"/>
                <a:gd name="connsiteY1" fmla="*/ 1817424 h 1817424"/>
                <a:gd name="connsiteX2" fmla="*/ 302910 w 2232275"/>
                <a:gd name="connsiteY2" fmla="*/ 1817424 h 1817424"/>
                <a:gd name="connsiteX3" fmla="*/ 0 w 2232275"/>
                <a:gd name="connsiteY3" fmla="*/ 1514514 h 1817424"/>
                <a:gd name="connsiteX4" fmla="*/ 0 w 2232275"/>
                <a:gd name="connsiteY4" fmla="*/ 302910 h 1817424"/>
                <a:gd name="connsiteX5" fmla="*/ 302910 w 2232275"/>
                <a:gd name="connsiteY5" fmla="*/ 0 h 1817424"/>
                <a:gd name="connsiteX0" fmla="*/ 2232275 w 2232275"/>
                <a:gd name="connsiteY0" fmla="*/ 1211604 h 1514514"/>
                <a:gd name="connsiteX1" fmla="*/ 1929365 w 2232275"/>
                <a:gd name="connsiteY1" fmla="*/ 1514514 h 1514514"/>
                <a:gd name="connsiteX2" fmla="*/ 302910 w 2232275"/>
                <a:gd name="connsiteY2" fmla="*/ 1514514 h 1514514"/>
                <a:gd name="connsiteX3" fmla="*/ 0 w 2232275"/>
                <a:gd name="connsiteY3" fmla="*/ 1211604 h 1514514"/>
                <a:gd name="connsiteX4" fmla="*/ 0 w 2232275"/>
                <a:gd name="connsiteY4" fmla="*/ 0 h 1514514"/>
                <a:gd name="connsiteX0" fmla="*/ 1929365 w 1929365"/>
                <a:gd name="connsiteY0" fmla="*/ 1514514 h 1514514"/>
                <a:gd name="connsiteX1" fmla="*/ 302910 w 1929365"/>
                <a:gd name="connsiteY1" fmla="*/ 1514514 h 1514514"/>
                <a:gd name="connsiteX2" fmla="*/ 0 w 1929365"/>
                <a:gd name="connsiteY2" fmla="*/ 1211604 h 1514514"/>
                <a:gd name="connsiteX3" fmla="*/ 0 w 1929365"/>
                <a:gd name="connsiteY3" fmla="*/ 0 h 1514514"/>
              </a:gdLst>
              <a:ahLst/>
              <a:cxnLst>
                <a:cxn ang="0">
                  <a:pos x="connsiteX0" y="connsiteY0"/>
                </a:cxn>
                <a:cxn ang="0">
                  <a:pos x="connsiteX1" y="connsiteY1"/>
                </a:cxn>
                <a:cxn ang="0">
                  <a:pos x="connsiteX2" y="connsiteY2"/>
                </a:cxn>
                <a:cxn ang="0">
                  <a:pos x="connsiteX3" y="connsiteY3"/>
                </a:cxn>
              </a:cxnLst>
              <a:rect l="l" t="t" r="r" b="b"/>
              <a:pathLst>
                <a:path w="1929365" h="1514514">
                  <a:moveTo>
                    <a:pt x="1929365" y="1514514"/>
                  </a:moveTo>
                  <a:lnTo>
                    <a:pt x="302910" y="1514514"/>
                  </a:lnTo>
                  <a:cubicBezTo>
                    <a:pt x="135617" y="1514514"/>
                    <a:pt x="0" y="1378897"/>
                    <a:pt x="0" y="1211604"/>
                  </a:cubicBezTo>
                  <a:lnTo>
                    <a:pt x="0" y="0"/>
                  </a:lnTo>
                </a:path>
              </a:pathLst>
            </a:custGeom>
            <a:noFill/>
            <a:ln w="98425">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9" name="Rounded Rectangle 35">
              <a:extLst>
                <a:ext uri="{FF2B5EF4-FFF2-40B4-BE49-F238E27FC236}">
                  <a16:creationId xmlns:a16="http://schemas.microsoft.com/office/drawing/2014/main" id="{4A855585-A754-628B-DA65-7767DBE11056}"/>
                </a:ext>
              </a:extLst>
            </p:cNvPr>
            <p:cNvSpPr/>
            <p:nvPr/>
          </p:nvSpPr>
          <p:spPr>
            <a:xfrm rot="10800000">
              <a:off x="2216903" y="3063930"/>
              <a:ext cx="302911" cy="1514516"/>
            </a:xfrm>
            <a:custGeom>
              <a:avLst/>
              <a:gdLst>
                <a:gd name="connsiteX0" fmla="*/ 0 w 2232275"/>
                <a:gd name="connsiteY0" fmla="*/ 302910 h 1817424"/>
                <a:gd name="connsiteX1" fmla="*/ 302910 w 2232275"/>
                <a:gd name="connsiteY1" fmla="*/ 0 h 1817424"/>
                <a:gd name="connsiteX2" fmla="*/ 1929365 w 2232275"/>
                <a:gd name="connsiteY2" fmla="*/ 0 h 1817424"/>
                <a:gd name="connsiteX3" fmla="*/ 2232275 w 2232275"/>
                <a:gd name="connsiteY3" fmla="*/ 302910 h 1817424"/>
                <a:gd name="connsiteX4" fmla="*/ 2232275 w 2232275"/>
                <a:gd name="connsiteY4" fmla="*/ 1514514 h 1817424"/>
                <a:gd name="connsiteX5" fmla="*/ 1929365 w 2232275"/>
                <a:gd name="connsiteY5" fmla="*/ 1817424 h 1817424"/>
                <a:gd name="connsiteX6" fmla="*/ 302910 w 2232275"/>
                <a:gd name="connsiteY6" fmla="*/ 1817424 h 1817424"/>
                <a:gd name="connsiteX7" fmla="*/ 0 w 2232275"/>
                <a:gd name="connsiteY7" fmla="*/ 1514514 h 1817424"/>
                <a:gd name="connsiteX8" fmla="*/ 0 w 2232275"/>
                <a:gd name="connsiteY8" fmla="*/ 302910 h 1817424"/>
                <a:gd name="connsiteX0" fmla="*/ 2232275 w 2323715"/>
                <a:gd name="connsiteY0" fmla="*/ 1514514 h 1817424"/>
                <a:gd name="connsiteX1" fmla="*/ 1929365 w 2323715"/>
                <a:gd name="connsiteY1" fmla="*/ 1817424 h 1817424"/>
                <a:gd name="connsiteX2" fmla="*/ 302910 w 2323715"/>
                <a:gd name="connsiteY2" fmla="*/ 1817424 h 1817424"/>
                <a:gd name="connsiteX3" fmla="*/ 0 w 2323715"/>
                <a:gd name="connsiteY3" fmla="*/ 1514514 h 1817424"/>
                <a:gd name="connsiteX4" fmla="*/ 0 w 2323715"/>
                <a:gd name="connsiteY4" fmla="*/ 302910 h 1817424"/>
                <a:gd name="connsiteX5" fmla="*/ 302910 w 2323715"/>
                <a:gd name="connsiteY5" fmla="*/ 0 h 1817424"/>
                <a:gd name="connsiteX6" fmla="*/ 1929365 w 2323715"/>
                <a:gd name="connsiteY6" fmla="*/ 0 h 1817424"/>
                <a:gd name="connsiteX7" fmla="*/ 2232275 w 2323715"/>
                <a:gd name="connsiteY7" fmla="*/ 302910 h 1817424"/>
                <a:gd name="connsiteX8" fmla="*/ 2323715 w 2323715"/>
                <a:gd name="connsiteY8" fmla="*/ 1605954 h 1817424"/>
                <a:gd name="connsiteX0" fmla="*/ 2232275 w 2232275"/>
                <a:gd name="connsiteY0" fmla="*/ 1514514 h 1817424"/>
                <a:gd name="connsiteX1" fmla="*/ 1929365 w 2232275"/>
                <a:gd name="connsiteY1" fmla="*/ 1817424 h 1817424"/>
                <a:gd name="connsiteX2" fmla="*/ 302910 w 2232275"/>
                <a:gd name="connsiteY2" fmla="*/ 1817424 h 1817424"/>
                <a:gd name="connsiteX3" fmla="*/ 0 w 2232275"/>
                <a:gd name="connsiteY3" fmla="*/ 1514514 h 1817424"/>
                <a:gd name="connsiteX4" fmla="*/ 0 w 2232275"/>
                <a:gd name="connsiteY4" fmla="*/ 302910 h 1817424"/>
                <a:gd name="connsiteX5" fmla="*/ 302910 w 2232275"/>
                <a:gd name="connsiteY5" fmla="*/ 0 h 1817424"/>
                <a:gd name="connsiteX6" fmla="*/ 1929365 w 2232275"/>
                <a:gd name="connsiteY6" fmla="*/ 0 h 1817424"/>
                <a:gd name="connsiteX7" fmla="*/ 2232275 w 2232275"/>
                <a:gd name="connsiteY7" fmla="*/ 302910 h 1817424"/>
                <a:gd name="connsiteX0" fmla="*/ 2232275 w 2232275"/>
                <a:gd name="connsiteY0" fmla="*/ 1514514 h 1817424"/>
                <a:gd name="connsiteX1" fmla="*/ 1929365 w 2232275"/>
                <a:gd name="connsiteY1" fmla="*/ 1817424 h 1817424"/>
                <a:gd name="connsiteX2" fmla="*/ 302910 w 2232275"/>
                <a:gd name="connsiteY2" fmla="*/ 1817424 h 1817424"/>
                <a:gd name="connsiteX3" fmla="*/ 0 w 2232275"/>
                <a:gd name="connsiteY3" fmla="*/ 1514514 h 1817424"/>
                <a:gd name="connsiteX4" fmla="*/ 0 w 2232275"/>
                <a:gd name="connsiteY4" fmla="*/ 302910 h 1817424"/>
                <a:gd name="connsiteX5" fmla="*/ 302910 w 2232275"/>
                <a:gd name="connsiteY5" fmla="*/ 0 h 1817424"/>
                <a:gd name="connsiteX6" fmla="*/ 1929365 w 2232275"/>
                <a:gd name="connsiteY6" fmla="*/ 0 h 1817424"/>
                <a:gd name="connsiteX0" fmla="*/ 2232275 w 2232275"/>
                <a:gd name="connsiteY0" fmla="*/ 1514514 h 1817424"/>
                <a:gd name="connsiteX1" fmla="*/ 1929365 w 2232275"/>
                <a:gd name="connsiteY1" fmla="*/ 1817424 h 1817424"/>
                <a:gd name="connsiteX2" fmla="*/ 302910 w 2232275"/>
                <a:gd name="connsiteY2" fmla="*/ 1817424 h 1817424"/>
                <a:gd name="connsiteX3" fmla="*/ 0 w 2232275"/>
                <a:gd name="connsiteY3" fmla="*/ 1514514 h 1817424"/>
                <a:gd name="connsiteX4" fmla="*/ 0 w 2232275"/>
                <a:gd name="connsiteY4" fmla="*/ 302910 h 1817424"/>
                <a:gd name="connsiteX5" fmla="*/ 302910 w 2232275"/>
                <a:gd name="connsiteY5" fmla="*/ 0 h 1817424"/>
                <a:gd name="connsiteX0" fmla="*/ 2232275 w 2232275"/>
                <a:gd name="connsiteY0" fmla="*/ 1211604 h 1514514"/>
                <a:gd name="connsiteX1" fmla="*/ 1929365 w 2232275"/>
                <a:gd name="connsiteY1" fmla="*/ 1514514 h 1514514"/>
                <a:gd name="connsiteX2" fmla="*/ 302910 w 2232275"/>
                <a:gd name="connsiteY2" fmla="*/ 1514514 h 1514514"/>
                <a:gd name="connsiteX3" fmla="*/ 0 w 2232275"/>
                <a:gd name="connsiteY3" fmla="*/ 1211604 h 1514514"/>
                <a:gd name="connsiteX4" fmla="*/ 0 w 2232275"/>
                <a:gd name="connsiteY4" fmla="*/ 0 h 1514514"/>
                <a:gd name="connsiteX0" fmla="*/ 1929365 w 1929365"/>
                <a:gd name="connsiteY0" fmla="*/ 1514514 h 1514514"/>
                <a:gd name="connsiteX1" fmla="*/ 302910 w 1929365"/>
                <a:gd name="connsiteY1" fmla="*/ 1514514 h 1514514"/>
                <a:gd name="connsiteX2" fmla="*/ 0 w 1929365"/>
                <a:gd name="connsiteY2" fmla="*/ 1211604 h 1514514"/>
                <a:gd name="connsiteX3" fmla="*/ 0 w 1929365"/>
                <a:gd name="connsiteY3" fmla="*/ 0 h 1514514"/>
                <a:gd name="connsiteX0" fmla="*/ 302910 w 302910"/>
                <a:gd name="connsiteY0" fmla="*/ 1514514 h 1514514"/>
                <a:gd name="connsiteX1" fmla="*/ 0 w 302910"/>
                <a:gd name="connsiteY1" fmla="*/ 1211604 h 1514514"/>
                <a:gd name="connsiteX2" fmla="*/ 0 w 302910"/>
                <a:gd name="connsiteY2" fmla="*/ 0 h 1514514"/>
              </a:gdLst>
              <a:ahLst/>
              <a:cxnLst>
                <a:cxn ang="0">
                  <a:pos x="connsiteX0" y="connsiteY0"/>
                </a:cxn>
                <a:cxn ang="0">
                  <a:pos x="connsiteX1" y="connsiteY1"/>
                </a:cxn>
                <a:cxn ang="0">
                  <a:pos x="connsiteX2" y="connsiteY2"/>
                </a:cxn>
              </a:cxnLst>
              <a:rect l="l" t="t" r="r" b="b"/>
              <a:pathLst>
                <a:path w="302910" h="1514514">
                  <a:moveTo>
                    <a:pt x="302910" y="1514514"/>
                  </a:moveTo>
                  <a:cubicBezTo>
                    <a:pt x="135617" y="1514514"/>
                    <a:pt x="0" y="1378897"/>
                    <a:pt x="0" y="1211604"/>
                  </a:cubicBezTo>
                  <a:lnTo>
                    <a:pt x="0" y="0"/>
                  </a:lnTo>
                </a:path>
              </a:pathLst>
            </a:custGeom>
            <a:noFill/>
            <a:ln w="98425">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grpSp>
      <p:sp>
        <p:nvSpPr>
          <p:cNvPr id="51" name="Rectangle 50">
            <a:extLst>
              <a:ext uri="{FF2B5EF4-FFF2-40B4-BE49-F238E27FC236}">
                <a16:creationId xmlns:a16="http://schemas.microsoft.com/office/drawing/2014/main" id="{95F22E94-E4CD-53F5-7C4E-4904ACE34A07}"/>
              </a:ext>
            </a:extLst>
          </p:cNvPr>
          <p:cNvSpPr/>
          <p:nvPr/>
        </p:nvSpPr>
        <p:spPr>
          <a:xfrm>
            <a:off x="2337301" y="3923634"/>
            <a:ext cx="2030960" cy="6197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99450" indent="-99450" algn="l" defTabSz="914286" rtl="0" eaLnBrk="1" latinLnBrk="0" hangingPunct="1">
              <a:spcBef>
                <a:spcPts val="200"/>
              </a:spcBef>
              <a:buFont typeface="Arial" panose="020B0604020202020204" pitchFamily="34" charset="0"/>
              <a:buChar char="•"/>
            </a:pPr>
            <a:r>
              <a:rPr lang="fi-FI" sz="800" kern="1200">
                <a:solidFill>
                  <a:schemeClr val="dk1"/>
                </a:solidFill>
                <a:latin typeface="+mn-lt"/>
                <a:ea typeface="+mn-ea"/>
                <a:cs typeface="+mn-cs"/>
              </a:rPr>
              <a:t>Yhteys lääkäriin lisäohjeiden saamiseksi</a:t>
            </a:r>
          </a:p>
          <a:p>
            <a:pPr marL="99450" marR="0" lvl="0" indent="-99450" algn="l" defTabSz="914286"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fi-FI" sz="800" b="1" i="1" kern="1200" err="1">
                <a:solidFill>
                  <a:schemeClr val="dk1"/>
                </a:solidFill>
                <a:latin typeface="+mn-lt"/>
                <a:ea typeface="+mn-ea"/>
                <a:cs typeface="+mn-cs"/>
              </a:rPr>
              <a:t>Haipro</a:t>
            </a:r>
            <a:r>
              <a:rPr lang="fi-FI" sz="800" kern="1200">
                <a:solidFill>
                  <a:schemeClr val="dk1"/>
                </a:solidFill>
                <a:latin typeface="+mn-lt"/>
                <a:ea typeface="+mn-ea"/>
                <a:cs typeface="+mn-cs"/>
              </a:rPr>
              <a:t> </a:t>
            </a:r>
            <a:r>
              <a:rPr lang="fi-FI" sz="800">
                <a:solidFill>
                  <a:schemeClr val="dk1"/>
                </a:solidFill>
              </a:rPr>
              <a:t>ja </a:t>
            </a:r>
            <a:r>
              <a:rPr lang="fi-FI" sz="800" err="1">
                <a:solidFill>
                  <a:schemeClr val="dk1"/>
                </a:solidFill>
              </a:rPr>
              <a:t>aptj</a:t>
            </a:r>
            <a:r>
              <a:rPr lang="fi-FI" sz="800">
                <a:solidFill>
                  <a:schemeClr val="dk1"/>
                </a:solidFill>
              </a:rPr>
              <a:t> –kirjaus </a:t>
            </a:r>
            <a:endParaRPr lang="fi-FI" sz="800" kern="1200">
              <a:solidFill>
                <a:schemeClr val="dk1"/>
              </a:solidFill>
              <a:latin typeface="+mn-lt"/>
              <a:ea typeface="+mn-ea"/>
              <a:cs typeface="+mn-cs"/>
            </a:endParaRPr>
          </a:p>
        </p:txBody>
      </p:sp>
      <p:sp>
        <p:nvSpPr>
          <p:cNvPr id="15" name="Rectangle 14">
            <a:extLst>
              <a:ext uri="{FF2B5EF4-FFF2-40B4-BE49-F238E27FC236}">
                <a16:creationId xmlns:a16="http://schemas.microsoft.com/office/drawing/2014/main" id="{20FA7B37-8285-AD2F-4162-0FBAF6F2C113}"/>
              </a:ext>
            </a:extLst>
          </p:cNvPr>
          <p:cNvSpPr/>
          <p:nvPr/>
        </p:nvSpPr>
        <p:spPr>
          <a:xfrm>
            <a:off x="2176108" y="2446116"/>
            <a:ext cx="2253002" cy="87650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99450" indent="-99450" defTabSz="914286">
              <a:spcBef>
                <a:spcPts val="200"/>
              </a:spcBef>
              <a:buFont typeface="Arial" panose="020B0604020202020204" pitchFamily="34" charset="0"/>
              <a:buChar char="•"/>
              <a:defRPr/>
            </a:pPr>
            <a:r>
              <a:rPr lang="fi-FI" sz="800" b="1">
                <a:solidFill>
                  <a:schemeClr val="dk1"/>
                </a:solidFill>
              </a:rPr>
              <a:t>Vakavissa vaaratapahtumissa välitön yhteys toiminnasta vastaavalle taholle, asiakas- ja potilasturvallisuustiimille, jotka ilmoittavat valvontatiimille</a:t>
            </a:r>
            <a:endParaRPr lang="fi-FI" sz="800" b="1" i="1" kern="1200">
              <a:solidFill>
                <a:schemeClr val="dk1"/>
              </a:solidFill>
              <a:latin typeface="+mn-lt"/>
              <a:ea typeface="+mn-ea"/>
              <a:cs typeface="+mn-cs"/>
            </a:endParaRPr>
          </a:p>
          <a:p>
            <a:pPr marL="99450" marR="0" lvl="0" indent="-99450" algn="l" defTabSz="914286"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fi-FI" sz="800" b="1" i="1" kern="1200" err="1">
                <a:solidFill>
                  <a:schemeClr val="dk1"/>
                </a:solidFill>
                <a:latin typeface="+mn-lt"/>
                <a:ea typeface="+mn-ea"/>
                <a:cs typeface="+mn-cs"/>
              </a:rPr>
              <a:t>Haipro</a:t>
            </a:r>
            <a:r>
              <a:rPr lang="fi-FI" sz="800" kern="1200">
                <a:solidFill>
                  <a:schemeClr val="dk1"/>
                </a:solidFill>
                <a:latin typeface="+mn-lt"/>
                <a:ea typeface="+mn-ea"/>
                <a:cs typeface="+mn-cs"/>
              </a:rPr>
              <a:t> </a:t>
            </a:r>
            <a:r>
              <a:rPr lang="fi-FI" sz="800">
                <a:solidFill>
                  <a:schemeClr val="dk1"/>
                </a:solidFill>
              </a:rPr>
              <a:t>ja </a:t>
            </a:r>
            <a:r>
              <a:rPr lang="fi-FI" sz="800" err="1">
                <a:solidFill>
                  <a:schemeClr val="dk1"/>
                </a:solidFill>
              </a:rPr>
              <a:t>aptj</a:t>
            </a:r>
            <a:r>
              <a:rPr lang="fi-FI" sz="800">
                <a:solidFill>
                  <a:schemeClr val="dk1"/>
                </a:solidFill>
              </a:rPr>
              <a:t>* –kirjaus </a:t>
            </a:r>
            <a:endParaRPr lang="fi-FI" sz="800" kern="1200">
              <a:solidFill>
                <a:schemeClr val="dk1"/>
              </a:solidFill>
              <a:latin typeface="+mn-lt"/>
              <a:ea typeface="+mn-ea"/>
              <a:cs typeface="+mn-cs"/>
            </a:endParaRPr>
          </a:p>
          <a:p>
            <a:pPr marL="99450" indent="-99450" algn="ctr">
              <a:buFont typeface="Arial" panose="020B0604020202020204" pitchFamily="34" charset="0"/>
              <a:buChar char="•"/>
            </a:pPr>
            <a:endParaRPr lang="en-FI" sz="800"/>
          </a:p>
        </p:txBody>
      </p:sp>
      <p:sp>
        <p:nvSpPr>
          <p:cNvPr id="16" name="Rectangle 15">
            <a:extLst>
              <a:ext uri="{FF2B5EF4-FFF2-40B4-BE49-F238E27FC236}">
                <a16:creationId xmlns:a16="http://schemas.microsoft.com/office/drawing/2014/main" id="{AA6DEBE2-2138-109F-C0AE-7F672FD398BC}"/>
              </a:ext>
            </a:extLst>
          </p:cNvPr>
          <p:cNvSpPr/>
          <p:nvPr/>
        </p:nvSpPr>
        <p:spPr>
          <a:xfrm>
            <a:off x="4492064" y="2447046"/>
            <a:ext cx="3349012" cy="88162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99450" indent="-99450" algn="l" defTabSz="914286" rtl="0" eaLnBrk="1" latinLnBrk="0" hangingPunct="1">
              <a:spcBef>
                <a:spcPts val="200"/>
              </a:spcBef>
              <a:buFont typeface="Arial" panose="020B0604020202020204" pitchFamily="34" charset="0"/>
              <a:buChar char="•"/>
            </a:pPr>
            <a:r>
              <a:rPr lang="fi-FI" sz="800" kern="1200">
                <a:solidFill>
                  <a:schemeClr val="tx1"/>
                </a:solidFill>
                <a:latin typeface="+mn-lt"/>
                <a:ea typeface="+mn-ea"/>
                <a:cs typeface="+mn-cs"/>
              </a:rPr>
              <a:t>Esihenkilö käsittelee ilmoituksen </a:t>
            </a:r>
          </a:p>
          <a:p>
            <a:pPr marL="99450" indent="-99450">
              <a:lnSpc>
                <a:spcPct val="100000"/>
              </a:lnSpc>
              <a:spcBef>
                <a:spcPts val="200"/>
              </a:spcBef>
              <a:spcAft>
                <a:spcPts val="0"/>
              </a:spcAft>
              <a:buFont typeface="Arial" panose="020B0604020202020204" pitchFamily="34" charset="0"/>
              <a:buChar char="•"/>
            </a:pPr>
            <a:r>
              <a:rPr lang="fi-FI" sz="800" noProof="0">
                <a:solidFill>
                  <a:schemeClr val="tx1"/>
                </a:solidFill>
              </a:rPr>
              <a:t>Keskustelu tarvittaessa asiakkaan ja omaisen kanssa</a:t>
            </a:r>
            <a:endParaRPr lang="fi-FI" sz="800" kern="100" noProof="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99450" indent="-99450" algn="l" defTabSz="914286" rtl="0" eaLnBrk="1" latinLnBrk="0" hangingPunct="1">
              <a:spcBef>
                <a:spcPts val="200"/>
              </a:spcBef>
              <a:buFont typeface="Arial" panose="020B0604020202020204" pitchFamily="34" charset="0"/>
              <a:buChar char="•"/>
            </a:pPr>
            <a:r>
              <a:rPr lang="fi-FI" sz="800" kern="1200">
                <a:solidFill>
                  <a:schemeClr val="tx1"/>
                </a:solidFill>
                <a:latin typeface="+mn-lt"/>
                <a:ea typeface="+mn-ea"/>
                <a:cs typeface="+mn-cs"/>
              </a:rPr>
              <a:t>Toteutetaan korjaavat toimenpiteet</a:t>
            </a:r>
          </a:p>
          <a:p>
            <a:pPr marL="99450" indent="-99450" algn="ctr">
              <a:buFont typeface="Arial" panose="020B0604020202020204" pitchFamily="34" charset="0"/>
              <a:buChar char="•"/>
            </a:pPr>
            <a:endParaRPr lang="en-FI" sz="800"/>
          </a:p>
        </p:txBody>
      </p:sp>
      <p:sp>
        <p:nvSpPr>
          <p:cNvPr id="55" name="TextBox 54">
            <a:extLst>
              <a:ext uri="{FF2B5EF4-FFF2-40B4-BE49-F238E27FC236}">
                <a16:creationId xmlns:a16="http://schemas.microsoft.com/office/drawing/2014/main" id="{7EAA6586-7CC2-8352-84AC-32B76551CE2A}"/>
              </a:ext>
            </a:extLst>
          </p:cNvPr>
          <p:cNvSpPr txBox="1"/>
          <p:nvPr/>
        </p:nvSpPr>
        <p:spPr>
          <a:xfrm>
            <a:off x="4511237" y="3918854"/>
            <a:ext cx="3296494" cy="810478"/>
          </a:xfrm>
          <a:prstGeom prst="rect">
            <a:avLst/>
          </a:prstGeom>
          <a:noFill/>
        </p:spPr>
        <p:txBody>
          <a:bodyPr wrap="square">
            <a:spAutoFit/>
          </a:bodyPr>
          <a:lstStyle/>
          <a:p>
            <a:pPr marL="99450" marR="0" lvl="0" indent="-99450" algn="l" defTabSz="914286"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fi-FI" sz="800" kern="100" noProof="0">
                <a:effectLst/>
              </a:rPr>
              <a:t>Lääkäri arvioi tilanteen ja antaa toimintaohjeet</a:t>
            </a:r>
            <a:endParaRPr lang="fi-FI" sz="800" kern="100" noProof="0">
              <a:effectLst/>
              <a:latin typeface="Calibri" panose="020F0502020204030204" pitchFamily="34" charset="0"/>
              <a:ea typeface="Calibri" panose="020F0502020204030204" pitchFamily="34" charset="0"/>
              <a:cs typeface="Times New Roman" panose="02020603050405020304" pitchFamily="18" charset="0"/>
            </a:endParaRPr>
          </a:p>
          <a:p>
            <a:pPr marL="99450" indent="-99450" algn="l" defTabSz="914286" rtl="0" eaLnBrk="1" latinLnBrk="0" hangingPunct="1">
              <a:spcBef>
                <a:spcPts val="200"/>
              </a:spcBef>
              <a:buFont typeface="Arial" panose="020B0604020202020204" pitchFamily="34" charset="0"/>
              <a:buChar char="•"/>
            </a:pPr>
            <a:r>
              <a:rPr lang="fi-FI" sz="800" kern="1200">
                <a:latin typeface="+mn-lt"/>
                <a:ea typeface="+mn-ea"/>
                <a:cs typeface="+mn-cs"/>
              </a:rPr>
              <a:t>Esihenkilö käsittelee ilmoituksen</a:t>
            </a:r>
          </a:p>
          <a:p>
            <a:pPr marL="99450" indent="-99450" algn="l" defTabSz="914286" rtl="0" eaLnBrk="1" latinLnBrk="0" hangingPunct="1">
              <a:lnSpc>
                <a:spcPct val="100000"/>
              </a:lnSpc>
              <a:spcBef>
                <a:spcPts val="200"/>
              </a:spcBef>
              <a:spcAft>
                <a:spcPts val="0"/>
              </a:spcAft>
              <a:buFont typeface="Arial" panose="020B0604020202020204" pitchFamily="34" charset="0"/>
              <a:buChar char="•"/>
            </a:pPr>
            <a:r>
              <a:rPr lang="fi-FI" sz="800"/>
              <a:t>K</a:t>
            </a:r>
            <a:r>
              <a:rPr kumimoji="0" lang="fi-FI" sz="800" b="0" i="0" u="none" strike="noStrike" kern="1200" cap="none" spc="0" normalizeH="0" baseline="0" noProof="0" err="1">
                <a:ln>
                  <a:noFill/>
                </a:ln>
                <a:effectLst/>
                <a:uLnTx/>
                <a:uFillTx/>
                <a:latin typeface="+mn-lt"/>
                <a:ea typeface="+mn-ea"/>
                <a:cs typeface="+mn-cs"/>
              </a:rPr>
              <a:t>eskustellaan</a:t>
            </a:r>
            <a:r>
              <a:rPr kumimoji="0" lang="fi-FI" sz="800" b="0" i="0" u="none" strike="noStrike" kern="1200" cap="none" spc="0" normalizeH="0" baseline="0" noProof="0">
                <a:ln>
                  <a:noFill/>
                </a:ln>
                <a:effectLst/>
                <a:uLnTx/>
                <a:uFillTx/>
                <a:latin typeface="+mn-lt"/>
                <a:ea typeface="+mn-ea"/>
                <a:cs typeface="+mn-cs"/>
              </a:rPr>
              <a:t> työntekijöiden kanssa tiimipalaverissa </a:t>
            </a:r>
          </a:p>
          <a:p>
            <a:pPr marL="99450" indent="-99450" algn="l" defTabSz="914286" rtl="0" eaLnBrk="1" latinLnBrk="0" hangingPunct="1">
              <a:lnSpc>
                <a:spcPct val="100000"/>
              </a:lnSpc>
              <a:spcBef>
                <a:spcPts val="200"/>
              </a:spcBef>
              <a:spcAft>
                <a:spcPts val="0"/>
              </a:spcAft>
              <a:buFont typeface="Arial" panose="020B0604020202020204" pitchFamily="34" charset="0"/>
              <a:buChar char="•"/>
            </a:pPr>
            <a:r>
              <a:rPr lang="fi-FI" sz="800" noProof="0"/>
              <a:t>Keskustelu tarvittaessa asiakkaan ja omaisen kanssa</a:t>
            </a:r>
            <a:endParaRPr lang="fi-FI" sz="800" kern="100" noProof="0">
              <a:effectLst/>
              <a:latin typeface="Calibri" panose="020F0502020204030204" pitchFamily="34" charset="0"/>
              <a:ea typeface="+mn-ea"/>
              <a:cs typeface="Times New Roman" panose="02020603050405020304" pitchFamily="18" charset="0"/>
            </a:endParaRPr>
          </a:p>
          <a:p>
            <a:pPr marL="99450" indent="-99450" algn="l" defTabSz="914286" rtl="0" eaLnBrk="1" latinLnBrk="0" hangingPunct="1">
              <a:spcBef>
                <a:spcPts val="200"/>
              </a:spcBef>
              <a:buFont typeface="Arial" panose="020B0604020202020204" pitchFamily="34" charset="0"/>
              <a:buChar char="•"/>
            </a:pPr>
            <a:r>
              <a:rPr lang="fi-FI" sz="800" kern="1200">
                <a:latin typeface="+mn-lt"/>
                <a:ea typeface="+mn-ea"/>
                <a:cs typeface="+mn-cs"/>
              </a:rPr>
              <a:t>Toteutetaan korjaavat toimenpiteet</a:t>
            </a:r>
          </a:p>
        </p:txBody>
      </p:sp>
      <p:sp>
        <p:nvSpPr>
          <p:cNvPr id="63" name="TextBox 62">
            <a:extLst>
              <a:ext uri="{FF2B5EF4-FFF2-40B4-BE49-F238E27FC236}">
                <a16:creationId xmlns:a16="http://schemas.microsoft.com/office/drawing/2014/main" id="{C6B9796E-C80D-DD6C-522B-6940A16D5EA5}"/>
              </a:ext>
            </a:extLst>
          </p:cNvPr>
          <p:cNvSpPr txBox="1"/>
          <p:nvPr/>
        </p:nvSpPr>
        <p:spPr>
          <a:xfrm>
            <a:off x="10117329" y="2522274"/>
            <a:ext cx="1790394" cy="1846211"/>
          </a:xfrm>
          <a:prstGeom prst="rect">
            <a:avLst/>
          </a:prstGeom>
          <a:noFill/>
        </p:spPr>
        <p:txBody>
          <a:bodyPr wrap="square">
            <a:spAutoFit/>
          </a:bodyPr>
          <a:lstStyle/>
          <a:p>
            <a:pPr marL="99450" marR="0" lvl="0" indent="-99450" algn="l" defTabSz="914286" rtl="0" eaLnBrk="1" fontAlgn="auto" latinLnBrk="0" hangingPunct="1">
              <a:lnSpc>
                <a:spcPct val="107000"/>
              </a:lnSpc>
              <a:spcBef>
                <a:spcPts val="200"/>
              </a:spcBef>
              <a:spcAft>
                <a:spcPts val="0"/>
              </a:spcAft>
              <a:buClrTx/>
              <a:buSzTx/>
              <a:buFont typeface="Arial" panose="020B0604020202020204" pitchFamily="34" charset="0"/>
              <a:buChar char="•"/>
              <a:tabLst/>
              <a:defRPr/>
            </a:pPr>
            <a:r>
              <a:rPr kumimoji="0" lang="fi-FI" sz="800" b="0" i="0" u="none" strike="noStrike" kern="1200" cap="none" spc="0" normalizeH="0" baseline="0" noProof="0">
                <a:ln>
                  <a:noFill/>
                </a:ln>
                <a:solidFill>
                  <a:srgbClr val="000000"/>
                </a:solidFill>
                <a:effectLst/>
                <a:uLnTx/>
                <a:uFillTx/>
                <a:latin typeface="+mn-lt"/>
                <a:ea typeface="+mn-ea"/>
                <a:cs typeface="+mn-cs"/>
              </a:rPr>
              <a:t>Esihenkilö seuraa </a:t>
            </a:r>
            <a:r>
              <a:rPr lang="fi-FI" sz="800" b="1" i="1" kern="1200" noProof="0" err="1">
                <a:solidFill>
                  <a:schemeClr val="dk1"/>
                </a:solidFill>
                <a:latin typeface="+mn-lt"/>
                <a:ea typeface="+mn-ea"/>
                <a:cs typeface="+mn-cs"/>
              </a:rPr>
              <a:t>Haipron</a:t>
            </a:r>
            <a:r>
              <a:rPr kumimoji="0" lang="fi-FI" sz="800" b="0" i="0" u="none" strike="noStrike" kern="1200" cap="none" spc="0" normalizeH="0" baseline="0" noProof="0">
                <a:ln>
                  <a:noFill/>
                </a:ln>
                <a:solidFill>
                  <a:srgbClr val="000000"/>
                </a:solidFill>
                <a:effectLst/>
                <a:uLnTx/>
                <a:uFillTx/>
                <a:latin typeface="+mn-lt"/>
                <a:ea typeface="+mn-ea"/>
                <a:cs typeface="+mn-cs"/>
              </a:rPr>
              <a:t> tilastoja ja korjaavien </a:t>
            </a:r>
            <a:r>
              <a:rPr lang="fi-FI" sz="800" kern="100" noProof="0">
                <a:effectLst/>
                <a:latin typeface="+mn-lt"/>
                <a:ea typeface="Calibri" panose="020F0502020204030204" pitchFamily="34" charset="0"/>
                <a:cs typeface="Times New Roman" panose="02020603050405020304" pitchFamily="18" charset="0"/>
              </a:rPr>
              <a:t>toimenpiteiden toteutumista</a:t>
            </a:r>
            <a:endParaRPr kumimoji="0" lang="fi-FI" sz="800" b="0" i="0" u="none" strike="noStrike" kern="1200" cap="none" spc="0" normalizeH="0" baseline="0" noProof="0">
              <a:ln>
                <a:noFill/>
              </a:ln>
              <a:solidFill>
                <a:srgbClr val="000000"/>
              </a:solidFill>
              <a:effectLst/>
              <a:uLnTx/>
              <a:uFillTx/>
              <a:latin typeface="+mn-lt"/>
              <a:ea typeface="+mn-ea"/>
              <a:cs typeface="+mn-cs"/>
            </a:endParaRPr>
          </a:p>
          <a:p>
            <a:pPr marL="99450" marR="0" lvl="0" indent="-99450" algn="l" defTabSz="914286" rtl="0" eaLnBrk="1" fontAlgn="auto" latinLnBrk="0" hangingPunct="1">
              <a:lnSpc>
                <a:spcPct val="107000"/>
              </a:lnSpc>
              <a:spcBef>
                <a:spcPts val="200"/>
              </a:spcBef>
              <a:spcAft>
                <a:spcPts val="0"/>
              </a:spcAft>
              <a:buClrTx/>
              <a:buSzTx/>
              <a:buFont typeface="Arial" panose="020B0604020202020204" pitchFamily="34" charset="0"/>
              <a:buChar char="•"/>
              <a:tabLst/>
              <a:defRPr/>
            </a:pPr>
            <a:r>
              <a:rPr lang="fi-FI" sz="800" noProof="0">
                <a:sym typeface="Wingdings" panose="05000000000000000000" pitchFamily="2" charset="2"/>
              </a:rPr>
              <a:t>Ilmoitus </a:t>
            </a:r>
            <a:r>
              <a:rPr lang="fi-FI" sz="800" kern="100" noProof="0">
                <a:effectLst/>
                <a:latin typeface="+mn-lt"/>
                <a:ea typeface="Calibri" panose="020F0502020204030204" pitchFamily="34" charset="0"/>
                <a:cs typeface="Times New Roman" panose="02020603050405020304" pitchFamily="18" charset="0"/>
              </a:rPr>
              <a:t>valvontatiimille, mikäli korjaavia toimenpiteitä ei käynnistetä, tai </a:t>
            </a:r>
            <a:r>
              <a:rPr lang="fi-FI" sz="800" kern="1200">
                <a:solidFill>
                  <a:schemeClr val="dk1"/>
                </a:solidFill>
                <a:latin typeface="+mn-lt"/>
                <a:ea typeface="+mn-ea"/>
                <a:cs typeface="+mn-cs"/>
              </a:rPr>
              <a:t>epäkohtaa ei saada korjattua</a:t>
            </a:r>
          </a:p>
          <a:p>
            <a:pPr marL="99450" indent="-99450" defTabSz="914286">
              <a:lnSpc>
                <a:spcPct val="107000"/>
              </a:lnSpc>
              <a:spcBef>
                <a:spcPts val="200"/>
              </a:spcBef>
              <a:buFont typeface="Arial" panose="020B0604020202020204" pitchFamily="34" charset="0"/>
              <a:buChar char="•"/>
              <a:defRPr/>
            </a:pPr>
            <a:r>
              <a:rPr lang="fi-FI" sz="800" kern="1200">
                <a:solidFill>
                  <a:schemeClr val="dk1"/>
                </a:solidFill>
                <a:latin typeface="+mn-lt"/>
                <a:ea typeface="+mn-ea"/>
                <a:cs typeface="+mn-cs"/>
              </a:rPr>
              <a:t>Valvontatiimi selvittää asiaa ja ilmoittaa selvittelyjen ja omien toimenpiteidensä jälkeen </a:t>
            </a:r>
            <a:r>
              <a:rPr lang="fi-FI" sz="800" kern="1200" err="1">
                <a:solidFill>
                  <a:schemeClr val="dk1"/>
                </a:solidFill>
                <a:latin typeface="+mn-lt"/>
                <a:ea typeface="+mn-ea"/>
                <a:cs typeface="+mn-cs"/>
              </a:rPr>
              <a:t>AVI:lle</a:t>
            </a:r>
            <a:r>
              <a:rPr lang="fi-FI" sz="800" kern="1200">
                <a:solidFill>
                  <a:schemeClr val="dk1"/>
                </a:solidFill>
                <a:latin typeface="+mn-lt"/>
                <a:ea typeface="+mn-ea"/>
                <a:cs typeface="+mn-cs"/>
              </a:rPr>
              <a:t>, jos edelleenkään toimenpiteitä ei käynnistetä tai epäkohtaa ei saada korjattua </a:t>
            </a:r>
          </a:p>
        </p:txBody>
      </p:sp>
      <p:sp>
        <p:nvSpPr>
          <p:cNvPr id="20" name="TextBox 19">
            <a:extLst>
              <a:ext uri="{FF2B5EF4-FFF2-40B4-BE49-F238E27FC236}">
                <a16:creationId xmlns:a16="http://schemas.microsoft.com/office/drawing/2014/main" id="{0816D907-1F6A-CDA0-FF3A-91C668025684}"/>
              </a:ext>
            </a:extLst>
          </p:cNvPr>
          <p:cNvSpPr txBox="1">
            <a:spLocks/>
          </p:cNvSpPr>
          <p:nvPr/>
        </p:nvSpPr>
        <p:spPr>
          <a:xfrm>
            <a:off x="635926" y="1042366"/>
            <a:ext cx="1492802" cy="492443"/>
          </a:xfrm>
          <a:prstGeom prst="rect">
            <a:avLst/>
          </a:prstGeom>
          <a:noFill/>
        </p:spPr>
        <p:txBody>
          <a:bodyPr wrap="square" lIns="36000" rIns="36000" rtlCol="0">
            <a:spAutoFit/>
          </a:bodyPr>
          <a:lstStyle/>
          <a:p>
            <a:pPr algn="ctr"/>
            <a:r>
              <a:rPr lang="fi-FI" sz="1300" b="1">
                <a:solidFill>
                  <a:schemeClr val="bg1"/>
                </a:solidFill>
              </a:rPr>
              <a:t>Haittatapahtuman huomaaminen</a:t>
            </a:r>
          </a:p>
        </p:txBody>
      </p:sp>
      <p:sp>
        <p:nvSpPr>
          <p:cNvPr id="24" name="TextBox 23">
            <a:extLst>
              <a:ext uri="{FF2B5EF4-FFF2-40B4-BE49-F238E27FC236}">
                <a16:creationId xmlns:a16="http://schemas.microsoft.com/office/drawing/2014/main" id="{062E4186-A0E2-AFBE-15A1-8B25F3273BF3}"/>
              </a:ext>
            </a:extLst>
          </p:cNvPr>
          <p:cNvSpPr txBox="1">
            <a:spLocks/>
          </p:cNvSpPr>
          <p:nvPr/>
        </p:nvSpPr>
        <p:spPr>
          <a:xfrm>
            <a:off x="2439262" y="1042366"/>
            <a:ext cx="1695074" cy="492443"/>
          </a:xfrm>
          <a:prstGeom prst="rect">
            <a:avLst/>
          </a:prstGeom>
          <a:noFill/>
        </p:spPr>
        <p:txBody>
          <a:bodyPr wrap="square" rtlCol="0">
            <a:spAutoFit/>
          </a:bodyPr>
          <a:lstStyle/>
          <a:p>
            <a:pPr algn="ctr"/>
            <a:r>
              <a:rPr lang="fi-FI" sz="1300" b="1">
                <a:solidFill>
                  <a:schemeClr val="bg1"/>
                </a:solidFill>
              </a:rPr>
              <a:t>Tapahtuman kirjaus</a:t>
            </a:r>
          </a:p>
        </p:txBody>
      </p:sp>
      <p:sp>
        <p:nvSpPr>
          <p:cNvPr id="25" name="TextBox 24">
            <a:extLst>
              <a:ext uri="{FF2B5EF4-FFF2-40B4-BE49-F238E27FC236}">
                <a16:creationId xmlns:a16="http://schemas.microsoft.com/office/drawing/2014/main" id="{10085E3F-3798-F3E7-1FA8-A7BC530F5EC8}"/>
              </a:ext>
            </a:extLst>
          </p:cNvPr>
          <p:cNvSpPr txBox="1"/>
          <p:nvPr/>
        </p:nvSpPr>
        <p:spPr>
          <a:xfrm>
            <a:off x="4434164" y="1047560"/>
            <a:ext cx="3121950" cy="492443"/>
          </a:xfrm>
          <a:prstGeom prst="rect">
            <a:avLst/>
          </a:prstGeom>
          <a:noFill/>
        </p:spPr>
        <p:txBody>
          <a:bodyPr wrap="square" rtlCol="0">
            <a:spAutoFit/>
          </a:bodyPr>
          <a:lstStyle/>
          <a:p>
            <a:pPr algn="ctr"/>
            <a:r>
              <a:rPr lang="fi-FI" sz="1300" b="1">
                <a:solidFill>
                  <a:schemeClr val="bg1"/>
                </a:solidFill>
              </a:rPr>
              <a:t>Ilmoituksen käsittely ja korjaavat toimenpiteet</a:t>
            </a:r>
          </a:p>
        </p:txBody>
      </p:sp>
      <p:sp>
        <p:nvSpPr>
          <p:cNvPr id="26" name="TextBox 25">
            <a:extLst>
              <a:ext uri="{FF2B5EF4-FFF2-40B4-BE49-F238E27FC236}">
                <a16:creationId xmlns:a16="http://schemas.microsoft.com/office/drawing/2014/main" id="{4AB51011-CFB2-FFAC-E7A4-8AF896E849BD}"/>
              </a:ext>
            </a:extLst>
          </p:cNvPr>
          <p:cNvSpPr txBox="1"/>
          <p:nvPr/>
        </p:nvSpPr>
        <p:spPr>
          <a:xfrm>
            <a:off x="7715545" y="1025326"/>
            <a:ext cx="2401784" cy="492443"/>
          </a:xfrm>
          <a:prstGeom prst="rect">
            <a:avLst/>
          </a:prstGeom>
          <a:noFill/>
        </p:spPr>
        <p:txBody>
          <a:bodyPr wrap="square" rtlCol="0">
            <a:spAutoFit/>
          </a:bodyPr>
          <a:lstStyle/>
          <a:p>
            <a:pPr algn="ctr"/>
            <a:r>
              <a:rPr lang="fi-FI" sz="1300" b="1">
                <a:solidFill>
                  <a:schemeClr val="bg1"/>
                </a:solidFill>
              </a:rPr>
              <a:t>Tapahtuman dokumentointi, </a:t>
            </a:r>
            <a:br>
              <a:rPr lang="fi-FI" sz="1300" b="1">
                <a:solidFill>
                  <a:schemeClr val="bg1"/>
                </a:solidFill>
              </a:rPr>
            </a:br>
            <a:r>
              <a:rPr lang="fi-FI" sz="1300" b="1">
                <a:solidFill>
                  <a:schemeClr val="bg1"/>
                </a:solidFill>
              </a:rPr>
              <a:t>viestintä ja raportointi</a:t>
            </a:r>
          </a:p>
        </p:txBody>
      </p:sp>
      <p:sp>
        <p:nvSpPr>
          <p:cNvPr id="27" name="TextBox 26">
            <a:extLst>
              <a:ext uri="{FF2B5EF4-FFF2-40B4-BE49-F238E27FC236}">
                <a16:creationId xmlns:a16="http://schemas.microsoft.com/office/drawing/2014/main" id="{B0E94D6F-BE6C-F6BB-5AE4-B3289A0571E3}"/>
              </a:ext>
            </a:extLst>
          </p:cNvPr>
          <p:cNvSpPr txBox="1"/>
          <p:nvPr/>
        </p:nvSpPr>
        <p:spPr>
          <a:xfrm>
            <a:off x="10442464" y="1138297"/>
            <a:ext cx="1038698" cy="292388"/>
          </a:xfrm>
          <a:prstGeom prst="rect">
            <a:avLst/>
          </a:prstGeom>
          <a:noFill/>
        </p:spPr>
        <p:txBody>
          <a:bodyPr wrap="square" rtlCol="0">
            <a:spAutoFit/>
          </a:bodyPr>
          <a:lstStyle/>
          <a:p>
            <a:pPr algn="ctr"/>
            <a:r>
              <a:rPr lang="fi-FI" sz="1300" b="1">
                <a:solidFill>
                  <a:schemeClr val="bg1"/>
                </a:solidFill>
              </a:rPr>
              <a:t>Seuranta</a:t>
            </a:r>
          </a:p>
        </p:txBody>
      </p:sp>
      <p:sp>
        <p:nvSpPr>
          <p:cNvPr id="35" name="Oval 34">
            <a:extLst>
              <a:ext uri="{FF2B5EF4-FFF2-40B4-BE49-F238E27FC236}">
                <a16:creationId xmlns:a16="http://schemas.microsoft.com/office/drawing/2014/main" id="{8B9A5313-DAB3-E615-D71B-6D022CABF9EE}"/>
              </a:ext>
            </a:extLst>
          </p:cNvPr>
          <p:cNvSpPr>
            <a:spLocks noChangeAspect="1"/>
          </p:cNvSpPr>
          <p:nvPr/>
        </p:nvSpPr>
        <p:spPr>
          <a:xfrm>
            <a:off x="901016" y="1719877"/>
            <a:ext cx="720648" cy="720000"/>
          </a:xfrm>
          <a:prstGeom prst="ellipse">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0" name="Oval 39">
            <a:extLst>
              <a:ext uri="{FF2B5EF4-FFF2-40B4-BE49-F238E27FC236}">
                <a16:creationId xmlns:a16="http://schemas.microsoft.com/office/drawing/2014/main" id="{A3CD600F-687A-9DEC-2C05-92AAEB4CA633}"/>
              </a:ext>
            </a:extLst>
          </p:cNvPr>
          <p:cNvSpPr>
            <a:spLocks noChangeAspect="1"/>
          </p:cNvSpPr>
          <p:nvPr/>
        </p:nvSpPr>
        <p:spPr>
          <a:xfrm>
            <a:off x="2860152" y="1719877"/>
            <a:ext cx="720648" cy="720000"/>
          </a:xfrm>
          <a:prstGeom prst="ellipse">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5" name="Oval 44">
            <a:extLst>
              <a:ext uri="{FF2B5EF4-FFF2-40B4-BE49-F238E27FC236}">
                <a16:creationId xmlns:a16="http://schemas.microsoft.com/office/drawing/2014/main" id="{036F2911-5542-A02E-2ABC-AED70F2DCF58}"/>
              </a:ext>
            </a:extLst>
          </p:cNvPr>
          <p:cNvSpPr>
            <a:spLocks noChangeAspect="1"/>
          </p:cNvSpPr>
          <p:nvPr/>
        </p:nvSpPr>
        <p:spPr>
          <a:xfrm>
            <a:off x="5577316" y="1719877"/>
            <a:ext cx="720648" cy="720000"/>
          </a:xfrm>
          <a:prstGeom prst="ellipse">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6" name="Oval 45">
            <a:extLst>
              <a:ext uri="{FF2B5EF4-FFF2-40B4-BE49-F238E27FC236}">
                <a16:creationId xmlns:a16="http://schemas.microsoft.com/office/drawing/2014/main" id="{D62E56D5-1DF2-62E6-9433-C3F6CB124DCE}"/>
              </a:ext>
            </a:extLst>
          </p:cNvPr>
          <p:cNvSpPr>
            <a:spLocks noChangeAspect="1"/>
          </p:cNvSpPr>
          <p:nvPr/>
        </p:nvSpPr>
        <p:spPr>
          <a:xfrm>
            <a:off x="8675254" y="1693075"/>
            <a:ext cx="720648" cy="720000"/>
          </a:xfrm>
          <a:prstGeom prst="ellipse">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0" name="Oval 49">
            <a:extLst>
              <a:ext uri="{FF2B5EF4-FFF2-40B4-BE49-F238E27FC236}">
                <a16:creationId xmlns:a16="http://schemas.microsoft.com/office/drawing/2014/main" id="{001A593A-5F82-B023-D672-5C0D9A7F5FFF}"/>
              </a:ext>
            </a:extLst>
          </p:cNvPr>
          <p:cNvSpPr>
            <a:spLocks noChangeAspect="1"/>
          </p:cNvSpPr>
          <p:nvPr/>
        </p:nvSpPr>
        <p:spPr>
          <a:xfrm>
            <a:off x="10625224" y="1678627"/>
            <a:ext cx="720648" cy="720000"/>
          </a:xfrm>
          <a:prstGeom prst="ellipse">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4" name="Oval 53">
            <a:extLst>
              <a:ext uri="{FF2B5EF4-FFF2-40B4-BE49-F238E27FC236}">
                <a16:creationId xmlns:a16="http://schemas.microsoft.com/office/drawing/2014/main" id="{2D2B4052-BAE3-D82A-2042-BC4D0F80E2BD}"/>
              </a:ext>
            </a:extLst>
          </p:cNvPr>
          <p:cNvSpPr>
            <a:spLocks noChangeAspect="1"/>
          </p:cNvSpPr>
          <p:nvPr/>
        </p:nvSpPr>
        <p:spPr>
          <a:xfrm>
            <a:off x="2860152" y="3188249"/>
            <a:ext cx="720648" cy="720000"/>
          </a:xfrm>
          <a:prstGeom prst="ellipse">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6" name="Oval 55">
            <a:extLst>
              <a:ext uri="{FF2B5EF4-FFF2-40B4-BE49-F238E27FC236}">
                <a16:creationId xmlns:a16="http://schemas.microsoft.com/office/drawing/2014/main" id="{9B9B5422-4863-34A1-D2B6-284C7EE91675}"/>
              </a:ext>
            </a:extLst>
          </p:cNvPr>
          <p:cNvSpPr>
            <a:spLocks noChangeAspect="1"/>
          </p:cNvSpPr>
          <p:nvPr/>
        </p:nvSpPr>
        <p:spPr>
          <a:xfrm>
            <a:off x="5577316" y="3188249"/>
            <a:ext cx="720648" cy="720000"/>
          </a:xfrm>
          <a:prstGeom prst="ellipse">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9" name="TextBox 58">
            <a:extLst>
              <a:ext uri="{FF2B5EF4-FFF2-40B4-BE49-F238E27FC236}">
                <a16:creationId xmlns:a16="http://schemas.microsoft.com/office/drawing/2014/main" id="{77515231-6C90-7DF4-774E-7DCDA7DE35EF}"/>
              </a:ext>
            </a:extLst>
          </p:cNvPr>
          <p:cNvSpPr txBox="1"/>
          <p:nvPr/>
        </p:nvSpPr>
        <p:spPr>
          <a:xfrm>
            <a:off x="329924" y="2493798"/>
            <a:ext cx="1695074" cy="461665"/>
          </a:xfrm>
          <a:prstGeom prst="rect">
            <a:avLst/>
          </a:prstGeom>
          <a:noFill/>
        </p:spPr>
        <p:txBody>
          <a:bodyPr wrap="square" rtlCol="0">
            <a:spAutoFit/>
          </a:bodyPr>
          <a:lstStyle/>
          <a:p>
            <a:pPr algn="ctr"/>
            <a:r>
              <a:rPr lang="fi-FI" sz="1200" b="1"/>
              <a:t>Läheltä piti- tai haittatapahtuma</a:t>
            </a:r>
            <a:endParaRPr lang="en-FI" sz="1200" b="1"/>
          </a:p>
        </p:txBody>
      </p:sp>
      <p:sp>
        <p:nvSpPr>
          <p:cNvPr id="60" name="Oval 59">
            <a:extLst>
              <a:ext uri="{FF2B5EF4-FFF2-40B4-BE49-F238E27FC236}">
                <a16:creationId xmlns:a16="http://schemas.microsoft.com/office/drawing/2014/main" id="{7193D22D-22C9-5A78-5DA4-7800B9A2A83A}"/>
              </a:ext>
            </a:extLst>
          </p:cNvPr>
          <p:cNvSpPr>
            <a:spLocks noChangeAspect="1"/>
          </p:cNvSpPr>
          <p:nvPr/>
        </p:nvSpPr>
        <p:spPr>
          <a:xfrm>
            <a:off x="901016" y="3188249"/>
            <a:ext cx="720648" cy="720000"/>
          </a:xfrm>
          <a:prstGeom prst="ellipse">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4" name="TextBox 63">
            <a:extLst>
              <a:ext uri="{FF2B5EF4-FFF2-40B4-BE49-F238E27FC236}">
                <a16:creationId xmlns:a16="http://schemas.microsoft.com/office/drawing/2014/main" id="{BA77397C-504B-BD84-EA9B-20D376F98F67}"/>
              </a:ext>
            </a:extLst>
          </p:cNvPr>
          <p:cNvSpPr txBox="1"/>
          <p:nvPr/>
        </p:nvSpPr>
        <p:spPr>
          <a:xfrm>
            <a:off x="313482" y="5712428"/>
            <a:ext cx="1895714" cy="830997"/>
          </a:xfrm>
          <a:prstGeom prst="rect">
            <a:avLst/>
          </a:prstGeom>
          <a:noFill/>
        </p:spPr>
        <p:txBody>
          <a:bodyPr wrap="square">
            <a:spAutoFit/>
          </a:bodyPr>
          <a:lstStyle/>
          <a:p>
            <a:pPr algn="ctr"/>
            <a:r>
              <a:rPr lang="fi-FI" sz="1200" b="1"/>
              <a:t>Terveydenhuollon laitteeseen / tarvikkeeseen liittyvä vaaratilanne</a:t>
            </a:r>
          </a:p>
        </p:txBody>
      </p:sp>
      <p:sp>
        <p:nvSpPr>
          <p:cNvPr id="66" name="TextBox 65">
            <a:extLst>
              <a:ext uri="{FF2B5EF4-FFF2-40B4-BE49-F238E27FC236}">
                <a16:creationId xmlns:a16="http://schemas.microsoft.com/office/drawing/2014/main" id="{FCBA9DD2-A6DB-A9AE-5A2E-1A9CA29EFA28}"/>
              </a:ext>
            </a:extLst>
          </p:cNvPr>
          <p:cNvSpPr txBox="1"/>
          <p:nvPr/>
        </p:nvSpPr>
        <p:spPr>
          <a:xfrm>
            <a:off x="2332729" y="5706189"/>
            <a:ext cx="1895714" cy="1128514"/>
          </a:xfrm>
          <a:prstGeom prst="rect">
            <a:avLst/>
          </a:prstGeom>
          <a:noFill/>
        </p:spPr>
        <p:txBody>
          <a:bodyPr wrap="square">
            <a:spAutoFit/>
          </a:bodyPr>
          <a:lstStyle/>
          <a:p>
            <a:pPr marL="99450" marR="0" lvl="0" indent="-99450" algn="l" defTabSz="914286"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fi-FI" sz="800" b="1" i="1" kern="1200" err="1">
                <a:solidFill>
                  <a:schemeClr val="dk1"/>
                </a:solidFill>
                <a:latin typeface="+mn-lt"/>
                <a:ea typeface="+mn-ea"/>
                <a:cs typeface="+mn-cs"/>
              </a:rPr>
              <a:t>Haipro</a:t>
            </a:r>
            <a:r>
              <a:rPr lang="fi-FI" sz="800" kern="1200">
                <a:solidFill>
                  <a:schemeClr val="dk1"/>
                </a:solidFill>
                <a:latin typeface="+mn-lt"/>
                <a:ea typeface="+mn-ea"/>
                <a:cs typeface="+mn-cs"/>
              </a:rPr>
              <a:t> </a:t>
            </a:r>
            <a:r>
              <a:rPr lang="fi-FI" sz="800">
                <a:solidFill>
                  <a:schemeClr val="dk1"/>
                </a:solidFill>
              </a:rPr>
              <a:t>ja </a:t>
            </a:r>
            <a:r>
              <a:rPr lang="fi-FI" sz="800" err="1">
                <a:solidFill>
                  <a:schemeClr val="dk1"/>
                </a:solidFill>
              </a:rPr>
              <a:t>aptj</a:t>
            </a:r>
            <a:r>
              <a:rPr lang="fi-FI" sz="800">
                <a:solidFill>
                  <a:schemeClr val="dk1"/>
                </a:solidFill>
              </a:rPr>
              <a:t> –kirjaus </a:t>
            </a:r>
            <a:endParaRPr lang="fi-FI" sz="800" kern="1200">
              <a:solidFill>
                <a:schemeClr val="dk1"/>
              </a:solidFill>
              <a:latin typeface="+mn-lt"/>
              <a:ea typeface="+mn-ea"/>
              <a:cs typeface="+mn-cs"/>
            </a:endParaRPr>
          </a:p>
          <a:p>
            <a:pPr marL="99450" indent="-99450" defTabSz="914286">
              <a:spcBef>
                <a:spcPts val="200"/>
              </a:spcBef>
              <a:buFont typeface="Arial" panose="020B0604020202020204" pitchFamily="34" charset="0"/>
              <a:buChar char="•"/>
              <a:defRPr/>
            </a:pPr>
            <a:r>
              <a:rPr lang="fi-FI" sz="800" kern="1200">
                <a:solidFill>
                  <a:schemeClr val="dk1"/>
                </a:solidFill>
                <a:latin typeface="+mn-lt"/>
                <a:ea typeface="+mn-ea"/>
                <a:cs typeface="+mn-cs"/>
              </a:rPr>
              <a:t>Ilmoitus Fimealle (sekä valmistajalle tai valtuutetulle edustajalle) </a:t>
            </a:r>
            <a:r>
              <a:rPr lang="fi-FI" sz="800" kern="1200" err="1">
                <a:solidFill>
                  <a:schemeClr val="dk1"/>
                </a:solidFill>
                <a:latin typeface="+mn-lt"/>
                <a:ea typeface="+mn-ea"/>
                <a:cs typeface="+mn-cs"/>
              </a:rPr>
              <a:t>Haipro</a:t>
            </a:r>
            <a:r>
              <a:rPr lang="fi-FI" sz="800" kern="1200">
                <a:solidFill>
                  <a:schemeClr val="dk1"/>
                </a:solidFill>
                <a:latin typeface="+mn-lt"/>
                <a:ea typeface="+mn-ea"/>
                <a:cs typeface="+mn-cs"/>
              </a:rPr>
              <a:t>-ilmoituksen yhteydessä valitsemalla asianomainen valinta järjestelmästä</a:t>
            </a:r>
          </a:p>
          <a:p>
            <a:pPr defTabSz="914286">
              <a:spcBef>
                <a:spcPts val="200"/>
              </a:spcBef>
              <a:defRPr/>
            </a:pPr>
            <a:endParaRPr lang="fi-FI" sz="800" kern="1200">
              <a:solidFill>
                <a:schemeClr val="dk1"/>
              </a:solidFill>
              <a:latin typeface="+mn-lt"/>
              <a:ea typeface="+mn-ea"/>
              <a:cs typeface="+mn-cs"/>
            </a:endParaRPr>
          </a:p>
        </p:txBody>
      </p:sp>
      <p:cxnSp>
        <p:nvCxnSpPr>
          <p:cNvPr id="67" name="Straight Connector 66">
            <a:extLst>
              <a:ext uri="{FF2B5EF4-FFF2-40B4-BE49-F238E27FC236}">
                <a16:creationId xmlns:a16="http://schemas.microsoft.com/office/drawing/2014/main" id="{3E2EBB15-690D-8566-25F0-9E148F59C510}"/>
              </a:ext>
            </a:extLst>
          </p:cNvPr>
          <p:cNvCxnSpPr>
            <a:cxnSpLocks/>
          </p:cNvCxnSpPr>
          <p:nvPr/>
        </p:nvCxnSpPr>
        <p:spPr>
          <a:xfrm>
            <a:off x="1626511" y="5350353"/>
            <a:ext cx="5558454" cy="0"/>
          </a:xfrm>
          <a:prstGeom prst="line">
            <a:avLst/>
          </a:prstGeom>
          <a:ln w="98425">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7CB3D1FA-4204-5A23-7B6F-7961585AA53A}"/>
              </a:ext>
            </a:extLst>
          </p:cNvPr>
          <p:cNvSpPr>
            <a:spLocks noChangeAspect="1"/>
          </p:cNvSpPr>
          <p:nvPr/>
        </p:nvSpPr>
        <p:spPr>
          <a:xfrm>
            <a:off x="2864482" y="4986189"/>
            <a:ext cx="720648" cy="720000"/>
          </a:xfrm>
          <a:prstGeom prst="ellipse">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2" name="Oval 71">
            <a:extLst>
              <a:ext uri="{FF2B5EF4-FFF2-40B4-BE49-F238E27FC236}">
                <a16:creationId xmlns:a16="http://schemas.microsoft.com/office/drawing/2014/main" id="{C04BCB20-F4C9-CAC9-C48D-B277808B6589}"/>
              </a:ext>
            </a:extLst>
          </p:cNvPr>
          <p:cNvSpPr>
            <a:spLocks noChangeAspect="1"/>
          </p:cNvSpPr>
          <p:nvPr/>
        </p:nvSpPr>
        <p:spPr>
          <a:xfrm>
            <a:off x="5574317" y="4986189"/>
            <a:ext cx="720648" cy="720000"/>
          </a:xfrm>
          <a:prstGeom prst="ellipse">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3" name="Oval 72">
            <a:extLst>
              <a:ext uri="{FF2B5EF4-FFF2-40B4-BE49-F238E27FC236}">
                <a16:creationId xmlns:a16="http://schemas.microsoft.com/office/drawing/2014/main" id="{881D2A4D-D29C-07F0-DFDE-387B4810DE22}"/>
              </a:ext>
            </a:extLst>
          </p:cNvPr>
          <p:cNvSpPr>
            <a:spLocks noChangeAspect="1"/>
          </p:cNvSpPr>
          <p:nvPr/>
        </p:nvSpPr>
        <p:spPr>
          <a:xfrm>
            <a:off x="905863" y="4986189"/>
            <a:ext cx="720648" cy="720000"/>
          </a:xfrm>
          <a:prstGeom prst="ellipse">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9" name="Graphic 18">
            <a:extLst>
              <a:ext uri="{FF2B5EF4-FFF2-40B4-BE49-F238E27FC236}">
                <a16:creationId xmlns:a16="http://schemas.microsoft.com/office/drawing/2014/main" id="{C1BA7503-4282-C2C5-EA87-8DBA4B3FBB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6706" y="1829074"/>
            <a:ext cx="469266" cy="422339"/>
          </a:xfrm>
          <a:prstGeom prst="rect">
            <a:avLst/>
          </a:prstGeom>
        </p:spPr>
      </p:pic>
      <p:pic>
        <p:nvPicPr>
          <p:cNvPr id="23" name="Graphic 22">
            <a:extLst>
              <a:ext uri="{FF2B5EF4-FFF2-40B4-BE49-F238E27FC236}">
                <a16:creationId xmlns:a16="http://schemas.microsoft.com/office/drawing/2014/main" id="{90332157-C4F0-6756-B33C-5B71073BA6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64042" y="1873749"/>
            <a:ext cx="404882" cy="404882"/>
          </a:xfrm>
          <a:prstGeom prst="rect">
            <a:avLst/>
          </a:prstGeom>
        </p:spPr>
      </p:pic>
      <p:pic>
        <p:nvPicPr>
          <p:cNvPr id="30" name="Graphic 29">
            <a:extLst>
              <a:ext uri="{FF2B5EF4-FFF2-40B4-BE49-F238E27FC236}">
                <a16:creationId xmlns:a16="http://schemas.microsoft.com/office/drawing/2014/main" id="{0FEFC240-C757-E185-70F5-8261AB47E39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83079" y="1784025"/>
            <a:ext cx="509122" cy="509122"/>
          </a:xfrm>
          <a:prstGeom prst="rect">
            <a:avLst/>
          </a:prstGeom>
        </p:spPr>
      </p:pic>
      <p:pic>
        <p:nvPicPr>
          <p:cNvPr id="31" name="Graphic 30">
            <a:extLst>
              <a:ext uri="{FF2B5EF4-FFF2-40B4-BE49-F238E27FC236}">
                <a16:creationId xmlns:a16="http://schemas.microsoft.com/office/drawing/2014/main" id="{AF9AF21A-C989-1103-123E-7AF05FDB799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91744" y="1853416"/>
            <a:ext cx="404882" cy="404882"/>
          </a:xfrm>
          <a:prstGeom prst="rect">
            <a:avLst/>
          </a:prstGeom>
        </p:spPr>
      </p:pic>
      <p:pic>
        <p:nvPicPr>
          <p:cNvPr id="33" name="Graphic 32">
            <a:extLst>
              <a:ext uri="{FF2B5EF4-FFF2-40B4-BE49-F238E27FC236}">
                <a16:creationId xmlns:a16="http://schemas.microsoft.com/office/drawing/2014/main" id="{CDC6C8E7-96F0-95EF-0DB8-679B94E99CD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780843" y="1809907"/>
            <a:ext cx="443949" cy="443949"/>
          </a:xfrm>
          <a:prstGeom prst="rect">
            <a:avLst/>
          </a:prstGeom>
        </p:spPr>
      </p:pic>
      <p:grpSp>
        <p:nvGrpSpPr>
          <p:cNvPr id="83" name="Group 82">
            <a:extLst>
              <a:ext uri="{FF2B5EF4-FFF2-40B4-BE49-F238E27FC236}">
                <a16:creationId xmlns:a16="http://schemas.microsoft.com/office/drawing/2014/main" id="{06AEDC37-F9F2-5621-0543-A3F1392A582F}"/>
              </a:ext>
            </a:extLst>
          </p:cNvPr>
          <p:cNvGrpSpPr/>
          <p:nvPr/>
        </p:nvGrpSpPr>
        <p:grpSpPr>
          <a:xfrm>
            <a:off x="6656046" y="3339884"/>
            <a:ext cx="996828" cy="2010471"/>
            <a:chOff x="6687691" y="3309906"/>
            <a:chExt cx="996828" cy="2010471"/>
          </a:xfrm>
        </p:grpSpPr>
        <p:grpSp>
          <p:nvGrpSpPr>
            <p:cNvPr id="68" name="Group 67">
              <a:extLst>
                <a:ext uri="{FF2B5EF4-FFF2-40B4-BE49-F238E27FC236}">
                  <a16:creationId xmlns:a16="http://schemas.microsoft.com/office/drawing/2014/main" id="{AABFE452-46E8-D97E-D068-89B6763BBB1A}"/>
                </a:ext>
              </a:extLst>
            </p:cNvPr>
            <p:cNvGrpSpPr/>
            <p:nvPr/>
          </p:nvGrpSpPr>
          <p:grpSpPr>
            <a:xfrm flipH="1">
              <a:off x="6687691" y="3930856"/>
              <a:ext cx="996828" cy="1389521"/>
              <a:chOff x="2517058" y="3219203"/>
              <a:chExt cx="1932120" cy="2693263"/>
            </a:xfrm>
          </p:grpSpPr>
          <p:sp>
            <p:nvSpPr>
              <p:cNvPr id="69" name="Rounded Rectangle 35">
                <a:extLst>
                  <a:ext uri="{FF2B5EF4-FFF2-40B4-BE49-F238E27FC236}">
                    <a16:creationId xmlns:a16="http://schemas.microsoft.com/office/drawing/2014/main" id="{C8A2CAD4-DD60-A547-D4E3-C5513B4FC088}"/>
                  </a:ext>
                </a:extLst>
              </p:cNvPr>
              <p:cNvSpPr/>
              <p:nvPr/>
            </p:nvSpPr>
            <p:spPr>
              <a:xfrm>
                <a:off x="2519813" y="4397952"/>
                <a:ext cx="1929365" cy="1514514"/>
              </a:xfrm>
              <a:custGeom>
                <a:avLst/>
                <a:gdLst>
                  <a:gd name="connsiteX0" fmla="*/ 0 w 2232275"/>
                  <a:gd name="connsiteY0" fmla="*/ 302910 h 1817424"/>
                  <a:gd name="connsiteX1" fmla="*/ 302910 w 2232275"/>
                  <a:gd name="connsiteY1" fmla="*/ 0 h 1817424"/>
                  <a:gd name="connsiteX2" fmla="*/ 1929365 w 2232275"/>
                  <a:gd name="connsiteY2" fmla="*/ 0 h 1817424"/>
                  <a:gd name="connsiteX3" fmla="*/ 2232275 w 2232275"/>
                  <a:gd name="connsiteY3" fmla="*/ 302910 h 1817424"/>
                  <a:gd name="connsiteX4" fmla="*/ 2232275 w 2232275"/>
                  <a:gd name="connsiteY4" fmla="*/ 1514514 h 1817424"/>
                  <a:gd name="connsiteX5" fmla="*/ 1929365 w 2232275"/>
                  <a:gd name="connsiteY5" fmla="*/ 1817424 h 1817424"/>
                  <a:gd name="connsiteX6" fmla="*/ 302910 w 2232275"/>
                  <a:gd name="connsiteY6" fmla="*/ 1817424 h 1817424"/>
                  <a:gd name="connsiteX7" fmla="*/ 0 w 2232275"/>
                  <a:gd name="connsiteY7" fmla="*/ 1514514 h 1817424"/>
                  <a:gd name="connsiteX8" fmla="*/ 0 w 2232275"/>
                  <a:gd name="connsiteY8" fmla="*/ 302910 h 1817424"/>
                  <a:gd name="connsiteX0" fmla="*/ 2232275 w 2323715"/>
                  <a:gd name="connsiteY0" fmla="*/ 1514514 h 1817424"/>
                  <a:gd name="connsiteX1" fmla="*/ 1929365 w 2323715"/>
                  <a:gd name="connsiteY1" fmla="*/ 1817424 h 1817424"/>
                  <a:gd name="connsiteX2" fmla="*/ 302910 w 2323715"/>
                  <a:gd name="connsiteY2" fmla="*/ 1817424 h 1817424"/>
                  <a:gd name="connsiteX3" fmla="*/ 0 w 2323715"/>
                  <a:gd name="connsiteY3" fmla="*/ 1514514 h 1817424"/>
                  <a:gd name="connsiteX4" fmla="*/ 0 w 2323715"/>
                  <a:gd name="connsiteY4" fmla="*/ 302910 h 1817424"/>
                  <a:gd name="connsiteX5" fmla="*/ 302910 w 2323715"/>
                  <a:gd name="connsiteY5" fmla="*/ 0 h 1817424"/>
                  <a:gd name="connsiteX6" fmla="*/ 1929365 w 2323715"/>
                  <a:gd name="connsiteY6" fmla="*/ 0 h 1817424"/>
                  <a:gd name="connsiteX7" fmla="*/ 2232275 w 2323715"/>
                  <a:gd name="connsiteY7" fmla="*/ 302910 h 1817424"/>
                  <a:gd name="connsiteX8" fmla="*/ 2323715 w 2323715"/>
                  <a:gd name="connsiteY8" fmla="*/ 1605954 h 1817424"/>
                  <a:gd name="connsiteX0" fmla="*/ 2232275 w 2232275"/>
                  <a:gd name="connsiteY0" fmla="*/ 1514514 h 1817424"/>
                  <a:gd name="connsiteX1" fmla="*/ 1929365 w 2232275"/>
                  <a:gd name="connsiteY1" fmla="*/ 1817424 h 1817424"/>
                  <a:gd name="connsiteX2" fmla="*/ 302910 w 2232275"/>
                  <a:gd name="connsiteY2" fmla="*/ 1817424 h 1817424"/>
                  <a:gd name="connsiteX3" fmla="*/ 0 w 2232275"/>
                  <a:gd name="connsiteY3" fmla="*/ 1514514 h 1817424"/>
                  <a:gd name="connsiteX4" fmla="*/ 0 w 2232275"/>
                  <a:gd name="connsiteY4" fmla="*/ 302910 h 1817424"/>
                  <a:gd name="connsiteX5" fmla="*/ 302910 w 2232275"/>
                  <a:gd name="connsiteY5" fmla="*/ 0 h 1817424"/>
                  <a:gd name="connsiteX6" fmla="*/ 1929365 w 2232275"/>
                  <a:gd name="connsiteY6" fmla="*/ 0 h 1817424"/>
                  <a:gd name="connsiteX7" fmla="*/ 2232275 w 2232275"/>
                  <a:gd name="connsiteY7" fmla="*/ 302910 h 1817424"/>
                  <a:gd name="connsiteX0" fmla="*/ 2232275 w 2232275"/>
                  <a:gd name="connsiteY0" fmla="*/ 1514514 h 1817424"/>
                  <a:gd name="connsiteX1" fmla="*/ 1929365 w 2232275"/>
                  <a:gd name="connsiteY1" fmla="*/ 1817424 h 1817424"/>
                  <a:gd name="connsiteX2" fmla="*/ 302910 w 2232275"/>
                  <a:gd name="connsiteY2" fmla="*/ 1817424 h 1817424"/>
                  <a:gd name="connsiteX3" fmla="*/ 0 w 2232275"/>
                  <a:gd name="connsiteY3" fmla="*/ 1514514 h 1817424"/>
                  <a:gd name="connsiteX4" fmla="*/ 0 w 2232275"/>
                  <a:gd name="connsiteY4" fmla="*/ 302910 h 1817424"/>
                  <a:gd name="connsiteX5" fmla="*/ 302910 w 2232275"/>
                  <a:gd name="connsiteY5" fmla="*/ 0 h 1817424"/>
                  <a:gd name="connsiteX6" fmla="*/ 1929365 w 2232275"/>
                  <a:gd name="connsiteY6" fmla="*/ 0 h 1817424"/>
                  <a:gd name="connsiteX0" fmla="*/ 2232275 w 2232275"/>
                  <a:gd name="connsiteY0" fmla="*/ 1514514 h 1817424"/>
                  <a:gd name="connsiteX1" fmla="*/ 1929365 w 2232275"/>
                  <a:gd name="connsiteY1" fmla="*/ 1817424 h 1817424"/>
                  <a:gd name="connsiteX2" fmla="*/ 302910 w 2232275"/>
                  <a:gd name="connsiteY2" fmla="*/ 1817424 h 1817424"/>
                  <a:gd name="connsiteX3" fmla="*/ 0 w 2232275"/>
                  <a:gd name="connsiteY3" fmla="*/ 1514514 h 1817424"/>
                  <a:gd name="connsiteX4" fmla="*/ 0 w 2232275"/>
                  <a:gd name="connsiteY4" fmla="*/ 302910 h 1817424"/>
                  <a:gd name="connsiteX5" fmla="*/ 302910 w 2232275"/>
                  <a:gd name="connsiteY5" fmla="*/ 0 h 1817424"/>
                  <a:gd name="connsiteX0" fmla="*/ 2232275 w 2232275"/>
                  <a:gd name="connsiteY0" fmla="*/ 1211604 h 1514514"/>
                  <a:gd name="connsiteX1" fmla="*/ 1929365 w 2232275"/>
                  <a:gd name="connsiteY1" fmla="*/ 1514514 h 1514514"/>
                  <a:gd name="connsiteX2" fmla="*/ 302910 w 2232275"/>
                  <a:gd name="connsiteY2" fmla="*/ 1514514 h 1514514"/>
                  <a:gd name="connsiteX3" fmla="*/ 0 w 2232275"/>
                  <a:gd name="connsiteY3" fmla="*/ 1211604 h 1514514"/>
                  <a:gd name="connsiteX4" fmla="*/ 0 w 2232275"/>
                  <a:gd name="connsiteY4" fmla="*/ 0 h 1514514"/>
                  <a:gd name="connsiteX0" fmla="*/ 1929365 w 1929365"/>
                  <a:gd name="connsiteY0" fmla="*/ 1514514 h 1514514"/>
                  <a:gd name="connsiteX1" fmla="*/ 302910 w 1929365"/>
                  <a:gd name="connsiteY1" fmla="*/ 1514514 h 1514514"/>
                  <a:gd name="connsiteX2" fmla="*/ 0 w 1929365"/>
                  <a:gd name="connsiteY2" fmla="*/ 1211604 h 1514514"/>
                  <a:gd name="connsiteX3" fmla="*/ 0 w 1929365"/>
                  <a:gd name="connsiteY3" fmla="*/ 0 h 1514514"/>
                </a:gdLst>
                <a:ahLst/>
                <a:cxnLst>
                  <a:cxn ang="0">
                    <a:pos x="connsiteX0" y="connsiteY0"/>
                  </a:cxn>
                  <a:cxn ang="0">
                    <a:pos x="connsiteX1" y="connsiteY1"/>
                  </a:cxn>
                  <a:cxn ang="0">
                    <a:pos x="connsiteX2" y="connsiteY2"/>
                  </a:cxn>
                  <a:cxn ang="0">
                    <a:pos x="connsiteX3" y="connsiteY3"/>
                  </a:cxn>
                </a:cxnLst>
                <a:rect l="l" t="t" r="r" b="b"/>
                <a:pathLst>
                  <a:path w="1929365" h="1514514">
                    <a:moveTo>
                      <a:pt x="1929365" y="1514514"/>
                    </a:moveTo>
                    <a:lnTo>
                      <a:pt x="302910" y="1514514"/>
                    </a:lnTo>
                    <a:cubicBezTo>
                      <a:pt x="135617" y="1514514"/>
                      <a:pt x="0" y="1378897"/>
                      <a:pt x="0" y="1211604"/>
                    </a:cubicBezTo>
                    <a:lnTo>
                      <a:pt x="0" y="0"/>
                    </a:lnTo>
                  </a:path>
                </a:pathLst>
              </a:custGeom>
              <a:noFill/>
              <a:ln w="98425">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0" name="Rounded Rectangle 35">
                <a:extLst>
                  <a:ext uri="{FF2B5EF4-FFF2-40B4-BE49-F238E27FC236}">
                    <a16:creationId xmlns:a16="http://schemas.microsoft.com/office/drawing/2014/main" id="{A91ED0BF-AB74-2D81-C0B7-8DE6B81C8A97}"/>
                  </a:ext>
                </a:extLst>
              </p:cNvPr>
              <p:cNvSpPr/>
              <p:nvPr/>
            </p:nvSpPr>
            <p:spPr>
              <a:xfrm rot="10800000">
                <a:off x="2517058" y="3219203"/>
                <a:ext cx="0" cy="1211604"/>
              </a:xfrm>
              <a:custGeom>
                <a:avLst/>
                <a:gdLst>
                  <a:gd name="connsiteX0" fmla="*/ 0 w 2232275"/>
                  <a:gd name="connsiteY0" fmla="*/ 302910 h 1817424"/>
                  <a:gd name="connsiteX1" fmla="*/ 302910 w 2232275"/>
                  <a:gd name="connsiteY1" fmla="*/ 0 h 1817424"/>
                  <a:gd name="connsiteX2" fmla="*/ 1929365 w 2232275"/>
                  <a:gd name="connsiteY2" fmla="*/ 0 h 1817424"/>
                  <a:gd name="connsiteX3" fmla="*/ 2232275 w 2232275"/>
                  <a:gd name="connsiteY3" fmla="*/ 302910 h 1817424"/>
                  <a:gd name="connsiteX4" fmla="*/ 2232275 w 2232275"/>
                  <a:gd name="connsiteY4" fmla="*/ 1514514 h 1817424"/>
                  <a:gd name="connsiteX5" fmla="*/ 1929365 w 2232275"/>
                  <a:gd name="connsiteY5" fmla="*/ 1817424 h 1817424"/>
                  <a:gd name="connsiteX6" fmla="*/ 302910 w 2232275"/>
                  <a:gd name="connsiteY6" fmla="*/ 1817424 h 1817424"/>
                  <a:gd name="connsiteX7" fmla="*/ 0 w 2232275"/>
                  <a:gd name="connsiteY7" fmla="*/ 1514514 h 1817424"/>
                  <a:gd name="connsiteX8" fmla="*/ 0 w 2232275"/>
                  <a:gd name="connsiteY8" fmla="*/ 302910 h 1817424"/>
                  <a:gd name="connsiteX0" fmla="*/ 2232275 w 2323715"/>
                  <a:gd name="connsiteY0" fmla="*/ 1514514 h 1817424"/>
                  <a:gd name="connsiteX1" fmla="*/ 1929365 w 2323715"/>
                  <a:gd name="connsiteY1" fmla="*/ 1817424 h 1817424"/>
                  <a:gd name="connsiteX2" fmla="*/ 302910 w 2323715"/>
                  <a:gd name="connsiteY2" fmla="*/ 1817424 h 1817424"/>
                  <a:gd name="connsiteX3" fmla="*/ 0 w 2323715"/>
                  <a:gd name="connsiteY3" fmla="*/ 1514514 h 1817424"/>
                  <a:gd name="connsiteX4" fmla="*/ 0 w 2323715"/>
                  <a:gd name="connsiteY4" fmla="*/ 302910 h 1817424"/>
                  <a:gd name="connsiteX5" fmla="*/ 302910 w 2323715"/>
                  <a:gd name="connsiteY5" fmla="*/ 0 h 1817424"/>
                  <a:gd name="connsiteX6" fmla="*/ 1929365 w 2323715"/>
                  <a:gd name="connsiteY6" fmla="*/ 0 h 1817424"/>
                  <a:gd name="connsiteX7" fmla="*/ 2232275 w 2323715"/>
                  <a:gd name="connsiteY7" fmla="*/ 302910 h 1817424"/>
                  <a:gd name="connsiteX8" fmla="*/ 2323715 w 2323715"/>
                  <a:gd name="connsiteY8" fmla="*/ 1605954 h 1817424"/>
                  <a:gd name="connsiteX0" fmla="*/ 2232275 w 2232275"/>
                  <a:gd name="connsiteY0" fmla="*/ 1514514 h 1817424"/>
                  <a:gd name="connsiteX1" fmla="*/ 1929365 w 2232275"/>
                  <a:gd name="connsiteY1" fmla="*/ 1817424 h 1817424"/>
                  <a:gd name="connsiteX2" fmla="*/ 302910 w 2232275"/>
                  <a:gd name="connsiteY2" fmla="*/ 1817424 h 1817424"/>
                  <a:gd name="connsiteX3" fmla="*/ 0 w 2232275"/>
                  <a:gd name="connsiteY3" fmla="*/ 1514514 h 1817424"/>
                  <a:gd name="connsiteX4" fmla="*/ 0 w 2232275"/>
                  <a:gd name="connsiteY4" fmla="*/ 302910 h 1817424"/>
                  <a:gd name="connsiteX5" fmla="*/ 302910 w 2232275"/>
                  <a:gd name="connsiteY5" fmla="*/ 0 h 1817424"/>
                  <a:gd name="connsiteX6" fmla="*/ 1929365 w 2232275"/>
                  <a:gd name="connsiteY6" fmla="*/ 0 h 1817424"/>
                  <a:gd name="connsiteX7" fmla="*/ 2232275 w 2232275"/>
                  <a:gd name="connsiteY7" fmla="*/ 302910 h 1817424"/>
                  <a:gd name="connsiteX0" fmla="*/ 2232275 w 2232275"/>
                  <a:gd name="connsiteY0" fmla="*/ 1514514 h 1817424"/>
                  <a:gd name="connsiteX1" fmla="*/ 1929365 w 2232275"/>
                  <a:gd name="connsiteY1" fmla="*/ 1817424 h 1817424"/>
                  <a:gd name="connsiteX2" fmla="*/ 302910 w 2232275"/>
                  <a:gd name="connsiteY2" fmla="*/ 1817424 h 1817424"/>
                  <a:gd name="connsiteX3" fmla="*/ 0 w 2232275"/>
                  <a:gd name="connsiteY3" fmla="*/ 1514514 h 1817424"/>
                  <a:gd name="connsiteX4" fmla="*/ 0 w 2232275"/>
                  <a:gd name="connsiteY4" fmla="*/ 302910 h 1817424"/>
                  <a:gd name="connsiteX5" fmla="*/ 302910 w 2232275"/>
                  <a:gd name="connsiteY5" fmla="*/ 0 h 1817424"/>
                  <a:gd name="connsiteX6" fmla="*/ 1929365 w 2232275"/>
                  <a:gd name="connsiteY6" fmla="*/ 0 h 1817424"/>
                  <a:gd name="connsiteX0" fmla="*/ 2232275 w 2232275"/>
                  <a:gd name="connsiteY0" fmla="*/ 1514514 h 1817424"/>
                  <a:gd name="connsiteX1" fmla="*/ 1929365 w 2232275"/>
                  <a:gd name="connsiteY1" fmla="*/ 1817424 h 1817424"/>
                  <a:gd name="connsiteX2" fmla="*/ 302910 w 2232275"/>
                  <a:gd name="connsiteY2" fmla="*/ 1817424 h 1817424"/>
                  <a:gd name="connsiteX3" fmla="*/ 0 w 2232275"/>
                  <a:gd name="connsiteY3" fmla="*/ 1514514 h 1817424"/>
                  <a:gd name="connsiteX4" fmla="*/ 0 w 2232275"/>
                  <a:gd name="connsiteY4" fmla="*/ 302910 h 1817424"/>
                  <a:gd name="connsiteX5" fmla="*/ 302910 w 2232275"/>
                  <a:gd name="connsiteY5" fmla="*/ 0 h 1817424"/>
                  <a:gd name="connsiteX0" fmla="*/ 2232275 w 2232275"/>
                  <a:gd name="connsiteY0" fmla="*/ 1211604 h 1514514"/>
                  <a:gd name="connsiteX1" fmla="*/ 1929365 w 2232275"/>
                  <a:gd name="connsiteY1" fmla="*/ 1514514 h 1514514"/>
                  <a:gd name="connsiteX2" fmla="*/ 302910 w 2232275"/>
                  <a:gd name="connsiteY2" fmla="*/ 1514514 h 1514514"/>
                  <a:gd name="connsiteX3" fmla="*/ 0 w 2232275"/>
                  <a:gd name="connsiteY3" fmla="*/ 1211604 h 1514514"/>
                  <a:gd name="connsiteX4" fmla="*/ 0 w 2232275"/>
                  <a:gd name="connsiteY4" fmla="*/ 0 h 1514514"/>
                  <a:gd name="connsiteX0" fmla="*/ 1929365 w 1929365"/>
                  <a:gd name="connsiteY0" fmla="*/ 1514514 h 1514514"/>
                  <a:gd name="connsiteX1" fmla="*/ 302910 w 1929365"/>
                  <a:gd name="connsiteY1" fmla="*/ 1514514 h 1514514"/>
                  <a:gd name="connsiteX2" fmla="*/ 0 w 1929365"/>
                  <a:gd name="connsiteY2" fmla="*/ 1211604 h 1514514"/>
                  <a:gd name="connsiteX3" fmla="*/ 0 w 1929365"/>
                  <a:gd name="connsiteY3" fmla="*/ 0 h 1514514"/>
                  <a:gd name="connsiteX0" fmla="*/ 302910 w 302910"/>
                  <a:gd name="connsiteY0" fmla="*/ 1514514 h 1514514"/>
                  <a:gd name="connsiteX1" fmla="*/ 0 w 302910"/>
                  <a:gd name="connsiteY1" fmla="*/ 1211604 h 1514514"/>
                  <a:gd name="connsiteX2" fmla="*/ 0 w 302910"/>
                  <a:gd name="connsiteY2" fmla="*/ 0 h 1514514"/>
                  <a:gd name="connsiteX0" fmla="*/ 0 w 0"/>
                  <a:gd name="connsiteY0" fmla="*/ 1211604 h 1211603"/>
                  <a:gd name="connsiteX1" fmla="*/ 0 w 0"/>
                  <a:gd name="connsiteY1" fmla="*/ 0 h 1211603"/>
                </a:gdLst>
                <a:ahLst/>
                <a:cxnLst>
                  <a:cxn ang="0">
                    <a:pos x="connsiteX0" y="connsiteY0"/>
                  </a:cxn>
                  <a:cxn ang="0">
                    <a:pos x="connsiteX1" y="connsiteY1"/>
                  </a:cxn>
                </a:cxnLst>
                <a:rect l="l" t="t" r="r" b="b"/>
                <a:pathLst>
                  <a:path h="1211603">
                    <a:moveTo>
                      <a:pt x="0" y="1211604"/>
                    </a:moveTo>
                    <a:lnTo>
                      <a:pt x="0" y="0"/>
                    </a:lnTo>
                  </a:path>
                </a:pathLst>
              </a:custGeom>
              <a:noFill/>
              <a:ln w="98425">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grpSp>
        <p:cxnSp>
          <p:nvCxnSpPr>
            <p:cNvPr id="75" name="Straight Connector 74">
              <a:extLst>
                <a:ext uri="{FF2B5EF4-FFF2-40B4-BE49-F238E27FC236}">
                  <a16:creationId xmlns:a16="http://schemas.microsoft.com/office/drawing/2014/main" id="{74883BE5-CD85-FC48-2637-58757ED34601}"/>
                </a:ext>
              </a:extLst>
            </p:cNvPr>
            <p:cNvCxnSpPr>
              <a:cxnSpLocks/>
            </p:cNvCxnSpPr>
            <p:nvPr/>
          </p:nvCxnSpPr>
          <p:spPr>
            <a:xfrm flipV="1">
              <a:off x="7684413" y="3309906"/>
              <a:ext cx="0" cy="661771"/>
            </a:xfrm>
            <a:prstGeom prst="line">
              <a:avLst/>
            </a:prstGeom>
            <a:ln w="98425">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grpSp>
      <p:sp>
        <p:nvSpPr>
          <p:cNvPr id="80" name="TextBox 79">
            <a:extLst>
              <a:ext uri="{FF2B5EF4-FFF2-40B4-BE49-F238E27FC236}">
                <a16:creationId xmlns:a16="http://schemas.microsoft.com/office/drawing/2014/main" id="{D7E4D7B4-A48F-185B-9110-9DFBBF38BCA1}"/>
              </a:ext>
            </a:extLst>
          </p:cNvPr>
          <p:cNvSpPr txBox="1">
            <a:spLocks/>
          </p:cNvSpPr>
          <p:nvPr/>
        </p:nvSpPr>
        <p:spPr>
          <a:xfrm>
            <a:off x="4492064" y="5677294"/>
            <a:ext cx="3777293" cy="933589"/>
          </a:xfrm>
          <a:prstGeom prst="rect">
            <a:avLst/>
          </a:prstGeom>
          <a:noFill/>
        </p:spPr>
        <p:txBody>
          <a:bodyPr wrap="square">
            <a:spAutoFit/>
          </a:bodyPr>
          <a:lstStyle/>
          <a:p>
            <a:pPr marL="99450" indent="-99450" algn="l" defTabSz="914286" rtl="0" eaLnBrk="1" latinLnBrk="0" hangingPunct="1">
              <a:spcBef>
                <a:spcPts val="200"/>
              </a:spcBef>
              <a:buFont typeface="Arial" panose="020B0604020202020204" pitchFamily="34" charset="0"/>
              <a:buChar char="•"/>
            </a:pPr>
            <a:r>
              <a:rPr lang="fi-FI" sz="800" kern="1200">
                <a:solidFill>
                  <a:schemeClr val="dk1"/>
                </a:solidFill>
                <a:latin typeface="+mn-lt"/>
                <a:ea typeface="+mn-ea"/>
                <a:cs typeface="+mn-cs"/>
              </a:rPr>
              <a:t>Poistetaan laite / tarvike käytöstä</a:t>
            </a:r>
          </a:p>
          <a:p>
            <a:pPr marL="99450" indent="-99450" algn="l" defTabSz="914286" rtl="0" eaLnBrk="1" latinLnBrk="0" hangingPunct="1">
              <a:spcBef>
                <a:spcPts val="200"/>
              </a:spcBef>
              <a:buFont typeface="Arial" panose="020B0604020202020204" pitchFamily="34" charset="0"/>
              <a:buChar char="•"/>
            </a:pPr>
            <a:r>
              <a:rPr lang="fi-FI" sz="800" kern="1200">
                <a:solidFill>
                  <a:schemeClr val="dk1"/>
                </a:solidFill>
                <a:latin typeface="+mn-lt"/>
                <a:ea typeface="+mn-ea"/>
                <a:cs typeface="+mn-cs"/>
              </a:rPr>
              <a:t>Esihenkilö käsittelee ilmoituksen </a:t>
            </a:r>
          </a:p>
          <a:p>
            <a:pPr marL="99450" indent="-99450" defTabSz="914286">
              <a:spcBef>
                <a:spcPts val="200"/>
              </a:spcBef>
              <a:buFont typeface="Arial" panose="020B0604020202020204" pitchFamily="34" charset="0"/>
              <a:buChar char="•"/>
            </a:pPr>
            <a:r>
              <a:rPr lang="fi-FI" sz="800"/>
              <a:t>Tieto turvallisuusriskeistä välitetään myös toimialuejohtajalle sekä palvelupäällikölle </a:t>
            </a:r>
            <a:r>
              <a:rPr lang="fi-FI" sz="800" err="1"/>
              <a:t>Haipro</a:t>
            </a:r>
            <a:r>
              <a:rPr lang="fi-FI" sz="800"/>
              <a:t>-järjestelmässä</a:t>
            </a:r>
            <a:endParaRPr lang="fi-FI" sz="800" kern="1200">
              <a:solidFill>
                <a:schemeClr val="dk1"/>
              </a:solidFill>
              <a:latin typeface="+mn-lt"/>
              <a:ea typeface="+mn-ea"/>
              <a:cs typeface="+mn-cs"/>
            </a:endParaRPr>
          </a:p>
          <a:p>
            <a:pPr marL="99450" indent="-99450">
              <a:lnSpc>
                <a:spcPct val="100000"/>
              </a:lnSpc>
              <a:spcBef>
                <a:spcPts val="200"/>
              </a:spcBef>
              <a:spcAft>
                <a:spcPts val="0"/>
              </a:spcAft>
              <a:buFont typeface="Arial" panose="020B0604020202020204" pitchFamily="34" charset="0"/>
              <a:buChar char="•"/>
            </a:pPr>
            <a:r>
              <a:rPr lang="fi-FI" sz="800" kern="1200" noProof="0">
                <a:solidFill>
                  <a:schemeClr val="dk1"/>
                </a:solidFill>
                <a:latin typeface="+mn-lt"/>
                <a:ea typeface="+mn-ea"/>
                <a:cs typeface="+mn-cs"/>
              </a:rPr>
              <a:t>Keskustelu tarvittaessa asiakkaan ja omaisen kanssa</a:t>
            </a:r>
          </a:p>
          <a:p>
            <a:pPr marL="99450" indent="-99450" algn="l" defTabSz="914286" rtl="0" eaLnBrk="1" latinLnBrk="0" hangingPunct="1">
              <a:spcBef>
                <a:spcPts val="200"/>
              </a:spcBef>
              <a:buFont typeface="Arial" panose="020B0604020202020204" pitchFamily="34" charset="0"/>
              <a:buChar char="•"/>
            </a:pPr>
            <a:r>
              <a:rPr lang="fi-FI" sz="800" kern="1200">
                <a:solidFill>
                  <a:schemeClr val="dk1"/>
                </a:solidFill>
                <a:latin typeface="+mn-lt"/>
                <a:ea typeface="+mn-ea"/>
                <a:cs typeface="+mn-cs"/>
              </a:rPr>
              <a:t>Toteutetaan korjaavat toimenpite</a:t>
            </a:r>
            <a:r>
              <a:rPr lang="fi-FI" sz="800">
                <a:solidFill>
                  <a:schemeClr val="dk1"/>
                </a:solidFill>
              </a:rPr>
              <a:t>et</a:t>
            </a:r>
            <a:endParaRPr lang="fi-FI" sz="800" kern="1200">
              <a:solidFill>
                <a:schemeClr val="dk1"/>
              </a:solidFill>
              <a:latin typeface="+mn-lt"/>
              <a:ea typeface="+mn-ea"/>
              <a:cs typeface="+mn-cs"/>
            </a:endParaRPr>
          </a:p>
        </p:txBody>
      </p:sp>
      <p:pic>
        <p:nvPicPr>
          <p:cNvPr id="89" name="Graphic 88">
            <a:extLst>
              <a:ext uri="{FF2B5EF4-FFF2-40B4-BE49-F238E27FC236}">
                <a16:creationId xmlns:a16="http://schemas.microsoft.com/office/drawing/2014/main" id="{6AA07F93-1771-9688-0228-43D4C601B10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85776" y="3290916"/>
            <a:ext cx="724807" cy="514994"/>
          </a:xfrm>
          <a:prstGeom prst="rect">
            <a:avLst/>
          </a:prstGeom>
        </p:spPr>
      </p:pic>
      <p:pic>
        <p:nvPicPr>
          <p:cNvPr id="90" name="Graphic 89">
            <a:extLst>
              <a:ext uri="{FF2B5EF4-FFF2-40B4-BE49-F238E27FC236}">
                <a16:creationId xmlns:a16="http://schemas.microsoft.com/office/drawing/2014/main" id="{8525F9D3-1A5F-3CB9-B175-926F64CACBE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42731" y="3330851"/>
            <a:ext cx="404882" cy="404882"/>
          </a:xfrm>
          <a:prstGeom prst="rect">
            <a:avLst/>
          </a:prstGeom>
        </p:spPr>
      </p:pic>
      <p:pic>
        <p:nvPicPr>
          <p:cNvPr id="91" name="Graphic 90">
            <a:extLst>
              <a:ext uri="{FF2B5EF4-FFF2-40B4-BE49-F238E27FC236}">
                <a16:creationId xmlns:a16="http://schemas.microsoft.com/office/drawing/2014/main" id="{F600F34C-EFD3-2B3C-1B22-F372987FF3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89671" y="3251159"/>
            <a:ext cx="509122" cy="509122"/>
          </a:xfrm>
          <a:prstGeom prst="rect">
            <a:avLst/>
          </a:prstGeom>
        </p:spPr>
      </p:pic>
      <p:pic>
        <p:nvPicPr>
          <p:cNvPr id="93" name="Graphic 92">
            <a:extLst>
              <a:ext uri="{FF2B5EF4-FFF2-40B4-BE49-F238E27FC236}">
                <a16:creationId xmlns:a16="http://schemas.microsoft.com/office/drawing/2014/main" id="{8F146FE1-1E01-804C-90B9-652F1FEEC05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28236" y="5109373"/>
            <a:ext cx="480871" cy="422228"/>
          </a:xfrm>
          <a:prstGeom prst="rect">
            <a:avLst/>
          </a:prstGeom>
        </p:spPr>
      </p:pic>
      <p:pic>
        <p:nvPicPr>
          <p:cNvPr id="94" name="Graphic 93">
            <a:extLst>
              <a:ext uri="{FF2B5EF4-FFF2-40B4-BE49-F238E27FC236}">
                <a16:creationId xmlns:a16="http://schemas.microsoft.com/office/drawing/2014/main" id="{15B0276C-A2AF-ADCE-4433-6D9913CD5C0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66370" y="5143748"/>
            <a:ext cx="404882" cy="404882"/>
          </a:xfrm>
          <a:prstGeom prst="rect">
            <a:avLst/>
          </a:prstGeom>
        </p:spPr>
      </p:pic>
      <p:pic>
        <p:nvPicPr>
          <p:cNvPr id="95" name="Graphic 94">
            <a:extLst>
              <a:ext uri="{FF2B5EF4-FFF2-40B4-BE49-F238E27FC236}">
                <a16:creationId xmlns:a16="http://schemas.microsoft.com/office/drawing/2014/main" id="{019186E4-A346-E6D6-B4FE-39EBF5FF0DE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80080" y="5065321"/>
            <a:ext cx="509122" cy="509122"/>
          </a:xfrm>
          <a:prstGeom prst="rect">
            <a:avLst/>
          </a:prstGeom>
        </p:spPr>
      </p:pic>
      <p:sp>
        <p:nvSpPr>
          <p:cNvPr id="5" name="TextBox 4">
            <a:extLst>
              <a:ext uri="{FF2B5EF4-FFF2-40B4-BE49-F238E27FC236}">
                <a16:creationId xmlns:a16="http://schemas.microsoft.com/office/drawing/2014/main" id="{C7BCB5B9-DAD0-230A-F459-804EA7ECE178}"/>
              </a:ext>
            </a:extLst>
          </p:cNvPr>
          <p:cNvSpPr txBox="1"/>
          <p:nvPr/>
        </p:nvSpPr>
        <p:spPr>
          <a:xfrm>
            <a:off x="10204307" y="6565280"/>
            <a:ext cx="2553710" cy="215444"/>
          </a:xfrm>
          <a:prstGeom prst="rect">
            <a:avLst/>
          </a:prstGeom>
          <a:noFill/>
        </p:spPr>
        <p:txBody>
          <a:bodyPr wrap="square" rtlCol="0">
            <a:spAutoFit/>
          </a:bodyPr>
          <a:lstStyle/>
          <a:p>
            <a:r>
              <a:rPr lang="fi-FI" sz="800" i="1"/>
              <a:t>*Asiakas- ja potilastietojärjestelmä</a:t>
            </a:r>
          </a:p>
        </p:txBody>
      </p:sp>
    </p:spTree>
    <p:extLst>
      <p:ext uri="{BB962C8B-B14F-4D97-AF65-F5344CB8AC3E}">
        <p14:creationId xmlns:p14="http://schemas.microsoft.com/office/powerpoint/2010/main" val="3191327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521C5D6D-5901-E06C-C06A-C8CF8A8B0143}"/>
              </a:ext>
            </a:extLst>
          </p:cNvPr>
          <p:cNvGraphicFramePr>
            <a:graphicFrameLocks noChangeAspect="1"/>
          </p:cNvGraphicFramePr>
          <p:nvPr>
            <p:custDataLst>
              <p:tags r:id="rId2"/>
            </p:custDataLst>
            <p:extLst>
              <p:ext uri="{D42A27DB-BD31-4B8C-83A1-F6EECF244321}">
                <p14:modId xmlns:p14="http://schemas.microsoft.com/office/powerpoint/2010/main" val="11882369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339" name="think-cell Slide" r:id="rId5" imgW="484" imgH="486" progId="TCLayout.ActiveDocument.1">
                  <p:embed/>
                </p:oleObj>
              </mc:Choice>
              <mc:Fallback>
                <p:oleObj name="think-cell Slide" r:id="rId5" imgW="484" imgH="486" progId="TCLayout.ActiveDocument.1">
                  <p:embed/>
                  <p:pic>
                    <p:nvPicPr>
                      <p:cNvPr id="2" name="think-cell data - do not delete" hidden="1">
                        <a:extLst>
                          <a:ext uri="{FF2B5EF4-FFF2-40B4-BE49-F238E27FC236}">
                            <a16:creationId xmlns:a16="http://schemas.microsoft.com/office/drawing/2014/main" id="{521C5D6D-5901-E06C-C06A-C8CF8A8B014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pSp>
        <p:nvGrpSpPr>
          <p:cNvPr id="14" name="Group 13">
            <a:extLst>
              <a:ext uri="{FF2B5EF4-FFF2-40B4-BE49-F238E27FC236}">
                <a16:creationId xmlns:a16="http://schemas.microsoft.com/office/drawing/2014/main" id="{83547D8E-2C3C-BE33-F647-880681E2D150}"/>
              </a:ext>
            </a:extLst>
          </p:cNvPr>
          <p:cNvGrpSpPr/>
          <p:nvPr/>
        </p:nvGrpSpPr>
        <p:grpSpPr>
          <a:xfrm>
            <a:off x="6471560" y="665320"/>
            <a:ext cx="5641245" cy="5285725"/>
            <a:chOff x="1670960" y="1142723"/>
            <a:chExt cx="5641245" cy="5285725"/>
          </a:xfrm>
        </p:grpSpPr>
        <p:pic>
          <p:nvPicPr>
            <p:cNvPr id="15" name="Picture 14">
              <a:extLst>
                <a:ext uri="{FF2B5EF4-FFF2-40B4-BE49-F238E27FC236}">
                  <a16:creationId xmlns:a16="http://schemas.microsoft.com/office/drawing/2014/main" id="{13343B6D-F980-3790-7275-F780AD04FC0C}"/>
                </a:ext>
              </a:extLst>
            </p:cNvPr>
            <p:cNvPicPr>
              <a:picLocks noChangeAspect="1"/>
            </p:cNvPicPr>
            <p:nvPr/>
          </p:nvPicPr>
          <p:blipFill>
            <a:blip r:embed="rId7"/>
            <a:stretch>
              <a:fillRect/>
            </a:stretch>
          </p:blipFill>
          <p:spPr>
            <a:xfrm>
              <a:off x="2036174" y="2132173"/>
              <a:ext cx="4714875" cy="3143250"/>
            </a:xfrm>
            <a:prstGeom prst="rect">
              <a:avLst/>
            </a:prstGeom>
          </p:spPr>
        </p:pic>
        <p:pic>
          <p:nvPicPr>
            <p:cNvPr id="16" name="Graphic 15">
              <a:extLst>
                <a:ext uri="{FF2B5EF4-FFF2-40B4-BE49-F238E27FC236}">
                  <a16:creationId xmlns:a16="http://schemas.microsoft.com/office/drawing/2014/main" id="{309E1002-4B3A-6365-23BC-5B1AAD1B0A88}"/>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8507" r="16114"/>
            <a:stretch/>
          </p:blipFill>
          <p:spPr>
            <a:xfrm>
              <a:off x="1670960" y="1142723"/>
              <a:ext cx="5641245" cy="5285725"/>
            </a:xfrm>
            <a:prstGeom prst="rect">
              <a:avLst/>
            </a:prstGeom>
          </p:spPr>
        </p:pic>
      </p:grpSp>
      <p:sp>
        <p:nvSpPr>
          <p:cNvPr id="9" name="Sisällön paikkamerkki 2">
            <a:extLst>
              <a:ext uri="{FF2B5EF4-FFF2-40B4-BE49-F238E27FC236}">
                <a16:creationId xmlns:a16="http://schemas.microsoft.com/office/drawing/2014/main" id="{3233CC60-49AA-8583-4A5E-53B34BAD0F1A}"/>
              </a:ext>
            </a:extLst>
          </p:cNvPr>
          <p:cNvSpPr txBox="1">
            <a:spLocks/>
          </p:cNvSpPr>
          <p:nvPr/>
        </p:nvSpPr>
        <p:spPr>
          <a:xfrm>
            <a:off x="1007016" y="1377319"/>
            <a:ext cx="4803045" cy="663844"/>
          </a:xfrm>
          <a:prstGeom prst="rect">
            <a:avLst/>
          </a:prstGeom>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i-FI" sz="2400" b="1" spc="40" dirty="0">
                <a:latin typeface="+mj-lt"/>
                <a:ea typeface="Inter" panose="02000503000000020004" pitchFamily="2" charset="0"/>
                <a:cs typeface="Arial"/>
              </a:rPr>
              <a:t>PALVELUKESKUS KIVITASKU]</a:t>
            </a:r>
          </a:p>
        </p:txBody>
      </p:sp>
      <p:sp>
        <p:nvSpPr>
          <p:cNvPr id="10" name="Otsikko 1">
            <a:extLst>
              <a:ext uri="{FF2B5EF4-FFF2-40B4-BE49-F238E27FC236}">
                <a16:creationId xmlns:a16="http://schemas.microsoft.com/office/drawing/2014/main" id="{424094F7-DF5A-CE2F-8741-AFFA7E4F428D}"/>
              </a:ext>
            </a:extLst>
          </p:cNvPr>
          <p:cNvSpPr txBox="1">
            <a:spLocks/>
          </p:cNvSpPr>
          <p:nvPr/>
        </p:nvSpPr>
        <p:spPr>
          <a:xfrm>
            <a:off x="838200" y="2235200"/>
            <a:ext cx="8671560" cy="2387600"/>
          </a:xfrm>
          <a:prstGeom prst="rect">
            <a:avLst/>
          </a:prstGeom>
        </p:spPr>
        <p:txBody>
          <a:bodyPr/>
          <a:lstStyle>
            <a:lvl1pPr algn="l" defTabSz="914400" rtl="0" eaLnBrk="1" latinLnBrk="0" hangingPunct="1">
              <a:lnSpc>
                <a:spcPct val="90000"/>
              </a:lnSpc>
              <a:spcBef>
                <a:spcPct val="0"/>
              </a:spcBef>
              <a:buNone/>
              <a:defRPr sz="4000" b="1" i="0" kern="1200">
                <a:solidFill>
                  <a:schemeClr val="tx1"/>
                </a:solidFill>
                <a:latin typeface="Arial Black" panose="020B0604020202020204" pitchFamily="34" charset="0"/>
                <a:ea typeface="+mj-ea"/>
                <a:cs typeface="Arial Black" panose="020B0604020202020204" pitchFamily="34" charset="0"/>
              </a:defRPr>
            </a:lvl1pPr>
          </a:lstStyle>
          <a:p>
            <a:r>
              <a:rPr lang="fi-FI" sz="6400">
                <a:latin typeface="+mj-lt"/>
                <a:ea typeface="Inter" panose="02000503000000020004" pitchFamily="2" charset="0"/>
              </a:rPr>
              <a:t>Omavalvonta-suunnitelma</a:t>
            </a:r>
          </a:p>
        </p:txBody>
      </p:sp>
    </p:spTree>
    <p:extLst>
      <p:ext uri="{BB962C8B-B14F-4D97-AF65-F5344CB8AC3E}">
        <p14:creationId xmlns:p14="http://schemas.microsoft.com/office/powerpoint/2010/main" val="9743952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uorakulmio: Pyöristetyt kulmat 46">
            <a:extLst>
              <a:ext uri="{FF2B5EF4-FFF2-40B4-BE49-F238E27FC236}">
                <a16:creationId xmlns:a16="http://schemas.microsoft.com/office/drawing/2014/main" id="{2B5DAA19-9465-DF10-5A98-B44E96ECE492}"/>
              </a:ext>
            </a:extLst>
          </p:cNvPr>
          <p:cNvSpPr/>
          <p:nvPr/>
        </p:nvSpPr>
        <p:spPr>
          <a:xfrm>
            <a:off x="7726608" y="5359865"/>
            <a:ext cx="4003393" cy="707886"/>
          </a:xfrm>
          <a:prstGeom prst="roundRect">
            <a:avLst/>
          </a:prstGeom>
          <a:solidFill>
            <a:schemeClr val="bg1">
              <a:lumMod val="95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Rectangle 13">
            <a:extLst>
              <a:ext uri="{FF2B5EF4-FFF2-40B4-BE49-F238E27FC236}">
                <a16:creationId xmlns:a16="http://schemas.microsoft.com/office/drawing/2014/main" id="{EF0F31A7-3682-9E4D-1442-ED08F5E530F0}"/>
              </a:ext>
            </a:extLst>
          </p:cNvPr>
          <p:cNvSpPr/>
          <p:nvPr/>
        </p:nvSpPr>
        <p:spPr>
          <a:xfrm>
            <a:off x="572755" y="1010349"/>
            <a:ext cx="1618571" cy="55002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 name="Rectangle 20">
            <a:extLst>
              <a:ext uri="{FF2B5EF4-FFF2-40B4-BE49-F238E27FC236}">
                <a16:creationId xmlns:a16="http://schemas.microsoft.com/office/drawing/2014/main" id="{BD8BDFD7-16B8-934F-F9DF-DEF4D9DB04B0}"/>
              </a:ext>
            </a:extLst>
          </p:cNvPr>
          <p:cNvSpPr/>
          <p:nvPr/>
        </p:nvSpPr>
        <p:spPr>
          <a:xfrm>
            <a:off x="2326353" y="1010349"/>
            <a:ext cx="1933344" cy="55002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8" name="Rectangle 27">
            <a:extLst>
              <a:ext uri="{FF2B5EF4-FFF2-40B4-BE49-F238E27FC236}">
                <a16:creationId xmlns:a16="http://schemas.microsoft.com/office/drawing/2014/main" id="{F79E353B-B4F8-6173-0062-068F91DCF2F5}"/>
              </a:ext>
            </a:extLst>
          </p:cNvPr>
          <p:cNvSpPr/>
          <p:nvPr/>
        </p:nvSpPr>
        <p:spPr>
          <a:xfrm>
            <a:off x="4400754" y="1010349"/>
            <a:ext cx="3155360" cy="55002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2" name="Rectangle 31">
            <a:extLst>
              <a:ext uri="{FF2B5EF4-FFF2-40B4-BE49-F238E27FC236}">
                <a16:creationId xmlns:a16="http://schemas.microsoft.com/office/drawing/2014/main" id="{DAD4B160-0472-5C68-C4DA-1B49092E330A}"/>
              </a:ext>
            </a:extLst>
          </p:cNvPr>
          <p:cNvSpPr/>
          <p:nvPr/>
        </p:nvSpPr>
        <p:spPr>
          <a:xfrm>
            <a:off x="7697172" y="1010349"/>
            <a:ext cx="2404650" cy="55002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4" name="Rectangle 33">
            <a:extLst>
              <a:ext uri="{FF2B5EF4-FFF2-40B4-BE49-F238E27FC236}">
                <a16:creationId xmlns:a16="http://schemas.microsoft.com/office/drawing/2014/main" id="{9FAEA14E-E8C0-2D08-55F5-13C398F17975}"/>
              </a:ext>
            </a:extLst>
          </p:cNvPr>
          <p:cNvSpPr/>
          <p:nvPr/>
        </p:nvSpPr>
        <p:spPr>
          <a:xfrm>
            <a:off x="10236847" y="1010349"/>
            <a:ext cx="1493154" cy="55002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cxnSp>
        <p:nvCxnSpPr>
          <p:cNvPr id="38" name="Straight Connector 37">
            <a:extLst>
              <a:ext uri="{FF2B5EF4-FFF2-40B4-BE49-F238E27FC236}">
                <a16:creationId xmlns:a16="http://schemas.microsoft.com/office/drawing/2014/main" id="{58D80CAE-9841-9236-0A98-B946F9C253A4}"/>
              </a:ext>
            </a:extLst>
          </p:cNvPr>
          <p:cNvCxnSpPr>
            <a:cxnSpLocks/>
          </p:cNvCxnSpPr>
          <p:nvPr/>
        </p:nvCxnSpPr>
        <p:spPr>
          <a:xfrm>
            <a:off x="1631342" y="2075875"/>
            <a:ext cx="9036000" cy="0"/>
          </a:xfrm>
          <a:prstGeom prst="line">
            <a:avLst/>
          </a:prstGeom>
          <a:ln w="98425">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D2809E9-8CB0-B61B-D7A6-106D6A743F0F}"/>
              </a:ext>
            </a:extLst>
          </p:cNvPr>
          <p:cNvSpPr/>
          <p:nvPr/>
        </p:nvSpPr>
        <p:spPr>
          <a:xfrm>
            <a:off x="451413" y="2629837"/>
            <a:ext cx="2030960" cy="236391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fi-FI" sz="900"/>
          </a:p>
        </p:txBody>
      </p:sp>
      <p:sp>
        <p:nvSpPr>
          <p:cNvPr id="17" name="Rectangle 16">
            <a:extLst>
              <a:ext uri="{FF2B5EF4-FFF2-40B4-BE49-F238E27FC236}">
                <a16:creationId xmlns:a16="http://schemas.microsoft.com/office/drawing/2014/main" id="{3443E7B0-4063-49E2-6A84-2AC168071D49}"/>
              </a:ext>
            </a:extLst>
          </p:cNvPr>
          <p:cNvSpPr/>
          <p:nvPr/>
        </p:nvSpPr>
        <p:spPr>
          <a:xfrm>
            <a:off x="7726608" y="2447046"/>
            <a:ext cx="2375114" cy="174556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99450" indent="-99450" algn="ctr">
              <a:buFont typeface="Arial" panose="020B0604020202020204" pitchFamily="34" charset="0"/>
              <a:buChar char="•"/>
            </a:pPr>
            <a:endParaRPr lang="fi-FI" sz="800"/>
          </a:p>
        </p:txBody>
      </p:sp>
      <p:sp>
        <p:nvSpPr>
          <p:cNvPr id="18" name="Rectangle 17">
            <a:extLst>
              <a:ext uri="{FF2B5EF4-FFF2-40B4-BE49-F238E27FC236}">
                <a16:creationId xmlns:a16="http://schemas.microsoft.com/office/drawing/2014/main" id="{784B4C5B-D429-514A-79E3-E6B4E520756E}"/>
              </a:ext>
            </a:extLst>
          </p:cNvPr>
          <p:cNvSpPr/>
          <p:nvPr/>
        </p:nvSpPr>
        <p:spPr>
          <a:xfrm>
            <a:off x="9754468" y="2701409"/>
            <a:ext cx="2030960" cy="236391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fi-FI" sz="900"/>
          </a:p>
        </p:txBody>
      </p:sp>
      <p:sp>
        <p:nvSpPr>
          <p:cNvPr id="7" name="TextBox 6">
            <a:extLst>
              <a:ext uri="{FF2B5EF4-FFF2-40B4-BE49-F238E27FC236}">
                <a16:creationId xmlns:a16="http://schemas.microsoft.com/office/drawing/2014/main" id="{8D0E8E46-D746-FF64-5F06-DE81F42BEC7E}"/>
              </a:ext>
            </a:extLst>
          </p:cNvPr>
          <p:cNvSpPr txBox="1"/>
          <p:nvPr/>
        </p:nvSpPr>
        <p:spPr>
          <a:xfrm>
            <a:off x="8380989" y="5438876"/>
            <a:ext cx="3349012" cy="577081"/>
          </a:xfrm>
          <a:prstGeom prst="rect">
            <a:avLst/>
          </a:prstGeom>
          <a:noFill/>
        </p:spPr>
        <p:txBody>
          <a:bodyPr wrap="square">
            <a:spAutoFit/>
          </a:bodyPr>
          <a:lstStyle/>
          <a:p>
            <a:r>
              <a:rPr lang="fi-FI" sz="1050"/>
              <a:t>* Tulostettava ja täytettävä lomake löytyy henkilöstön intrasta </a:t>
            </a:r>
            <a:r>
              <a:rPr lang="fi-FI" sz="1050" i="1">
                <a:solidFill>
                  <a:srgbClr val="424242"/>
                </a:solidFill>
                <a:effectLst/>
              </a:rPr>
              <a:t>sosiaalihuollon ammattilaisten lomakkeet -&gt; sosiaalihuollon henkilökunnan ilmoitusvelvollisuus </a:t>
            </a:r>
            <a:endParaRPr lang="fi-FI" sz="1050" i="1"/>
          </a:p>
        </p:txBody>
      </p:sp>
      <p:sp>
        <p:nvSpPr>
          <p:cNvPr id="13" name="Title 12">
            <a:extLst>
              <a:ext uri="{FF2B5EF4-FFF2-40B4-BE49-F238E27FC236}">
                <a16:creationId xmlns:a16="http://schemas.microsoft.com/office/drawing/2014/main" id="{F3DA7EE3-348C-8F3D-9B1D-1DEA7853C182}"/>
              </a:ext>
            </a:extLst>
          </p:cNvPr>
          <p:cNvSpPr>
            <a:spLocks noGrp="1"/>
          </p:cNvSpPr>
          <p:nvPr>
            <p:ph type="title"/>
          </p:nvPr>
        </p:nvSpPr>
        <p:spPr>
          <a:xfrm>
            <a:off x="461999" y="450426"/>
            <a:ext cx="11289174" cy="868004"/>
          </a:xfrm>
        </p:spPr>
        <p:txBody>
          <a:bodyPr vert="horz" anchor="t"/>
          <a:lstStyle/>
          <a:p>
            <a:r>
              <a:rPr lang="fi-FI" sz="2400">
                <a:latin typeface="+mj-lt"/>
                <a:ea typeface="Inter" panose="02000503000000020004" pitchFamily="2" charset="0"/>
                <a:cs typeface="Times New Roman" panose="02020603050405020304" pitchFamily="18" charset="0"/>
              </a:rPr>
              <a:t>Riski- ja epäkohtailmoitusten k</a:t>
            </a:r>
            <a:r>
              <a:rPr lang="fi-FI" sz="2400">
                <a:solidFill>
                  <a:schemeClr val="accent5"/>
                </a:solidFill>
                <a:latin typeface="+mj-lt"/>
                <a:ea typeface="Inter" panose="02000503000000020004" pitchFamily="2" charset="0"/>
                <a:cs typeface="Times New Roman" panose="02020603050405020304" pitchFamily="18" charset="0"/>
              </a:rPr>
              <a:t>äsittely (2/2)</a:t>
            </a:r>
            <a:endParaRPr lang="fi-FI"/>
          </a:p>
        </p:txBody>
      </p:sp>
      <p:cxnSp>
        <p:nvCxnSpPr>
          <p:cNvPr id="29" name="Straight Connector 28">
            <a:extLst>
              <a:ext uri="{FF2B5EF4-FFF2-40B4-BE49-F238E27FC236}">
                <a16:creationId xmlns:a16="http://schemas.microsoft.com/office/drawing/2014/main" id="{D3B9094E-9D52-4E42-20ED-746429835959}"/>
              </a:ext>
            </a:extLst>
          </p:cNvPr>
          <p:cNvCxnSpPr>
            <a:cxnSpLocks/>
          </p:cNvCxnSpPr>
          <p:nvPr/>
        </p:nvCxnSpPr>
        <p:spPr>
          <a:xfrm>
            <a:off x="451413" y="2629837"/>
            <a:ext cx="11403552" cy="0"/>
          </a:xfrm>
          <a:prstGeom prst="line">
            <a:avLst/>
          </a:prstGeom>
          <a:ln w="22225">
            <a:solidFill>
              <a:srgbClr val="EDEDFC"/>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A48B8E9-D627-1CAB-1108-ED5BB16EEFC3}"/>
              </a:ext>
            </a:extLst>
          </p:cNvPr>
          <p:cNvCxnSpPr>
            <a:cxnSpLocks/>
          </p:cNvCxnSpPr>
          <p:nvPr/>
        </p:nvCxnSpPr>
        <p:spPr>
          <a:xfrm>
            <a:off x="2118429" y="2253129"/>
            <a:ext cx="8842836" cy="726"/>
          </a:xfrm>
          <a:prstGeom prst="line">
            <a:avLst/>
          </a:prstGeom>
          <a:ln w="98425">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0FA7B37-8285-AD2F-4162-0FBAF6F2C113}"/>
              </a:ext>
            </a:extLst>
          </p:cNvPr>
          <p:cNvSpPr>
            <a:spLocks/>
          </p:cNvSpPr>
          <p:nvPr/>
        </p:nvSpPr>
        <p:spPr>
          <a:xfrm>
            <a:off x="2336056" y="2552497"/>
            <a:ext cx="1820096" cy="87650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00800" marR="0" lvl="0" indent="-100800" algn="l" defTabSz="914286"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fi-FI" sz="800" kern="1200">
                <a:solidFill>
                  <a:schemeClr val="dk1"/>
                </a:solidFill>
                <a:latin typeface="+mn-lt"/>
                <a:ea typeface="+mn-ea"/>
                <a:cs typeface="+mn-cs"/>
              </a:rPr>
              <a:t>Ilmoitus esihenkilölle </a:t>
            </a:r>
            <a:r>
              <a:rPr lang="fi-FI" sz="800">
                <a:solidFill>
                  <a:schemeClr val="dk1"/>
                </a:solidFill>
              </a:rPr>
              <a:t>ja</a:t>
            </a:r>
            <a:r>
              <a:rPr lang="fi-FI" sz="800" kern="1200">
                <a:solidFill>
                  <a:schemeClr val="dk1"/>
                </a:solidFill>
                <a:latin typeface="+mn-lt"/>
                <a:ea typeface="+mn-ea"/>
                <a:cs typeface="+mn-cs"/>
              </a:rPr>
              <a:t> täyttämällä lomake</a:t>
            </a:r>
            <a:r>
              <a:rPr lang="fi-FI" sz="800" b="1" i="1" kern="1200">
                <a:solidFill>
                  <a:schemeClr val="dk1"/>
                </a:solidFill>
                <a:latin typeface="+mn-lt"/>
                <a:ea typeface="+mn-ea"/>
                <a:cs typeface="+mn-cs"/>
              </a:rPr>
              <a:t>*</a:t>
            </a:r>
          </a:p>
          <a:p>
            <a:pPr marL="100800" marR="0" lvl="0" indent="-100800" algn="l" defTabSz="914286" rtl="0" eaLnBrk="1" fontAlgn="auto" latinLnBrk="0" hangingPunct="1">
              <a:lnSpc>
                <a:spcPct val="100000"/>
              </a:lnSpc>
              <a:spcBef>
                <a:spcPts val="200"/>
              </a:spcBef>
              <a:spcAft>
                <a:spcPts val="0"/>
              </a:spcAft>
              <a:buClrTx/>
              <a:buSzTx/>
              <a:buFont typeface="Arial" panose="020B0604020202020204" pitchFamily="34" charset="0"/>
              <a:buChar char="•"/>
              <a:tabLst/>
              <a:defRPr/>
            </a:pPr>
            <a:r>
              <a:rPr lang="fi-FI" sz="800" kern="1200">
                <a:solidFill>
                  <a:schemeClr val="dk1"/>
                </a:solidFill>
                <a:latin typeface="+mn-lt"/>
                <a:ea typeface="+mn-ea"/>
                <a:cs typeface="+mn-cs"/>
              </a:rPr>
              <a:t>Esihenkilö toimittaa lomakkeen Eloisan kirjaamoon</a:t>
            </a:r>
            <a:r>
              <a:rPr lang="fi-FI" sz="800">
                <a:solidFill>
                  <a:schemeClr val="dk1"/>
                </a:solidFill>
              </a:rPr>
              <a:t>, josta asia avataan </a:t>
            </a:r>
            <a:r>
              <a:rPr lang="fi-FI" sz="800" kern="1200">
                <a:solidFill>
                  <a:schemeClr val="dk1"/>
                </a:solidFill>
                <a:latin typeface="+mn-lt"/>
                <a:ea typeface="+mn-ea"/>
                <a:cs typeface="+mn-cs"/>
              </a:rPr>
              <a:t>Sosiaali- ja integraatiojohtajalle</a:t>
            </a:r>
          </a:p>
        </p:txBody>
      </p:sp>
      <p:sp>
        <p:nvSpPr>
          <p:cNvPr id="16" name="Rectangle 15">
            <a:extLst>
              <a:ext uri="{FF2B5EF4-FFF2-40B4-BE49-F238E27FC236}">
                <a16:creationId xmlns:a16="http://schemas.microsoft.com/office/drawing/2014/main" id="{AA6DEBE2-2138-109F-C0AE-7F672FD398BC}"/>
              </a:ext>
            </a:extLst>
          </p:cNvPr>
          <p:cNvSpPr>
            <a:spLocks/>
          </p:cNvSpPr>
          <p:nvPr/>
        </p:nvSpPr>
        <p:spPr>
          <a:xfrm>
            <a:off x="4495733" y="2552497"/>
            <a:ext cx="3349012" cy="88162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00800" indent="-100800" algn="l" defTabSz="914286" rtl="0" eaLnBrk="1" latinLnBrk="0" hangingPunct="1">
              <a:spcBef>
                <a:spcPts val="200"/>
              </a:spcBef>
              <a:buFont typeface="Arial" panose="020B0604020202020204" pitchFamily="34" charset="0"/>
              <a:buChar char="•"/>
            </a:pPr>
            <a:r>
              <a:rPr lang="fi-FI" sz="800" kern="1200">
                <a:solidFill>
                  <a:schemeClr val="dk1"/>
                </a:solidFill>
                <a:latin typeface="+mn-lt"/>
                <a:ea typeface="+mn-ea"/>
                <a:cs typeface="+mn-cs"/>
              </a:rPr>
              <a:t>Esihenkilö </a:t>
            </a:r>
            <a:r>
              <a:rPr lang="fi-FI" sz="800">
                <a:solidFill>
                  <a:schemeClr val="tx1"/>
                </a:solidFill>
              </a:rPr>
              <a:t>k</a:t>
            </a:r>
            <a:r>
              <a:rPr lang="fi-FI" sz="800" kern="1200">
                <a:solidFill>
                  <a:schemeClr val="tx1"/>
                </a:solidFill>
                <a:latin typeface="+mn-lt"/>
                <a:ea typeface="+mn-ea"/>
                <a:cs typeface="+mn-cs"/>
              </a:rPr>
              <a:t>äsittelee ilmoituksen ja tekee tarvittavat selvitykset ja toimenpiteet epäkohdan tai sen uhan poistamiseksi </a:t>
            </a:r>
          </a:p>
          <a:p>
            <a:pPr marL="100800" indent="-100800" algn="l" defTabSz="914286" rtl="0" eaLnBrk="1" latinLnBrk="0" hangingPunct="1">
              <a:spcBef>
                <a:spcPts val="200"/>
              </a:spcBef>
              <a:buFont typeface="Arial" panose="020B0604020202020204" pitchFamily="34" charset="0"/>
              <a:buChar char="•"/>
            </a:pPr>
            <a:r>
              <a:rPr lang="fi-FI" sz="800">
                <a:solidFill>
                  <a:schemeClr val="tx1"/>
                </a:solidFill>
              </a:rPr>
              <a:t>Sosiaali- ja integraatiojohtaja käy läpi ilmoituksen ja toimenpiteet, joihin on ryhdytty, ja tekee tarvittaessa täydennykset lomakkeeseen ja määrittää ovatko tehdyt toimenpiteet riittävät</a:t>
            </a:r>
            <a:endParaRPr lang="fi-FI" sz="800" b="0" i="0">
              <a:solidFill>
                <a:srgbClr val="242424"/>
              </a:solidFill>
              <a:effectLst/>
              <a:latin typeface="Calibri" panose="020F0502020204030204" pitchFamily="34" charset="0"/>
            </a:endParaRPr>
          </a:p>
          <a:p>
            <a:pPr marL="100800" indent="-100800" algn="l" defTabSz="914286" rtl="0" eaLnBrk="1" latinLnBrk="0" hangingPunct="1">
              <a:spcBef>
                <a:spcPts val="200"/>
              </a:spcBef>
              <a:buFont typeface="Arial" panose="020B0604020202020204" pitchFamily="34" charset="0"/>
              <a:buChar char="•"/>
            </a:pPr>
            <a:r>
              <a:rPr lang="fi-FI" sz="800" noProof="0">
                <a:solidFill>
                  <a:schemeClr val="tx1"/>
                </a:solidFill>
              </a:rPr>
              <a:t>Keskustelu tarvittaessa asiakkaan ja omaisen kanssa</a:t>
            </a:r>
            <a:endParaRPr lang="fi-FI" sz="800" kern="100" noProof="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100800" indent="-100800" algn="l" defTabSz="914286" rtl="0" eaLnBrk="1" latinLnBrk="0" hangingPunct="1">
              <a:spcBef>
                <a:spcPts val="200"/>
              </a:spcBef>
              <a:buFont typeface="Arial" panose="020B0604020202020204" pitchFamily="34" charset="0"/>
              <a:buChar char="•"/>
            </a:pPr>
            <a:r>
              <a:rPr lang="fi-FI" sz="800" kern="1200">
                <a:solidFill>
                  <a:schemeClr val="tx1"/>
                </a:solidFill>
                <a:latin typeface="+mn-lt"/>
                <a:ea typeface="+mn-ea"/>
                <a:cs typeface="+mn-cs"/>
              </a:rPr>
              <a:t>Toteutetaan korjaavat toimenpiteet yksikössä</a:t>
            </a:r>
          </a:p>
          <a:p>
            <a:pPr algn="l" defTabSz="914286" rtl="0" eaLnBrk="1" latinLnBrk="0" hangingPunct="1">
              <a:spcBef>
                <a:spcPts val="200"/>
              </a:spcBef>
            </a:pPr>
            <a:endParaRPr lang="fi-FI" sz="800" kern="1200">
              <a:solidFill>
                <a:schemeClr val="accent5">
                  <a:lumMod val="75000"/>
                </a:schemeClr>
              </a:solidFill>
              <a:latin typeface="+mn-lt"/>
              <a:ea typeface="+mn-ea"/>
              <a:cs typeface="+mn-cs"/>
            </a:endParaRPr>
          </a:p>
        </p:txBody>
      </p:sp>
      <p:sp>
        <p:nvSpPr>
          <p:cNvPr id="20" name="TextBox 19">
            <a:extLst>
              <a:ext uri="{FF2B5EF4-FFF2-40B4-BE49-F238E27FC236}">
                <a16:creationId xmlns:a16="http://schemas.microsoft.com/office/drawing/2014/main" id="{0816D907-1F6A-CDA0-FF3A-91C668025684}"/>
              </a:ext>
            </a:extLst>
          </p:cNvPr>
          <p:cNvSpPr txBox="1">
            <a:spLocks/>
          </p:cNvSpPr>
          <p:nvPr/>
        </p:nvSpPr>
        <p:spPr>
          <a:xfrm>
            <a:off x="635926" y="1042366"/>
            <a:ext cx="1492802" cy="492443"/>
          </a:xfrm>
          <a:prstGeom prst="rect">
            <a:avLst/>
          </a:prstGeom>
          <a:noFill/>
        </p:spPr>
        <p:txBody>
          <a:bodyPr wrap="square" lIns="36000" rIns="36000" rtlCol="0">
            <a:spAutoFit/>
          </a:bodyPr>
          <a:lstStyle/>
          <a:p>
            <a:pPr algn="ctr"/>
            <a:r>
              <a:rPr lang="fi-FI" sz="1300" b="1">
                <a:solidFill>
                  <a:schemeClr val="bg1"/>
                </a:solidFill>
              </a:rPr>
              <a:t>Haittatapahtuman huomaaminen</a:t>
            </a:r>
          </a:p>
        </p:txBody>
      </p:sp>
      <p:sp>
        <p:nvSpPr>
          <p:cNvPr id="24" name="TextBox 23">
            <a:extLst>
              <a:ext uri="{FF2B5EF4-FFF2-40B4-BE49-F238E27FC236}">
                <a16:creationId xmlns:a16="http://schemas.microsoft.com/office/drawing/2014/main" id="{062E4186-A0E2-AFBE-15A1-8B25F3273BF3}"/>
              </a:ext>
            </a:extLst>
          </p:cNvPr>
          <p:cNvSpPr txBox="1">
            <a:spLocks/>
          </p:cNvSpPr>
          <p:nvPr/>
        </p:nvSpPr>
        <p:spPr>
          <a:xfrm>
            <a:off x="2439262" y="1042366"/>
            <a:ext cx="1695074" cy="492443"/>
          </a:xfrm>
          <a:prstGeom prst="rect">
            <a:avLst/>
          </a:prstGeom>
          <a:noFill/>
        </p:spPr>
        <p:txBody>
          <a:bodyPr wrap="square" rtlCol="0">
            <a:spAutoFit/>
          </a:bodyPr>
          <a:lstStyle/>
          <a:p>
            <a:pPr algn="ctr"/>
            <a:r>
              <a:rPr lang="fi-FI" sz="1300" b="1">
                <a:solidFill>
                  <a:schemeClr val="bg1"/>
                </a:solidFill>
              </a:rPr>
              <a:t>Tapahtuman kirjaus</a:t>
            </a:r>
          </a:p>
        </p:txBody>
      </p:sp>
      <p:sp>
        <p:nvSpPr>
          <p:cNvPr id="25" name="TextBox 24">
            <a:extLst>
              <a:ext uri="{FF2B5EF4-FFF2-40B4-BE49-F238E27FC236}">
                <a16:creationId xmlns:a16="http://schemas.microsoft.com/office/drawing/2014/main" id="{10085E3F-3798-F3E7-1FA8-A7BC530F5EC8}"/>
              </a:ext>
            </a:extLst>
          </p:cNvPr>
          <p:cNvSpPr txBox="1"/>
          <p:nvPr/>
        </p:nvSpPr>
        <p:spPr>
          <a:xfrm>
            <a:off x="4434164" y="1047560"/>
            <a:ext cx="3121950" cy="492443"/>
          </a:xfrm>
          <a:prstGeom prst="rect">
            <a:avLst/>
          </a:prstGeom>
          <a:noFill/>
        </p:spPr>
        <p:txBody>
          <a:bodyPr wrap="square" rtlCol="0">
            <a:spAutoFit/>
          </a:bodyPr>
          <a:lstStyle/>
          <a:p>
            <a:pPr algn="ctr"/>
            <a:r>
              <a:rPr lang="fi-FI" sz="1300" b="1">
                <a:solidFill>
                  <a:schemeClr val="bg1"/>
                </a:solidFill>
              </a:rPr>
              <a:t>Ilmoituksen käsittely ja korjaavat toimenpiteet</a:t>
            </a:r>
          </a:p>
        </p:txBody>
      </p:sp>
      <p:sp>
        <p:nvSpPr>
          <p:cNvPr id="26" name="TextBox 25">
            <a:extLst>
              <a:ext uri="{FF2B5EF4-FFF2-40B4-BE49-F238E27FC236}">
                <a16:creationId xmlns:a16="http://schemas.microsoft.com/office/drawing/2014/main" id="{4AB51011-CFB2-FFAC-E7A4-8AF896E849BD}"/>
              </a:ext>
            </a:extLst>
          </p:cNvPr>
          <p:cNvSpPr txBox="1"/>
          <p:nvPr/>
        </p:nvSpPr>
        <p:spPr>
          <a:xfrm>
            <a:off x="7715545" y="1025326"/>
            <a:ext cx="2401784" cy="492443"/>
          </a:xfrm>
          <a:prstGeom prst="rect">
            <a:avLst/>
          </a:prstGeom>
          <a:noFill/>
        </p:spPr>
        <p:txBody>
          <a:bodyPr wrap="square" rtlCol="0">
            <a:spAutoFit/>
          </a:bodyPr>
          <a:lstStyle/>
          <a:p>
            <a:pPr algn="ctr"/>
            <a:r>
              <a:rPr lang="fi-FI" sz="1300" b="1">
                <a:solidFill>
                  <a:schemeClr val="bg1"/>
                </a:solidFill>
              </a:rPr>
              <a:t>Tapahtuman dokumentointi, </a:t>
            </a:r>
            <a:br>
              <a:rPr lang="fi-FI" sz="1300" b="1">
                <a:solidFill>
                  <a:schemeClr val="bg1"/>
                </a:solidFill>
              </a:rPr>
            </a:br>
            <a:r>
              <a:rPr lang="fi-FI" sz="1300" b="1">
                <a:solidFill>
                  <a:schemeClr val="bg1"/>
                </a:solidFill>
              </a:rPr>
              <a:t>viestintä ja raportointi</a:t>
            </a:r>
          </a:p>
        </p:txBody>
      </p:sp>
      <p:sp>
        <p:nvSpPr>
          <p:cNvPr id="27" name="TextBox 26">
            <a:extLst>
              <a:ext uri="{FF2B5EF4-FFF2-40B4-BE49-F238E27FC236}">
                <a16:creationId xmlns:a16="http://schemas.microsoft.com/office/drawing/2014/main" id="{B0E94D6F-BE6C-F6BB-5AE4-B3289A0571E3}"/>
              </a:ext>
            </a:extLst>
          </p:cNvPr>
          <p:cNvSpPr txBox="1"/>
          <p:nvPr/>
        </p:nvSpPr>
        <p:spPr>
          <a:xfrm>
            <a:off x="10442464" y="1138297"/>
            <a:ext cx="1038698" cy="292388"/>
          </a:xfrm>
          <a:prstGeom prst="rect">
            <a:avLst/>
          </a:prstGeom>
          <a:noFill/>
        </p:spPr>
        <p:txBody>
          <a:bodyPr wrap="square" rtlCol="0">
            <a:spAutoFit/>
          </a:bodyPr>
          <a:lstStyle/>
          <a:p>
            <a:pPr algn="ctr"/>
            <a:r>
              <a:rPr lang="fi-FI" sz="1300" b="1">
                <a:solidFill>
                  <a:schemeClr val="bg1"/>
                </a:solidFill>
              </a:rPr>
              <a:t>Seuranta</a:t>
            </a:r>
          </a:p>
        </p:txBody>
      </p:sp>
      <p:sp>
        <p:nvSpPr>
          <p:cNvPr id="35" name="Oval 34">
            <a:extLst>
              <a:ext uri="{FF2B5EF4-FFF2-40B4-BE49-F238E27FC236}">
                <a16:creationId xmlns:a16="http://schemas.microsoft.com/office/drawing/2014/main" id="{8B9A5313-DAB3-E615-D71B-6D022CABF9EE}"/>
              </a:ext>
            </a:extLst>
          </p:cNvPr>
          <p:cNvSpPr>
            <a:spLocks noChangeAspect="1"/>
          </p:cNvSpPr>
          <p:nvPr/>
        </p:nvSpPr>
        <p:spPr>
          <a:xfrm>
            <a:off x="901017" y="1823529"/>
            <a:ext cx="720648" cy="720000"/>
          </a:xfrm>
          <a:prstGeom prst="ellipse">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0" name="Oval 39">
            <a:extLst>
              <a:ext uri="{FF2B5EF4-FFF2-40B4-BE49-F238E27FC236}">
                <a16:creationId xmlns:a16="http://schemas.microsoft.com/office/drawing/2014/main" id="{A3CD600F-687A-9DEC-2C05-92AAEB4CA633}"/>
              </a:ext>
            </a:extLst>
          </p:cNvPr>
          <p:cNvSpPr>
            <a:spLocks noChangeAspect="1"/>
          </p:cNvSpPr>
          <p:nvPr/>
        </p:nvSpPr>
        <p:spPr>
          <a:xfrm>
            <a:off x="2860152" y="1802108"/>
            <a:ext cx="720648" cy="720000"/>
          </a:xfrm>
          <a:prstGeom prst="ellipse">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5" name="Oval 44">
            <a:extLst>
              <a:ext uri="{FF2B5EF4-FFF2-40B4-BE49-F238E27FC236}">
                <a16:creationId xmlns:a16="http://schemas.microsoft.com/office/drawing/2014/main" id="{036F2911-5542-A02E-2ABC-AED70F2DCF58}"/>
              </a:ext>
            </a:extLst>
          </p:cNvPr>
          <p:cNvSpPr>
            <a:spLocks noChangeAspect="1"/>
          </p:cNvSpPr>
          <p:nvPr/>
        </p:nvSpPr>
        <p:spPr>
          <a:xfrm>
            <a:off x="5577316" y="1802108"/>
            <a:ext cx="720648" cy="720000"/>
          </a:xfrm>
          <a:prstGeom prst="ellipse">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6" name="Oval 45">
            <a:extLst>
              <a:ext uri="{FF2B5EF4-FFF2-40B4-BE49-F238E27FC236}">
                <a16:creationId xmlns:a16="http://schemas.microsoft.com/office/drawing/2014/main" id="{D62E56D5-1DF2-62E6-9433-C3F6CB124DCE}"/>
              </a:ext>
            </a:extLst>
          </p:cNvPr>
          <p:cNvSpPr>
            <a:spLocks noChangeAspect="1"/>
          </p:cNvSpPr>
          <p:nvPr/>
        </p:nvSpPr>
        <p:spPr>
          <a:xfrm>
            <a:off x="8675254" y="1802108"/>
            <a:ext cx="720648" cy="720000"/>
          </a:xfrm>
          <a:prstGeom prst="ellipse">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0" name="Oval 49">
            <a:extLst>
              <a:ext uri="{FF2B5EF4-FFF2-40B4-BE49-F238E27FC236}">
                <a16:creationId xmlns:a16="http://schemas.microsoft.com/office/drawing/2014/main" id="{001A593A-5F82-B023-D672-5C0D9A7F5FFF}"/>
              </a:ext>
            </a:extLst>
          </p:cNvPr>
          <p:cNvSpPr>
            <a:spLocks noChangeAspect="1"/>
          </p:cNvSpPr>
          <p:nvPr/>
        </p:nvSpPr>
        <p:spPr>
          <a:xfrm>
            <a:off x="10625224" y="1802108"/>
            <a:ext cx="720648" cy="720000"/>
          </a:xfrm>
          <a:prstGeom prst="ellipse">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9" name="TextBox 58">
            <a:extLst>
              <a:ext uri="{FF2B5EF4-FFF2-40B4-BE49-F238E27FC236}">
                <a16:creationId xmlns:a16="http://schemas.microsoft.com/office/drawing/2014/main" id="{77515231-6C90-7DF4-774E-7DCDA7DE35EF}"/>
              </a:ext>
            </a:extLst>
          </p:cNvPr>
          <p:cNvSpPr txBox="1"/>
          <p:nvPr/>
        </p:nvSpPr>
        <p:spPr>
          <a:xfrm>
            <a:off x="329925" y="2597450"/>
            <a:ext cx="1695074" cy="461665"/>
          </a:xfrm>
          <a:prstGeom prst="rect">
            <a:avLst/>
          </a:prstGeom>
          <a:noFill/>
        </p:spPr>
        <p:txBody>
          <a:bodyPr wrap="square" rtlCol="0">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lang="fi-FI" sz="1200" b="1"/>
              <a:t>Asiakkaan epä-asiallinen kohtelu</a:t>
            </a:r>
          </a:p>
        </p:txBody>
      </p:sp>
      <p:pic>
        <p:nvPicPr>
          <p:cNvPr id="23" name="Graphic 22">
            <a:extLst>
              <a:ext uri="{FF2B5EF4-FFF2-40B4-BE49-F238E27FC236}">
                <a16:creationId xmlns:a16="http://schemas.microsoft.com/office/drawing/2014/main" id="{90332157-C4F0-6756-B33C-5B71073BA6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64042" y="1959667"/>
            <a:ext cx="404882" cy="404882"/>
          </a:xfrm>
          <a:prstGeom prst="rect">
            <a:avLst/>
          </a:prstGeom>
        </p:spPr>
      </p:pic>
      <p:pic>
        <p:nvPicPr>
          <p:cNvPr id="30" name="Graphic 29">
            <a:extLst>
              <a:ext uri="{FF2B5EF4-FFF2-40B4-BE49-F238E27FC236}">
                <a16:creationId xmlns:a16="http://schemas.microsoft.com/office/drawing/2014/main" id="{0FEFC240-C757-E185-70F5-8261AB47E39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83079" y="1907547"/>
            <a:ext cx="509122" cy="509122"/>
          </a:xfrm>
          <a:prstGeom prst="rect">
            <a:avLst/>
          </a:prstGeom>
        </p:spPr>
      </p:pic>
      <p:pic>
        <p:nvPicPr>
          <p:cNvPr id="31" name="Graphic 30">
            <a:extLst>
              <a:ext uri="{FF2B5EF4-FFF2-40B4-BE49-F238E27FC236}">
                <a16:creationId xmlns:a16="http://schemas.microsoft.com/office/drawing/2014/main" id="{AF9AF21A-C989-1103-123E-7AF05FDB79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91744" y="1959667"/>
            <a:ext cx="404882" cy="404882"/>
          </a:xfrm>
          <a:prstGeom prst="rect">
            <a:avLst/>
          </a:prstGeom>
        </p:spPr>
      </p:pic>
      <p:pic>
        <p:nvPicPr>
          <p:cNvPr id="33" name="Graphic 32">
            <a:extLst>
              <a:ext uri="{FF2B5EF4-FFF2-40B4-BE49-F238E27FC236}">
                <a16:creationId xmlns:a16="http://schemas.microsoft.com/office/drawing/2014/main" id="{CDC6C8E7-96F0-95EF-0DB8-679B94E99CD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80843" y="1940134"/>
            <a:ext cx="443949" cy="443949"/>
          </a:xfrm>
          <a:prstGeom prst="rect">
            <a:avLst/>
          </a:prstGeom>
        </p:spPr>
      </p:pic>
      <p:sp>
        <p:nvSpPr>
          <p:cNvPr id="11" name="Rectangle 10">
            <a:extLst>
              <a:ext uri="{FF2B5EF4-FFF2-40B4-BE49-F238E27FC236}">
                <a16:creationId xmlns:a16="http://schemas.microsoft.com/office/drawing/2014/main" id="{CD541E48-8EA0-85C6-4F9F-F3F0F08A3A97}"/>
              </a:ext>
            </a:extLst>
          </p:cNvPr>
          <p:cNvSpPr>
            <a:spLocks/>
          </p:cNvSpPr>
          <p:nvPr/>
        </p:nvSpPr>
        <p:spPr>
          <a:xfrm>
            <a:off x="7726608" y="2552497"/>
            <a:ext cx="2375114" cy="174556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00800" marR="0" lvl="0" indent="-100800" defTabSz="914286" fontAlgn="auto">
              <a:lnSpc>
                <a:spcPct val="107000"/>
              </a:lnSpc>
              <a:spcBef>
                <a:spcPts val="200"/>
              </a:spcBef>
              <a:spcAft>
                <a:spcPts val="0"/>
              </a:spcAft>
              <a:buClrTx/>
              <a:buSzTx/>
              <a:buFont typeface="Arial" panose="020B0604020202020204" pitchFamily="34" charset="0"/>
              <a:buChar char="•"/>
              <a:tabLst/>
              <a:defRPr/>
            </a:pPr>
            <a:r>
              <a:rPr lang="fi-FI" sz="800">
                <a:solidFill>
                  <a:schemeClr val="tx1"/>
                </a:solidFill>
              </a:rPr>
              <a:t>Ilmoitukset käsitellään työyksiköissä ja tulosyksiköissä sekä palvelualueen esimiesten kanssa sekä jokaisen organisaation omissa työkokouksissa koulutusmielessä noudattaen tietosuojaa. </a:t>
            </a:r>
          </a:p>
          <a:p>
            <a:pPr marL="100800" marR="0" lvl="0" indent="-100800" defTabSz="914286" fontAlgn="auto">
              <a:lnSpc>
                <a:spcPct val="107000"/>
              </a:lnSpc>
              <a:spcBef>
                <a:spcPts val="200"/>
              </a:spcBef>
              <a:spcAft>
                <a:spcPts val="0"/>
              </a:spcAft>
              <a:buClrTx/>
              <a:buSzTx/>
              <a:buFont typeface="Arial" panose="020B0604020202020204" pitchFamily="34" charset="0"/>
              <a:buChar char="•"/>
              <a:tabLst/>
              <a:defRPr/>
            </a:pPr>
            <a:r>
              <a:rPr lang="fi-FI" sz="800">
                <a:solidFill>
                  <a:schemeClr val="tx1"/>
                </a:solidFill>
              </a:rPr>
              <a:t>Sosiaali- ja integraatiojohtaja huolehtii lomakkeen arkistoinnista. </a:t>
            </a:r>
          </a:p>
          <a:p>
            <a:pPr marL="100800" marR="0" lvl="0" indent="-100800" defTabSz="914286" fontAlgn="auto">
              <a:lnSpc>
                <a:spcPct val="107000"/>
              </a:lnSpc>
              <a:spcBef>
                <a:spcPts val="200"/>
              </a:spcBef>
              <a:spcAft>
                <a:spcPts val="0"/>
              </a:spcAft>
              <a:buClrTx/>
              <a:buSzTx/>
              <a:buFont typeface="Arial" panose="020B0604020202020204" pitchFamily="34" charset="0"/>
              <a:buChar char="•"/>
              <a:tabLst/>
              <a:defRPr/>
            </a:pPr>
            <a:r>
              <a:rPr lang="fi-FI" sz="800">
                <a:solidFill>
                  <a:schemeClr val="tx1"/>
                </a:solidFill>
              </a:rPr>
              <a:t>Kopio lomakkeesta lähetetään ilmoituksen tehneelle työntekijälle, yksikön esimiehelle, potilas- ja sosiaaliasiamiehelle ja vakavista epäkohdista menee tieto myös aluehallintovirastoon</a:t>
            </a:r>
          </a:p>
          <a:p>
            <a:pPr marL="100800" marR="0" lvl="0" indent="-100800" defTabSz="914286" fontAlgn="auto">
              <a:lnSpc>
                <a:spcPct val="107000"/>
              </a:lnSpc>
              <a:spcBef>
                <a:spcPts val="200"/>
              </a:spcBef>
              <a:spcAft>
                <a:spcPts val="0"/>
              </a:spcAft>
              <a:buClrTx/>
              <a:buSzTx/>
              <a:buFont typeface="Arial" panose="020B0604020202020204" pitchFamily="34" charset="0"/>
              <a:buChar char="•"/>
              <a:tabLst/>
              <a:defRPr/>
            </a:pPr>
            <a:r>
              <a:rPr lang="fi-FI" sz="800">
                <a:solidFill>
                  <a:schemeClr val="tx1"/>
                </a:solidFill>
              </a:rPr>
              <a:t>Tiedottaminen korjaavista toimenpiteistä kirjallisesti kolmen kuukauden välein, ja julkaisu Eloisan verkkosivuilla</a:t>
            </a:r>
          </a:p>
          <a:p>
            <a:pPr marL="99450" indent="-99450" algn="ctr">
              <a:buFont typeface="Arial" panose="020B0604020202020204" pitchFamily="34" charset="0"/>
              <a:buChar char="•"/>
            </a:pPr>
            <a:endParaRPr lang="en-FI" sz="800"/>
          </a:p>
        </p:txBody>
      </p:sp>
      <p:sp>
        <p:nvSpPr>
          <p:cNvPr id="22" name="TextBox 21">
            <a:extLst>
              <a:ext uri="{FF2B5EF4-FFF2-40B4-BE49-F238E27FC236}">
                <a16:creationId xmlns:a16="http://schemas.microsoft.com/office/drawing/2014/main" id="{7C9ED558-CCE5-AA28-5AEA-12BF191DC338}"/>
              </a:ext>
            </a:extLst>
          </p:cNvPr>
          <p:cNvSpPr txBox="1">
            <a:spLocks/>
          </p:cNvSpPr>
          <p:nvPr/>
        </p:nvSpPr>
        <p:spPr>
          <a:xfrm>
            <a:off x="10118564" y="2552497"/>
            <a:ext cx="1790394" cy="2819426"/>
          </a:xfrm>
          <a:prstGeom prst="rect">
            <a:avLst/>
          </a:prstGeom>
          <a:noFill/>
        </p:spPr>
        <p:txBody>
          <a:bodyPr wrap="square">
            <a:spAutoFit/>
          </a:bodyPr>
          <a:lstStyle/>
          <a:p>
            <a:pPr marL="99450" marR="0" lvl="0" indent="-99450" algn="l" defTabSz="914286" rtl="0" eaLnBrk="1" fontAlgn="auto" latinLnBrk="0" hangingPunct="1">
              <a:lnSpc>
                <a:spcPct val="107000"/>
              </a:lnSpc>
              <a:spcBef>
                <a:spcPts val="200"/>
              </a:spcBef>
              <a:spcAft>
                <a:spcPts val="0"/>
              </a:spcAft>
              <a:buClrTx/>
              <a:buSzTx/>
              <a:buFont typeface="Arial" panose="020B0604020202020204" pitchFamily="34" charset="0"/>
              <a:buChar char="•"/>
              <a:tabLst/>
              <a:defRPr/>
            </a:pPr>
            <a:r>
              <a:rPr lang="fi-FI" sz="800" noProof="0">
                <a:sym typeface="Wingdings" panose="05000000000000000000" pitchFamily="2" charset="2"/>
              </a:rPr>
              <a:t>Ilmoitus </a:t>
            </a:r>
            <a:r>
              <a:rPr lang="fi-FI" sz="800" kern="100">
                <a:ea typeface="Calibri" panose="020F0502020204030204" pitchFamily="34" charset="0"/>
                <a:cs typeface="Times New Roman" panose="02020603050405020304" pitchFamily="18" charset="0"/>
                <a:sym typeface="Wingdings" panose="05000000000000000000" pitchFamily="2" charset="2"/>
              </a:rPr>
              <a:t>valvontatiimi</a:t>
            </a:r>
            <a:r>
              <a:rPr lang="fi-FI" sz="800" kern="100" noProof="0" err="1">
                <a:effectLst/>
                <a:latin typeface="+mn-lt"/>
                <a:ea typeface="Calibri" panose="020F0502020204030204" pitchFamily="34" charset="0"/>
                <a:cs typeface="Times New Roman" panose="02020603050405020304" pitchFamily="18" charset="0"/>
              </a:rPr>
              <a:t>lle</a:t>
            </a:r>
            <a:r>
              <a:rPr lang="fi-FI" sz="800" kern="100" noProof="0">
                <a:effectLst/>
                <a:latin typeface="+mn-lt"/>
                <a:ea typeface="Calibri" panose="020F0502020204030204" pitchFamily="34" charset="0"/>
                <a:cs typeface="Times New Roman" panose="02020603050405020304" pitchFamily="18" charset="0"/>
              </a:rPr>
              <a:t>, mikäli korjaavia toimenpiteitä ei käynnistetä, tai </a:t>
            </a:r>
            <a:r>
              <a:rPr lang="fi-FI" sz="800" kern="1200">
                <a:solidFill>
                  <a:schemeClr val="dk1"/>
                </a:solidFill>
                <a:latin typeface="+mn-lt"/>
                <a:ea typeface="+mn-ea"/>
                <a:cs typeface="+mn-cs"/>
              </a:rPr>
              <a:t>epäkohtaa ei saada korjattua.</a:t>
            </a:r>
          </a:p>
          <a:p>
            <a:pPr marL="99450" marR="0" lvl="0" indent="-99450" algn="l" defTabSz="914286" rtl="0" eaLnBrk="1" fontAlgn="auto" latinLnBrk="0" hangingPunct="1">
              <a:lnSpc>
                <a:spcPct val="107000"/>
              </a:lnSpc>
              <a:spcBef>
                <a:spcPts val="200"/>
              </a:spcBef>
              <a:spcAft>
                <a:spcPts val="0"/>
              </a:spcAft>
              <a:buClrTx/>
              <a:buSzTx/>
              <a:buFont typeface="Arial" panose="020B0604020202020204" pitchFamily="34" charset="0"/>
              <a:buChar char="•"/>
              <a:tabLst/>
              <a:defRPr/>
            </a:pPr>
            <a:r>
              <a:rPr lang="fi-FI" sz="800" kern="1200">
                <a:solidFill>
                  <a:schemeClr val="dk1"/>
                </a:solidFill>
                <a:latin typeface="+mn-lt"/>
                <a:ea typeface="+mn-ea"/>
                <a:cs typeface="+mn-cs"/>
              </a:rPr>
              <a:t>Valvontatiimi selvittää asiaa ja ilmoittaa selvittelyjen ja omien toimenpiteidensä jälkeen </a:t>
            </a:r>
            <a:r>
              <a:rPr lang="fi-FI" sz="800" kern="1200" err="1">
                <a:solidFill>
                  <a:schemeClr val="dk1"/>
                </a:solidFill>
                <a:latin typeface="+mn-lt"/>
                <a:ea typeface="+mn-ea"/>
                <a:cs typeface="+mn-cs"/>
              </a:rPr>
              <a:t>AVI:lle</a:t>
            </a:r>
            <a:r>
              <a:rPr lang="fi-FI" sz="800" kern="1200">
                <a:solidFill>
                  <a:schemeClr val="dk1"/>
                </a:solidFill>
                <a:latin typeface="+mn-lt"/>
                <a:ea typeface="+mn-ea"/>
                <a:cs typeface="+mn-cs"/>
              </a:rPr>
              <a:t>, jos edelleenkään toimenpiteitä ei käynnistetä tai epäkohtaa ei saada korjattua. </a:t>
            </a:r>
          </a:p>
          <a:p>
            <a:pPr marL="99450" indent="-99450" defTabSz="914286">
              <a:lnSpc>
                <a:spcPct val="107000"/>
              </a:lnSpc>
              <a:spcBef>
                <a:spcPts val="200"/>
              </a:spcBef>
              <a:buFont typeface="Arial" panose="020B0604020202020204" pitchFamily="34" charset="0"/>
              <a:buChar char="•"/>
              <a:defRPr/>
            </a:pPr>
            <a:r>
              <a:rPr kumimoji="0" lang="fi-FI" sz="800" b="0" i="0" u="none" strike="noStrike" kern="1200" cap="none" spc="0" normalizeH="0" baseline="0" noProof="0">
                <a:ln>
                  <a:noFill/>
                </a:ln>
                <a:solidFill>
                  <a:srgbClr val="000000"/>
                </a:solidFill>
                <a:effectLst/>
                <a:uLnTx/>
                <a:uFillTx/>
                <a:latin typeface="+mn-lt"/>
                <a:ea typeface="+mn-ea"/>
                <a:cs typeface="+mn-cs"/>
              </a:rPr>
              <a:t>Ilmoitusten perusteella kehitetään toimintaa.</a:t>
            </a:r>
            <a:endParaRPr lang="fi-FI" sz="800"/>
          </a:p>
          <a:p>
            <a:pPr marL="99450" marR="0" lvl="0" indent="-99450" algn="l" defTabSz="914286" rtl="0" eaLnBrk="1" fontAlgn="auto" latinLnBrk="0" hangingPunct="1">
              <a:lnSpc>
                <a:spcPct val="107000"/>
              </a:lnSpc>
              <a:spcBef>
                <a:spcPts val="200"/>
              </a:spcBef>
              <a:spcAft>
                <a:spcPts val="0"/>
              </a:spcAft>
              <a:buClrTx/>
              <a:buSzTx/>
              <a:buFont typeface="Arial" panose="020B0604020202020204" pitchFamily="34" charset="0"/>
              <a:buChar char="•"/>
              <a:tabLst/>
              <a:defRPr/>
            </a:pPr>
            <a:r>
              <a:rPr lang="fi-FI" sz="800"/>
              <a:t>Ilmoituksia ja sen vaikuttavuutta toiminnan parantamiseen seurataan ja arvioidaan valvontatiimissä kaksi kertaa vuodessa, jolloin käsittelyssä on mukana sosiaali- ja potilasasiamies</a:t>
            </a:r>
            <a:endParaRPr lang="fi-FI" sz="800" b="1" kern="1200">
              <a:solidFill>
                <a:schemeClr val="dk1"/>
              </a:solidFill>
              <a:latin typeface="+mn-lt"/>
              <a:ea typeface="+mn-ea"/>
              <a:cs typeface="+mn-cs"/>
            </a:endParaRPr>
          </a:p>
          <a:p>
            <a:pPr marL="99450" marR="0" lvl="0" indent="-99450" algn="l" defTabSz="914286" rtl="0" eaLnBrk="1" fontAlgn="auto" latinLnBrk="0" hangingPunct="1">
              <a:lnSpc>
                <a:spcPct val="107000"/>
              </a:lnSpc>
              <a:spcBef>
                <a:spcPts val="200"/>
              </a:spcBef>
              <a:spcAft>
                <a:spcPts val="0"/>
              </a:spcAft>
              <a:buClrTx/>
              <a:buSzTx/>
              <a:buFont typeface="Arial" panose="020B0604020202020204" pitchFamily="34" charset="0"/>
              <a:buChar char="•"/>
              <a:tabLst/>
              <a:defRPr/>
            </a:pPr>
            <a:endParaRPr lang="fi-FI" sz="800" kern="1200">
              <a:solidFill>
                <a:schemeClr val="dk1"/>
              </a:solidFill>
              <a:latin typeface="+mn-lt"/>
              <a:ea typeface="+mn-ea"/>
              <a:cs typeface="+mn-cs"/>
            </a:endParaRPr>
          </a:p>
        </p:txBody>
      </p:sp>
      <p:grpSp>
        <p:nvGrpSpPr>
          <p:cNvPr id="78" name="Group 77">
            <a:extLst>
              <a:ext uri="{FF2B5EF4-FFF2-40B4-BE49-F238E27FC236}">
                <a16:creationId xmlns:a16="http://schemas.microsoft.com/office/drawing/2014/main" id="{338547B9-99B8-3B8D-8B98-A1A8B826AEDA}"/>
              </a:ext>
            </a:extLst>
          </p:cNvPr>
          <p:cNvGrpSpPr/>
          <p:nvPr/>
        </p:nvGrpSpPr>
        <p:grpSpPr>
          <a:xfrm flipH="1">
            <a:off x="1008297" y="2253130"/>
            <a:ext cx="1151685" cy="1860762"/>
            <a:chOff x="7462824" y="2253131"/>
            <a:chExt cx="1151685" cy="1860762"/>
          </a:xfrm>
        </p:grpSpPr>
        <p:grpSp>
          <p:nvGrpSpPr>
            <p:cNvPr id="79" name="Group 78">
              <a:extLst>
                <a:ext uri="{FF2B5EF4-FFF2-40B4-BE49-F238E27FC236}">
                  <a16:creationId xmlns:a16="http://schemas.microsoft.com/office/drawing/2014/main" id="{860E3173-4907-5BC2-D7B2-DC5C7ABC2AC3}"/>
                </a:ext>
              </a:extLst>
            </p:cNvPr>
            <p:cNvGrpSpPr/>
            <p:nvPr/>
          </p:nvGrpSpPr>
          <p:grpSpPr>
            <a:xfrm>
              <a:off x="7462824" y="2253131"/>
              <a:ext cx="1151685" cy="1860762"/>
              <a:chOff x="2216903" y="2812200"/>
              <a:chExt cx="2232275" cy="3606658"/>
            </a:xfrm>
          </p:grpSpPr>
          <p:sp>
            <p:nvSpPr>
              <p:cNvPr id="82" name="Rounded Rectangle 35">
                <a:extLst>
                  <a:ext uri="{FF2B5EF4-FFF2-40B4-BE49-F238E27FC236}">
                    <a16:creationId xmlns:a16="http://schemas.microsoft.com/office/drawing/2014/main" id="{DECB7116-0B30-B31A-C19B-60C477D1BDFA}"/>
                  </a:ext>
                </a:extLst>
              </p:cNvPr>
              <p:cNvSpPr/>
              <p:nvPr/>
            </p:nvSpPr>
            <p:spPr>
              <a:xfrm>
                <a:off x="2519814" y="4904345"/>
                <a:ext cx="1929364" cy="1514513"/>
              </a:xfrm>
              <a:custGeom>
                <a:avLst/>
                <a:gdLst>
                  <a:gd name="connsiteX0" fmla="*/ 0 w 2232275"/>
                  <a:gd name="connsiteY0" fmla="*/ 302910 h 1817424"/>
                  <a:gd name="connsiteX1" fmla="*/ 302910 w 2232275"/>
                  <a:gd name="connsiteY1" fmla="*/ 0 h 1817424"/>
                  <a:gd name="connsiteX2" fmla="*/ 1929365 w 2232275"/>
                  <a:gd name="connsiteY2" fmla="*/ 0 h 1817424"/>
                  <a:gd name="connsiteX3" fmla="*/ 2232275 w 2232275"/>
                  <a:gd name="connsiteY3" fmla="*/ 302910 h 1817424"/>
                  <a:gd name="connsiteX4" fmla="*/ 2232275 w 2232275"/>
                  <a:gd name="connsiteY4" fmla="*/ 1514514 h 1817424"/>
                  <a:gd name="connsiteX5" fmla="*/ 1929365 w 2232275"/>
                  <a:gd name="connsiteY5" fmla="*/ 1817424 h 1817424"/>
                  <a:gd name="connsiteX6" fmla="*/ 302910 w 2232275"/>
                  <a:gd name="connsiteY6" fmla="*/ 1817424 h 1817424"/>
                  <a:gd name="connsiteX7" fmla="*/ 0 w 2232275"/>
                  <a:gd name="connsiteY7" fmla="*/ 1514514 h 1817424"/>
                  <a:gd name="connsiteX8" fmla="*/ 0 w 2232275"/>
                  <a:gd name="connsiteY8" fmla="*/ 302910 h 1817424"/>
                  <a:gd name="connsiteX0" fmla="*/ 2232275 w 2323715"/>
                  <a:gd name="connsiteY0" fmla="*/ 1514514 h 1817424"/>
                  <a:gd name="connsiteX1" fmla="*/ 1929365 w 2323715"/>
                  <a:gd name="connsiteY1" fmla="*/ 1817424 h 1817424"/>
                  <a:gd name="connsiteX2" fmla="*/ 302910 w 2323715"/>
                  <a:gd name="connsiteY2" fmla="*/ 1817424 h 1817424"/>
                  <a:gd name="connsiteX3" fmla="*/ 0 w 2323715"/>
                  <a:gd name="connsiteY3" fmla="*/ 1514514 h 1817424"/>
                  <a:gd name="connsiteX4" fmla="*/ 0 w 2323715"/>
                  <a:gd name="connsiteY4" fmla="*/ 302910 h 1817424"/>
                  <a:gd name="connsiteX5" fmla="*/ 302910 w 2323715"/>
                  <a:gd name="connsiteY5" fmla="*/ 0 h 1817424"/>
                  <a:gd name="connsiteX6" fmla="*/ 1929365 w 2323715"/>
                  <a:gd name="connsiteY6" fmla="*/ 0 h 1817424"/>
                  <a:gd name="connsiteX7" fmla="*/ 2232275 w 2323715"/>
                  <a:gd name="connsiteY7" fmla="*/ 302910 h 1817424"/>
                  <a:gd name="connsiteX8" fmla="*/ 2323715 w 2323715"/>
                  <a:gd name="connsiteY8" fmla="*/ 1605954 h 1817424"/>
                  <a:gd name="connsiteX0" fmla="*/ 2232275 w 2232275"/>
                  <a:gd name="connsiteY0" fmla="*/ 1514514 h 1817424"/>
                  <a:gd name="connsiteX1" fmla="*/ 1929365 w 2232275"/>
                  <a:gd name="connsiteY1" fmla="*/ 1817424 h 1817424"/>
                  <a:gd name="connsiteX2" fmla="*/ 302910 w 2232275"/>
                  <a:gd name="connsiteY2" fmla="*/ 1817424 h 1817424"/>
                  <a:gd name="connsiteX3" fmla="*/ 0 w 2232275"/>
                  <a:gd name="connsiteY3" fmla="*/ 1514514 h 1817424"/>
                  <a:gd name="connsiteX4" fmla="*/ 0 w 2232275"/>
                  <a:gd name="connsiteY4" fmla="*/ 302910 h 1817424"/>
                  <a:gd name="connsiteX5" fmla="*/ 302910 w 2232275"/>
                  <a:gd name="connsiteY5" fmla="*/ 0 h 1817424"/>
                  <a:gd name="connsiteX6" fmla="*/ 1929365 w 2232275"/>
                  <a:gd name="connsiteY6" fmla="*/ 0 h 1817424"/>
                  <a:gd name="connsiteX7" fmla="*/ 2232275 w 2232275"/>
                  <a:gd name="connsiteY7" fmla="*/ 302910 h 1817424"/>
                  <a:gd name="connsiteX0" fmla="*/ 2232275 w 2232275"/>
                  <a:gd name="connsiteY0" fmla="*/ 1514514 h 1817424"/>
                  <a:gd name="connsiteX1" fmla="*/ 1929365 w 2232275"/>
                  <a:gd name="connsiteY1" fmla="*/ 1817424 h 1817424"/>
                  <a:gd name="connsiteX2" fmla="*/ 302910 w 2232275"/>
                  <a:gd name="connsiteY2" fmla="*/ 1817424 h 1817424"/>
                  <a:gd name="connsiteX3" fmla="*/ 0 w 2232275"/>
                  <a:gd name="connsiteY3" fmla="*/ 1514514 h 1817424"/>
                  <a:gd name="connsiteX4" fmla="*/ 0 w 2232275"/>
                  <a:gd name="connsiteY4" fmla="*/ 302910 h 1817424"/>
                  <a:gd name="connsiteX5" fmla="*/ 302910 w 2232275"/>
                  <a:gd name="connsiteY5" fmla="*/ 0 h 1817424"/>
                  <a:gd name="connsiteX6" fmla="*/ 1929365 w 2232275"/>
                  <a:gd name="connsiteY6" fmla="*/ 0 h 1817424"/>
                  <a:gd name="connsiteX0" fmla="*/ 2232275 w 2232275"/>
                  <a:gd name="connsiteY0" fmla="*/ 1514514 h 1817424"/>
                  <a:gd name="connsiteX1" fmla="*/ 1929365 w 2232275"/>
                  <a:gd name="connsiteY1" fmla="*/ 1817424 h 1817424"/>
                  <a:gd name="connsiteX2" fmla="*/ 302910 w 2232275"/>
                  <a:gd name="connsiteY2" fmla="*/ 1817424 h 1817424"/>
                  <a:gd name="connsiteX3" fmla="*/ 0 w 2232275"/>
                  <a:gd name="connsiteY3" fmla="*/ 1514514 h 1817424"/>
                  <a:gd name="connsiteX4" fmla="*/ 0 w 2232275"/>
                  <a:gd name="connsiteY4" fmla="*/ 302910 h 1817424"/>
                  <a:gd name="connsiteX5" fmla="*/ 302910 w 2232275"/>
                  <a:gd name="connsiteY5" fmla="*/ 0 h 1817424"/>
                  <a:gd name="connsiteX0" fmla="*/ 2232275 w 2232275"/>
                  <a:gd name="connsiteY0" fmla="*/ 1211604 h 1514514"/>
                  <a:gd name="connsiteX1" fmla="*/ 1929365 w 2232275"/>
                  <a:gd name="connsiteY1" fmla="*/ 1514514 h 1514514"/>
                  <a:gd name="connsiteX2" fmla="*/ 302910 w 2232275"/>
                  <a:gd name="connsiteY2" fmla="*/ 1514514 h 1514514"/>
                  <a:gd name="connsiteX3" fmla="*/ 0 w 2232275"/>
                  <a:gd name="connsiteY3" fmla="*/ 1211604 h 1514514"/>
                  <a:gd name="connsiteX4" fmla="*/ 0 w 2232275"/>
                  <a:gd name="connsiteY4" fmla="*/ 0 h 1514514"/>
                  <a:gd name="connsiteX0" fmla="*/ 1929365 w 1929365"/>
                  <a:gd name="connsiteY0" fmla="*/ 1514514 h 1514514"/>
                  <a:gd name="connsiteX1" fmla="*/ 302910 w 1929365"/>
                  <a:gd name="connsiteY1" fmla="*/ 1514514 h 1514514"/>
                  <a:gd name="connsiteX2" fmla="*/ 0 w 1929365"/>
                  <a:gd name="connsiteY2" fmla="*/ 1211604 h 1514514"/>
                  <a:gd name="connsiteX3" fmla="*/ 0 w 1929365"/>
                  <a:gd name="connsiteY3" fmla="*/ 0 h 1514514"/>
                </a:gdLst>
                <a:ahLst/>
                <a:cxnLst>
                  <a:cxn ang="0">
                    <a:pos x="connsiteX0" y="connsiteY0"/>
                  </a:cxn>
                  <a:cxn ang="0">
                    <a:pos x="connsiteX1" y="connsiteY1"/>
                  </a:cxn>
                  <a:cxn ang="0">
                    <a:pos x="connsiteX2" y="connsiteY2"/>
                  </a:cxn>
                  <a:cxn ang="0">
                    <a:pos x="connsiteX3" y="connsiteY3"/>
                  </a:cxn>
                </a:cxnLst>
                <a:rect l="l" t="t" r="r" b="b"/>
                <a:pathLst>
                  <a:path w="1929365" h="1514514">
                    <a:moveTo>
                      <a:pt x="1929365" y="1514514"/>
                    </a:moveTo>
                    <a:lnTo>
                      <a:pt x="302910" y="1514514"/>
                    </a:lnTo>
                    <a:cubicBezTo>
                      <a:pt x="135617" y="1514514"/>
                      <a:pt x="0" y="1378897"/>
                      <a:pt x="0" y="1211604"/>
                    </a:cubicBezTo>
                    <a:lnTo>
                      <a:pt x="0" y="0"/>
                    </a:lnTo>
                  </a:path>
                </a:pathLst>
              </a:custGeom>
              <a:noFill/>
              <a:ln w="98425">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4" name="Rounded Rectangle 35">
                <a:extLst>
                  <a:ext uri="{FF2B5EF4-FFF2-40B4-BE49-F238E27FC236}">
                    <a16:creationId xmlns:a16="http://schemas.microsoft.com/office/drawing/2014/main" id="{F1410382-45DC-E13F-A229-ED8DCBD1049E}"/>
                  </a:ext>
                </a:extLst>
              </p:cNvPr>
              <p:cNvSpPr/>
              <p:nvPr/>
            </p:nvSpPr>
            <p:spPr>
              <a:xfrm rot="10800000">
                <a:off x="2216903" y="2812200"/>
                <a:ext cx="302911" cy="1514515"/>
              </a:xfrm>
              <a:custGeom>
                <a:avLst/>
                <a:gdLst>
                  <a:gd name="connsiteX0" fmla="*/ 0 w 2232275"/>
                  <a:gd name="connsiteY0" fmla="*/ 302910 h 1817424"/>
                  <a:gd name="connsiteX1" fmla="*/ 302910 w 2232275"/>
                  <a:gd name="connsiteY1" fmla="*/ 0 h 1817424"/>
                  <a:gd name="connsiteX2" fmla="*/ 1929365 w 2232275"/>
                  <a:gd name="connsiteY2" fmla="*/ 0 h 1817424"/>
                  <a:gd name="connsiteX3" fmla="*/ 2232275 w 2232275"/>
                  <a:gd name="connsiteY3" fmla="*/ 302910 h 1817424"/>
                  <a:gd name="connsiteX4" fmla="*/ 2232275 w 2232275"/>
                  <a:gd name="connsiteY4" fmla="*/ 1514514 h 1817424"/>
                  <a:gd name="connsiteX5" fmla="*/ 1929365 w 2232275"/>
                  <a:gd name="connsiteY5" fmla="*/ 1817424 h 1817424"/>
                  <a:gd name="connsiteX6" fmla="*/ 302910 w 2232275"/>
                  <a:gd name="connsiteY6" fmla="*/ 1817424 h 1817424"/>
                  <a:gd name="connsiteX7" fmla="*/ 0 w 2232275"/>
                  <a:gd name="connsiteY7" fmla="*/ 1514514 h 1817424"/>
                  <a:gd name="connsiteX8" fmla="*/ 0 w 2232275"/>
                  <a:gd name="connsiteY8" fmla="*/ 302910 h 1817424"/>
                  <a:gd name="connsiteX0" fmla="*/ 2232275 w 2323715"/>
                  <a:gd name="connsiteY0" fmla="*/ 1514514 h 1817424"/>
                  <a:gd name="connsiteX1" fmla="*/ 1929365 w 2323715"/>
                  <a:gd name="connsiteY1" fmla="*/ 1817424 h 1817424"/>
                  <a:gd name="connsiteX2" fmla="*/ 302910 w 2323715"/>
                  <a:gd name="connsiteY2" fmla="*/ 1817424 h 1817424"/>
                  <a:gd name="connsiteX3" fmla="*/ 0 w 2323715"/>
                  <a:gd name="connsiteY3" fmla="*/ 1514514 h 1817424"/>
                  <a:gd name="connsiteX4" fmla="*/ 0 w 2323715"/>
                  <a:gd name="connsiteY4" fmla="*/ 302910 h 1817424"/>
                  <a:gd name="connsiteX5" fmla="*/ 302910 w 2323715"/>
                  <a:gd name="connsiteY5" fmla="*/ 0 h 1817424"/>
                  <a:gd name="connsiteX6" fmla="*/ 1929365 w 2323715"/>
                  <a:gd name="connsiteY6" fmla="*/ 0 h 1817424"/>
                  <a:gd name="connsiteX7" fmla="*/ 2232275 w 2323715"/>
                  <a:gd name="connsiteY7" fmla="*/ 302910 h 1817424"/>
                  <a:gd name="connsiteX8" fmla="*/ 2323715 w 2323715"/>
                  <a:gd name="connsiteY8" fmla="*/ 1605954 h 1817424"/>
                  <a:gd name="connsiteX0" fmla="*/ 2232275 w 2232275"/>
                  <a:gd name="connsiteY0" fmla="*/ 1514514 h 1817424"/>
                  <a:gd name="connsiteX1" fmla="*/ 1929365 w 2232275"/>
                  <a:gd name="connsiteY1" fmla="*/ 1817424 h 1817424"/>
                  <a:gd name="connsiteX2" fmla="*/ 302910 w 2232275"/>
                  <a:gd name="connsiteY2" fmla="*/ 1817424 h 1817424"/>
                  <a:gd name="connsiteX3" fmla="*/ 0 w 2232275"/>
                  <a:gd name="connsiteY3" fmla="*/ 1514514 h 1817424"/>
                  <a:gd name="connsiteX4" fmla="*/ 0 w 2232275"/>
                  <a:gd name="connsiteY4" fmla="*/ 302910 h 1817424"/>
                  <a:gd name="connsiteX5" fmla="*/ 302910 w 2232275"/>
                  <a:gd name="connsiteY5" fmla="*/ 0 h 1817424"/>
                  <a:gd name="connsiteX6" fmla="*/ 1929365 w 2232275"/>
                  <a:gd name="connsiteY6" fmla="*/ 0 h 1817424"/>
                  <a:gd name="connsiteX7" fmla="*/ 2232275 w 2232275"/>
                  <a:gd name="connsiteY7" fmla="*/ 302910 h 1817424"/>
                  <a:gd name="connsiteX0" fmla="*/ 2232275 w 2232275"/>
                  <a:gd name="connsiteY0" fmla="*/ 1514514 h 1817424"/>
                  <a:gd name="connsiteX1" fmla="*/ 1929365 w 2232275"/>
                  <a:gd name="connsiteY1" fmla="*/ 1817424 h 1817424"/>
                  <a:gd name="connsiteX2" fmla="*/ 302910 w 2232275"/>
                  <a:gd name="connsiteY2" fmla="*/ 1817424 h 1817424"/>
                  <a:gd name="connsiteX3" fmla="*/ 0 w 2232275"/>
                  <a:gd name="connsiteY3" fmla="*/ 1514514 h 1817424"/>
                  <a:gd name="connsiteX4" fmla="*/ 0 w 2232275"/>
                  <a:gd name="connsiteY4" fmla="*/ 302910 h 1817424"/>
                  <a:gd name="connsiteX5" fmla="*/ 302910 w 2232275"/>
                  <a:gd name="connsiteY5" fmla="*/ 0 h 1817424"/>
                  <a:gd name="connsiteX6" fmla="*/ 1929365 w 2232275"/>
                  <a:gd name="connsiteY6" fmla="*/ 0 h 1817424"/>
                  <a:gd name="connsiteX0" fmla="*/ 2232275 w 2232275"/>
                  <a:gd name="connsiteY0" fmla="*/ 1514514 h 1817424"/>
                  <a:gd name="connsiteX1" fmla="*/ 1929365 w 2232275"/>
                  <a:gd name="connsiteY1" fmla="*/ 1817424 h 1817424"/>
                  <a:gd name="connsiteX2" fmla="*/ 302910 w 2232275"/>
                  <a:gd name="connsiteY2" fmla="*/ 1817424 h 1817424"/>
                  <a:gd name="connsiteX3" fmla="*/ 0 w 2232275"/>
                  <a:gd name="connsiteY3" fmla="*/ 1514514 h 1817424"/>
                  <a:gd name="connsiteX4" fmla="*/ 0 w 2232275"/>
                  <a:gd name="connsiteY4" fmla="*/ 302910 h 1817424"/>
                  <a:gd name="connsiteX5" fmla="*/ 302910 w 2232275"/>
                  <a:gd name="connsiteY5" fmla="*/ 0 h 1817424"/>
                  <a:gd name="connsiteX0" fmla="*/ 2232275 w 2232275"/>
                  <a:gd name="connsiteY0" fmla="*/ 1211604 h 1514514"/>
                  <a:gd name="connsiteX1" fmla="*/ 1929365 w 2232275"/>
                  <a:gd name="connsiteY1" fmla="*/ 1514514 h 1514514"/>
                  <a:gd name="connsiteX2" fmla="*/ 302910 w 2232275"/>
                  <a:gd name="connsiteY2" fmla="*/ 1514514 h 1514514"/>
                  <a:gd name="connsiteX3" fmla="*/ 0 w 2232275"/>
                  <a:gd name="connsiteY3" fmla="*/ 1211604 h 1514514"/>
                  <a:gd name="connsiteX4" fmla="*/ 0 w 2232275"/>
                  <a:gd name="connsiteY4" fmla="*/ 0 h 1514514"/>
                  <a:gd name="connsiteX0" fmla="*/ 1929365 w 1929365"/>
                  <a:gd name="connsiteY0" fmla="*/ 1514514 h 1514514"/>
                  <a:gd name="connsiteX1" fmla="*/ 302910 w 1929365"/>
                  <a:gd name="connsiteY1" fmla="*/ 1514514 h 1514514"/>
                  <a:gd name="connsiteX2" fmla="*/ 0 w 1929365"/>
                  <a:gd name="connsiteY2" fmla="*/ 1211604 h 1514514"/>
                  <a:gd name="connsiteX3" fmla="*/ 0 w 1929365"/>
                  <a:gd name="connsiteY3" fmla="*/ 0 h 1514514"/>
                  <a:gd name="connsiteX0" fmla="*/ 302910 w 302910"/>
                  <a:gd name="connsiteY0" fmla="*/ 1514514 h 1514514"/>
                  <a:gd name="connsiteX1" fmla="*/ 0 w 302910"/>
                  <a:gd name="connsiteY1" fmla="*/ 1211604 h 1514514"/>
                  <a:gd name="connsiteX2" fmla="*/ 0 w 302910"/>
                  <a:gd name="connsiteY2" fmla="*/ 0 h 1514514"/>
                </a:gdLst>
                <a:ahLst/>
                <a:cxnLst>
                  <a:cxn ang="0">
                    <a:pos x="connsiteX0" y="connsiteY0"/>
                  </a:cxn>
                  <a:cxn ang="0">
                    <a:pos x="connsiteX1" y="connsiteY1"/>
                  </a:cxn>
                  <a:cxn ang="0">
                    <a:pos x="connsiteX2" y="connsiteY2"/>
                  </a:cxn>
                </a:cxnLst>
                <a:rect l="l" t="t" r="r" b="b"/>
                <a:pathLst>
                  <a:path w="302910" h="1514514">
                    <a:moveTo>
                      <a:pt x="302910" y="1514514"/>
                    </a:moveTo>
                    <a:cubicBezTo>
                      <a:pt x="135617" y="1514514"/>
                      <a:pt x="0" y="1378897"/>
                      <a:pt x="0" y="1211604"/>
                    </a:cubicBezTo>
                    <a:lnTo>
                      <a:pt x="0" y="0"/>
                    </a:lnTo>
                  </a:path>
                </a:pathLst>
              </a:custGeom>
              <a:noFill/>
              <a:ln w="98425">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grpSp>
        <p:cxnSp>
          <p:nvCxnSpPr>
            <p:cNvPr id="81" name="Straight Connector 80">
              <a:extLst>
                <a:ext uri="{FF2B5EF4-FFF2-40B4-BE49-F238E27FC236}">
                  <a16:creationId xmlns:a16="http://schemas.microsoft.com/office/drawing/2014/main" id="{6B1D3711-4C06-86F5-7178-1FE8FE3F9A5D}"/>
                </a:ext>
              </a:extLst>
            </p:cNvPr>
            <p:cNvCxnSpPr>
              <a:cxnSpLocks/>
            </p:cNvCxnSpPr>
            <p:nvPr/>
          </p:nvCxnSpPr>
          <p:spPr>
            <a:xfrm>
              <a:off x="7619103" y="3029732"/>
              <a:ext cx="0" cy="325653"/>
            </a:xfrm>
            <a:prstGeom prst="line">
              <a:avLst/>
            </a:prstGeom>
            <a:ln w="98425">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grpSp>
      <p:sp>
        <p:nvSpPr>
          <p:cNvPr id="43" name="TextBox 42">
            <a:extLst>
              <a:ext uri="{FF2B5EF4-FFF2-40B4-BE49-F238E27FC236}">
                <a16:creationId xmlns:a16="http://schemas.microsoft.com/office/drawing/2014/main" id="{A40460C1-73D7-D500-8163-889FA72958AF}"/>
              </a:ext>
            </a:extLst>
          </p:cNvPr>
          <p:cNvSpPr txBox="1"/>
          <p:nvPr/>
        </p:nvSpPr>
        <p:spPr>
          <a:xfrm>
            <a:off x="309273" y="4528868"/>
            <a:ext cx="1796122" cy="830997"/>
          </a:xfrm>
          <a:prstGeom prst="rect">
            <a:avLst/>
          </a:prstGeom>
          <a:noFill/>
        </p:spPr>
        <p:txBody>
          <a:bodyPr wrap="square" rtlCol="0">
            <a:spAutoFit/>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lang="fi-FI" sz="1200" b="1"/>
              <a:t>Muu epäkohta palvelun toteutuksessa tai epäkohdan uhka</a:t>
            </a:r>
          </a:p>
        </p:txBody>
      </p:sp>
      <p:sp>
        <p:nvSpPr>
          <p:cNvPr id="60" name="Oval 59">
            <a:extLst>
              <a:ext uri="{FF2B5EF4-FFF2-40B4-BE49-F238E27FC236}">
                <a16:creationId xmlns:a16="http://schemas.microsoft.com/office/drawing/2014/main" id="{7193D22D-22C9-5A78-5DA4-7800B9A2A83A}"/>
              </a:ext>
            </a:extLst>
          </p:cNvPr>
          <p:cNvSpPr>
            <a:spLocks noChangeAspect="1"/>
          </p:cNvSpPr>
          <p:nvPr/>
        </p:nvSpPr>
        <p:spPr>
          <a:xfrm>
            <a:off x="901016" y="3757544"/>
            <a:ext cx="720648" cy="720000"/>
          </a:xfrm>
          <a:prstGeom prst="ellipse">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99" name="Graphic 98">
            <a:extLst>
              <a:ext uri="{FF2B5EF4-FFF2-40B4-BE49-F238E27FC236}">
                <a16:creationId xmlns:a16="http://schemas.microsoft.com/office/drawing/2014/main" id="{4AE782D4-1518-5D72-64FE-2C2561B5B28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32741" y="1875523"/>
            <a:ext cx="457200" cy="533400"/>
          </a:xfrm>
          <a:prstGeom prst="rect">
            <a:avLst/>
          </a:prstGeom>
        </p:spPr>
      </p:pic>
      <p:pic>
        <p:nvPicPr>
          <p:cNvPr id="100" name="Graphic 99">
            <a:extLst>
              <a:ext uri="{FF2B5EF4-FFF2-40B4-BE49-F238E27FC236}">
                <a16:creationId xmlns:a16="http://schemas.microsoft.com/office/drawing/2014/main" id="{76FABE90-5E90-4DFC-0F56-F0C9DC863CB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26707" y="3849106"/>
            <a:ext cx="469266" cy="422339"/>
          </a:xfrm>
          <a:prstGeom prst="rect">
            <a:avLst/>
          </a:prstGeom>
        </p:spPr>
      </p:pic>
      <p:sp>
        <p:nvSpPr>
          <p:cNvPr id="3" name="Tekstiruutu 2">
            <a:extLst>
              <a:ext uri="{FF2B5EF4-FFF2-40B4-BE49-F238E27FC236}">
                <a16:creationId xmlns:a16="http://schemas.microsoft.com/office/drawing/2014/main" id="{F0CA00F1-9F40-BE7B-4340-3367AFBA267B}"/>
              </a:ext>
            </a:extLst>
          </p:cNvPr>
          <p:cNvSpPr txBox="1"/>
          <p:nvPr/>
        </p:nvSpPr>
        <p:spPr>
          <a:xfrm>
            <a:off x="329924" y="5308071"/>
            <a:ext cx="1796123" cy="954107"/>
          </a:xfrm>
          <a:prstGeom prst="rect">
            <a:avLst/>
          </a:prstGeom>
          <a:noFill/>
        </p:spPr>
        <p:txBody>
          <a:bodyPr wrap="square">
            <a:spAutoFit/>
          </a:bodyPr>
          <a:lstStyle/>
          <a:p>
            <a:r>
              <a:rPr lang="fi-FI" sz="800" b="0" i="1">
                <a:effectLst/>
                <a:latin typeface="Arial" panose="020B0604020202020204" pitchFamily="34" charset="0"/>
              </a:rPr>
              <a:t>esimerkiksi asiakasturvallisuudessa ilmenevät puutteet, asiakkaan kaltoinkohtelu ja toimintakulttuurista johtuvat asiakkaalle vahingolliset toimet</a:t>
            </a:r>
            <a:r>
              <a:rPr lang="fi-FI" sz="800" i="1">
                <a:latin typeface="Arial" panose="020B0604020202020204" pitchFamily="34" charset="0"/>
              </a:rPr>
              <a:t> s</a:t>
            </a:r>
            <a:r>
              <a:rPr lang="fi-FI" sz="800" b="0" i="1">
                <a:effectLst/>
                <a:latin typeface="Arial" panose="020B0604020202020204" pitchFamily="34" charset="0"/>
              </a:rPr>
              <a:t>ekä epäkohdan uh</a:t>
            </a:r>
            <a:r>
              <a:rPr lang="fi-FI" sz="800" i="1">
                <a:latin typeface="Arial" panose="020B0604020202020204" pitchFamily="34" charset="0"/>
              </a:rPr>
              <a:t>ka,</a:t>
            </a:r>
            <a:r>
              <a:rPr lang="fi-FI" sz="800" b="0" i="1">
                <a:effectLst/>
                <a:latin typeface="Arial" panose="020B0604020202020204" pitchFamily="34" charset="0"/>
              </a:rPr>
              <a:t> joka on ilmeinen tai voi johtaa epäkohtaan</a:t>
            </a:r>
            <a:r>
              <a:rPr lang="fi-FI" sz="800" i="1">
                <a:latin typeface="Arial" panose="020B0604020202020204" pitchFamily="34" charset="0"/>
              </a:rPr>
              <a:t>.</a:t>
            </a:r>
            <a:r>
              <a:rPr lang="fi-FI" sz="800" b="0" i="1">
                <a:effectLst/>
                <a:latin typeface="Arial" panose="020B0604020202020204" pitchFamily="34" charset="0"/>
              </a:rPr>
              <a:t> </a:t>
            </a:r>
            <a:endParaRPr lang="fi-FI" sz="1100" i="1"/>
          </a:p>
        </p:txBody>
      </p:sp>
      <p:sp>
        <p:nvSpPr>
          <p:cNvPr id="9" name="Tekstiruutu 8">
            <a:extLst>
              <a:ext uri="{FF2B5EF4-FFF2-40B4-BE49-F238E27FC236}">
                <a16:creationId xmlns:a16="http://schemas.microsoft.com/office/drawing/2014/main" id="{0F0C8E88-F891-1E4B-49F2-39BDAEF816A0}"/>
              </a:ext>
            </a:extLst>
          </p:cNvPr>
          <p:cNvSpPr txBox="1"/>
          <p:nvPr/>
        </p:nvSpPr>
        <p:spPr>
          <a:xfrm>
            <a:off x="329924" y="3029815"/>
            <a:ext cx="1706881" cy="461665"/>
          </a:xfrm>
          <a:prstGeom prst="rect">
            <a:avLst/>
          </a:prstGeom>
          <a:noFill/>
        </p:spPr>
        <p:txBody>
          <a:bodyPr wrap="square">
            <a:spAutoFit/>
          </a:bodyPr>
          <a:lstStyle/>
          <a:p>
            <a:r>
              <a:rPr lang="fi-FI" sz="800" b="0" i="1">
                <a:effectLst/>
                <a:latin typeface="Arial" panose="020B0604020202020204" pitchFamily="34" charset="0"/>
              </a:rPr>
              <a:t>esimerkiksi asiakkaan epäasiallinen kohtaaminen tai  loukkaaminen sanoilla</a:t>
            </a:r>
            <a:endParaRPr lang="fi-FI" sz="800"/>
          </a:p>
        </p:txBody>
      </p:sp>
      <p:pic>
        <p:nvPicPr>
          <p:cNvPr id="37" name="Graphic 22">
            <a:extLst>
              <a:ext uri="{FF2B5EF4-FFF2-40B4-BE49-F238E27FC236}">
                <a16:creationId xmlns:a16="http://schemas.microsoft.com/office/drawing/2014/main" id="{AED4A8EF-30EE-B276-6F3E-C4D0B3F4DFE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844745" y="5524975"/>
            <a:ext cx="404882" cy="404882"/>
          </a:xfrm>
          <a:prstGeom prst="rect">
            <a:avLst/>
          </a:prstGeom>
        </p:spPr>
      </p:pic>
    </p:spTree>
    <p:extLst>
      <p:ext uri="{BB962C8B-B14F-4D97-AF65-F5344CB8AC3E}">
        <p14:creationId xmlns:p14="http://schemas.microsoft.com/office/powerpoint/2010/main" val="37986276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6E05865-29F4-331F-F0F1-3CEB01CE54EF}"/>
              </a:ext>
            </a:extLst>
          </p:cNvPr>
          <p:cNvSpPr/>
          <p:nvPr/>
        </p:nvSpPr>
        <p:spPr>
          <a:xfrm>
            <a:off x="9137044" y="1914097"/>
            <a:ext cx="2715123" cy="787553"/>
          </a:xfrm>
          <a:prstGeom prst="rect">
            <a:avLst/>
          </a:prstGeom>
          <a:solidFill>
            <a:schemeClr val="accent5">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3" name="Rectangle 32">
            <a:extLst>
              <a:ext uri="{FF2B5EF4-FFF2-40B4-BE49-F238E27FC236}">
                <a16:creationId xmlns:a16="http://schemas.microsoft.com/office/drawing/2014/main" id="{C0CFB8F2-F8CC-987D-2F86-1CA97F4B0C06}"/>
              </a:ext>
            </a:extLst>
          </p:cNvPr>
          <p:cNvSpPr/>
          <p:nvPr/>
        </p:nvSpPr>
        <p:spPr>
          <a:xfrm>
            <a:off x="4296831" y="1914097"/>
            <a:ext cx="4664334" cy="787553"/>
          </a:xfrm>
          <a:prstGeom prst="rect">
            <a:avLst/>
          </a:prstGeom>
          <a:solidFill>
            <a:schemeClr val="accent5">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2" name="Rectangle 31">
            <a:extLst>
              <a:ext uri="{FF2B5EF4-FFF2-40B4-BE49-F238E27FC236}">
                <a16:creationId xmlns:a16="http://schemas.microsoft.com/office/drawing/2014/main" id="{84282CCA-2A82-ABDE-A8B5-0A66843E20E1}"/>
              </a:ext>
            </a:extLst>
          </p:cNvPr>
          <p:cNvSpPr/>
          <p:nvPr/>
        </p:nvSpPr>
        <p:spPr>
          <a:xfrm>
            <a:off x="554196" y="1914097"/>
            <a:ext cx="3584666" cy="787553"/>
          </a:xfrm>
          <a:prstGeom prst="rect">
            <a:avLst/>
          </a:prstGeom>
          <a:solidFill>
            <a:schemeClr val="accent5">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Rectangle 15">
            <a:extLst>
              <a:ext uri="{FF2B5EF4-FFF2-40B4-BE49-F238E27FC236}">
                <a16:creationId xmlns:a16="http://schemas.microsoft.com/office/drawing/2014/main" id="{1A58D0F8-209E-6324-9261-23923A720118}"/>
              </a:ext>
            </a:extLst>
          </p:cNvPr>
          <p:cNvSpPr/>
          <p:nvPr/>
        </p:nvSpPr>
        <p:spPr>
          <a:xfrm>
            <a:off x="4879594" y="0"/>
            <a:ext cx="2427068" cy="518181"/>
          </a:xfrm>
          <a:prstGeom prst="rect">
            <a:avLst/>
          </a:prstGeom>
          <a:solidFill>
            <a:srgbClr val="ED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7" name="TextBox 6">
            <a:extLst>
              <a:ext uri="{FF2B5EF4-FFF2-40B4-BE49-F238E27FC236}">
                <a16:creationId xmlns:a16="http://schemas.microsoft.com/office/drawing/2014/main" id="{759EE4D2-5C7F-978D-C832-785D8B865EC3}"/>
              </a:ext>
            </a:extLst>
          </p:cNvPr>
          <p:cNvSpPr txBox="1">
            <a:spLocks/>
          </p:cNvSpPr>
          <p:nvPr/>
        </p:nvSpPr>
        <p:spPr>
          <a:xfrm>
            <a:off x="466461" y="2747586"/>
            <a:ext cx="3940989" cy="4295407"/>
          </a:xfrm>
          <a:prstGeom prst="rect">
            <a:avLst/>
          </a:prstGeom>
          <a:noFill/>
        </p:spPr>
        <p:txBody>
          <a:bodyPr wrap="square">
            <a:spAutoFit/>
          </a:bodyPr>
          <a:lstStyle/>
          <a:p>
            <a:pPr marL="171450" indent="-171450" defTabSz="914286">
              <a:lnSpc>
                <a:spcPct val="107000"/>
              </a:lnSpc>
              <a:spcAft>
                <a:spcPts val="300"/>
              </a:spcAft>
              <a:buFont typeface="Arial" panose="020B0604020202020204" pitchFamily="34" charset="0"/>
              <a:buChar char="•"/>
              <a:defRPr/>
            </a:pPr>
            <a:r>
              <a:rPr lang="fi-FI" sz="1100" kern="100">
                <a:ea typeface="Calibri" panose="020F0502020204030204" pitchFamily="34" charset="0"/>
                <a:cs typeface="Times New Roman" panose="02020603050405020304" pitchFamily="18" charset="0"/>
              </a:rPr>
              <a:t>On velvoitettu ilmoittamaan kaikista </a:t>
            </a:r>
            <a:r>
              <a:rPr lang="fi-FI" sz="1100" kern="100">
                <a:effectLst/>
                <a:ea typeface="Calibri" panose="020F0502020204030204" pitchFamily="34" charset="0"/>
                <a:cs typeface="Times New Roman" panose="02020603050405020304" pitchFamily="18" charset="0"/>
              </a:rPr>
              <a:t>havaituista    riskeistä, vaaratapahtumista ja epäkohdista:</a:t>
            </a:r>
          </a:p>
          <a:p>
            <a:pPr marL="361950" lvl="1" indent="-184150" defTabSz="914286">
              <a:lnSpc>
                <a:spcPct val="107000"/>
              </a:lnSpc>
              <a:spcAft>
                <a:spcPts val="300"/>
              </a:spcAft>
              <a:buFont typeface="+mj-lt"/>
              <a:buAutoNum type="arabicPeriod"/>
              <a:defRPr/>
            </a:pPr>
            <a:r>
              <a:rPr lang="fi-FI" sz="1100" kern="100">
                <a:ea typeface="Calibri" panose="020F0502020204030204" pitchFamily="34" charset="0"/>
                <a:cs typeface="Times New Roman" panose="02020603050405020304" pitchFamily="18" charset="0"/>
              </a:rPr>
              <a:t>suoraan omalle </a:t>
            </a:r>
            <a:r>
              <a:rPr lang="fi-FI" sz="1100" kern="100">
                <a:effectLst/>
                <a:ea typeface="Calibri" panose="020F0502020204030204" pitchFamily="34" charset="0"/>
                <a:cs typeface="Times New Roman" panose="02020603050405020304" pitchFamily="18" charset="0"/>
              </a:rPr>
              <a:t>esihenkilölle</a:t>
            </a:r>
            <a:r>
              <a:rPr lang="fi-FI" sz="1100" kern="100">
                <a:ea typeface="Calibri" panose="020F0502020204030204" pitchFamily="34" charset="0"/>
                <a:cs typeface="Times New Roman" panose="02020603050405020304" pitchFamily="18" charset="0"/>
              </a:rPr>
              <a:t> ja</a:t>
            </a:r>
            <a:endParaRPr lang="fi-FI" sz="1100" kern="100">
              <a:effectLst/>
              <a:ea typeface="Calibri" panose="020F0502020204030204" pitchFamily="34" charset="0"/>
              <a:cs typeface="Times New Roman" panose="02020603050405020304" pitchFamily="18" charset="0"/>
            </a:endParaRPr>
          </a:p>
          <a:p>
            <a:pPr marL="361950" lvl="1" indent="-184150" defTabSz="914286">
              <a:lnSpc>
                <a:spcPct val="107000"/>
              </a:lnSpc>
              <a:spcAft>
                <a:spcPts val="300"/>
              </a:spcAft>
              <a:buFont typeface="+mj-lt"/>
              <a:buAutoNum type="arabicPeriod"/>
              <a:defRPr/>
            </a:pPr>
            <a:r>
              <a:rPr lang="fi-FI" sz="1100" kern="100">
                <a:solidFill>
                  <a:srgbClr val="000000"/>
                </a:solidFill>
                <a:cs typeface="Times New Roman" panose="02020603050405020304" pitchFamily="18" charset="0"/>
              </a:rPr>
              <a:t>tekemällä </a:t>
            </a:r>
            <a:r>
              <a:rPr lang="fi-FI" sz="1100" kern="100" err="1">
                <a:solidFill>
                  <a:srgbClr val="000000"/>
                </a:solidFill>
                <a:cs typeface="Times New Roman" panose="02020603050405020304" pitchFamily="18" charset="0"/>
              </a:rPr>
              <a:t>Haipro</a:t>
            </a:r>
            <a:r>
              <a:rPr lang="fi-FI" sz="1100" kern="100">
                <a:solidFill>
                  <a:srgbClr val="000000"/>
                </a:solidFill>
                <a:cs typeface="Times New Roman" panose="02020603050405020304" pitchFamily="18" charset="0"/>
              </a:rPr>
              <a:t>-ilmoituksen tai </a:t>
            </a:r>
          </a:p>
          <a:p>
            <a:pPr marL="361950" lvl="1" indent="-184150" defTabSz="914286">
              <a:lnSpc>
                <a:spcPct val="107000"/>
              </a:lnSpc>
              <a:spcAft>
                <a:spcPts val="300"/>
              </a:spcAft>
              <a:buFont typeface="+mj-lt"/>
              <a:buAutoNum type="arabicPeriod"/>
              <a:defRPr/>
            </a:pPr>
            <a:r>
              <a:rPr lang="fi-FI" sz="1100" kern="100">
                <a:solidFill>
                  <a:srgbClr val="000000"/>
                </a:solidFill>
                <a:cs typeface="Times New Roman" panose="02020603050405020304" pitchFamily="18" charset="0"/>
              </a:rPr>
              <a:t>täyttämällä intran </a:t>
            </a:r>
            <a:r>
              <a:rPr lang="fi-FI" sz="1100" kern="100">
                <a:cs typeface="Times New Roman" panose="02020603050405020304" pitchFamily="18" charset="0"/>
              </a:rPr>
              <a:t>lomakkeen (</a:t>
            </a:r>
            <a:r>
              <a:rPr lang="fi-FI" sz="1100" i="1">
                <a:effectLst/>
              </a:rPr>
              <a:t>sosiaalihuollon ammattilaisten lomakkeet -&gt; sosiaalihuollon henkilökunnan ilmoitusvelvollisuus </a:t>
            </a:r>
            <a:r>
              <a:rPr lang="fi-FI" sz="1100" kern="100">
                <a:cs typeface="Times New Roman" panose="02020603050405020304" pitchFamily="18" charset="0"/>
              </a:rPr>
              <a:t>)</a:t>
            </a:r>
            <a:endParaRPr kumimoji="0" lang="fi-FI" sz="1100" b="0" i="0" u="none" strike="noStrike" kern="100" cap="none" spc="0" normalizeH="0" baseline="0" noProof="0">
              <a:ln>
                <a:noFill/>
              </a:ln>
              <a:uLnTx/>
              <a:uFillTx/>
              <a:cs typeface="Times New Roman" panose="02020603050405020304" pitchFamily="18" charset="0"/>
            </a:endParaRPr>
          </a:p>
          <a:p>
            <a:pPr marL="171450" marR="0" lvl="0" indent="-171450" algn="l" defTabSz="914286" rtl="0" eaLnBrk="1" fontAlgn="auto" latinLnBrk="0" hangingPunct="1">
              <a:lnSpc>
                <a:spcPct val="107000"/>
              </a:lnSpc>
              <a:spcBef>
                <a:spcPts val="0"/>
              </a:spcBef>
              <a:spcAft>
                <a:spcPts val="600"/>
              </a:spcAft>
              <a:buClrTx/>
              <a:buSzTx/>
              <a:buFont typeface="Arial" panose="020B0604020202020204" pitchFamily="34" charset="0"/>
              <a:buChar char="•"/>
              <a:tabLst/>
              <a:defRPr/>
            </a:pPr>
            <a:r>
              <a:rPr kumimoji="0" lang="fi-FI" sz="1100" b="0" i="0" u="none" strike="noStrike" kern="100" cap="none" spc="0" normalizeH="0" baseline="0" noProof="0">
                <a:ln>
                  <a:noFill/>
                </a:ln>
                <a:solidFill>
                  <a:srgbClr val="000000"/>
                </a:solidFill>
                <a:effectLst/>
                <a:uLnTx/>
                <a:uFillTx/>
                <a:ea typeface="+mn-ea"/>
                <a:cs typeface="+mn-cs"/>
              </a:rPr>
              <a:t>Otetaan tarvittaessa yhteyttä lääkäriin</a:t>
            </a:r>
            <a:r>
              <a:rPr lang="fi-FI" sz="1100" kern="100">
                <a:solidFill>
                  <a:srgbClr val="000000"/>
                </a:solidFill>
              </a:rPr>
              <a:t> </a:t>
            </a:r>
            <a:r>
              <a:rPr kumimoji="0" lang="fi-FI" sz="1100" b="0" i="0" u="none" strike="noStrike" kern="100" cap="none" spc="0" normalizeH="0" baseline="0" noProof="0">
                <a:ln>
                  <a:noFill/>
                </a:ln>
                <a:solidFill>
                  <a:srgbClr val="000000"/>
                </a:solidFill>
                <a:effectLst/>
                <a:uLnTx/>
                <a:uFillTx/>
                <a:ea typeface="+mn-ea"/>
                <a:cs typeface="+mn-cs"/>
              </a:rPr>
              <a:t>lääkkeisiin tai lääkehoitoon liittyvän poikkeaman tapahtuessa</a:t>
            </a:r>
          </a:p>
          <a:p>
            <a:pPr marL="171450" marR="0" lvl="0" indent="-171450" algn="l" defTabSz="914286" rtl="0" eaLnBrk="1" fontAlgn="auto" latinLnBrk="0" hangingPunct="1">
              <a:lnSpc>
                <a:spcPct val="107000"/>
              </a:lnSpc>
              <a:spcBef>
                <a:spcPts val="0"/>
              </a:spcBef>
              <a:spcAft>
                <a:spcPts val="600"/>
              </a:spcAft>
              <a:buClrTx/>
              <a:buSzTx/>
              <a:buFont typeface="Arial" panose="020B0604020202020204" pitchFamily="34" charset="0"/>
              <a:buChar char="•"/>
              <a:tabLst/>
              <a:defRPr/>
            </a:pPr>
            <a:r>
              <a:rPr kumimoji="0" lang="fi-FI" sz="1100" b="0" i="0" u="none" strike="noStrike" kern="100" cap="none" spc="0" normalizeH="0" baseline="0" noProof="0">
                <a:ln>
                  <a:noFill/>
                </a:ln>
                <a:solidFill>
                  <a:srgbClr val="000000"/>
                </a:solidFill>
                <a:effectLst/>
                <a:uLnTx/>
                <a:uFillTx/>
                <a:ea typeface="+mn-ea"/>
                <a:cs typeface="+mn-cs"/>
              </a:rPr>
              <a:t>Osallistuu turvallisuustason ja -riskien arviointiin, omavalvontasuunnitelman laatimiseen ja turvallisuutta parantavien toimenpiteiden toteuttamiseen </a:t>
            </a:r>
          </a:p>
          <a:p>
            <a:pPr marL="171450" indent="-171450" defTabSz="914286">
              <a:lnSpc>
                <a:spcPct val="107000"/>
              </a:lnSpc>
              <a:spcAft>
                <a:spcPts val="600"/>
              </a:spcAft>
              <a:buFont typeface="Arial" panose="020B0604020202020204" pitchFamily="34" charset="0"/>
              <a:buChar char="•"/>
              <a:defRPr/>
            </a:pPr>
            <a:r>
              <a:rPr kumimoji="0" lang="fi-FI" sz="1100" b="0" i="0" u="none" strike="noStrike" kern="100" cap="none" spc="0" normalizeH="0" baseline="0" noProof="0">
                <a:ln>
                  <a:noFill/>
                </a:ln>
                <a:solidFill>
                  <a:srgbClr val="000000"/>
                </a:solidFill>
                <a:effectLst/>
                <a:uLnTx/>
                <a:uFillTx/>
                <a:ea typeface="+mn-ea"/>
                <a:cs typeface="+mn-cs"/>
              </a:rPr>
              <a:t>Sitoutuu riskienhallintaan ja toteuttaa aktiivisesti kaikkia siihen liittyviä toimia</a:t>
            </a:r>
          </a:p>
          <a:p>
            <a:pPr marL="171450" indent="-171450" defTabSz="914286">
              <a:lnSpc>
                <a:spcPct val="107000"/>
              </a:lnSpc>
              <a:spcAft>
                <a:spcPts val="600"/>
              </a:spcAft>
              <a:buFont typeface="Arial" panose="020B0604020202020204" pitchFamily="34" charset="0"/>
              <a:buChar char="•"/>
              <a:defRPr/>
            </a:pPr>
            <a:r>
              <a:rPr lang="fi-FI" sz="1100">
                <a:effectLst/>
              </a:rPr>
              <a:t>Huolehtii, että omalta osaltaan edistää luottamuksellista ilmapiiriä, jossa voidaan keskustella avoimesti riskeistä   ja laadun hallintaan liittyvistä asioista</a:t>
            </a:r>
          </a:p>
          <a:p>
            <a:pPr defTabSz="914286">
              <a:lnSpc>
                <a:spcPct val="107000"/>
              </a:lnSpc>
              <a:spcAft>
                <a:spcPts val="600"/>
              </a:spcAft>
              <a:defRPr/>
            </a:pPr>
            <a:endParaRPr kumimoji="0" lang="fi-FI" sz="1100" b="0" i="0" u="none" strike="noStrike" kern="100" cap="none" spc="0" normalizeH="0" baseline="0" noProof="0">
              <a:ln>
                <a:noFill/>
              </a:ln>
              <a:solidFill>
                <a:srgbClr val="000000"/>
              </a:solidFill>
              <a:effectLst/>
              <a:uLnTx/>
              <a:uFillTx/>
              <a:ea typeface="+mn-ea"/>
              <a:cs typeface="+mn-cs"/>
            </a:endParaRPr>
          </a:p>
          <a:p>
            <a:pPr marL="171450" marR="0" lvl="0" indent="-171450" algn="l" defTabSz="914286" rtl="0" eaLnBrk="1" fontAlgn="auto" latinLnBrk="0" hangingPunct="1">
              <a:lnSpc>
                <a:spcPct val="107000"/>
              </a:lnSpc>
              <a:spcBef>
                <a:spcPts val="0"/>
              </a:spcBef>
              <a:spcAft>
                <a:spcPts val="600"/>
              </a:spcAft>
              <a:buClrTx/>
              <a:buSzTx/>
              <a:buFont typeface="Arial" panose="020B0604020202020204" pitchFamily="34" charset="0"/>
              <a:buChar char="•"/>
              <a:tabLst/>
              <a:defRPr/>
            </a:pPr>
            <a:endParaRPr kumimoji="0" lang="fi-FI" sz="1100" b="0" i="0" u="none" strike="noStrike" kern="100" cap="none" spc="0" normalizeH="0" baseline="0" noProof="0">
              <a:ln>
                <a:noFill/>
              </a:ln>
              <a:solidFill>
                <a:srgbClr val="000000"/>
              </a:solidFill>
              <a:effectLst/>
              <a:uLnTx/>
              <a:uFillTx/>
              <a:latin typeface="Arial" panose="020B0604020202020204"/>
              <a:ea typeface="+mn-ea"/>
              <a:cs typeface="+mn-cs"/>
            </a:endParaRPr>
          </a:p>
          <a:p>
            <a:pPr marL="171450" marR="0" lvl="0" indent="-171450" algn="l" defTabSz="914286" rtl="0" eaLnBrk="1" fontAlgn="auto" latinLnBrk="0" hangingPunct="1">
              <a:lnSpc>
                <a:spcPct val="107000"/>
              </a:lnSpc>
              <a:spcBef>
                <a:spcPts val="0"/>
              </a:spcBef>
              <a:spcAft>
                <a:spcPts val="600"/>
              </a:spcAft>
              <a:buClrTx/>
              <a:buSzTx/>
              <a:buFont typeface="Arial" panose="020B0604020202020204" pitchFamily="34" charset="0"/>
              <a:buChar char="•"/>
              <a:tabLst/>
              <a:defRPr/>
            </a:pPr>
            <a:endParaRPr kumimoji="0" lang="fi-FI" sz="1100" b="0" i="0" u="none" strike="noStrike" kern="1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C1ECCAA5-3B84-22D0-F40D-3DC1CAF1D210}"/>
              </a:ext>
            </a:extLst>
          </p:cNvPr>
          <p:cNvSpPr txBox="1">
            <a:spLocks/>
          </p:cNvSpPr>
          <p:nvPr/>
        </p:nvSpPr>
        <p:spPr>
          <a:xfrm>
            <a:off x="4238299" y="2747586"/>
            <a:ext cx="4722865" cy="4059445"/>
          </a:xfrm>
          <a:prstGeom prst="rect">
            <a:avLst/>
          </a:prstGeom>
          <a:noFill/>
        </p:spPr>
        <p:txBody>
          <a:bodyPr wrap="square">
            <a:spAutoFit/>
          </a:bodyPr>
          <a:lstStyle/>
          <a:p>
            <a:pPr marL="171450" indent="-171450" defTabSz="914286">
              <a:lnSpc>
                <a:spcPct val="107000"/>
              </a:lnSpc>
              <a:spcAft>
                <a:spcPts val="600"/>
              </a:spcAft>
              <a:buFont typeface="Arial" panose="020B0604020202020204" pitchFamily="34" charset="0"/>
              <a:buChar char="•"/>
              <a:defRPr/>
            </a:pPr>
            <a:r>
              <a:rPr lang="fi-FI" sz="1100" kern="100">
                <a:ea typeface="Calibri" panose="020F0502020204030204" pitchFamily="34" charset="0"/>
                <a:cs typeface="Times New Roman" panose="02020603050405020304" pitchFamily="18" charset="0"/>
              </a:rPr>
              <a:t>On velvoitettu työtekijöiden tavoin ilmoittamaan kaikista </a:t>
            </a:r>
            <a:r>
              <a:rPr lang="fi-FI" sz="1100" kern="100">
                <a:effectLst/>
                <a:ea typeface="Calibri" panose="020F0502020204030204" pitchFamily="34" charset="0"/>
                <a:cs typeface="Times New Roman" panose="02020603050405020304" pitchFamily="18" charset="0"/>
              </a:rPr>
              <a:t>havaituista riskeistä, vaaratapahtumista ja epäkohdista </a:t>
            </a:r>
          </a:p>
          <a:p>
            <a:pPr marL="171450" marR="0" lvl="0" indent="-171450" algn="l" defTabSz="914286" rtl="0" eaLnBrk="1" fontAlgn="auto" latinLnBrk="0" hangingPunct="1">
              <a:lnSpc>
                <a:spcPct val="107000"/>
              </a:lnSpc>
              <a:spcBef>
                <a:spcPts val="0"/>
              </a:spcBef>
              <a:spcAft>
                <a:spcPts val="600"/>
              </a:spcAft>
              <a:buClrTx/>
              <a:buSzTx/>
              <a:buFont typeface="Arial" panose="020B0604020202020204" pitchFamily="34" charset="0"/>
              <a:buChar char="•"/>
              <a:tabLst/>
              <a:defRPr/>
            </a:pPr>
            <a:r>
              <a:rPr kumimoji="0" lang="fi-FI" sz="1100" b="0" i="0" u="none" strike="noStrike" kern="100" cap="none" spc="0" normalizeH="0" baseline="0" noProof="0">
                <a:ln>
                  <a:noFill/>
                </a:ln>
                <a:solidFill>
                  <a:srgbClr val="000000"/>
                </a:solidFill>
                <a:effectLst/>
                <a:uLnTx/>
                <a:uFillTx/>
                <a:ea typeface="+mn-ea"/>
                <a:cs typeface="+mn-cs"/>
              </a:rPr>
              <a:t>Vastaa yksikön turvallisuustason ja -riskien arvioinnista, omavalvonta-suunnitelman laatimisesta ja turvallisuutta parantavien toimenpiteiden toteuttamisesta</a:t>
            </a:r>
          </a:p>
          <a:p>
            <a:pPr marL="171450" indent="-171450" defTabSz="914286">
              <a:lnSpc>
                <a:spcPct val="107000"/>
              </a:lnSpc>
              <a:spcAft>
                <a:spcPts val="600"/>
              </a:spcAft>
              <a:buFont typeface="Arial" panose="020B0604020202020204" pitchFamily="34" charset="0"/>
              <a:buChar char="•"/>
              <a:defRPr/>
            </a:pPr>
            <a:r>
              <a:rPr lang="fi-FI" sz="1100" b="0" kern="100" noProof="0">
                <a:effectLst/>
              </a:rPr>
              <a:t>Vastaa henkilökunnan perehdyttämisestä omavalvonnan periaatteisiin ja toimeenpanoon ml. </a:t>
            </a:r>
            <a:r>
              <a:rPr lang="fi-FI" sz="1100" kern="100"/>
              <a:t>h</a:t>
            </a:r>
            <a:r>
              <a:rPr lang="fi-FI" sz="1100" b="0" kern="100" noProof="0" err="1">
                <a:effectLst/>
              </a:rPr>
              <a:t>enkilöstön</a:t>
            </a:r>
            <a:r>
              <a:rPr lang="fi-FI" sz="1100" b="0" kern="100" noProof="0">
                <a:effectLst/>
              </a:rPr>
              <a:t> lakisääteinen ilmoitusvelvollisuus. Huolehtii omavalvonnan ohjeistamisesta ja järjestämisestä sekä siitä, että työntekijöillä on riittävästi tietoa turvallisuusasioista </a:t>
            </a:r>
          </a:p>
          <a:p>
            <a:pPr marL="171450" indent="-171450" defTabSz="914286">
              <a:lnSpc>
                <a:spcPct val="107000"/>
              </a:lnSpc>
              <a:spcAft>
                <a:spcPts val="600"/>
              </a:spcAft>
              <a:buFont typeface="Arial" panose="020B0604020202020204" pitchFamily="34" charset="0"/>
              <a:buChar char="•"/>
              <a:defRPr/>
            </a:pPr>
            <a:r>
              <a:rPr lang="fi-FI" sz="1100" b="0" kern="100" noProof="0">
                <a:effectLst/>
              </a:rPr>
              <a:t>Vastaa siitä, että turvallisuuskysymysten käsittelylle on myönteinen asenneympäristö</a:t>
            </a:r>
          </a:p>
          <a:p>
            <a:pPr marL="171450" indent="-171450" defTabSz="914286">
              <a:lnSpc>
                <a:spcPct val="107000"/>
              </a:lnSpc>
              <a:spcAft>
                <a:spcPts val="600"/>
              </a:spcAft>
              <a:buFont typeface="Arial" panose="020B0604020202020204" pitchFamily="34" charset="0"/>
              <a:buChar char="•"/>
              <a:defRPr/>
            </a:pPr>
            <a:r>
              <a:rPr lang="fi-FI" sz="1100">
                <a:ea typeface="Inter" panose="02000503000000020004" pitchFamily="2" charset="0"/>
              </a:rPr>
              <a:t>Käy läpi yksikkönsä </a:t>
            </a:r>
            <a:r>
              <a:rPr lang="fi-FI" sz="1100" err="1">
                <a:ea typeface="Inter" panose="02000503000000020004" pitchFamily="2" charset="0"/>
              </a:rPr>
              <a:t>HaiPro</a:t>
            </a:r>
            <a:r>
              <a:rPr lang="fi-FI" sz="1100">
                <a:ea typeface="Inter" panose="02000503000000020004" pitchFamily="2" charset="0"/>
              </a:rPr>
              <a:t>-ilmoitukset ja vie ne säännöllisesti käsittelyyn  tiimipalavereissa</a:t>
            </a:r>
            <a:endParaRPr lang="fi-FI" sz="1100" b="0" kern="100" noProof="0">
              <a:effectLst/>
              <a:ea typeface="Calibri" panose="020F0502020204030204" pitchFamily="34" charset="0"/>
              <a:cs typeface="Times New Roman" panose="02020603050405020304" pitchFamily="18" charset="0"/>
            </a:endParaRPr>
          </a:p>
          <a:p>
            <a:pPr marL="171450" indent="-171450" defTabSz="914286">
              <a:lnSpc>
                <a:spcPct val="107000"/>
              </a:lnSpc>
              <a:spcAft>
                <a:spcPts val="600"/>
              </a:spcAft>
              <a:buFont typeface="Arial" panose="020B0604020202020204" pitchFamily="34" charset="0"/>
              <a:buChar char="•"/>
              <a:defRPr/>
            </a:pPr>
            <a:r>
              <a:rPr lang="fi-FI" sz="1100">
                <a:ea typeface="Inter" panose="02000503000000020004" pitchFamily="2" charset="0"/>
              </a:rPr>
              <a:t>Vastaa yksikössä toteutettavista korjaavista toimenpiteistä ja niihin liittyvästä tiedottamisesta henkilökunnalle sekä yhteistyökumppaneille</a:t>
            </a:r>
          </a:p>
          <a:p>
            <a:pPr marL="171450" indent="-171450" defTabSz="914286">
              <a:lnSpc>
                <a:spcPct val="107000"/>
              </a:lnSpc>
              <a:spcAft>
                <a:spcPts val="600"/>
              </a:spcAft>
              <a:buFont typeface="Arial" panose="020B0604020202020204" pitchFamily="34" charset="0"/>
              <a:buChar char="•"/>
              <a:defRPr/>
            </a:pPr>
            <a:r>
              <a:rPr lang="fi-FI" sz="1100">
                <a:ea typeface="Inter" panose="02000503000000020004" pitchFamily="2" charset="0"/>
              </a:rPr>
              <a:t>Kirjaa korjaavat toimenpiteet </a:t>
            </a:r>
            <a:r>
              <a:rPr lang="fi-FI" sz="1100" err="1">
                <a:ea typeface="Inter" panose="02000503000000020004" pitchFamily="2" charset="0"/>
              </a:rPr>
              <a:t>HaiPro</a:t>
            </a:r>
            <a:r>
              <a:rPr lang="fi-FI" sz="1100">
                <a:ea typeface="Inter" panose="02000503000000020004" pitchFamily="2" charset="0"/>
              </a:rPr>
              <a:t>-järjestelmään ja seuraa säännöllisesti niiden toteutumista</a:t>
            </a:r>
          </a:p>
          <a:p>
            <a:pPr marL="171450" indent="-171450" defTabSz="914286">
              <a:lnSpc>
                <a:spcPct val="107000"/>
              </a:lnSpc>
              <a:spcAft>
                <a:spcPts val="600"/>
              </a:spcAft>
              <a:buFont typeface="Arial" panose="020B0604020202020204" pitchFamily="34" charset="0"/>
              <a:buChar char="•"/>
              <a:defRPr/>
            </a:pPr>
            <a:r>
              <a:rPr lang="fi-FI" sz="1100" kern="100">
                <a:solidFill>
                  <a:srgbClr val="000000"/>
                </a:solidFill>
              </a:rPr>
              <a:t>M</a:t>
            </a:r>
            <a:r>
              <a:rPr kumimoji="0" lang="fi-FI" sz="1100" i="0" u="none" strike="noStrike" kern="100" cap="none" spc="0" normalizeH="0" baseline="0" noProof="0" err="1">
                <a:ln>
                  <a:noFill/>
                </a:ln>
                <a:solidFill>
                  <a:srgbClr val="000000"/>
                </a:solidFill>
                <a:effectLst/>
                <a:uLnTx/>
                <a:uFillTx/>
                <a:ea typeface="+mn-ea"/>
                <a:cs typeface="+mn-cs"/>
              </a:rPr>
              <a:t>ikäli</a:t>
            </a:r>
            <a:r>
              <a:rPr kumimoji="0" lang="fi-FI" sz="1100" i="0" u="none" strike="noStrike" kern="100" cap="none" spc="0" normalizeH="0" baseline="0" noProof="0">
                <a:ln>
                  <a:noFill/>
                </a:ln>
                <a:solidFill>
                  <a:srgbClr val="000000"/>
                </a:solidFill>
                <a:effectLst/>
                <a:uLnTx/>
                <a:uFillTx/>
                <a:ea typeface="+mn-ea"/>
                <a:cs typeface="+mn-cs"/>
              </a:rPr>
              <a:t> korjaavia toimenpiteitä ei käynnistetä, tai epäkohtaa ei saada korjattua, esihenkilö </a:t>
            </a:r>
            <a:r>
              <a:rPr lang="fi-FI" sz="1100" kern="100">
                <a:solidFill>
                  <a:srgbClr val="000000"/>
                </a:solidFill>
              </a:rPr>
              <a:t>i</a:t>
            </a:r>
            <a:r>
              <a:rPr kumimoji="0" lang="fi-FI" sz="1100" i="0" u="none" strike="noStrike" kern="100" cap="none" spc="0" normalizeH="0" baseline="0" noProof="0" err="1">
                <a:ln>
                  <a:noFill/>
                </a:ln>
                <a:solidFill>
                  <a:srgbClr val="000000"/>
                </a:solidFill>
                <a:effectLst/>
                <a:uLnTx/>
                <a:uFillTx/>
                <a:ea typeface="+mn-ea"/>
                <a:cs typeface="+mn-cs"/>
              </a:rPr>
              <a:t>lmoittaa</a:t>
            </a:r>
            <a:r>
              <a:rPr lang="fi-FI" sz="1100" kern="100">
                <a:solidFill>
                  <a:srgbClr val="000000"/>
                </a:solidFill>
              </a:rPr>
              <a:t> asiasta</a:t>
            </a:r>
            <a:r>
              <a:rPr kumimoji="0" lang="fi-FI" sz="1100" i="0" u="none" strike="noStrike" kern="100" cap="none" spc="0" normalizeH="0" baseline="0" noProof="0">
                <a:ln>
                  <a:noFill/>
                </a:ln>
                <a:solidFill>
                  <a:srgbClr val="000000"/>
                </a:solidFill>
                <a:effectLst/>
                <a:uLnTx/>
                <a:uFillTx/>
                <a:ea typeface="+mn-ea"/>
                <a:cs typeface="+mn-cs"/>
              </a:rPr>
              <a:t> </a:t>
            </a:r>
            <a:r>
              <a:rPr lang="fi-FI" sz="1100" kern="100">
                <a:solidFill>
                  <a:srgbClr val="000000"/>
                </a:solidFill>
              </a:rPr>
              <a:t>valvontatiimille </a:t>
            </a:r>
            <a:endParaRPr kumimoji="0" lang="fi-FI" sz="1100" i="0" u="none" strike="noStrike" kern="100" cap="none" spc="0" normalizeH="0" baseline="0" noProof="0">
              <a:ln>
                <a:noFill/>
              </a:ln>
              <a:solidFill>
                <a:srgbClr val="000000"/>
              </a:solidFill>
              <a:effectLst/>
              <a:uLnTx/>
              <a:uFillTx/>
              <a:ea typeface="+mn-ea"/>
              <a:cs typeface="+mn-cs"/>
            </a:endParaRPr>
          </a:p>
        </p:txBody>
      </p:sp>
      <p:sp>
        <p:nvSpPr>
          <p:cNvPr id="9" name="TextBox 8">
            <a:extLst>
              <a:ext uri="{FF2B5EF4-FFF2-40B4-BE49-F238E27FC236}">
                <a16:creationId xmlns:a16="http://schemas.microsoft.com/office/drawing/2014/main" id="{629385A2-BB47-B16D-343D-4AFE8C0332A5}"/>
              </a:ext>
            </a:extLst>
          </p:cNvPr>
          <p:cNvSpPr txBox="1">
            <a:spLocks/>
          </p:cNvSpPr>
          <p:nvPr/>
        </p:nvSpPr>
        <p:spPr>
          <a:xfrm>
            <a:off x="9137045" y="2747586"/>
            <a:ext cx="2838932" cy="4580741"/>
          </a:xfrm>
          <a:prstGeom prst="rect">
            <a:avLst/>
          </a:prstGeom>
          <a:noFill/>
        </p:spPr>
        <p:txBody>
          <a:bodyPr wrap="square">
            <a:spAutoFit/>
          </a:bodyPr>
          <a:lstStyle/>
          <a:p>
            <a:pPr marL="171450" indent="-171450">
              <a:lnSpc>
                <a:spcPct val="107000"/>
              </a:lnSpc>
              <a:spcAft>
                <a:spcPts val="600"/>
              </a:spcAft>
              <a:buFont typeface="Arial" panose="020B0604020202020204" pitchFamily="34" charset="0"/>
              <a:buChar char="•"/>
            </a:pPr>
            <a:r>
              <a:rPr lang="fi-FI" sz="1100" kern="100" dirty="0">
                <a:ea typeface="Calibri" panose="020F0502020204030204" pitchFamily="34" charset="0"/>
                <a:cs typeface="Times New Roman" panose="02020603050405020304" pitchFamily="18" charset="0"/>
              </a:rPr>
              <a:t>On velvoitettu työntekijöiden tavoin ilmoittamaan kaikista </a:t>
            </a:r>
            <a:r>
              <a:rPr lang="fi-FI" sz="1100" kern="100" dirty="0">
                <a:effectLst/>
                <a:ea typeface="Calibri" panose="020F0502020204030204" pitchFamily="34" charset="0"/>
                <a:cs typeface="Times New Roman" panose="02020603050405020304" pitchFamily="18" charset="0"/>
              </a:rPr>
              <a:t>havaituista riskeistä, vaaratapahtumista ja epäkohdista </a:t>
            </a:r>
          </a:p>
          <a:p>
            <a:pPr marL="171450" indent="-171450" defTabSz="914286">
              <a:lnSpc>
                <a:spcPct val="107000"/>
              </a:lnSpc>
              <a:spcAft>
                <a:spcPts val="600"/>
              </a:spcAft>
              <a:buFont typeface="Arial" panose="020B0604020202020204" pitchFamily="34" charset="0"/>
              <a:buChar char="•"/>
              <a:defRPr/>
            </a:pPr>
            <a:r>
              <a:rPr lang="fi-FI" sz="1100" b="0" kern="100" noProof="0" dirty="0">
                <a:effectLst/>
              </a:rPr>
              <a:t>Huolehtii </a:t>
            </a:r>
            <a:r>
              <a:rPr lang="fi-FI" sz="1100" kern="100" dirty="0"/>
              <a:t>omavalvonnan ohjeistamisesta ja järjestämisestä sekä siitä, että esihenkilöillä on riittävästi tietoa turvallisuusasioista</a:t>
            </a:r>
          </a:p>
          <a:p>
            <a:pPr marL="171450" indent="-171450" defTabSz="914286">
              <a:lnSpc>
                <a:spcPct val="107000"/>
              </a:lnSpc>
              <a:spcAft>
                <a:spcPts val="600"/>
              </a:spcAft>
              <a:buFont typeface="Arial" panose="020B0604020202020204" pitchFamily="34" charset="0"/>
              <a:buChar char="•"/>
              <a:defRPr/>
            </a:pPr>
            <a:r>
              <a:rPr lang="fi-FI" sz="1100" kern="100" dirty="0"/>
              <a:t>Huolehtii siitä, että turvallisuuden varmistamiseen on osoitettu riittävästi resursseja </a:t>
            </a:r>
          </a:p>
          <a:p>
            <a:pPr marL="171450" indent="-171450" defTabSz="914286">
              <a:lnSpc>
                <a:spcPct val="107000"/>
              </a:lnSpc>
              <a:spcAft>
                <a:spcPts val="600"/>
              </a:spcAft>
              <a:buFont typeface="Arial" panose="020B0604020202020204" pitchFamily="34" charset="0"/>
              <a:buChar char="•"/>
              <a:defRPr/>
            </a:pPr>
            <a:r>
              <a:rPr lang="fi-FI" sz="1100" kern="100" dirty="0"/>
              <a:t>Sitoutuu riskienhallintaan ja toteuttaa aktiivisesti toimia riskienhallintaan</a:t>
            </a:r>
          </a:p>
          <a:p>
            <a:pPr marL="171450" indent="-171450" defTabSz="914286">
              <a:lnSpc>
                <a:spcPct val="107000"/>
              </a:lnSpc>
              <a:spcAft>
                <a:spcPts val="600"/>
              </a:spcAft>
              <a:buFont typeface="Arial" panose="020B0604020202020204" pitchFamily="34" charset="0"/>
              <a:buChar char="•"/>
              <a:defRPr/>
            </a:pPr>
            <a:r>
              <a:rPr lang="fi-FI" sz="1100" kern="100" dirty="0"/>
              <a:t>Vastaa asiakasturvallisuuden toteutumisesta häiriö- ja poikkeustilanteissa</a:t>
            </a:r>
          </a:p>
          <a:p>
            <a:pPr defTabSz="914286">
              <a:lnSpc>
                <a:spcPct val="107000"/>
              </a:lnSpc>
              <a:spcAft>
                <a:spcPts val="600"/>
              </a:spcAft>
              <a:defRPr/>
            </a:pPr>
            <a:endParaRPr lang="fi-FI" sz="1100" kern="100" dirty="0"/>
          </a:p>
          <a:p>
            <a:pPr marL="171450" indent="-171450" defTabSz="914286">
              <a:lnSpc>
                <a:spcPct val="107000"/>
              </a:lnSpc>
              <a:spcAft>
                <a:spcPts val="600"/>
              </a:spcAft>
              <a:buFont typeface="Arial" panose="020B0604020202020204" pitchFamily="34" charset="0"/>
              <a:buChar char="•"/>
              <a:defRPr/>
            </a:pPr>
            <a:endParaRPr lang="fi-FI" sz="1100" kern="100" dirty="0"/>
          </a:p>
          <a:p>
            <a:pPr marL="171450" indent="-171450" defTabSz="914286">
              <a:lnSpc>
                <a:spcPct val="107000"/>
              </a:lnSpc>
              <a:spcAft>
                <a:spcPts val="600"/>
              </a:spcAft>
              <a:buFont typeface="Arial" panose="020B0604020202020204" pitchFamily="34" charset="0"/>
              <a:buChar char="•"/>
              <a:defRPr/>
            </a:pPr>
            <a:endParaRPr lang="fi-FI" sz="1100" kern="100" dirty="0"/>
          </a:p>
          <a:p>
            <a:pPr marL="171450" indent="-171450" defTabSz="914286">
              <a:lnSpc>
                <a:spcPct val="107000"/>
              </a:lnSpc>
              <a:spcAft>
                <a:spcPts val="600"/>
              </a:spcAft>
              <a:buFont typeface="Arial" panose="020B0604020202020204" pitchFamily="34" charset="0"/>
              <a:buChar char="•"/>
              <a:defRPr/>
            </a:pPr>
            <a:endParaRPr lang="fi-FI" sz="1100" kern="100" dirty="0"/>
          </a:p>
          <a:p>
            <a:pPr marL="171450" indent="-171450" algn="l">
              <a:lnSpc>
                <a:spcPct val="107000"/>
              </a:lnSpc>
              <a:spcAft>
                <a:spcPts val="600"/>
              </a:spcAft>
              <a:buFont typeface="Arial" panose="020B0604020202020204" pitchFamily="34" charset="0"/>
              <a:buChar char="•"/>
            </a:pPr>
            <a:endParaRPr lang="fi-FI"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C897AE48-1640-58EC-A882-EE241438EDA9}"/>
              </a:ext>
            </a:extLst>
          </p:cNvPr>
          <p:cNvSpPr/>
          <p:nvPr/>
        </p:nvSpPr>
        <p:spPr>
          <a:xfrm>
            <a:off x="0" y="0"/>
            <a:ext cx="12192000" cy="518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15" name="Rectangle 14">
            <a:extLst>
              <a:ext uri="{FF2B5EF4-FFF2-40B4-BE49-F238E27FC236}">
                <a16:creationId xmlns:a16="http://schemas.microsoft.com/office/drawing/2014/main" id="{10A94A4E-B793-124D-A05A-1C631670B1D6}"/>
              </a:ext>
            </a:extLst>
          </p:cNvPr>
          <p:cNvSpPr/>
          <p:nvPr/>
        </p:nvSpPr>
        <p:spPr>
          <a:xfrm>
            <a:off x="4879594" y="0"/>
            <a:ext cx="2427068" cy="518181"/>
          </a:xfrm>
          <a:prstGeom prst="rect">
            <a:avLst/>
          </a:prstGeom>
          <a:solidFill>
            <a:srgbClr val="ED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17" name="Rectangle 16">
            <a:extLst>
              <a:ext uri="{FF2B5EF4-FFF2-40B4-BE49-F238E27FC236}">
                <a16:creationId xmlns:a16="http://schemas.microsoft.com/office/drawing/2014/main" id="{5D7629A9-706E-5A39-016E-F3B673B284FB}"/>
              </a:ext>
            </a:extLst>
          </p:cNvPr>
          <p:cNvSpPr/>
          <p:nvPr/>
        </p:nvSpPr>
        <p:spPr>
          <a:xfrm>
            <a:off x="9738487" y="-22188"/>
            <a:ext cx="2443164" cy="51818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Liitteet</a:t>
            </a:r>
          </a:p>
        </p:txBody>
      </p:sp>
      <p:sp>
        <p:nvSpPr>
          <p:cNvPr id="18" name="Rectangle 17">
            <a:extLst>
              <a:ext uri="{FF2B5EF4-FFF2-40B4-BE49-F238E27FC236}">
                <a16:creationId xmlns:a16="http://schemas.microsoft.com/office/drawing/2014/main" id="{68658F9E-50BE-093D-F4FE-85DD8D0AF1A0}"/>
              </a:ext>
            </a:extLst>
          </p:cNvPr>
          <p:cNvSpPr/>
          <p:nvPr/>
        </p:nvSpPr>
        <p:spPr>
          <a:xfrm>
            <a:off x="7303867" y="0"/>
            <a:ext cx="2443164" cy="50233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Kehittäminen</a:t>
            </a:r>
            <a:br>
              <a:rPr lang="fi-FI" sz="1250" b="1" spc="31">
                <a:solidFill>
                  <a:schemeClr val="bg1">
                    <a:lumMod val="65000"/>
                  </a:schemeClr>
                </a:solidFill>
                <a:ea typeface="Inter" panose="02000503000000020004" pitchFamily="2" charset="0"/>
              </a:rPr>
            </a:br>
            <a:r>
              <a:rPr lang="fi-FI" sz="1250" b="1" spc="31">
                <a:solidFill>
                  <a:schemeClr val="bg1">
                    <a:lumMod val="65000"/>
                  </a:schemeClr>
                </a:solidFill>
                <a:ea typeface="Inter" panose="02000503000000020004" pitchFamily="2" charset="0"/>
              </a:rPr>
              <a:t>&amp; seuranta</a:t>
            </a:r>
          </a:p>
        </p:txBody>
      </p:sp>
      <p:sp>
        <p:nvSpPr>
          <p:cNvPr id="19" name="Rectangle 18">
            <a:extLst>
              <a:ext uri="{FF2B5EF4-FFF2-40B4-BE49-F238E27FC236}">
                <a16:creationId xmlns:a16="http://schemas.microsoft.com/office/drawing/2014/main" id="{C3465E52-439C-C7CA-EDA7-FBD9FD51A221}"/>
              </a:ext>
            </a:extLst>
          </p:cNvPr>
          <p:cNvSpPr/>
          <p:nvPr/>
        </p:nvSpPr>
        <p:spPr>
          <a:xfrm>
            <a:off x="4869243" y="-15840"/>
            <a:ext cx="2443164" cy="548166"/>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accent5"/>
                </a:solidFill>
                <a:ea typeface="Inter" panose="02000503000000020004" pitchFamily="2" charset="0"/>
              </a:rPr>
              <a:t>Toimintaperiaatteet </a:t>
            </a:r>
            <a:br>
              <a:rPr lang="fi-FI" sz="1250" b="1" spc="31">
                <a:solidFill>
                  <a:schemeClr val="accent5"/>
                </a:solidFill>
                <a:ea typeface="Inter" panose="02000503000000020004" pitchFamily="2" charset="0"/>
              </a:rPr>
            </a:br>
            <a:r>
              <a:rPr lang="fi-FI" sz="1250" b="1" spc="31">
                <a:solidFill>
                  <a:schemeClr val="accent5"/>
                </a:solidFill>
                <a:ea typeface="Inter" panose="02000503000000020004" pitchFamily="2" charset="0"/>
              </a:rPr>
              <a:t>&amp; käytännöt</a:t>
            </a:r>
          </a:p>
        </p:txBody>
      </p:sp>
      <p:sp>
        <p:nvSpPr>
          <p:cNvPr id="20" name="Rectangle 19">
            <a:extLst>
              <a:ext uri="{FF2B5EF4-FFF2-40B4-BE49-F238E27FC236}">
                <a16:creationId xmlns:a16="http://schemas.microsoft.com/office/drawing/2014/main" id="{674E7B59-067C-610B-7061-DA6FC01AF39E}"/>
              </a:ext>
            </a:extLst>
          </p:cNvPr>
          <p:cNvSpPr/>
          <p:nvPr/>
        </p:nvSpPr>
        <p:spPr>
          <a:xfrm>
            <a:off x="2434623" y="-22188"/>
            <a:ext cx="2443164" cy="516478"/>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Yksikön tiedot</a:t>
            </a:r>
          </a:p>
        </p:txBody>
      </p:sp>
      <p:sp>
        <p:nvSpPr>
          <p:cNvPr id="21" name="Rectangle 20">
            <a:extLst>
              <a:ext uri="{FF2B5EF4-FFF2-40B4-BE49-F238E27FC236}">
                <a16:creationId xmlns:a16="http://schemas.microsoft.com/office/drawing/2014/main" id="{ACD3B479-8266-A643-6FEA-408F10019AF7}"/>
              </a:ext>
            </a:extLst>
          </p:cNvPr>
          <p:cNvSpPr/>
          <p:nvPr/>
        </p:nvSpPr>
        <p:spPr>
          <a:xfrm>
            <a:off x="-1" y="-22188"/>
            <a:ext cx="2443164" cy="540369"/>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Sisällysluettelo</a:t>
            </a:r>
          </a:p>
        </p:txBody>
      </p:sp>
      <p:cxnSp>
        <p:nvCxnSpPr>
          <p:cNvPr id="22" name="Straight Connector 21">
            <a:extLst>
              <a:ext uri="{FF2B5EF4-FFF2-40B4-BE49-F238E27FC236}">
                <a16:creationId xmlns:a16="http://schemas.microsoft.com/office/drawing/2014/main" id="{A0926FBA-66B1-C8F7-DA70-BB463E39BB45}"/>
              </a:ext>
            </a:extLst>
          </p:cNvPr>
          <p:cNvCxnSpPr>
            <a:cxnSpLocks/>
          </p:cNvCxnSpPr>
          <p:nvPr/>
        </p:nvCxnSpPr>
        <p:spPr>
          <a:xfrm>
            <a:off x="24384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4AA9686-DBFD-01C3-5A48-E543B904EF1C}"/>
              </a:ext>
            </a:extLst>
          </p:cNvPr>
          <p:cNvCxnSpPr>
            <a:cxnSpLocks/>
          </p:cNvCxnSpPr>
          <p:nvPr/>
        </p:nvCxnSpPr>
        <p:spPr>
          <a:xfrm>
            <a:off x="4876800" y="-22188"/>
            <a:ext cx="0" cy="540369"/>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2FAB144-28B0-C52C-47E3-E7A439E443F3}"/>
              </a:ext>
            </a:extLst>
          </p:cNvPr>
          <p:cNvCxnSpPr>
            <a:cxnSpLocks/>
          </p:cNvCxnSpPr>
          <p:nvPr/>
        </p:nvCxnSpPr>
        <p:spPr>
          <a:xfrm>
            <a:off x="73152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BE94389-3C86-ADE2-C713-A6C1A5B6BBD0}"/>
              </a:ext>
            </a:extLst>
          </p:cNvPr>
          <p:cNvCxnSpPr>
            <a:cxnSpLocks/>
          </p:cNvCxnSpPr>
          <p:nvPr/>
        </p:nvCxnSpPr>
        <p:spPr>
          <a:xfrm>
            <a:off x="97536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3AAE68B-D29F-C39F-DB6D-B6DA89C625B3}"/>
              </a:ext>
            </a:extLst>
          </p:cNvPr>
          <p:cNvCxnSpPr>
            <a:cxnSpLocks/>
          </p:cNvCxnSpPr>
          <p:nvPr/>
        </p:nvCxnSpPr>
        <p:spPr>
          <a:xfrm flipH="1">
            <a:off x="7315515" y="518181"/>
            <a:ext cx="4877784"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pic>
        <p:nvPicPr>
          <p:cNvPr id="29" name="Graphic 28">
            <a:extLst>
              <a:ext uri="{FF2B5EF4-FFF2-40B4-BE49-F238E27FC236}">
                <a16:creationId xmlns:a16="http://schemas.microsoft.com/office/drawing/2014/main" id="{B0A7AD45-8D7A-2245-21DD-E553FD35B3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52647" y="2015893"/>
            <a:ext cx="537176" cy="537176"/>
          </a:xfrm>
          <a:prstGeom prst="rect">
            <a:avLst/>
          </a:prstGeom>
        </p:spPr>
      </p:pic>
      <p:sp>
        <p:nvSpPr>
          <p:cNvPr id="31" name="TextBox 30">
            <a:extLst>
              <a:ext uri="{FF2B5EF4-FFF2-40B4-BE49-F238E27FC236}">
                <a16:creationId xmlns:a16="http://schemas.microsoft.com/office/drawing/2014/main" id="{7D50FC4C-477C-A4C7-7E46-E254FE373589}"/>
              </a:ext>
            </a:extLst>
          </p:cNvPr>
          <p:cNvSpPr txBox="1"/>
          <p:nvPr/>
        </p:nvSpPr>
        <p:spPr>
          <a:xfrm>
            <a:off x="712164" y="2105027"/>
            <a:ext cx="1623671" cy="397738"/>
          </a:xfrm>
          <a:prstGeom prst="rect">
            <a:avLst/>
          </a:prstGeom>
          <a:noFill/>
        </p:spPr>
        <p:txBody>
          <a:bodyPr wrap="square">
            <a:spAutoFit/>
          </a:bodyPr>
          <a:lstStyle/>
          <a:p>
            <a:pPr marR="0" lvl="0" algn="l" defTabSz="914286" rtl="0" eaLnBrk="1" fontAlgn="auto" latinLnBrk="0" hangingPunct="1">
              <a:lnSpc>
                <a:spcPct val="107000"/>
              </a:lnSpc>
              <a:spcBef>
                <a:spcPts val="0"/>
              </a:spcBef>
              <a:spcAft>
                <a:spcPts val="600"/>
              </a:spcAft>
              <a:buClrTx/>
              <a:buSzTx/>
              <a:tabLst/>
              <a:defRPr/>
            </a:pPr>
            <a:r>
              <a:rPr kumimoji="0" lang="fi-FI" sz="2000" b="1" i="0" u="none" strike="noStrike" kern="100" cap="none" spc="0" normalizeH="0" baseline="0" noProof="0">
                <a:ln>
                  <a:noFill/>
                </a:ln>
                <a:solidFill>
                  <a:srgbClr val="000000"/>
                </a:solidFill>
                <a:effectLst/>
                <a:uLnTx/>
                <a:uFillTx/>
                <a:latin typeface="Arial" panose="020B0604020202020204"/>
                <a:ea typeface="+mn-ea"/>
                <a:cs typeface="+mn-cs"/>
              </a:rPr>
              <a:t>Työntekijä</a:t>
            </a:r>
          </a:p>
        </p:txBody>
      </p:sp>
      <p:pic>
        <p:nvPicPr>
          <p:cNvPr id="35" name="Graphic 34">
            <a:extLst>
              <a:ext uri="{FF2B5EF4-FFF2-40B4-BE49-F238E27FC236}">
                <a16:creationId xmlns:a16="http://schemas.microsoft.com/office/drawing/2014/main" id="{14A1F912-2DE7-D98F-B626-F559DB6FB8F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92363" y="2006811"/>
            <a:ext cx="594167" cy="594167"/>
          </a:xfrm>
          <a:prstGeom prst="rect">
            <a:avLst/>
          </a:prstGeom>
        </p:spPr>
      </p:pic>
      <p:sp>
        <p:nvSpPr>
          <p:cNvPr id="37" name="TextBox 36">
            <a:extLst>
              <a:ext uri="{FF2B5EF4-FFF2-40B4-BE49-F238E27FC236}">
                <a16:creationId xmlns:a16="http://schemas.microsoft.com/office/drawing/2014/main" id="{D099D6C8-0E68-70BE-C1B3-E367BDEC68A0}"/>
              </a:ext>
            </a:extLst>
          </p:cNvPr>
          <p:cNvSpPr txBox="1"/>
          <p:nvPr/>
        </p:nvSpPr>
        <p:spPr>
          <a:xfrm>
            <a:off x="4407450" y="2105027"/>
            <a:ext cx="2554923" cy="397738"/>
          </a:xfrm>
          <a:prstGeom prst="rect">
            <a:avLst/>
          </a:prstGeom>
          <a:noFill/>
        </p:spPr>
        <p:txBody>
          <a:bodyPr wrap="square">
            <a:spAutoFit/>
          </a:bodyPr>
          <a:lstStyle/>
          <a:p>
            <a:pPr marR="0" lvl="0" algn="l" defTabSz="914286" rtl="0" eaLnBrk="1" fontAlgn="auto" latinLnBrk="0" hangingPunct="1">
              <a:lnSpc>
                <a:spcPct val="107000"/>
              </a:lnSpc>
              <a:spcBef>
                <a:spcPts val="0"/>
              </a:spcBef>
              <a:spcAft>
                <a:spcPts val="600"/>
              </a:spcAft>
              <a:buClrTx/>
              <a:buSzTx/>
              <a:tabLst/>
              <a:defRPr/>
            </a:pPr>
            <a:r>
              <a:rPr kumimoji="0" lang="fi-FI" sz="2000" b="1" i="0" u="none" strike="noStrike" kern="100" cap="none" spc="0" normalizeH="0" baseline="0" noProof="0">
                <a:ln>
                  <a:noFill/>
                </a:ln>
                <a:solidFill>
                  <a:srgbClr val="000000"/>
                </a:solidFill>
                <a:effectLst/>
                <a:uLnTx/>
                <a:uFillTx/>
                <a:latin typeface="Arial" panose="020B0604020202020204"/>
                <a:ea typeface="+mn-ea"/>
                <a:cs typeface="+mn-cs"/>
              </a:rPr>
              <a:t>Yksikön </a:t>
            </a:r>
            <a:r>
              <a:rPr lang="fi-FI" sz="2000" b="1" kern="100">
                <a:solidFill>
                  <a:srgbClr val="000000"/>
                </a:solidFill>
                <a:latin typeface="Arial" panose="020B0604020202020204"/>
              </a:rPr>
              <a:t>e</a:t>
            </a:r>
            <a:r>
              <a:rPr kumimoji="0" lang="fi-FI" sz="2000" b="1" i="0" u="none" strike="noStrike" kern="100" cap="none" spc="0" normalizeH="0" baseline="0" noProof="0" err="1">
                <a:ln>
                  <a:noFill/>
                </a:ln>
                <a:solidFill>
                  <a:srgbClr val="000000"/>
                </a:solidFill>
                <a:effectLst/>
                <a:uLnTx/>
                <a:uFillTx/>
                <a:latin typeface="Arial" panose="020B0604020202020204"/>
                <a:ea typeface="+mn-ea"/>
                <a:cs typeface="+mn-cs"/>
              </a:rPr>
              <a:t>sihenkilö</a:t>
            </a:r>
            <a:endParaRPr kumimoji="0" lang="fi-FI" sz="2000" b="1" i="0" u="none" strike="noStrike" kern="100" cap="none" spc="0" normalizeH="0" baseline="0" noProof="0">
              <a:ln>
                <a:noFill/>
              </a:ln>
              <a:solidFill>
                <a:srgbClr val="000000"/>
              </a:solidFill>
              <a:effectLst/>
              <a:uLnTx/>
              <a:uFillTx/>
              <a:latin typeface="Arial" panose="020B0604020202020204"/>
              <a:ea typeface="+mn-ea"/>
              <a:cs typeface="+mn-cs"/>
            </a:endParaRPr>
          </a:p>
        </p:txBody>
      </p:sp>
      <p:sp>
        <p:nvSpPr>
          <p:cNvPr id="40" name="TextBox 39">
            <a:extLst>
              <a:ext uri="{FF2B5EF4-FFF2-40B4-BE49-F238E27FC236}">
                <a16:creationId xmlns:a16="http://schemas.microsoft.com/office/drawing/2014/main" id="{61186684-25DA-2765-797C-377F47429B7C}"/>
              </a:ext>
            </a:extLst>
          </p:cNvPr>
          <p:cNvSpPr txBox="1"/>
          <p:nvPr/>
        </p:nvSpPr>
        <p:spPr>
          <a:xfrm>
            <a:off x="9047495" y="2119228"/>
            <a:ext cx="2094701" cy="369332"/>
          </a:xfrm>
          <a:prstGeom prst="rect">
            <a:avLst/>
          </a:prstGeom>
          <a:noFill/>
        </p:spPr>
        <p:txBody>
          <a:bodyPr wrap="square" anchor="ctr">
            <a:spAutoFit/>
          </a:bodyPr>
          <a:lstStyle/>
          <a:p>
            <a:pPr algn="ctr">
              <a:lnSpc>
                <a:spcPct val="90000"/>
              </a:lnSpc>
              <a:spcAft>
                <a:spcPts val="600"/>
              </a:spcAft>
            </a:pPr>
            <a:r>
              <a:rPr lang="fi-FI" sz="2000" b="1" kern="100">
                <a:ea typeface="Calibri" panose="020F0502020204030204" pitchFamily="34" charset="0"/>
                <a:cs typeface="Times New Roman" panose="02020603050405020304" pitchFamily="18" charset="0"/>
              </a:rPr>
              <a:t>Johto</a:t>
            </a:r>
            <a:endParaRPr lang="fi-FI" sz="1100" kern="100">
              <a:effectLst/>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E6535CD1-36A8-C742-C7CE-A9115D59A29A}"/>
              </a:ext>
            </a:extLst>
          </p:cNvPr>
          <p:cNvSpPr txBox="1"/>
          <p:nvPr/>
        </p:nvSpPr>
        <p:spPr>
          <a:xfrm>
            <a:off x="451413" y="746532"/>
            <a:ext cx="2626338" cy="215444"/>
          </a:xfrm>
          <a:prstGeom prst="rect">
            <a:avLst/>
          </a:prstGeom>
          <a:noFill/>
        </p:spPr>
        <p:txBody>
          <a:bodyPr wrap="none" lIns="90000" tIns="0" rIns="90000" bIns="0" rtlCol="0" anchor="ctr">
            <a:spAutoFit/>
          </a:bodyPr>
          <a:lstStyle/>
          <a:p>
            <a:r>
              <a:rPr lang="fi-FI" sz="1400" b="1">
                <a:solidFill>
                  <a:schemeClr val="accent5"/>
                </a:solidFill>
                <a:ea typeface="Inter" panose="02000503000000020004" pitchFamily="2" charset="0"/>
                <a:cs typeface="Times New Roman" panose="02020603050405020304" pitchFamily="18" charset="0"/>
              </a:rPr>
              <a:t>Omavalvonnan toimeenpano</a:t>
            </a:r>
            <a:endParaRPr lang="fi-FI" sz="1400" b="1">
              <a:solidFill>
                <a:schemeClr val="accent1"/>
              </a:solidFill>
            </a:endParaRPr>
          </a:p>
        </p:txBody>
      </p:sp>
      <p:sp>
        <p:nvSpPr>
          <p:cNvPr id="36" name="Title 27">
            <a:extLst>
              <a:ext uri="{FF2B5EF4-FFF2-40B4-BE49-F238E27FC236}">
                <a16:creationId xmlns:a16="http://schemas.microsoft.com/office/drawing/2014/main" id="{7D194C3A-0791-CB10-58CC-935DD63F3E5A}"/>
              </a:ext>
            </a:extLst>
          </p:cNvPr>
          <p:cNvSpPr txBox="1">
            <a:spLocks/>
          </p:cNvSpPr>
          <p:nvPr/>
        </p:nvSpPr>
        <p:spPr>
          <a:xfrm>
            <a:off x="451413" y="822684"/>
            <a:ext cx="11289174" cy="868004"/>
          </a:xfrm>
          <a:prstGeom prst="rect">
            <a:avLst/>
          </a:prstGeom>
        </p:spPr>
        <p:txBody>
          <a:bodyPr vert="horz" lIns="91440" tIns="45720" rIns="91440" bIns="45720" rtlCol="0" anchor="ctr">
            <a:normAutofit/>
          </a:bodyPr>
          <a:lstStyle>
            <a:lvl1pPr algn="l" defTabSz="914286" rtl="0" eaLnBrk="1" latinLnBrk="0" hangingPunct="1">
              <a:lnSpc>
                <a:spcPct val="90000"/>
              </a:lnSpc>
              <a:spcBef>
                <a:spcPct val="0"/>
              </a:spcBef>
              <a:buNone/>
              <a:defRPr sz="2600" b="1" i="0" kern="1200">
                <a:solidFill>
                  <a:schemeClr val="accent5"/>
                </a:solidFill>
                <a:latin typeface="Arial Black" panose="020B0604020202020204" pitchFamily="34" charset="0"/>
                <a:ea typeface="+mj-ea"/>
                <a:cs typeface="Arial Black" panose="020B0604020202020204" pitchFamily="34" charset="0"/>
              </a:defRPr>
            </a:lvl1pPr>
          </a:lstStyle>
          <a:p>
            <a:r>
              <a:rPr lang="fi-FI">
                <a:latin typeface="+mj-lt"/>
                <a:ea typeface="Inter" panose="02000503000000020004" pitchFamily="2" charset="0"/>
                <a:cs typeface="Times New Roman" panose="02020603050405020304" pitchFamily="18" charset="0"/>
              </a:rPr>
              <a:t>Riskienhallinnan työnjako</a:t>
            </a:r>
          </a:p>
        </p:txBody>
      </p:sp>
      <p:pic>
        <p:nvPicPr>
          <p:cNvPr id="4" name="Graphic 3">
            <a:extLst>
              <a:ext uri="{FF2B5EF4-FFF2-40B4-BE49-F238E27FC236}">
                <a16:creationId xmlns:a16="http://schemas.microsoft.com/office/drawing/2014/main" id="{2DFEF05C-2D53-6A31-0D23-6BAE1F10EEC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91505" y="1912684"/>
            <a:ext cx="1008020" cy="765020"/>
          </a:xfrm>
          <a:prstGeom prst="rect">
            <a:avLst/>
          </a:prstGeom>
        </p:spPr>
      </p:pic>
      <p:sp>
        <p:nvSpPr>
          <p:cNvPr id="2" name="Rectangle 1">
            <a:extLst>
              <a:ext uri="{FF2B5EF4-FFF2-40B4-BE49-F238E27FC236}">
                <a16:creationId xmlns:a16="http://schemas.microsoft.com/office/drawing/2014/main" id="{6E98908E-47A1-42C3-5A61-DF1D440CA44A}"/>
              </a:ext>
            </a:extLst>
          </p:cNvPr>
          <p:cNvSpPr/>
          <p:nvPr/>
        </p:nvSpPr>
        <p:spPr>
          <a:xfrm>
            <a:off x="4928896"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Rectangle 5">
            <a:extLst>
              <a:ext uri="{FF2B5EF4-FFF2-40B4-BE49-F238E27FC236}">
                <a16:creationId xmlns:a16="http://schemas.microsoft.com/office/drawing/2014/main" id="{8228925D-3789-1B9A-4214-08A027C02B8F}"/>
              </a:ext>
            </a:extLst>
          </p:cNvPr>
          <p:cNvSpPr/>
          <p:nvPr/>
        </p:nvSpPr>
        <p:spPr>
          <a:xfrm>
            <a:off x="5333069" y="468949"/>
            <a:ext cx="318110"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Rectangle 9">
            <a:extLst>
              <a:ext uri="{FF2B5EF4-FFF2-40B4-BE49-F238E27FC236}">
                <a16:creationId xmlns:a16="http://schemas.microsoft.com/office/drawing/2014/main" id="{67BBAC6F-AF58-F0A8-4C1A-7B58CA3CFB0C}"/>
              </a:ext>
            </a:extLst>
          </p:cNvPr>
          <p:cNvSpPr/>
          <p:nvPr/>
        </p:nvSpPr>
        <p:spPr>
          <a:xfrm>
            <a:off x="573724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Rectangle 10">
            <a:extLst>
              <a:ext uri="{FF2B5EF4-FFF2-40B4-BE49-F238E27FC236}">
                <a16:creationId xmlns:a16="http://schemas.microsoft.com/office/drawing/2014/main" id="{281F3C84-604F-C035-E2AC-BEED20BD49AB}"/>
              </a:ext>
            </a:extLst>
          </p:cNvPr>
          <p:cNvSpPr/>
          <p:nvPr/>
        </p:nvSpPr>
        <p:spPr>
          <a:xfrm>
            <a:off x="6141415"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Rectangle 11">
            <a:extLst>
              <a:ext uri="{FF2B5EF4-FFF2-40B4-BE49-F238E27FC236}">
                <a16:creationId xmlns:a16="http://schemas.microsoft.com/office/drawing/2014/main" id="{3C3B3A1A-2079-0C61-94AC-1556D201A582}"/>
              </a:ext>
            </a:extLst>
          </p:cNvPr>
          <p:cNvSpPr/>
          <p:nvPr/>
        </p:nvSpPr>
        <p:spPr>
          <a:xfrm>
            <a:off x="6545588"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Rectangle 12">
            <a:extLst>
              <a:ext uri="{FF2B5EF4-FFF2-40B4-BE49-F238E27FC236}">
                <a16:creationId xmlns:a16="http://schemas.microsoft.com/office/drawing/2014/main" id="{B684D1CB-E352-810D-22E0-9AD0A946A58A}"/>
              </a:ext>
            </a:extLst>
          </p:cNvPr>
          <p:cNvSpPr/>
          <p:nvPr/>
        </p:nvSpPr>
        <p:spPr>
          <a:xfrm>
            <a:off x="694976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0" name="TextBox 29">
            <a:extLst>
              <a:ext uri="{FF2B5EF4-FFF2-40B4-BE49-F238E27FC236}">
                <a16:creationId xmlns:a16="http://schemas.microsoft.com/office/drawing/2014/main" id="{15DAC886-3F9F-1979-D2B6-DFF3B93D4E92}"/>
              </a:ext>
            </a:extLst>
          </p:cNvPr>
          <p:cNvSpPr txBox="1"/>
          <p:nvPr/>
        </p:nvSpPr>
        <p:spPr>
          <a:xfrm>
            <a:off x="451412" y="1504249"/>
            <a:ext cx="11186392" cy="338554"/>
          </a:xfrm>
          <a:prstGeom prst="rect">
            <a:avLst/>
          </a:prstGeom>
          <a:noFill/>
        </p:spPr>
        <p:txBody>
          <a:bodyPr wrap="square">
            <a:spAutoFit/>
          </a:bodyPr>
          <a:lstStyle/>
          <a:p>
            <a:r>
              <a:rPr lang="fi-FI" sz="1600" i="1">
                <a:solidFill>
                  <a:schemeClr val="accent5"/>
                </a:solidFill>
                <a:effectLst/>
                <a:ea typeface="Calibri" panose="020F0502020204030204" pitchFamily="34" charset="0"/>
                <a:cs typeface="Arial" panose="020B0604020202020204" pitchFamily="34" charset="0"/>
              </a:rPr>
              <a:t>Riskienhallinta vaatii sitoutumista ja aktiivisia toimia koko henkilökunnalta. </a:t>
            </a:r>
            <a:endParaRPr lang="fi-FI" sz="1600" i="1">
              <a:solidFill>
                <a:schemeClr val="accent5"/>
              </a:solidFill>
            </a:endParaRPr>
          </a:p>
        </p:txBody>
      </p:sp>
    </p:spTree>
    <p:extLst>
      <p:ext uri="{BB962C8B-B14F-4D97-AF65-F5344CB8AC3E}">
        <p14:creationId xmlns:p14="http://schemas.microsoft.com/office/powerpoint/2010/main" val="3155298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EBAA148-C9F3-0437-A710-D6CA15D52955}"/>
              </a:ext>
            </a:extLst>
          </p:cNvPr>
          <p:cNvSpPr txBox="1">
            <a:spLocks/>
          </p:cNvSpPr>
          <p:nvPr/>
        </p:nvSpPr>
        <p:spPr>
          <a:xfrm>
            <a:off x="1030705" y="2261538"/>
            <a:ext cx="10781715" cy="2326511"/>
          </a:xfrm>
          <a:prstGeom prst="rect">
            <a:avLst/>
          </a:prstGeom>
        </p:spPr>
        <p:txBody>
          <a:bodyPr anchor="ctr"/>
          <a:lstStyle>
            <a:lvl1pPr algn="l" defTabSz="914400" rtl="0" eaLnBrk="1" latinLnBrk="0" hangingPunct="1">
              <a:lnSpc>
                <a:spcPct val="90000"/>
              </a:lnSpc>
              <a:spcBef>
                <a:spcPct val="0"/>
              </a:spcBef>
              <a:buNone/>
              <a:defRPr sz="4000" b="1" i="0" kern="1200">
                <a:solidFill>
                  <a:schemeClr val="tx1"/>
                </a:solidFill>
                <a:latin typeface="Arial Black" panose="020B0604020202020204" pitchFamily="34" charset="0"/>
                <a:ea typeface="+mj-ea"/>
                <a:cs typeface="Arial Black" panose="020B0604020202020204" pitchFamily="34" charset="0"/>
              </a:defRPr>
            </a:lvl1pPr>
          </a:lstStyle>
          <a:p>
            <a:pPr>
              <a:lnSpc>
                <a:spcPct val="100000"/>
              </a:lnSpc>
            </a:pPr>
            <a:r>
              <a:rPr lang="fi-FI" sz="6000">
                <a:solidFill>
                  <a:schemeClr val="accent5"/>
                </a:solidFill>
                <a:latin typeface="+mj-lt"/>
                <a:ea typeface="Inter" panose="02000503000000020004" pitchFamily="2" charset="0"/>
              </a:rPr>
              <a:t>Asiakkaan asema ja oikeudet</a:t>
            </a:r>
          </a:p>
        </p:txBody>
      </p:sp>
      <p:sp>
        <p:nvSpPr>
          <p:cNvPr id="4" name="Rectangle 3">
            <a:extLst>
              <a:ext uri="{FF2B5EF4-FFF2-40B4-BE49-F238E27FC236}">
                <a16:creationId xmlns:a16="http://schemas.microsoft.com/office/drawing/2014/main" id="{928B7CB5-84F6-C681-4D64-776C13CA4059}"/>
              </a:ext>
            </a:extLst>
          </p:cNvPr>
          <p:cNvSpPr/>
          <p:nvPr/>
        </p:nvSpPr>
        <p:spPr>
          <a:xfrm>
            <a:off x="0" y="0"/>
            <a:ext cx="12192000" cy="518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5" name="Rectangle 4">
            <a:extLst>
              <a:ext uri="{FF2B5EF4-FFF2-40B4-BE49-F238E27FC236}">
                <a16:creationId xmlns:a16="http://schemas.microsoft.com/office/drawing/2014/main" id="{EF4CFBEF-55F6-CDAE-264B-1A306228F60D}"/>
              </a:ext>
            </a:extLst>
          </p:cNvPr>
          <p:cNvSpPr/>
          <p:nvPr/>
        </p:nvSpPr>
        <p:spPr>
          <a:xfrm>
            <a:off x="4879594" y="0"/>
            <a:ext cx="2427068" cy="518181"/>
          </a:xfrm>
          <a:prstGeom prst="rect">
            <a:avLst/>
          </a:prstGeom>
          <a:solidFill>
            <a:srgbClr val="ED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6" name="Rectangle 5">
            <a:extLst>
              <a:ext uri="{FF2B5EF4-FFF2-40B4-BE49-F238E27FC236}">
                <a16:creationId xmlns:a16="http://schemas.microsoft.com/office/drawing/2014/main" id="{3271BA78-AF38-04E2-BB34-66F49F12CB18}"/>
              </a:ext>
            </a:extLst>
          </p:cNvPr>
          <p:cNvSpPr/>
          <p:nvPr/>
        </p:nvSpPr>
        <p:spPr>
          <a:xfrm>
            <a:off x="9738487" y="-22188"/>
            <a:ext cx="2443164" cy="51818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Liitteet</a:t>
            </a:r>
          </a:p>
        </p:txBody>
      </p:sp>
      <p:sp>
        <p:nvSpPr>
          <p:cNvPr id="7" name="Rectangle 6">
            <a:extLst>
              <a:ext uri="{FF2B5EF4-FFF2-40B4-BE49-F238E27FC236}">
                <a16:creationId xmlns:a16="http://schemas.microsoft.com/office/drawing/2014/main" id="{29D5F99D-A208-11A9-8E56-AA72D4B56728}"/>
              </a:ext>
            </a:extLst>
          </p:cNvPr>
          <p:cNvSpPr/>
          <p:nvPr/>
        </p:nvSpPr>
        <p:spPr>
          <a:xfrm>
            <a:off x="7303867" y="0"/>
            <a:ext cx="2443164" cy="50233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Kehittäminen</a:t>
            </a:r>
            <a:br>
              <a:rPr lang="fi-FI" sz="1250" b="1" spc="31">
                <a:solidFill>
                  <a:schemeClr val="bg1">
                    <a:lumMod val="65000"/>
                  </a:schemeClr>
                </a:solidFill>
                <a:ea typeface="Inter" panose="02000503000000020004" pitchFamily="2" charset="0"/>
              </a:rPr>
            </a:br>
            <a:r>
              <a:rPr lang="fi-FI" sz="1250" b="1" spc="31">
                <a:solidFill>
                  <a:schemeClr val="bg1">
                    <a:lumMod val="65000"/>
                  </a:schemeClr>
                </a:solidFill>
                <a:ea typeface="Inter" panose="02000503000000020004" pitchFamily="2" charset="0"/>
              </a:rPr>
              <a:t>&amp; seuranta</a:t>
            </a:r>
          </a:p>
        </p:txBody>
      </p:sp>
      <p:sp>
        <p:nvSpPr>
          <p:cNvPr id="8" name="Rectangle 7">
            <a:extLst>
              <a:ext uri="{FF2B5EF4-FFF2-40B4-BE49-F238E27FC236}">
                <a16:creationId xmlns:a16="http://schemas.microsoft.com/office/drawing/2014/main" id="{3C987A92-41F0-1850-E67C-02C7445AC8A0}"/>
              </a:ext>
            </a:extLst>
          </p:cNvPr>
          <p:cNvSpPr/>
          <p:nvPr/>
        </p:nvSpPr>
        <p:spPr>
          <a:xfrm>
            <a:off x="4869243" y="-15840"/>
            <a:ext cx="2443164" cy="548166"/>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accent5"/>
                </a:solidFill>
                <a:ea typeface="Inter" panose="02000503000000020004" pitchFamily="2" charset="0"/>
              </a:rPr>
              <a:t>Toimintaperiaatteet </a:t>
            </a:r>
            <a:br>
              <a:rPr lang="fi-FI" sz="1250" b="1" spc="31">
                <a:solidFill>
                  <a:schemeClr val="accent5"/>
                </a:solidFill>
                <a:ea typeface="Inter" panose="02000503000000020004" pitchFamily="2" charset="0"/>
              </a:rPr>
            </a:br>
            <a:r>
              <a:rPr lang="fi-FI" sz="1250" b="1" spc="31">
                <a:solidFill>
                  <a:schemeClr val="accent5"/>
                </a:solidFill>
                <a:ea typeface="Inter" panose="02000503000000020004" pitchFamily="2" charset="0"/>
              </a:rPr>
              <a:t>&amp; käytännöt</a:t>
            </a:r>
          </a:p>
        </p:txBody>
      </p:sp>
      <p:sp>
        <p:nvSpPr>
          <p:cNvPr id="9" name="Rectangle 8">
            <a:extLst>
              <a:ext uri="{FF2B5EF4-FFF2-40B4-BE49-F238E27FC236}">
                <a16:creationId xmlns:a16="http://schemas.microsoft.com/office/drawing/2014/main" id="{AB901CF3-3F85-2ADD-5134-7417E1932172}"/>
              </a:ext>
            </a:extLst>
          </p:cNvPr>
          <p:cNvSpPr/>
          <p:nvPr/>
        </p:nvSpPr>
        <p:spPr>
          <a:xfrm>
            <a:off x="2434623" y="-22188"/>
            <a:ext cx="2443164" cy="516478"/>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Yksikön tiedot</a:t>
            </a:r>
          </a:p>
        </p:txBody>
      </p:sp>
      <p:sp>
        <p:nvSpPr>
          <p:cNvPr id="10" name="Rectangle 9">
            <a:extLst>
              <a:ext uri="{FF2B5EF4-FFF2-40B4-BE49-F238E27FC236}">
                <a16:creationId xmlns:a16="http://schemas.microsoft.com/office/drawing/2014/main" id="{711A2673-A70D-63DB-391A-A92788FDF038}"/>
              </a:ext>
            </a:extLst>
          </p:cNvPr>
          <p:cNvSpPr/>
          <p:nvPr/>
        </p:nvSpPr>
        <p:spPr>
          <a:xfrm>
            <a:off x="-1" y="-22188"/>
            <a:ext cx="2443164" cy="540369"/>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Sisällysluettelo</a:t>
            </a:r>
          </a:p>
        </p:txBody>
      </p:sp>
      <p:cxnSp>
        <p:nvCxnSpPr>
          <p:cNvPr id="11" name="Straight Connector 10">
            <a:extLst>
              <a:ext uri="{FF2B5EF4-FFF2-40B4-BE49-F238E27FC236}">
                <a16:creationId xmlns:a16="http://schemas.microsoft.com/office/drawing/2014/main" id="{F5B42757-E8E4-C756-386B-499FDB61B012}"/>
              </a:ext>
            </a:extLst>
          </p:cNvPr>
          <p:cNvCxnSpPr>
            <a:cxnSpLocks/>
          </p:cNvCxnSpPr>
          <p:nvPr/>
        </p:nvCxnSpPr>
        <p:spPr>
          <a:xfrm>
            <a:off x="24384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7849C66-8284-887F-22EA-EF0755031011}"/>
              </a:ext>
            </a:extLst>
          </p:cNvPr>
          <p:cNvCxnSpPr>
            <a:cxnSpLocks/>
          </p:cNvCxnSpPr>
          <p:nvPr/>
        </p:nvCxnSpPr>
        <p:spPr>
          <a:xfrm>
            <a:off x="4876800" y="-22188"/>
            <a:ext cx="0" cy="540369"/>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48C9B93-8CB5-4060-B15A-0611BE634B6F}"/>
              </a:ext>
            </a:extLst>
          </p:cNvPr>
          <p:cNvCxnSpPr>
            <a:cxnSpLocks/>
          </p:cNvCxnSpPr>
          <p:nvPr/>
        </p:nvCxnSpPr>
        <p:spPr>
          <a:xfrm>
            <a:off x="73152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EA3348B-ED50-B60C-203C-6BD0FFCC11D8}"/>
              </a:ext>
            </a:extLst>
          </p:cNvPr>
          <p:cNvCxnSpPr>
            <a:cxnSpLocks/>
          </p:cNvCxnSpPr>
          <p:nvPr/>
        </p:nvCxnSpPr>
        <p:spPr>
          <a:xfrm>
            <a:off x="97536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E6C09F6-E61E-35E1-B5F2-9B37779AE4F1}"/>
              </a:ext>
            </a:extLst>
          </p:cNvPr>
          <p:cNvCxnSpPr>
            <a:cxnSpLocks/>
          </p:cNvCxnSpPr>
          <p:nvPr/>
        </p:nvCxnSpPr>
        <p:spPr>
          <a:xfrm flipH="1">
            <a:off x="7315515" y="518181"/>
            <a:ext cx="4877784"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FDC0C04-552A-8D48-C826-7E60B26E2653}"/>
              </a:ext>
            </a:extLst>
          </p:cNvPr>
          <p:cNvCxnSpPr>
            <a:cxnSpLocks/>
          </p:cNvCxnSpPr>
          <p:nvPr/>
        </p:nvCxnSpPr>
        <p:spPr>
          <a:xfrm flipH="1">
            <a:off x="-8540" y="516156"/>
            <a:ext cx="4885340"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7" name="Straight Connector 28">
            <a:extLst>
              <a:ext uri="{FF2B5EF4-FFF2-40B4-BE49-F238E27FC236}">
                <a16:creationId xmlns:a16="http://schemas.microsoft.com/office/drawing/2014/main" id="{2F1422B6-F0E9-8F33-75DB-9E2BF4E0808F}"/>
              </a:ext>
            </a:extLst>
          </p:cNvPr>
          <p:cNvCxnSpPr>
            <a:cxnSpLocks/>
          </p:cNvCxnSpPr>
          <p:nvPr/>
        </p:nvCxnSpPr>
        <p:spPr>
          <a:xfrm flipH="1">
            <a:off x="7315515" y="518181"/>
            <a:ext cx="4877784"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18" name="Rectangle 42">
            <a:extLst>
              <a:ext uri="{FF2B5EF4-FFF2-40B4-BE49-F238E27FC236}">
                <a16:creationId xmlns:a16="http://schemas.microsoft.com/office/drawing/2014/main" id="{94D64C22-4A18-301B-C9F2-35FB1E08150E}"/>
              </a:ext>
            </a:extLst>
          </p:cNvPr>
          <p:cNvSpPr/>
          <p:nvPr/>
        </p:nvSpPr>
        <p:spPr>
          <a:xfrm>
            <a:off x="4928896"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 name="Rectangle 43">
            <a:extLst>
              <a:ext uri="{FF2B5EF4-FFF2-40B4-BE49-F238E27FC236}">
                <a16:creationId xmlns:a16="http://schemas.microsoft.com/office/drawing/2014/main" id="{64C83789-F00D-9723-BBA4-C461576C5EEF}"/>
              </a:ext>
            </a:extLst>
          </p:cNvPr>
          <p:cNvSpPr/>
          <p:nvPr/>
        </p:nvSpPr>
        <p:spPr>
          <a:xfrm>
            <a:off x="5333069"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 name="Rectangle 44">
            <a:extLst>
              <a:ext uri="{FF2B5EF4-FFF2-40B4-BE49-F238E27FC236}">
                <a16:creationId xmlns:a16="http://schemas.microsoft.com/office/drawing/2014/main" id="{903ADB48-85F2-99B2-110D-CC789F8BDFDD}"/>
              </a:ext>
            </a:extLst>
          </p:cNvPr>
          <p:cNvSpPr/>
          <p:nvPr/>
        </p:nvSpPr>
        <p:spPr>
          <a:xfrm>
            <a:off x="5737242" y="468949"/>
            <a:ext cx="318110"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 name="Rectangle 45">
            <a:extLst>
              <a:ext uri="{FF2B5EF4-FFF2-40B4-BE49-F238E27FC236}">
                <a16:creationId xmlns:a16="http://schemas.microsoft.com/office/drawing/2014/main" id="{18504064-5168-2D52-AD51-C49793FD9599}"/>
              </a:ext>
            </a:extLst>
          </p:cNvPr>
          <p:cNvSpPr/>
          <p:nvPr/>
        </p:nvSpPr>
        <p:spPr>
          <a:xfrm>
            <a:off x="6141415"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 name="Rectangle 46">
            <a:extLst>
              <a:ext uri="{FF2B5EF4-FFF2-40B4-BE49-F238E27FC236}">
                <a16:creationId xmlns:a16="http://schemas.microsoft.com/office/drawing/2014/main" id="{C448609F-37F1-90DD-FB7F-3BB23832333F}"/>
              </a:ext>
            </a:extLst>
          </p:cNvPr>
          <p:cNvSpPr/>
          <p:nvPr/>
        </p:nvSpPr>
        <p:spPr>
          <a:xfrm>
            <a:off x="6545588"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 name="Rectangle 47">
            <a:extLst>
              <a:ext uri="{FF2B5EF4-FFF2-40B4-BE49-F238E27FC236}">
                <a16:creationId xmlns:a16="http://schemas.microsoft.com/office/drawing/2014/main" id="{F5995EBE-9B1B-D0CC-B43A-B6E20424AB63}"/>
              </a:ext>
            </a:extLst>
          </p:cNvPr>
          <p:cNvSpPr/>
          <p:nvPr/>
        </p:nvSpPr>
        <p:spPr>
          <a:xfrm>
            <a:off x="694976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TextBox 5">
            <a:extLst>
              <a:ext uri="{FF2B5EF4-FFF2-40B4-BE49-F238E27FC236}">
                <a16:creationId xmlns:a16="http://schemas.microsoft.com/office/drawing/2014/main" id="{4C3664A5-130F-F4B8-0F31-1B33F99087F9}"/>
              </a:ext>
            </a:extLst>
          </p:cNvPr>
          <p:cNvSpPr txBox="1"/>
          <p:nvPr/>
        </p:nvSpPr>
        <p:spPr>
          <a:xfrm>
            <a:off x="2434131" y="4567459"/>
            <a:ext cx="6298389" cy="1967205"/>
          </a:xfrm>
          <a:prstGeom prst="rect">
            <a:avLst/>
          </a:prstGeom>
          <a:noFill/>
        </p:spPr>
        <p:txBody>
          <a:bodyPr wrap="square" rtlCol="0">
            <a:spAutoFit/>
          </a:bodyPr>
          <a:lstStyle/>
          <a:p>
            <a:pPr marL="0" marR="0" lvl="1" indent="0" algn="l" defTabSz="914377" rtl="0" eaLnBrk="1" fontAlgn="auto" latinLnBrk="0" hangingPunct="1">
              <a:lnSpc>
                <a:spcPct val="100000"/>
              </a:lnSpc>
              <a:spcBef>
                <a:spcPts val="900"/>
              </a:spcBef>
              <a:spcAft>
                <a:spcPts val="200"/>
              </a:spcAft>
              <a:buClrTx/>
              <a:buSzTx/>
              <a:buFontTx/>
              <a:buNone/>
              <a:tabLst/>
              <a:defRPr/>
            </a:pPr>
            <a:r>
              <a:rPr kumimoji="0" lang="fi-FI" sz="1200" b="0" i="0" u="none" strike="noStrike" kern="1200" cap="none" spc="0" normalizeH="0" baseline="0" noProof="0">
                <a:ln>
                  <a:noFill/>
                </a:ln>
                <a:solidFill>
                  <a:srgbClr val="00008B"/>
                </a:solidFill>
                <a:effectLst/>
                <a:uLnTx/>
                <a:uFillTx/>
                <a:latin typeface="Arial Black" panose="020B0A04020102020204"/>
                <a:ea typeface="+mn-ea"/>
                <a:cs typeface="+mn-cs"/>
              </a:rPr>
              <a:t>Itsemääräämisoikeuden vahvistaminen</a:t>
            </a:r>
          </a:p>
          <a:p>
            <a:pPr marL="0" marR="0" lvl="1" indent="0" algn="l" defTabSz="914377" rtl="0" eaLnBrk="1" fontAlgn="auto" latinLnBrk="0" hangingPunct="1">
              <a:lnSpc>
                <a:spcPct val="100000"/>
              </a:lnSpc>
              <a:spcBef>
                <a:spcPts val="900"/>
              </a:spcBef>
              <a:spcAft>
                <a:spcPts val="200"/>
              </a:spcAft>
              <a:buClrTx/>
              <a:buSzTx/>
              <a:buFontTx/>
              <a:buNone/>
              <a:tabLst/>
              <a:defRPr/>
            </a:pPr>
            <a:r>
              <a:rPr lang="fi-FI" sz="1200">
                <a:solidFill>
                  <a:srgbClr val="00008B"/>
                </a:solidFill>
                <a:latin typeface="Arial Black" panose="020B0A04020102020204"/>
              </a:rPr>
              <a:t>Asiakkaan osallisuus</a:t>
            </a:r>
          </a:p>
          <a:p>
            <a:pPr marL="171450" marR="0" lvl="1" indent="-171450" algn="l" defTabSz="914377" rtl="0" eaLnBrk="1" fontAlgn="auto" latinLnBrk="0" hangingPunct="1">
              <a:lnSpc>
                <a:spcPct val="100000"/>
              </a:lnSpc>
              <a:spcBef>
                <a:spcPts val="300"/>
              </a:spcBef>
              <a:buClrTx/>
              <a:buSzTx/>
              <a:buFont typeface="Arial" panose="020B0604020202020204" pitchFamily="34" charset="0"/>
              <a:buChar char="•"/>
              <a:tabLst/>
              <a:defRPr/>
            </a:pPr>
            <a:r>
              <a:rPr kumimoji="0" lang="fi-FI" sz="1200" i="0" u="none" strike="noStrike" kern="1200" cap="none" spc="0" normalizeH="0" baseline="0" noProof="0">
                <a:ln>
                  <a:noFill/>
                </a:ln>
                <a:solidFill>
                  <a:schemeClr val="accent5"/>
                </a:solidFill>
                <a:effectLst/>
                <a:uLnTx/>
                <a:uFillTx/>
              </a:rPr>
              <a:t>Palvelutarpeen arviointi</a:t>
            </a:r>
          </a:p>
          <a:p>
            <a:pPr marL="171450" marR="0" lvl="1" indent="-171450" algn="l" defTabSz="914377" rtl="0" eaLnBrk="1" fontAlgn="auto" latinLnBrk="0" hangingPunct="1">
              <a:lnSpc>
                <a:spcPct val="100000"/>
              </a:lnSpc>
              <a:spcBef>
                <a:spcPts val="300"/>
              </a:spcBef>
              <a:buClrTx/>
              <a:buSzTx/>
              <a:buFont typeface="Arial" panose="020B0604020202020204" pitchFamily="34" charset="0"/>
              <a:buChar char="•"/>
              <a:tabLst/>
              <a:defRPr/>
            </a:pPr>
            <a:r>
              <a:rPr lang="fi-FI" sz="1200">
                <a:solidFill>
                  <a:schemeClr val="accent5"/>
                </a:solidFill>
              </a:rPr>
              <a:t>Asiakassuunnitelma</a:t>
            </a:r>
          </a:p>
          <a:p>
            <a:pPr marL="171450" marR="0" lvl="1" indent="-171450" algn="l" defTabSz="914377" rtl="0" eaLnBrk="1" fontAlgn="auto" latinLnBrk="0" hangingPunct="1">
              <a:lnSpc>
                <a:spcPct val="100000"/>
              </a:lnSpc>
              <a:spcBef>
                <a:spcPts val="300"/>
              </a:spcBef>
              <a:buClrTx/>
              <a:buSzTx/>
              <a:buFont typeface="Arial" panose="020B0604020202020204" pitchFamily="34" charset="0"/>
              <a:buChar char="•"/>
              <a:tabLst/>
              <a:defRPr/>
            </a:pPr>
            <a:r>
              <a:rPr lang="fi-FI" sz="1200">
                <a:solidFill>
                  <a:schemeClr val="accent5"/>
                </a:solidFill>
              </a:rPr>
              <a:t>Omatyöntekijä</a:t>
            </a:r>
          </a:p>
          <a:p>
            <a:pPr marL="171450" lvl="1" indent="-171450">
              <a:spcBef>
                <a:spcPts val="300"/>
              </a:spcBef>
              <a:buFont typeface="Arial" panose="020B0604020202020204" pitchFamily="34" charset="0"/>
              <a:buChar char="•"/>
              <a:defRPr/>
            </a:pPr>
            <a:r>
              <a:rPr lang="fi-FI" sz="1200">
                <a:solidFill>
                  <a:schemeClr val="accent5"/>
                </a:solidFill>
                <a:ea typeface="Inter" panose="02000503000000020004" pitchFamily="2" charset="0"/>
                <a:cs typeface="Times New Roman" panose="02020603050405020304" pitchFamily="18" charset="0"/>
              </a:rPr>
              <a:t>Asiakkaan ja omaisten osallistuminen toiminnan kehittämiseen</a:t>
            </a:r>
          </a:p>
          <a:p>
            <a:pPr marL="171450" lvl="1" indent="-171450">
              <a:spcBef>
                <a:spcPts val="300"/>
              </a:spcBef>
              <a:buFont typeface="Arial" panose="020B0604020202020204" pitchFamily="34" charset="0"/>
              <a:buChar char="•"/>
              <a:defRPr/>
            </a:pPr>
            <a:r>
              <a:rPr kumimoji="0" lang="fi-FI" sz="1200" i="0" u="none" strike="noStrike" kern="1200" cap="none" spc="0" normalizeH="0" baseline="0" noProof="0">
                <a:ln>
                  <a:noFill/>
                </a:ln>
                <a:solidFill>
                  <a:schemeClr val="accent5"/>
                </a:solidFill>
                <a:effectLst/>
                <a:uLnTx/>
                <a:uFillTx/>
                <a:ea typeface="Inter" panose="02000503000000020004" pitchFamily="2" charset="0"/>
                <a:cs typeface="Times New Roman" panose="02020603050405020304" pitchFamily="18" charset="0"/>
              </a:rPr>
              <a:t>Asiakkaan asiallinen kohtelu ja mahdollisista epäkohdista ilmoittaminen</a:t>
            </a:r>
          </a:p>
          <a:p>
            <a:pPr marL="171450" lvl="1" indent="-171450">
              <a:spcBef>
                <a:spcPts val="300"/>
              </a:spcBef>
              <a:buFont typeface="Arial" panose="020B0604020202020204" pitchFamily="34" charset="0"/>
              <a:buChar char="•"/>
              <a:defRPr/>
            </a:pPr>
            <a:r>
              <a:rPr lang="fi-FI" sz="1200">
                <a:solidFill>
                  <a:schemeClr val="accent5"/>
                </a:solidFill>
                <a:cs typeface="Times New Roman" panose="02020603050405020304" pitchFamily="18" charset="0"/>
              </a:rPr>
              <a:t>Asiakkaan oikeusturva</a:t>
            </a:r>
            <a:endParaRPr lang="fi-FI" sz="1000" noProof="0">
              <a:solidFill>
                <a:schemeClr val="accent5"/>
              </a:solidFill>
            </a:endParaRPr>
          </a:p>
        </p:txBody>
      </p:sp>
    </p:spTree>
    <p:extLst>
      <p:ext uri="{BB962C8B-B14F-4D97-AF65-F5344CB8AC3E}">
        <p14:creationId xmlns:p14="http://schemas.microsoft.com/office/powerpoint/2010/main" val="2801342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alpha val="80000"/>
          </a:schemeClr>
        </a:solidFill>
        <a:effectLst/>
      </p:bgPr>
    </p:bg>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2F6DE569-A520-4796-7A42-1034F9CE8E3B}"/>
              </a:ext>
            </a:extLst>
          </p:cNvPr>
          <p:cNvSpPr/>
          <p:nvPr/>
        </p:nvSpPr>
        <p:spPr>
          <a:xfrm>
            <a:off x="7795646" y="2450833"/>
            <a:ext cx="3944939" cy="3502644"/>
          </a:xfrm>
          <a:prstGeom prst="rect">
            <a:avLst/>
          </a:prstGeom>
          <a:solidFill>
            <a:schemeClr val="accent5">
              <a:lumMod val="20000"/>
              <a:lumOff val="80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52" name="Rectangle 51">
            <a:extLst>
              <a:ext uri="{FF2B5EF4-FFF2-40B4-BE49-F238E27FC236}">
                <a16:creationId xmlns:a16="http://schemas.microsoft.com/office/drawing/2014/main" id="{3661D4C5-C779-EF4F-D71D-239B45A973DC}"/>
              </a:ext>
            </a:extLst>
          </p:cNvPr>
          <p:cNvSpPr/>
          <p:nvPr/>
        </p:nvSpPr>
        <p:spPr>
          <a:xfrm>
            <a:off x="451393" y="1693703"/>
            <a:ext cx="2780891" cy="757130"/>
          </a:xfrm>
          <a:prstGeom prst="rect">
            <a:avLst/>
          </a:prstGeom>
          <a:solidFill>
            <a:schemeClr val="accent1">
              <a:lumMod val="75000"/>
              <a:alpha val="1995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46" name="Rectangle 45">
            <a:extLst>
              <a:ext uri="{FF2B5EF4-FFF2-40B4-BE49-F238E27FC236}">
                <a16:creationId xmlns:a16="http://schemas.microsoft.com/office/drawing/2014/main" id="{A0894480-75A1-5F40-1E11-A37381F26EE0}"/>
              </a:ext>
            </a:extLst>
          </p:cNvPr>
          <p:cNvSpPr/>
          <p:nvPr/>
        </p:nvSpPr>
        <p:spPr>
          <a:xfrm>
            <a:off x="3613952" y="2443373"/>
            <a:ext cx="4066834" cy="3520798"/>
          </a:xfrm>
          <a:prstGeom prst="rect">
            <a:avLst/>
          </a:prstGeom>
          <a:solidFill>
            <a:schemeClr val="accent5">
              <a:lumMod val="20000"/>
              <a:lumOff val="80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6" name="Rectangle 25">
            <a:extLst>
              <a:ext uri="{FF2B5EF4-FFF2-40B4-BE49-F238E27FC236}">
                <a16:creationId xmlns:a16="http://schemas.microsoft.com/office/drawing/2014/main" id="{36E2E2B0-8B5A-8A5C-DA5A-5D3AC2B01866}"/>
              </a:ext>
            </a:extLst>
          </p:cNvPr>
          <p:cNvSpPr/>
          <p:nvPr/>
        </p:nvSpPr>
        <p:spPr>
          <a:xfrm>
            <a:off x="7796574" y="1690974"/>
            <a:ext cx="3944011" cy="757130"/>
          </a:xfrm>
          <a:prstGeom prst="rect">
            <a:avLst/>
          </a:prstGeom>
          <a:solidFill>
            <a:schemeClr val="accent5">
              <a:lumMod val="20000"/>
              <a:lumOff val="80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8" name="Rectangle 17">
            <a:extLst>
              <a:ext uri="{FF2B5EF4-FFF2-40B4-BE49-F238E27FC236}">
                <a16:creationId xmlns:a16="http://schemas.microsoft.com/office/drawing/2014/main" id="{B6C3AB4F-845E-E601-05B9-3B6E06B96DD4}"/>
              </a:ext>
            </a:extLst>
          </p:cNvPr>
          <p:cNvSpPr/>
          <p:nvPr/>
        </p:nvSpPr>
        <p:spPr>
          <a:xfrm>
            <a:off x="451413" y="2445144"/>
            <a:ext cx="2780891" cy="3507897"/>
          </a:xfrm>
          <a:prstGeom prst="rect">
            <a:avLst/>
          </a:prstGeom>
          <a:solidFill>
            <a:schemeClr val="accent1">
              <a:lumMod val="75000"/>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47" name="Title 1">
            <a:extLst>
              <a:ext uri="{FF2B5EF4-FFF2-40B4-BE49-F238E27FC236}">
                <a16:creationId xmlns:a16="http://schemas.microsoft.com/office/drawing/2014/main" id="{6BF35D5A-D92A-BAAD-3F77-F08A8C482344}"/>
              </a:ext>
            </a:extLst>
          </p:cNvPr>
          <p:cNvSpPr txBox="1">
            <a:spLocks/>
          </p:cNvSpPr>
          <p:nvPr/>
        </p:nvSpPr>
        <p:spPr>
          <a:xfrm>
            <a:off x="451413" y="194943"/>
            <a:ext cx="11289174" cy="868004"/>
          </a:xfrm>
          <a:prstGeom prst="rect">
            <a:avLst/>
          </a:prstGeom>
        </p:spPr>
        <p:txBody>
          <a:bodyPr vert="horz" lIns="91440" tIns="45720" rIns="91440" bIns="45720" rtlCol="0" anchor="ctr">
            <a:normAutofit/>
          </a:bodyPr>
          <a:lstStyle>
            <a:lvl1pPr algn="l" defTabSz="914286" rtl="0" eaLnBrk="1" latinLnBrk="0" hangingPunct="1">
              <a:lnSpc>
                <a:spcPct val="90000"/>
              </a:lnSpc>
              <a:spcBef>
                <a:spcPct val="0"/>
              </a:spcBef>
              <a:buNone/>
              <a:defRPr sz="2600" b="1" i="0" kern="1200">
                <a:solidFill>
                  <a:schemeClr val="accent5"/>
                </a:solidFill>
                <a:latin typeface="Arial Black" panose="020B0604020202020204" pitchFamily="34" charset="0"/>
                <a:ea typeface="+mj-ea"/>
                <a:cs typeface="Arial Black" panose="020B0604020202020204" pitchFamily="34" charset="0"/>
              </a:defRPr>
            </a:lvl1pPr>
          </a:lstStyle>
          <a:p>
            <a:r>
              <a:rPr lang="fi-FI" sz="2800"/>
              <a:t>Asiakkaan asema ja oikeudet</a:t>
            </a:r>
            <a:endParaRPr lang="fi-FI"/>
          </a:p>
        </p:txBody>
      </p:sp>
      <p:sp>
        <p:nvSpPr>
          <p:cNvPr id="5" name="TextBox 4">
            <a:extLst>
              <a:ext uri="{FF2B5EF4-FFF2-40B4-BE49-F238E27FC236}">
                <a16:creationId xmlns:a16="http://schemas.microsoft.com/office/drawing/2014/main" id="{B52E3C72-0235-2DBC-D71B-0C2A1F1C827C}"/>
              </a:ext>
            </a:extLst>
          </p:cNvPr>
          <p:cNvSpPr txBox="1"/>
          <p:nvPr/>
        </p:nvSpPr>
        <p:spPr>
          <a:xfrm>
            <a:off x="355600" y="1030080"/>
            <a:ext cx="10985500" cy="369332"/>
          </a:xfrm>
          <a:prstGeom prst="rect">
            <a:avLst/>
          </a:prstGeom>
          <a:noFill/>
        </p:spPr>
        <p:txBody>
          <a:bodyPr wrap="square">
            <a:spAutoFit/>
          </a:bodyPr>
          <a:lstStyle/>
          <a:p>
            <a:pPr algn="ctr">
              <a:spcAft>
                <a:spcPts val="600"/>
              </a:spcAft>
            </a:pPr>
            <a:r>
              <a:rPr lang="fi-FI" sz="1800" b="1" i="1"/>
              <a:t>Itsemääräämisoikeus on jokaiselle kuuluva perusoikeus, jota vahvistetaan kotihoidon toiminnassa. </a:t>
            </a:r>
          </a:p>
        </p:txBody>
      </p:sp>
      <p:sp>
        <p:nvSpPr>
          <p:cNvPr id="9" name="TextBox 8">
            <a:extLst>
              <a:ext uri="{FF2B5EF4-FFF2-40B4-BE49-F238E27FC236}">
                <a16:creationId xmlns:a16="http://schemas.microsoft.com/office/drawing/2014/main" id="{8B86F2A2-45A8-44AF-6D76-3E58DB23EB0E}"/>
              </a:ext>
            </a:extLst>
          </p:cNvPr>
          <p:cNvSpPr txBox="1"/>
          <p:nvPr/>
        </p:nvSpPr>
        <p:spPr>
          <a:xfrm>
            <a:off x="7779307" y="1716319"/>
            <a:ext cx="3961278" cy="757130"/>
          </a:xfrm>
          <a:prstGeom prst="rect">
            <a:avLst/>
          </a:prstGeom>
          <a:noFill/>
        </p:spPr>
        <p:txBody>
          <a:bodyPr wrap="square">
            <a:spAutoFit/>
          </a:bodyPr>
          <a:lstStyle/>
          <a:p>
            <a:pPr algn="ctr">
              <a:lnSpc>
                <a:spcPct val="90000"/>
              </a:lnSpc>
              <a:spcAft>
                <a:spcPts val="600"/>
              </a:spcAft>
            </a:pPr>
            <a:r>
              <a:rPr lang="fi-FI" sz="1550" b="1"/>
              <a:t>Jos olen tyytymämätön palvelun laatuun ja/tai saamaani kohteluun, voin…</a:t>
            </a:r>
          </a:p>
        </p:txBody>
      </p:sp>
      <p:sp>
        <p:nvSpPr>
          <p:cNvPr id="10" name="TextBox 9">
            <a:extLst>
              <a:ext uri="{FF2B5EF4-FFF2-40B4-BE49-F238E27FC236}">
                <a16:creationId xmlns:a16="http://schemas.microsoft.com/office/drawing/2014/main" id="{BCC2E173-3935-FA98-0735-A284F4BF08C0}"/>
              </a:ext>
            </a:extLst>
          </p:cNvPr>
          <p:cNvSpPr txBox="1"/>
          <p:nvPr/>
        </p:nvSpPr>
        <p:spPr>
          <a:xfrm>
            <a:off x="8692375" y="5007282"/>
            <a:ext cx="2764650" cy="830997"/>
          </a:xfrm>
          <a:prstGeom prst="rect">
            <a:avLst/>
          </a:prstGeom>
          <a:noFill/>
        </p:spPr>
        <p:txBody>
          <a:bodyPr wrap="square">
            <a:spAutoFit/>
          </a:bodyPr>
          <a:lstStyle/>
          <a:p>
            <a:pPr>
              <a:spcAft>
                <a:spcPts val="600"/>
              </a:spcAft>
            </a:pPr>
            <a:r>
              <a:rPr lang="fi-FI" sz="1200" i="1"/>
              <a:t>Saan lisätietoa ja neuvoja tarvittaessa henkilökunnalta, sosiaali- ja potilasasiamieheltä tai kuluttajaoikeusneuvonnasta</a:t>
            </a:r>
          </a:p>
        </p:txBody>
      </p:sp>
      <p:sp>
        <p:nvSpPr>
          <p:cNvPr id="23" name="TextBox 22">
            <a:extLst>
              <a:ext uri="{FF2B5EF4-FFF2-40B4-BE49-F238E27FC236}">
                <a16:creationId xmlns:a16="http://schemas.microsoft.com/office/drawing/2014/main" id="{FFDAB25F-F54C-00C4-C552-06BA206C8195}"/>
              </a:ext>
            </a:extLst>
          </p:cNvPr>
          <p:cNvSpPr txBox="1"/>
          <p:nvPr/>
        </p:nvSpPr>
        <p:spPr>
          <a:xfrm>
            <a:off x="451391" y="1885488"/>
            <a:ext cx="2757705" cy="1692771"/>
          </a:xfrm>
          <a:prstGeom prst="rect">
            <a:avLst/>
          </a:prstGeom>
          <a:noFill/>
        </p:spPr>
        <p:txBody>
          <a:bodyPr wrap="square" lIns="36000" rIns="36000">
            <a:spAutoFit/>
          </a:bodyPr>
          <a:lstStyle/>
          <a:p>
            <a:pPr algn="ctr">
              <a:spcAft>
                <a:spcPts val="600"/>
              </a:spcAft>
            </a:pPr>
            <a:r>
              <a:rPr lang="fi-FI" b="1"/>
              <a:t>Me kotihoidossa…</a:t>
            </a:r>
          </a:p>
          <a:p>
            <a:pPr algn="ctr">
              <a:spcAft>
                <a:spcPts val="600"/>
              </a:spcAft>
            </a:pPr>
            <a:endParaRPr lang="fi-FI" sz="1600" b="1"/>
          </a:p>
          <a:p>
            <a:pPr algn="ctr">
              <a:spcAft>
                <a:spcPts val="600"/>
              </a:spcAft>
            </a:pPr>
            <a:r>
              <a:rPr lang="fi-FI" sz="1200"/>
              <a:t>kunnioitamme ja pyrimme vahvistamaan asiakkaan itse-määräämisoikeutta ja tuemme asiakkaan osallistumista palvelujensa suunnitteluun ja toteutukseen. </a:t>
            </a:r>
          </a:p>
        </p:txBody>
      </p:sp>
      <p:sp>
        <p:nvSpPr>
          <p:cNvPr id="7" name="Rectangle 6">
            <a:extLst>
              <a:ext uri="{FF2B5EF4-FFF2-40B4-BE49-F238E27FC236}">
                <a16:creationId xmlns:a16="http://schemas.microsoft.com/office/drawing/2014/main" id="{F3CA9E1C-E418-3B66-3E87-EC2260809EFF}"/>
              </a:ext>
            </a:extLst>
          </p:cNvPr>
          <p:cNvSpPr/>
          <p:nvPr/>
        </p:nvSpPr>
        <p:spPr>
          <a:xfrm>
            <a:off x="8878671" y="2639389"/>
            <a:ext cx="2975496" cy="588261"/>
          </a:xfrm>
          <a:prstGeom prst="rect">
            <a:avLst/>
          </a:prstGeom>
          <a:noFill/>
          <a:ln w="19050">
            <a:noFill/>
            <a:prstDash val="solid"/>
          </a:ln>
        </p:spPr>
        <p:txBody>
          <a:bodyPr wrap="square" lIns="72000" rIns="72000" rtlCol="0" anchor="ctr">
            <a:noAutofit/>
          </a:bodyPr>
          <a:lstStyle/>
          <a:p>
            <a:pPr>
              <a:spcAft>
                <a:spcPts val="600"/>
              </a:spcAft>
            </a:pPr>
            <a:r>
              <a:rPr lang="fi-FI" sz="1400" b="1">
                <a:effectLst/>
                <a:ea typeface="Calibri" panose="020F0502020204030204" pitchFamily="34" charset="0"/>
                <a:cs typeface="Times New Roman" panose="02020603050405020304" pitchFamily="18" charset="0"/>
              </a:rPr>
              <a:t>antaa palautetta tai kehittämisideoita</a:t>
            </a:r>
          </a:p>
        </p:txBody>
      </p:sp>
      <p:sp>
        <p:nvSpPr>
          <p:cNvPr id="30" name="Rectangle 29">
            <a:extLst>
              <a:ext uri="{FF2B5EF4-FFF2-40B4-BE49-F238E27FC236}">
                <a16:creationId xmlns:a16="http://schemas.microsoft.com/office/drawing/2014/main" id="{0096C2A7-6267-3BA8-376D-3BB1E2638F63}"/>
              </a:ext>
            </a:extLst>
          </p:cNvPr>
          <p:cNvSpPr/>
          <p:nvPr/>
        </p:nvSpPr>
        <p:spPr>
          <a:xfrm>
            <a:off x="8882012" y="3403511"/>
            <a:ext cx="3045519" cy="625646"/>
          </a:xfrm>
          <a:prstGeom prst="rect">
            <a:avLst/>
          </a:prstGeom>
          <a:noFill/>
          <a:ln w="19050">
            <a:noFill/>
            <a:prstDash val="solid"/>
          </a:ln>
        </p:spPr>
        <p:txBody>
          <a:bodyPr wrap="square" lIns="72000" rIns="72000" rtlCol="0" anchor="ctr">
            <a:noAutofit/>
          </a:bodyPr>
          <a:lstStyle/>
          <a:p>
            <a:pPr>
              <a:spcAft>
                <a:spcPts val="600"/>
              </a:spcAft>
            </a:pPr>
            <a:r>
              <a:rPr lang="fi-FI" sz="1400" b="1">
                <a:effectLst/>
                <a:ea typeface="Calibri" panose="020F0502020204030204" pitchFamily="34" charset="0"/>
                <a:cs typeface="Times New Roman" panose="02020603050405020304" pitchFamily="18" charset="0"/>
              </a:rPr>
              <a:t>tehdä ilmoituksen</a:t>
            </a:r>
          </a:p>
        </p:txBody>
      </p:sp>
      <p:sp>
        <p:nvSpPr>
          <p:cNvPr id="31" name="Rectangle 30">
            <a:extLst>
              <a:ext uri="{FF2B5EF4-FFF2-40B4-BE49-F238E27FC236}">
                <a16:creationId xmlns:a16="http://schemas.microsoft.com/office/drawing/2014/main" id="{99C456BD-49DB-D462-82BA-51FC92798414}"/>
              </a:ext>
            </a:extLst>
          </p:cNvPr>
          <p:cNvSpPr/>
          <p:nvPr/>
        </p:nvSpPr>
        <p:spPr>
          <a:xfrm>
            <a:off x="8882012" y="4146326"/>
            <a:ext cx="2764650" cy="639709"/>
          </a:xfrm>
          <a:prstGeom prst="rect">
            <a:avLst/>
          </a:prstGeom>
          <a:noFill/>
          <a:ln w="19050">
            <a:noFill/>
            <a:prstDash val="solid"/>
          </a:ln>
        </p:spPr>
        <p:txBody>
          <a:bodyPr wrap="square" lIns="72000" rIns="72000" rtlCol="0" anchor="ctr">
            <a:noAutofit/>
          </a:bodyPr>
          <a:lstStyle/>
          <a:p>
            <a:pPr>
              <a:spcAft>
                <a:spcPts val="600"/>
              </a:spcAft>
            </a:pPr>
            <a:r>
              <a:rPr lang="fi-FI" sz="1400" b="1">
                <a:ea typeface="Calibri" panose="020F0502020204030204" pitchFamily="34" charset="0"/>
                <a:cs typeface="Times New Roman" panose="02020603050405020304" pitchFamily="18" charset="0"/>
              </a:rPr>
              <a:t>tehdä muistutuksen</a:t>
            </a:r>
          </a:p>
        </p:txBody>
      </p:sp>
      <p:pic>
        <p:nvPicPr>
          <p:cNvPr id="40" name="Graphic 39">
            <a:extLst>
              <a:ext uri="{FF2B5EF4-FFF2-40B4-BE49-F238E27FC236}">
                <a16:creationId xmlns:a16="http://schemas.microsoft.com/office/drawing/2014/main" id="{408B0DE4-1A96-90AB-85E6-34DB87B933D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30702" y="3451211"/>
            <a:ext cx="530247" cy="530247"/>
          </a:xfrm>
          <a:prstGeom prst="rect">
            <a:avLst/>
          </a:prstGeom>
        </p:spPr>
      </p:pic>
      <p:pic>
        <p:nvPicPr>
          <p:cNvPr id="50" name="Graphic 49">
            <a:extLst>
              <a:ext uri="{FF2B5EF4-FFF2-40B4-BE49-F238E27FC236}">
                <a16:creationId xmlns:a16="http://schemas.microsoft.com/office/drawing/2014/main" id="{88390843-8A0B-49ED-A872-6FAF651ABD5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505226" y="3476349"/>
            <a:ext cx="2720012" cy="2799887"/>
          </a:xfrm>
          <a:prstGeom prst="rect">
            <a:avLst/>
          </a:prstGeom>
        </p:spPr>
      </p:pic>
      <p:sp>
        <p:nvSpPr>
          <p:cNvPr id="53" name="Rectangle 52">
            <a:extLst>
              <a:ext uri="{FF2B5EF4-FFF2-40B4-BE49-F238E27FC236}">
                <a16:creationId xmlns:a16="http://schemas.microsoft.com/office/drawing/2014/main" id="{D1B9411A-917E-24BE-A940-D59B31C0A7D5}"/>
              </a:ext>
            </a:extLst>
          </p:cNvPr>
          <p:cNvSpPr/>
          <p:nvPr/>
        </p:nvSpPr>
        <p:spPr>
          <a:xfrm>
            <a:off x="3613952" y="1688015"/>
            <a:ext cx="4068112" cy="757130"/>
          </a:xfrm>
          <a:prstGeom prst="rect">
            <a:avLst/>
          </a:prstGeom>
          <a:solidFill>
            <a:schemeClr val="accent5">
              <a:lumMod val="20000"/>
              <a:lumOff val="80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0" name="TextBox 19">
            <a:extLst>
              <a:ext uri="{FF2B5EF4-FFF2-40B4-BE49-F238E27FC236}">
                <a16:creationId xmlns:a16="http://schemas.microsoft.com/office/drawing/2014/main" id="{36426208-C772-BB66-04EA-CBA7A44DA29C}"/>
              </a:ext>
            </a:extLst>
          </p:cNvPr>
          <p:cNvSpPr txBox="1"/>
          <p:nvPr/>
        </p:nvSpPr>
        <p:spPr>
          <a:xfrm>
            <a:off x="3836448" y="1885488"/>
            <a:ext cx="3720363" cy="451940"/>
          </a:xfrm>
          <a:prstGeom prst="rect">
            <a:avLst/>
          </a:prstGeom>
          <a:noFill/>
        </p:spPr>
        <p:txBody>
          <a:bodyPr wrap="square">
            <a:noAutofit/>
          </a:bodyPr>
          <a:lstStyle/>
          <a:p>
            <a:pPr algn="ctr">
              <a:spcAft>
                <a:spcPts val="600"/>
              </a:spcAft>
            </a:pPr>
            <a:r>
              <a:rPr lang="fi-FI" b="1"/>
              <a:t>Minulla asiakkaana on oikeus…</a:t>
            </a:r>
          </a:p>
        </p:txBody>
      </p:sp>
      <p:sp>
        <p:nvSpPr>
          <p:cNvPr id="57" name="TextBox 56">
            <a:extLst>
              <a:ext uri="{FF2B5EF4-FFF2-40B4-BE49-F238E27FC236}">
                <a16:creationId xmlns:a16="http://schemas.microsoft.com/office/drawing/2014/main" id="{8B407675-F6F6-028D-E806-DC5CF1B11453}"/>
              </a:ext>
            </a:extLst>
          </p:cNvPr>
          <p:cNvSpPr txBox="1"/>
          <p:nvPr/>
        </p:nvSpPr>
        <p:spPr>
          <a:xfrm>
            <a:off x="3837393" y="2507278"/>
            <a:ext cx="3627563" cy="2225360"/>
          </a:xfrm>
          <a:prstGeom prst="rect">
            <a:avLst/>
          </a:prstGeom>
          <a:noFill/>
        </p:spPr>
        <p:txBody>
          <a:bodyPr wrap="square">
            <a:noAutofit/>
          </a:bodyPr>
          <a:lstStyle/>
          <a:p>
            <a:pPr>
              <a:spcAft>
                <a:spcPts val="600"/>
              </a:spcAft>
            </a:pPr>
            <a:r>
              <a:rPr lang="fi-FI" sz="1200"/>
              <a:t>henkilökohtaiseen vapauteen, koskemattomuuteen ja turvallisuuteen sekä laadukkaaseen palveluun ja hyvään kohteluun ilman syrjintää. </a:t>
            </a:r>
          </a:p>
          <a:p>
            <a:pPr marL="171450" indent="-171450">
              <a:spcAft>
                <a:spcPts val="600"/>
              </a:spcAft>
              <a:buFont typeface="Arial" panose="020B0604020202020204" pitchFamily="34" charset="0"/>
              <a:buChar char="•"/>
            </a:pPr>
            <a:r>
              <a:rPr lang="fi-FI" sz="1200"/>
              <a:t>Minua kohdellaan kunnioittaen ihmisarvoani, vakaumustani ja yksityisyyttäni. </a:t>
            </a:r>
          </a:p>
          <a:p>
            <a:pPr marL="171450" indent="-171450">
              <a:spcAft>
                <a:spcPts val="600"/>
              </a:spcAft>
              <a:buFont typeface="Arial" panose="020B0604020202020204" pitchFamily="34" charset="0"/>
              <a:buChar char="•"/>
            </a:pPr>
            <a:r>
              <a:rPr lang="fi-FI" sz="1200">
                <a:solidFill>
                  <a:schemeClr val="tx1"/>
                </a:solidFill>
              </a:rPr>
              <a:t>Näkemykseni ja toiveeni huomioidaan </a:t>
            </a:r>
            <a:br>
              <a:rPr lang="fi-FI" sz="1200">
                <a:solidFill>
                  <a:schemeClr val="tx1"/>
                </a:solidFill>
              </a:rPr>
            </a:br>
            <a:r>
              <a:rPr lang="fi-FI" sz="1200">
                <a:solidFill>
                  <a:schemeClr val="tx1"/>
                </a:solidFill>
              </a:rPr>
              <a:t>palveluja suunniteltaessa ja toteutettaessa.</a:t>
            </a:r>
            <a:endParaRPr lang="fi-FI" sz="1200"/>
          </a:p>
        </p:txBody>
      </p:sp>
      <p:pic>
        <p:nvPicPr>
          <p:cNvPr id="44" name="Graphic 43">
            <a:extLst>
              <a:ext uri="{FF2B5EF4-FFF2-40B4-BE49-F238E27FC236}">
                <a16:creationId xmlns:a16="http://schemas.microsoft.com/office/drawing/2014/main" id="{0A59BACD-86A2-E00E-71D2-654A9B5F8FE0}"/>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flipH="1">
            <a:off x="5887920" y="3497708"/>
            <a:ext cx="2839635" cy="2923023"/>
          </a:xfrm>
          <a:prstGeom prst="rect">
            <a:avLst/>
          </a:prstGeom>
        </p:spPr>
      </p:pic>
      <p:pic>
        <p:nvPicPr>
          <p:cNvPr id="3" name="Graphic 2" descr="Warning outline">
            <a:extLst>
              <a:ext uri="{FF2B5EF4-FFF2-40B4-BE49-F238E27FC236}">
                <a16:creationId xmlns:a16="http://schemas.microsoft.com/office/drawing/2014/main" id="{0778ACA9-EAF0-6AE6-C070-E3FCFD17C9C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147739" y="4119428"/>
            <a:ext cx="596544" cy="596544"/>
          </a:xfrm>
          <a:prstGeom prst="rect">
            <a:avLst/>
          </a:prstGeom>
        </p:spPr>
      </p:pic>
      <p:pic>
        <p:nvPicPr>
          <p:cNvPr id="13" name="Graphic 12">
            <a:extLst>
              <a:ext uri="{FF2B5EF4-FFF2-40B4-BE49-F238E27FC236}">
                <a16:creationId xmlns:a16="http://schemas.microsoft.com/office/drawing/2014/main" id="{7A46E9E1-B968-60A5-6B11-F1DB9E6235A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115721" y="2581669"/>
            <a:ext cx="519097" cy="613478"/>
          </a:xfrm>
          <a:prstGeom prst="rect">
            <a:avLst/>
          </a:prstGeom>
        </p:spPr>
      </p:pic>
    </p:spTree>
    <p:extLst>
      <p:ext uri="{BB962C8B-B14F-4D97-AF65-F5344CB8AC3E}">
        <p14:creationId xmlns:p14="http://schemas.microsoft.com/office/powerpoint/2010/main" val="8033384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ontent Placeholder 27">
            <a:extLst>
              <a:ext uri="{FF2B5EF4-FFF2-40B4-BE49-F238E27FC236}">
                <a16:creationId xmlns:a16="http://schemas.microsoft.com/office/drawing/2014/main" id="{8039A218-7A17-AABD-5BCB-ABD46B8A256A}"/>
              </a:ext>
            </a:extLst>
          </p:cNvPr>
          <p:cNvSpPr>
            <a:spLocks noGrp="1"/>
          </p:cNvSpPr>
          <p:nvPr>
            <p:ph sz="half" idx="1"/>
          </p:nvPr>
        </p:nvSpPr>
        <p:spPr/>
        <p:txBody>
          <a:bodyPr numCol="2">
            <a:noAutofit/>
          </a:bodyPr>
          <a:lstStyle/>
          <a:p>
            <a:pPr marL="0" lvl="1">
              <a:lnSpc>
                <a:spcPct val="110000"/>
              </a:lnSpc>
              <a:spcBef>
                <a:spcPts val="789"/>
              </a:spcBef>
              <a:spcAft>
                <a:spcPts val="175"/>
              </a:spcAft>
            </a:pPr>
            <a:r>
              <a:rPr lang="fi-FI"/>
              <a:t>Itsemääräämisoikeus on jokaiselle kuuluva perusoikeus, joka muodostuu oikeudesta </a:t>
            </a:r>
            <a:r>
              <a:rPr lang="fi-FI" b="1" i="1"/>
              <a:t>henkilökohtaiseen vapauteen</a:t>
            </a:r>
            <a:r>
              <a:rPr lang="fi-FI"/>
              <a:t>, </a:t>
            </a:r>
            <a:r>
              <a:rPr lang="fi-FI" b="1" i="1"/>
              <a:t>koskemattomuuteen ja turvallisuuteen</a:t>
            </a:r>
            <a:r>
              <a:rPr lang="fi-FI"/>
              <a:t>. Siihen liittyvät läheisesti oikeudet </a:t>
            </a:r>
            <a:r>
              <a:rPr lang="fi-FI" b="1" i="1"/>
              <a:t>yksityisyyteen ja yksityiselämän suojaan</a:t>
            </a:r>
            <a:r>
              <a:rPr lang="fi-FI"/>
              <a:t>. Henkilökohtainen vapaus suojaa henkilön fyysisen vapauden ohella myös hänen </a:t>
            </a:r>
            <a:r>
              <a:rPr lang="fi-FI" b="1" i="1"/>
              <a:t>tahdonvapauttaan </a:t>
            </a:r>
            <a:r>
              <a:rPr lang="fi-FI"/>
              <a:t>ja</a:t>
            </a:r>
            <a:r>
              <a:rPr lang="fi-FI" b="1" i="1"/>
              <a:t> itsemääräämis-oikeuttaan</a:t>
            </a:r>
            <a:r>
              <a:rPr lang="fi-FI"/>
              <a:t>. Sosiaalihuollon palveluissa henkilökunnan tehtävänä on kunnioittaa ja vahvistaa asiakkaan itsemääräämisoikeutta ja tukea hänen osallistumistaan palvelujensa suunnitteluun ja toteuttamiseen.</a:t>
            </a:r>
          </a:p>
          <a:p>
            <a:pPr marL="0" lvl="1">
              <a:lnSpc>
                <a:spcPct val="110000"/>
              </a:lnSpc>
              <a:spcBef>
                <a:spcPts val="789"/>
              </a:spcBef>
              <a:spcAft>
                <a:spcPts val="175"/>
              </a:spcAft>
            </a:pPr>
            <a:r>
              <a:rPr lang="fi-FI"/>
              <a:t>Kotihoidossa pyritään aina noudattamaan yksilöllisyyttä ja antamaan asiakkaille mahdollisuus päättää itseään ja hoitoaan koskevista asioista hoidon suunnittelun ja toteutuksen eri vaiheissa. Asiakkaat asuvat itsenäisesti omissa kodeissaan, mikä huomioidaan asiakkaan luokse mentäessä. Käytännön työssä asiakkaan itsemääräämisoikeutta huomioidaan mm. päivärutiinien yhteydessä (esim. unirytmi, ateriointi, pukeutuminen). Mikäli asiakkaan päätös hoitoonsa liittyen voi heikentää hänen terveyttään, keskustellaan lääkärin kanssa hoitolinjoista. Asiakkaan omat toiveet ja tahto kirjataan potilastietojärjestelmään.</a:t>
            </a:r>
          </a:p>
          <a:p>
            <a:pPr marL="0" lvl="1">
              <a:lnSpc>
                <a:spcPct val="110000"/>
              </a:lnSpc>
              <a:spcBef>
                <a:spcPts val="789"/>
              </a:spcBef>
              <a:spcAft>
                <a:spcPts val="175"/>
              </a:spcAft>
            </a:pPr>
            <a:r>
              <a:rPr lang="fi-FI"/>
              <a:t>Sosiaalihuollon asiakkaan hoito ja huolenpito perustuu ensisijaisesti vapaaehtoisuuteen, ja palveluja toteutetaan lähtökohtaisesti rajaamatta henkilön itsemääräämisoikeutta. Itsemääräämisoikeutta koskevista periaatteista ja käytännöistä keskustellaan sekä asiakasta hoitavan lääkärin että omaisten ja läheisten kanssa, ja ne kirjataan asiakassuunnitelmaan. Rajoittavia toimenpiteitä ei lähtökohtaisesti käytetä missään tilanteessa kotihoidossa. Mikäli asiakkaan oman tai muiden henkilöiden turvallisuuden takaamiseksi tarvitaan rajoittamista, sen tulee olla perusteltua, lievimmän rajoittamisen periaatteen mukainen ja siihen tulee olla lääkärin määräaikainen lupa. Kotihoidossa osalla asiakkaista on käytössä kulunvalvonta. Kulunvalvontaa käytetään harkinnan mukaan ainoastaan silloin, jos se on välttämätöntä asiakkaan turvallisuuden kannalta. Välttämättömät tilanteet voivat olla esimerkiksi muistisairaan henkilön toistuva pyrkiminen ulos yöllä, josta voi seurata eksyminen taikka paleltumisen uhka.</a:t>
            </a:r>
          </a:p>
        </p:txBody>
      </p:sp>
      <p:sp>
        <p:nvSpPr>
          <p:cNvPr id="13" name="Rectangle 12">
            <a:extLst>
              <a:ext uri="{FF2B5EF4-FFF2-40B4-BE49-F238E27FC236}">
                <a16:creationId xmlns:a16="http://schemas.microsoft.com/office/drawing/2014/main" id="{4151B60D-B3C8-8ACB-4F14-0102B10E25C5}"/>
              </a:ext>
            </a:extLst>
          </p:cNvPr>
          <p:cNvSpPr/>
          <p:nvPr/>
        </p:nvSpPr>
        <p:spPr>
          <a:xfrm>
            <a:off x="0" y="0"/>
            <a:ext cx="12192000" cy="518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15" name="Rectangle 14">
            <a:extLst>
              <a:ext uri="{FF2B5EF4-FFF2-40B4-BE49-F238E27FC236}">
                <a16:creationId xmlns:a16="http://schemas.microsoft.com/office/drawing/2014/main" id="{4BB6F7F0-71EF-ECD2-A7F6-D82E7024D8A3}"/>
              </a:ext>
            </a:extLst>
          </p:cNvPr>
          <p:cNvSpPr/>
          <p:nvPr/>
        </p:nvSpPr>
        <p:spPr>
          <a:xfrm>
            <a:off x="4879594" y="0"/>
            <a:ext cx="2427068" cy="518181"/>
          </a:xfrm>
          <a:prstGeom prst="rect">
            <a:avLst/>
          </a:prstGeom>
          <a:solidFill>
            <a:srgbClr val="ED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16" name="Rectangle 15">
            <a:extLst>
              <a:ext uri="{FF2B5EF4-FFF2-40B4-BE49-F238E27FC236}">
                <a16:creationId xmlns:a16="http://schemas.microsoft.com/office/drawing/2014/main" id="{C598AEFD-9853-7ADB-A7D4-45F7915977FD}"/>
              </a:ext>
            </a:extLst>
          </p:cNvPr>
          <p:cNvSpPr/>
          <p:nvPr/>
        </p:nvSpPr>
        <p:spPr>
          <a:xfrm>
            <a:off x="9738487" y="-22188"/>
            <a:ext cx="2443164" cy="51818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Liitteet</a:t>
            </a:r>
          </a:p>
        </p:txBody>
      </p:sp>
      <p:sp>
        <p:nvSpPr>
          <p:cNvPr id="17" name="Rectangle 16">
            <a:extLst>
              <a:ext uri="{FF2B5EF4-FFF2-40B4-BE49-F238E27FC236}">
                <a16:creationId xmlns:a16="http://schemas.microsoft.com/office/drawing/2014/main" id="{371763B1-6234-AE17-0602-95B8F4A6DA43}"/>
              </a:ext>
            </a:extLst>
          </p:cNvPr>
          <p:cNvSpPr/>
          <p:nvPr/>
        </p:nvSpPr>
        <p:spPr>
          <a:xfrm>
            <a:off x="7303867" y="0"/>
            <a:ext cx="2443164" cy="50233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Kehittäminen</a:t>
            </a:r>
            <a:br>
              <a:rPr lang="fi-FI" sz="1250" b="1" spc="31">
                <a:solidFill>
                  <a:schemeClr val="bg1">
                    <a:lumMod val="65000"/>
                  </a:schemeClr>
                </a:solidFill>
                <a:ea typeface="Inter" panose="02000503000000020004" pitchFamily="2" charset="0"/>
              </a:rPr>
            </a:br>
            <a:r>
              <a:rPr lang="fi-FI" sz="1250" b="1" spc="31">
                <a:solidFill>
                  <a:schemeClr val="bg1">
                    <a:lumMod val="65000"/>
                  </a:schemeClr>
                </a:solidFill>
                <a:ea typeface="Inter" panose="02000503000000020004" pitchFamily="2" charset="0"/>
              </a:rPr>
              <a:t>&amp; seuranta</a:t>
            </a:r>
          </a:p>
        </p:txBody>
      </p:sp>
      <p:sp>
        <p:nvSpPr>
          <p:cNvPr id="18" name="Rectangle 17">
            <a:extLst>
              <a:ext uri="{FF2B5EF4-FFF2-40B4-BE49-F238E27FC236}">
                <a16:creationId xmlns:a16="http://schemas.microsoft.com/office/drawing/2014/main" id="{B81BC22F-7233-C677-5BDC-B502601988BC}"/>
              </a:ext>
            </a:extLst>
          </p:cNvPr>
          <p:cNvSpPr/>
          <p:nvPr/>
        </p:nvSpPr>
        <p:spPr>
          <a:xfrm>
            <a:off x="4869243" y="-15840"/>
            <a:ext cx="2443164" cy="548166"/>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accent5"/>
                </a:solidFill>
                <a:ea typeface="Inter" panose="02000503000000020004" pitchFamily="2" charset="0"/>
              </a:rPr>
              <a:t>Toimintaperiaatteet </a:t>
            </a:r>
            <a:br>
              <a:rPr lang="fi-FI" sz="1250" b="1" spc="31">
                <a:solidFill>
                  <a:schemeClr val="accent5"/>
                </a:solidFill>
                <a:ea typeface="Inter" panose="02000503000000020004" pitchFamily="2" charset="0"/>
              </a:rPr>
            </a:br>
            <a:r>
              <a:rPr lang="fi-FI" sz="1250" b="1" spc="31">
                <a:solidFill>
                  <a:schemeClr val="accent5"/>
                </a:solidFill>
                <a:ea typeface="Inter" panose="02000503000000020004" pitchFamily="2" charset="0"/>
              </a:rPr>
              <a:t>&amp; käytännöt</a:t>
            </a:r>
          </a:p>
        </p:txBody>
      </p:sp>
      <p:sp>
        <p:nvSpPr>
          <p:cNvPr id="19" name="Rectangle 18">
            <a:extLst>
              <a:ext uri="{FF2B5EF4-FFF2-40B4-BE49-F238E27FC236}">
                <a16:creationId xmlns:a16="http://schemas.microsoft.com/office/drawing/2014/main" id="{55F95217-5A2E-44C3-4A57-225B8AF66974}"/>
              </a:ext>
            </a:extLst>
          </p:cNvPr>
          <p:cNvSpPr/>
          <p:nvPr/>
        </p:nvSpPr>
        <p:spPr>
          <a:xfrm>
            <a:off x="2434623" y="-22188"/>
            <a:ext cx="2443164" cy="516478"/>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Yksikön tiedot</a:t>
            </a:r>
          </a:p>
        </p:txBody>
      </p:sp>
      <p:sp>
        <p:nvSpPr>
          <p:cNvPr id="20" name="Rectangle 19">
            <a:extLst>
              <a:ext uri="{FF2B5EF4-FFF2-40B4-BE49-F238E27FC236}">
                <a16:creationId xmlns:a16="http://schemas.microsoft.com/office/drawing/2014/main" id="{06D6EAA5-4A79-AB44-819B-E44B5101453E}"/>
              </a:ext>
            </a:extLst>
          </p:cNvPr>
          <p:cNvSpPr/>
          <p:nvPr/>
        </p:nvSpPr>
        <p:spPr>
          <a:xfrm>
            <a:off x="-1" y="-22188"/>
            <a:ext cx="2443164" cy="540369"/>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Sisällysluettelo</a:t>
            </a:r>
          </a:p>
        </p:txBody>
      </p:sp>
      <p:cxnSp>
        <p:nvCxnSpPr>
          <p:cNvPr id="21" name="Straight Connector 20">
            <a:extLst>
              <a:ext uri="{FF2B5EF4-FFF2-40B4-BE49-F238E27FC236}">
                <a16:creationId xmlns:a16="http://schemas.microsoft.com/office/drawing/2014/main" id="{A909947B-56BB-2FB8-C5F1-BA0D0AF88F63}"/>
              </a:ext>
            </a:extLst>
          </p:cNvPr>
          <p:cNvCxnSpPr>
            <a:cxnSpLocks/>
          </p:cNvCxnSpPr>
          <p:nvPr/>
        </p:nvCxnSpPr>
        <p:spPr>
          <a:xfrm>
            <a:off x="24384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EB126CC-EA6F-78A1-D03A-B00084ED1B41}"/>
              </a:ext>
            </a:extLst>
          </p:cNvPr>
          <p:cNvCxnSpPr>
            <a:cxnSpLocks/>
          </p:cNvCxnSpPr>
          <p:nvPr/>
        </p:nvCxnSpPr>
        <p:spPr>
          <a:xfrm>
            <a:off x="4876800" y="-22188"/>
            <a:ext cx="0" cy="540369"/>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6BF2054-F0BF-D042-1897-17D3DEE13DDC}"/>
              </a:ext>
            </a:extLst>
          </p:cNvPr>
          <p:cNvCxnSpPr>
            <a:cxnSpLocks/>
          </p:cNvCxnSpPr>
          <p:nvPr/>
        </p:nvCxnSpPr>
        <p:spPr>
          <a:xfrm>
            <a:off x="73152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8B2D72E-4E01-010F-E4C4-F8C0CFC9AB9E}"/>
              </a:ext>
            </a:extLst>
          </p:cNvPr>
          <p:cNvCxnSpPr>
            <a:cxnSpLocks/>
          </p:cNvCxnSpPr>
          <p:nvPr/>
        </p:nvCxnSpPr>
        <p:spPr>
          <a:xfrm>
            <a:off x="97536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578DF61-F23C-F8FE-9184-D40590B1FE6D}"/>
              </a:ext>
            </a:extLst>
          </p:cNvPr>
          <p:cNvCxnSpPr>
            <a:cxnSpLocks/>
          </p:cNvCxnSpPr>
          <p:nvPr/>
        </p:nvCxnSpPr>
        <p:spPr>
          <a:xfrm flipH="1">
            <a:off x="7315515" y="518181"/>
            <a:ext cx="4877784"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49E494D-DA20-030B-C771-EA3D829F07E3}"/>
              </a:ext>
            </a:extLst>
          </p:cNvPr>
          <p:cNvSpPr txBox="1"/>
          <p:nvPr/>
        </p:nvSpPr>
        <p:spPr>
          <a:xfrm>
            <a:off x="451413" y="746532"/>
            <a:ext cx="2656794" cy="215444"/>
          </a:xfrm>
          <a:prstGeom prst="rect">
            <a:avLst/>
          </a:prstGeom>
          <a:noFill/>
        </p:spPr>
        <p:txBody>
          <a:bodyPr wrap="none" lIns="90000" tIns="0" rIns="90000" bIns="0" rtlCol="0" anchor="ctr">
            <a:spAutoFit/>
          </a:bodyPr>
          <a:lstStyle/>
          <a:p>
            <a:r>
              <a:rPr lang="fi-FI" sz="1400" b="1">
                <a:solidFill>
                  <a:schemeClr val="accent5"/>
                </a:solidFill>
                <a:ea typeface="Inter" panose="02000503000000020004" pitchFamily="2" charset="0"/>
                <a:cs typeface="Times New Roman" panose="02020603050405020304" pitchFamily="18" charset="0"/>
              </a:rPr>
              <a:t>Asiakkaan asema ja oikeudet</a:t>
            </a:r>
            <a:endParaRPr lang="fi-FI" sz="1400" b="1">
              <a:solidFill>
                <a:schemeClr val="accent1"/>
              </a:solidFill>
            </a:endParaRPr>
          </a:p>
        </p:txBody>
      </p:sp>
      <p:sp>
        <p:nvSpPr>
          <p:cNvPr id="29" name="Title 33">
            <a:extLst>
              <a:ext uri="{FF2B5EF4-FFF2-40B4-BE49-F238E27FC236}">
                <a16:creationId xmlns:a16="http://schemas.microsoft.com/office/drawing/2014/main" id="{388276B7-073C-B7F3-E508-6F620BBB536A}"/>
              </a:ext>
            </a:extLst>
          </p:cNvPr>
          <p:cNvSpPr>
            <a:spLocks noGrp="1"/>
          </p:cNvSpPr>
          <p:nvPr>
            <p:ph type="title"/>
          </p:nvPr>
        </p:nvSpPr>
        <p:spPr>
          <a:xfrm>
            <a:off x="451413" y="822684"/>
            <a:ext cx="11289174" cy="868004"/>
          </a:xfrm>
        </p:spPr>
        <p:txBody>
          <a:bodyPr vert="horz"/>
          <a:lstStyle/>
          <a:p>
            <a:r>
              <a:rPr lang="fi-FI"/>
              <a:t>Itsemääräämisoikeuden vahvistaminen</a:t>
            </a:r>
          </a:p>
        </p:txBody>
      </p:sp>
      <p:sp>
        <p:nvSpPr>
          <p:cNvPr id="32" name="Rectangle 31">
            <a:extLst>
              <a:ext uri="{FF2B5EF4-FFF2-40B4-BE49-F238E27FC236}">
                <a16:creationId xmlns:a16="http://schemas.microsoft.com/office/drawing/2014/main" id="{24DF3FA2-D467-05DB-9CAE-A53B2BF83301}"/>
              </a:ext>
            </a:extLst>
          </p:cNvPr>
          <p:cNvSpPr/>
          <p:nvPr/>
        </p:nvSpPr>
        <p:spPr>
          <a:xfrm>
            <a:off x="4928896"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3" name="Rectangle 32">
            <a:extLst>
              <a:ext uri="{FF2B5EF4-FFF2-40B4-BE49-F238E27FC236}">
                <a16:creationId xmlns:a16="http://schemas.microsoft.com/office/drawing/2014/main" id="{5750E336-3CDD-415E-7C08-86B0EA00D68F}"/>
              </a:ext>
            </a:extLst>
          </p:cNvPr>
          <p:cNvSpPr/>
          <p:nvPr/>
        </p:nvSpPr>
        <p:spPr>
          <a:xfrm>
            <a:off x="5333069"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4" name="Rectangle 33">
            <a:extLst>
              <a:ext uri="{FF2B5EF4-FFF2-40B4-BE49-F238E27FC236}">
                <a16:creationId xmlns:a16="http://schemas.microsoft.com/office/drawing/2014/main" id="{8CDAD3B8-3E64-3315-4E6F-B0087FCFF23E}"/>
              </a:ext>
            </a:extLst>
          </p:cNvPr>
          <p:cNvSpPr/>
          <p:nvPr/>
        </p:nvSpPr>
        <p:spPr>
          <a:xfrm>
            <a:off x="5737242" y="468949"/>
            <a:ext cx="318110"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5" name="Rectangle 34">
            <a:extLst>
              <a:ext uri="{FF2B5EF4-FFF2-40B4-BE49-F238E27FC236}">
                <a16:creationId xmlns:a16="http://schemas.microsoft.com/office/drawing/2014/main" id="{B35255E5-8497-9325-254E-AA05C64B50F0}"/>
              </a:ext>
            </a:extLst>
          </p:cNvPr>
          <p:cNvSpPr/>
          <p:nvPr/>
        </p:nvSpPr>
        <p:spPr>
          <a:xfrm>
            <a:off x="6141415"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6" name="Rectangle 35">
            <a:extLst>
              <a:ext uri="{FF2B5EF4-FFF2-40B4-BE49-F238E27FC236}">
                <a16:creationId xmlns:a16="http://schemas.microsoft.com/office/drawing/2014/main" id="{47F96E39-6A3F-EDFC-8D7D-7999B87B9D3A}"/>
              </a:ext>
            </a:extLst>
          </p:cNvPr>
          <p:cNvSpPr/>
          <p:nvPr/>
        </p:nvSpPr>
        <p:spPr>
          <a:xfrm>
            <a:off x="6545588"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7" name="Rectangle 36">
            <a:extLst>
              <a:ext uri="{FF2B5EF4-FFF2-40B4-BE49-F238E27FC236}">
                <a16:creationId xmlns:a16="http://schemas.microsoft.com/office/drawing/2014/main" id="{C85BF184-487C-97BB-FF42-DB3937AFCC25}"/>
              </a:ext>
            </a:extLst>
          </p:cNvPr>
          <p:cNvSpPr/>
          <p:nvPr/>
        </p:nvSpPr>
        <p:spPr>
          <a:xfrm>
            <a:off x="694976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 name="Graphic 43">
            <a:extLst>
              <a:ext uri="{FF2B5EF4-FFF2-40B4-BE49-F238E27FC236}">
                <a16:creationId xmlns:a16="http://schemas.microsoft.com/office/drawing/2014/main" id="{C7CD7CC6-F67D-5CA7-5586-D70EBC2D48D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flipH="1">
            <a:off x="7535971" y="4365233"/>
            <a:ext cx="2211060" cy="2275990"/>
          </a:xfrm>
          <a:prstGeom prst="rect">
            <a:avLst/>
          </a:prstGeom>
        </p:spPr>
      </p:pic>
    </p:spTree>
    <p:extLst>
      <p:ext uri="{BB962C8B-B14F-4D97-AF65-F5344CB8AC3E}">
        <p14:creationId xmlns:p14="http://schemas.microsoft.com/office/powerpoint/2010/main" val="29934593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05DF6EEB-54EE-C49C-8888-4C1371CD0A02}"/>
              </a:ext>
            </a:extLst>
          </p:cNvPr>
          <p:cNvSpPr>
            <a:spLocks noGrp="1"/>
          </p:cNvSpPr>
          <p:nvPr>
            <p:ph sz="half" idx="1"/>
          </p:nvPr>
        </p:nvSpPr>
        <p:spPr>
          <a:xfrm>
            <a:off x="451413" y="1825625"/>
            <a:ext cx="11289174" cy="4137851"/>
          </a:xfrm>
        </p:spPr>
        <p:txBody>
          <a:bodyPr numCol="2"/>
          <a:lstStyle/>
          <a:p>
            <a:pPr marL="0" lvl="1" defTabSz="914377">
              <a:lnSpc>
                <a:spcPct val="100000"/>
              </a:lnSpc>
              <a:spcAft>
                <a:spcPts val="527"/>
              </a:spcAft>
            </a:pPr>
            <a:r>
              <a:rPr lang="fi-FI" sz="2000" b="1">
                <a:latin typeface="+mn-lt"/>
                <a:cs typeface="Times New Roman" panose="02020603050405020304" pitchFamily="18" charset="0"/>
              </a:rPr>
              <a:t>Palvelutarpeen arviointi</a:t>
            </a:r>
          </a:p>
          <a:p>
            <a:pPr marL="0" lvl="1">
              <a:lnSpc>
                <a:spcPct val="100000"/>
              </a:lnSpc>
              <a:spcBef>
                <a:spcPts val="0"/>
              </a:spcBef>
              <a:spcAft>
                <a:spcPts val="175"/>
              </a:spcAft>
            </a:pPr>
            <a:r>
              <a:rPr lang="fi-FI">
                <a:ea typeface="Inter" panose="02000503000000020004" pitchFamily="2" charset="0"/>
              </a:rPr>
              <a:t>Hoidon ja palvelun tarvetta arvioidaan yhdessä asiakkaan ja tarvittaessa hänen omaisten, läheisten tai laillisen edustajan kanssa. Arvioinnin lähtökohtana on henkilön oma näkemys voimavaroistaan ja niiden vahvistamisesta. Palvelutarpeen selvittämisessä huomion kohteena ovat toimintakyvyn palauttaminen, ylläpitäminen ja edistäminen sekä kuntoutumisen mahdollisuudet. Palvelutarpeen arviointi kattaa kaikki toimintakyvyn ulottuvuudet, jotka ovat fyysinen, psyykkinen, sosiaalinen ja kognitiivinen toimintakyky. Lisäksi arvioinnissa otetaan huomioon toimintakyvyn heikkenemistä ennakoivat eri ulottuvuuksiin liittyvät riskitekijät, kuten terveydentilan epävakaus, heikko ravitsemustila, turvattomuus, sosiaalisten kontaktien vähyys tai kipu.</a:t>
            </a:r>
          </a:p>
          <a:p>
            <a:pPr marL="0" lvl="1">
              <a:lnSpc>
                <a:spcPct val="100000"/>
              </a:lnSpc>
              <a:spcBef>
                <a:spcPts val="789"/>
              </a:spcBef>
              <a:spcAft>
                <a:spcPts val="175"/>
              </a:spcAft>
            </a:pPr>
            <a:r>
              <a:rPr lang="fi-FI">
                <a:ea typeface="Inter" panose="02000503000000020004" pitchFamily="2" charset="0"/>
              </a:rPr>
              <a:t>Kaikki asiakkaat tulevat palveluiden piiriin palveluohjauksen kautta. Palveluohjauksessa kartoitetaan asiakkaan toimintakyky ja arvioidaan asiakkaan palveluntarve. Palvelupyynnön tultua, asiakkaaseen otetaan yhteyttä seitsemän arkipäivän kuluessa. Tällöin tehdään alustava kartoitus ja sovitaan tarvittaessa kartoituskäynti. Kartoituskäynnin perusteella aloitetaan palvelusopimuksen tekeminen ja laaditaan palvelutarpeen arvioinnin yhteydessä lakisääteinen asiakassuunnitelma. Apuna palvelutarpeen arvioinnissa mittareina käytetään mm. RAI-, MMSE- ja GDS –arviointeja mittaamaan asiakkaan toimintakykyä, muistia ja mielialaa. </a:t>
            </a:r>
            <a:r>
              <a:rPr lang="fi-FI"/>
              <a:t>Vanhuspalvelulain mukaisesti RAI-arviointivälineistöä käytetään iäkkään henkilön toimintakyvyn arvioinnissa aina, mikäli henkilö jo alustavan arvion mukaan tarvitsee säännöllisesti annettavia sosiaalipalveluja hoitonsa ja huolenpitonsa turvaamiseksi.  </a:t>
            </a:r>
            <a:endParaRPr lang="fi-FI">
              <a:ea typeface="Inter" panose="02000503000000020004" pitchFamily="2" charset="0"/>
            </a:endParaRPr>
          </a:p>
          <a:p>
            <a:pPr marL="0" lvl="1">
              <a:lnSpc>
                <a:spcPct val="100000"/>
              </a:lnSpc>
              <a:spcBef>
                <a:spcPts val="789"/>
              </a:spcBef>
              <a:spcAft>
                <a:spcPts val="175"/>
              </a:spcAft>
            </a:pPr>
            <a:r>
              <a:rPr lang="fi-FI">
                <a:ea typeface="Inter" panose="02000503000000020004" pitchFamily="2" charset="0"/>
              </a:rPr>
              <a:t>Palvelutarpeen arviointi tehdään yhdessä asiakkaan kanssa. Asiakkaan luvalla läheinen voidaan pyytää osallistumaan palvelutarpeen arviointia varten sovitulle kotikäynnille. Läheisillä on tärkeä rooli asiakkaan tilanteen kuvaamisessa. Läheisiltä saadaan usein tärkeää taustatietoa esimerkiksi muistisairaan henkilön toimintakyvystä.</a:t>
            </a:r>
            <a:endParaRPr lang="fi-FI" sz="1200" i="1">
              <a:ea typeface="Inter" panose="02000503000000020004" pitchFamily="2" charset="0"/>
            </a:endParaRPr>
          </a:p>
          <a:p>
            <a:endParaRPr lang="fi-FI"/>
          </a:p>
        </p:txBody>
      </p:sp>
      <p:sp>
        <p:nvSpPr>
          <p:cNvPr id="2" name="Otsikko 1">
            <a:extLst>
              <a:ext uri="{FF2B5EF4-FFF2-40B4-BE49-F238E27FC236}">
                <a16:creationId xmlns:a16="http://schemas.microsoft.com/office/drawing/2014/main" id="{7EBAA148-C9F3-0437-A710-D6CA15D52955}"/>
              </a:ext>
            </a:extLst>
          </p:cNvPr>
          <p:cNvSpPr txBox="1">
            <a:spLocks/>
          </p:cNvSpPr>
          <p:nvPr/>
        </p:nvSpPr>
        <p:spPr>
          <a:xfrm>
            <a:off x="838201" y="894524"/>
            <a:ext cx="10781715" cy="992109"/>
          </a:xfrm>
          <a:prstGeom prst="rect">
            <a:avLst/>
          </a:prstGeom>
        </p:spPr>
        <p:txBody>
          <a:bodyPr anchor="ctr"/>
          <a:lstStyle>
            <a:lvl1pPr algn="l" defTabSz="914400" rtl="0" eaLnBrk="1" latinLnBrk="0" hangingPunct="1">
              <a:lnSpc>
                <a:spcPct val="90000"/>
              </a:lnSpc>
              <a:spcBef>
                <a:spcPct val="0"/>
              </a:spcBef>
              <a:buNone/>
              <a:defRPr sz="4000" b="1" i="0" kern="1200">
                <a:solidFill>
                  <a:schemeClr val="tx1"/>
                </a:solidFill>
                <a:latin typeface="Arial Black" panose="020B0604020202020204" pitchFamily="34" charset="0"/>
                <a:ea typeface="+mj-ea"/>
                <a:cs typeface="Arial Black" panose="020B0604020202020204" pitchFamily="34" charset="0"/>
              </a:defRPr>
            </a:lvl1pPr>
          </a:lstStyle>
          <a:p>
            <a:endParaRPr lang="fi-FI" sz="3600">
              <a:solidFill>
                <a:schemeClr val="accent5"/>
              </a:solidFill>
              <a:latin typeface="+mj-lt"/>
              <a:ea typeface="Inter" panose="02000503000000020004" pitchFamily="2" charset="0"/>
            </a:endParaRPr>
          </a:p>
        </p:txBody>
      </p:sp>
      <p:sp>
        <p:nvSpPr>
          <p:cNvPr id="3" name="Rectangle 2">
            <a:extLst>
              <a:ext uri="{FF2B5EF4-FFF2-40B4-BE49-F238E27FC236}">
                <a16:creationId xmlns:a16="http://schemas.microsoft.com/office/drawing/2014/main" id="{711B5979-98E9-5DB2-F1F8-336A3C398C86}"/>
              </a:ext>
            </a:extLst>
          </p:cNvPr>
          <p:cNvSpPr/>
          <p:nvPr/>
        </p:nvSpPr>
        <p:spPr>
          <a:xfrm>
            <a:off x="0" y="0"/>
            <a:ext cx="12192000" cy="518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4" name="Rectangle 3">
            <a:extLst>
              <a:ext uri="{FF2B5EF4-FFF2-40B4-BE49-F238E27FC236}">
                <a16:creationId xmlns:a16="http://schemas.microsoft.com/office/drawing/2014/main" id="{455744A7-87F5-6299-44E1-E03AF2C2FA64}"/>
              </a:ext>
            </a:extLst>
          </p:cNvPr>
          <p:cNvSpPr/>
          <p:nvPr/>
        </p:nvSpPr>
        <p:spPr>
          <a:xfrm>
            <a:off x="4879594" y="0"/>
            <a:ext cx="2427068" cy="518181"/>
          </a:xfrm>
          <a:prstGeom prst="rect">
            <a:avLst/>
          </a:prstGeom>
          <a:solidFill>
            <a:srgbClr val="ED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5" name="Rectangle 4">
            <a:extLst>
              <a:ext uri="{FF2B5EF4-FFF2-40B4-BE49-F238E27FC236}">
                <a16:creationId xmlns:a16="http://schemas.microsoft.com/office/drawing/2014/main" id="{A9E0FEF2-29B3-F2B7-E4AC-8B33A7F034B6}"/>
              </a:ext>
            </a:extLst>
          </p:cNvPr>
          <p:cNvSpPr/>
          <p:nvPr/>
        </p:nvSpPr>
        <p:spPr>
          <a:xfrm>
            <a:off x="9738487" y="-22188"/>
            <a:ext cx="2443164" cy="51818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Liitteet</a:t>
            </a:r>
          </a:p>
        </p:txBody>
      </p:sp>
      <p:sp>
        <p:nvSpPr>
          <p:cNvPr id="6" name="Rectangle 5">
            <a:extLst>
              <a:ext uri="{FF2B5EF4-FFF2-40B4-BE49-F238E27FC236}">
                <a16:creationId xmlns:a16="http://schemas.microsoft.com/office/drawing/2014/main" id="{1337F52A-88AE-3496-5A35-50F838DFB659}"/>
              </a:ext>
            </a:extLst>
          </p:cNvPr>
          <p:cNvSpPr/>
          <p:nvPr/>
        </p:nvSpPr>
        <p:spPr>
          <a:xfrm>
            <a:off x="7303867" y="0"/>
            <a:ext cx="2443164" cy="50233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Kehittäminen</a:t>
            </a:r>
            <a:br>
              <a:rPr lang="fi-FI" sz="1250" b="1" spc="31">
                <a:solidFill>
                  <a:schemeClr val="bg1">
                    <a:lumMod val="65000"/>
                  </a:schemeClr>
                </a:solidFill>
                <a:ea typeface="Inter" panose="02000503000000020004" pitchFamily="2" charset="0"/>
              </a:rPr>
            </a:br>
            <a:r>
              <a:rPr lang="fi-FI" sz="1250" b="1" spc="31">
                <a:solidFill>
                  <a:schemeClr val="bg1">
                    <a:lumMod val="65000"/>
                  </a:schemeClr>
                </a:solidFill>
                <a:ea typeface="Inter" panose="02000503000000020004" pitchFamily="2" charset="0"/>
              </a:rPr>
              <a:t>&amp; seuranta</a:t>
            </a:r>
          </a:p>
        </p:txBody>
      </p:sp>
      <p:sp>
        <p:nvSpPr>
          <p:cNvPr id="7" name="Rectangle 6">
            <a:extLst>
              <a:ext uri="{FF2B5EF4-FFF2-40B4-BE49-F238E27FC236}">
                <a16:creationId xmlns:a16="http://schemas.microsoft.com/office/drawing/2014/main" id="{3897D405-4310-E26D-1B23-5C9B39A8900D}"/>
              </a:ext>
            </a:extLst>
          </p:cNvPr>
          <p:cNvSpPr/>
          <p:nvPr/>
        </p:nvSpPr>
        <p:spPr>
          <a:xfrm>
            <a:off x="4869243" y="-15840"/>
            <a:ext cx="2443164" cy="548166"/>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accent5"/>
                </a:solidFill>
                <a:ea typeface="Inter" panose="02000503000000020004" pitchFamily="2" charset="0"/>
              </a:rPr>
              <a:t>Toimintaperiaatteet </a:t>
            </a:r>
            <a:br>
              <a:rPr lang="fi-FI" sz="1250" b="1" spc="31">
                <a:solidFill>
                  <a:schemeClr val="accent5"/>
                </a:solidFill>
                <a:ea typeface="Inter" panose="02000503000000020004" pitchFamily="2" charset="0"/>
              </a:rPr>
            </a:br>
            <a:r>
              <a:rPr lang="fi-FI" sz="1250" b="1" spc="31">
                <a:solidFill>
                  <a:schemeClr val="accent5"/>
                </a:solidFill>
                <a:ea typeface="Inter" panose="02000503000000020004" pitchFamily="2" charset="0"/>
              </a:rPr>
              <a:t>&amp; käytännöt</a:t>
            </a:r>
          </a:p>
        </p:txBody>
      </p:sp>
      <p:sp>
        <p:nvSpPr>
          <p:cNvPr id="8" name="Rectangle 7">
            <a:extLst>
              <a:ext uri="{FF2B5EF4-FFF2-40B4-BE49-F238E27FC236}">
                <a16:creationId xmlns:a16="http://schemas.microsoft.com/office/drawing/2014/main" id="{12947681-5CCE-605D-A16E-0B3262541AC1}"/>
              </a:ext>
            </a:extLst>
          </p:cNvPr>
          <p:cNvSpPr/>
          <p:nvPr/>
        </p:nvSpPr>
        <p:spPr>
          <a:xfrm>
            <a:off x="2434623" y="-22188"/>
            <a:ext cx="2443164" cy="516478"/>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Yksikön tiedot</a:t>
            </a:r>
          </a:p>
        </p:txBody>
      </p:sp>
      <p:sp>
        <p:nvSpPr>
          <p:cNvPr id="10" name="Rectangle 9">
            <a:extLst>
              <a:ext uri="{FF2B5EF4-FFF2-40B4-BE49-F238E27FC236}">
                <a16:creationId xmlns:a16="http://schemas.microsoft.com/office/drawing/2014/main" id="{6C2611A3-78C2-1F91-86D4-993471987EC2}"/>
              </a:ext>
            </a:extLst>
          </p:cNvPr>
          <p:cNvSpPr/>
          <p:nvPr/>
        </p:nvSpPr>
        <p:spPr>
          <a:xfrm>
            <a:off x="-1" y="-22188"/>
            <a:ext cx="2443164" cy="540369"/>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Sisällysluettelo</a:t>
            </a:r>
          </a:p>
        </p:txBody>
      </p:sp>
      <p:cxnSp>
        <p:nvCxnSpPr>
          <p:cNvPr id="11" name="Straight Connector 10">
            <a:extLst>
              <a:ext uri="{FF2B5EF4-FFF2-40B4-BE49-F238E27FC236}">
                <a16:creationId xmlns:a16="http://schemas.microsoft.com/office/drawing/2014/main" id="{47BFAAB9-2674-B4AB-233C-03BE95F50FF4}"/>
              </a:ext>
            </a:extLst>
          </p:cNvPr>
          <p:cNvCxnSpPr>
            <a:cxnSpLocks/>
          </p:cNvCxnSpPr>
          <p:nvPr/>
        </p:nvCxnSpPr>
        <p:spPr>
          <a:xfrm>
            <a:off x="24384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BBFCBA8-512F-0A34-406E-D57E818057E1}"/>
              </a:ext>
            </a:extLst>
          </p:cNvPr>
          <p:cNvCxnSpPr>
            <a:cxnSpLocks/>
          </p:cNvCxnSpPr>
          <p:nvPr/>
        </p:nvCxnSpPr>
        <p:spPr>
          <a:xfrm>
            <a:off x="4876800" y="-22188"/>
            <a:ext cx="0" cy="540369"/>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790E21C-FE32-A3B1-B2B3-86B23D1CD52B}"/>
              </a:ext>
            </a:extLst>
          </p:cNvPr>
          <p:cNvCxnSpPr>
            <a:cxnSpLocks/>
          </p:cNvCxnSpPr>
          <p:nvPr/>
        </p:nvCxnSpPr>
        <p:spPr>
          <a:xfrm>
            <a:off x="73152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4E71830-5839-B365-D637-5DFAFF2BD80C}"/>
              </a:ext>
            </a:extLst>
          </p:cNvPr>
          <p:cNvCxnSpPr>
            <a:cxnSpLocks/>
          </p:cNvCxnSpPr>
          <p:nvPr/>
        </p:nvCxnSpPr>
        <p:spPr>
          <a:xfrm>
            <a:off x="97536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59C1B6D-4216-EB22-78D4-A49D36AFBEE1}"/>
              </a:ext>
            </a:extLst>
          </p:cNvPr>
          <p:cNvCxnSpPr>
            <a:cxnSpLocks/>
          </p:cNvCxnSpPr>
          <p:nvPr/>
        </p:nvCxnSpPr>
        <p:spPr>
          <a:xfrm flipH="1">
            <a:off x="7315515" y="518181"/>
            <a:ext cx="4877784"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A50EBE25-9865-2865-C8E9-F735BE7108E2}"/>
              </a:ext>
            </a:extLst>
          </p:cNvPr>
          <p:cNvSpPr txBox="1"/>
          <p:nvPr/>
        </p:nvSpPr>
        <p:spPr>
          <a:xfrm>
            <a:off x="451413" y="746532"/>
            <a:ext cx="2656794" cy="215444"/>
          </a:xfrm>
          <a:prstGeom prst="rect">
            <a:avLst/>
          </a:prstGeom>
          <a:noFill/>
        </p:spPr>
        <p:txBody>
          <a:bodyPr wrap="none" lIns="90000" tIns="0" rIns="90000" bIns="0" rtlCol="0" anchor="ctr">
            <a:spAutoFit/>
          </a:bodyPr>
          <a:lstStyle/>
          <a:p>
            <a:r>
              <a:rPr lang="fi-FI" sz="1400" b="1">
                <a:solidFill>
                  <a:schemeClr val="accent5"/>
                </a:solidFill>
                <a:ea typeface="Inter" panose="02000503000000020004" pitchFamily="2" charset="0"/>
                <a:cs typeface="Times New Roman" panose="02020603050405020304" pitchFamily="18" charset="0"/>
              </a:rPr>
              <a:t>Asiakkaan asema ja oikeudet</a:t>
            </a:r>
            <a:endParaRPr lang="fi-FI" sz="1400" b="1">
              <a:solidFill>
                <a:schemeClr val="accent1"/>
              </a:solidFill>
            </a:endParaRPr>
          </a:p>
        </p:txBody>
      </p:sp>
      <p:sp>
        <p:nvSpPr>
          <p:cNvPr id="28" name="Title 33">
            <a:extLst>
              <a:ext uri="{FF2B5EF4-FFF2-40B4-BE49-F238E27FC236}">
                <a16:creationId xmlns:a16="http://schemas.microsoft.com/office/drawing/2014/main" id="{995E468A-B1E8-BB69-A946-CBDF70CA4E64}"/>
              </a:ext>
            </a:extLst>
          </p:cNvPr>
          <p:cNvSpPr>
            <a:spLocks noGrp="1"/>
          </p:cNvSpPr>
          <p:nvPr>
            <p:ph type="title"/>
          </p:nvPr>
        </p:nvSpPr>
        <p:spPr>
          <a:xfrm>
            <a:off x="451413" y="822684"/>
            <a:ext cx="11289174" cy="868004"/>
          </a:xfrm>
        </p:spPr>
        <p:txBody>
          <a:bodyPr vert="horz"/>
          <a:lstStyle/>
          <a:p>
            <a:r>
              <a:rPr lang="fi-FI"/>
              <a:t>Asiakkaan osallisuus (1/4)</a:t>
            </a:r>
          </a:p>
        </p:txBody>
      </p:sp>
      <p:sp>
        <p:nvSpPr>
          <p:cNvPr id="13" name="Rectangle 12">
            <a:extLst>
              <a:ext uri="{FF2B5EF4-FFF2-40B4-BE49-F238E27FC236}">
                <a16:creationId xmlns:a16="http://schemas.microsoft.com/office/drawing/2014/main" id="{CDD90F3F-58DC-A277-9A5B-A7BD45A03021}"/>
              </a:ext>
            </a:extLst>
          </p:cNvPr>
          <p:cNvSpPr/>
          <p:nvPr/>
        </p:nvSpPr>
        <p:spPr>
          <a:xfrm>
            <a:off x="4928896"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 name="Rectangle 17">
            <a:extLst>
              <a:ext uri="{FF2B5EF4-FFF2-40B4-BE49-F238E27FC236}">
                <a16:creationId xmlns:a16="http://schemas.microsoft.com/office/drawing/2014/main" id="{8A8F92C7-FE29-B5A4-2BA7-8B18E5F80421}"/>
              </a:ext>
            </a:extLst>
          </p:cNvPr>
          <p:cNvSpPr/>
          <p:nvPr/>
        </p:nvSpPr>
        <p:spPr>
          <a:xfrm>
            <a:off x="5333069"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 name="Rectangle 18">
            <a:extLst>
              <a:ext uri="{FF2B5EF4-FFF2-40B4-BE49-F238E27FC236}">
                <a16:creationId xmlns:a16="http://schemas.microsoft.com/office/drawing/2014/main" id="{4429EA3E-F6E3-3469-B78F-7770F9BE7922}"/>
              </a:ext>
            </a:extLst>
          </p:cNvPr>
          <p:cNvSpPr/>
          <p:nvPr/>
        </p:nvSpPr>
        <p:spPr>
          <a:xfrm>
            <a:off x="5737242" y="468949"/>
            <a:ext cx="318110"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 name="Rectangle 19">
            <a:extLst>
              <a:ext uri="{FF2B5EF4-FFF2-40B4-BE49-F238E27FC236}">
                <a16:creationId xmlns:a16="http://schemas.microsoft.com/office/drawing/2014/main" id="{204F1148-DF58-EA77-871B-25860CBACA3A}"/>
              </a:ext>
            </a:extLst>
          </p:cNvPr>
          <p:cNvSpPr/>
          <p:nvPr/>
        </p:nvSpPr>
        <p:spPr>
          <a:xfrm>
            <a:off x="6141415"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 name="Rectangle 20">
            <a:extLst>
              <a:ext uri="{FF2B5EF4-FFF2-40B4-BE49-F238E27FC236}">
                <a16:creationId xmlns:a16="http://schemas.microsoft.com/office/drawing/2014/main" id="{F6432DB0-9429-9794-C3FA-783E711D4DF8}"/>
              </a:ext>
            </a:extLst>
          </p:cNvPr>
          <p:cNvSpPr/>
          <p:nvPr/>
        </p:nvSpPr>
        <p:spPr>
          <a:xfrm>
            <a:off x="6545588"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 name="Rectangle 21">
            <a:extLst>
              <a:ext uri="{FF2B5EF4-FFF2-40B4-BE49-F238E27FC236}">
                <a16:creationId xmlns:a16="http://schemas.microsoft.com/office/drawing/2014/main" id="{51F45A6F-D1F1-F9FE-14F3-F06DD4766EB7}"/>
              </a:ext>
            </a:extLst>
          </p:cNvPr>
          <p:cNvSpPr/>
          <p:nvPr/>
        </p:nvSpPr>
        <p:spPr>
          <a:xfrm>
            <a:off x="694976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0605873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C889C30A-18F8-7635-6A3F-524056B67BF2}"/>
              </a:ext>
            </a:extLst>
          </p:cNvPr>
          <p:cNvSpPr>
            <a:spLocks noGrp="1"/>
          </p:cNvSpPr>
          <p:nvPr>
            <p:ph type="title"/>
          </p:nvPr>
        </p:nvSpPr>
        <p:spPr/>
        <p:txBody>
          <a:bodyPr vert="horz"/>
          <a:lstStyle/>
          <a:p>
            <a:r>
              <a:rPr lang="fi-FI"/>
              <a:t>Asiakkaan osallisuus (2/4)</a:t>
            </a:r>
          </a:p>
        </p:txBody>
      </p:sp>
      <p:sp>
        <p:nvSpPr>
          <p:cNvPr id="28" name="Content Placeholder 27">
            <a:extLst>
              <a:ext uri="{FF2B5EF4-FFF2-40B4-BE49-F238E27FC236}">
                <a16:creationId xmlns:a16="http://schemas.microsoft.com/office/drawing/2014/main" id="{A0B0A635-DDAF-B0FD-E6E3-CE42BE59BD38}"/>
              </a:ext>
            </a:extLst>
          </p:cNvPr>
          <p:cNvSpPr>
            <a:spLocks noGrp="1"/>
          </p:cNvSpPr>
          <p:nvPr>
            <p:ph sz="half" idx="1"/>
          </p:nvPr>
        </p:nvSpPr>
        <p:spPr>
          <a:xfrm>
            <a:off x="451413" y="1825625"/>
            <a:ext cx="11289174" cy="4514194"/>
          </a:xfrm>
        </p:spPr>
        <p:txBody>
          <a:bodyPr numCol="2"/>
          <a:lstStyle/>
          <a:p>
            <a:pPr marL="0" lvl="1">
              <a:lnSpc>
                <a:spcPct val="100000"/>
              </a:lnSpc>
              <a:spcAft>
                <a:spcPts val="600"/>
              </a:spcAft>
            </a:pPr>
            <a:r>
              <a:rPr lang="fi-FI" sz="2000" b="1">
                <a:ea typeface="Inter" panose="02000503000000020004" pitchFamily="2" charset="0"/>
              </a:rPr>
              <a:t>Asiakassuunnitelma</a:t>
            </a:r>
            <a:endParaRPr lang="fi-FI" sz="1200">
              <a:ea typeface="Inter" panose="02000503000000020004" pitchFamily="2" charset="0"/>
              <a:cs typeface="Times New Roman" panose="02020603050405020304" pitchFamily="18" charset="0"/>
            </a:endParaRPr>
          </a:p>
          <a:p>
            <a:pPr marL="0" lvl="1">
              <a:lnSpc>
                <a:spcPct val="100000"/>
              </a:lnSpc>
              <a:spcBef>
                <a:spcPts val="0"/>
              </a:spcBef>
              <a:spcAft>
                <a:spcPts val="175"/>
              </a:spcAft>
            </a:pPr>
            <a:r>
              <a:rPr lang="fi-FI"/>
              <a:t>Asiakassuunnitelmasta säädetään sosiaalihuollon asiakkaan asemasta ja oikeuksista annetun lain 7 §:</a:t>
            </a:r>
            <a:r>
              <a:rPr lang="fi-FI" err="1"/>
              <a:t>ssä</a:t>
            </a:r>
            <a:r>
              <a:rPr lang="fi-FI"/>
              <a:t>. Hoidon ja palvelun tarve kirjataan asiakkaan henkilökohtaiseen, päivittäistä hoitoa, palvelua tai kuntoutumista koskevaan suunnitelmaan, jota päivitetään asiakkaan tilanteessa tapahtuvien muutosten yhteydessä. Suunnitelman tavoitteena on auttaa asiakasta saavuttamaan elämänlaadulle ja kuntoutumiselle asetetut tavoitteet. Päivittäisen palvelun ja hoidon toteuttamissuunnitelma on asiakirja, joka täydentää asiakkaalle laadittua asiakassuunnitelmaa, ja jolla viestitään muun muassa palvelun järjestäjälle asiakkaan palvelutarpeessa tapahtuneista muutoksista.</a:t>
            </a:r>
          </a:p>
          <a:p>
            <a:pPr marL="0" lvl="1">
              <a:lnSpc>
                <a:spcPct val="100000"/>
              </a:lnSpc>
              <a:spcBef>
                <a:spcPts val="900"/>
              </a:spcBef>
              <a:spcAft>
                <a:spcPts val="200"/>
              </a:spcAft>
            </a:pPr>
            <a:r>
              <a:rPr lang="fi-FI" sz="1200">
                <a:ea typeface="Inter" panose="02000503000000020004" pitchFamily="2" charset="0"/>
              </a:rPr>
              <a:t>Iäkkään henkilön näkemykset palveluvaihtoehdoista on kirjattava suunnitelmaan. Asiakkaalle ja hänen omaisilleen / läheisille kerrotaan eri vaihtoehdoista, kuten mahdollisuudesta palveluseteliin.</a:t>
            </a:r>
          </a:p>
          <a:p>
            <a:pPr marL="0" lvl="1">
              <a:lnSpc>
                <a:spcPct val="100000"/>
              </a:lnSpc>
              <a:spcBef>
                <a:spcPts val="900"/>
              </a:spcBef>
              <a:spcAft>
                <a:spcPts val="200"/>
              </a:spcAft>
            </a:pPr>
            <a:r>
              <a:rPr lang="fi-FI"/>
              <a:t>Kotihoidon toteuttamissuunnitelma eli hoito- ja palvelusuunnitelma laaditaan arviointijakson perusteella yhdessä asiakkaan ja/tai hänen edustajansa kanssa tai mahdollisuuksien mukaan hänen omaistensa kanssa asiakkaan jäädessä kotihoidon säännöllisten palveluiden piiriin. Asiakas- ja toteuttamissuunnitelma tarkistetaan säännöllisin väliajoin RAI-arvioinnin yhteydessä. Asiakkaan toimintakykyä arvioidaan RAI-toimintakykyarviointivälinettä käyttäen puolivuosittain tai aina toimintakyvyn tai voinnin oleellisesti muuttuessa. Jos läheinen ei pysty osallistumaan asiakassuunnitelman laatimiseen asiakkaan kotona, suunnitelma on mahdollista käydä läpi omaisen kanssa puhelimitse tai turvasähköpostilla.</a:t>
            </a:r>
          </a:p>
          <a:p>
            <a:pPr marL="0" lvl="1">
              <a:lnSpc>
                <a:spcPct val="100000"/>
              </a:lnSpc>
              <a:spcBef>
                <a:spcPts val="900"/>
              </a:spcBef>
              <a:spcAft>
                <a:spcPts val="200"/>
              </a:spcAft>
            </a:pPr>
            <a:endParaRPr lang="fi-FI"/>
          </a:p>
          <a:p>
            <a:pPr marL="0" lvl="1">
              <a:lnSpc>
                <a:spcPct val="100000"/>
              </a:lnSpc>
              <a:spcAft>
                <a:spcPts val="600"/>
              </a:spcAft>
            </a:pPr>
            <a:r>
              <a:rPr lang="fi-FI" sz="2000" b="1"/>
              <a:t>Omatyöntekijä</a:t>
            </a:r>
          </a:p>
          <a:p>
            <a:pPr marL="0" marR="0" lvl="1" indent="0" algn="l" defTabSz="914286" rtl="0" eaLnBrk="1" fontAlgn="auto" latinLnBrk="0" hangingPunct="1">
              <a:lnSpc>
                <a:spcPct val="100000"/>
              </a:lnSpc>
              <a:spcBef>
                <a:spcPts val="0"/>
              </a:spcBef>
              <a:spcAft>
                <a:spcPts val="175"/>
              </a:spcAft>
              <a:buClrTx/>
              <a:buSzTx/>
              <a:buFont typeface="Arial" panose="020B0604020202020204" pitchFamily="34" charset="0"/>
              <a:buNone/>
              <a:tabLst/>
              <a:defRPr/>
            </a:pPr>
            <a:r>
              <a:rPr kumimoji="0" lang="fi-FI"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Asiakkaalla tulee sosiaalihuoltolain 42 §:n mukaan olla omatyöntekijä. </a:t>
            </a:r>
            <a:r>
              <a:rPr lang="fi-FI"/>
              <a:t>Asiakkaalle nimetään omatyöntekijä hänen tullessaan kotihoidon palveluiden piiriin. Omatyöntekijä eli palveluohjaaja huolehtii asiakkaan palvelukokonaisuudesta. Omatyöntekijän tehtäviin kuuluu (1) asiakkaan asiakassuunnitelman toteutumisen valvonta ja (2) erilaisista palvelun toteutusvaihtoehdoista kertominen asiakkaalle. Suunnitelman toteutumista seurataan myös potilastietojärjestelmään tehtyjen kirjaamisten kautta. </a:t>
            </a:r>
          </a:p>
        </p:txBody>
      </p:sp>
      <p:sp>
        <p:nvSpPr>
          <p:cNvPr id="13" name="Rectangle 12">
            <a:extLst>
              <a:ext uri="{FF2B5EF4-FFF2-40B4-BE49-F238E27FC236}">
                <a16:creationId xmlns:a16="http://schemas.microsoft.com/office/drawing/2014/main" id="{3EAEF79A-A9CC-5C05-2CC6-06E3E18DF35F}"/>
              </a:ext>
            </a:extLst>
          </p:cNvPr>
          <p:cNvSpPr/>
          <p:nvPr/>
        </p:nvSpPr>
        <p:spPr>
          <a:xfrm>
            <a:off x="0" y="0"/>
            <a:ext cx="12192000" cy="518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15" name="Rectangle 14">
            <a:extLst>
              <a:ext uri="{FF2B5EF4-FFF2-40B4-BE49-F238E27FC236}">
                <a16:creationId xmlns:a16="http://schemas.microsoft.com/office/drawing/2014/main" id="{DBEA8564-BF12-6F7D-852B-E58CFFF0216B}"/>
              </a:ext>
            </a:extLst>
          </p:cNvPr>
          <p:cNvSpPr/>
          <p:nvPr/>
        </p:nvSpPr>
        <p:spPr>
          <a:xfrm>
            <a:off x="4879594" y="0"/>
            <a:ext cx="2427068" cy="518181"/>
          </a:xfrm>
          <a:prstGeom prst="rect">
            <a:avLst/>
          </a:prstGeom>
          <a:solidFill>
            <a:srgbClr val="ED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16" name="Rectangle 15">
            <a:extLst>
              <a:ext uri="{FF2B5EF4-FFF2-40B4-BE49-F238E27FC236}">
                <a16:creationId xmlns:a16="http://schemas.microsoft.com/office/drawing/2014/main" id="{1652803D-CC83-6F8E-696B-449237E08D6C}"/>
              </a:ext>
            </a:extLst>
          </p:cNvPr>
          <p:cNvSpPr/>
          <p:nvPr/>
        </p:nvSpPr>
        <p:spPr>
          <a:xfrm>
            <a:off x="9738487" y="-22188"/>
            <a:ext cx="2443164" cy="51818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Liitteet</a:t>
            </a:r>
          </a:p>
        </p:txBody>
      </p:sp>
      <p:sp>
        <p:nvSpPr>
          <p:cNvPr id="17" name="Rectangle 16">
            <a:extLst>
              <a:ext uri="{FF2B5EF4-FFF2-40B4-BE49-F238E27FC236}">
                <a16:creationId xmlns:a16="http://schemas.microsoft.com/office/drawing/2014/main" id="{45DD3471-2FE9-1AB5-00BC-D0EBD9BB2E3F}"/>
              </a:ext>
            </a:extLst>
          </p:cNvPr>
          <p:cNvSpPr/>
          <p:nvPr/>
        </p:nvSpPr>
        <p:spPr>
          <a:xfrm>
            <a:off x="7303867" y="0"/>
            <a:ext cx="2443164" cy="50233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Kehittäminen</a:t>
            </a:r>
            <a:br>
              <a:rPr lang="fi-FI" sz="1250" b="1" spc="31">
                <a:solidFill>
                  <a:schemeClr val="bg1">
                    <a:lumMod val="65000"/>
                  </a:schemeClr>
                </a:solidFill>
                <a:ea typeface="Inter" panose="02000503000000020004" pitchFamily="2" charset="0"/>
              </a:rPr>
            </a:br>
            <a:r>
              <a:rPr lang="fi-FI" sz="1250" b="1" spc="31">
                <a:solidFill>
                  <a:schemeClr val="bg1">
                    <a:lumMod val="65000"/>
                  </a:schemeClr>
                </a:solidFill>
                <a:ea typeface="Inter" panose="02000503000000020004" pitchFamily="2" charset="0"/>
              </a:rPr>
              <a:t>&amp; seuranta</a:t>
            </a:r>
          </a:p>
        </p:txBody>
      </p:sp>
      <p:sp>
        <p:nvSpPr>
          <p:cNvPr id="18" name="Rectangle 17">
            <a:extLst>
              <a:ext uri="{FF2B5EF4-FFF2-40B4-BE49-F238E27FC236}">
                <a16:creationId xmlns:a16="http://schemas.microsoft.com/office/drawing/2014/main" id="{144EAD64-6AF5-9728-580F-448D1163A38F}"/>
              </a:ext>
            </a:extLst>
          </p:cNvPr>
          <p:cNvSpPr/>
          <p:nvPr/>
        </p:nvSpPr>
        <p:spPr>
          <a:xfrm>
            <a:off x="4869243" y="-15840"/>
            <a:ext cx="2443164" cy="548166"/>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accent5"/>
                </a:solidFill>
                <a:ea typeface="Inter" panose="02000503000000020004" pitchFamily="2" charset="0"/>
              </a:rPr>
              <a:t>Toimintaperiaatteet </a:t>
            </a:r>
            <a:br>
              <a:rPr lang="fi-FI" sz="1250" b="1" spc="31">
                <a:solidFill>
                  <a:schemeClr val="accent5"/>
                </a:solidFill>
                <a:ea typeface="Inter" panose="02000503000000020004" pitchFamily="2" charset="0"/>
              </a:rPr>
            </a:br>
            <a:r>
              <a:rPr lang="fi-FI" sz="1250" b="1" spc="31">
                <a:solidFill>
                  <a:schemeClr val="accent5"/>
                </a:solidFill>
                <a:ea typeface="Inter" panose="02000503000000020004" pitchFamily="2" charset="0"/>
              </a:rPr>
              <a:t>&amp; käytännöt</a:t>
            </a:r>
          </a:p>
        </p:txBody>
      </p:sp>
      <p:sp>
        <p:nvSpPr>
          <p:cNvPr id="19" name="Rectangle 18">
            <a:extLst>
              <a:ext uri="{FF2B5EF4-FFF2-40B4-BE49-F238E27FC236}">
                <a16:creationId xmlns:a16="http://schemas.microsoft.com/office/drawing/2014/main" id="{ED86C0A9-B17E-497A-EE66-F60230730F82}"/>
              </a:ext>
            </a:extLst>
          </p:cNvPr>
          <p:cNvSpPr/>
          <p:nvPr/>
        </p:nvSpPr>
        <p:spPr>
          <a:xfrm>
            <a:off x="2434623" y="-22188"/>
            <a:ext cx="2443164" cy="516478"/>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Yksikön tiedot</a:t>
            </a:r>
          </a:p>
        </p:txBody>
      </p:sp>
      <p:sp>
        <p:nvSpPr>
          <p:cNvPr id="20" name="Rectangle 19">
            <a:extLst>
              <a:ext uri="{FF2B5EF4-FFF2-40B4-BE49-F238E27FC236}">
                <a16:creationId xmlns:a16="http://schemas.microsoft.com/office/drawing/2014/main" id="{662CA69C-EBD3-3251-EA80-99FFC96D22A6}"/>
              </a:ext>
            </a:extLst>
          </p:cNvPr>
          <p:cNvSpPr/>
          <p:nvPr/>
        </p:nvSpPr>
        <p:spPr>
          <a:xfrm>
            <a:off x="-1" y="-22188"/>
            <a:ext cx="2443164" cy="540369"/>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Sisällysluettelo</a:t>
            </a:r>
          </a:p>
        </p:txBody>
      </p:sp>
      <p:cxnSp>
        <p:nvCxnSpPr>
          <p:cNvPr id="21" name="Straight Connector 20">
            <a:extLst>
              <a:ext uri="{FF2B5EF4-FFF2-40B4-BE49-F238E27FC236}">
                <a16:creationId xmlns:a16="http://schemas.microsoft.com/office/drawing/2014/main" id="{54EE0DCA-715B-9A24-1590-E331AFB0124D}"/>
              </a:ext>
            </a:extLst>
          </p:cNvPr>
          <p:cNvCxnSpPr>
            <a:cxnSpLocks/>
          </p:cNvCxnSpPr>
          <p:nvPr/>
        </p:nvCxnSpPr>
        <p:spPr>
          <a:xfrm>
            <a:off x="24384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20C658B-B330-AD31-208E-A7BE65F79D9A}"/>
              </a:ext>
            </a:extLst>
          </p:cNvPr>
          <p:cNvCxnSpPr>
            <a:cxnSpLocks/>
          </p:cNvCxnSpPr>
          <p:nvPr/>
        </p:nvCxnSpPr>
        <p:spPr>
          <a:xfrm>
            <a:off x="4876800" y="-22188"/>
            <a:ext cx="0" cy="540369"/>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FDBE858-08FA-7CE2-61BD-6B76154AA298}"/>
              </a:ext>
            </a:extLst>
          </p:cNvPr>
          <p:cNvCxnSpPr>
            <a:cxnSpLocks/>
          </p:cNvCxnSpPr>
          <p:nvPr/>
        </p:nvCxnSpPr>
        <p:spPr>
          <a:xfrm>
            <a:off x="73152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6A5F0B6-8174-242D-079D-B7BC1AC5DFB7}"/>
              </a:ext>
            </a:extLst>
          </p:cNvPr>
          <p:cNvCxnSpPr>
            <a:cxnSpLocks/>
          </p:cNvCxnSpPr>
          <p:nvPr/>
        </p:nvCxnSpPr>
        <p:spPr>
          <a:xfrm>
            <a:off x="97536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15F5AC1-831D-DE73-F85C-6F3981ABA35B}"/>
              </a:ext>
            </a:extLst>
          </p:cNvPr>
          <p:cNvCxnSpPr>
            <a:cxnSpLocks/>
          </p:cNvCxnSpPr>
          <p:nvPr/>
        </p:nvCxnSpPr>
        <p:spPr>
          <a:xfrm flipH="1">
            <a:off x="7315515" y="518181"/>
            <a:ext cx="4877784"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48766A1-49E5-2B08-2CCB-DB5334A61225}"/>
              </a:ext>
            </a:extLst>
          </p:cNvPr>
          <p:cNvCxnSpPr>
            <a:cxnSpLocks/>
          </p:cNvCxnSpPr>
          <p:nvPr/>
        </p:nvCxnSpPr>
        <p:spPr>
          <a:xfrm flipH="1">
            <a:off x="-8540" y="516156"/>
            <a:ext cx="4885340"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A5848B0-05CA-61B3-B678-05F053B713FF}"/>
              </a:ext>
            </a:extLst>
          </p:cNvPr>
          <p:cNvSpPr txBox="1"/>
          <p:nvPr/>
        </p:nvSpPr>
        <p:spPr>
          <a:xfrm>
            <a:off x="451413" y="746532"/>
            <a:ext cx="2656794" cy="215444"/>
          </a:xfrm>
          <a:prstGeom prst="rect">
            <a:avLst/>
          </a:prstGeom>
          <a:noFill/>
        </p:spPr>
        <p:txBody>
          <a:bodyPr wrap="none" lIns="90000" tIns="0" rIns="90000" bIns="0" rtlCol="0" anchor="ctr">
            <a:spAutoFit/>
          </a:bodyPr>
          <a:lstStyle/>
          <a:p>
            <a:r>
              <a:rPr lang="fi-FI" sz="1400" b="1">
                <a:solidFill>
                  <a:schemeClr val="accent5"/>
                </a:solidFill>
                <a:ea typeface="Inter" panose="02000503000000020004" pitchFamily="2" charset="0"/>
                <a:cs typeface="Times New Roman" panose="02020603050405020304" pitchFamily="18" charset="0"/>
              </a:rPr>
              <a:t>Asiakkaan asema ja oikeudet</a:t>
            </a:r>
            <a:endParaRPr lang="fi-FI" sz="1400" b="1">
              <a:solidFill>
                <a:schemeClr val="accent1"/>
              </a:solidFill>
            </a:endParaRPr>
          </a:p>
        </p:txBody>
      </p:sp>
      <p:sp>
        <p:nvSpPr>
          <p:cNvPr id="6" name="TextBox 5">
            <a:extLst>
              <a:ext uri="{FF2B5EF4-FFF2-40B4-BE49-F238E27FC236}">
                <a16:creationId xmlns:a16="http://schemas.microsoft.com/office/drawing/2014/main" id="{8419D208-1EF9-4E63-5C15-1C65E1FACB4F}"/>
              </a:ext>
            </a:extLst>
          </p:cNvPr>
          <p:cNvSpPr txBox="1"/>
          <p:nvPr/>
        </p:nvSpPr>
        <p:spPr>
          <a:xfrm>
            <a:off x="6410325" y="4663400"/>
            <a:ext cx="5330262" cy="1506851"/>
          </a:xfrm>
          <a:prstGeom prst="rect">
            <a:avLst/>
          </a:prstGeom>
          <a:solidFill>
            <a:schemeClr val="bg1"/>
          </a:solidFill>
          <a:ln w="25400">
            <a:solidFill>
              <a:srgbClr val="C9CAFF"/>
            </a:solidFill>
            <a:prstDash val="solid"/>
          </a:ln>
        </p:spPr>
        <p:txBody>
          <a:bodyPr wrap="square" rtlCol="0">
            <a:noAutofit/>
          </a:bodyPr>
          <a:lstStyle/>
          <a:p>
            <a:pPr>
              <a:spcAft>
                <a:spcPts val="600"/>
              </a:spcAft>
            </a:pPr>
            <a:r>
              <a:rPr lang="fi-FI" sz="1200" b="1">
                <a:ea typeface="Inter" panose="02000503000000020004" pitchFamily="2" charset="0"/>
              </a:rPr>
              <a:t>Miten varmistetaan, että henkilöstö tuntee asiakassuunnitelman sisällön ja toimii sen mukaisesti?</a:t>
            </a:r>
          </a:p>
          <a:p>
            <a:pPr marL="171430" indent="-171430">
              <a:spcAft>
                <a:spcPts val="600"/>
              </a:spcAft>
              <a:buClr>
                <a:schemeClr val="accent5">
                  <a:lumMod val="60000"/>
                  <a:lumOff val="40000"/>
                </a:schemeClr>
              </a:buClr>
              <a:buFont typeface="Arial" panose="020B0604020202020204" pitchFamily="34" charset="0"/>
              <a:buChar char="•"/>
            </a:pPr>
            <a:r>
              <a:rPr lang="fi-FI" sz="1200">
                <a:ea typeface="Inter" panose="02000503000000020004" pitchFamily="2" charset="0"/>
              </a:rPr>
              <a:t>[kirjoita tähän]</a:t>
            </a:r>
          </a:p>
        </p:txBody>
      </p:sp>
      <p:sp>
        <p:nvSpPr>
          <p:cNvPr id="3" name="Rectangle 2">
            <a:extLst>
              <a:ext uri="{FF2B5EF4-FFF2-40B4-BE49-F238E27FC236}">
                <a16:creationId xmlns:a16="http://schemas.microsoft.com/office/drawing/2014/main" id="{91FAD456-E5CD-48FC-D833-12DCE2AE2357}"/>
              </a:ext>
            </a:extLst>
          </p:cNvPr>
          <p:cNvSpPr/>
          <p:nvPr/>
        </p:nvSpPr>
        <p:spPr>
          <a:xfrm>
            <a:off x="4928896"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Rectangle 6">
            <a:extLst>
              <a:ext uri="{FF2B5EF4-FFF2-40B4-BE49-F238E27FC236}">
                <a16:creationId xmlns:a16="http://schemas.microsoft.com/office/drawing/2014/main" id="{37570926-9C4F-2672-B3BF-988F3B509C8C}"/>
              </a:ext>
            </a:extLst>
          </p:cNvPr>
          <p:cNvSpPr/>
          <p:nvPr/>
        </p:nvSpPr>
        <p:spPr>
          <a:xfrm>
            <a:off x="5333069"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Rectangle 7">
            <a:extLst>
              <a:ext uri="{FF2B5EF4-FFF2-40B4-BE49-F238E27FC236}">
                <a16:creationId xmlns:a16="http://schemas.microsoft.com/office/drawing/2014/main" id="{D7355946-48CC-C752-2F9F-194E84E56291}"/>
              </a:ext>
            </a:extLst>
          </p:cNvPr>
          <p:cNvSpPr/>
          <p:nvPr/>
        </p:nvSpPr>
        <p:spPr>
          <a:xfrm>
            <a:off x="5737242" y="468949"/>
            <a:ext cx="318110"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Rectangle 8">
            <a:extLst>
              <a:ext uri="{FF2B5EF4-FFF2-40B4-BE49-F238E27FC236}">
                <a16:creationId xmlns:a16="http://schemas.microsoft.com/office/drawing/2014/main" id="{D38FDE60-06FC-CE42-C0A6-64A606D93EE9}"/>
              </a:ext>
            </a:extLst>
          </p:cNvPr>
          <p:cNvSpPr/>
          <p:nvPr/>
        </p:nvSpPr>
        <p:spPr>
          <a:xfrm>
            <a:off x="6141415"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Rectangle 9">
            <a:extLst>
              <a:ext uri="{FF2B5EF4-FFF2-40B4-BE49-F238E27FC236}">
                <a16:creationId xmlns:a16="http://schemas.microsoft.com/office/drawing/2014/main" id="{C03E63B2-E9F7-F341-99B6-AC1E58DB496C}"/>
              </a:ext>
            </a:extLst>
          </p:cNvPr>
          <p:cNvSpPr/>
          <p:nvPr/>
        </p:nvSpPr>
        <p:spPr>
          <a:xfrm>
            <a:off x="6545588"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Rectangle 10">
            <a:extLst>
              <a:ext uri="{FF2B5EF4-FFF2-40B4-BE49-F238E27FC236}">
                <a16:creationId xmlns:a16="http://schemas.microsoft.com/office/drawing/2014/main" id="{EF43FA8A-2409-3473-3423-70BE3CF24C5C}"/>
              </a:ext>
            </a:extLst>
          </p:cNvPr>
          <p:cNvSpPr/>
          <p:nvPr/>
        </p:nvSpPr>
        <p:spPr>
          <a:xfrm>
            <a:off x="694976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 name="Graphic 49">
            <a:extLst>
              <a:ext uri="{FF2B5EF4-FFF2-40B4-BE49-F238E27FC236}">
                <a16:creationId xmlns:a16="http://schemas.microsoft.com/office/drawing/2014/main" id="{47A0CBED-4F38-C45E-0EDD-B1E3950DFB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74816" y="4798337"/>
            <a:ext cx="1717184" cy="1767610"/>
          </a:xfrm>
          <a:prstGeom prst="rect">
            <a:avLst/>
          </a:prstGeom>
        </p:spPr>
      </p:pic>
    </p:spTree>
    <p:extLst>
      <p:ext uri="{BB962C8B-B14F-4D97-AF65-F5344CB8AC3E}">
        <p14:creationId xmlns:p14="http://schemas.microsoft.com/office/powerpoint/2010/main" val="6318858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C7553F-A7BC-E94B-43B2-80AEDE7A0726}"/>
              </a:ext>
            </a:extLst>
          </p:cNvPr>
          <p:cNvSpPr>
            <a:spLocks noGrp="1"/>
          </p:cNvSpPr>
          <p:nvPr>
            <p:ph type="title"/>
          </p:nvPr>
        </p:nvSpPr>
        <p:spPr/>
        <p:txBody>
          <a:bodyPr vert="horz"/>
          <a:lstStyle/>
          <a:p>
            <a:r>
              <a:rPr lang="fi-FI"/>
              <a:t>Asiakkaan osallisuus (3/4)</a:t>
            </a:r>
          </a:p>
        </p:txBody>
      </p:sp>
      <p:sp>
        <p:nvSpPr>
          <p:cNvPr id="9" name="Rectangle 8">
            <a:extLst>
              <a:ext uri="{FF2B5EF4-FFF2-40B4-BE49-F238E27FC236}">
                <a16:creationId xmlns:a16="http://schemas.microsoft.com/office/drawing/2014/main" id="{02114AD0-762A-957C-0B75-C77BAF73030F}"/>
              </a:ext>
            </a:extLst>
          </p:cNvPr>
          <p:cNvSpPr/>
          <p:nvPr/>
        </p:nvSpPr>
        <p:spPr>
          <a:xfrm>
            <a:off x="0" y="0"/>
            <a:ext cx="12192000" cy="518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21" name="Rectangle 20">
            <a:extLst>
              <a:ext uri="{FF2B5EF4-FFF2-40B4-BE49-F238E27FC236}">
                <a16:creationId xmlns:a16="http://schemas.microsoft.com/office/drawing/2014/main" id="{913F44EC-4ECB-5EBD-D8B4-EFC363BEB5F9}"/>
              </a:ext>
            </a:extLst>
          </p:cNvPr>
          <p:cNvSpPr/>
          <p:nvPr/>
        </p:nvSpPr>
        <p:spPr>
          <a:xfrm>
            <a:off x="4879594" y="0"/>
            <a:ext cx="2427068" cy="518181"/>
          </a:xfrm>
          <a:prstGeom prst="rect">
            <a:avLst/>
          </a:prstGeom>
          <a:solidFill>
            <a:srgbClr val="ED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22" name="Rectangle 21">
            <a:extLst>
              <a:ext uri="{FF2B5EF4-FFF2-40B4-BE49-F238E27FC236}">
                <a16:creationId xmlns:a16="http://schemas.microsoft.com/office/drawing/2014/main" id="{6E8D4B6F-DA4D-6C38-0A50-B1887E205512}"/>
              </a:ext>
            </a:extLst>
          </p:cNvPr>
          <p:cNvSpPr/>
          <p:nvPr/>
        </p:nvSpPr>
        <p:spPr>
          <a:xfrm>
            <a:off x="9738487" y="-22188"/>
            <a:ext cx="2443164" cy="51818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Liitteet</a:t>
            </a:r>
          </a:p>
        </p:txBody>
      </p:sp>
      <p:sp>
        <p:nvSpPr>
          <p:cNvPr id="23" name="Rectangle 22">
            <a:extLst>
              <a:ext uri="{FF2B5EF4-FFF2-40B4-BE49-F238E27FC236}">
                <a16:creationId xmlns:a16="http://schemas.microsoft.com/office/drawing/2014/main" id="{C22D6CC8-C214-2EEA-7941-84CBCA5EE18A}"/>
              </a:ext>
            </a:extLst>
          </p:cNvPr>
          <p:cNvSpPr/>
          <p:nvPr/>
        </p:nvSpPr>
        <p:spPr>
          <a:xfrm>
            <a:off x="7303867" y="0"/>
            <a:ext cx="2443164" cy="50233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Kehittäminen</a:t>
            </a:r>
            <a:br>
              <a:rPr lang="fi-FI" sz="1250" b="1" spc="31">
                <a:solidFill>
                  <a:schemeClr val="bg1">
                    <a:lumMod val="65000"/>
                  </a:schemeClr>
                </a:solidFill>
                <a:ea typeface="Inter" panose="02000503000000020004" pitchFamily="2" charset="0"/>
              </a:rPr>
            </a:br>
            <a:r>
              <a:rPr lang="fi-FI" sz="1250" b="1" spc="31">
                <a:solidFill>
                  <a:schemeClr val="bg1">
                    <a:lumMod val="65000"/>
                  </a:schemeClr>
                </a:solidFill>
                <a:ea typeface="Inter" panose="02000503000000020004" pitchFamily="2" charset="0"/>
              </a:rPr>
              <a:t>&amp; seuranta</a:t>
            </a:r>
          </a:p>
        </p:txBody>
      </p:sp>
      <p:sp>
        <p:nvSpPr>
          <p:cNvPr id="24" name="Rectangle 23">
            <a:extLst>
              <a:ext uri="{FF2B5EF4-FFF2-40B4-BE49-F238E27FC236}">
                <a16:creationId xmlns:a16="http://schemas.microsoft.com/office/drawing/2014/main" id="{37069E47-2E64-6E8A-ADA2-6E28E86577B6}"/>
              </a:ext>
            </a:extLst>
          </p:cNvPr>
          <p:cNvSpPr/>
          <p:nvPr/>
        </p:nvSpPr>
        <p:spPr>
          <a:xfrm>
            <a:off x="4869243" y="-15840"/>
            <a:ext cx="2443164" cy="548166"/>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accent5"/>
                </a:solidFill>
                <a:ea typeface="Inter" panose="02000503000000020004" pitchFamily="2" charset="0"/>
              </a:rPr>
              <a:t>Toimintaperiaatteet </a:t>
            </a:r>
            <a:br>
              <a:rPr lang="fi-FI" sz="1250" b="1" spc="31">
                <a:solidFill>
                  <a:schemeClr val="accent5"/>
                </a:solidFill>
                <a:ea typeface="Inter" panose="02000503000000020004" pitchFamily="2" charset="0"/>
              </a:rPr>
            </a:br>
            <a:r>
              <a:rPr lang="fi-FI" sz="1250" b="1" spc="31">
                <a:solidFill>
                  <a:schemeClr val="accent5"/>
                </a:solidFill>
                <a:ea typeface="Inter" panose="02000503000000020004" pitchFamily="2" charset="0"/>
              </a:rPr>
              <a:t>&amp; käytännöt</a:t>
            </a:r>
          </a:p>
        </p:txBody>
      </p:sp>
      <p:sp>
        <p:nvSpPr>
          <p:cNvPr id="25" name="Rectangle 24">
            <a:extLst>
              <a:ext uri="{FF2B5EF4-FFF2-40B4-BE49-F238E27FC236}">
                <a16:creationId xmlns:a16="http://schemas.microsoft.com/office/drawing/2014/main" id="{8EDD2C03-CD59-56BD-5316-AE2D5442D88F}"/>
              </a:ext>
            </a:extLst>
          </p:cNvPr>
          <p:cNvSpPr/>
          <p:nvPr/>
        </p:nvSpPr>
        <p:spPr>
          <a:xfrm>
            <a:off x="2434623" y="-22188"/>
            <a:ext cx="2443164" cy="516478"/>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Yksikön tiedot</a:t>
            </a:r>
          </a:p>
        </p:txBody>
      </p:sp>
      <p:sp>
        <p:nvSpPr>
          <p:cNvPr id="26" name="Rectangle 25">
            <a:extLst>
              <a:ext uri="{FF2B5EF4-FFF2-40B4-BE49-F238E27FC236}">
                <a16:creationId xmlns:a16="http://schemas.microsoft.com/office/drawing/2014/main" id="{6532FDB8-4628-E382-37B1-E19C05B70A6F}"/>
              </a:ext>
            </a:extLst>
          </p:cNvPr>
          <p:cNvSpPr/>
          <p:nvPr/>
        </p:nvSpPr>
        <p:spPr>
          <a:xfrm>
            <a:off x="-1" y="-22188"/>
            <a:ext cx="2443164" cy="540369"/>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Sisällysluettelo</a:t>
            </a:r>
          </a:p>
        </p:txBody>
      </p:sp>
      <p:cxnSp>
        <p:nvCxnSpPr>
          <p:cNvPr id="27" name="Straight Connector 26">
            <a:extLst>
              <a:ext uri="{FF2B5EF4-FFF2-40B4-BE49-F238E27FC236}">
                <a16:creationId xmlns:a16="http://schemas.microsoft.com/office/drawing/2014/main" id="{8CD4F051-2AD8-B440-229D-BEADA43427CF}"/>
              </a:ext>
            </a:extLst>
          </p:cNvPr>
          <p:cNvCxnSpPr>
            <a:cxnSpLocks/>
          </p:cNvCxnSpPr>
          <p:nvPr/>
        </p:nvCxnSpPr>
        <p:spPr>
          <a:xfrm>
            <a:off x="24384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3D059CE-8197-ECF8-7A0E-AF3814265C93}"/>
              </a:ext>
            </a:extLst>
          </p:cNvPr>
          <p:cNvCxnSpPr>
            <a:cxnSpLocks/>
          </p:cNvCxnSpPr>
          <p:nvPr/>
        </p:nvCxnSpPr>
        <p:spPr>
          <a:xfrm>
            <a:off x="4876800" y="-22188"/>
            <a:ext cx="0" cy="540369"/>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43947B1-000F-C8C5-DCF9-E12F78A37AEC}"/>
              </a:ext>
            </a:extLst>
          </p:cNvPr>
          <p:cNvCxnSpPr>
            <a:cxnSpLocks/>
          </p:cNvCxnSpPr>
          <p:nvPr/>
        </p:nvCxnSpPr>
        <p:spPr>
          <a:xfrm>
            <a:off x="73152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7E0CAD5-C162-16C4-81D1-A583C27FC432}"/>
              </a:ext>
            </a:extLst>
          </p:cNvPr>
          <p:cNvCxnSpPr>
            <a:cxnSpLocks/>
          </p:cNvCxnSpPr>
          <p:nvPr/>
        </p:nvCxnSpPr>
        <p:spPr>
          <a:xfrm>
            <a:off x="97536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666B835-136A-EF84-CD54-AB8CC4973673}"/>
              </a:ext>
            </a:extLst>
          </p:cNvPr>
          <p:cNvCxnSpPr>
            <a:cxnSpLocks/>
          </p:cNvCxnSpPr>
          <p:nvPr/>
        </p:nvCxnSpPr>
        <p:spPr>
          <a:xfrm flipH="1">
            <a:off x="7315515" y="518181"/>
            <a:ext cx="4877784"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EBD139D-23D2-F79A-C21E-0F483F51EDD9}"/>
              </a:ext>
            </a:extLst>
          </p:cNvPr>
          <p:cNvCxnSpPr>
            <a:cxnSpLocks/>
          </p:cNvCxnSpPr>
          <p:nvPr/>
        </p:nvCxnSpPr>
        <p:spPr>
          <a:xfrm flipH="1">
            <a:off x="-8540" y="516156"/>
            <a:ext cx="4885340"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C3CC059-6A06-BA0D-726C-B6D982BB77C4}"/>
              </a:ext>
            </a:extLst>
          </p:cNvPr>
          <p:cNvSpPr txBox="1"/>
          <p:nvPr/>
        </p:nvSpPr>
        <p:spPr>
          <a:xfrm>
            <a:off x="451413" y="746532"/>
            <a:ext cx="2656794" cy="215444"/>
          </a:xfrm>
          <a:prstGeom prst="rect">
            <a:avLst/>
          </a:prstGeom>
          <a:noFill/>
        </p:spPr>
        <p:txBody>
          <a:bodyPr wrap="none" lIns="90000" tIns="0" rIns="90000" bIns="0" rtlCol="0" anchor="ctr">
            <a:spAutoFit/>
          </a:bodyPr>
          <a:lstStyle/>
          <a:p>
            <a:r>
              <a:rPr lang="fi-FI" sz="1400" b="1">
                <a:solidFill>
                  <a:schemeClr val="accent5"/>
                </a:solidFill>
                <a:ea typeface="Inter" panose="02000503000000020004" pitchFamily="2" charset="0"/>
                <a:cs typeface="Times New Roman" panose="02020603050405020304" pitchFamily="18" charset="0"/>
              </a:rPr>
              <a:t>Asiakkaan asema ja oikeudet</a:t>
            </a:r>
            <a:endParaRPr lang="fi-FI" sz="1400" b="1">
              <a:solidFill>
                <a:schemeClr val="accent1"/>
              </a:solidFill>
            </a:endParaRPr>
          </a:p>
        </p:txBody>
      </p:sp>
      <p:sp>
        <p:nvSpPr>
          <p:cNvPr id="4" name="Rectangle 3">
            <a:extLst>
              <a:ext uri="{FF2B5EF4-FFF2-40B4-BE49-F238E27FC236}">
                <a16:creationId xmlns:a16="http://schemas.microsoft.com/office/drawing/2014/main" id="{3BF3EE81-87D2-1158-CBD1-F2C2ADD4188C}"/>
              </a:ext>
            </a:extLst>
          </p:cNvPr>
          <p:cNvSpPr/>
          <p:nvPr/>
        </p:nvSpPr>
        <p:spPr>
          <a:xfrm>
            <a:off x="4928896"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Rectangle 6">
            <a:extLst>
              <a:ext uri="{FF2B5EF4-FFF2-40B4-BE49-F238E27FC236}">
                <a16:creationId xmlns:a16="http://schemas.microsoft.com/office/drawing/2014/main" id="{3E2CEF9A-E7E2-D58F-3E41-0C3B56EFAE54}"/>
              </a:ext>
            </a:extLst>
          </p:cNvPr>
          <p:cNvSpPr/>
          <p:nvPr/>
        </p:nvSpPr>
        <p:spPr>
          <a:xfrm>
            <a:off x="5333069"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Rectangle 10">
            <a:extLst>
              <a:ext uri="{FF2B5EF4-FFF2-40B4-BE49-F238E27FC236}">
                <a16:creationId xmlns:a16="http://schemas.microsoft.com/office/drawing/2014/main" id="{27F6B7B6-C903-1132-AA3E-1AD9D7F661ED}"/>
              </a:ext>
            </a:extLst>
          </p:cNvPr>
          <p:cNvSpPr/>
          <p:nvPr/>
        </p:nvSpPr>
        <p:spPr>
          <a:xfrm>
            <a:off x="5737242" y="468949"/>
            <a:ext cx="318110"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Rectangle 11">
            <a:extLst>
              <a:ext uri="{FF2B5EF4-FFF2-40B4-BE49-F238E27FC236}">
                <a16:creationId xmlns:a16="http://schemas.microsoft.com/office/drawing/2014/main" id="{F05F774D-36AB-94DC-0A67-A89FDADDFAF1}"/>
              </a:ext>
            </a:extLst>
          </p:cNvPr>
          <p:cNvSpPr/>
          <p:nvPr/>
        </p:nvSpPr>
        <p:spPr>
          <a:xfrm>
            <a:off x="6141415"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Rectangle 12">
            <a:extLst>
              <a:ext uri="{FF2B5EF4-FFF2-40B4-BE49-F238E27FC236}">
                <a16:creationId xmlns:a16="http://schemas.microsoft.com/office/drawing/2014/main" id="{2E866170-A214-1540-74E5-7B22CABAB427}"/>
              </a:ext>
            </a:extLst>
          </p:cNvPr>
          <p:cNvSpPr/>
          <p:nvPr/>
        </p:nvSpPr>
        <p:spPr>
          <a:xfrm>
            <a:off x="6545588"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Rectangle 13">
            <a:extLst>
              <a:ext uri="{FF2B5EF4-FFF2-40B4-BE49-F238E27FC236}">
                <a16:creationId xmlns:a16="http://schemas.microsoft.com/office/drawing/2014/main" id="{8260D7D0-21B2-03D5-DAA5-351D1ED41E16}"/>
              </a:ext>
            </a:extLst>
          </p:cNvPr>
          <p:cNvSpPr/>
          <p:nvPr/>
        </p:nvSpPr>
        <p:spPr>
          <a:xfrm>
            <a:off x="694976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3" name="Rectangle 32">
            <a:extLst>
              <a:ext uri="{FF2B5EF4-FFF2-40B4-BE49-F238E27FC236}">
                <a16:creationId xmlns:a16="http://schemas.microsoft.com/office/drawing/2014/main" id="{4E11D9A5-3C0C-440D-CDC9-C7463C564DF7}"/>
              </a:ext>
            </a:extLst>
          </p:cNvPr>
          <p:cNvSpPr>
            <a:spLocks/>
          </p:cNvSpPr>
          <p:nvPr/>
        </p:nvSpPr>
        <p:spPr>
          <a:xfrm>
            <a:off x="551873" y="5036012"/>
            <a:ext cx="5218907" cy="1129246"/>
          </a:xfrm>
          <a:prstGeom prst="rect">
            <a:avLst/>
          </a:prstGeom>
          <a:noFill/>
          <a:ln w="19050">
            <a:solidFill>
              <a:srgbClr val="C9CAFF"/>
            </a:solidFill>
            <a:prstDash val="solid"/>
          </a:ln>
        </p:spPr>
        <p:txBody>
          <a:bodyPr wrap="square" rtlCol="0" anchor="ctr">
            <a:noAutofit/>
          </a:bodyPr>
          <a:lstStyle/>
          <a:p>
            <a:pPr>
              <a:spcAft>
                <a:spcPts val="800"/>
              </a:spcAft>
            </a:pPr>
            <a:r>
              <a:rPr lang="fi-FI" sz="1200" b="1" kern="100">
                <a:effectLst/>
                <a:latin typeface="Calibri" panose="020F0502020204030204" pitchFamily="34" charset="0"/>
                <a:ea typeface="Calibri" panose="020F0502020204030204" pitchFamily="34" charset="0"/>
                <a:cs typeface="Times New Roman" panose="02020603050405020304" pitchFamily="18" charset="0"/>
              </a:rPr>
              <a:t>Asiakas tai omainen/läheinen voivat antaa palautetta tai kehittämisideoita kolmella eri tavalla, joko</a:t>
            </a:r>
            <a:endParaRPr lang="fi-FI" sz="12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arenR"/>
            </a:pPr>
            <a:r>
              <a:rPr lang="fi-FI" sz="1100" kern="100">
                <a:effectLst/>
                <a:latin typeface="Calibri" panose="020F0502020204030204" pitchFamily="34" charset="0"/>
                <a:ea typeface="Calibri" panose="020F0502020204030204" pitchFamily="34" charset="0"/>
                <a:cs typeface="Times New Roman" panose="02020603050405020304" pitchFamily="18" charset="0"/>
              </a:rPr>
              <a:t>suoraan kotihoidon työntekijälle tai toimiyksikön esihenkilölle, tai</a:t>
            </a:r>
          </a:p>
          <a:p>
            <a:pPr marL="342900" lvl="0" indent="-342900">
              <a:buFont typeface="+mj-lt"/>
              <a:buAutoNum type="arabicParenR"/>
            </a:pPr>
            <a:r>
              <a:rPr lang="fi-FI" sz="1100" kern="100">
                <a:effectLst/>
                <a:latin typeface="Calibri" panose="020F0502020204030204" pitchFamily="34" charset="0"/>
                <a:ea typeface="Calibri" panose="020F0502020204030204" pitchFamily="34" charset="0"/>
                <a:cs typeface="Times New Roman" panose="02020603050405020304" pitchFamily="18" charset="0"/>
              </a:rPr>
              <a:t>täyttämällä sähköisen palautelomakkeen osoitteessa: </a:t>
            </a:r>
            <a:r>
              <a:rPr lang="fi-FI" sz="1100" u="sng" kern="100">
                <a:effectLst/>
                <a:latin typeface="Calibri" panose="020F0502020204030204" pitchFamily="34" charset="0"/>
                <a:ea typeface="Calibri" panose="020F0502020204030204" pitchFamily="34" charset="0"/>
                <a:cs typeface="Times New Roman" panose="02020603050405020304" pitchFamily="18" charset="0"/>
              </a:rPr>
              <a:t>https://etelasavonha.fi/asiakkaan-opas/palaute-etela-savon-hyvinvointialueelle/</a:t>
            </a:r>
            <a:endParaRPr lang="fi-FI" sz="1100" u="sng" kern="100">
              <a:effectLst/>
              <a:highlight>
                <a:srgbClr val="00FFFF"/>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15" name="Content Placeholder 27">
            <a:extLst>
              <a:ext uri="{FF2B5EF4-FFF2-40B4-BE49-F238E27FC236}">
                <a16:creationId xmlns:a16="http://schemas.microsoft.com/office/drawing/2014/main" id="{0EE2E8A8-D0DE-8359-6632-0D84BC5925A2}"/>
              </a:ext>
            </a:extLst>
          </p:cNvPr>
          <p:cNvSpPr>
            <a:spLocks noGrp="1"/>
          </p:cNvSpPr>
          <p:nvPr>
            <p:ph sz="half" idx="1"/>
          </p:nvPr>
        </p:nvSpPr>
        <p:spPr>
          <a:xfrm>
            <a:off x="451413" y="1816102"/>
            <a:ext cx="11289174" cy="2577185"/>
          </a:xfrm>
        </p:spPr>
        <p:txBody>
          <a:bodyPr numCol="2"/>
          <a:lstStyle/>
          <a:p>
            <a:pPr>
              <a:spcAft>
                <a:spcPts val="527"/>
              </a:spcAft>
            </a:pPr>
            <a:r>
              <a:rPr lang="fi-FI" sz="2000" b="1">
                <a:ea typeface="Inter" panose="02000503000000020004" pitchFamily="2" charset="0"/>
                <a:cs typeface="Times New Roman" panose="02020603050405020304" pitchFamily="18" charset="0"/>
              </a:rPr>
              <a:t>Asiakkaan ja omaisten osallistuminen toiminnan kehittämiseen</a:t>
            </a:r>
          </a:p>
          <a:p>
            <a:pPr marL="0" lvl="1" defTabSz="914286">
              <a:spcAft>
                <a:spcPts val="527"/>
              </a:spcAft>
            </a:pPr>
            <a:r>
              <a:rPr lang="fi-FI" sz="1200">
                <a:latin typeface="Arial" panose="020B0604020202020204" pitchFamily="34" charset="0"/>
                <a:cs typeface="Arial" panose="020B0604020202020204" pitchFamily="34" charset="0"/>
              </a:rPr>
              <a:t>Kotihoidon asiakkaiden ja heidän perheidensä ja läheistensä huomioon ottaminen on olennainen osa palvelun sisällön, laadun, asiakasturvallisuuden ja omavalvonnan kehittämistä. Koska laatu ja hyvä hoito voivat tarkoittaa eri asioita henkilöstölle ja asiakkaille, on systemaattisesti eri tavoin kerätty palaute tärkeää saada käyttöön yksikön toiminnan kehittämisessä. Asiakkaan ja omaisten osallisuus tarkoittaa heidän näkemystensä ja toiveidensa huomioon ottamista kaikissa palveluun ja toiminnan kehittämiseen liittyvissä tilanteissa.</a:t>
            </a:r>
          </a:p>
          <a:p>
            <a:pPr marL="0" lvl="1" defTabSz="914286">
              <a:spcAft>
                <a:spcPts val="527"/>
              </a:spcAft>
            </a:pPr>
            <a:r>
              <a:rPr lang="fi-FI" sz="1200">
                <a:latin typeface="Arial" panose="020B0604020202020204" pitchFamily="34" charset="0"/>
                <a:cs typeface="Arial" panose="020B0604020202020204" pitchFamily="34" charset="0"/>
              </a:rPr>
              <a:t>Kotihoidossa palautteet käsitellään kotihoidon esihenkilön johdolla yhteisesti henkilökuntapalaverissa. Kiireelliset asiakasturvallisuuteen vaikuttavat palautteet käsitellään välittömästi ja asiaa hoidetaan eteenpäin tarpeen vaatimalla tavalla. Palautteiden ja keskustelujen pohjalta sovitaan yhdessä kehitettävistä asioista ja keinoista. </a:t>
            </a:r>
          </a:p>
          <a:p>
            <a:pPr marL="0" lvl="1" defTabSz="914286">
              <a:spcAft>
                <a:spcPts val="527"/>
              </a:spcAft>
            </a:pPr>
            <a:endParaRPr lang="fi-FI" sz="1200">
              <a:latin typeface="Arial" panose="020B0604020202020204" pitchFamily="34" charset="0"/>
              <a:cs typeface="Arial" panose="020B0604020202020204" pitchFamily="34" charset="0"/>
            </a:endParaRPr>
          </a:p>
          <a:p>
            <a:pPr marL="0" lvl="1" defTabSz="914286">
              <a:spcAft>
                <a:spcPts val="527"/>
              </a:spcAft>
            </a:pPr>
            <a:endParaRPr kumimoji="0" lang="fi-FI" sz="2000" b="1" i="0" u="none" strike="noStrike" kern="1200" cap="none" spc="0" normalizeH="0" baseline="0" noProof="0">
              <a:ln>
                <a:noFill/>
              </a:ln>
              <a:solidFill>
                <a:srgbClr val="000000"/>
              </a:solidFill>
              <a:effectLst/>
              <a:uLnTx/>
              <a:uFillTx/>
              <a:latin typeface="Arial" panose="020B0604020202020204" pitchFamily="34" charset="0"/>
              <a:ea typeface="Inter" panose="02000503000000020004" pitchFamily="2" charset="0"/>
              <a:cs typeface="Times New Roman" panose="02020603050405020304" pitchFamily="18" charset="0"/>
            </a:endParaRPr>
          </a:p>
          <a:p>
            <a:pPr marL="0" lvl="1" defTabSz="914286">
              <a:spcAft>
                <a:spcPts val="527"/>
              </a:spcAft>
            </a:pPr>
            <a:endParaRPr kumimoji="0" lang="fi-FI" sz="2000" b="1" i="0" u="none" strike="noStrike" kern="1200" cap="none" spc="0" normalizeH="0" baseline="0" noProof="0">
              <a:ln>
                <a:noFill/>
              </a:ln>
              <a:solidFill>
                <a:srgbClr val="000000"/>
              </a:solidFill>
              <a:effectLst/>
              <a:uLnTx/>
              <a:uFillTx/>
              <a:latin typeface="Arial" panose="020B0604020202020204" pitchFamily="34" charset="0"/>
              <a:ea typeface="Inter" panose="02000503000000020004" pitchFamily="2" charset="0"/>
              <a:cs typeface="Times New Roman" panose="02020603050405020304" pitchFamily="18" charset="0"/>
            </a:endParaRPr>
          </a:p>
          <a:p>
            <a:pPr marL="0" lvl="1" defTabSz="914286">
              <a:spcAft>
                <a:spcPts val="527"/>
              </a:spcAft>
            </a:pPr>
            <a:r>
              <a:rPr kumimoji="0" lang="fi-FI" sz="2000" b="1" i="0" u="none" strike="noStrike" kern="1200" cap="none" spc="0" normalizeH="0" baseline="0" noProof="0">
                <a:ln>
                  <a:noFill/>
                </a:ln>
                <a:solidFill>
                  <a:srgbClr val="000000"/>
                </a:solidFill>
                <a:effectLst/>
                <a:uLnTx/>
                <a:uFillTx/>
                <a:latin typeface="Arial" panose="020B0604020202020204" pitchFamily="34" charset="0"/>
                <a:ea typeface="Inter" panose="02000503000000020004" pitchFamily="2" charset="0"/>
                <a:cs typeface="Times New Roman" panose="02020603050405020304" pitchFamily="18" charset="0"/>
              </a:rPr>
              <a:t>Asiakkaan asiallinen kohtelu ja mahdollisista epäkohdista ilmoittaminen</a:t>
            </a:r>
            <a:endParaRPr lang="fi-FI" noProof="0"/>
          </a:p>
          <a:p>
            <a:pPr marL="0" lvl="1" defTabSz="914286">
              <a:spcAft>
                <a:spcPts val="527"/>
              </a:spcAft>
            </a:pPr>
            <a:r>
              <a:rPr kumimoji="0" lang="fi-FI" sz="12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Sosiaalihuollon asiakkaalla on oikeus laadultaan hyvään sosiaalihuoltoon ja hyvään kohteluun ilman syrjintää. Asiakasta on kohdeltava kunnioittaen hänen ihmisarvoaan, vakaumustaan ja yksityisyyttään.</a:t>
            </a:r>
          </a:p>
          <a:p>
            <a:pPr marL="0" lvl="1">
              <a:spcAft>
                <a:spcPts val="527"/>
              </a:spcAft>
            </a:pPr>
            <a:r>
              <a:rPr lang="fi-FI" sz="1200" b="0"/>
              <a:t>Henkilökunta on ohjeistettu toimimaan sosiaalihuoltolain 1.1.2016 voimaan tulleen säännösten mukaisesti (Toimintaohje henkilökunnalle sosiaalihuollon henkilökunnan ilmoitusvelvollisuudesta sosiaalihuollon toteuttamisesta). </a:t>
            </a:r>
            <a:r>
              <a:rPr kumimoji="0" lang="fi-FI" b="0" i="0" u="none" strike="noStrike" kern="1200" cap="none" spc="0" normalizeH="0" baseline="0" noProof="0">
                <a:ln>
                  <a:noFill/>
                </a:ln>
                <a:solidFill>
                  <a:srgbClr val="000000"/>
                </a:solidFill>
                <a:effectLst/>
                <a:uLnTx/>
                <a:uFillTx/>
                <a:latin typeface="Arial" panose="020B0604020202020204"/>
                <a:ea typeface="+mn-ea"/>
                <a:cs typeface="+mn-cs"/>
              </a:rPr>
              <a:t>Myös yksityisiltä palveluntuottajalta hankituista, hyvinvointialueen järjestämisvastuun alle kuuluvista sosiaalihuollon palveluista tehtävät SHL-ilmoitukset osoitetaan Etelä-Savon hyvinvointialueen kirjaamoon, mistä se toimitetaan viranhaltijan </a:t>
            </a:r>
            <a:r>
              <a:rPr lang="fi-FI">
                <a:solidFill>
                  <a:srgbClr val="000000"/>
                </a:solidFill>
                <a:latin typeface="Arial" panose="020B0604020202020204"/>
                <a:cs typeface="+mn-cs"/>
              </a:rPr>
              <a:t>sekä asianomaisen vastuualueen tai palvelualueen johtajalle.</a:t>
            </a:r>
          </a:p>
          <a:p>
            <a:pPr marL="0" lvl="1">
              <a:spcAft>
                <a:spcPts val="527"/>
              </a:spcAft>
            </a:pPr>
            <a:r>
              <a:rPr lang="fi-FI" b="1">
                <a:solidFill>
                  <a:srgbClr val="000000"/>
                </a:solidFill>
                <a:latin typeface="Arial" panose="020B0604020202020204"/>
                <a:cs typeface="+mn-cs"/>
              </a:rPr>
              <a:t>Asiakkaalle nopein ja tehokkain tapa tehdä ilmoitus on suoraan työntekijälle tai yksikön esihenkilölle. </a:t>
            </a:r>
            <a:endParaRPr lang="fi-FI" sz="1200" b="1"/>
          </a:p>
          <a:p>
            <a:pPr indent="-457145">
              <a:spcAft>
                <a:spcPts val="527"/>
              </a:spcAft>
            </a:pPr>
            <a:endParaRPr lang="fi-FI">
              <a:latin typeface="Arial" panose="020B0604020202020204" pitchFamily="34" charset="0"/>
              <a:cs typeface="Arial" panose="020B0604020202020204" pitchFamily="34" charset="0"/>
            </a:endParaRPr>
          </a:p>
          <a:p>
            <a:pPr marL="0" lvl="1" defTabSz="914286">
              <a:spcAft>
                <a:spcPts val="527"/>
              </a:spcAft>
            </a:pPr>
            <a:endParaRPr lang="fi-FI" sz="1200">
              <a:latin typeface="Arial" panose="020B0604020202020204" pitchFamily="34" charset="0"/>
              <a:cs typeface="Arial" panose="020B0604020202020204" pitchFamily="34" charset="0"/>
            </a:endParaRPr>
          </a:p>
          <a:p>
            <a:pPr marL="0" lvl="1" defTabSz="914286">
              <a:spcAft>
                <a:spcPts val="527"/>
              </a:spcAft>
            </a:pPr>
            <a:endParaRPr lang="en-FI" sz="1200">
              <a:latin typeface="Arial" panose="020B0604020202020204" pitchFamily="34" charset="0"/>
              <a:cs typeface="Arial" panose="020B0604020202020204" pitchFamily="34" charset="0"/>
            </a:endParaRPr>
          </a:p>
        </p:txBody>
      </p:sp>
      <p:sp>
        <p:nvSpPr>
          <p:cNvPr id="16" name="Rectangle 32">
            <a:extLst>
              <a:ext uri="{FF2B5EF4-FFF2-40B4-BE49-F238E27FC236}">
                <a16:creationId xmlns:a16="http://schemas.microsoft.com/office/drawing/2014/main" id="{A35406E6-FA47-1567-3CAE-4AA3C78587EE}"/>
              </a:ext>
            </a:extLst>
          </p:cNvPr>
          <p:cNvSpPr>
            <a:spLocks/>
          </p:cNvSpPr>
          <p:nvPr/>
        </p:nvSpPr>
        <p:spPr>
          <a:xfrm>
            <a:off x="6454760" y="5036012"/>
            <a:ext cx="5145569" cy="1129246"/>
          </a:xfrm>
          <a:prstGeom prst="rect">
            <a:avLst/>
          </a:prstGeom>
          <a:noFill/>
          <a:ln w="19050">
            <a:solidFill>
              <a:srgbClr val="C9CAFF"/>
            </a:solidFill>
            <a:prstDash val="solid"/>
          </a:ln>
        </p:spPr>
        <p:txBody>
          <a:bodyPr wrap="square" rtlCol="0" anchor="ctr">
            <a:noAutofit/>
          </a:bodyPr>
          <a:lstStyle/>
          <a:p>
            <a:pPr>
              <a:spcAft>
                <a:spcPts val="800"/>
              </a:spcAft>
            </a:pPr>
            <a:r>
              <a:rPr lang="fi-FI" sz="1200" b="1" kern="100">
                <a:effectLst/>
                <a:latin typeface="Calibri" panose="020F0502020204030204" pitchFamily="34" charset="0"/>
                <a:ea typeface="Calibri" panose="020F0502020204030204" pitchFamily="34" charset="0"/>
                <a:cs typeface="Times New Roman" panose="02020603050405020304" pitchFamily="18" charset="0"/>
              </a:rPr>
              <a:t>Asiakas tai omainen/läheinen voivat tehdä ilmoituksen kahdella eri tavalla, joko</a:t>
            </a:r>
            <a:endParaRPr lang="fi-FI" sz="1200" kern="100">
              <a:effectLst/>
              <a:latin typeface="Calibri" panose="020F0502020204030204" pitchFamily="34" charset="0"/>
              <a:ea typeface="Calibri" panose="020F0502020204030204" pitchFamily="34" charset="0"/>
              <a:cs typeface="Times New Roman" panose="02020603050405020304" pitchFamily="18" charset="0"/>
            </a:endParaRPr>
          </a:p>
          <a:p>
            <a:pPr marL="44" defTabSz="914377">
              <a:lnSpc>
                <a:spcPct val="100000"/>
              </a:lnSpc>
              <a:spcBef>
                <a:spcPts val="0"/>
              </a:spcBef>
              <a:defRPr/>
            </a:pPr>
            <a:r>
              <a:rPr kumimoji="0" lang="fi-FI" sz="11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1) ilmoittamalla suoraan kotihoidon työntekijälle tai toimintayksikön esihenkilölle.</a:t>
            </a:r>
          </a:p>
          <a:p>
            <a:pPr marL="44" defTabSz="914377">
              <a:lnSpc>
                <a:spcPct val="100000"/>
              </a:lnSpc>
              <a:spcBef>
                <a:spcPts val="0"/>
              </a:spcBef>
              <a:defRPr/>
            </a:pPr>
            <a:r>
              <a:rPr kumimoji="0" lang="fi-FI" sz="11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2) </a:t>
            </a:r>
            <a:r>
              <a:rPr lang="fi-FI" sz="1100">
                <a:solidFill>
                  <a:srgbClr val="000000"/>
                </a:solidFill>
                <a:latin typeface="Calibri" panose="020F0502020204030204" pitchFamily="34" charset="0"/>
                <a:cs typeface="Calibri" panose="020F0502020204030204" pitchFamily="34" charset="0"/>
              </a:rPr>
              <a:t>Jos kyseessä on vaaratilanne, </a:t>
            </a:r>
            <a:r>
              <a:rPr kumimoji="0" lang="fi-FI" sz="11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täyttämällä sähköisen ilmoituksen osoitteessa:</a:t>
            </a:r>
          </a:p>
          <a:p>
            <a:pPr marL="44" defTabSz="914377">
              <a:lnSpc>
                <a:spcPct val="100000"/>
              </a:lnSpc>
              <a:spcBef>
                <a:spcPts val="0"/>
              </a:spcBef>
              <a:defRPr/>
            </a:pPr>
            <a:r>
              <a:rPr lang="fi-FI" sz="1050">
                <a:hlinkClick r:id="rId3"/>
              </a:rPr>
              <a:t>Oma ilmoitus vaaratilanteesta - Eloisa (etelasavonha.fi)</a:t>
            </a:r>
            <a:endParaRPr kumimoji="0" lang="en-FI" sz="1050" b="0" i="0" u="none" strike="noStrike" kern="1200" cap="none" spc="0" normalizeH="0" baseline="0" noProof="0">
              <a:ln>
                <a:noFill/>
              </a:ln>
              <a:solidFill>
                <a:srgbClr val="000000"/>
              </a:solidFill>
              <a:effectLst/>
              <a:highlight>
                <a:srgbClr val="FFFF00"/>
              </a:highlight>
              <a:uLnTx/>
              <a:uFillTx/>
              <a:latin typeface="Calibri" panose="020F0502020204030204" pitchFamily="34" charset="0"/>
              <a:cs typeface="Calibri" panose="020F0502020204030204" pitchFamily="34" charset="0"/>
            </a:endParaRPr>
          </a:p>
        </p:txBody>
      </p:sp>
      <p:sp>
        <p:nvSpPr>
          <p:cNvPr id="19" name="Suorakulmio 18">
            <a:extLst>
              <a:ext uri="{FF2B5EF4-FFF2-40B4-BE49-F238E27FC236}">
                <a16:creationId xmlns:a16="http://schemas.microsoft.com/office/drawing/2014/main" id="{C22BBF56-8397-79F9-3BDA-BED58A6D5AD1}"/>
              </a:ext>
            </a:extLst>
          </p:cNvPr>
          <p:cNvSpPr/>
          <p:nvPr/>
        </p:nvSpPr>
        <p:spPr>
          <a:xfrm>
            <a:off x="5695819" y="5102261"/>
            <a:ext cx="74961" cy="521356"/>
          </a:xfrm>
          <a:prstGeom prst="rect">
            <a:avLst/>
          </a:prstGeom>
          <a:solidFill>
            <a:srgbClr val="EDEDFC"/>
          </a:solidFill>
          <a:ln>
            <a:solidFill>
              <a:srgbClr val="EDEDF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 name="Suorakulmio 19">
            <a:extLst>
              <a:ext uri="{FF2B5EF4-FFF2-40B4-BE49-F238E27FC236}">
                <a16:creationId xmlns:a16="http://schemas.microsoft.com/office/drawing/2014/main" id="{A0B614B3-2707-A897-5EEA-A79C083B6E53}"/>
              </a:ext>
            </a:extLst>
          </p:cNvPr>
          <p:cNvSpPr/>
          <p:nvPr/>
        </p:nvSpPr>
        <p:spPr>
          <a:xfrm>
            <a:off x="11563661" y="5080837"/>
            <a:ext cx="73336" cy="459079"/>
          </a:xfrm>
          <a:prstGeom prst="rect">
            <a:avLst/>
          </a:prstGeom>
          <a:solidFill>
            <a:srgbClr val="EDEDFC"/>
          </a:solidFill>
          <a:ln>
            <a:solidFill>
              <a:srgbClr val="EDEDF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5" name="Suorakulmio 34">
            <a:extLst>
              <a:ext uri="{FF2B5EF4-FFF2-40B4-BE49-F238E27FC236}">
                <a16:creationId xmlns:a16="http://schemas.microsoft.com/office/drawing/2014/main" id="{6761DEB0-BE13-BBE2-5812-F8FB4B20A14D}"/>
              </a:ext>
            </a:extLst>
          </p:cNvPr>
          <p:cNvSpPr/>
          <p:nvPr/>
        </p:nvSpPr>
        <p:spPr>
          <a:xfrm>
            <a:off x="11550254" y="5647400"/>
            <a:ext cx="48810" cy="459079"/>
          </a:xfrm>
          <a:prstGeom prst="rect">
            <a:avLst/>
          </a:prstGeom>
          <a:solidFill>
            <a:srgbClr val="EDEDFC"/>
          </a:solidFill>
          <a:ln>
            <a:solidFill>
              <a:srgbClr val="EDEDF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7" name="Graphic 37">
            <a:extLst>
              <a:ext uri="{FF2B5EF4-FFF2-40B4-BE49-F238E27FC236}">
                <a16:creationId xmlns:a16="http://schemas.microsoft.com/office/drawing/2014/main" id="{78115DBB-D496-2C16-8E3C-83E65E606FB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69524" y="5063454"/>
            <a:ext cx="459079" cy="459079"/>
          </a:xfrm>
          <a:prstGeom prst="rect">
            <a:avLst/>
          </a:prstGeom>
        </p:spPr>
      </p:pic>
      <p:pic>
        <p:nvPicPr>
          <p:cNvPr id="18" name="Graphic 39">
            <a:extLst>
              <a:ext uri="{FF2B5EF4-FFF2-40B4-BE49-F238E27FC236}">
                <a16:creationId xmlns:a16="http://schemas.microsoft.com/office/drawing/2014/main" id="{23A71B28-C7F1-5908-6E30-6E31A1D73DF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475196" y="5683326"/>
            <a:ext cx="425500" cy="425500"/>
          </a:xfrm>
          <a:prstGeom prst="rect">
            <a:avLst/>
          </a:prstGeom>
        </p:spPr>
      </p:pic>
      <p:pic>
        <p:nvPicPr>
          <p:cNvPr id="2" name="Graphic 1">
            <a:extLst>
              <a:ext uri="{FF2B5EF4-FFF2-40B4-BE49-F238E27FC236}">
                <a16:creationId xmlns:a16="http://schemas.microsoft.com/office/drawing/2014/main" id="{516F17B1-9106-557A-5926-955A0B40300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473750" y="5087799"/>
            <a:ext cx="519097" cy="613478"/>
          </a:xfrm>
          <a:prstGeom prst="rect">
            <a:avLst/>
          </a:prstGeom>
        </p:spPr>
      </p:pic>
    </p:spTree>
    <p:extLst>
      <p:ext uri="{BB962C8B-B14F-4D97-AF65-F5344CB8AC3E}">
        <p14:creationId xmlns:p14="http://schemas.microsoft.com/office/powerpoint/2010/main" val="7938992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7BD3EB2-1B5A-0F9F-138B-868DBAAA9E56}"/>
              </a:ext>
            </a:extLst>
          </p:cNvPr>
          <p:cNvSpPr txBox="1">
            <a:spLocks/>
          </p:cNvSpPr>
          <p:nvPr/>
        </p:nvSpPr>
        <p:spPr>
          <a:xfrm>
            <a:off x="441062" y="1816101"/>
            <a:ext cx="4188088" cy="5632449"/>
          </a:xfrm>
          <a:prstGeom prst="rect">
            <a:avLst/>
          </a:prstGeom>
        </p:spPr>
        <p:txBody>
          <a:bodyPr vert="horz" lIns="91440" tIns="45720" rIns="91440" bIns="45720" numCol="1" spcCol="720000" rtlCol="0">
            <a:noAutofit/>
          </a:bodyPr>
          <a:lstStyle>
            <a:lvl1pPr indent="0" defTabSz="914286">
              <a:lnSpc>
                <a:spcPct val="90000"/>
              </a:lnSpc>
              <a:spcBef>
                <a:spcPts val="600"/>
              </a:spcBef>
              <a:buFont typeface="Arial" panose="020B0604020202020204" pitchFamily="34" charset="0"/>
              <a:buNone/>
              <a:defRPr sz="1200">
                <a:latin typeface="Arial" panose="020B0604020202020204" pitchFamily="34" charset="0"/>
                <a:cs typeface="Arial" panose="020B0604020202020204" pitchFamily="34" charset="0"/>
              </a:defRPr>
            </a:lvl1pPr>
            <a:lvl2pPr marL="0" lvl="1" indent="0" defTabSz="914286">
              <a:lnSpc>
                <a:spcPct val="90000"/>
              </a:lnSpc>
              <a:spcBef>
                <a:spcPts val="600"/>
              </a:spcBef>
              <a:spcAft>
                <a:spcPts val="527"/>
              </a:spcAft>
              <a:buFont typeface="Arial" panose="020B0604020202020204" pitchFamily="34" charset="0"/>
              <a:buNone/>
              <a:defRPr sz="2000" b="1">
                <a:latin typeface="Arial" panose="020B0604020202020204" pitchFamily="34" charset="0"/>
                <a:ea typeface="Inter" panose="02000503000000020004" pitchFamily="2" charset="0"/>
                <a:cs typeface="Times New Roman" panose="02020603050405020304" pitchFamily="18" charset="0"/>
              </a:defRPr>
            </a:lvl2pPr>
            <a:lvl3pPr marL="914285" indent="0" defTabSz="914286">
              <a:lnSpc>
                <a:spcPct val="90000"/>
              </a:lnSpc>
              <a:spcBef>
                <a:spcPts val="600"/>
              </a:spcBef>
              <a:buFont typeface="Arial" panose="020B0604020202020204" pitchFamily="34" charset="0"/>
              <a:buNone/>
              <a:defRPr sz="1200">
                <a:latin typeface="Arial" panose="020B0604020202020204" pitchFamily="34" charset="0"/>
                <a:cs typeface="Arial" panose="020B0604020202020204" pitchFamily="34" charset="0"/>
              </a:defRPr>
            </a:lvl3pPr>
            <a:lvl4pPr marL="1371427" indent="0" defTabSz="914286">
              <a:lnSpc>
                <a:spcPct val="90000"/>
              </a:lnSpc>
              <a:spcBef>
                <a:spcPts val="600"/>
              </a:spcBef>
              <a:buFont typeface="Arial" panose="020B0604020202020204" pitchFamily="34" charset="0"/>
              <a:buNone/>
              <a:defRPr sz="1200">
                <a:latin typeface="Arial" panose="020B0604020202020204" pitchFamily="34" charset="0"/>
                <a:cs typeface="Arial" panose="020B0604020202020204" pitchFamily="34" charset="0"/>
              </a:defRPr>
            </a:lvl4pPr>
            <a:lvl5pPr marL="1828570" indent="0" defTabSz="914286">
              <a:lnSpc>
                <a:spcPct val="90000"/>
              </a:lnSpc>
              <a:spcBef>
                <a:spcPts val="600"/>
              </a:spcBef>
              <a:buFont typeface="Arial" panose="020B0604020202020204" pitchFamily="34" charset="0"/>
              <a:buNone/>
              <a:defRPr sz="1200">
                <a:latin typeface="Arial" panose="020B0604020202020204" pitchFamily="34" charset="0"/>
                <a:cs typeface="Arial" panose="020B0604020202020204" pitchFamily="34" charset="0"/>
              </a:defRPr>
            </a:lvl5pPr>
            <a:lvl6pPr marL="2514286" indent="-228573" defTabSz="914286">
              <a:lnSpc>
                <a:spcPct val="90000"/>
              </a:lnSpc>
              <a:spcBef>
                <a:spcPts val="500"/>
              </a:spcBef>
              <a:buFont typeface="Arial" panose="020B0604020202020204" pitchFamily="34" charset="0"/>
              <a:buChar char="•"/>
            </a:lvl6pPr>
            <a:lvl7pPr marL="2971430" indent="-228573" defTabSz="914286">
              <a:lnSpc>
                <a:spcPct val="90000"/>
              </a:lnSpc>
              <a:spcBef>
                <a:spcPts val="500"/>
              </a:spcBef>
              <a:buFont typeface="Arial" panose="020B0604020202020204" pitchFamily="34" charset="0"/>
              <a:buChar char="•"/>
            </a:lvl7pPr>
            <a:lvl8pPr marL="3428573" indent="-228573" defTabSz="914286">
              <a:lnSpc>
                <a:spcPct val="90000"/>
              </a:lnSpc>
              <a:spcBef>
                <a:spcPts val="500"/>
              </a:spcBef>
              <a:buFont typeface="Arial" panose="020B0604020202020204" pitchFamily="34" charset="0"/>
              <a:buChar char="•"/>
            </a:lvl8pPr>
            <a:lvl9pPr marL="3885718" indent="-228573" defTabSz="914286">
              <a:lnSpc>
                <a:spcPct val="90000"/>
              </a:lnSpc>
              <a:spcBef>
                <a:spcPts val="500"/>
              </a:spcBef>
              <a:buFont typeface="Arial" panose="020B0604020202020204" pitchFamily="34" charset="0"/>
              <a:buChar char="•"/>
            </a:lvl9pPr>
          </a:lstStyle>
          <a:p>
            <a:pPr>
              <a:spcAft>
                <a:spcPts val="527"/>
              </a:spcAft>
            </a:pPr>
            <a:r>
              <a:rPr lang="fi-FI" sz="2000" b="1">
                <a:ea typeface="Inter" panose="02000503000000020004" pitchFamily="2" charset="0"/>
                <a:cs typeface="Times New Roman" panose="02020603050405020304" pitchFamily="18" charset="0"/>
              </a:rPr>
              <a:t>Asiakkaan oikeusturva</a:t>
            </a:r>
            <a:endParaRPr lang="fi-FI" sz="1200">
              <a:ea typeface="Inter" panose="02000503000000020004" pitchFamily="2" charset="0"/>
              <a:cs typeface="Times New Roman" panose="02020603050405020304" pitchFamily="18" charset="0"/>
            </a:endParaRPr>
          </a:p>
          <a:p>
            <a:pPr lvl="1">
              <a:lnSpc>
                <a:spcPct val="100000"/>
              </a:lnSpc>
              <a:spcBef>
                <a:spcPts val="0"/>
              </a:spcBef>
              <a:spcAft>
                <a:spcPts val="175"/>
              </a:spcAft>
            </a:pPr>
            <a:r>
              <a:rPr lang="fi-FI" sz="1200" b="0">
                <a:cs typeface="Arial" panose="020B0604020202020204" pitchFamily="34" charset="0"/>
              </a:rPr>
              <a:t>Sosiaalihuollon asiakkailla on oikeus laadultaan hyvään sosiaalihuoltoon ja hyvään kohteluun ilman syrjintää. Asiakasta on kohdeltava hänen ihmisarvoaan, vakaumustaan ja yksityisyyttään kunnioittaen. Tosiasialliseen hoitoon ja palveluun liittyvät päätökset tehdään ja toteutetaan asiakkaan ollessa palvelujen piirissä. </a:t>
            </a:r>
          </a:p>
          <a:p>
            <a:pPr lvl="1">
              <a:lnSpc>
                <a:spcPct val="100000"/>
              </a:lnSpc>
              <a:spcBef>
                <a:spcPts val="900"/>
              </a:spcBef>
              <a:spcAft>
                <a:spcPts val="200"/>
              </a:spcAft>
            </a:pPr>
            <a:r>
              <a:rPr lang="fi-FI" sz="1200" b="0">
                <a:cs typeface="Arial" panose="020B0604020202020204" pitchFamily="34" charset="0"/>
              </a:rPr>
              <a:t>Palvelun laatuun ja saamaansa kohteluun tyytymättömällä </a:t>
            </a:r>
            <a:r>
              <a:rPr lang="fi-FI" sz="1200" i="1">
                <a:cs typeface="Arial" panose="020B0604020202020204" pitchFamily="34" charset="0"/>
              </a:rPr>
              <a:t>asiakkaalla on oikeus tehdä muistutus </a:t>
            </a:r>
            <a:r>
              <a:rPr lang="fi-FI" sz="1200" b="0">
                <a:cs typeface="Arial" panose="020B0604020202020204" pitchFamily="34" charset="0"/>
              </a:rPr>
              <a:t>toimintayksikön vastuuhenkilölle tai johtavalle viranhaltijalle. Muistutuksen voi tehdä tarvittaessa myös hänen laillinen edustajansa, omainen tai läheinen. Muistutuksen vastaanottajan on käsiteltävä asia ja annettava siihen kirjallinen, perusteltu vastaus kohtuullisessa ajassa. Muistutuksen käsitellään Eloisassa viivytyksettä ja viimeistään neljän viikon sisällä.</a:t>
            </a:r>
          </a:p>
          <a:p>
            <a:pPr lvl="1">
              <a:lnSpc>
                <a:spcPct val="100000"/>
              </a:lnSpc>
              <a:spcBef>
                <a:spcPts val="900"/>
              </a:spcBef>
              <a:spcAft>
                <a:spcPts val="200"/>
              </a:spcAft>
            </a:pPr>
            <a:r>
              <a:rPr lang="fi-FI" sz="1200" b="0">
                <a:cs typeface="Arial" panose="020B0604020202020204" pitchFamily="34" charset="0"/>
              </a:rPr>
              <a:t>Palvelun perustuessa ostosopimukseen muistutus tehdään järjestämisvastuussa olevalle viranomaiselle, eli Eloisalle.</a:t>
            </a:r>
          </a:p>
          <a:p>
            <a:r>
              <a:rPr lang="fi-FI" sz="1200">
                <a:ea typeface="Inter" panose="02000503000000020004" pitchFamily="2" charset="0"/>
              </a:rPr>
              <a:t>Muistutukset toimitetaan </a:t>
            </a:r>
            <a:r>
              <a:rPr lang="fi-FI" sz="1200" b="1" i="1">
                <a:ea typeface="Inter" panose="02000503000000020004" pitchFamily="2" charset="0"/>
              </a:rPr>
              <a:t>sosiaali- ja potilasasiamiehelle</a:t>
            </a:r>
            <a:r>
              <a:rPr lang="fi-FI" sz="1200">
                <a:ea typeface="Inter" panose="02000503000000020004" pitchFamily="2" charset="0"/>
              </a:rPr>
              <a:t>.</a:t>
            </a:r>
          </a:p>
        </p:txBody>
      </p:sp>
      <p:sp>
        <p:nvSpPr>
          <p:cNvPr id="36" name="TextBox 35">
            <a:extLst>
              <a:ext uri="{FF2B5EF4-FFF2-40B4-BE49-F238E27FC236}">
                <a16:creationId xmlns:a16="http://schemas.microsoft.com/office/drawing/2014/main" id="{784D51D4-74F3-3257-D923-49FE09BCA49E}"/>
              </a:ext>
            </a:extLst>
          </p:cNvPr>
          <p:cNvSpPr txBox="1"/>
          <p:nvPr/>
        </p:nvSpPr>
        <p:spPr>
          <a:xfrm>
            <a:off x="5056689" y="2243764"/>
            <a:ext cx="6694249" cy="2242512"/>
          </a:xfrm>
          <a:prstGeom prst="rect">
            <a:avLst/>
          </a:prstGeom>
          <a:solidFill>
            <a:srgbClr val="EDEDFC"/>
          </a:solidFill>
          <a:ln w="19050" cap="flat" cmpd="sng" algn="ctr">
            <a:solidFill>
              <a:schemeClr val="accent5">
                <a:lumMod val="20000"/>
                <a:lumOff val="80000"/>
              </a:schemeClr>
            </a:solidFill>
            <a:prstDash val="solid"/>
            <a:round/>
            <a:headEnd type="none" w="med" len="med"/>
            <a:tailEnd type="none" w="med" len="med"/>
          </a:ln>
        </p:spPr>
        <p:txBody>
          <a:bodyPr wrap="square" rIns="3888000" numCol="1" spcCol="720000" rtlCol="0">
            <a:noAutofit/>
          </a:bodyPr>
          <a:lstStyle/>
          <a:p>
            <a:pPr marL="0" lvl="1" algn="just">
              <a:spcBef>
                <a:spcPts val="789"/>
              </a:spcBef>
              <a:spcAft>
                <a:spcPts val="400"/>
              </a:spcAft>
              <a:buClr>
                <a:schemeClr val="accent5"/>
              </a:buClr>
            </a:pPr>
            <a:r>
              <a:rPr lang="fi-FI" sz="1400" b="1" dirty="0" err="1">
                <a:highlight>
                  <a:srgbClr val="FFFF00"/>
                </a:highlight>
                <a:cs typeface="Arial"/>
              </a:rPr>
              <a:t>Sosiaali-ja</a:t>
            </a:r>
            <a:r>
              <a:rPr lang="fi-FI" sz="1400" b="1" dirty="0">
                <a:highlight>
                  <a:srgbClr val="FFFF00"/>
                </a:highlight>
                <a:cs typeface="Arial"/>
              </a:rPr>
              <a:t> potilasasiavastaava </a:t>
            </a:r>
            <a:endParaRPr lang="fi-FI" sz="1400" b="1" dirty="0">
              <a:cs typeface="Arial" panose="020B0604020202020204" pitchFamily="34" charset="0"/>
            </a:endParaRPr>
          </a:p>
          <a:p>
            <a:pPr marL="171450" marR="0" lvl="1" indent="-171450" algn="l" defTabSz="914286" rtl="0" eaLnBrk="1" fontAlgn="auto" latinLnBrk="0" hangingPunct="1">
              <a:lnSpc>
                <a:spcPct val="100000"/>
              </a:lnSpc>
              <a:spcBef>
                <a:spcPts val="300"/>
              </a:spcBef>
              <a:spcAft>
                <a:spcPts val="175"/>
              </a:spcAft>
              <a:buClrTx/>
              <a:buSzTx/>
              <a:buFont typeface="Arial" panose="020B0604020202020204" pitchFamily="34" charset="0"/>
              <a:buChar char="•"/>
              <a:tabLst/>
              <a:defRPr/>
            </a:pPr>
            <a:r>
              <a:rPr kumimoji="0" lang="fi-FI"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Neuvoo ja ohjaa asiakas- ja potilas-lain soveltamiseen liittyvistä asioissa</a:t>
            </a:r>
          </a:p>
          <a:p>
            <a:pPr marL="171450" marR="0" lvl="1" indent="-171450" algn="l" defTabSz="914286" rtl="0" eaLnBrk="1" fontAlgn="auto" latinLnBrk="0" hangingPunct="1">
              <a:lnSpc>
                <a:spcPct val="100000"/>
              </a:lnSpc>
              <a:spcBef>
                <a:spcPts val="300"/>
              </a:spcBef>
              <a:spcAft>
                <a:spcPts val="175"/>
              </a:spcAft>
              <a:buClrTx/>
              <a:buSzTx/>
              <a:buFont typeface="Arial" panose="020B0604020202020204" pitchFamily="34" charset="0"/>
              <a:buChar char="•"/>
              <a:tabLst/>
              <a:defRPr/>
            </a:pPr>
            <a:r>
              <a:rPr kumimoji="0" lang="fi-FI"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Avustaa mm. muistutusten ja muiden oikeusturvakeinojen käytössä</a:t>
            </a:r>
          </a:p>
          <a:p>
            <a:pPr marL="171450" marR="0" lvl="1" indent="-171450" algn="l" defTabSz="914286" rtl="0" eaLnBrk="1" fontAlgn="auto" latinLnBrk="0" hangingPunct="1">
              <a:lnSpc>
                <a:spcPct val="100000"/>
              </a:lnSpc>
              <a:spcBef>
                <a:spcPts val="300"/>
              </a:spcBef>
              <a:spcAft>
                <a:spcPts val="175"/>
              </a:spcAft>
              <a:buClrTx/>
              <a:buSzTx/>
              <a:buFont typeface="Arial" panose="020B0604020202020204" pitchFamily="34" charset="0"/>
              <a:buChar char="•"/>
              <a:tabLst/>
              <a:defRPr/>
            </a:pPr>
            <a:r>
              <a:rPr kumimoji="0" lang="fi-FI"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Tiedottaa asiakkaiden ja potilaiden oikeuksista</a:t>
            </a:r>
          </a:p>
          <a:p>
            <a:pPr marL="171450" marR="0" lvl="1" indent="-171450" algn="l" defTabSz="914286" rtl="0" eaLnBrk="1" fontAlgn="auto" latinLnBrk="0" hangingPunct="1">
              <a:lnSpc>
                <a:spcPct val="100000"/>
              </a:lnSpc>
              <a:spcBef>
                <a:spcPts val="300"/>
              </a:spcBef>
              <a:spcAft>
                <a:spcPts val="175"/>
              </a:spcAft>
              <a:buClrTx/>
              <a:buSzTx/>
              <a:buFont typeface="Arial" panose="020B0604020202020204" pitchFamily="34" charset="0"/>
              <a:buChar char="•"/>
              <a:tabLst/>
              <a:defRPr/>
            </a:pPr>
            <a:r>
              <a:rPr kumimoji="0" lang="fi-FI"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Toimii asiakkaiden ja potilaiden oikeuksien edistämiseksi ja toteuttamiseksi</a:t>
            </a:r>
          </a:p>
          <a:p>
            <a:pPr marL="0" lvl="1" algn="just">
              <a:spcBef>
                <a:spcPts val="789"/>
              </a:spcBef>
              <a:spcAft>
                <a:spcPts val="175"/>
              </a:spcAft>
              <a:buClr>
                <a:schemeClr val="accent5"/>
              </a:buClr>
            </a:pPr>
            <a:endParaRPr lang="fi-FI" sz="1400" dirty="0">
              <a:ea typeface="Inter" panose="02000503000000020004" pitchFamily="2" charset="0"/>
            </a:endParaRPr>
          </a:p>
        </p:txBody>
      </p:sp>
      <p:sp>
        <p:nvSpPr>
          <p:cNvPr id="3" name="Title 2">
            <a:extLst>
              <a:ext uri="{FF2B5EF4-FFF2-40B4-BE49-F238E27FC236}">
                <a16:creationId xmlns:a16="http://schemas.microsoft.com/office/drawing/2014/main" id="{30C7553F-A7BC-E94B-43B2-80AEDE7A0726}"/>
              </a:ext>
            </a:extLst>
          </p:cNvPr>
          <p:cNvSpPr>
            <a:spLocks noGrp="1"/>
          </p:cNvSpPr>
          <p:nvPr>
            <p:ph type="title"/>
          </p:nvPr>
        </p:nvSpPr>
        <p:spPr>
          <a:xfrm>
            <a:off x="496828" y="836981"/>
            <a:ext cx="11289174" cy="868004"/>
          </a:xfrm>
        </p:spPr>
        <p:txBody>
          <a:bodyPr vert="horz"/>
          <a:lstStyle/>
          <a:p>
            <a:r>
              <a:rPr lang="fi-FI"/>
              <a:t>Asiakkaan osallisuus (4/4)</a:t>
            </a:r>
          </a:p>
        </p:txBody>
      </p:sp>
      <p:sp>
        <p:nvSpPr>
          <p:cNvPr id="9" name="Rectangle 8">
            <a:extLst>
              <a:ext uri="{FF2B5EF4-FFF2-40B4-BE49-F238E27FC236}">
                <a16:creationId xmlns:a16="http://schemas.microsoft.com/office/drawing/2014/main" id="{02114AD0-762A-957C-0B75-C77BAF73030F}"/>
              </a:ext>
            </a:extLst>
          </p:cNvPr>
          <p:cNvSpPr/>
          <p:nvPr/>
        </p:nvSpPr>
        <p:spPr>
          <a:xfrm>
            <a:off x="0" y="0"/>
            <a:ext cx="12192000" cy="518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21" name="Rectangle 20">
            <a:extLst>
              <a:ext uri="{FF2B5EF4-FFF2-40B4-BE49-F238E27FC236}">
                <a16:creationId xmlns:a16="http://schemas.microsoft.com/office/drawing/2014/main" id="{913F44EC-4ECB-5EBD-D8B4-EFC363BEB5F9}"/>
              </a:ext>
            </a:extLst>
          </p:cNvPr>
          <p:cNvSpPr/>
          <p:nvPr/>
        </p:nvSpPr>
        <p:spPr>
          <a:xfrm>
            <a:off x="4879594" y="0"/>
            <a:ext cx="2427068" cy="518181"/>
          </a:xfrm>
          <a:prstGeom prst="rect">
            <a:avLst/>
          </a:prstGeom>
          <a:solidFill>
            <a:srgbClr val="ED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22" name="Rectangle 21">
            <a:extLst>
              <a:ext uri="{FF2B5EF4-FFF2-40B4-BE49-F238E27FC236}">
                <a16:creationId xmlns:a16="http://schemas.microsoft.com/office/drawing/2014/main" id="{6E8D4B6F-DA4D-6C38-0A50-B1887E205512}"/>
              </a:ext>
            </a:extLst>
          </p:cNvPr>
          <p:cNvSpPr/>
          <p:nvPr/>
        </p:nvSpPr>
        <p:spPr>
          <a:xfrm>
            <a:off x="9738487" y="-22188"/>
            <a:ext cx="2443164" cy="51818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Liitteet</a:t>
            </a:r>
          </a:p>
        </p:txBody>
      </p:sp>
      <p:sp>
        <p:nvSpPr>
          <p:cNvPr id="23" name="Rectangle 22">
            <a:extLst>
              <a:ext uri="{FF2B5EF4-FFF2-40B4-BE49-F238E27FC236}">
                <a16:creationId xmlns:a16="http://schemas.microsoft.com/office/drawing/2014/main" id="{C22D6CC8-C214-2EEA-7941-84CBCA5EE18A}"/>
              </a:ext>
            </a:extLst>
          </p:cNvPr>
          <p:cNvSpPr/>
          <p:nvPr/>
        </p:nvSpPr>
        <p:spPr>
          <a:xfrm>
            <a:off x="7303867" y="0"/>
            <a:ext cx="2443164" cy="50233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Kehittäminen</a:t>
            </a:r>
            <a:br>
              <a:rPr lang="fi-FI" sz="1250" b="1" spc="31">
                <a:solidFill>
                  <a:schemeClr val="bg1">
                    <a:lumMod val="65000"/>
                  </a:schemeClr>
                </a:solidFill>
                <a:ea typeface="Inter" panose="02000503000000020004" pitchFamily="2" charset="0"/>
              </a:rPr>
            </a:br>
            <a:r>
              <a:rPr lang="fi-FI" sz="1250" b="1" spc="31">
                <a:solidFill>
                  <a:schemeClr val="bg1">
                    <a:lumMod val="65000"/>
                  </a:schemeClr>
                </a:solidFill>
                <a:ea typeface="Inter" panose="02000503000000020004" pitchFamily="2" charset="0"/>
              </a:rPr>
              <a:t>&amp; seuranta</a:t>
            </a:r>
          </a:p>
        </p:txBody>
      </p:sp>
      <p:sp>
        <p:nvSpPr>
          <p:cNvPr id="24" name="Rectangle 23">
            <a:extLst>
              <a:ext uri="{FF2B5EF4-FFF2-40B4-BE49-F238E27FC236}">
                <a16:creationId xmlns:a16="http://schemas.microsoft.com/office/drawing/2014/main" id="{37069E47-2E64-6E8A-ADA2-6E28E86577B6}"/>
              </a:ext>
            </a:extLst>
          </p:cNvPr>
          <p:cNvSpPr/>
          <p:nvPr/>
        </p:nvSpPr>
        <p:spPr>
          <a:xfrm>
            <a:off x="4869243" y="-15840"/>
            <a:ext cx="2443164" cy="548166"/>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accent5"/>
                </a:solidFill>
                <a:ea typeface="Inter" panose="02000503000000020004" pitchFamily="2" charset="0"/>
              </a:rPr>
              <a:t>Toimintaperiaatteet </a:t>
            </a:r>
            <a:br>
              <a:rPr lang="fi-FI" sz="1250" b="1" spc="31">
                <a:solidFill>
                  <a:schemeClr val="accent5"/>
                </a:solidFill>
                <a:ea typeface="Inter" panose="02000503000000020004" pitchFamily="2" charset="0"/>
              </a:rPr>
            </a:br>
            <a:r>
              <a:rPr lang="fi-FI" sz="1250" b="1" spc="31">
                <a:solidFill>
                  <a:schemeClr val="accent5"/>
                </a:solidFill>
                <a:ea typeface="Inter" panose="02000503000000020004" pitchFamily="2" charset="0"/>
              </a:rPr>
              <a:t>&amp; käytännöt</a:t>
            </a:r>
          </a:p>
        </p:txBody>
      </p:sp>
      <p:sp>
        <p:nvSpPr>
          <p:cNvPr id="26" name="Rectangle 25">
            <a:extLst>
              <a:ext uri="{FF2B5EF4-FFF2-40B4-BE49-F238E27FC236}">
                <a16:creationId xmlns:a16="http://schemas.microsoft.com/office/drawing/2014/main" id="{6532FDB8-4628-E382-37B1-E19C05B70A6F}"/>
              </a:ext>
            </a:extLst>
          </p:cNvPr>
          <p:cNvSpPr/>
          <p:nvPr/>
        </p:nvSpPr>
        <p:spPr>
          <a:xfrm>
            <a:off x="-1" y="-22188"/>
            <a:ext cx="2443164" cy="540369"/>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Sisällysluettelo</a:t>
            </a:r>
          </a:p>
        </p:txBody>
      </p:sp>
      <p:cxnSp>
        <p:nvCxnSpPr>
          <p:cNvPr id="27" name="Straight Connector 26">
            <a:extLst>
              <a:ext uri="{FF2B5EF4-FFF2-40B4-BE49-F238E27FC236}">
                <a16:creationId xmlns:a16="http://schemas.microsoft.com/office/drawing/2014/main" id="{8CD4F051-2AD8-B440-229D-BEADA43427CF}"/>
              </a:ext>
            </a:extLst>
          </p:cNvPr>
          <p:cNvCxnSpPr>
            <a:cxnSpLocks/>
          </p:cNvCxnSpPr>
          <p:nvPr/>
        </p:nvCxnSpPr>
        <p:spPr>
          <a:xfrm>
            <a:off x="24384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3D059CE-8197-ECF8-7A0E-AF3814265C93}"/>
              </a:ext>
            </a:extLst>
          </p:cNvPr>
          <p:cNvCxnSpPr>
            <a:cxnSpLocks/>
          </p:cNvCxnSpPr>
          <p:nvPr/>
        </p:nvCxnSpPr>
        <p:spPr>
          <a:xfrm>
            <a:off x="4876800" y="-22188"/>
            <a:ext cx="0" cy="540369"/>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43947B1-000F-C8C5-DCF9-E12F78A37AEC}"/>
              </a:ext>
            </a:extLst>
          </p:cNvPr>
          <p:cNvCxnSpPr>
            <a:cxnSpLocks/>
          </p:cNvCxnSpPr>
          <p:nvPr/>
        </p:nvCxnSpPr>
        <p:spPr>
          <a:xfrm>
            <a:off x="73152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7E0CAD5-C162-16C4-81D1-A583C27FC432}"/>
              </a:ext>
            </a:extLst>
          </p:cNvPr>
          <p:cNvCxnSpPr>
            <a:cxnSpLocks/>
          </p:cNvCxnSpPr>
          <p:nvPr/>
        </p:nvCxnSpPr>
        <p:spPr>
          <a:xfrm>
            <a:off x="97536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666B835-136A-EF84-CD54-AB8CC4973673}"/>
              </a:ext>
            </a:extLst>
          </p:cNvPr>
          <p:cNvCxnSpPr>
            <a:cxnSpLocks/>
          </p:cNvCxnSpPr>
          <p:nvPr/>
        </p:nvCxnSpPr>
        <p:spPr>
          <a:xfrm flipH="1">
            <a:off x="7315515" y="518181"/>
            <a:ext cx="4877784"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EBD139D-23D2-F79A-C21E-0F483F51EDD9}"/>
              </a:ext>
            </a:extLst>
          </p:cNvPr>
          <p:cNvCxnSpPr>
            <a:cxnSpLocks/>
          </p:cNvCxnSpPr>
          <p:nvPr/>
        </p:nvCxnSpPr>
        <p:spPr>
          <a:xfrm flipH="1">
            <a:off x="-8540" y="516156"/>
            <a:ext cx="4885340"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C3CC059-6A06-BA0D-726C-B6D982BB77C4}"/>
              </a:ext>
            </a:extLst>
          </p:cNvPr>
          <p:cNvSpPr txBox="1"/>
          <p:nvPr/>
        </p:nvSpPr>
        <p:spPr>
          <a:xfrm>
            <a:off x="451413" y="746532"/>
            <a:ext cx="2656794" cy="215444"/>
          </a:xfrm>
          <a:prstGeom prst="rect">
            <a:avLst/>
          </a:prstGeom>
          <a:noFill/>
        </p:spPr>
        <p:txBody>
          <a:bodyPr wrap="none" lIns="90000" tIns="0" rIns="90000" bIns="0" rtlCol="0" anchor="ctr">
            <a:spAutoFit/>
          </a:bodyPr>
          <a:lstStyle/>
          <a:p>
            <a:r>
              <a:rPr lang="fi-FI" sz="1400" b="1">
                <a:solidFill>
                  <a:schemeClr val="accent5"/>
                </a:solidFill>
                <a:ea typeface="Inter" panose="02000503000000020004" pitchFamily="2" charset="0"/>
                <a:cs typeface="Times New Roman" panose="02020603050405020304" pitchFamily="18" charset="0"/>
              </a:rPr>
              <a:t>Asiakkaan asema ja oikeudet</a:t>
            </a:r>
            <a:endParaRPr lang="fi-FI" sz="1400" b="1">
              <a:solidFill>
                <a:schemeClr val="accent1"/>
              </a:solidFill>
            </a:endParaRPr>
          </a:p>
        </p:txBody>
      </p:sp>
      <p:sp>
        <p:nvSpPr>
          <p:cNvPr id="4" name="Rectangle 3">
            <a:extLst>
              <a:ext uri="{FF2B5EF4-FFF2-40B4-BE49-F238E27FC236}">
                <a16:creationId xmlns:a16="http://schemas.microsoft.com/office/drawing/2014/main" id="{19266B16-CEA7-5104-3D60-6A0A1371B943}"/>
              </a:ext>
            </a:extLst>
          </p:cNvPr>
          <p:cNvSpPr/>
          <p:nvPr/>
        </p:nvSpPr>
        <p:spPr>
          <a:xfrm>
            <a:off x="4928896"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Rectangle 6">
            <a:extLst>
              <a:ext uri="{FF2B5EF4-FFF2-40B4-BE49-F238E27FC236}">
                <a16:creationId xmlns:a16="http://schemas.microsoft.com/office/drawing/2014/main" id="{899F804E-61E9-564C-0D45-417646FB9B45}"/>
              </a:ext>
            </a:extLst>
          </p:cNvPr>
          <p:cNvSpPr/>
          <p:nvPr/>
        </p:nvSpPr>
        <p:spPr>
          <a:xfrm>
            <a:off x="5333069"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Rectangle 10">
            <a:extLst>
              <a:ext uri="{FF2B5EF4-FFF2-40B4-BE49-F238E27FC236}">
                <a16:creationId xmlns:a16="http://schemas.microsoft.com/office/drawing/2014/main" id="{17535AB6-E60A-C28D-01DC-F8F85CD3853C}"/>
              </a:ext>
            </a:extLst>
          </p:cNvPr>
          <p:cNvSpPr/>
          <p:nvPr/>
        </p:nvSpPr>
        <p:spPr>
          <a:xfrm>
            <a:off x="5737242" y="468949"/>
            <a:ext cx="318110"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Rectangle 12">
            <a:extLst>
              <a:ext uri="{FF2B5EF4-FFF2-40B4-BE49-F238E27FC236}">
                <a16:creationId xmlns:a16="http://schemas.microsoft.com/office/drawing/2014/main" id="{B67398EA-D5ED-7D8C-2F58-09A306502372}"/>
              </a:ext>
            </a:extLst>
          </p:cNvPr>
          <p:cNvSpPr/>
          <p:nvPr/>
        </p:nvSpPr>
        <p:spPr>
          <a:xfrm>
            <a:off x="6141415"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Rectangle 13">
            <a:extLst>
              <a:ext uri="{FF2B5EF4-FFF2-40B4-BE49-F238E27FC236}">
                <a16:creationId xmlns:a16="http://schemas.microsoft.com/office/drawing/2014/main" id="{8B4B28F6-733B-C08A-21A3-E0FFBC6F125A}"/>
              </a:ext>
            </a:extLst>
          </p:cNvPr>
          <p:cNvSpPr/>
          <p:nvPr/>
        </p:nvSpPr>
        <p:spPr>
          <a:xfrm>
            <a:off x="6545588"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Rectangle 14">
            <a:extLst>
              <a:ext uri="{FF2B5EF4-FFF2-40B4-BE49-F238E27FC236}">
                <a16:creationId xmlns:a16="http://schemas.microsoft.com/office/drawing/2014/main" id="{DB2C6D82-CFD1-5222-DA11-F591FB9A864C}"/>
              </a:ext>
            </a:extLst>
          </p:cNvPr>
          <p:cNvSpPr/>
          <p:nvPr/>
        </p:nvSpPr>
        <p:spPr>
          <a:xfrm>
            <a:off x="694976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 name="Rectangle 17">
            <a:extLst>
              <a:ext uri="{FF2B5EF4-FFF2-40B4-BE49-F238E27FC236}">
                <a16:creationId xmlns:a16="http://schemas.microsoft.com/office/drawing/2014/main" id="{CAAF8993-ECA4-03BB-A7A1-E729131D35CE}"/>
              </a:ext>
            </a:extLst>
          </p:cNvPr>
          <p:cNvSpPr/>
          <p:nvPr/>
        </p:nvSpPr>
        <p:spPr>
          <a:xfrm>
            <a:off x="2434623" y="-22188"/>
            <a:ext cx="2443164" cy="516478"/>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Yksikön tiedot</a:t>
            </a:r>
          </a:p>
        </p:txBody>
      </p:sp>
      <p:sp>
        <p:nvSpPr>
          <p:cNvPr id="37" name="TextBox 36">
            <a:extLst>
              <a:ext uri="{FF2B5EF4-FFF2-40B4-BE49-F238E27FC236}">
                <a16:creationId xmlns:a16="http://schemas.microsoft.com/office/drawing/2014/main" id="{BF54ADB9-7497-A14C-2FEF-EBDB662B3B93}"/>
              </a:ext>
            </a:extLst>
          </p:cNvPr>
          <p:cNvSpPr txBox="1"/>
          <p:nvPr/>
        </p:nvSpPr>
        <p:spPr>
          <a:xfrm>
            <a:off x="5056688" y="4580649"/>
            <a:ext cx="6694250" cy="1551554"/>
          </a:xfrm>
          <a:prstGeom prst="rect">
            <a:avLst/>
          </a:prstGeom>
          <a:solidFill>
            <a:srgbClr val="EDEDFC">
              <a:alpha val="40000"/>
            </a:srgbClr>
          </a:solidFill>
          <a:ln w="19050" cap="flat" cmpd="sng" algn="ctr">
            <a:solidFill>
              <a:schemeClr val="accent5">
                <a:lumMod val="20000"/>
                <a:lumOff val="80000"/>
              </a:schemeClr>
            </a:solidFill>
            <a:prstDash val="solid"/>
            <a:round/>
            <a:headEnd type="none" w="med" len="med"/>
            <a:tailEnd type="none" w="med" len="med"/>
          </a:ln>
        </p:spPr>
        <p:txBody>
          <a:bodyPr wrap="square" rIns="3888000" numCol="1" spcCol="720000" rtlCol="0">
            <a:noAutofit/>
          </a:bodyPr>
          <a:lstStyle/>
          <a:p>
            <a:pPr marL="0" lvl="1" algn="just">
              <a:spcBef>
                <a:spcPts val="789"/>
              </a:spcBef>
              <a:spcAft>
                <a:spcPts val="175"/>
              </a:spcAft>
              <a:buClr>
                <a:schemeClr val="accent5"/>
              </a:buClr>
            </a:pPr>
            <a:r>
              <a:rPr lang="fi-FI" sz="1400" b="1">
                <a:cs typeface="Arial" panose="020B0604020202020204" pitchFamily="34" charset="0"/>
              </a:rPr>
              <a:t>Kuluttajaneuvonta (KVV)</a:t>
            </a:r>
          </a:p>
          <a:p>
            <a:pPr marL="171450" lvl="1" indent="-171450" defTabSz="914286">
              <a:spcBef>
                <a:spcPts val="300"/>
              </a:spcBef>
              <a:spcAft>
                <a:spcPts val="175"/>
              </a:spcAft>
              <a:buFont typeface="Arial" panose="020B0604020202020204" pitchFamily="34" charset="0"/>
              <a:buChar char="•"/>
              <a:defRPr/>
            </a:pPr>
            <a:r>
              <a:rPr lang="fi-FI" sz="1200">
                <a:solidFill>
                  <a:srgbClr val="000000"/>
                </a:solidFill>
                <a:latin typeface="Arial" panose="020B0604020202020204" pitchFamily="34" charset="0"/>
                <a:cs typeface="Arial" panose="020B0604020202020204" pitchFamily="34" charset="0"/>
              </a:rPr>
              <a:t>Antaa tietoa kuluttajan oikeuksista mm. tavaran tai palvelun virheen hyvityksestä, sopimuksista ja maksamisesta</a:t>
            </a:r>
          </a:p>
          <a:p>
            <a:pPr marL="171450" lvl="1" indent="-171450" defTabSz="914286">
              <a:spcBef>
                <a:spcPts val="300"/>
              </a:spcBef>
              <a:spcAft>
                <a:spcPts val="175"/>
              </a:spcAft>
              <a:buFont typeface="Arial" panose="020B0604020202020204" pitchFamily="34" charset="0"/>
              <a:buChar char="•"/>
              <a:defRPr/>
            </a:pPr>
            <a:r>
              <a:rPr lang="fi-FI" sz="1200">
                <a:solidFill>
                  <a:srgbClr val="000000"/>
                </a:solidFill>
                <a:latin typeface="Arial" panose="020B0604020202020204" pitchFamily="34" charset="0"/>
                <a:cs typeface="Arial" panose="020B0604020202020204" pitchFamily="34" charset="0"/>
              </a:rPr>
              <a:t>Avustaa ja sovittelee kuluttajan ja yrityksen välisessä ristiriitatilanteessa</a:t>
            </a:r>
          </a:p>
          <a:p>
            <a:pPr marL="0" lvl="1" algn="just">
              <a:spcBef>
                <a:spcPts val="789"/>
              </a:spcBef>
              <a:spcAft>
                <a:spcPts val="175"/>
              </a:spcAft>
              <a:buClr>
                <a:schemeClr val="accent5"/>
              </a:buClr>
            </a:pPr>
            <a:endParaRPr lang="fi-FI" sz="1400">
              <a:ea typeface="Inter" panose="02000503000000020004" pitchFamily="2" charset="0"/>
            </a:endParaRPr>
          </a:p>
        </p:txBody>
      </p:sp>
      <p:sp>
        <p:nvSpPr>
          <p:cNvPr id="39" name="TextBox 38">
            <a:extLst>
              <a:ext uri="{FF2B5EF4-FFF2-40B4-BE49-F238E27FC236}">
                <a16:creationId xmlns:a16="http://schemas.microsoft.com/office/drawing/2014/main" id="{F4A59248-0956-77D5-F5EC-F8BC5CB28AF2}"/>
              </a:ext>
            </a:extLst>
          </p:cNvPr>
          <p:cNvSpPr txBox="1"/>
          <p:nvPr/>
        </p:nvSpPr>
        <p:spPr>
          <a:xfrm>
            <a:off x="8571629" y="2444115"/>
            <a:ext cx="3328507" cy="1933863"/>
          </a:xfrm>
          <a:prstGeom prst="rect">
            <a:avLst/>
          </a:prstGeom>
          <a:noFill/>
        </p:spPr>
        <p:txBody>
          <a:bodyPr wrap="square">
            <a:spAutoFit/>
          </a:bodyPr>
          <a:lstStyle/>
          <a:p>
            <a:pPr marL="0" marR="0" lvl="1" algn="l" defTabSz="914286" rtl="0" eaLnBrk="1" fontAlgn="auto" latinLnBrk="0" hangingPunct="1">
              <a:lnSpc>
                <a:spcPct val="100000"/>
              </a:lnSpc>
              <a:spcBef>
                <a:spcPts val="0"/>
              </a:spcBef>
              <a:spcAft>
                <a:spcPts val="175"/>
              </a:spcAft>
              <a:buClrTx/>
              <a:buSzTx/>
              <a:tabLst/>
              <a:defRPr/>
            </a:pPr>
            <a:r>
              <a:rPr kumimoji="0" lang="fi-FI" sz="1200" b="1" i="0" u="none" strike="noStrike" kern="1200" cap="none" spc="0" normalizeH="0" baseline="0" noProof="0" dirty="0">
                <a:ln>
                  <a:noFill/>
                </a:ln>
                <a:solidFill>
                  <a:srgbClr val="000000"/>
                </a:solidFill>
                <a:effectLst/>
                <a:uLnTx/>
                <a:uFillTx/>
                <a:ea typeface="+mn-ea"/>
                <a:cs typeface="Arial" panose="020B0604020202020204" pitchFamily="34" charset="0"/>
              </a:rPr>
              <a:t>Ota yhteyttä puhelimitse arkisin klo 9-14</a:t>
            </a:r>
          </a:p>
          <a:p>
            <a:pPr marL="0" marR="0" lvl="1" algn="l" defTabSz="914286" rtl="0" eaLnBrk="1" fontAlgn="auto" latinLnBrk="0" hangingPunct="1">
              <a:lnSpc>
                <a:spcPct val="100000"/>
              </a:lnSpc>
              <a:spcBef>
                <a:spcPts val="0"/>
              </a:spcBef>
              <a:spcAft>
                <a:spcPts val="175"/>
              </a:spcAft>
              <a:buClrTx/>
              <a:buSzTx/>
              <a:tabLst/>
              <a:defRPr/>
            </a:pPr>
            <a:r>
              <a:rPr kumimoji="0" lang="fi-FI" sz="1200" b="0" i="0" u="none" strike="noStrike" kern="1200" cap="none" spc="0" normalizeH="0" baseline="0" noProof="0" dirty="0">
                <a:ln>
                  <a:noFill/>
                </a:ln>
                <a:solidFill>
                  <a:srgbClr val="000000"/>
                </a:solidFill>
                <a:effectLst/>
                <a:uLnTx/>
                <a:uFillTx/>
                <a:ea typeface="+mn-ea"/>
                <a:cs typeface="Arial" panose="020B0604020202020204" pitchFamily="34" charset="0"/>
              </a:rPr>
              <a:t>+358 44 351 2818 </a:t>
            </a:r>
          </a:p>
          <a:p>
            <a:pPr marL="0" marR="0" lvl="1" algn="l" defTabSz="914286" rtl="0" eaLnBrk="1" fontAlgn="auto" latinLnBrk="0" hangingPunct="1">
              <a:lnSpc>
                <a:spcPct val="100000"/>
              </a:lnSpc>
              <a:spcBef>
                <a:spcPts val="0"/>
              </a:spcBef>
              <a:spcAft>
                <a:spcPts val="175"/>
              </a:spcAft>
              <a:buClrTx/>
              <a:buSzTx/>
              <a:tabLst/>
              <a:defRPr/>
            </a:pPr>
            <a:endParaRPr lang="fi-FI" sz="1200" dirty="0"/>
          </a:p>
          <a:p>
            <a:pPr marL="0" marR="0" lvl="1" algn="l" defTabSz="914286" rtl="0" eaLnBrk="1" fontAlgn="auto" latinLnBrk="0" hangingPunct="1">
              <a:lnSpc>
                <a:spcPct val="100000"/>
              </a:lnSpc>
              <a:spcBef>
                <a:spcPts val="0"/>
              </a:spcBef>
              <a:spcAft>
                <a:spcPts val="175"/>
              </a:spcAft>
              <a:buClrTx/>
              <a:buSzTx/>
              <a:tabLst/>
              <a:defRPr/>
            </a:pPr>
            <a:endParaRPr lang="fi-FI" sz="1200" dirty="0"/>
          </a:p>
          <a:p>
            <a:pPr marL="0" marR="0" lvl="1" algn="l" defTabSz="914286" rtl="0" eaLnBrk="1" fontAlgn="auto" latinLnBrk="0" hangingPunct="1">
              <a:lnSpc>
                <a:spcPct val="100000"/>
              </a:lnSpc>
              <a:spcBef>
                <a:spcPts val="0"/>
              </a:spcBef>
              <a:spcAft>
                <a:spcPts val="175"/>
              </a:spcAft>
              <a:buClrTx/>
              <a:buSzTx/>
              <a:tabLst/>
              <a:defRPr/>
            </a:pPr>
            <a:endParaRPr lang="fi-FI" sz="1200" dirty="0"/>
          </a:p>
          <a:p>
            <a:pPr marL="0" marR="0" lvl="1" algn="l" defTabSz="914286" rtl="0" eaLnBrk="1" fontAlgn="auto" latinLnBrk="0" hangingPunct="1">
              <a:lnSpc>
                <a:spcPct val="100000"/>
              </a:lnSpc>
              <a:spcBef>
                <a:spcPts val="0"/>
              </a:spcBef>
              <a:spcAft>
                <a:spcPts val="175"/>
              </a:spcAft>
              <a:buClrTx/>
              <a:buSzTx/>
              <a:tabLst/>
              <a:defRPr/>
            </a:pPr>
            <a:r>
              <a:rPr lang="fi-FI" sz="1200" b="1" i="0" dirty="0">
                <a:solidFill>
                  <a:srgbClr val="1D1D1B"/>
                </a:solidFill>
                <a:effectLst/>
              </a:rPr>
              <a:t>Lähetä sähköpostia osoitteeseen:</a:t>
            </a:r>
          </a:p>
          <a:p>
            <a:pPr marL="0" marR="0" lvl="1" algn="l" defTabSz="914286" rtl="0" eaLnBrk="1" fontAlgn="auto" latinLnBrk="0" hangingPunct="1">
              <a:lnSpc>
                <a:spcPct val="100000"/>
              </a:lnSpc>
              <a:spcBef>
                <a:spcPts val="0"/>
              </a:spcBef>
              <a:spcAft>
                <a:spcPts val="175"/>
              </a:spcAft>
              <a:buClrTx/>
              <a:buSzTx/>
              <a:tabLst/>
              <a:defRPr/>
            </a:pPr>
            <a:r>
              <a:rPr lang="fi-FI" sz="1200" b="0" i="0" dirty="0">
                <a:solidFill>
                  <a:srgbClr val="1D1D1B"/>
                </a:solidFill>
                <a:effectLst/>
                <a:highlight>
                  <a:srgbClr val="FFFF00"/>
                </a:highlight>
                <a:hlinkClick r:id="rId3"/>
              </a:rPr>
              <a:t>sosiaali.</a:t>
            </a:r>
            <a:r>
              <a:rPr lang="fi-FI" sz="1200" dirty="0">
                <a:solidFill>
                  <a:srgbClr val="1D1D1B"/>
                </a:solidFill>
                <a:highlight>
                  <a:srgbClr val="FFFF00"/>
                </a:highlight>
              </a:rPr>
              <a:t>potilasasiavastaava</a:t>
            </a:r>
            <a:r>
              <a:rPr lang="fi-FI" sz="1200" b="0" i="0" dirty="0">
                <a:solidFill>
                  <a:srgbClr val="1D1D1B"/>
                </a:solidFill>
                <a:effectLst/>
                <a:hlinkClick r:id="rId3"/>
              </a:rPr>
              <a:t>@etelasavonha.fi</a:t>
            </a:r>
            <a:endParaRPr lang="fi-FI" sz="1200" b="0" i="0" dirty="0">
              <a:solidFill>
                <a:srgbClr val="1D1D1B"/>
              </a:solidFill>
              <a:effectLst/>
            </a:endParaRPr>
          </a:p>
          <a:p>
            <a:pPr marL="0" marR="0" lvl="1" algn="l" defTabSz="914286" rtl="0" eaLnBrk="1" fontAlgn="auto" latinLnBrk="0" hangingPunct="1">
              <a:lnSpc>
                <a:spcPct val="100000"/>
              </a:lnSpc>
              <a:spcBef>
                <a:spcPts val="0"/>
              </a:spcBef>
              <a:spcAft>
                <a:spcPts val="175"/>
              </a:spcAft>
              <a:buClrTx/>
              <a:buSzTx/>
              <a:tabLst/>
              <a:defRPr/>
            </a:pPr>
            <a:r>
              <a:rPr lang="fi-FI" sz="1200" b="0" i="0" dirty="0">
                <a:solidFill>
                  <a:srgbClr val="1D1D1B"/>
                </a:solidFill>
                <a:effectLst/>
              </a:rPr>
              <a:t>Ethän lähetä salassa pidettäviä tietoja tavallisella sähköpostilla!</a:t>
            </a:r>
            <a:endParaRPr lang="fi-FI" sz="1200" dirty="0"/>
          </a:p>
        </p:txBody>
      </p:sp>
      <p:sp>
        <p:nvSpPr>
          <p:cNvPr id="40" name="TextBox 39">
            <a:extLst>
              <a:ext uri="{FF2B5EF4-FFF2-40B4-BE49-F238E27FC236}">
                <a16:creationId xmlns:a16="http://schemas.microsoft.com/office/drawing/2014/main" id="{93AC6DE3-D112-EF00-BBA7-BECDEEAF0928}"/>
              </a:ext>
            </a:extLst>
          </p:cNvPr>
          <p:cNvSpPr txBox="1">
            <a:spLocks/>
          </p:cNvSpPr>
          <p:nvPr/>
        </p:nvSpPr>
        <p:spPr>
          <a:xfrm>
            <a:off x="5056688" y="1816101"/>
            <a:ext cx="4257938" cy="424149"/>
          </a:xfrm>
          <a:prstGeom prst="rect">
            <a:avLst/>
          </a:prstGeom>
        </p:spPr>
        <p:txBody>
          <a:bodyPr vert="horz" lIns="91440" tIns="45720" rIns="91440" bIns="45720" numCol="1" spcCol="720000" rtlCol="0">
            <a:noAutofit/>
          </a:bodyPr>
          <a:lstStyle>
            <a:lvl1pPr indent="0" defTabSz="914286">
              <a:lnSpc>
                <a:spcPct val="90000"/>
              </a:lnSpc>
              <a:spcBef>
                <a:spcPts val="600"/>
              </a:spcBef>
              <a:buFont typeface="Arial" panose="020B0604020202020204" pitchFamily="34" charset="0"/>
              <a:buNone/>
              <a:defRPr sz="1200">
                <a:latin typeface="Arial" panose="020B0604020202020204" pitchFamily="34" charset="0"/>
                <a:cs typeface="Arial" panose="020B0604020202020204" pitchFamily="34" charset="0"/>
              </a:defRPr>
            </a:lvl1pPr>
            <a:lvl2pPr marL="0" lvl="1" indent="0" defTabSz="914286">
              <a:lnSpc>
                <a:spcPct val="90000"/>
              </a:lnSpc>
              <a:spcBef>
                <a:spcPts val="600"/>
              </a:spcBef>
              <a:spcAft>
                <a:spcPts val="527"/>
              </a:spcAft>
              <a:buFont typeface="Arial" panose="020B0604020202020204" pitchFamily="34" charset="0"/>
              <a:buNone/>
              <a:defRPr sz="2000" b="1">
                <a:latin typeface="Arial" panose="020B0604020202020204" pitchFamily="34" charset="0"/>
                <a:ea typeface="Inter" panose="02000503000000020004" pitchFamily="2" charset="0"/>
                <a:cs typeface="Times New Roman" panose="02020603050405020304" pitchFamily="18" charset="0"/>
              </a:defRPr>
            </a:lvl2pPr>
            <a:lvl3pPr marL="914285" indent="0" defTabSz="914286">
              <a:lnSpc>
                <a:spcPct val="90000"/>
              </a:lnSpc>
              <a:spcBef>
                <a:spcPts val="600"/>
              </a:spcBef>
              <a:buFont typeface="Arial" panose="020B0604020202020204" pitchFamily="34" charset="0"/>
              <a:buNone/>
              <a:defRPr sz="1200">
                <a:latin typeface="Arial" panose="020B0604020202020204" pitchFamily="34" charset="0"/>
                <a:cs typeface="Arial" panose="020B0604020202020204" pitchFamily="34" charset="0"/>
              </a:defRPr>
            </a:lvl3pPr>
            <a:lvl4pPr marL="1371427" indent="0" defTabSz="914286">
              <a:lnSpc>
                <a:spcPct val="90000"/>
              </a:lnSpc>
              <a:spcBef>
                <a:spcPts val="600"/>
              </a:spcBef>
              <a:buFont typeface="Arial" panose="020B0604020202020204" pitchFamily="34" charset="0"/>
              <a:buNone/>
              <a:defRPr sz="1200">
                <a:latin typeface="Arial" panose="020B0604020202020204" pitchFamily="34" charset="0"/>
                <a:cs typeface="Arial" panose="020B0604020202020204" pitchFamily="34" charset="0"/>
              </a:defRPr>
            </a:lvl4pPr>
            <a:lvl5pPr marL="1828570" indent="0" defTabSz="914286">
              <a:lnSpc>
                <a:spcPct val="90000"/>
              </a:lnSpc>
              <a:spcBef>
                <a:spcPts val="600"/>
              </a:spcBef>
              <a:buFont typeface="Arial" panose="020B0604020202020204" pitchFamily="34" charset="0"/>
              <a:buNone/>
              <a:defRPr sz="1200">
                <a:latin typeface="Arial" panose="020B0604020202020204" pitchFamily="34" charset="0"/>
                <a:cs typeface="Arial" panose="020B0604020202020204" pitchFamily="34" charset="0"/>
              </a:defRPr>
            </a:lvl5pPr>
            <a:lvl6pPr marL="2514286" indent="-228573" defTabSz="914286">
              <a:lnSpc>
                <a:spcPct val="90000"/>
              </a:lnSpc>
              <a:spcBef>
                <a:spcPts val="500"/>
              </a:spcBef>
              <a:buFont typeface="Arial" panose="020B0604020202020204" pitchFamily="34" charset="0"/>
              <a:buChar char="•"/>
            </a:lvl6pPr>
            <a:lvl7pPr marL="2971430" indent="-228573" defTabSz="914286">
              <a:lnSpc>
                <a:spcPct val="90000"/>
              </a:lnSpc>
              <a:spcBef>
                <a:spcPts val="500"/>
              </a:spcBef>
              <a:buFont typeface="Arial" panose="020B0604020202020204" pitchFamily="34" charset="0"/>
              <a:buChar char="•"/>
            </a:lvl7pPr>
            <a:lvl8pPr marL="3428573" indent="-228573" defTabSz="914286">
              <a:lnSpc>
                <a:spcPct val="90000"/>
              </a:lnSpc>
              <a:spcBef>
                <a:spcPts val="500"/>
              </a:spcBef>
              <a:buFont typeface="Arial" panose="020B0604020202020204" pitchFamily="34" charset="0"/>
              <a:buChar char="•"/>
            </a:lvl8pPr>
            <a:lvl9pPr marL="3885718" indent="-228573" defTabSz="914286">
              <a:lnSpc>
                <a:spcPct val="90000"/>
              </a:lnSpc>
              <a:spcBef>
                <a:spcPts val="500"/>
              </a:spcBef>
              <a:buFont typeface="Arial" panose="020B0604020202020204" pitchFamily="34" charset="0"/>
              <a:buChar char="•"/>
            </a:lvl9pPr>
          </a:lstStyle>
          <a:p>
            <a:pPr>
              <a:spcAft>
                <a:spcPts val="527"/>
              </a:spcAft>
            </a:pPr>
            <a:r>
              <a:rPr lang="fi-FI" sz="2000" b="1" dirty="0">
                <a:cs typeface="Times New Roman" panose="02020603050405020304" pitchFamily="18" charset="0"/>
              </a:rPr>
              <a:t>Yhteystiedot ja lisätietoja:</a:t>
            </a:r>
          </a:p>
          <a:p>
            <a:pPr lvl="1"/>
            <a:endParaRPr lang="fi-FI" sz="1400" b="0" dirty="0">
              <a:cs typeface="Arial" panose="020B0604020202020204" pitchFamily="34" charset="0"/>
            </a:endParaRPr>
          </a:p>
        </p:txBody>
      </p:sp>
      <p:pic>
        <p:nvPicPr>
          <p:cNvPr id="42" name="Graphic 41" descr="Speaker phone with solid fill">
            <a:extLst>
              <a:ext uri="{FF2B5EF4-FFF2-40B4-BE49-F238E27FC236}">
                <a16:creationId xmlns:a16="http://schemas.microsoft.com/office/drawing/2014/main" id="{444ED918-E49D-93EA-DECE-2B56CA9D5D8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46575" y="2447628"/>
            <a:ext cx="690336" cy="690336"/>
          </a:xfrm>
          <a:prstGeom prst="rect">
            <a:avLst/>
          </a:prstGeom>
        </p:spPr>
      </p:pic>
      <p:pic>
        <p:nvPicPr>
          <p:cNvPr id="45" name="Graphic 44" descr="Email with solid fill">
            <a:extLst>
              <a:ext uri="{FF2B5EF4-FFF2-40B4-BE49-F238E27FC236}">
                <a16:creationId xmlns:a16="http://schemas.microsoft.com/office/drawing/2014/main" id="{25331FCD-A4F1-8413-6C80-CB1C77963E2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39755" y="3512343"/>
            <a:ext cx="503977" cy="503977"/>
          </a:xfrm>
          <a:prstGeom prst="rect">
            <a:avLst/>
          </a:prstGeom>
        </p:spPr>
      </p:pic>
      <p:sp>
        <p:nvSpPr>
          <p:cNvPr id="46" name="TextBox 45">
            <a:extLst>
              <a:ext uri="{FF2B5EF4-FFF2-40B4-BE49-F238E27FC236}">
                <a16:creationId xmlns:a16="http://schemas.microsoft.com/office/drawing/2014/main" id="{B454F825-78A9-0B41-FA70-5A9504A5294D}"/>
              </a:ext>
            </a:extLst>
          </p:cNvPr>
          <p:cNvSpPr txBox="1"/>
          <p:nvPr/>
        </p:nvSpPr>
        <p:spPr>
          <a:xfrm>
            <a:off x="8636911" y="4665702"/>
            <a:ext cx="3328507" cy="487313"/>
          </a:xfrm>
          <a:prstGeom prst="rect">
            <a:avLst/>
          </a:prstGeom>
          <a:noFill/>
        </p:spPr>
        <p:txBody>
          <a:bodyPr wrap="square">
            <a:spAutoFit/>
          </a:bodyPr>
          <a:lstStyle/>
          <a:p>
            <a:pPr marL="0" marR="0" lvl="1" algn="l" defTabSz="914286" rtl="0" eaLnBrk="1" fontAlgn="auto" latinLnBrk="0" hangingPunct="1">
              <a:lnSpc>
                <a:spcPct val="100000"/>
              </a:lnSpc>
              <a:spcBef>
                <a:spcPts val="0"/>
              </a:spcBef>
              <a:spcAft>
                <a:spcPts val="175"/>
              </a:spcAft>
              <a:buClrTx/>
              <a:buSzTx/>
              <a:tabLst/>
              <a:defRPr/>
            </a:pPr>
            <a:r>
              <a:rPr kumimoji="0" lang="fi-FI" sz="1200" b="1" i="0" u="none" strike="noStrike" kern="1200" cap="none" spc="0" normalizeH="0" baseline="0" noProof="0">
                <a:ln>
                  <a:noFill/>
                </a:ln>
                <a:solidFill>
                  <a:srgbClr val="000000"/>
                </a:solidFill>
                <a:effectLst/>
                <a:uLnTx/>
                <a:uFillTx/>
                <a:ea typeface="+mn-ea"/>
                <a:cs typeface="Arial" panose="020B0604020202020204" pitchFamily="34" charset="0"/>
              </a:rPr>
              <a:t>Ota yhteyttä puhelimitse arkisin klo 9-15</a:t>
            </a:r>
          </a:p>
          <a:p>
            <a:pPr marL="0" marR="0" lvl="1" algn="l" defTabSz="914286" rtl="0" eaLnBrk="1" fontAlgn="auto" latinLnBrk="0" hangingPunct="1">
              <a:lnSpc>
                <a:spcPct val="100000"/>
              </a:lnSpc>
              <a:spcBef>
                <a:spcPts val="0"/>
              </a:spcBef>
              <a:spcAft>
                <a:spcPts val="175"/>
              </a:spcAft>
              <a:buClrTx/>
              <a:buSzTx/>
              <a:tabLst/>
              <a:defRPr/>
            </a:pPr>
            <a:r>
              <a:rPr kumimoji="0" lang="fi-FI" sz="1200" b="0" i="0" u="none" strike="noStrike" kern="1200" cap="none" spc="0" normalizeH="0" baseline="0" noProof="0">
                <a:ln>
                  <a:noFill/>
                </a:ln>
                <a:solidFill>
                  <a:srgbClr val="000000"/>
                </a:solidFill>
                <a:effectLst/>
                <a:uLnTx/>
                <a:uFillTx/>
                <a:ea typeface="+mn-ea"/>
                <a:cs typeface="Arial" panose="020B0604020202020204" pitchFamily="34" charset="0"/>
              </a:rPr>
              <a:t>+358 29 505 3050 </a:t>
            </a:r>
          </a:p>
        </p:txBody>
      </p:sp>
      <p:pic>
        <p:nvPicPr>
          <p:cNvPr id="47" name="Graphic 46" descr="Speaker phone with solid fill">
            <a:extLst>
              <a:ext uri="{FF2B5EF4-FFF2-40B4-BE49-F238E27FC236}">
                <a16:creationId xmlns:a16="http://schemas.microsoft.com/office/drawing/2014/main" id="{288EC18B-5BC4-FAC3-A775-6A72A9BD59A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46575" y="4633670"/>
            <a:ext cx="690336" cy="690336"/>
          </a:xfrm>
          <a:prstGeom prst="rect">
            <a:avLst/>
          </a:prstGeom>
        </p:spPr>
      </p:pic>
    </p:spTree>
    <p:extLst>
      <p:ext uri="{BB962C8B-B14F-4D97-AF65-F5344CB8AC3E}">
        <p14:creationId xmlns:p14="http://schemas.microsoft.com/office/powerpoint/2010/main" val="9118127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EBAA148-C9F3-0437-A710-D6CA15D52955}"/>
              </a:ext>
            </a:extLst>
          </p:cNvPr>
          <p:cNvSpPr txBox="1">
            <a:spLocks/>
          </p:cNvSpPr>
          <p:nvPr/>
        </p:nvSpPr>
        <p:spPr>
          <a:xfrm>
            <a:off x="1030705" y="2261538"/>
            <a:ext cx="10781715" cy="2326511"/>
          </a:xfrm>
          <a:prstGeom prst="rect">
            <a:avLst/>
          </a:prstGeom>
        </p:spPr>
        <p:txBody>
          <a:bodyPr anchor="ctr"/>
          <a:lstStyle>
            <a:lvl1pPr algn="l" defTabSz="914400" rtl="0" eaLnBrk="1" latinLnBrk="0" hangingPunct="1">
              <a:lnSpc>
                <a:spcPct val="90000"/>
              </a:lnSpc>
              <a:spcBef>
                <a:spcPct val="0"/>
              </a:spcBef>
              <a:buNone/>
              <a:defRPr sz="4000" b="1" i="0" kern="1200">
                <a:solidFill>
                  <a:schemeClr val="tx1"/>
                </a:solidFill>
                <a:latin typeface="Arial Black" panose="020B0604020202020204" pitchFamily="34" charset="0"/>
                <a:ea typeface="+mj-ea"/>
                <a:cs typeface="Arial Black" panose="020B0604020202020204" pitchFamily="34" charset="0"/>
              </a:defRPr>
            </a:lvl1pPr>
          </a:lstStyle>
          <a:p>
            <a:pPr>
              <a:lnSpc>
                <a:spcPct val="100000"/>
              </a:lnSpc>
            </a:pPr>
            <a:r>
              <a:rPr lang="fi-FI" sz="6000">
                <a:solidFill>
                  <a:schemeClr val="accent5"/>
                </a:solidFill>
                <a:latin typeface="+mj-lt"/>
                <a:ea typeface="Inter" panose="02000503000000020004" pitchFamily="2" charset="0"/>
              </a:rPr>
              <a:t>Palvelun sisällön omavalvonta </a:t>
            </a:r>
          </a:p>
        </p:txBody>
      </p:sp>
      <p:sp>
        <p:nvSpPr>
          <p:cNvPr id="4" name="Rectangle 3">
            <a:extLst>
              <a:ext uri="{FF2B5EF4-FFF2-40B4-BE49-F238E27FC236}">
                <a16:creationId xmlns:a16="http://schemas.microsoft.com/office/drawing/2014/main" id="{928B7CB5-84F6-C681-4D64-776C13CA4059}"/>
              </a:ext>
            </a:extLst>
          </p:cNvPr>
          <p:cNvSpPr/>
          <p:nvPr/>
        </p:nvSpPr>
        <p:spPr>
          <a:xfrm>
            <a:off x="0" y="0"/>
            <a:ext cx="12192000" cy="518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5" name="Rectangle 4">
            <a:extLst>
              <a:ext uri="{FF2B5EF4-FFF2-40B4-BE49-F238E27FC236}">
                <a16:creationId xmlns:a16="http://schemas.microsoft.com/office/drawing/2014/main" id="{EF4CFBEF-55F6-CDAE-264B-1A306228F60D}"/>
              </a:ext>
            </a:extLst>
          </p:cNvPr>
          <p:cNvSpPr/>
          <p:nvPr/>
        </p:nvSpPr>
        <p:spPr>
          <a:xfrm>
            <a:off x="4879594" y="0"/>
            <a:ext cx="2427068" cy="518181"/>
          </a:xfrm>
          <a:prstGeom prst="rect">
            <a:avLst/>
          </a:prstGeom>
          <a:solidFill>
            <a:srgbClr val="ED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6" name="Rectangle 5">
            <a:extLst>
              <a:ext uri="{FF2B5EF4-FFF2-40B4-BE49-F238E27FC236}">
                <a16:creationId xmlns:a16="http://schemas.microsoft.com/office/drawing/2014/main" id="{3271BA78-AF38-04E2-BB34-66F49F12CB18}"/>
              </a:ext>
            </a:extLst>
          </p:cNvPr>
          <p:cNvSpPr/>
          <p:nvPr/>
        </p:nvSpPr>
        <p:spPr>
          <a:xfrm>
            <a:off x="9738487" y="-22188"/>
            <a:ext cx="2443164" cy="51818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Liitteet</a:t>
            </a:r>
          </a:p>
        </p:txBody>
      </p:sp>
      <p:sp>
        <p:nvSpPr>
          <p:cNvPr id="7" name="Rectangle 6">
            <a:extLst>
              <a:ext uri="{FF2B5EF4-FFF2-40B4-BE49-F238E27FC236}">
                <a16:creationId xmlns:a16="http://schemas.microsoft.com/office/drawing/2014/main" id="{29D5F99D-A208-11A9-8E56-AA72D4B56728}"/>
              </a:ext>
            </a:extLst>
          </p:cNvPr>
          <p:cNvSpPr/>
          <p:nvPr/>
        </p:nvSpPr>
        <p:spPr>
          <a:xfrm>
            <a:off x="7303867" y="0"/>
            <a:ext cx="2443164" cy="50233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Kehittäminen</a:t>
            </a:r>
            <a:br>
              <a:rPr lang="fi-FI" sz="1250" b="1" spc="31">
                <a:solidFill>
                  <a:schemeClr val="bg1">
                    <a:lumMod val="65000"/>
                  </a:schemeClr>
                </a:solidFill>
                <a:ea typeface="Inter" panose="02000503000000020004" pitchFamily="2" charset="0"/>
              </a:rPr>
            </a:br>
            <a:r>
              <a:rPr lang="fi-FI" sz="1250" b="1" spc="31">
                <a:solidFill>
                  <a:schemeClr val="bg1">
                    <a:lumMod val="65000"/>
                  </a:schemeClr>
                </a:solidFill>
                <a:ea typeface="Inter" panose="02000503000000020004" pitchFamily="2" charset="0"/>
              </a:rPr>
              <a:t>&amp; seuranta</a:t>
            </a:r>
          </a:p>
        </p:txBody>
      </p:sp>
      <p:sp>
        <p:nvSpPr>
          <p:cNvPr id="8" name="Rectangle 7">
            <a:extLst>
              <a:ext uri="{FF2B5EF4-FFF2-40B4-BE49-F238E27FC236}">
                <a16:creationId xmlns:a16="http://schemas.microsoft.com/office/drawing/2014/main" id="{3C987A92-41F0-1850-E67C-02C7445AC8A0}"/>
              </a:ext>
            </a:extLst>
          </p:cNvPr>
          <p:cNvSpPr/>
          <p:nvPr/>
        </p:nvSpPr>
        <p:spPr>
          <a:xfrm>
            <a:off x="4869243" y="-15840"/>
            <a:ext cx="2443164" cy="548166"/>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accent5"/>
                </a:solidFill>
                <a:ea typeface="Inter" panose="02000503000000020004" pitchFamily="2" charset="0"/>
              </a:rPr>
              <a:t>Toimintaperiaatteet </a:t>
            </a:r>
            <a:br>
              <a:rPr lang="fi-FI" sz="1250" b="1" spc="31">
                <a:solidFill>
                  <a:schemeClr val="accent5"/>
                </a:solidFill>
                <a:ea typeface="Inter" panose="02000503000000020004" pitchFamily="2" charset="0"/>
              </a:rPr>
            </a:br>
            <a:r>
              <a:rPr lang="fi-FI" sz="1250" b="1" spc="31">
                <a:solidFill>
                  <a:schemeClr val="accent5"/>
                </a:solidFill>
                <a:ea typeface="Inter" panose="02000503000000020004" pitchFamily="2" charset="0"/>
              </a:rPr>
              <a:t>&amp; käytännöt</a:t>
            </a:r>
          </a:p>
        </p:txBody>
      </p:sp>
      <p:sp>
        <p:nvSpPr>
          <p:cNvPr id="9" name="Rectangle 8">
            <a:extLst>
              <a:ext uri="{FF2B5EF4-FFF2-40B4-BE49-F238E27FC236}">
                <a16:creationId xmlns:a16="http://schemas.microsoft.com/office/drawing/2014/main" id="{AB901CF3-3F85-2ADD-5134-7417E1932172}"/>
              </a:ext>
            </a:extLst>
          </p:cNvPr>
          <p:cNvSpPr/>
          <p:nvPr/>
        </p:nvSpPr>
        <p:spPr>
          <a:xfrm>
            <a:off x="2434623" y="-22188"/>
            <a:ext cx="2443164" cy="516478"/>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Yksikön tiedot</a:t>
            </a:r>
          </a:p>
        </p:txBody>
      </p:sp>
      <p:sp>
        <p:nvSpPr>
          <p:cNvPr id="10" name="Rectangle 9">
            <a:extLst>
              <a:ext uri="{FF2B5EF4-FFF2-40B4-BE49-F238E27FC236}">
                <a16:creationId xmlns:a16="http://schemas.microsoft.com/office/drawing/2014/main" id="{711A2673-A70D-63DB-391A-A92788FDF038}"/>
              </a:ext>
            </a:extLst>
          </p:cNvPr>
          <p:cNvSpPr/>
          <p:nvPr/>
        </p:nvSpPr>
        <p:spPr>
          <a:xfrm>
            <a:off x="-1" y="-22188"/>
            <a:ext cx="2443164" cy="540369"/>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Sisällysluettelo</a:t>
            </a:r>
          </a:p>
        </p:txBody>
      </p:sp>
      <p:cxnSp>
        <p:nvCxnSpPr>
          <p:cNvPr id="11" name="Straight Connector 10">
            <a:extLst>
              <a:ext uri="{FF2B5EF4-FFF2-40B4-BE49-F238E27FC236}">
                <a16:creationId xmlns:a16="http://schemas.microsoft.com/office/drawing/2014/main" id="{F5B42757-E8E4-C756-386B-499FDB61B012}"/>
              </a:ext>
            </a:extLst>
          </p:cNvPr>
          <p:cNvCxnSpPr>
            <a:cxnSpLocks/>
          </p:cNvCxnSpPr>
          <p:nvPr/>
        </p:nvCxnSpPr>
        <p:spPr>
          <a:xfrm>
            <a:off x="24384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7849C66-8284-887F-22EA-EF0755031011}"/>
              </a:ext>
            </a:extLst>
          </p:cNvPr>
          <p:cNvCxnSpPr>
            <a:cxnSpLocks/>
          </p:cNvCxnSpPr>
          <p:nvPr/>
        </p:nvCxnSpPr>
        <p:spPr>
          <a:xfrm>
            <a:off x="4876800" y="-22188"/>
            <a:ext cx="0" cy="540369"/>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48C9B93-8CB5-4060-B15A-0611BE634B6F}"/>
              </a:ext>
            </a:extLst>
          </p:cNvPr>
          <p:cNvCxnSpPr>
            <a:cxnSpLocks/>
          </p:cNvCxnSpPr>
          <p:nvPr/>
        </p:nvCxnSpPr>
        <p:spPr>
          <a:xfrm>
            <a:off x="73152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EA3348B-ED50-B60C-203C-6BD0FFCC11D8}"/>
              </a:ext>
            </a:extLst>
          </p:cNvPr>
          <p:cNvCxnSpPr>
            <a:cxnSpLocks/>
          </p:cNvCxnSpPr>
          <p:nvPr/>
        </p:nvCxnSpPr>
        <p:spPr>
          <a:xfrm>
            <a:off x="97536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E6C09F6-E61E-35E1-B5F2-9B37779AE4F1}"/>
              </a:ext>
            </a:extLst>
          </p:cNvPr>
          <p:cNvCxnSpPr>
            <a:cxnSpLocks/>
          </p:cNvCxnSpPr>
          <p:nvPr/>
        </p:nvCxnSpPr>
        <p:spPr>
          <a:xfrm flipH="1">
            <a:off x="7315515" y="518181"/>
            <a:ext cx="4877784"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FDC0C04-552A-8D48-C826-7E60B26E2653}"/>
              </a:ext>
            </a:extLst>
          </p:cNvPr>
          <p:cNvCxnSpPr>
            <a:cxnSpLocks/>
          </p:cNvCxnSpPr>
          <p:nvPr/>
        </p:nvCxnSpPr>
        <p:spPr>
          <a:xfrm flipH="1">
            <a:off x="-8540" y="516156"/>
            <a:ext cx="4885340"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18" name="Rectangle 42">
            <a:extLst>
              <a:ext uri="{FF2B5EF4-FFF2-40B4-BE49-F238E27FC236}">
                <a16:creationId xmlns:a16="http://schemas.microsoft.com/office/drawing/2014/main" id="{2EAAD48D-A15A-772B-186F-78B65852EC8A}"/>
              </a:ext>
            </a:extLst>
          </p:cNvPr>
          <p:cNvSpPr/>
          <p:nvPr/>
        </p:nvSpPr>
        <p:spPr>
          <a:xfrm>
            <a:off x="4928896"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 name="Rectangle 43">
            <a:extLst>
              <a:ext uri="{FF2B5EF4-FFF2-40B4-BE49-F238E27FC236}">
                <a16:creationId xmlns:a16="http://schemas.microsoft.com/office/drawing/2014/main" id="{938CDDF8-1648-D795-D108-F225B6CE5D81}"/>
              </a:ext>
            </a:extLst>
          </p:cNvPr>
          <p:cNvSpPr/>
          <p:nvPr/>
        </p:nvSpPr>
        <p:spPr>
          <a:xfrm>
            <a:off x="5333069"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 name="Rectangle 44">
            <a:extLst>
              <a:ext uri="{FF2B5EF4-FFF2-40B4-BE49-F238E27FC236}">
                <a16:creationId xmlns:a16="http://schemas.microsoft.com/office/drawing/2014/main" id="{22101F61-8626-F449-1BCE-DFD60BCF1CBB}"/>
              </a:ext>
            </a:extLst>
          </p:cNvPr>
          <p:cNvSpPr/>
          <p:nvPr/>
        </p:nvSpPr>
        <p:spPr>
          <a:xfrm>
            <a:off x="573724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 name="Rectangle 45">
            <a:extLst>
              <a:ext uri="{FF2B5EF4-FFF2-40B4-BE49-F238E27FC236}">
                <a16:creationId xmlns:a16="http://schemas.microsoft.com/office/drawing/2014/main" id="{62BA94B0-2E59-B596-20FC-56CB0A961A48}"/>
              </a:ext>
            </a:extLst>
          </p:cNvPr>
          <p:cNvSpPr/>
          <p:nvPr/>
        </p:nvSpPr>
        <p:spPr>
          <a:xfrm>
            <a:off x="6141415" y="468949"/>
            <a:ext cx="318110"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 name="Rectangle 46">
            <a:extLst>
              <a:ext uri="{FF2B5EF4-FFF2-40B4-BE49-F238E27FC236}">
                <a16:creationId xmlns:a16="http://schemas.microsoft.com/office/drawing/2014/main" id="{C727A18E-9AB4-370D-A840-77201DCA4A6A}"/>
              </a:ext>
            </a:extLst>
          </p:cNvPr>
          <p:cNvSpPr/>
          <p:nvPr/>
        </p:nvSpPr>
        <p:spPr>
          <a:xfrm>
            <a:off x="6545588"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 name="Rectangle 47">
            <a:extLst>
              <a:ext uri="{FF2B5EF4-FFF2-40B4-BE49-F238E27FC236}">
                <a16:creationId xmlns:a16="http://schemas.microsoft.com/office/drawing/2014/main" id="{C545B417-4DE6-10FA-6F35-BB77109F6EF2}"/>
              </a:ext>
            </a:extLst>
          </p:cNvPr>
          <p:cNvSpPr/>
          <p:nvPr/>
        </p:nvSpPr>
        <p:spPr>
          <a:xfrm>
            <a:off x="694976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TextBox 5">
            <a:extLst>
              <a:ext uri="{FF2B5EF4-FFF2-40B4-BE49-F238E27FC236}">
                <a16:creationId xmlns:a16="http://schemas.microsoft.com/office/drawing/2014/main" id="{8502EF83-812D-C111-2FB2-ED704BA53CBE}"/>
              </a:ext>
            </a:extLst>
          </p:cNvPr>
          <p:cNvSpPr txBox="1"/>
          <p:nvPr/>
        </p:nvSpPr>
        <p:spPr>
          <a:xfrm>
            <a:off x="2443163" y="4372150"/>
            <a:ext cx="6298389" cy="2231380"/>
          </a:xfrm>
          <a:prstGeom prst="rect">
            <a:avLst/>
          </a:prstGeom>
          <a:noFill/>
        </p:spPr>
        <p:txBody>
          <a:bodyPr wrap="square" rtlCol="0">
            <a:spAutoFit/>
          </a:bodyPr>
          <a:lstStyle/>
          <a:p>
            <a:pPr marL="0" marR="0" lvl="1" indent="0" algn="l" defTabSz="914377" rtl="0" eaLnBrk="1" fontAlgn="auto" latinLnBrk="0" hangingPunct="1">
              <a:lnSpc>
                <a:spcPct val="100000"/>
              </a:lnSpc>
              <a:spcBef>
                <a:spcPts val="900"/>
              </a:spcBef>
              <a:spcAft>
                <a:spcPts val="200"/>
              </a:spcAft>
              <a:buClrTx/>
              <a:buSzTx/>
              <a:buFontTx/>
              <a:buNone/>
              <a:tabLst/>
              <a:defRPr/>
            </a:pPr>
            <a:r>
              <a:rPr kumimoji="0" lang="fi-FI" sz="1200" b="0" i="0" u="none" strike="noStrike" kern="1200" cap="none" spc="0" normalizeH="0" baseline="0" noProof="0">
                <a:ln>
                  <a:noFill/>
                </a:ln>
                <a:solidFill>
                  <a:srgbClr val="00008B"/>
                </a:solidFill>
                <a:effectLst/>
                <a:uLnTx/>
                <a:uFillTx/>
                <a:latin typeface="Arial Black" panose="020B0A04020102020204"/>
                <a:ea typeface="+mn-ea"/>
                <a:cs typeface="+mn-cs"/>
              </a:rPr>
              <a:t>Tausta</a:t>
            </a:r>
          </a:p>
          <a:p>
            <a:pPr marL="0" marR="0" lvl="1" indent="0" algn="l" defTabSz="914377" rtl="0" eaLnBrk="1" fontAlgn="auto" latinLnBrk="0" hangingPunct="1">
              <a:lnSpc>
                <a:spcPct val="100000"/>
              </a:lnSpc>
              <a:spcBef>
                <a:spcPts val="900"/>
              </a:spcBef>
              <a:spcAft>
                <a:spcPts val="200"/>
              </a:spcAft>
              <a:buClrTx/>
              <a:buSzTx/>
              <a:buFontTx/>
              <a:buNone/>
              <a:tabLst/>
              <a:defRPr/>
            </a:pPr>
            <a:r>
              <a:rPr lang="fi-FI" sz="1200">
                <a:solidFill>
                  <a:srgbClr val="00008B"/>
                </a:solidFill>
                <a:latin typeface="Arial Black" panose="020B0A04020102020204"/>
              </a:rPr>
              <a:t>Hyvinvointia ja kuntoutumista tukeva toiminta</a:t>
            </a:r>
          </a:p>
          <a:p>
            <a:pPr marL="0" marR="0" lvl="1" indent="0" algn="l" defTabSz="914377" rtl="0" eaLnBrk="1" fontAlgn="auto" latinLnBrk="0" hangingPunct="1">
              <a:lnSpc>
                <a:spcPct val="100000"/>
              </a:lnSpc>
              <a:spcBef>
                <a:spcPts val="900"/>
              </a:spcBef>
              <a:spcAft>
                <a:spcPts val="200"/>
              </a:spcAft>
              <a:buClrTx/>
              <a:buSzTx/>
              <a:buFontTx/>
              <a:buNone/>
              <a:tabLst/>
              <a:defRPr/>
            </a:pPr>
            <a:r>
              <a:rPr kumimoji="0" lang="fi-FI" sz="1200" b="0" i="0" u="none" strike="noStrike" kern="1200" cap="none" spc="0" normalizeH="0" baseline="0" noProof="0">
                <a:ln>
                  <a:noFill/>
                </a:ln>
                <a:solidFill>
                  <a:srgbClr val="00008B"/>
                </a:solidFill>
                <a:effectLst/>
                <a:uLnTx/>
                <a:uFillTx/>
                <a:latin typeface="Arial Black" panose="020B0A04020102020204"/>
                <a:ea typeface="+mn-ea"/>
                <a:cs typeface="+mn-cs"/>
              </a:rPr>
              <a:t>Ravitsemus</a:t>
            </a:r>
          </a:p>
          <a:p>
            <a:pPr marL="0" marR="0" lvl="1" indent="0" algn="l" defTabSz="914377" rtl="0" eaLnBrk="1" fontAlgn="auto" latinLnBrk="0" hangingPunct="1">
              <a:lnSpc>
                <a:spcPct val="100000"/>
              </a:lnSpc>
              <a:spcBef>
                <a:spcPts val="900"/>
              </a:spcBef>
              <a:spcAft>
                <a:spcPts val="200"/>
              </a:spcAft>
              <a:buClrTx/>
              <a:buSzTx/>
              <a:buFontTx/>
              <a:buNone/>
              <a:tabLst/>
              <a:defRPr/>
            </a:pPr>
            <a:r>
              <a:rPr kumimoji="0" lang="fi-FI" sz="1200" b="0" i="0" u="none" strike="noStrike" kern="1200" cap="none" spc="0" normalizeH="0" baseline="0" noProof="0">
                <a:ln>
                  <a:noFill/>
                </a:ln>
                <a:solidFill>
                  <a:srgbClr val="00008B"/>
                </a:solidFill>
                <a:effectLst/>
                <a:uLnTx/>
                <a:uFillTx/>
                <a:latin typeface="Arial Black" panose="020B0A04020102020204"/>
                <a:ea typeface="+mn-ea"/>
                <a:cs typeface="+mn-cs"/>
              </a:rPr>
              <a:t>Hygieniakäytännöt ja infektioiden torjunta</a:t>
            </a:r>
          </a:p>
          <a:p>
            <a:pPr marL="0" marR="0" lvl="1" indent="0" algn="l" defTabSz="914377" rtl="0" eaLnBrk="1" fontAlgn="auto" latinLnBrk="0" hangingPunct="1">
              <a:lnSpc>
                <a:spcPct val="100000"/>
              </a:lnSpc>
              <a:spcBef>
                <a:spcPts val="900"/>
              </a:spcBef>
              <a:spcAft>
                <a:spcPts val="200"/>
              </a:spcAft>
              <a:buClrTx/>
              <a:buSzTx/>
              <a:buFontTx/>
              <a:buNone/>
              <a:tabLst/>
              <a:defRPr/>
            </a:pPr>
            <a:r>
              <a:rPr kumimoji="0" lang="fi-FI" sz="1200" b="0" i="0" u="none" strike="noStrike" kern="1200" cap="none" spc="0" normalizeH="0" baseline="0" noProof="0">
                <a:ln>
                  <a:noFill/>
                </a:ln>
                <a:solidFill>
                  <a:srgbClr val="00008B"/>
                </a:solidFill>
                <a:effectLst/>
                <a:uLnTx/>
                <a:uFillTx/>
                <a:latin typeface="Arial Black" panose="020B0A04020102020204"/>
                <a:ea typeface="+mn-ea"/>
                <a:cs typeface="+mn-cs"/>
              </a:rPr>
              <a:t>Terveyden- ja sairaanhoito</a:t>
            </a:r>
          </a:p>
          <a:p>
            <a:pPr marL="0" marR="0" lvl="1" indent="0" algn="l" defTabSz="914377" rtl="0" eaLnBrk="1" fontAlgn="auto" latinLnBrk="0" hangingPunct="1">
              <a:lnSpc>
                <a:spcPct val="100000"/>
              </a:lnSpc>
              <a:spcBef>
                <a:spcPts val="900"/>
              </a:spcBef>
              <a:spcAft>
                <a:spcPts val="200"/>
              </a:spcAft>
              <a:buClrTx/>
              <a:buSzTx/>
              <a:buFontTx/>
              <a:buNone/>
              <a:tabLst/>
              <a:defRPr/>
            </a:pPr>
            <a:r>
              <a:rPr kumimoji="0" lang="fi-FI" sz="1200" b="0" i="0" u="none" strike="noStrike" kern="1200" cap="none" spc="0" normalizeH="0" baseline="0" noProof="0">
                <a:ln>
                  <a:noFill/>
                </a:ln>
                <a:solidFill>
                  <a:srgbClr val="00008B"/>
                </a:solidFill>
                <a:effectLst/>
                <a:uLnTx/>
                <a:uFillTx/>
                <a:latin typeface="Arial Black" panose="020B0A04020102020204"/>
                <a:ea typeface="+mn-ea"/>
                <a:cs typeface="+mn-cs"/>
              </a:rPr>
              <a:t>Lääkehoito</a:t>
            </a:r>
          </a:p>
          <a:p>
            <a:pPr marL="0" marR="0" lvl="1" indent="0" algn="l" defTabSz="914377" rtl="0" eaLnBrk="1" fontAlgn="auto" latinLnBrk="0" hangingPunct="1">
              <a:lnSpc>
                <a:spcPct val="100000"/>
              </a:lnSpc>
              <a:spcBef>
                <a:spcPts val="900"/>
              </a:spcBef>
              <a:spcAft>
                <a:spcPts val="200"/>
              </a:spcAft>
              <a:buClrTx/>
              <a:buSzTx/>
              <a:buFontTx/>
              <a:buNone/>
              <a:tabLst/>
              <a:defRPr/>
            </a:pPr>
            <a:r>
              <a:rPr lang="fi-FI" sz="1200">
                <a:solidFill>
                  <a:srgbClr val="00008B"/>
                </a:solidFill>
                <a:latin typeface="Arial Black" panose="020B0A04020102020204"/>
              </a:rPr>
              <a:t>Monialainen yhteistyö</a:t>
            </a:r>
            <a:endParaRPr kumimoji="0" lang="fi-FI" sz="1200" b="0" i="0" u="none" strike="noStrike" kern="1200" cap="none" spc="0" normalizeH="0" baseline="0" noProof="0">
              <a:ln>
                <a:noFill/>
              </a:ln>
              <a:solidFill>
                <a:srgbClr val="00008B"/>
              </a:solidFill>
              <a:effectLst/>
              <a:uLnTx/>
              <a:uFillTx/>
              <a:latin typeface="Arial Black" panose="020B0A04020102020204"/>
              <a:ea typeface="+mn-ea"/>
              <a:cs typeface="+mn-cs"/>
            </a:endParaRPr>
          </a:p>
        </p:txBody>
      </p:sp>
    </p:spTree>
    <p:extLst>
      <p:ext uri="{BB962C8B-B14F-4D97-AF65-F5344CB8AC3E}">
        <p14:creationId xmlns:p14="http://schemas.microsoft.com/office/powerpoint/2010/main" val="7864648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195AED58-812F-D99B-2302-CFF27E959B67}"/>
              </a:ext>
            </a:extLst>
          </p:cNvPr>
          <p:cNvSpPr/>
          <p:nvPr/>
        </p:nvSpPr>
        <p:spPr>
          <a:xfrm>
            <a:off x="1575538" y="4994688"/>
            <a:ext cx="1735250" cy="829125"/>
          </a:xfrm>
          <a:prstGeom prst="rect">
            <a:avLst/>
          </a:prstGeom>
          <a:solidFill>
            <a:schemeClr val="bg1"/>
          </a:solidFill>
          <a:ln>
            <a:solidFill>
              <a:schemeClr val="tx1">
                <a:lumMod val="75000"/>
                <a:lumOff val="2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100" i="1" dirty="0">
                <a:solidFill>
                  <a:schemeClr val="tx1">
                    <a:lumMod val="75000"/>
                    <a:lumOff val="25000"/>
                  </a:schemeClr>
                </a:solidFill>
              </a:rPr>
              <a:t>Pääset navigoimaan dokumentissa klikkaamalla otsikoita </a:t>
            </a:r>
          </a:p>
        </p:txBody>
      </p:sp>
      <p:sp>
        <p:nvSpPr>
          <p:cNvPr id="49" name="Title 48">
            <a:extLst>
              <a:ext uri="{FF2B5EF4-FFF2-40B4-BE49-F238E27FC236}">
                <a16:creationId xmlns:a16="http://schemas.microsoft.com/office/drawing/2014/main" id="{7E891381-DCA0-18F7-7EBC-7AA48E0AB49E}"/>
              </a:ext>
            </a:extLst>
          </p:cNvPr>
          <p:cNvSpPr>
            <a:spLocks noGrp="1"/>
          </p:cNvSpPr>
          <p:nvPr>
            <p:ph type="title"/>
          </p:nvPr>
        </p:nvSpPr>
        <p:spPr>
          <a:xfrm>
            <a:off x="423659" y="816005"/>
            <a:ext cx="11289174" cy="868004"/>
          </a:xfrm>
        </p:spPr>
        <p:txBody>
          <a:bodyPr vert="horz"/>
          <a:lstStyle/>
          <a:p>
            <a:r>
              <a:rPr lang="fi-FI" sz="2600">
                <a:latin typeface="+mj-lt"/>
                <a:ea typeface="Inter" panose="02000503000000020004" pitchFamily="2" charset="0"/>
              </a:rPr>
              <a:t>Sisällysluettelo</a:t>
            </a:r>
            <a:endParaRPr lang="en-FI"/>
          </a:p>
        </p:txBody>
      </p:sp>
      <p:sp>
        <p:nvSpPr>
          <p:cNvPr id="4" name="TextBox 3">
            <a:extLst>
              <a:ext uri="{FF2B5EF4-FFF2-40B4-BE49-F238E27FC236}">
                <a16:creationId xmlns:a16="http://schemas.microsoft.com/office/drawing/2014/main" id="{83CA2BFC-BBC3-4506-C864-AFC381D87D5F}"/>
              </a:ext>
            </a:extLst>
          </p:cNvPr>
          <p:cNvSpPr txBox="1">
            <a:spLocks/>
          </p:cNvSpPr>
          <p:nvPr/>
        </p:nvSpPr>
        <p:spPr>
          <a:xfrm>
            <a:off x="8576750" y="1984726"/>
            <a:ext cx="3191591" cy="778675"/>
          </a:xfrm>
          <a:prstGeom prst="rect">
            <a:avLst/>
          </a:prstGeom>
          <a:noFill/>
        </p:spPr>
        <p:txBody>
          <a:bodyPr wrap="square" rtlCol="0">
            <a:spAutoFit/>
          </a:bodyPr>
          <a:lstStyle/>
          <a:p>
            <a:pPr marL="0" lvl="1">
              <a:spcAft>
                <a:spcPts val="600"/>
              </a:spcAft>
            </a:pPr>
            <a:r>
              <a:rPr lang="fi-FI" sz="2000" b="1">
                <a:solidFill>
                  <a:schemeClr val="accent3"/>
                </a:solidFill>
                <a:latin typeface="+mj-lt"/>
                <a:ea typeface="Inter" panose="02000503000000020004" pitchFamily="2" charset="0"/>
              </a:rPr>
              <a:t>Kehittäminen ja seuranta</a:t>
            </a:r>
            <a:endParaRPr lang="fi-FI" sz="1200">
              <a:solidFill>
                <a:schemeClr val="accent3"/>
              </a:solidFill>
              <a:latin typeface="+mj-lt"/>
              <a:ea typeface="Inter" panose="02000503000000020004" pitchFamily="2" charset="0"/>
              <a:cs typeface="Times New Roman" panose="02020603050405020304" pitchFamily="18" charset="0"/>
            </a:endParaRPr>
          </a:p>
        </p:txBody>
      </p:sp>
      <p:sp>
        <p:nvSpPr>
          <p:cNvPr id="6" name="TextBox 5">
            <a:extLst>
              <a:ext uri="{FF2B5EF4-FFF2-40B4-BE49-F238E27FC236}">
                <a16:creationId xmlns:a16="http://schemas.microsoft.com/office/drawing/2014/main" id="{B0587810-B5AC-7F2A-A646-39BBE5621D09}"/>
              </a:ext>
            </a:extLst>
          </p:cNvPr>
          <p:cNvSpPr txBox="1">
            <a:spLocks/>
          </p:cNvSpPr>
          <p:nvPr/>
        </p:nvSpPr>
        <p:spPr>
          <a:xfrm>
            <a:off x="4111824" y="2972213"/>
            <a:ext cx="4060125" cy="2956387"/>
          </a:xfrm>
          <a:prstGeom prst="rect">
            <a:avLst/>
          </a:prstGeom>
          <a:noFill/>
        </p:spPr>
        <p:txBody>
          <a:bodyPr wrap="square" rtlCol="0">
            <a:spAutoFit/>
          </a:bodyPr>
          <a:lstStyle/>
          <a:p>
            <a:pPr marL="0" lvl="1">
              <a:lnSpc>
                <a:spcPct val="200000"/>
              </a:lnSpc>
              <a:spcBef>
                <a:spcPts val="900"/>
              </a:spcBef>
              <a:spcAft>
                <a:spcPts val="200"/>
              </a:spcAft>
            </a:pPr>
            <a:r>
              <a:rPr lang="fi-FI" sz="1200" u="sng" dirty="0">
                <a:uFill>
                  <a:solidFill>
                    <a:schemeClr val="bg1"/>
                  </a:solidFill>
                </a:uFill>
                <a:hlinkClick r:id="rId3" action="ppaction://hlinksldjump"/>
              </a:rPr>
              <a:t>Toiminta-ajatus, arvot ja periaatteet……………..…...8</a:t>
            </a:r>
            <a:endParaRPr lang="fi-FI" sz="1200" u="sng" dirty="0">
              <a:uFill>
                <a:solidFill>
                  <a:schemeClr val="bg1"/>
                </a:solidFill>
              </a:uFill>
            </a:endParaRPr>
          </a:p>
          <a:p>
            <a:pPr marL="0" lvl="1">
              <a:lnSpc>
                <a:spcPct val="200000"/>
              </a:lnSpc>
              <a:spcBef>
                <a:spcPts val="900"/>
              </a:spcBef>
              <a:spcAft>
                <a:spcPts val="200"/>
              </a:spcAft>
            </a:pPr>
            <a:r>
              <a:rPr lang="fi-FI" sz="1200" u="sng" dirty="0">
                <a:uFill>
                  <a:solidFill>
                    <a:schemeClr val="bg1"/>
                  </a:solidFill>
                </a:uFill>
                <a:hlinkClick r:id="rId4" action="ppaction://hlinksldjump"/>
              </a:rPr>
              <a:t>Omavalvonnan toimeenpano …...…………………..13</a:t>
            </a:r>
            <a:endParaRPr lang="fi-FI" sz="1200" u="sng" dirty="0">
              <a:uFill>
                <a:solidFill>
                  <a:schemeClr val="bg1"/>
                </a:solidFill>
              </a:uFill>
            </a:endParaRPr>
          </a:p>
          <a:p>
            <a:pPr marL="0" lvl="1">
              <a:lnSpc>
                <a:spcPct val="200000"/>
              </a:lnSpc>
              <a:spcBef>
                <a:spcPts val="900"/>
              </a:spcBef>
              <a:spcAft>
                <a:spcPts val="200"/>
              </a:spcAft>
            </a:pPr>
            <a:r>
              <a:rPr lang="fi-FI" sz="1200" u="sng" dirty="0">
                <a:uFill>
                  <a:solidFill>
                    <a:schemeClr val="bg1"/>
                  </a:solidFill>
                </a:uFill>
                <a:hlinkClick r:id="rId5" action="ppaction://hlinksldjump"/>
              </a:rPr>
              <a:t>Asiakkaan asema ja oikeudet………………………..22</a:t>
            </a:r>
            <a:endParaRPr lang="fi-FI" sz="1200" u="sng" dirty="0">
              <a:uFill>
                <a:solidFill>
                  <a:schemeClr val="bg1"/>
                </a:solidFill>
              </a:uFill>
            </a:endParaRPr>
          </a:p>
          <a:p>
            <a:pPr marL="0" lvl="1">
              <a:lnSpc>
                <a:spcPct val="200000"/>
              </a:lnSpc>
              <a:spcBef>
                <a:spcPts val="900"/>
              </a:spcBef>
              <a:spcAft>
                <a:spcPts val="200"/>
              </a:spcAft>
            </a:pPr>
            <a:r>
              <a:rPr lang="fi-FI" sz="1200" u="sng" dirty="0">
                <a:uFill>
                  <a:solidFill>
                    <a:schemeClr val="bg1"/>
                  </a:solidFill>
                </a:uFill>
                <a:hlinkClick r:id="rId6" action="ppaction://hlinksldjump"/>
              </a:rPr>
              <a:t>Palvelun sisällön omavalvonta..…………………..…29</a:t>
            </a:r>
            <a:endParaRPr lang="fi-FI" sz="1200" u="sng" dirty="0">
              <a:uFill>
                <a:solidFill>
                  <a:schemeClr val="bg1"/>
                </a:solidFill>
              </a:uFill>
            </a:endParaRPr>
          </a:p>
          <a:p>
            <a:pPr marL="0" lvl="1">
              <a:lnSpc>
                <a:spcPct val="200000"/>
              </a:lnSpc>
              <a:spcBef>
                <a:spcPts val="900"/>
              </a:spcBef>
              <a:spcAft>
                <a:spcPts val="200"/>
              </a:spcAft>
            </a:pPr>
            <a:r>
              <a:rPr lang="fi-FI" sz="1200" u="sng" dirty="0">
                <a:uFill>
                  <a:solidFill>
                    <a:schemeClr val="bg1"/>
                  </a:solidFill>
                </a:uFill>
                <a:hlinkClick r:id="rId7" action="ppaction://hlinksldjump"/>
              </a:rPr>
              <a:t>Asiakasturvallisuus……………………………….......37</a:t>
            </a:r>
            <a:endParaRPr lang="fi-FI" sz="1200" u="sng" dirty="0">
              <a:uFill>
                <a:solidFill>
                  <a:schemeClr val="bg1"/>
                </a:solidFill>
              </a:uFill>
            </a:endParaRPr>
          </a:p>
          <a:p>
            <a:pPr marL="0" lvl="1">
              <a:lnSpc>
                <a:spcPct val="200000"/>
              </a:lnSpc>
              <a:spcBef>
                <a:spcPts val="900"/>
              </a:spcBef>
              <a:spcAft>
                <a:spcPts val="200"/>
              </a:spcAft>
            </a:pPr>
            <a:r>
              <a:rPr lang="fi-FI" sz="1200" u="sng" dirty="0">
                <a:uFill>
                  <a:solidFill>
                    <a:schemeClr val="bg1"/>
                  </a:solidFill>
                </a:uFill>
                <a:ea typeface="Inter" panose="02000503000000020004" pitchFamily="2" charset="0"/>
                <a:hlinkClick r:id="rId8" action="ppaction://hlinksldjump"/>
              </a:rPr>
              <a:t>Asiakas- ja potilastietojen käsittely ja kirjaaminen…44</a:t>
            </a:r>
            <a:endParaRPr lang="fi-FI" sz="1200" u="sng" dirty="0">
              <a:uFill>
                <a:solidFill>
                  <a:schemeClr val="bg1"/>
                </a:solidFill>
              </a:uFill>
              <a:ea typeface="Inter" panose="02000503000000020004" pitchFamily="2" charset="0"/>
            </a:endParaRPr>
          </a:p>
        </p:txBody>
      </p:sp>
      <p:sp>
        <p:nvSpPr>
          <p:cNvPr id="7" name="TextBox 6">
            <a:extLst>
              <a:ext uri="{FF2B5EF4-FFF2-40B4-BE49-F238E27FC236}">
                <a16:creationId xmlns:a16="http://schemas.microsoft.com/office/drawing/2014/main" id="{564E4902-3D68-9EFA-D2E6-C2B11A07EBEF}"/>
              </a:ext>
            </a:extLst>
          </p:cNvPr>
          <p:cNvSpPr txBox="1">
            <a:spLocks/>
          </p:cNvSpPr>
          <p:nvPr/>
        </p:nvSpPr>
        <p:spPr>
          <a:xfrm>
            <a:off x="423659" y="1973954"/>
            <a:ext cx="3168000" cy="1015663"/>
          </a:xfrm>
          <a:prstGeom prst="rect">
            <a:avLst/>
          </a:prstGeom>
          <a:noFill/>
        </p:spPr>
        <p:txBody>
          <a:bodyPr wrap="square" rtlCol="0">
            <a:spAutoFit/>
          </a:bodyPr>
          <a:lstStyle/>
          <a:p>
            <a:pPr>
              <a:spcAft>
                <a:spcPts val="600"/>
              </a:spcAft>
            </a:pPr>
            <a:r>
              <a:rPr lang="fi-FI" sz="2000" b="1">
                <a:solidFill>
                  <a:schemeClr val="accent1">
                    <a:lumMod val="50000"/>
                  </a:schemeClr>
                </a:solidFill>
                <a:latin typeface="+mj-lt"/>
                <a:ea typeface="Inter" panose="02000503000000020004" pitchFamily="2" charset="0"/>
                <a:cs typeface="Times New Roman" panose="02020603050405020304" pitchFamily="18" charset="0"/>
              </a:rPr>
              <a:t>Yksikön tiedot</a:t>
            </a:r>
          </a:p>
          <a:p>
            <a:pPr>
              <a:spcAft>
                <a:spcPts val="600"/>
              </a:spcAft>
            </a:pPr>
            <a:endParaRPr lang="fi-FI" sz="1200">
              <a:solidFill>
                <a:schemeClr val="accent1">
                  <a:lumMod val="50000"/>
                </a:schemeClr>
              </a:solidFill>
              <a:latin typeface="+mj-lt"/>
              <a:ea typeface="Inter" panose="02000503000000020004" pitchFamily="2" charset="0"/>
              <a:cs typeface="Times New Roman" panose="02020603050405020304" pitchFamily="18" charset="0"/>
            </a:endParaRPr>
          </a:p>
          <a:p>
            <a:pPr>
              <a:spcAft>
                <a:spcPts val="600"/>
              </a:spcAft>
            </a:pPr>
            <a:endParaRPr lang="en-FI" sz="1200">
              <a:latin typeface="Inter" panose="02000503000000020004" pitchFamily="2" charset="0"/>
              <a:ea typeface="Inter" panose="02000503000000020004" pitchFamily="2" charset="0"/>
            </a:endParaRPr>
          </a:p>
        </p:txBody>
      </p:sp>
      <p:cxnSp>
        <p:nvCxnSpPr>
          <p:cNvPr id="13" name="Straight Connector 12">
            <a:extLst>
              <a:ext uri="{FF2B5EF4-FFF2-40B4-BE49-F238E27FC236}">
                <a16:creationId xmlns:a16="http://schemas.microsoft.com/office/drawing/2014/main" id="{16AC985C-2194-CA51-7341-957CC9136BB1}"/>
              </a:ext>
            </a:extLst>
          </p:cNvPr>
          <p:cNvCxnSpPr>
            <a:cxnSpLocks/>
          </p:cNvCxnSpPr>
          <p:nvPr/>
        </p:nvCxnSpPr>
        <p:spPr>
          <a:xfrm>
            <a:off x="3793281" y="2085277"/>
            <a:ext cx="0" cy="3843323"/>
          </a:xfrm>
          <a:prstGeom prst="line">
            <a:avLst/>
          </a:prstGeom>
          <a:ln w="158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21D1854-BE73-951C-6210-EE0DCA65D51A}"/>
              </a:ext>
            </a:extLst>
          </p:cNvPr>
          <p:cNvCxnSpPr>
            <a:cxnSpLocks/>
          </p:cNvCxnSpPr>
          <p:nvPr/>
        </p:nvCxnSpPr>
        <p:spPr>
          <a:xfrm>
            <a:off x="8300019" y="2085278"/>
            <a:ext cx="0" cy="3843322"/>
          </a:xfrm>
          <a:prstGeom prst="line">
            <a:avLst/>
          </a:prstGeom>
          <a:ln w="158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F1DC9D12-00D1-3C63-ED73-EB79BADB4691}"/>
              </a:ext>
            </a:extLst>
          </p:cNvPr>
          <p:cNvSpPr/>
          <p:nvPr/>
        </p:nvSpPr>
        <p:spPr>
          <a:xfrm>
            <a:off x="0" y="0"/>
            <a:ext cx="12192000" cy="518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37" name="Rectangle 36">
            <a:extLst>
              <a:ext uri="{FF2B5EF4-FFF2-40B4-BE49-F238E27FC236}">
                <a16:creationId xmlns:a16="http://schemas.microsoft.com/office/drawing/2014/main" id="{BE691117-57D5-E5BF-4E68-C87E34C65852}"/>
              </a:ext>
            </a:extLst>
          </p:cNvPr>
          <p:cNvSpPr>
            <a:spLocks/>
          </p:cNvSpPr>
          <p:nvPr/>
        </p:nvSpPr>
        <p:spPr>
          <a:xfrm>
            <a:off x="9738487" y="0"/>
            <a:ext cx="2443164" cy="49599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Liitteet</a:t>
            </a:r>
          </a:p>
        </p:txBody>
      </p:sp>
      <p:sp>
        <p:nvSpPr>
          <p:cNvPr id="38" name="Rectangle 37">
            <a:extLst>
              <a:ext uri="{FF2B5EF4-FFF2-40B4-BE49-F238E27FC236}">
                <a16:creationId xmlns:a16="http://schemas.microsoft.com/office/drawing/2014/main" id="{68C8FBEE-3C51-8CD4-19DB-BA9C2527CA95}"/>
              </a:ext>
            </a:extLst>
          </p:cNvPr>
          <p:cNvSpPr/>
          <p:nvPr/>
        </p:nvSpPr>
        <p:spPr>
          <a:xfrm>
            <a:off x="7303867" y="0"/>
            <a:ext cx="2443164" cy="50233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Kehittäminen</a:t>
            </a:r>
            <a:br>
              <a:rPr lang="fi-FI" sz="1250" b="1" spc="31">
                <a:solidFill>
                  <a:schemeClr val="bg1">
                    <a:lumMod val="65000"/>
                  </a:schemeClr>
                </a:solidFill>
                <a:ea typeface="Inter" panose="02000503000000020004" pitchFamily="2" charset="0"/>
              </a:rPr>
            </a:br>
            <a:r>
              <a:rPr lang="fi-FI" sz="1250" b="1" spc="31">
                <a:solidFill>
                  <a:schemeClr val="bg1">
                    <a:lumMod val="65000"/>
                  </a:schemeClr>
                </a:solidFill>
                <a:ea typeface="Inter" panose="02000503000000020004" pitchFamily="2" charset="0"/>
              </a:rPr>
              <a:t>&amp; seuranta</a:t>
            </a:r>
          </a:p>
        </p:txBody>
      </p:sp>
      <p:sp>
        <p:nvSpPr>
          <p:cNvPr id="39" name="Rectangle 38">
            <a:extLst>
              <a:ext uri="{FF2B5EF4-FFF2-40B4-BE49-F238E27FC236}">
                <a16:creationId xmlns:a16="http://schemas.microsoft.com/office/drawing/2014/main" id="{9D9C19E0-705B-95DA-5792-C2C149F2684A}"/>
              </a:ext>
            </a:extLst>
          </p:cNvPr>
          <p:cNvSpPr>
            <a:spLocks/>
          </p:cNvSpPr>
          <p:nvPr/>
        </p:nvSpPr>
        <p:spPr>
          <a:xfrm>
            <a:off x="4869243" y="0"/>
            <a:ext cx="2443164" cy="532326"/>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Toimintaperiaatteet </a:t>
            </a:r>
            <a:br>
              <a:rPr lang="fi-FI" sz="1250" b="1" spc="31">
                <a:solidFill>
                  <a:schemeClr val="bg1">
                    <a:lumMod val="65000"/>
                  </a:schemeClr>
                </a:solidFill>
                <a:ea typeface="Inter" panose="02000503000000020004" pitchFamily="2" charset="0"/>
              </a:rPr>
            </a:br>
            <a:r>
              <a:rPr lang="fi-FI" sz="1250" b="1" spc="31">
                <a:solidFill>
                  <a:schemeClr val="bg1">
                    <a:lumMod val="65000"/>
                  </a:schemeClr>
                </a:solidFill>
                <a:ea typeface="Inter" panose="02000503000000020004" pitchFamily="2" charset="0"/>
              </a:rPr>
              <a:t>&amp; käytännöt</a:t>
            </a:r>
          </a:p>
        </p:txBody>
      </p:sp>
      <p:sp>
        <p:nvSpPr>
          <p:cNvPr id="40" name="Rectangle 39">
            <a:extLst>
              <a:ext uri="{FF2B5EF4-FFF2-40B4-BE49-F238E27FC236}">
                <a16:creationId xmlns:a16="http://schemas.microsoft.com/office/drawing/2014/main" id="{F250F812-EF16-102E-99D9-579326853F58}"/>
              </a:ext>
            </a:extLst>
          </p:cNvPr>
          <p:cNvSpPr/>
          <p:nvPr/>
        </p:nvSpPr>
        <p:spPr>
          <a:xfrm>
            <a:off x="2434623" y="-22188"/>
            <a:ext cx="2443164" cy="516478"/>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Yksikön tiedot</a:t>
            </a:r>
          </a:p>
        </p:txBody>
      </p:sp>
      <p:sp>
        <p:nvSpPr>
          <p:cNvPr id="41" name="Rectangle 40">
            <a:extLst>
              <a:ext uri="{FF2B5EF4-FFF2-40B4-BE49-F238E27FC236}">
                <a16:creationId xmlns:a16="http://schemas.microsoft.com/office/drawing/2014/main" id="{B4F76884-DAF1-C26A-763B-8D3DA3B47856}"/>
              </a:ext>
            </a:extLst>
          </p:cNvPr>
          <p:cNvSpPr/>
          <p:nvPr/>
        </p:nvSpPr>
        <p:spPr>
          <a:xfrm>
            <a:off x="-1" y="-22188"/>
            <a:ext cx="2443164" cy="540369"/>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tx1">
                    <a:lumMod val="65000"/>
                    <a:lumOff val="35000"/>
                  </a:schemeClr>
                </a:solidFill>
                <a:ea typeface="Inter" panose="02000503000000020004" pitchFamily="2" charset="0"/>
              </a:rPr>
              <a:t>Sisällysluettelo</a:t>
            </a:r>
          </a:p>
        </p:txBody>
      </p:sp>
      <p:cxnSp>
        <p:nvCxnSpPr>
          <p:cNvPr id="42" name="Straight Connector 41">
            <a:extLst>
              <a:ext uri="{FF2B5EF4-FFF2-40B4-BE49-F238E27FC236}">
                <a16:creationId xmlns:a16="http://schemas.microsoft.com/office/drawing/2014/main" id="{DCF7AC07-0FE3-EEA4-5B33-8A2254015756}"/>
              </a:ext>
            </a:extLst>
          </p:cNvPr>
          <p:cNvCxnSpPr>
            <a:cxnSpLocks/>
          </p:cNvCxnSpPr>
          <p:nvPr/>
        </p:nvCxnSpPr>
        <p:spPr>
          <a:xfrm>
            <a:off x="24384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0280A89-72E7-DD14-5C6D-9A20A9486F52}"/>
              </a:ext>
            </a:extLst>
          </p:cNvPr>
          <p:cNvCxnSpPr>
            <a:cxnSpLocks/>
          </p:cNvCxnSpPr>
          <p:nvPr/>
        </p:nvCxnSpPr>
        <p:spPr>
          <a:xfrm>
            <a:off x="48768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796AB2B-C581-940C-90D3-789C5183B031}"/>
              </a:ext>
            </a:extLst>
          </p:cNvPr>
          <p:cNvCxnSpPr>
            <a:cxnSpLocks/>
          </p:cNvCxnSpPr>
          <p:nvPr/>
        </p:nvCxnSpPr>
        <p:spPr>
          <a:xfrm>
            <a:off x="73152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29C6974-4BE7-C054-263C-9D8885FF4CA5}"/>
              </a:ext>
            </a:extLst>
          </p:cNvPr>
          <p:cNvCxnSpPr>
            <a:cxnSpLocks/>
          </p:cNvCxnSpPr>
          <p:nvPr/>
        </p:nvCxnSpPr>
        <p:spPr>
          <a:xfrm>
            <a:off x="97536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C4ABEF6-8B62-2335-3170-A6D92F6CC894}"/>
              </a:ext>
            </a:extLst>
          </p:cNvPr>
          <p:cNvCxnSpPr>
            <a:cxnSpLocks/>
          </p:cNvCxnSpPr>
          <p:nvPr/>
        </p:nvCxnSpPr>
        <p:spPr>
          <a:xfrm flipH="1">
            <a:off x="2434623" y="518181"/>
            <a:ext cx="9758676"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8E41B4F-28D1-AF66-FE1F-CFD3739E2173}"/>
              </a:ext>
            </a:extLst>
          </p:cNvPr>
          <p:cNvSpPr txBox="1"/>
          <p:nvPr/>
        </p:nvSpPr>
        <p:spPr>
          <a:xfrm>
            <a:off x="4060761" y="1984726"/>
            <a:ext cx="4060127" cy="778675"/>
          </a:xfrm>
          <a:prstGeom prst="rect">
            <a:avLst/>
          </a:prstGeom>
          <a:noFill/>
        </p:spPr>
        <p:txBody>
          <a:bodyPr wrap="square">
            <a:spAutoFit/>
          </a:bodyPr>
          <a:lstStyle/>
          <a:p>
            <a:pPr marL="0" lvl="1">
              <a:spcAft>
                <a:spcPts val="600"/>
              </a:spcAft>
            </a:pPr>
            <a:r>
              <a:rPr lang="fi-FI" sz="2000" b="1">
                <a:solidFill>
                  <a:schemeClr val="accent5"/>
                </a:solidFill>
                <a:latin typeface="+mj-lt"/>
                <a:ea typeface="Inter" panose="02000503000000020004" pitchFamily="2" charset="0"/>
              </a:rPr>
              <a:t>Kotihoidon toiminta-periaatteet ja käytännöt</a:t>
            </a:r>
            <a:endParaRPr lang="fi-FI" sz="1200">
              <a:solidFill>
                <a:schemeClr val="accent5"/>
              </a:solidFill>
              <a:latin typeface="+mj-lt"/>
              <a:ea typeface="Inter" panose="02000503000000020004" pitchFamily="2" charset="0"/>
              <a:cs typeface="Times New Roman" panose="02020603050405020304" pitchFamily="18" charset="0"/>
            </a:endParaRPr>
          </a:p>
        </p:txBody>
      </p:sp>
      <p:sp>
        <p:nvSpPr>
          <p:cNvPr id="20" name="TextBox 19">
            <a:extLst>
              <a:ext uri="{FF2B5EF4-FFF2-40B4-BE49-F238E27FC236}">
                <a16:creationId xmlns:a16="http://schemas.microsoft.com/office/drawing/2014/main" id="{0DD80B9A-55FB-6F8A-B7DB-F9426B28698E}"/>
              </a:ext>
            </a:extLst>
          </p:cNvPr>
          <p:cNvSpPr txBox="1">
            <a:spLocks/>
          </p:cNvSpPr>
          <p:nvPr/>
        </p:nvSpPr>
        <p:spPr>
          <a:xfrm>
            <a:off x="383346" y="2972213"/>
            <a:ext cx="3292398" cy="914802"/>
          </a:xfrm>
          <a:prstGeom prst="rect">
            <a:avLst/>
          </a:prstGeom>
          <a:noFill/>
          <a:ln>
            <a:noFill/>
          </a:ln>
        </p:spPr>
        <p:txBody>
          <a:bodyPr wrap="square">
            <a:spAutoFit/>
          </a:bodyPr>
          <a:lstStyle/>
          <a:p>
            <a:pPr marL="0" marR="0" lvl="1" indent="0" algn="l" defTabSz="914377" rtl="0" eaLnBrk="1" fontAlgn="auto" latinLnBrk="0" hangingPunct="1">
              <a:lnSpc>
                <a:spcPct val="200000"/>
              </a:lnSpc>
              <a:spcBef>
                <a:spcPts val="900"/>
              </a:spcBef>
              <a:spcAft>
                <a:spcPts val="200"/>
              </a:spcAft>
              <a:buClrTx/>
              <a:buSzTx/>
              <a:buFontTx/>
              <a:buNone/>
              <a:tabLst/>
              <a:defRPr/>
            </a:pPr>
            <a:r>
              <a:rPr kumimoji="0" lang="fi-FI" sz="1200" u="sng" strike="noStrike" kern="1200" cap="none" spc="0" normalizeH="0" noProof="0" dirty="0">
                <a:solidFill>
                  <a:srgbClr val="000000"/>
                </a:solidFill>
                <a:effectLst/>
                <a:uLnTx/>
                <a:uFill>
                  <a:solidFill>
                    <a:schemeClr val="bg1"/>
                  </a:solidFill>
                </a:uFill>
                <a:latin typeface="Arial" panose="020B0604020202020204"/>
                <a:ea typeface="+mn-ea"/>
                <a:cs typeface="+mn-cs"/>
                <a:hlinkClick r:id="rId9" action="ppaction://hlinksldjump"/>
              </a:rPr>
              <a:t>Palveluntuottajaa koskevat tiedot……….....5</a:t>
            </a:r>
            <a:endParaRPr kumimoji="0" lang="fi-FI" sz="1200" u="sng" strike="noStrike" kern="1200" cap="none" spc="0" normalizeH="0" noProof="0" dirty="0">
              <a:solidFill>
                <a:srgbClr val="000000"/>
              </a:solidFill>
              <a:effectLst/>
              <a:uLnTx/>
              <a:uFill>
                <a:solidFill>
                  <a:schemeClr val="bg1"/>
                </a:solidFill>
              </a:uFill>
              <a:latin typeface="Arial" panose="020B0604020202020204"/>
              <a:ea typeface="+mn-ea"/>
              <a:cs typeface="+mn-cs"/>
            </a:endParaRPr>
          </a:p>
          <a:p>
            <a:pPr marL="0" marR="0" lvl="1" indent="0" algn="l" defTabSz="914377" rtl="0" eaLnBrk="1" fontAlgn="auto" latinLnBrk="0" hangingPunct="1">
              <a:lnSpc>
                <a:spcPct val="200000"/>
              </a:lnSpc>
              <a:spcBef>
                <a:spcPts val="900"/>
              </a:spcBef>
              <a:spcAft>
                <a:spcPts val="200"/>
              </a:spcAft>
              <a:buClrTx/>
              <a:buSzTx/>
              <a:buFontTx/>
              <a:buNone/>
              <a:tabLst/>
              <a:defRPr/>
            </a:pPr>
            <a:r>
              <a:rPr kumimoji="0" lang="fi-FI" sz="1200" u="sng" strike="noStrike" kern="1200" cap="none" spc="0" normalizeH="0" noProof="0" dirty="0">
                <a:solidFill>
                  <a:srgbClr val="000000"/>
                </a:solidFill>
                <a:effectLst/>
                <a:uLnTx/>
                <a:uFill>
                  <a:solidFill>
                    <a:schemeClr val="bg1"/>
                  </a:solidFill>
                </a:uFill>
                <a:latin typeface="Arial" panose="020B0604020202020204"/>
                <a:ea typeface="+mn-ea"/>
                <a:cs typeface="+mn-cs"/>
                <a:hlinkClick r:id="rId10" action="ppaction://hlinksldjump"/>
              </a:rPr>
              <a:t>Omavalvontasuunnitelman laatiminen..…...</a:t>
            </a:r>
            <a:r>
              <a:rPr kumimoji="0" lang="fi-FI" sz="1200" b="0" i="0" u="sng" strike="noStrike" kern="1200" cap="none" spc="0" normalizeH="0" noProof="0" dirty="0">
                <a:ln>
                  <a:noFill/>
                </a:ln>
                <a:solidFill>
                  <a:srgbClr val="000000"/>
                </a:solidFill>
                <a:effectLst/>
                <a:uLnTx/>
                <a:uFill>
                  <a:solidFill>
                    <a:schemeClr val="bg1"/>
                  </a:solidFill>
                </a:uFill>
                <a:latin typeface="Arial" panose="020B0604020202020204"/>
                <a:ea typeface="+mn-ea"/>
                <a:cs typeface="+mn-cs"/>
                <a:hlinkClick r:id="rId10" action="ppaction://hlinksldjump"/>
              </a:rPr>
              <a:t>6</a:t>
            </a:r>
            <a:endParaRPr kumimoji="0" lang="fi-FI" sz="1200" b="0" i="0" u="sng" strike="noStrike" kern="1200" cap="none" spc="0" normalizeH="0" noProof="0" dirty="0">
              <a:ln>
                <a:noFill/>
              </a:ln>
              <a:solidFill>
                <a:srgbClr val="000000"/>
              </a:solidFill>
              <a:effectLst/>
              <a:uLnTx/>
              <a:uFill>
                <a:solidFill>
                  <a:schemeClr val="bg1"/>
                </a:solidFill>
              </a:uFill>
              <a:latin typeface="Arial" panose="020B0604020202020204"/>
              <a:ea typeface="+mn-ea"/>
              <a:cs typeface="+mn-cs"/>
            </a:endParaRPr>
          </a:p>
        </p:txBody>
      </p:sp>
      <p:sp>
        <p:nvSpPr>
          <p:cNvPr id="24" name="TextBox 23">
            <a:extLst>
              <a:ext uri="{FF2B5EF4-FFF2-40B4-BE49-F238E27FC236}">
                <a16:creationId xmlns:a16="http://schemas.microsoft.com/office/drawing/2014/main" id="{8C90E8CC-15DA-CA5F-6364-6F83F681403C}"/>
              </a:ext>
            </a:extLst>
          </p:cNvPr>
          <p:cNvSpPr txBox="1">
            <a:spLocks/>
          </p:cNvSpPr>
          <p:nvPr/>
        </p:nvSpPr>
        <p:spPr>
          <a:xfrm>
            <a:off x="8576750" y="2972213"/>
            <a:ext cx="3292397" cy="914802"/>
          </a:xfrm>
          <a:prstGeom prst="rect">
            <a:avLst/>
          </a:prstGeom>
          <a:noFill/>
        </p:spPr>
        <p:txBody>
          <a:bodyPr wrap="square">
            <a:spAutoFit/>
          </a:bodyPr>
          <a:lstStyle/>
          <a:p>
            <a:pPr marL="0" marR="0" lvl="1" indent="0" algn="l" defTabSz="914377" rtl="0" eaLnBrk="1" fontAlgn="auto" latinLnBrk="0" hangingPunct="1">
              <a:lnSpc>
                <a:spcPct val="200000"/>
              </a:lnSpc>
              <a:spcBef>
                <a:spcPts val="900"/>
              </a:spcBef>
              <a:spcAft>
                <a:spcPts val="200"/>
              </a:spcAft>
              <a:buClrTx/>
              <a:buSzTx/>
              <a:buFontTx/>
              <a:buNone/>
              <a:tabLst/>
              <a:defRPr/>
            </a:pPr>
            <a:r>
              <a:rPr kumimoji="0" lang="fi-FI" sz="1200" b="0" i="0" u="sng" strike="noStrike" kern="1200" cap="none" spc="0" normalizeH="0" baseline="0" noProof="0" dirty="0">
                <a:ln>
                  <a:noFill/>
                </a:ln>
                <a:solidFill>
                  <a:srgbClr val="000000"/>
                </a:solidFill>
                <a:effectLst/>
                <a:uLnTx/>
                <a:uFill>
                  <a:solidFill>
                    <a:schemeClr val="bg1"/>
                  </a:solidFill>
                </a:uFill>
                <a:latin typeface="Arial" panose="020B0604020202020204"/>
                <a:hlinkClick r:id="rId11" action="ppaction://hlinksldjump"/>
              </a:rPr>
              <a:t>Yhteenveto kehittämissuunnitelmasta.......</a:t>
            </a:r>
            <a:r>
              <a:rPr lang="fi-FI" sz="1200" u="sng" dirty="0">
                <a:solidFill>
                  <a:srgbClr val="000000"/>
                </a:solidFill>
                <a:uFill>
                  <a:solidFill>
                    <a:schemeClr val="bg1"/>
                  </a:solidFill>
                </a:uFill>
                <a:latin typeface="Arial" panose="020B0604020202020204"/>
                <a:hlinkClick r:id="rId11" action="ppaction://hlinksldjump"/>
              </a:rPr>
              <a:t>47</a:t>
            </a:r>
            <a:endParaRPr kumimoji="0" lang="fi-FI" sz="1200" b="0" i="0" u="sng" strike="noStrike" kern="1200" cap="none" spc="0" normalizeH="0" baseline="0" noProof="0" dirty="0">
              <a:ln>
                <a:noFill/>
              </a:ln>
              <a:solidFill>
                <a:srgbClr val="000000"/>
              </a:solidFill>
              <a:effectLst/>
              <a:uLnTx/>
              <a:uFill>
                <a:solidFill>
                  <a:schemeClr val="bg1"/>
                </a:solidFill>
              </a:uFill>
              <a:latin typeface="Arial" panose="020B0604020202020204"/>
              <a:ea typeface="+mn-ea"/>
              <a:cs typeface="+mn-cs"/>
            </a:endParaRPr>
          </a:p>
          <a:p>
            <a:pPr marL="0" marR="0" lvl="1" indent="0" algn="l" defTabSz="914377" rtl="0" eaLnBrk="1" fontAlgn="auto" latinLnBrk="0" hangingPunct="1">
              <a:lnSpc>
                <a:spcPct val="200000"/>
              </a:lnSpc>
              <a:spcBef>
                <a:spcPts val="900"/>
              </a:spcBef>
              <a:spcAft>
                <a:spcPts val="200"/>
              </a:spcAft>
              <a:buClrTx/>
              <a:buSzTx/>
              <a:buFontTx/>
              <a:buNone/>
              <a:tabLst/>
              <a:defRPr/>
            </a:pPr>
            <a:r>
              <a:rPr kumimoji="0" lang="fi-FI" sz="1200" b="0" i="0" u="sng" strike="noStrike" kern="1200" cap="none" spc="0" normalizeH="0" baseline="0" noProof="0" dirty="0">
                <a:ln>
                  <a:noFill/>
                </a:ln>
                <a:solidFill>
                  <a:srgbClr val="000000"/>
                </a:solidFill>
                <a:effectLst/>
                <a:uLnTx/>
                <a:uFill>
                  <a:solidFill>
                    <a:schemeClr val="bg1"/>
                  </a:solidFill>
                </a:uFill>
                <a:latin typeface="Arial" panose="020B0604020202020204"/>
                <a:hlinkClick r:id="rId12" action="ppaction://hlinksldjump"/>
              </a:rPr>
              <a:t>Omavalvontasuunnitelman seuranta…......</a:t>
            </a:r>
            <a:r>
              <a:rPr lang="fi-FI" sz="1200" u="sng" dirty="0">
                <a:solidFill>
                  <a:srgbClr val="000000"/>
                </a:solidFill>
                <a:uFill>
                  <a:solidFill>
                    <a:schemeClr val="bg1"/>
                  </a:solidFill>
                </a:uFill>
                <a:latin typeface="Arial" panose="020B0604020202020204"/>
                <a:hlinkClick r:id="rId12" action="ppaction://hlinksldjump"/>
              </a:rPr>
              <a:t>48</a:t>
            </a:r>
            <a:endParaRPr kumimoji="0" lang="fi-FI" sz="1200" b="0" i="0" u="sng" strike="noStrike" kern="1200" cap="none" spc="0" normalizeH="0" baseline="0" noProof="0" dirty="0">
              <a:ln>
                <a:noFill/>
              </a:ln>
              <a:solidFill>
                <a:srgbClr val="000000"/>
              </a:solidFill>
              <a:effectLst/>
              <a:uLnTx/>
              <a:uFill>
                <a:solidFill>
                  <a:schemeClr val="bg1"/>
                </a:solidFill>
              </a:uFill>
              <a:latin typeface="Arial" panose="020B0604020202020204"/>
              <a:ea typeface="+mn-ea"/>
              <a:cs typeface="+mn-cs"/>
            </a:endParaRPr>
          </a:p>
        </p:txBody>
      </p:sp>
      <p:grpSp>
        <p:nvGrpSpPr>
          <p:cNvPr id="32" name="Group 31">
            <a:extLst>
              <a:ext uri="{FF2B5EF4-FFF2-40B4-BE49-F238E27FC236}">
                <a16:creationId xmlns:a16="http://schemas.microsoft.com/office/drawing/2014/main" id="{C35B981B-6478-1A10-2CB7-7796E7793738}"/>
              </a:ext>
            </a:extLst>
          </p:cNvPr>
          <p:cNvGrpSpPr/>
          <p:nvPr/>
        </p:nvGrpSpPr>
        <p:grpSpPr>
          <a:xfrm>
            <a:off x="1093045" y="4436738"/>
            <a:ext cx="735979" cy="829125"/>
            <a:chOff x="944056" y="4326811"/>
            <a:chExt cx="1966412" cy="1966412"/>
          </a:xfrm>
        </p:grpSpPr>
        <p:pic>
          <p:nvPicPr>
            <p:cNvPr id="29" name="Graphic 28" descr="Pinch Zoom Out outline">
              <a:extLst>
                <a:ext uri="{FF2B5EF4-FFF2-40B4-BE49-F238E27FC236}">
                  <a16:creationId xmlns:a16="http://schemas.microsoft.com/office/drawing/2014/main" id="{C9B1C015-02D7-F801-6E08-2BF97F2834F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44056" y="4326811"/>
              <a:ext cx="1966412" cy="1966412"/>
            </a:xfrm>
            <a:prstGeom prst="rect">
              <a:avLst/>
            </a:prstGeom>
          </p:spPr>
        </p:pic>
        <p:sp>
          <p:nvSpPr>
            <p:cNvPr id="30" name="Rectangle 29">
              <a:extLst>
                <a:ext uri="{FF2B5EF4-FFF2-40B4-BE49-F238E27FC236}">
                  <a16:creationId xmlns:a16="http://schemas.microsoft.com/office/drawing/2014/main" id="{C6DBC1FF-688C-0F99-A806-32C4820ABF8D}"/>
                </a:ext>
              </a:extLst>
            </p:cNvPr>
            <p:cNvSpPr/>
            <p:nvPr/>
          </p:nvSpPr>
          <p:spPr>
            <a:xfrm>
              <a:off x="1081668" y="4506421"/>
              <a:ext cx="457199" cy="8015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1" name="Rectangle 30">
              <a:extLst>
                <a:ext uri="{FF2B5EF4-FFF2-40B4-BE49-F238E27FC236}">
                  <a16:creationId xmlns:a16="http://schemas.microsoft.com/office/drawing/2014/main" id="{478CADC1-EAA6-F782-3454-A75B95D6CB5F}"/>
                </a:ext>
              </a:extLst>
            </p:cNvPr>
            <p:cNvSpPr/>
            <p:nvPr/>
          </p:nvSpPr>
          <p:spPr>
            <a:xfrm>
              <a:off x="2233196" y="5650085"/>
              <a:ext cx="364921" cy="24917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grpSp>
      <p:sp>
        <p:nvSpPr>
          <p:cNvPr id="34" name="Rectangle 33">
            <a:extLst>
              <a:ext uri="{FF2B5EF4-FFF2-40B4-BE49-F238E27FC236}">
                <a16:creationId xmlns:a16="http://schemas.microsoft.com/office/drawing/2014/main" id="{BF9383D8-21BB-CACB-8E97-7C63EE2D10E6}"/>
              </a:ext>
            </a:extLst>
          </p:cNvPr>
          <p:cNvSpPr/>
          <p:nvPr/>
        </p:nvSpPr>
        <p:spPr>
          <a:xfrm>
            <a:off x="1071632" y="4850441"/>
            <a:ext cx="200246" cy="1328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7911914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AB4FF9-31BB-5C75-E24F-3B00220AF75F}"/>
              </a:ext>
            </a:extLst>
          </p:cNvPr>
          <p:cNvSpPr>
            <a:spLocks noGrp="1"/>
          </p:cNvSpPr>
          <p:nvPr>
            <p:ph type="title"/>
          </p:nvPr>
        </p:nvSpPr>
        <p:spPr/>
        <p:txBody>
          <a:bodyPr vert="horz">
            <a:normAutofit/>
          </a:bodyPr>
          <a:lstStyle/>
          <a:p>
            <a:r>
              <a:rPr lang="fi-FI" sz="2800"/>
              <a:t>Tausta </a:t>
            </a:r>
            <a:endParaRPr lang="fi-FI"/>
          </a:p>
        </p:txBody>
      </p:sp>
      <p:sp>
        <p:nvSpPr>
          <p:cNvPr id="13" name="Rectangle 12">
            <a:extLst>
              <a:ext uri="{FF2B5EF4-FFF2-40B4-BE49-F238E27FC236}">
                <a16:creationId xmlns:a16="http://schemas.microsoft.com/office/drawing/2014/main" id="{654AC7E7-A493-DE43-C37D-1B34C58C1809}"/>
              </a:ext>
            </a:extLst>
          </p:cNvPr>
          <p:cNvSpPr/>
          <p:nvPr/>
        </p:nvSpPr>
        <p:spPr>
          <a:xfrm>
            <a:off x="0" y="0"/>
            <a:ext cx="12192000" cy="518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15" name="Rectangle 14">
            <a:extLst>
              <a:ext uri="{FF2B5EF4-FFF2-40B4-BE49-F238E27FC236}">
                <a16:creationId xmlns:a16="http://schemas.microsoft.com/office/drawing/2014/main" id="{E5F6EE70-F89D-F1CC-BCDF-D293655A5054}"/>
              </a:ext>
            </a:extLst>
          </p:cNvPr>
          <p:cNvSpPr/>
          <p:nvPr/>
        </p:nvSpPr>
        <p:spPr>
          <a:xfrm>
            <a:off x="4879594" y="0"/>
            <a:ext cx="2427068" cy="518181"/>
          </a:xfrm>
          <a:prstGeom prst="rect">
            <a:avLst/>
          </a:prstGeom>
          <a:solidFill>
            <a:srgbClr val="ED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16" name="Rectangle 15">
            <a:extLst>
              <a:ext uri="{FF2B5EF4-FFF2-40B4-BE49-F238E27FC236}">
                <a16:creationId xmlns:a16="http://schemas.microsoft.com/office/drawing/2014/main" id="{DBAFF04E-D574-1339-2E52-8B9F8B5C1B99}"/>
              </a:ext>
            </a:extLst>
          </p:cNvPr>
          <p:cNvSpPr/>
          <p:nvPr/>
        </p:nvSpPr>
        <p:spPr>
          <a:xfrm>
            <a:off x="9738487" y="-22188"/>
            <a:ext cx="2443164" cy="51818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Liitteet</a:t>
            </a:r>
          </a:p>
        </p:txBody>
      </p:sp>
      <p:sp>
        <p:nvSpPr>
          <p:cNvPr id="17" name="Rectangle 16">
            <a:extLst>
              <a:ext uri="{FF2B5EF4-FFF2-40B4-BE49-F238E27FC236}">
                <a16:creationId xmlns:a16="http://schemas.microsoft.com/office/drawing/2014/main" id="{63E88221-4670-D7BE-AE1D-6FAD85C0E345}"/>
              </a:ext>
            </a:extLst>
          </p:cNvPr>
          <p:cNvSpPr/>
          <p:nvPr/>
        </p:nvSpPr>
        <p:spPr>
          <a:xfrm>
            <a:off x="7303867" y="0"/>
            <a:ext cx="2443164" cy="50233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Kehittäminen</a:t>
            </a:r>
            <a:br>
              <a:rPr lang="fi-FI" sz="1250" b="1" spc="31">
                <a:solidFill>
                  <a:schemeClr val="bg1">
                    <a:lumMod val="65000"/>
                  </a:schemeClr>
                </a:solidFill>
                <a:ea typeface="Inter" panose="02000503000000020004" pitchFamily="2" charset="0"/>
              </a:rPr>
            </a:br>
            <a:r>
              <a:rPr lang="fi-FI" sz="1250" b="1" spc="31">
                <a:solidFill>
                  <a:schemeClr val="bg1">
                    <a:lumMod val="65000"/>
                  </a:schemeClr>
                </a:solidFill>
                <a:ea typeface="Inter" panose="02000503000000020004" pitchFamily="2" charset="0"/>
              </a:rPr>
              <a:t>&amp; seuranta</a:t>
            </a:r>
          </a:p>
        </p:txBody>
      </p:sp>
      <p:sp>
        <p:nvSpPr>
          <p:cNvPr id="19" name="Rectangle 18">
            <a:extLst>
              <a:ext uri="{FF2B5EF4-FFF2-40B4-BE49-F238E27FC236}">
                <a16:creationId xmlns:a16="http://schemas.microsoft.com/office/drawing/2014/main" id="{5F9A152A-8EB5-AE04-4719-4714767C9171}"/>
              </a:ext>
            </a:extLst>
          </p:cNvPr>
          <p:cNvSpPr/>
          <p:nvPr/>
        </p:nvSpPr>
        <p:spPr>
          <a:xfrm>
            <a:off x="4869243" y="-15840"/>
            <a:ext cx="2443164" cy="548166"/>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accent5"/>
                </a:solidFill>
                <a:ea typeface="Inter" panose="02000503000000020004" pitchFamily="2" charset="0"/>
              </a:rPr>
              <a:t>Toimintaperiaatteet </a:t>
            </a:r>
            <a:br>
              <a:rPr lang="fi-FI" sz="1250" b="1" spc="31">
                <a:solidFill>
                  <a:schemeClr val="accent5"/>
                </a:solidFill>
                <a:ea typeface="Inter" panose="02000503000000020004" pitchFamily="2" charset="0"/>
              </a:rPr>
            </a:br>
            <a:r>
              <a:rPr lang="fi-FI" sz="1250" b="1" spc="31">
                <a:solidFill>
                  <a:schemeClr val="accent5"/>
                </a:solidFill>
                <a:ea typeface="Inter" panose="02000503000000020004" pitchFamily="2" charset="0"/>
              </a:rPr>
              <a:t>&amp; käytännöt</a:t>
            </a:r>
          </a:p>
        </p:txBody>
      </p:sp>
      <p:sp>
        <p:nvSpPr>
          <p:cNvPr id="20" name="Rectangle 19">
            <a:extLst>
              <a:ext uri="{FF2B5EF4-FFF2-40B4-BE49-F238E27FC236}">
                <a16:creationId xmlns:a16="http://schemas.microsoft.com/office/drawing/2014/main" id="{CC85CE8C-39C1-CD2E-0BE0-4D64F422D8C2}"/>
              </a:ext>
            </a:extLst>
          </p:cNvPr>
          <p:cNvSpPr/>
          <p:nvPr/>
        </p:nvSpPr>
        <p:spPr>
          <a:xfrm>
            <a:off x="2434623" y="-22188"/>
            <a:ext cx="2443164" cy="516478"/>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Yksikön tiedot</a:t>
            </a:r>
          </a:p>
        </p:txBody>
      </p:sp>
      <p:sp>
        <p:nvSpPr>
          <p:cNvPr id="21" name="Rectangle 20">
            <a:extLst>
              <a:ext uri="{FF2B5EF4-FFF2-40B4-BE49-F238E27FC236}">
                <a16:creationId xmlns:a16="http://schemas.microsoft.com/office/drawing/2014/main" id="{79EEB1E3-E4EB-52E2-1735-A1F7642393E8}"/>
              </a:ext>
            </a:extLst>
          </p:cNvPr>
          <p:cNvSpPr/>
          <p:nvPr/>
        </p:nvSpPr>
        <p:spPr>
          <a:xfrm>
            <a:off x="-1" y="-22188"/>
            <a:ext cx="2443164" cy="540369"/>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Sisällysluettelo</a:t>
            </a:r>
          </a:p>
        </p:txBody>
      </p:sp>
      <p:cxnSp>
        <p:nvCxnSpPr>
          <p:cNvPr id="22" name="Straight Connector 21">
            <a:extLst>
              <a:ext uri="{FF2B5EF4-FFF2-40B4-BE49-F238E27FC236}">
                <a16:creationId xmlns:a16="http://schemas.microsoft.com/office/drawing/2014/main" id="{86BB8600-422E-9A64-2B52-A08696CFA316}"/>
              </a:ext>
            </a:extLst>
          </p:cNvPr>
          <p:cNvCxnSpPr>
            <a:cxnSpLocks/>
          </p:cNvCxnSpPr>
          <p:nvPr/>
        </p:nvCxnSpPr>
        <p:spPr>
          <a:xfrm>
            <a:off x="24384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51308BB-78FB-2FEB-33D2-62BE67467C4E}"/>
              </a:ext>
            </a:extLst>
          </p:cNvPr>
          <p:cNvCxnSpPr>
            <a:cxnSpLocks/>
          </p:cNvCxnSpPr>
          <p:nvPr/>
        </p:nvCxnSpPr>
        <p:spPr>
          <a:xfrm>
            <a:off x="4876800" y="-22188"/>
            <a:ext cx="0" cy="540369"/>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89723A6-997A-9C55-51DA-9658CC46FD5D}"/>
              </a:ext>
            </a:extLst>
          </p:cNvPr>
          <p:cNvCxnSpPr>
            <a:cxnSpLocks/>
          </p:cNvCxnSpPr>
          <p:nvPr/>
        </p:nvCxnSpPr>
        <p:spPr>
          <a:xfrm>
            <a:off x="73152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2C93B96-1724-93FA-4ACC-4D0ABD26BEC2}"/>
              </a:ext>
            </a:extLst>
          </p:cNvPr>
          <p:cNvCxnSpPr>
            <a:cxnSpLocks/>
          </p:cNvCxnSpPr>
          <p:nvPr/>
        </p:nvCxnSpPr>
        <p:spPr>
          <a:xfrm>
            <a:off x="97536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3543F43-F809-4281-2FED-3D78385903DD}"/>
              </a:ext>
            </a:extLst>
          </p:cNvPr>
          <p:cNvCxnSpPr>
            <a:cxnSpLocks/>
          </p:cNvCxnSpPr>
          <p:nvPr/>
        </p:nvCxnSpPr>
        <p:spPr>
          <a:xfrm flipH="1">
            <a:off x="7315515" y="518181"/>
            <a:ext cx="4877784"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A81D35C-C41D-2F09-178A-ECB74D75D126}"/>
              </a:ext>
            </a:extLst>
          </p:cNvPr>
          <p:cNvCxnSpPr>
            <a:cxnSpLocks/>
          </p:cNvCxnSpPr>
          <p:nvPr/>
        </p:nvCxnSpPr>
        <p:spPr>
          <a:xfrm flipH="1">
            <a:off x="-8540" y="516156"/>
            <a:ext cx="4885340"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A2E593F5-B3AC-F6D3-9AF2-8592448E1089}"/>
              </a:ext>
            </a:extLst>
          </p:cNvPr>
          <p:cNvSpPr/>
          <p:nvPr/>
        </p:nvSpPr>
        <p:spPr>
          <a:xfrm>
            <a:off x="4928896"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Rectangle 5">
            <a:extLst>
              <a:ext uri="{FF2B5EF4-FFF2-40B4-BE49-F238E27FC236}">
                <a16:creationId xmlns:a16="http://schemas.microsoft.com/office/drawing/2014/main" id="{63DA40A7-1D27-6AF1-FB21-7CF6DF143D78}"/>
              </a:ext>
            </a:extLst>
          </p:cNvPr>
          <p:cNvSpPr/>
          <p:nvPr/>
        </p:nvSpPr>
        <p:spPr>
          <a:xfrm>
            <a:off x="5333069"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Rectangle 6">
            <a:extLst>
              <a:ext uri="{FF2B5EF4-FFF2-40B4-BE49-F238E27FC236}">
                <a16:creationId xmlns:a16="http://schemas.microsoft.com/office/drawing/2014/main" id="{341358E4-97C6-2504-9F48-43C2FFF719EB}"/>
              </a:ext>
            </a:extLst>
          </p:cNvPr>
          <p:cNvSpPr/>
          <p:nvPr/>
        </p:nvSpPr>
        <p:spPr>
          <a:xfrm>
            <a:off x="573724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Rectangle 7">
            <a:extLst>
              <a:ext uri="{FF2B5EF4-FFF2-40B4-BE49-F238E27FC236}">
                <a16:creationId xmlns:a16="http://schemas.microsoft.com/office/drawing/2014/main" id="{04BFABD8-4EEE-F943-2760-5F4BE9831BD0}"/>
              </a:ext>
            </a:extLst>
          </p:cNvPr>
          <p:cNvSpPr/>
          <p:nvPr/>
        </p:nvSpPr>
        <p:spPr>
          <a:xfrm>
            <a:off x="6141415" y="468949"/>
            <a:ext cx="318110"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Rectangle 8">
            <a:extLst>
              <a:ext uri="{FF2B5EF4-FFF2-40B4-BE49-F238E27FC236}">
                <a16:creationId xmlns:a16="http://schemas.microsoft.com/office/drawing/2014/main" id="{60F03011-7C4F-0ABD-A43A-D9A84383C321}"/>
              </a:ext>
            </a:extLst>
          </p:cNvPr>
          <p:cNvSpPr/>
          <p:nvPr/>
        </p:nvSpPr>
        <p:spPr>
          <a:xfrm>
            <a:off x="6545588"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Rectangle 9">
            <a:extLst>
              <a:ext uri="{FF2B5EF4-FFF2-40B4-BE49-F238E27FC236}">
                <a16:creationId xmlns:a16="http://schemas.microsoft.com/office/drawing/2014/main" id="{AB8FBAB0-DE58-47FC-BA23-AD611B3B2EA0}"/>
              </a:ext>
            </a:extLst>
          </p:cNvPr>
          <p:cNvSpPr/>
          <p:nvPr/>
        </p:nvSpPr>
        <p:spPr>
          <a:xfrm>
            <a:off x="694976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TextBox 3">
            <a:extLst>
              <a:ext uri="{FF2B5EF4-FFF2-40B4-BE49-F238E27FC236}">
                <a16:creationId xmlns:a16="http://schemas.microsoft.com/office/drawing/2014/main" id="{96BA71C0-F9F0-9847-DA82-881DBD6C552A}"/>
              </a:ext>
            </a:extLst>
          </p:cNvPr>
          <p:cNvSpPr txBox="1"/>
          <p:nvPr/>
        </p:nvSpPr>
        <p:spPr>
          <a:xfrm>
            <a:off x="451413" y="746532"/>
            <a:ext cx="2775417" cy="215444"/>
          </a:xfrm>
          <a:prstGeom prst="rect">
            <a:avLst/>
          </a:prstGeom>
          <a:noFill/>
        </p:spPr>
        <p:txBody>
          <a:bodyPr wrap="none" lIns="90000" tIns="0" rIns="90000" bIns="0" rtlCol="0" anchor="ctr">
            <a:spAutoFit/>
          </a:bodyPr>
          <a:lstStyle/>
          <a:p>
            <a:r>
              <a:rPr lang="fi-FI" sz="1400" b="1">
                <a:solidFill>
                  <a:schemeClr val="accent5"/>
                </a:solidFill>
                <a:ea typeface="Inter" panose="02000503000000020004" pitchFamily="2" charset="0"/>
                <a:cs typeface="Times New Roman" panose="02020603050405020304" pitchFamily="18" charset="0"/>
              </a:rPr>
              <a:t>Palvelun sisällön omavalvonta</a:t>
            </a:r>
            <a:endParaRPr lang="fi-FI" sz="1400" b="1">
              <a:solidFill>
                <a:schemeClr val="accent1"/>
              </a:solidFill>
            </a:endParaRPr>
          </a:p>
        </p:txBody>
      </p:sp>
      <p:sp>
        <p:nvSpPr>
          <p:cNvPr id="5" name="Content Placeholder 27">
            <a:extLst>
              <a:ext uri="{FF2B5EF4-FFF2-40B4-BE49-F238E27FC236}">
                <a16:creationId xmlns:a16="http://schemas.microsoft.com/office/drawing/2014/main" id="{943640FF-3715-2E7A-02C2-7FD1FF50FFB3}"/>
              </a:ext>
            </a:extLst>
          </p:cNvPr>
          <p:cNvSpPr txBox="1">
            <a:spLocks/>
          </p:cNvSpPr>
          <p:nvPr/>
        </p:nvSpPr>
        <p:spPr>
          <a:xfrm>
            <a:off x="451413" y="1801595"/>
            <a:ext cx="11421208" cy="4351339"/>
          </a:xfrm>
          <a:prstGeom prst="rect">
            <a:avLst/>
          </a:prstGeom>
        </p:spPr>
        <p:txBody>
          <a:bodyPr vert="horz" lIns="91440" tIns="45720" rIns="91440" bIns="45720" numCol="2" spcCol="720000" rtlCol="0">
            <a:noAutofit/>
          </a:bodyPr>
          <a:lstStyle>
            <a:lvl1pPr marL="0"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1pPr>
            <a:lvl2pPr marL="457145"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2pPr>
            <a:lvl3pPr marL="914285"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371427"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4pPr>
            <a:lvl5pPr marL="1828570"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5pPr>
            <a:lvl6pPr marL="2514286"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430"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573"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718"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a:lnSpc>
                <a:spcPct val="110000"/>
              </a:lnSpc>
              <a:spcBef>
                <a:spcPts val="789"/>
              </a:spcBef>
              <a:spcAft>
                <a:spcPts val="175"/>
              </a:spcAft>
            </a:pPr>
            <a:r>
              <a:rPr lang="fi-FI"/>
              <a:t>Kotihoidon palveluilla tuetaan asiakasta tavoitteellisesti toimimaan omassa kotiympäristössään, kun fyysinen, psyykkinen ja/tai sosiaalinen toimintakyky on tilapäisesti tai pysyvästi alentunut. Kotihoito sisältää moniammatillisesti annettavaa asiakkaan tarpeiden mukaista ohjaamista ja avustamista päivittäisissä toimissa, kuntoutumisen tukemista ja sairaanhoitoa. Sekä lisäksi tukipalveluna myönnettävät turvapalvelu, ateriapalvelu, kauppapalvelu, siivouspalvelu, saattajapalvelu ja hygieniapalvelu. </a:t>
            </a:r>
          </a:p>
          <a:p>
            <a:pPr marL="0" lvl="1">
              <a:lnSpc>
                <a:spcPct val="110000"/>
              </a:lnSpc>
              <a:spcBef>
                <a:spcPts val="789"/>
              </a:spcBef>
              <a:spcAft>
                <a:spcPts val="175"/>
              </a:spcAft>
            </a:pPr>
            <a:r>
              <a:rPr lang="fi-FI"/>
              <a:t>Kotihoidon palveluun eivät kuulu raha-asioiden hoitaminen eikä rahan käsittely. Pankkiasioista huolehtii asiakas itse, omainen/läheinen tai edunvalvoja. Muita palvelun ulkopuolelle jääviä tehtäviä ovat lemmikkieläinten hoitoon, kiinteistönhoitoon, pihaan ja asunnon lämmitykseen liittyvät tehtävät sekä asunnon perusteellinen ja säännöllinen siivous.</a:t>
            </a:r>
          </a:p>
          <a:p>
            <a:pPr marL="0" lvl="1" algn="just">
              <a:lnSpc>
                <a:spcPct val="110000"/>
              </a:lnSpc>
              <a:spcBef>
                <a:spcPts val="789"/>
              </a:spcBef>
              <a:spcAft>
                <a:spcPts val="175"/>
              </a:spcAft>
            </a:pPr>
            <a:r>
              <a:rPr lang="fi-FI"/>
              <a:t>Palveluoppaista saat tarkempaa tietoa palvelujen järjestämisestä sekä kuinka palveluun voi hakeutua: </a:t>
            </a:r>
            <a:r>
              <a:rPr lang="fi-FI">
                <a:hlinkClick r:id="rId3"/>
              </a:rPr>
              <a:t>Palveluopas</a:t>
            </a:r>
            <a:endParaRPr lang="fi-FI" sz="1200">
              <a:solidFill>
                <a:schemeClr val="accent5"/>
              </a:solidFill>
              <a:latin typeface="+mj-lt"/>
              <a:ea typeface="Inter" panose="02000503000000020004" pitchFamily="2" charset="0"/>
            </a:endParaRPr>
          </a:p>
          <a:p>
            <a:pPr marL="0" lvl="1">
              <a:lnSpc>
                <a:spcPct val="110000"/>
              </a:lnSpc>
              <a:spcAft>
                <a:spcPts val="200"/>
              </a:spcAft>
            </a:pPr>
            <a:endParaRPr lang="fi-FI">
              <a:solidFill>
                <a:schemeClr val="accent5"/>
              </a:solidFill>
              <a:latin typeface="+mj-lt"/>
              <a:ea typeface="Inter" panose="02000503000000020004" pitchFamily="2" charset="0"/>
            </a:endParaRPr>
          </a:p>
          <a:p>
            <a:pPr marL="0" lvl="1">
              <a:lnSpc>
                <a:spcPct val="110000"/>
              </a:lnSpc>
              <a:spcAft>
                <a:spcPts val="200"/>
              </a:spcAft>
            </a:pPr>
            <a:endParaRPr lang="fi-FI" sz="1200">
              <a:solidFill>
                <a:schemeClr val="accent5"/>
              </a:solidFill>
              <a:latin typeface="+mj-lt"/>
              <a:ea typeface="Inter" panose="02000503000000020004" pitchFamily="2" charset="0"/>
            </a:endParaRPr>
          </a:p>
          <a:p>
            <a:pPr marL="0" lvl="1">
              <a:lnSpc>
                <a:spcPct val="110000"/>
              </a:lnSpc>
              <a:spcAft>
                <a:spcPts val="200"/>
              </a:spcAft>
            </a:pPr>
            <a:endParaRPr lang="fi-FI">
              <a:solidFill>
                <a:schemeClr val="accent5"/>
              </a:solidFill>
              <a:latin typeface="+mj-lt"/>
              <a:ea typeface="Inter" panose="02000503000000020004" pitchFamily="2" charset="0"/>
            </a:endParaRPr>
          </a:p>
          <a:p>
            <a:pPr marL="0" lvl="1">
              <a:lnSpc>
                <a:spcPct val="110000"/>
              </a:lnSpc>
              <a:spcAft>
                <a:spcPts val="200"/>
              </a:spcAft>
            </a:pPr>
            <a:r>
              <a:rPr lang="fi-FI" sz="1200">
                <a:solidFill>
                  <a:schemeClr val="accent5"/>
                </a:solidFill>
                <a:latin typeface="+mj-lt"/>
                <a:ea typeface="Inter" panose="02000503000000020004" pitchFamily="2" charset="0"/>
              </a:rPr>
              <a:t>T</a:t>
            </a:r>
            <a:r>
              <a:rPr lang="fi-FI">
                <a:solidFill>
                  <a:schemeClr val="accent5"/>
                </a:solidFill>
                <a:latin typeface="+mj-lt"/>
                <a:ea typeface="Inter" panose="02000503000000020004" pitchFamily="2" charset="0"/>
              </a:rPr>
              <a:t>ämä osio kattaa seuraavat </a:t>
            </a:r>
            <a:r>
              <a:rPr lang="fi-FI" sz="1200">
                <a:solidFill>
                  <a:schemeClr val="accent5"/>
                </a:solidFill>
                <a:latin typeface="+mj-lt"/>
                <a:ea typeface="Inter" panose="02000503000000020004" pitchFamily="2" charset="0"/>
              </a:rPr>
              <a:t>sisällöt:</a:t>
            </a:r>
          </a:p>
          <a:p>
            <a:pPr marL="0" lvl="1" indent="-172800">
              <a:lnSpc>
                <a:spcPct val="110000"/>
              </a:lnSpc>
              <a:buFont typeface="Arial" panose="020B0604020202020204" pitchFamily="34" charset="0"/>
              <a:buChar char="•"/>
            </a:pPr>
            <a:r>
              <a:rPr lang="fi-FI" sz="1200">
                <a:solidFill>
                  <a:srgbClr val="1D1D1B"/>
                </a:solidFill>
                <a:ea typeface="Inter" panose="02000503000000020004" pitchFamily="2" charset="0"/>
              </a:rPr>
              <a:t>Hyvinvointia ja kuntoutumista tukeva toiminta</a:t>
            </a:r>
            <a:endParaRPr lang="fi-FI">
              <a:solidFill>
                <a:srgbClr val="1D1D1B"/>
              </a:solidFill>
              <a:ea typeface="Inter" panose="02000503000000020004" pitchFamily="2" charset="0"/>
            </a:endParaRPr>
          </a:p>
          <a:p>
            <a:pPr marL="0" lvl="1" indent="-172800">
              <a:lnSpc>
                <a:spcPct val="110000"/>
              </a:lnSpc>
              <a:buFont typeface="Arial" panose="020B0604020202020204" pitchFamily="34" charset="0"/>
              <a:buChar char="•"/>
            </a:pPr>
            <a:r>
              <a:rPr lang="fi-FI" sz="1200">
                <a:solidFill>
                  <a:srgbClr val="1D1D1B"/>
                </a:solidFill>
                <a:ea typeface="Inter" panose="02000503000000020004" pitchFamily="2" charset="0"/>
              </a:rPr>
              <a:t>Ravitsemus</a:t>
            </a:r>
          </a:p>
          <a:p>
            <a:pPr marL="0" lvl="1" indent="-172800">
              <a:lnSpc>
                <a:spcPct val="110000"/>
              </a:lnSpc>
              <a:buFont typeface="Arial" panose="020B0604020202020204" pitchFamily="34" charset="0"/>
              <a:buChar char="•"/>
            </a:pPr>
            <a:r>
              <a:rPr lang="fi-FI"/>
              <a:t>Hygieniakäytännöt ja infektioiden torjunta</a:t>
            </a:r>
            <a:endParaRPr lang="fi-FI" sz="1200">
              <a:solidFill>
                <a:srgbClr val="1D1D1B"/>
              </a:solidFill>
              <a:ea typeface="Inter" panose="02000503000000020004" pitchFamily="2" charset="0"/>
            </a:endParaRPr>
          </a:p>
          <a:p>
            <a:pPr marL="0" lvl="1" indent="-172800">
              <a:lnSpc>
                <a:spcPct val="110000"/>
              </a:lnSpc>
              <a:buFont typeface="Arial" panose="020B0604020202020204" pitchFamily="34" charset="0"/>
              <a:buChar char="•"/>
            </a:pPr>
            <a:r>
              <a:rPr lang="fi-FI">
                <a:solidFill>
                  <a:srgbClr val="1D1D1B"/>
                </a:solidFill>
                <a:ea typeface="Inter" panose="02000503000000020004" pitchFamily="2" charset="0"/>
              </a:rPr>
              <a:t>Terveyden- ja sairaanhoito</a:t>
            </a:r>
          </a:p>
          <a:p>
            <a:pPr marL="0" lvl="1" indent="-172800">
              <a:lnSpc>
                <a:spcPct val="110000"/>
              </a:lnSpc>
              <a:buFont typeface="Arial" panose="020B0604020202020204" pitchFamily="34" charset="0"/>
              <a:buChar char="•"/>
            </a:pPr>
            <a:r>
              <a:rPr lang="fi-FI">
                <a:solidFill>
                  <a:srgbClr val="1D1D1B"/>
                </a:solidFill>
                <a:ea typeface="Inter" panose="02000503000000020004" pitchFamily="2" charset="0"/>
              </a:rPr>
              <a:t>Lääkehoito</a:t>
            </a:r>
          </a:p>
          <a:p>
            <a:pPr marL="0" lvl="1" indent="-172800">
              <a:lnSpc>
                <a:spcPct val="110000"/>
              </a:lnSpc>
              <a:buFont typeface="Arial" panose="020B0604020202020204" pitchFamily="34" charset="0"/>
              <a:buChar char="•"/>
            </a:pPr>
            <a:r>
              <a:rPr lang="fi-FI">
                <a:solidFill>
                  <a:srgbClr val="1D1D1B"/>
                </a:solidFill>
                <a:ea typeface="Inter" panose="02000503000000020004" pitchFamily="2" charset="0"/>
              </a:rPr>
              <a:t>Monialainen yhteistyö</a:t>
            </a:r>
          </a:p>
          <a:p>
            <a:pPr marL="0" lvl="1">
              <a:lnSpc>
                <a:spcPct val="110000"/>
              </a:lnSpc>
              <a:spcBef>
                <a:spcPts val="789"/>
              </a:spcBef>
              <a:spcAft>
                <a:spcPts val="175"/>
              </a:spcAft>
            </a:pPr>
            <a:endParaRPr lang="fi-FI"/>
          </a:p>
        </p:txBody>
      </p:sp>
    </p:spTree>
    <p:extLst>
      <p:ext uri="{BB962C8B-B14F-4D97-AF65-F5344CB8AC3E}">
        <p14:creationId xmlns:p14="http://schemas.microsoft.com/office/powerpoint/2010/main" val="24642822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AB4FF9-31BB-5C75-E24F-3B00220AF75F}"/>
              </a:ext>
            </a:extLst>
          </p:cNvPr>
          <p:cNvSpPr>
            <a:spLocks noGrp="1"/>
          </p:cNvSpPr>
          <p:nvPr>
            <p:ph type="title"/>
          </p:nvPr>
        </p:nvSpPr>
        <p:spPr/>
        <p:txBody>
          <a:bodyPr vert="horz">
            <a:normAutofit/>
          </a:bodyPr>
          <a:lstStyle/>
          <a:p>
            <a:r>
              <a:rPr lang="fi-FI" sz="2800" b="1">
                <a:ea typeface="Inter" panose="02000503000000020004" pitchFamily="2" charset="0"/>
              </a:rPr>
              <a:t>Hyvinvointia ja kuntoutumista tukeva toiminta</a:t>
            </a:r>
            <a:endParaRPr lang="en-FI"/>
          </a:p>
        </p:txBody>
      </p:sp>
      <p:sp>
        <p:nvSpPr>
          <p:cNvPr id="4" name="Content Placeholder 3">
            <a:extLst>
              <a:ext uri="{FF2B5EF4-FFF2-40B4-BE49-F238E27FC236}">
                <a16:creationId xmlns:a16="http://schemas.microsoft.com/office/drawing/2014/main" id="{40B42428-22F2-A165-E227-E6393C45601A}"/>
              </a:ext>
            </a:extLst>
          </p:cNvPr>
          <p:cNvSpPr>
            <a:spLocks noGrp="1"/>
          </p:cNvSpPr>
          <p:nvPr>
            <p:ph sz="half" idx="1"/>
          </p:nvPr>
        </p:nvSpPr>
        <p:spPr>
          <a:xfrm>
            <a:off x="451413" y="1825626"/>
            <a:ext cx="11289174" cy="4209690"/>
          </a:xfrm>
        </p:spPr>
        <p:txBody>
          <a:bodyPr numCol="2"/>
          <a:lstStyle/>
          <a:p>
            <a:pPr marL="0" lvl="1">
              <a:lnSpc>
                <a:spcPct val="110000"/>
              </a:lnSpc>
              <a:spcBef>
                <a:spcPts val="789"/>
              </a:spcBef>
              <a:spcAft>
                <a:spcPts val="175"/>
              </a:spcAft>
            </a:pPr>
            <a:r>
              <a:rPr lang="fi-FI" b="1"/>
              <a:t>Kotihoitoa ohjaavana periaatteena on asiakkaan toimintakykyä tukeva ja kuntouttava työote</a:t>
            </a:r>
            <a:r>
              <a:rPr lang="fi-FI"/>
              <a:t>, jota täydentää arkikuntoutus. Kotihoidon käyntien aikana työntekijät tukevat asiakasta omatoimisuuteen asiakkaan yksilölliset voimavarat huomioiden. Käytännössä tämä tarkoittaa sitä, että asiakasta ohjataan tekemään niitä asioita, joita hän kykenee vielä itse tekemään. Omatoimisuuden tukeminen mahdollistuu muun muassa asianmukaisilla apuvälineillä, lääkehoidon toteutumisen varmistamisella sekä hoitajien riittävällä osaamisella. Myös asiakkaalle osoitetulla myönteisellä palautteella on suuri merkitys.</a:t>
            </a:r>
          </a:p>
          <a:p>
            <a:pPr marL="0" lvl="1">
              <a:lnSpc>
                <a:spcPct val="110000"/>
              </a:lnSpc>
              <a:spcBef>
                <a:spcPts val="789"/>
              </a:spcBef>
              <a:spcAft>
                <a:spcPts val="175"/>
              </a:spcAft>
            </a:pPr>
            <a:r>
              <a:rPr lang="fi-FI"/>
              <a:t>Kotihoidossa työskentelee fysioterapeutti, joka toteuttaa tarvittaessa kotikuntoutusta asiakkaan tarpeen mukaan. Fysioterapian tavoitteena on tukea kotihoidon asiakkaiden toimintakykyä ja mahdollisimman itsenäistä selviytymistä kotona sekä asiakkaan kotona hoitamisen mahdollistaminen kotihoidon työntekijöitä tukien.</a:t>
            </a:r>
          </a:p>
          <a:p>
            <a:pPr marL="0" lvl="1">
              <a:lnSpc>
                <a:spcPct val="110000"/>
              </a:lnSpc>
              <a:spcBef>
                <a:spcPts val="789"/>
              </a:spcBef>
              <a:spcAft>
                <a:spcPts val="175"/>
              </a:spcAft>
            </a:pPr>
            <a:r>
              <a:rPr lang="fi-FI"/>
              <a:t>Toimintakykyä, hyvinvointia ja kuntoutumista koskevat tavoitteet on kirjattu yksilöllisesti kunkin asiakkaan asiakassuunnitelmaan, ja sieltä suunnitellut tehtävät nostetaan asiakkaan hoito- ja palvelusuunnitelmaan, jolloin ne näkyvät hoitajilla kotikäynneillä. Tavoitteet liittyvät päivittäiseen liikkumiseen, ulkoiluun ja kuntouttamiseen. Tavoitteiden toteutumista seurataan pääasiassa henkilökunnan suorittaman havainnoinnin perusteella sekä kirjauksilla potilastietojärjestelmään. Asiakkaalla on omien voimavarojensa puitteissa mahdollisuus osallistua läheistensä avustamana yksityisten tahojen tarjoamaan liikunta-, kulttuuri- ja harrastustoimintaan.</a:t>
            </a:r>
          </a:p>
          <a:p>
            <a:pPr marL="0" lvl="1">
              <a:spcBef>
                <a:spcPts val="900"/>
              </a:spcBef>
              <a:spcAft>
                <a:spcPts val="200"/>
              </a:spcAft>
            </a:pPr>
            <a:endParaRPr lang="fi-FI" sz="1200">
              <a:ea typeface="Inter" panose="02000503000000020004" pitchFamily="2" charset="0"/>
            </a:endParaRPr>
          </a:p>
        </p:txBody>
      </p:sp>
      <p:sp>
        <p:nvSpPr>
          <p:cNvPr id="13" name="Rectangle 12">
            <a:extLst>
              <a:ext uri="{FF2B5EF4-FFF2-40B4-BE49-F238E27FC236}">
                <a16:creationId xmlns:a16="http://schemas.microsoft.com/office/drawing/2014/main" id="{654AC7E7-A493-DE43-C37D-1B34C58C1809}"/>
              </a:ext>
            </a:extLst>
          </p:cNvPr>
          <p:cNvSpPr/>
          <p:nvPr/>
        </p:nvSpPr>
        <p:spPr>
          <a:xfrm>
            <a:off x="0" y="0"/>
            <a:ext cx="12192000" cy="518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15" name="Rectangle 14">
            <a:extLst>
              <a:ext uri="{FF2B5EF4-FFF2-40B4-BE49-F238E27FC236}">
                <a16:creationId xmlns:a16="http://schemas.microsoft.com/office/drawing/2014/main" id="{E5F6EE70-F89D-F1CC-BCDF-D293655A5054}"/>
              </a:ext>
            </a:extLst>
          </p:cNvPr>
          <p:cNvSpPr/>
          <p:nvPr/>
        </p:nvSpPr>
        <p:spPr>
          <a:xfrm>
            <a:off x="4879594" y="0"/>
            <a:ext cx="2427068" cy="518181"/>
          </a:xfrm>
          <a:prstGeom prst="rect">
            <a:avLst/>
          </a:prstGeom>
          <a:solidFill>
            <a:srgbClr val="ED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16" name="Rectangle 15">
            <a:extLst>
              <a:ext uri="{FF2B5EF4-FFF2-40B4-BE49-F238E27FC236}">
                <a16:creationId xmlns:a16="http://schemas.microsoft.com/office/drawing/2014/main" id="{DBAFF04E-D574-1339-2E52-8B9F8B5C1B99}"/>
              </a:ext>
            </a:extLst>
          </p:cNvPr>
          <p:cNvSpPr/>
          <p:nvPr/>
        </p:nvSpPr>
        <p:spPr>
          <a:xfrm>
            <a:off x="9738487" y="-22188"/>
            <a:ext cx="2443164" cy="51818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Liitteet</a:t>
            </a:r>
          </a:p>
        </p:txBody>
      </p:sp>
      <p:sp>
        <p:nvSpPr>
          <p:cNvPr id="17" name="Rectangle 16">
            <a:extLst>
              <a:ext uri="{FF2B5EF4-FFF2-40B4-BE49-F238E27FC236}">
                <a16:creationId xmlns:a16="http://schemas.microsoft.com/office/drawing/2014/main" id="{63E88221-4670-D7BE-AE1D-6FAD85C0E345}"/>
              </a:ext>
            </a:extLst>
          </p:cNvPr>
          <p:cNvSpPr/>
          <p:nvPr/>
        </p:nvSpPr>
        <p:spPr>
          <a:xfrm>
            <a:off x="7303867" y="0"/>
            <a:ext cx="2443164" cy="50233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Kehittäminen</a:t>
            </a:r>
            <a:br>
              <a:rPr lang="fi-FI" sz="1250" b="1" spc="31">
                <a:solidFill>
                  <a:schemeClr val="bg1">
                    <a:lumMod val="65000"/>
                  </a:schemeClr>
                </a:solidFill>
                <a:ea typeface="Inter" panose="02000503000000020004" pitchFamily="2" charset="0"/>
              </a:rPr>
            </a:br>
            <a:r>
              <a:rPr lang="fi-FI" sz="1250" b="1" spc="31">
                <a:solidFill>
                  <a:schemeClr val="bg1">
                    <a:lumMod val="65000"/>
                  </a:schemeClr>
                </a:solidFill>
                <a:ea typeface="Inter" panose="02000503000000020004" pitchFamily="2" charset="0"/>
              </a:rPr>
              <a:t>&amp; seuranta</a:t>
            </a:r>
          </a:p>
        </p:txBody>
      </p:sp>
      <p:sp>
        <p:nvSpPr>
          <p:cNvPr id="19" name="Rectangle 18">
            <a:extLst>
              <a:ext uri="{FF2B5EF4-FFF2-40B4-BE49-F238E27FC236}">
                <a16:creationId xmlns:a16="http://schemas.microsoft.com/office/drawing/2014/main" id="{5F9A152A-8EB5-AE04-4719-4714767C9171}"/>
              </a:ext>
            </a:extLst>
          </p:cNvPr>
          <p:cNvSpPr/>
          <p:nvPr/>
        </p:nvSpPr>
        <p:spPr>
          <a:xfrm>
            <a:off x="4869243" y="-15840"/>
            <a:ext cx="2443164" cy="548166"/>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accent5"/>
                </a:solidFill>
                <a:ea typeface="Inter" panose="02000503000000020004" pitchFamily="2" charset="0"/>
              </a:rPr>
              <a:t>Toimintaperiaatteet </a:t>
            </a:r>
            <a:br>
              <a:rPr lang="fi-FI" sz="1250" b="1" spc="31">
                <a:solidFill>
                  <a:schemeClr val="accent5"/>
                </a:solidFill>
                <a:ea typeface="Inter" panose="02000503000000020004" pitchFamily="2" charset="0"/>
              </a:rPr>
            </a:br>
            <a:r>
              <a:rPr lang="fi-FI" sz="1250" b="1" spc="31">
                <a:solidFill>
                  <a:schemeClr val="accent5"/>
                </a:solidFill>
                <a:ea typeface="Inter" panose="02000503000000020004" pitchFamily="2" charset="0"/>
              </a:rPr>
              <a:t>&amp; käytännöt</a:t>
            </a:r>
          </a:p>
        </p:txBody>
      </p:sp>
      <p:sp>
        <p:nvSpPr>
          <p:cNvPr id="20" name="Rectangle 19">
            <a:extLst>
              <a:ext uri="{FF2B5EF4-FFF2-40B4-BE49-F238E27FC236}">
                <a16:creationId xmlns:a16="http://schemas.microsoft.com/office/drawing/2014/main" id="{CC85CE8C-39C1-CD2E-0BE0-4D64F422D8C2}"/>
              </a:ext>
            </a:extLst>
          </p:cNvPr>
          <p:cNvSpPr/>
          <p:nvPr/>
        </p:nvSpPr>
        <p:spPr>
          <a:xfrm>
            <a:off x="2434623" y="-22188"/>
            <a:ext cx="2443164" cy="516478"/>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Yksikön tiedot</a:t>
            </a:r>
          </a:p>
        </p:txBody>
      </p:sp>
      <p:sp>
        <p:nvSpPr>
          <p:cNvPr id="21" name="Rectangle 20">
            <a:extLst>
              <a:ext uri="{FF2B5EF4-FFF2-40B4-BE49-F238E27FC236}">
                <a16:creationId xmlns:a16="http://schemas.microsoft.com/office/drawing/2014/main" id="{79EEB1E3-E4EB-52E2-1735-A1F7642393E8}"/>
              </a:ext>
            </a:extLst>
          </p:cNvPr>
          <p:cNvSpPr/>
          <p:nvPr/>
        </p:nvSpPr>
        <p:spPr>
          <a:xfrm>
            <a:off x="-1" y="-22188"/>
            <a:ext cx="2443164" cy="540369"/>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Sisällysluettelo</a:t>
            </a:r>
          </a:p>
        </p:txBody>
      </p:sp>
      <p:cxnSp>
        <p:nvCxnSpPr>
          <p:cNvPr id="22" name="Straight Connector 21">
            <a:extLst>
              <a:ext uri="{FF2B5EF4-FFF2-40B4-BE49-F238E27FC236}">
                <a16:creationId xmlns:a16="http://schemas.microsoft.com/office/drawing/2014/main" id="{86BB8600-422E-9A64-2B52-A08696CFA316}"/>
              </a:ext>
            </a:extLst>
          </p:cNvPr>
          <p:cNvCxnSpPr>
            <a:cxnSpLocks/>
          </p:cNvCxnSpPr>
          <p:nvPr/>
        </p:nvCxnSpPr>
        <p:spPr>
          <a:xfrm>
            <a:off x="24384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51308BB-78FB-2FEB-33D2-62BE67467C4E}"/>
              </a:ext>
            </a:extLst>
          </p:cNvPr>
          <p:cNvCxnSpPr>
            <a:cxnSpLocks/>
          </p:cNvCxnSpPr>
          <p:nvPr/>
        </p:nvCxnSpPr>
        <p:spPr>
          <a:xfrm>
            <a:off x="4876800" y="-22188"/>
            <a:ext cx="0" cy="540369"/>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89723A6-997A-9C55-51DA-9658CC46FD5D}"/>
              </a:ext>
            </a:extLst>
          </p:cNvPr>
          <p:cNvCxnSpPr>
            <a:cxnSpLocks/>
          </p:cNvCxnSpPr>
          <p:nvPr/>
        </p:nvCxnSpPr>
        <p:spPr>
          <a:xfrm>
            <a:off x="73152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2C93B96-1724-93FA-4ACC-4D0ABD26BEC2}"/>
              </a:ext>
            </a:extLst>
          </p:cNvPr>
          <p:cNvCxnSpPr>
            <a:cxnSpLocks/>
          </p:cNvCxnSpPr>
          <p:nvPr/>
        </p:nvCxnSpPr>
        <p:spPr>
          <a:xfrm>
            <a:off x="97536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3543F43-F809-4281-2FED-3D78385903DD}"/>
              </a:ext>
            </a:extLst>
          </p:cNvPr>
          <p:cNvCxnSpPr>
            <a:cxnSpLocks/>
          </p:cNvCxnSpPr>
          <p:nvPr/>
        </p:nvCxnSpPr>
        <p:spPr>
          <a:xfrm flipH="1">
            <a:off x="7315515" y="518181"/>
            <a:ext cx="4877784"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A81D35C-C41D-2F09-178A-ECB74D75D126}"/>
              </a:ext>
            </a:extLst>
          </p:cNvPr>
          <p:cNvCxnSpPr>
            <a:cxnSpLocks/>
          </p:cNvCxnSpPr>
          <p:nvPr/>
        </p:nvCxnSpPr>
        <p:spPr>
          <a:xfrm flipH="1">
            <a:off x="-8540" y="516156"/>
            <a:ext cx="4885340"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A2E593F5-B3AC-F6D3-9AF2-8592448E1089}"/>
              </a:ext>
            </a:extLst>
          </p:cNvPr>
          <p:cNvSpPr/>
          <p:nvPr/>
        </p:nvSpPr>
        <p:spPr>
          <a:xfrm>
            <a:off x="4928896"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Rectangle 5">
            <a:extLst>
              <a:ext uri="{FF2B5EF4-FFF2-40B4-BE49-F238E27FC236}">
                <a16:creationId xmlns:a16="http://schemas.microsoft.com/office/drawing/2014/main" id="{63DA40A7-1D27-6AF1-FB21-7CF6DF143D78}"/>
              </a:ext>
            </a:extLst>
          </p:cNvPr>
          <p:cNvSpPr/>
          <p:nvPr/>
        </p:nvSpPr>
        <p:spPr>
          <a:xfrm>
            <a:off x="5333069"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Rectangle 6">
            <a:extLst>
              <a:ext uri="{FF2B5EF4-FFF2-40B4-BE49-F238E27FC236}">
                <a16:creationId xmlns:a16="http://schemas.microsoft.com/office/drawing/2014/main" id="{341358E4-97C6-2504-9F48-43C2FFF719EB}"/>
              </a:ext>
            </a:extLst>
          </p:cNvPr>
          <p:cNvSpPr/>
          <p:nvPr/>
        </p:nvSpPr>
        <p:spPr>
          <a:xfrm>
            <a:off x="573724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Rectangle 7">
            <a:extLst>
              <a:ext uri="{FF2B5EF4-FFF2-40B4-BE49-F238E27FC236}">
                <a16:creationId xmlns:a16="http://schemas.microsoft.com/office/drawing/2014/main" id="{04BFABD8-4EEE-F943-2760-5F4BE9831BD0}"/>
              </a:ext>
            </a:extLst>
          </p:cNvPr>
          <p:cNvSpPr/>
          <p:nvPr/>
        </p:nvSpPr>
        <p:spPr>
          <a:xfrm>
            <a:off x="6141415" y="468949"/>
            <a:ext cx="318110"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Rectangle 8">
            <a:extLst>
              <a:ext uri="{FF2B5EF4-FFF2-40B4-BE49-F238E27FC236}">
                <a16:creationId xmlns:a16="http://schemas.microsoft.com/office/drawing/2014/main" id="{60F03011-7C4F-0ABD-A43A-D9A84383C321}"/>
              </a:ext>
            </a:extLst>
          </p:cNvPr>
          <p:cNvSpPr/>
          <p:nvPr/>
        </p:nvSpPr>
        <p:spPr>
          <a:xfrm>
            <a:off x="6545588"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Rectangle 9">
            <a:extLst>
              <a:ext uri="{FF2B5EF4-FFF2-40B4-BE49-F238E27FC236}">
                <a16:creationId xmlns:a16="http://schemas.microsoft.com/office/drawing/2014/main" id="{AB8FBAB0-DE58-47FC-BA23-AD611B3B2EA0}"/>
              </a:ext>
            </a:extLst>
          </p:cNvPr>
          <p:cNvSpPr/>
          <p:nvPr/>
        </p:nvSpPr>
        <p:spPr>
          <a:xfrm>
            <a:off x="694976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TextBox 3">
            <a:extLst>
              <a:ext uri="{FF2B5EF4-FFF2-40B4-BE49-F238E27FC236}">
                <a16:creationId xmlns:a16="http://schemas.microsoft.com/office/drawing/2014/main" id="{96BA71C0-F9F0-9847-DA82-881DBD6C552A}"/>
              </a:ext>
            </a:extLst>
          </p:cNvPr>
          <p:cNvSpPr txBox="1"/>
          <p:nvPr/>
        </p:nvSpPr>
        <p:spPr>
          <a:xfrm>
            <a:off x="451413" y="746532"/>
            <a:ext cx="2775417" cy="215444"/>
          </a:xfrm>
          <a:prstGeom prst="rect">
            <a:avLst/>
          </a:prstGeom>
          <a:noFill/>
        </p:spPr>
        <p:txBody>
          <a:bodyPr wrap="none" lIns="90000" tIns="0" rIns="90000" bIns="0" rtlCol="0" anchor="ctr">
            <a:spAutoFit/>
          </a:bodyPr>
          <a:lstStyle/>
          <a:p>
            <a:r>
              <a:rPr lang="fi-FI" sz="1400" b="1">
                <a:solidFill>
                  <a:schemeClr val="accent5"/>
                </a:solidFill>
                <a:ea typeface="Inter" panose="02000503000000020004" pitchFamily="2" charset="0"/>
                <a:cs typeface="Times New Roman" panose="02020603050405020304" pitchFamily="18" charset="0"/>
              </a:rPr>
              <a:t>Palvelun sisällön omavalvonta</a:t>
            </a:r>
            <a:endParaRPr lang="fi-FI" sz="1400" b="1">
              <a:solidFill>
                <a:schemeClr val="accent1"/>
              </a:solidFill>
            </a:endParaRPr>
          </a:p>
        </p:txBody>
      </p:sp>
      <p:sp>
        <p:nvSpPr>
          <p:cNvPr id="12" name="Suorakulmio 11">
            <a:extLst>
              <a:ext uri="{FF2B5EF4-FFF2-40B4-BE49-F238E27FC236}">
                <a16:creationId xmlns:a16="http://schemas.microsoft.com/office/drawing/2014/main" id="{3301D377-413A-86BE-C7C4-5143C6F9CD5C}"/>
              </a:ext>
            </a:extLst>
          </p:cNvPr>
          <p:cNvSpPr/>
          <p:nvPr/>
        </p:nvSpPr>
        <p:spPr>
          <a:xfrm>
            <a:off x="6459525" y="3038609"/>
            <a:ext cx="5084775" cy="2896423"/>
          </a:xfrm>
          <a:prstGeom prst="rect">
            <a:avLst/>
          </a:prstGeom>
          <a:solidFill>
            <a:schemeClr val="bg1"/>
          </a:solid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i-FI" sz="1200" b="1">
                <a:solidFill>
                  <a:schemeClr val="tx1"/>
                </a:solidFill>
              </a:rPr>
              <a:t>Muut tavat edistää ja tukea asiakkaiden fyysistä, psyykkistä, kognitiivista ja sosiaalista toimintakykyä kotihoidossa:</a:t>
            </a:r>
          </a:p>
          <a:p>
            <a:endParaRPr lang="fi-FI" sz="1200" b="1">
              <a:solidFill>
                <a:schemeClr val="tx1"/>
              </a:solidFill>
            </a:endParaRPr>
          </a:p>
          <a:p>
            <a:endParaRPr lang="fi-FI" sz="1200" b="1">
              <a:solidFill>
                <a:schemeClr val="tx1"/>
              </a:solidFill>
            </a:endParaRPr>
          </a:p>
          <a:p>
            <a:r>
              <a:rPr lang="fi-FI" sz="1200" b="1">
                <a:solidFill>
                  <a:schemeClr val="tx1"/>
                </a:solidFill>
              </a:rPr>
              <a:t> </a:t>
            </a:r>
          </a:p>
        </p:txBody>
      </p:sp>
    </p:spTree>
    <p:extLst>
      <p:ext uri="{BB962C8B-B14F-4D97-AF65-F5344CB8AC3E}">
        <p14:creationId xmlns:p14="http://schemas.microsoft.com/office/powerpoint/2010/main" val="40066546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AB4FF9-31BB-5C75-E24F-3B00220AF75F}"/>
              </a:ext>
            </a:extLst>
          </p:cNvPr>
          <p:cNvSpPr>
            <a:spLocks noGrp="1"/>
          </p:cNvSpPr>
          <p:nvPr>
            <p:ph type="title"/>
          </p:nvPr>
        </p:nvSpPr>
        <p:spPr/>
        <p:txBody>
          <a:bodyPr vert="horz"/>
          <a:lstStyle/>
          <a:p>
            <a:r>
              <a:rPr lang="fi-FI"/>
              <a:t>Ravitsemus</a:t>
            </a:r>
          </a:p>
        </p:txBody>
      </p:sp>
      <p:sp>
        <p:nvSpPr>
          <p:cNvPr id="4" name="Content Placeholder 3">
            <a:extLst>
              <a:ext uri="{FF2B5EF4-FFF2-40B4-BE49-F238E27FC236}">
                <a16:creationId xmlns:a16="http://schemas.microsoft.com/office/drawing/2014/main" id="{40B42428-22F2-A165-E227-E6393C45601A}"/>
              </a:ext>
            </a:extLst>
          </p:cNvPr>
          <p:cNvSpPr>
            <a:spLocks noGrp="1"/>
          </p:cNvSpPr>
          <p:nvPr>
            <p:ph sz="half" idx="1"/>
          </p:nvPr>
        </p:nvSpPr>
        <p:spPr>
          <a:xfrm>
            <a:off x="451413" y="1825626"/>
            <a:ext cx="11289174" cy="4285842"/>
          </a:xfrm>
        </p:spPr>
        <p:txBody>
          <a:bodyPr numCol="2"/>
          <a:lstStyle/>
          <a:p>
            <a:pPr marL="0" lvl="1">
              <a:lnSpc>
                <a:spcPct val="110000"/>
              </a:lnSpc>
              <a:spcBef>
                <a:spcPts val="789"/>
              </a:spcBef>
              <a:spcAft>
                <a:spcPts val="175"/>
              </a:spcAft>
            </a:pPr>
            <a:r>
              <a:rPr lang="fi-FI"/>
              <a:t>Hyvä ravitsemustila on merkittävässä roolissa ikäihmisen toimintakyvylle ja kotona pärjäämiselle. Ravinto ja ruokailu sekä niihin liittyvä tapakulttuuri ovat tärkeä osa hyvinvointia.</a:t>
            </a:r>
          </a:p>
          <a:p>
            <a:pPr marL="0" lvl="1">
              <a:lnSpc>
                <a:spcPct val="110000"/>
              </a:lnSpc>
              <a:spcBef>
                <a:spcPts val="789"/>
              </a:spcBef>
              <a:spcAft>
                <a:spcPts val="175"/>
              </a:spcAft>
            </a:pPr>
            <a:r>
              <a:rPr lang="fi-FI" b="1"/>
              <a:t>Ikäihmisen ruokahuollon järjestämisestä vastaavat ensisijaisesti ikäihminen itse ja/tai hänen lähipiirinsä</a:t>
            </a:r>
            <a:r>
              <a:rPr lang="fi-FI"/>
              <a:t>. Kotihoito tukee asiakkaan säännöllistä, terveellistä ja monipuolista ravitsemusta asiakkaan tarpeiden mukaan ikäihmisten ravitsemussuositukset huomioiden. Käytännön tehtäviin kuuluvat asiakkaan palvelutarpeen niin vaatiessa esimerkiksi aamu-, ilta- ja välipalojen valmistus, valmiin aterian lämmittäminen tai ateriapalveluun liittyvät tilaukset, aterioiden peruminen ja kauppapalvelun tilaukset tai näissä asioissa asiakkaan avustaminen.</a:t>
            </a:r>
          </a:p>
          <a:p>
            <a:pPr marL="0" lvl="1">
              <a:lnSpc>
                <a:spcPct val="110000"/>
              </a:lnSpc>
              <a:spcBef>
                <a:spcPts val="789"/>
              </a:spcBef>
              <a:spcAft>
                <a:spcPts val="175"/>
              </a:spcAft>
            </a:pPr>
            <a:r>
              <a:rPr lang="fi-FI"/>
              <a:t>Ruokailun järjestämisessä huomioidaan asiakkaiden toiveiden lisäksi erityisruokavaliot (diabetes, autoimmuunisairaudet, ruoka-aineyliherkkyydet, -allergiat ja -intoleranssit) niin, että kaikki osapuolet voivat tuntea olonsa turvalliseksi. Uskontoon tai eettiseen vakaumukseen perustuvat ruokavaliot ovat osa monikulttuurista palvelua, joka otetaan palvelussa huomioon. Asiakkaan erityisruokavaliot ovat kotihoidon työntekijöiden tiedossa ja kirjattuna potilastietojärjestelmään. </a:t>
            </a:r>
          </a:p>
          <a:p>
            <a:pPr marL="0" lvl="1">
              <a:lnSpc>
                <a:spcPct val="110000"/>
              </a:lnSpc>
              <a:spcBef>
                <a:spcPts val="789"/>
              </a:spcBef>
              <a:spcAft>
                <a:spcPts val="175"/>
              </a:spcAft>
            </a:pPr>
            <a:r>
              <a:rPr lang="fi-FI"/>
              <a:t>Kotihoidon henkilökunta huolehtii asiakkaan riittävästä ravitsemuksesta huomioiden ruokailuvälien maksimipituuden. Asiakkaan ravitsemustilaa seurataan yksilöllisten tarpeiden/ohjeiden mukaan. Ravitsemustilan arvioinnissa käytetään painon seurantaa, MNA-ravitsemusmittaria sekä verenpaineen ja tarvittaessa verensokerin seurantaa. Ravitsemustilaa seurataan tarvittaessa tarkemmin lääkärin määräämin verikokein, ja nestelistan avulla.</a:t>
            </a:r>
          </a:p>
          <a:p>
            <a:pPr marL="0" lvl="1">
              <a:lnSpc>
                <a:spcPct val="110000"/>
              </a:lnSpc>
              <a:spcBef>
                <a:spcPts val="900"/>
              </a:spcBef>
              <a:spcAft>
                <a:spcPts val="200"/>
              </a:spcAft>
            </a:pPr>
            <a:r>
              <a:rPr lang="fi-FI" b="1"/>
              <a:t>Lue lisää: </a:t>
            </a:r>
          </a:p>
          <a:p>
            <a:pPr marL="171450" lvl="1" indent="-171450">
              <a:lnSpc>
                <a:spcPct val="110000"/>
              </a:lnSpc>
              <a:spcBef>
                <a:spcPts val="400"/>
              </a:spcBef>
              <a:spcAft>
                <a:spcPts val="200"/>
              </a:spcAft>
              <a:buFont typeface="Arial" panose="020B0604020202020204" pitchFamily="34" charset="0"/>
              <a:buChar char="•"/>
            </a:pPr>
            <a:r>
              <a:rPr lang="fi-FI">
                <a:hlinkClick r:id="rId3"/>
              </a:rPr>
              <a:t>Vireyttä seniorivuosiin - Ikääntyneiden ruokasuositus 4/2020 (Valtion ravitsemusneuvottelukunta) </a:t>
            </a:r>
            <a:endParaRPr lang="fi-FI"/>
          </a:p>
          <a:p>
            <a:pPr marL="171450" lvl="1" indent="-171450">
              <a:lnSpc>
                <a:spcPct val="110000"/>
              </a:lnSpc>
              <a:spcBef>
                <a:spcPts val="400"/>
              </a:spcBef>
              <a:spcAft>
                <a:spcPts val="200"/>
              </a:spcAft>
              <a:buFont typeface="Arial" panose="020B0604020202020204" pitchFamily="34" charset="0"/>
              <a:buChar char="•"/>
            </a:pPr>
            <a:r>
              <a:rPr lang="fi-FI">
                <a:hlinkClick r:id="rId4"/>
              </a:rPr>
              <a:t>Ikääntyneille annetut ravintoaineiden saanti- ja ruokasuositukset (Ruokavirasto)</a:t>
            </a:r>
            <a:endParaRPr lang="fi-FI"/>
          </a:p>
          <a:p>
            <a:pPr marL="0" lvl="1">
              <a:spcBef>
                <a:spcPts val="900"/>
              </a:spcBef>
              <a:spcAft>
                <a:spcPts val="200"/>
              </a:spcAft>
            </a:pPr>
            <a:endParaRPr lang="fi-FI" i="1"/>
          </a:p>
        </p:txBody>
      </p:sp>
      <p:sp>
        <p:nvSpPr>
          <p:cNvPr id="13" name="Rectangle 12">
            <a:extLst>
              <a:ext uri="{FF2B5EF4-FFF2-40B4-BE49-F238E27FC236}">
                <a16:creationId xmlns:a16="http://schemas.microsoft.com/office/drawing/2014/main" id="{654AC7E7-A493-DE43-C37D-1B34C58C1809}"/>
              </a:ext>
            </a:extLst>
          </p:cNvPr>
          <p:cNvSpPr/>
          <p:nvPr/>
        </p:nvSpPr>
        <p:spPr>
          <a:xfrm>
            <a:off x="0" y="0"/>
            <a:ext cx="12192000" cy="518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15" name="Rectangle 14">
            <a:extLst>
              <a:ext uri="{FF2B5EF4-FFF2-40B4-BE49-F238E27FC236}">
                <a16:creationId xmlns:a16="http://schemas.microsoft.com/office/drawing/2014/main" id="{E5F6EE70-F89D-F1CC-BCDF-D293655A5054}"/>
              </a:ext>
            </a:extLst>
          </p:cNvPr>
          <p:cNvSpPr/>
          <p:nvPr/>
        </p:nvSpPr>
        <p:spPr>
          <a:xfrm>
            <a:off x="4879594" y="0"/>
            <a:ext cx="2427068" cy="518181"/>
          </a:xfrm>
          <a:prstGeom prst="rect">
            <a:avLst/>
          </a:prstGeom>
          <a:solidFill>
            <a:srgbClr val="ED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16" name="Rectangle 15">
            <a:extLst>
              <a:ext uri="{FF2B5EF4-FFF2-40B4-BE49-F238E27FC236}">
                <a16:creationId xmlns:a16="http://schemas.microsoft.com/office/drawing/2014/main" id="{DBAFF04E-D574-1339-2E52-8B9F8B5C1B99}"/>
              </a:ext>
            </a:extLst>
          </p:cNvPr>
          <p:cNvSpPr/>
          <p:nvPr/>
        </p:nvSpPr>
        <p:spPr>
          <a:xfrm>
            <a:off x="9738487" y="-22188"/>
            <a:ext cx="2443164" cy="51818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Liitteet</a:t>
            </a:r>
          </a:p>
        </p:txBody>
      </p:sp>
      <p:sp>
        <p:nvSpPr>
          <p:cNvPr id="17" name="Rectangle 16">
            <a:extLst>
              <a:ext uri="{FF2B5EF4-FFF2-40B4-BE49-F238E27FC236}">
                <a16:creationId xmlns:a16="http://schemas.microsoft.com/office/drawing/2014/main" id="{63E88221-4670-D7BE-AE1D-6FAD85C0E345}"/>
              </a:ext>
            </a:extLst>
          </p:cNvPr>
          <p:cNvSpPr/>
          <p:nvPr/>
        </p:nvSpPr>
        <p:spPr>
          <a:xfrm>
            <a:off x="7303867" y="0"/>
            <a:ext cx="2443164" cy="50233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Kehittäminen</a:t>
            </a:r>
            <a:br>
              <a:rPr lang="fi-FI" sz="1250" b="1" spc="31">
                <a:solidFill>
                  <a:schemeClr val="bg1">
                    <a:lumMod val="65000"/>
                  </a:schemeClr>
                </a:solidFill>
                <a:ea typeface="Inter" panose="02000503000000020004" pitchFamily="2" charset="0"/>
              </a:rPr>
            </a:br>
            <a:r>
              <a:rPr lang="fi-FI" sz="1250" b="1" spc="31">
                <a:solidFill>
                  <a:schemeClr val="bg1">
                    <a:lumMod val="65000"/>
                  </a:schemeClr>
                </a:solidFill>
                <a:ea typeface="Inter" panose="02000503000000020004" pitchFamily="2" charset="0"/>
              </a:rPr>
              <a:t>&amp; seuranta</a:t>
            </a:r>
          </a:p>
        </p:txBody>
      </p:sp>
      <p:sp>
        <p:nvSpPr>
          <p:cNvPr id="19" name="Rectangle 18">
            <a:extLst>
              <a:ext uri="{FF2B5EF4-FFF2-40B4-BE49-F238E27FC236}">
                <a16:creationId xmlns:a16="http://schemas.microsoft.com/office/drawing/2014/main" id="{5F9A152A-8EB5-AE04-4719-4714767C9171}"/>
              </a:ext>
            </a:extLst>
          </p:cNvPr>
          <p:cNvSpPr/>
          <p:nvPr/>
        </p:nvSpPr>
        <p:spPr>
          <a:xfrm>
            <a:off x="4869243" y="-15840"/>
            <a:ext cx="2443164" cy="548166"/>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accent5"/>
                </a:solidFill>
                <a:ea typeface="Inter" panose="02000503000000020004" pitchFamily="2" charset="0"/>
              </a:rPr>
              <a:t>Toimintaperiaatteet </a:t>
            </a:r>
            <a:br>
              <a:rPr lang="fi-FI" sz="1250" b="1" spc="31">
                <a:solidFill>
                  <a:schemeClr val="accent5"/>
                </a:solidFill>
                <a:ea typeface="Inter" panose="02000503000000020004" pitchFamily="2" charset="0"/>
              </a:rPr>
            </a:br>
            <a:r>
              <a:rPr lang="fi-FI" sz="1250" b="1" spc="31">
                <a:solidFill>
                  <a:schemeClr val="accent5"/>
                </a:solidFill>
                <a:ea typeface="Inter" panose="02000503000000020004" pitchFamily="2" charset="0"/>
              </a:rPr>
              <a:t>&amp; käytännöt</a:t>
            </a:r>
          </a:p>
        </p:txBody>
      </p:sp>
      <p:sp>
        <p:nvSpPr>
          <p:cNvPr id="20" name="Rectangle 19">
            <a:extLst>
              <a:ext uri="{FF2B5EF4-FFF2-40B4-BE49-F238E27FC236}">
                <a16:creationId xmlns:a16="http://schemas.microsoft.com/office/drawing/2014/main" id="{CC85CE8C-39C1-CD2E-0BE0-4D64F422D8C2}"/>
              </a:ext>
            </a:extLst>
          </p:cNvPr>
          <p:cNvSpPr/>
          <p:nvPr/>
        </p:nvSpPr>
        <p:spPr>
          <a:xfrm>
            <a:off x="2434623" y="-22188"/>
            <a:ext cx="2443164" cy="516478"/>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Yksikön tiedot</a:t>
            </a:r>
          </a:p>
        </p:txBody>
      </p:sp>
      <p:sp>
        <p:nvSpPr>
          <p:cNvPr id="21" name="Rectangle 20">
            <a:extLst>
              <a:ext uri="{FF2B5EF4-FFF2-40B4-BE49-F238E27FC236}">
                <a16:creationId xmlns:a16="http://schemas.microsoft.com/office/drawing/2014/main" id="{79EEB1E3-E4EB-52E2-1735-A1F7642393E8}"/>
              </a:ext>
            </a:extLst>
          </p:cNvPr>
          <p:cNvSpPr/>
          <p:nvPr/>
        </p:nvSpPr>
        <p:spPr>
          <a:xfrm>
            <a:off x="-1" y="-22188"/>
            <a:ext cx="2443164" cy="540369"/>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Sisällysluettelo</a:t>
            </a:r>
          </a:p>
        </p:txBody>
      </p:sp>
      <p:cxnSp>
        <p:nvCxnSpPr>
          <p:cNvPr id="22" name="Straight Connector 21">
            <a:extLst>
              <a:ext uri="{FF2B5EF4-FFF2-40B4-BE49-F238E27FC236}">
                <a16:creationId xmlns:a16="http://schemas.microsoft.com/office/drawing/2014/main" id="{86BB8600-422E-9A64-2B52-A08696CFA316}"/>
              </a:ext>
            </a:extLst>
          </p:cNvPr>
          <p:cNvCxnSpPr>
            <a:cxnSpLocks/>
          </p:cNvCxnSpPr>
          <p:nvPr/>
        </p:nvCxnSpPr>
        <p:spPr>
          <a:xfrm>
            <a:off x="24384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51308BB-78FB-2FEB-33D2-62BE67467C4E}"/>
              </a:ext>
            </a:extLst>
          </p:cNvPr>
          <p:cNvCxnSpPr>
            <a:cxnSpLocks/>
          </p:cNvCxnSpPr>
          <p:nvPr/>
        </p:nvCxnSpPr>
        <p:spPr>
          <a:xfrm>
            <a:off x="4876800" y="-22188"/>
            <a:ext cx="0" cy="540369"/>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89723A6-997A-9C55-51DA-9658CC46FD5D}"/>
              </a:ext>
            </a:extLst>
          </p:cNvPr>
          <p:cNvCxnSpPr>
            <a:cxnSpLocks/>
          </p:cNvCxnSpPr>
          <p:nvPr/>
        </p:nvCxnSpPr>
        <p:spPr>
          <a:xfrm>
            <a:off x="73152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2C93B96-1724-93FA-4ACC-4D0ABD26BEC2}"/>
              </a:ext>
            </a:extLst>
          </p:cNvPr>
          <p:cNvCxnSpPr>
            <a:cxnSpLocks/>
          </p:cNvCxnSpPr>
          <p:nvPr/>
        </p:nvCxnSpPr>
        <p:spPr>
          <a:xfrm>
            <a:off x="97536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3543F43-F809-4281-2FED-3D78385903DD}"/>
              </a:ext>
            </a:extLst>
          </p:cNvPr>
          <p:cNvCxnSpPr>
            <a:cxnSpLocks/>
          </p:cNvCxnSpPr>
          <p:nvPr/>
        </p:nvCxnSpPr>
        <p:spPr>
          <a:xfrm flipH="1">
            <a:off x="7315515" y="518181"/>
            <a:ext cx="4877784"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A81D35C-C41D-2F09-178A-ECB74D75D126}"/>
              </a:ext>
            </a:extLst>
          </p:cNvPr>
          <p:cNvCxnSpPr>
            <a:cxnSpLocks/>
          </p:cNvCxnSpPr>
          <p:nvPr/>
        </p:nvCxnSpPr>
        <p:spPr>
          <a:xfrm flipH="1">
            <a:off x="-8540" y="516156"/>
            <a:ext cx="4885340"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961BEC54-70AA-7D09-4AB0-FACD4A523533}"/>
              </a:ext>
            </a:extLst>
          </p:cNvPr>
          <p:cNvSpPr/>
          <p:nvPr/>
        </p:nvSpPr>
        <p:spPr>
          <a:xfrm>
            <a:off x="4928896"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Rectangle 5">
            <a:extLst>
              <a:ext uri="{FF2B5EF4-FFF2-40B4-BE49-F238E27FC236}">
                <a16:creationId xmlns:a16="http://schemas.microsoft.com/office/drawing/2014/main" id="{4F088AF4-AD53-DC51-D975-538F9B362C4A}"/>
              </a:ext>
            </a:extLst>
          </p:cNvPr>
          <p:cNvSpPr/>
          <p:nvPr/>
        </p:nvSpPr>
        <p:spPr>
          <a:xfrm>
            <a:off x="5333069"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Rectangle 6">
            <a:extLst>
              <a:ext uri="{FF2B5EF4-FFF2-40B4-BE49-F238E27FC236}">
                <a16:creationId xmlns:a16="http://schemas.microsoft.com/office/drawing/2014/main" id="{1955D490-EB76-2627-CBDA-DFC4096D16DD}"/>
              </a:ext>
            </a:extLst>
          </p:cNvPr>
          <p:cNvSpPr/>
          <p:nvPr/>
        </p:nvSpPr>
        <p:spPr>
          <a:xfrm>
            <a:off x="573724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Rectangle 7">
            <a:extLst>
              <a:ext uri="{FF2B5EF4-FFF2-40B4-BE49-F238E27FC236}">
                <a16:creationId xmlns:a16="http://schemas.microsoft.com/office/drawing/2014/main" id="{EB8BF890-D01B-7572-7326-DBAF9952F219}"/>
              </a:ext>
            </a:extLst>
          </p:cNvPr>
          <p:cNvSpPr/>
          <p:nvPr/>
        </p:nvSpPr>
        <p:spPr>
          <a:xfrm>
            <a:off x="6141415" y="468949"/>
            <a:ext cx="318110"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Rectangle 8">
            <a:extLst>
              <a:ext uri="{FF2B5EF4-FFF2-40B4-BE49-F238E27FC236}">
                <a16:creationId xmlns:a16="http://schemas.microsoft.com/office/drawing/2014/main" id="{F5C37C40-8D8E-B3FE-AE5C-1386455C777A}"/>
              </a:ext>
            </a:extLst>
          </p:cNvPr>
          <p:cNvSpPr/>
          <p:nvPr/>
        </p:nvSpPr>
        <p:spPr>
          <a:xfrm>
            <a:off x="6545588"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Rectangle 9">
            <a:extLst>
              <a:ext uri="{FF2B5EF4-FFF2-40B4-BE49-F238E27FC236}">
                <a16:creationId xmlns:a16="http://schemas.microsoft.com/office/drawing/2014/main" id="{AAAE9949-8497-3FF1-96EA-04BB0CC5C7D3}"/>
              </a:ext>
            </a:extLst>
          </p:cNvPr>
          <p:cNvSpPr/>
          <p:nvPr/>
        </p:nvSpPr>
        <p:spPr>
          <a:xfrm>
            <a:off x="694976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TextBox 3">
            <a:extLst>
              <a:ext uri="{FF2B5EF4-FFF2-40B4-BE49-F238E27FC236}">
                <a16:creationId xmlns:a16="http://schemas.microsoft.com/office/drawing/2014/main" id="{05DDD2A5-9C79-3D63-3824-C39D784291C4}"/>
              </a:ext>
            </a:extLst>
          </p:cNvPr>
          <p:cNvSpPr txBox="1"/>
          <p:nvPr/>
        </p:nvSpPr>
        <p:spPr>
          <a:xfrm>
            <a:off x="451413" y="746532"/>
            <a:ext cx="2775417" cy="215444"/>
          </a:xfrm>
          <a:prstGeom prst="rect">
            <a:avLst/>
          </a:prstGeom>
          <a:noFill/>
        </p:spPr>
        <p:txBody>
          <a:bodyPr wrap="none" lIns="90000" tIns="0" rIns="90000" bIns="0" rtlCol="0" anchor="ctr">
            <a:spAutoFit/>
          </a:bodyPr>
          <a:lstStyle/>
          <a:p>
            <a:r>
              <a:rPr lang="fi-FI" sz="1400" b="1">
                <a:solidFill>
                  <a:schemeClr val="accent5"/>
                </a:solidFill>
                <a:ea typeface="Inter" panose="02000503000000020004" pitchFamily="2" charset="0"/>
                <a:cs typeface="Times New Roman" panose="02020603050405020304" pitchFamily="18" charset="0"/>
              </a:rPr>
              <a:t>Palvelun sisällön omavalvonta</a:t>
            </a:r>
            <a:endParaRPr lang="fi-FI" sz="1400" b="1">
              <a:solidFill>
                <a:schemeClr val="accent1"/>
              </a:solidFill>
            </a:endParaRPr>
          </a:p>
        </p:txBody>
      </p:sp>
      <p:sp>
        <p:nvSpPr>
          <p:cNvPr id="14" name="Suorakulmio 13">
            <a:extLst>
              <a:ext uri="{FF2B5EF4-FFF2-40B4-BE49-F238E27FC236}">
                <a16:creationId xmlns:a16="http://schemas.microsoft.com/office/drawing/2014/main" id="{F16B1CCE-4723-E4E3-9CE4-518E7B605279}"/>
              </a:ext>
            </a:extLst>
          </p:cNvPr>
          <p:cNvSpPr/>
          <p:nvPr/>
        </p:nvSpPr>
        <p:spPr>
          <a:xfrm>
            <a:off x="6459525" y="4761822"/>
            <a:ext cx="5132855" cy="1484584"/>
          </a:xfrm>
          <a:prstGeom prst="rect">
            <a:avLst/>
          </a:prstGeom>
          <a:solidFill>
            <a:schemeClr val="bg1"/>
          </a:solid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i-FI" sz="1200" b="1">
                <a:solidFill>
                  <a:schemeClr val="tx1"/>
                </a:solidFill>
              </a:rPr>
              <a:t>Ravitsemuksen tukeminen:</a:t>
            </a:r>
          </a:p>
          <a:p>
            <a:r>
              <a:rPr lang="fi-FI" sz="1200">
                <a:solidFill>
                  <a:schemeClr val="tx1"/>
                </a:solidFill>
              </a:rPr>
              <a:t>[Kuvaus yksikkökohtaisista toimintatavoista ravitsemuksen tukemisessa]</a:t>
            </a:r>
          </a:p>
          <a:p>
            <a:endParaRPr lang="fi-FI" sz="1200" b="1">
              <a:solidFill>
                <a:schemeClr val="tx1"/>
              </a:solidFill>
            </a:endParaRPr>
          </a:p>
          <a:p>
            <a:r>
              <a:rPr lang="fi-FI" sz="1200" b="1">
                <a:solidFill>
                  <a:schemeClr val="tx1"/>
                </a:solidFill>
              </a:rPr>
              <a:t> </a:t>
            </a:r>
          </a:p>
        </p:txBody>
      </p:sp>
    </p:spTree>
    <p:extLst>
      <p:ext uri="{BB962C8B-B14F-4D97-AF65-F5344CB8AC3E}">
        <p14:creationId xmlns:p14="http://schemas.microsoft.com/office/powerpoint/2010/main" val="21985550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AB4FF9-31BB-5C75-E24F-3B00220AF75F}"/>
              </a:ext>
            </a:extLst>
          </p:cNvPr>
          <p:cNvSpPr>
            <a:spLocks noGrp="1"/>
          </p:cNvSpPr>
          <p:nvPr>
            <p:ph type="title"/>
          </p:nvPr>
        </p:nvSpPr>
        <p:spPr/>
        <p:txBody>
          <a:bodyPr vert="horz"/>
          <a:lstStyle/>
          <a:p>
            <a:r>
              <a:rPr lang="fi-FI"/>
              <a:t>Hygieniakäytännöt ja infektioiden torjunta</a:t>
            </a:r>
          </a:p>
        </p:txBody>
      </p:sp>
      <p:sp>
        <p:nvSpPr>
          <p:cNvPr id="4" name="Content Placeholder 3">
            <a:extLst>
              <a:ext uri="{FF2B5EF4-FFF2-40B4-BE49-F238E27FC236}">
                <a16:creationId xmlns:a16="http://schemas.microsoft.com/office/drawing/2014/main" id="{40B42428-22F2-A165-E227-E6393C45601A}"/>
              </a:ext>
            </a:extLst>
          </p:cNvPr>
          <p:cNvSpPr>
            <a:spLocks noGrp="1"/>
          </p:cNvSpPr>
          <p:nvPr>
            <p:ph sz="half" idx="1"/>
          </p:nvPr>
        </p:nvSpPr>
        <p:spPr>
          <a:xfrm>
            <a:off x="451413" y="1825626"/>
            <a:ext cx="11289174" cy="4285842"/>
          </a:xfrm>
        </p:spPr>
        <p:txBody>
          <a:bodyPr numCol="2"/>
          <a:lstStyle/>
          <a:p>
            <a:pPr marL="0" lvl="1">
              <a:lnSpc>
                <a:spcPct val="110000"/>
              </a:lnSpc>
              <a:spcBef>
                <a:spcPts val="789"/>
              </a:spcBef>
              <a:spcAft>
                <a:spcPts val="175"/>
              </a:spcAft>
            </a:pPr>
            <a:r>
              <a:rPr lang="fi-FI"/>
              <a:t>Säännöllinen ja suunnitelmallinen siivous ja tekstiilien puhtaanapito ovat olennainen osa asiakkaiden hyvinvointia ja viihtyvyyttä kodeissaan. </a:t>
            </a:r>
          </a:p>
          <a:p>
            <a:pPr marL="0" lvl="1">
              <a:lnSpc>
                <a:spcPct val="110000"/>
              </a:lnSpc>
              <a:spcBef>
                <a:spcPts val="789"/>
              </a:spcBef>
              <a:spcAft>
                <a:spcPts val="175"/>
              </a:spcAft>
            </a:pPr>
            <a:r>
              <a:rPr lang="fi-FI"/>
              <a:t>Kotihoidon palveluun sisältyy kodin yleissiisteydestä huolehtiminen kuten roskien vienti, näkyvien roskien siistiminen, vuoteen sijaus ja lakanoiden vaihto, pyykkihuollon toteutuksessa avustaminen, tiskaus, pöytäpintojen pyyhkiminen ja jääkaapin siisteydestä huolehtiminen. Samoin kotihoito huolehtii wc-tilojen siisteydestä sekä tarvittaessa </a:t>
            </a:r>
            <a:r>
              <a:rPr lang="fi-FI" err="1"/>
              <a:t>portatiivin</a:t>
            </a:r>
            <a:r>
              <a:rPr lang="fi-FI"/>
              <a:t> tyhjennyksestä ja pesusta. Kotihoito neuvoo ja avustaa asiakasta tarvittaessa lisäpalveluissa kuten, laajemman siivouksen tai pyykkihuollon hankkimisessa. Asiakkaiden hoito- ja palvelusuunnitelmiin on kirjattu, miten kotihoito tukee asiakasta hygienian hoidossa.</a:t>
            </a:r>
          </a:p>
          <a:p>
            <a:pPr marL="0" lvl="1">
              <a:lnSpc>
                <a:spcPct val="110000"/>
              </a:lnSpc>
              <a:spcBef>
                <a:spcPts val="789"/>
              </a:spcBef>
              <a:spcAft>
                <a:spcPts val="175"/>
              </a:spcAft>
            </a:pPr>
            <a:r>
              <a:rPr lang="fi-FI"/>
              <a:t>Hyvä hygieniataso ennaltaehkäisee tarttuvien tautien leviämistä. Työntekijät noudattavat kotihoidossa tavanomaisia hygieniakäytänteitä, joita ovat hyvä käsihygienia, suojainten käyttö, työskentely aseptisesti ja turvallisesti, pisto- ja viiltovahinkojen estäminen sekä eritetahradesinfektio. Asiakastyössä käytetään työnantajan hankkimia suojavaatteita. Huolenpitotoimenpiteissä käytetään tarvittaessa suojakäsineitä.</a:t>
            </a:r>
          </a:p>
          <a:p>
            <a:pPr marL="0" lvl="1">
              <a:lnSpc>
                <a:spcPct val="110000"/>
              </a:lnSpc>
              <a:spcBef>
                <a:spcPts val="789"/>
              </a:spcBef>
              <a:spcAft>
                <a:spcPts val="175"/>
              </a:spcAft>
            </a:pPr>
            <a:r>
              <a:rPr lang="fi-FI"/>
              <a:t>Ajantasaiset hygieniaohjeistukset henkilöstölle normaali- ja poikkeusoloissa löytyvät Intranetistä. </a:t>
            </a:r>
          </a:p>
          <a:p>
            <a:pPr marL="0" lvl="1">
              <a:lnSpc>
                <a:spcPct val="110000"/>
              </a:lnSpc>
              <a:spcBef>
                <a:spcPts val="900"/>
              </a:spcBef>
              <a:spcAft>
                <a:spcPts val="200"/>
              </a:spcAft>
            </a:pPr>
            <a:r>
              <a:rPr lang="fi-FI" sz="2000" b="1"/>
              <a:t>Infektioiden torjunta</a:t>
            </a:r>
          </a:p>
          <a:p>
            <a:pPr marL="0" lvl="1">
              <a:lnSpc>
                <a:spcPct val="110000"/>
              </a:lnSpc>
              <a:spcBef>
                <a:spcPts val="789"/>
              </a:spcBef>
              <a:spcAft>
                <a:spcPts val="175"/>
              </a:spcAft>
            </a:pPr>
            <a:r>
              <a:rPr lang="fi-FI"/>
              <a:t>Tartuntatautilain 17 §:n mukaan sosiaalihuollon toimintayksikön on torjuttava suunnitelmallisesti hoitoon liittyviä infektioita. Ensisijaisesti infektioita ja tartuntatauteja ennaltaehkäistään noudattamalla tavanomaisia varotoimenpiteitä. Tavanomaisia varotoimia käytetään systemaattisesti kaikkien asiakkaiden kohdalla, jolloin estetään mikrobien tartunta potilaiden, hoitajien ja ympäristön välillä, sekä näiden välityksellä. Keskeisin keino on työntekijöiden hyvä käsihygienia. Henkilökunta on suorittanut infektioiden torjunta -verkkokurssin ja perehdytetty puhtaanapidon toteuttamiseen.</a:t>
            </a:r>
          </a:p>
        </p:txBody>
      </p:sp>
      <p:sp>
        <p:nvSpPr>
          <p:cNvPr id="13" name="Rectangle 12">
            <a:extLst>
              <a:ext uri="{FF2B5EF4-FFF2-40B4-BE49-F238E27FC236}">
                <a16:creationId xmlns:a16="http://schemas.microsoft.com/office/drawing/2014/main" id="{654AC7E7-A493-DE43-C37D-1B34C58C1809}"/>
              </a:ext>
            </a:extLst>
          </p:cNvPr>
          <p:cNvSpPr/>
          <p:nvPr/>
        </p:nvSpPr>
        <p:spPr>
          <a:xfrm>
            <a:off x="0" y="0"/>
            <a:ext cx="12192000" cy="518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15" name="Rectangle 14">
            <a:extLst>
              <a:ext uri="{FF2B5EF4-FFF2-40B4-BE49-F238E27FC236}">
                <a16:creationId xmlns:a16="http://schemas.microsoft.com/office/drawing/2014/main" id="{E5F6EE70-F89D-F1CC-BCDF-D293655A5054}"/>
              </a:ext>
            </a:extLst>
          </p:cNvPr>
          <p:cNvSpPr/>
          <p:nvPr/>
        </p:nvSpPr>
        <p:spPr>
          <a:xfrm>
            <a:off x="4879594" y="0"/>
            <a:ext cx="2427068" cy="518181"/>
          </a:xfrm>
          <a:prstGeom prst="rect">
            <a:avLst/>
          </a:prstGeom>
          <a:solidFill>
            <a:srgbClr val="ED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16" name="Rectangle 15">
            <a:extLst>
              <a:ext uri="{FF2B5EF4-FFF2-40B4-BE49-F238E27FC236}">
                <a16:creationId xmlns:a16="http://schemas.microsoft.com/office/drawing/2014/main" id="{DBAFF04E-D574-1339-2E52-8B9F8B5C1B99}"/>
              </a:ext>
            </a:extLst>
          </p:cNvPr>
          <p:cNvSpPr/>
          <p:nvPr/>
        </p:nvSpPr>
        <p:spPr>
          <a:xfrm>
            <a:off x="9738487" y="-22188"/>
            <a:ext cx="2443164" cy="51818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Liitteet</a:t>
            </a:r>
          </a:p>
        </p:txBody>
      </p:sp>
      <p:sp>
        <p:nvSpPr>
          <p:cNvPr id="17" name="Rectangle 16">
            <a:extLst>
              <a:ext uri="{FF2B5EF4-FFF2-40B4-BE49-F238E27FC236}">
                <a16:creationId xmlns:a16="http://schemas.microsoft.com/office/drawing/2014/main" id="{63E88221-4670-D7BE-AE1D-6FAD85C0E345}"/>
              </a:ext>
            </a:extLst>
          </p:cNvPr>
          <p:cNvSpPr/>
          <p:nvPr/>
        </p:nvSpPr>
        <p:spPr>
          <a:xfrm>
            <a:off x="7303867" y="0"/>
            <a:ext cx="2443164" cy="50233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Kehittäminen</a:t>
            </a:r>
            <a:br>
              <a:rPr lang="fi-FI" sz="1250" b="1" spc="31">
                <a:solidFill>
                  <a:schemeClr val="bg1">
                    <a:lumMod val="65000"/>
                  </a:schemeClr>
                </a:solidFill>
                <a:ea typeface="Inter" panose="02000503000000020004" pitchFamily="2" charset="0"/>
              </a:rPr>
            </a:br>
            <a:r>
              <a:rPr lang="fi-FI" sz="1250" b="1" spc="31">
                <a:solidFill>
                  <a:schemeClr val="bg1">
                    <a:lumMod val="65000"/>
                  </a:schemeClr>
                </a:solidFill>
                <a:ea typeface="Inter" panose="02000503000000020004" pitchFamily="2" charset="0"/>
              </a:rPr>
              <a:t>&amp; seuranta</a:t>
            </a:r>
          </a:p>
        </p:txBody>
      </p:sp>
      <p:sp>
        <p:nvSpPr>
          <p:cNvPr id="19" name="Rectangle 18">
            <a:extLst>
              <a:ext uri="{FF2B5EF4-FFF2-40B4-BE49-F238E27FC236}">
                <a16:creationId xmlns:a16="http://schemas.microsoft.com/office/drawing/2014/main" id="{5F9A152A-8EB5-AE04-4719-4714767C9171}"/>
              </a:ext>
            </a:extLst>
          </p:cNvPr>
          <p:cNvSpPr/>
          <p:nvPr/>
        </p:nvSpPr>
        <p:spPr>
          <a:xfrm>
            <a:off x="4869243" y="-15840"/>
            <a:ext cx="2443164" cy="548166"/>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accent5"/>
                </a:solidFill>
                <a:ea typeface="Inter" panose="02000503000000020004" pitchFamily="2" charset="0"/>
              </a:rPr>
              <a:t>Toimintaperiaatteet </a:t>
            </a:r>
            <a:br>
              <a:rPr lang="fi-FI" sz="1250" b="1" spc="31">
                <a:solidFill>
                  <a:schemeClr val="accent5"/>
                </a:solidFill>
                <a:ea typeface="Inter" panose="02000503000000020004" pitchFamily="2" charset="0"/>
              </a:rPr>
            </a:br>
            <a:r>
              <a:rPr lang="fi-FI" sz="1250" b="1" spc="31">
                <a:solidFill>
                  <a:schemeClr val="accent5"/>
                </a:solidFill>
                <a:ea typeface="Inter" panose="02000503000000020004" pitchFamily="2" charset="0"/>
              </a:rPr>
              <a:t>&amp; käytännöt</a:t>
            </a:r>
          </a:p>
        </p:txBody>
      </p:sp>
      <p:sp>
        <p:nvSpPr>
          <p:cNvPr id="20" name="Rectangle 19">
            <a:extLst>
              <a:ext uri="{FF2B5EF4-FFF2-40B4-BE49-F238E27FC236}">
                <a16:creationId xmlns:a16="http://schemas.microsoft.com/office/drawing/2014/main" id="{CC85CE8C-39C1-CD2E-0BE0-4D64F422D8C2}"/>
              </a:ext>
            </a:extLst>
          </p:cNvPr>
          <p:cNvSpPr/>
          <p:nvPr/>
        </p:nvSpPr>
        <p:spPr>
          <a:xfrm>
            <a:off x="2434623" y="-22188"/>
            <a:ext cx="2443164" cy="516478"/>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Yksikön tiedot</a:t>
            </a:r>
          </a:p>
        </p:txBody>
      </p:sp>
      <p:sp>
        <p:nvSpPr>
          <p:cNvPr id="21" name="Rectangle 20">
            <a:extLst>
              <a:ext uri="{FF2B5EF4-FFF2-40B4-BE49-F238E27FC236}">
                <a16:creationId xmlns:a16="http://schemas.microsoft.com/office/drawing/2014/main" id="{79EEB1E3-E4EB-52E2-1735-A1F7642393E8}"/>
              </a:ext>
            </a:extLst>
          </p:cNvPr>
          <p:cNvSpPr/>
          <p:nvPr/>
        </p:nvSpPr>
        <p:spPr>
          <a:xfrm>
            <a:off x="-1" y="-22188"/>
            <a:ext cx="2443164" cy="540369"/>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Sisällysluettelo</a:t>
            </a:r>
          </a:p>
        </p:txBody>
      </p:sp>
      <p:cxnSp>
        <p:nvCxnSpPr>
          <p:cNvPr id="22" name="Straight Connector 21">
            <a:extLst>
              <a:ext uri="{FF2B5EF4-FFF2-40B4-BE49-F238E27FC236}">
                <a16:creationId xmlns:a16="http://schemas.microsoft.com/office/drawing/2014/main" id="{86BB8600-422E-9A64-2B52-A08696CFA316}"/>
              </a:ext>
            </a:extLst>
          </p:cNvPr>
          <p:cNvCxnSpPr>
            <a:cxnSpLocks/>
          </p:cNvCxnSpPr>
          <p:nvPr/>
        </p:nvCxnSpPr>
        <p:spPr>
          <a:xfrm>
            <a:off x="24384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51308BB-78FB-2FEB-33D2-62BE67467C4E}"/>
              </a:ext>
            </a:extLst>
          </p:cNvPr>
          <p:cNvCxnSpPr>
            <a:cxnSpLocks/>
          </p:cNvCxnSpPr>
          <p:nvPr/>
        </p:nvCxnSpPr>
        <p:spPr>
          <a:xfrm>
            <a:off x="4876800" y="-22188"/>
            <a:ext cx="0" cy="540369"/>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89723A6-997A-9C55-51DA-9658CC46FD5D}"/>
              </a:ext>
            </a:extLst>
          </p:cNvPr>
          <p:cNvCxnSpPr>
            <a:cxnSpLocks/>
          </p:cNvCxnSpPr>
          <p:nvPr/>
        </p:nvCxnSpPr>
        <p:spPr>
          <a:xfrm>
            <a:off x="73152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2C93B96-1724-93FA-4ACC-4D0ABD26BEC2}"/>
              </a:ext>
            </a:extLst>
          </p:cNvPr>
          <p:cNvCxnSpPr>
            <a:cxnSpLocks/>
          </p:cNvCxnSpPr>
          <p:nvPr/>
        </p:nvCxnSpPr>
        <p:spPr>
          <a:xfrm>
            <a:off x="97536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3543F43-F809-4281-2FED-3D78385903DD}"/>
              </a:ext>
            </a:extLst>
          </p:cNvPr>
          <p:cNvCxnSpPr>
            <a:cxnSpLocks/>
          </p:cNvCxnSpPr>
          <p:nvPr/>
        </p:nvCxnSpPr>
        <p:spPr>
          <a:xfrm flipH="1">
            <a:off x="7315515" y="518181"/>
            <a:ext cx="4877784"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A81D35C-C41D-2F09-178A-ECB74D75D126}"/>
              </a:ext>
            </a:extLst>
          </p:cNvPr>
          <p:cNvCxnSpPr>
            <a:cxnSpLocks/>
          </p:cNvCxnSpPr>
          <p:nvPr/>
        </p:nvCxnSpPr>
        <p:spPr>
          <a:xfrm flipH="1">
            <a:off x="-8540" y="516156"/>
            <a:ext cx="4885340"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6FF29F0-5C75-ECD5-A9F1-770E7FDDCB10}"/>
              </a:ext>
            </a:extLst>
          </p:cNvPr>
          <p:cNvSpPr/>
          <p:nvPr/>
        </p:nvSpPr>
        <p:spPr>
          <a:xfrm>
            <a:off x="4928896"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Rectangle 5">
            <a:extLst>
              <a:ext uri="{FF2B5EF4-FFF2-40B4-BE49-F238E27FC236}">
                <a16:creationId xmlns:a16="http://schemas.microsoft.com/office/drawing/2014/main" id="{33DEF04E-4339-92C4-EB66-1EC1687ECECE}"/>
              </a:ext>
            </a:extLst>
          </p:cNvPr>
          <p:cNvSpPr/>
          <p:nvPr/>
        </p:nvSpPr>
        <p:spPr>
          <a:xfrm>
            <a:off x="5333069"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Rectangle 6">
            <a:extLst>
              <a:ext uri="{FF2B5EF4-FFF2-40B4-BE49-F238E27FC236}">
                <a16:creationId xmlns:a16="http://schemas.microsoft.com/office/drawing/2014/main" id="{EC04E8EE-00CC-3C72-9E1B-2569C7E35308}"/>
              </a:ext>
            </a:extLst>
          </p:cNvPr>
          <p:cNvSpPr/>
          <p:nvPr/>
        </p:nvSpPr>
        <p:spPr>
          <a:xfrm>
            <a:off x="573724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Rectangle 7">
            <a:extLst>
              <a:ext uri="{FF2B5EF4-FFF2-40B4-BE49-F238E27FC236}">
                <a16:creationId xmlns:a16="http://schemas.microsoft.com/office/drawing/2014/main" id="{70797785-827E-B3DD-7D26-CC93E370C3BF}"/>
              </a:ext>
            </a:extLst>
          </p:cNvPr>
          <p:cNvSpPr/>
          <p:nvPr/>
        </p:nvSpPr>
        <p:spPr>
          <a:xfrm>
            <a:off x="6141415" y="468949"/>
            <a:ext cx="318110"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Rectangle 8">
            <a:extLst>
              <a:ext uri="{FF2B5EF4-FFF2-40B4-BE49-F238E27FC236}">
                <a16:creationId xmlns:a16="http://schemas.microsoft.com/office/drawing/2014/main" id="{C5C58DC1-47C1-BFAA-56CF-1B68FBC1F4D9}"/>
              </a:ext>
            </a:extLst>
          </p:cNvPr>
          <p:cNvSpPr/>
          <p:nvPr/>
        </p:nvSpPr>
        <p:spPr>
          <a:xfrm>
            <a:off x="6545588"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Rectangle 9">
            <a:extLst>
              <a:ext uri="{FF2B5EF4-FFF2-40B4-BE49-F238E27FC236}">
                <a16:creationId xmlns:a16="http://schemas.microsoft.com/office/drawing/2014/main" id="{7DCDF3B7-182E-E320-58E1-83C25175462D}"/>
              </a:ext>
            </a:extLst>
          </p:cNvPr>
          <p:cNvSpPr/>
          <p:nvPr/>
        </p:nvSpPr>
        <p:spPr>
          <a:xfrm>
            <a:off x="694976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TextBox 3">
            <a:extLst>
              <a:ext uri="{FF2B5EF4-FFF2-40B4-BE49-F238E27FC236}">
                <a16:creationId xmlns:a16="http://schemas.microsoft.com/office/drawing/2014/main" id="{36ED21AF-55D3-A58E-4317-45A551AE1356}"/>
              </a:ext>
            </a:extLst>
          </p:cNvPr>
          <p:cNvSpPr txBox="1"/>
          <p:nvPr/>
        </p:nvSpPr>
        <p:spPr>
          <a:xfrm>
            <a:off x="451413" y="746532"/>
            <a:ext cx="2775417" cy="215444"/>
          </a:xfrm>
          <a:prstGeom prst="rect">
            <a:avLst/>
          </a:prstGeom>
          <a:noFill/>
        </p:spPr>
        <p:txBody>
          <a:bodyPr wrap="none" lIns="90000" tIns="0" rIns="90000" bIns="0" rtlCol="0" anchor="ctr">
            <a:spAutoFit/>
          </a:bodyPr>
          <a:lstStyle/>
          <a:p>
            <a:r>
              <a:rPr lang="fi-FI" sz="1400" b="1">
                <a:solidFill>
                  <a:schemeClr val="accent5"/>
                </a:solidFill>
                <a:ea typeface="Inter" panose="02000503000000020004" pitchFamily="2" charset="0"/>
                <a:cs typeface="Times New Roman" panose="02020603050405020304" pitchFamily="18" charset="0"/>
              </a:rPr>
              <a:t>Palvelun sisällön omavalvonta</a:t>
            </a:r>
            <a:endParaRPr lang="fi-FI" sz="1400" b="1">
              <a:solidFill>
                <a:schemeClr val="accent1"/>
              </a:solidFill>
            </a:endParaRPr>
          </a:p>
        </p:txBody>
      </p:sp>
      <p:sp>
        <p:nvSpPr>
          <p:cNvPr id="29" name="Suorakulmio 28">
            <a:extLst>
              <a:ext uri="{FF2B5EF4-FFF2-40B4-BE49-F238E27FC236}">
                <a16:creationId xmlns:a16="http://schemas.microsoft.com/office/drawing/2014/main" id="{009AE8A4-B8B3-C683-3914-3463D5640832}"/>
              </a:ext>
            </a:extLst>
          </p:cNvPr>
          <p:cNvSpPr/>
          <p:nvPr/>
        </p:nvSpPr>
        <p:spPr>
          <a:xfrm>
            <a:off x="6459525" y="4183771"/>
            <a:ext cx="5281062" cy="1927697"/>
          </a:xfrm>
          <a:prstGeom prst="rect">
            <a:avLst/>
          </a:prstGeom>
          <a:solidFill>
            <a:schemeClr val="bg1"/>
          </a:solid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i-FI" sz="1200" b="1">
                <a:solidFill>
                  <a:schemeClr val="tx1"/>
                </a:solidFill>
              </a:rPr>
              <a:t>Ohjeistukset hygieniakäytäntöihin:</a:t>
            </a:r>
          </a:p>
          <a:p>
            <a:r>
              <a:rPr lang="fi-FI" sz="1200">
                <a:solidFill>
                  <a:schemeClr val="tx1"/>
                </a:solidFill>
              </a:rPr>
              <a:t>[ohje 1], [ohje 2],</a:t>
            </a:r>
            <a:r>
              <a:rPr kumimoji="0" lang="fi-FI" sz="12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 [jne.]</a:t>
            </a:r>
          </a:p>
          <a:p>
            <a:endParaRPr lang="fi-FI" sz="1200" b="1">
              <a:solidFill>
                <a:schemeClr val="tx1"/>
              </a:solidFill>
            </a:endParaRPr>
          </a:p>
          <a:p>
            <a:r>
              <a:rPr lang="fi-FI" sz="1200" b="1">
                <a:solidFill>
                  <a:schemeClr val="tx1"/>
                </a:solidFill>
              </a:rPr>
              <a:t>Hygieniayhdyshenkilön nimi ja yhteystiedot:</a:t>
            </a:r>
          </a:p>
          <a:p>
            <a:r>
              <a:rPr lang="fi-FI" sz="1200">
                <a:solidFill>
                  <a:schemeClr val="tx1"/>
                </a:solidFill>
              </a:rPr>
              <a:t>[nimi], [puh. numero], [sähköpostiosoite]</a:t>
            </a:r>
          </a:p>
          <a:p>
            <a:endParaRPr lang="fi-FI" sz="1200" b="1">
              <a:solidFill>
                <a:schemeClr val="tx1"/>
              </a:solidFill>
            </a:endParaRPr>
          </a:p>
          <a:p>
            <a:r>
              <a:rPr lang="fi-FI" sz="1200" b="1">
                <a:solidFill>
                  <a:schemeClr val="tx1"/>
                </a:solidFill>
              </a:rPr>
              <a:t>Siivoustoimija </a:t>
            </a:r>
            <a:r>
              <a:rPr lang="fi-FI" sz="1200">
                <a:solidFill>
                  <a:schemeClr val="tx1"/>
                </a:solidFill>
              </a:rPr>
              <a:t>(toimistoissa ja muissa yleisissä tiloissa)</a:t>
            </a:r>
            <a:r>
              <a:rPr lang="fi-FI" sz="1200" b="1">
                <a:solidFill>
                  <a:schemeClr val="tx1"/>
                </a:solidFill>
              </a:rPr>
              <a:t>:</a:t>
            </a:r>
          </a:p>
          <a:p>
            <a:r>
              <a:rPr lang="fi-FI" sz="1200">
                <a:solidFill>
                  <a:schemeClr val="tx1"/>
                </a:solidFill>
              </a:rPr>
              <a:t>[toimijan/tuottajan nimi]</a:t>
            </a:r>
          </a:p>
          <a:p>
            <a:r>
              <a:rPr lang="fi-FI" sz="1200" b="1">
                <a:solidFill>
                  <a:schemeClr val="tx1"/>
                </a:solidFill>
              </a:rPr>
              <a:t> </a:t>
            </a:r>
          </a:p>
        </p:txBody>
      </p:sp>
    </p:spTree>
    <p:extLst>
      <p:ext uri="{BB962C8B-B14F-4D97-AF65-F5344CB8AC3E}">
        <p14:creationId xmlns:p14="http://schemas.microsoft.com/office/powerpoint/2010/main" val="13317599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AB4FF9-31BB-5C75-E24F-3B00220AF75F}"/>
              </a:ext>
            </a:extLst>
          </p:cNvPr>
          <p:cNvSpPr>
            <a:spLocks noGrp="1"/>
          </p:cNvSpPr>
          <p:nvPr>
            <p:ph type="title"/>
          </p:nvPr>
        </p:nvSpPr>
        <p:spPr/>
        <p:txBody>
          <a:bodyPr vert="horz"/>
          <a:lstStyle/>
          <a:p>
            <a:r>
              <a:rPr lang="fi-FI"/>
              <a:t>Terveyden- ja sairaanhoito</a:t>
            </a:r>
            <a:endParaRPr lang="en-FI"/>
          </a:p>
        </p:txBody>
      </p:sp>
      <p:sp>
        <p:nvSpPr>
          <p:cNvPr id="4" name="Content Placeholder 3">
            <a:extLst>
              <a:ext uri="{FF2B5EF4-FFF2-40B4-BE49-F238E27FC236}">
                <a16:creationId xmlns:a16="http://schemas.microsoft.com/office/drawing/2014/main" id="{40B42428-22F2-A165-E227-E6393C45601A}"/>
              </a:ext>
            </a:extLst>
          </p:cNvPr>
          <p:cNvSpPr>
            <a:spLocks noGrp="1"/>
          </p:cNvSpPr>
          <p:nvPr>
            <p:ph sz="half" idx="1"/>
          </p:nvPr>
        </p:nvSpPr>
        <p:spPr>
          <a:xfrm>
            <a:off x="451413" y="1690688"/>
            <a:ext cx="6680934" cy="4541436"/>
          </a:xfrm>
        </p:spPr>
        <p:txBody>
          <a:bodyPr numCol="1"/>
          <a:lstStyle/>
          <a:p>
            <a:pPr marL="0" marR="0" lvl="0" indent="0" algn="l" defTabSz="914286" rtl="0" eaLnBrk="1" fontAlgn="auto" latinLnBrk="0" hangingPunct="1">
              <a:lnSpc>
                <a:spcPct val="110000"/>
              </a:lnSpc>
              <a:spcBef>
                <a:spcPts val="789"/>
              </a:spcBef>
              <a:spcAft>
                <a:spcPts val="175"/>
              </a:spcAft>
              <a:buClrTx/>
              <a:buSzTx/>
              <a:buFont typeface="Arial" panose="020B0604020202020204" pitchFamily="34" charset="0"/>
              <a:buNone/>
              <a:tabLst/>
              <a:defRPr/>
            </a:pPr>
            <a:r>
              <a:rPr kumimoji="0" lang="fi-FI"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Kotihoidon asiakkaat kuuluvat julkisen terveydenhuollon piiriin. Kotihoito tekee yhteistyötä terveydenhuollon toimijoiden kanssa. </a:t>
            </a:r>
            <a:r>
              <a:rPr kumimoji="0" lang="fi-FI"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Toimintaohjeet eri tapauksiin taulukossa. </a:t>
            </a:r>
          </a:p>
          <a:p>
            <a:pPr marL="0" marR="0" lvl="0" indent="0" algn="l" defTabSz="914286" rtl="0" eaLnBrk="1" fontAlgn="auto" latinLnBrk="0" hangingPunct="1">
              <a:lnSpc>
                <a:spcPct val="110000"/>
              </a:lnSpc>
              <a:spcBef>
                <a:spcPts val="789"/>
              </a:spcBef>
              <a:spcAft>
                <a:spcPts val="175"/>
              </a:spcAft>
              <a:buClrTx/>
              <a:buSzTx/>
              <a:buFont typeface="Arial" panose="020B0604020202020204" pitchFamily="34" charset="0"/>
              <a:buNone/>
              <a:tabLst/>
              <a:defRPr/>
            </a:pPr>
            <a:r>
              <a:rPr kumimoji="0" lang="fi-FI"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Kotihoidon säännöllisten asiakkaiden terveydentilan seuranta ja siihen liittyvät hoitotoimenpiteet toteutetaan asiakkaan asiakas- ja hoito- ja palvelusuunnitelman mukaisesti yhteistyössä lähi- ja sairaanhoitajien sekä kotihoidon vastuulääkärin kanssa. </a:t>
            </a:r>
          </a:p>
          <a:p>
            <a:pPr>
              <a:lnSpc>
                <a:spcPct val="110000"/>
              </a:lnSpc>
              <a:spcBef>
                <a:spcPts val="789"/>
              </a:spcBef>
              <a:spcAft>
                <a:spcPts val="175"/>
              </a:spcAft>
            </a:pPr>
            <a:r>
              <a:rPr lang="fi-FI"/>
              <a:t>Kotihoidon sairaanhoidollinen sisältö kattaa mm. kotona tapahtuvan palvelun luonne huomioiden, sairauksien tutkimuksen, lääketieteellinen taudinmäärityksen, sairauksien hoidon ja toimintakyvyn tukemisen. Sairaanhoidolliseen palveluun sisältyy hoidon tarpeen arviota ja hoidon toteuttamista tukevien testien tekemistä kuten mieliala- ja muistitestit, RAI-toimintakykyarvio ja painon seuranta. Lääkehoito on kuvattu erikseen seuraavalla sivulla. </a:t>
            </a:r>
          </a:p>
          <a:p>
            <a:pPr>
              <a:lnSpc>
                <a:spcPct val="110000"/>
              </a:lnSpc>
              <a:spcBef>
                <a:spcPts val="789"/>
              </a:spcBef>
              <a:spcAft>
                <a:spcPts val="175"/>
              </a:spcAft>
            </a:pPr>
            <a:r>
              <a:rPr lang="fi-FI" b="1"/>
              <a:t>Pitkäaikaissairaiden</a:t>
            </a:r>
            <a:r>
              <a:rPr lang="fi-FI"/>
              <a:t> säännöllisten kontrollien ja seurantojen toteutumista valvoo sairaanhoitaja ja toteutus hoidetaan yhdessä lähihoitajien kanssa. Kotihoidon henkilöstö huolehtii määräaikaiskäynneistä ja niitä edeltävistä kokeista, seurannoista ja tarvittavista testeistä. Terveydenhuollon ammattilainen laatii hoitotarvikesuunnitelman ja arvioi hoitotarvikkeiden tarpeen. Suunnitelman mukaiset pitkäaikaisen sairauden hoitoon tarvittavat hoitotarvikkeet myönnetään hoitotarvikejakelun ohjeiden mukaisesti.</a:t>
            </a:r>
          </a:p>
        </p:txBody>
      </p:sp>
      <p:sp>
        <p:nvSpPr>
          <p:cNvPr id="13" name="Rectangle 12">
            <a:extLst>
              <a:ext uri="{FF2B5EF4-FFF2-40B4-BE49-F238E27FC236}">
                <a16:creationId xmlns:a16="http://schemas.microsoft.com/office/drawing/2014/main" id="{654AC7E7-A493-DE43-C37D-1B34C58C1809}"/>
              </a:ext>
            </a:extLst>
          </p:cNvPr>
          <p:cNvSpPr/>
          <p:nvPr/>
        </p:nvSpPr>
        <p:spPr>
          <a:xfrm>
            <a:off x="0" y="0"/>
            <a:ext cx="12192000" cy="518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15" name="Rectangle 14">
            <a:extLst>
              <a:ext uri="{FF2B5EF4-FFF2-40B4-BE49-F238E27FC236}">
                <a16:creationId xmlns:a16="http://schemas.microsoft.com/office/drawing/2014/main" id="{E5F6EE70-F89D-F1CC-BCDF-D293655A5054}"/>
              </a:ext>
            </a:extLst>
          </p:cNvPr>
          <p:cNvSpPr/>
          <p:nvPr/>
        </p:nvSpPr>
        <p:spPr>
          <a:xfrm>
            <a:off x="4879594" y="0"/>
            <a:ext cx="2427068" cy="518181"/>
          </a:xfrm>
          <a:prstGeom prst="rect">
            <a:avLst/>
          </a:prstGeom>
          <a:solidFill>
            <a:srgbClr val="ED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16" name="Rectangle 15">
            <a:extLst>
              <a:ext uri="{FF2B5EF4-FFF2-40B4-BE49-F238E27FC236}">
                <a16:creationId xmlns:a16="http://schemas.microsoft.com/office/drawing/2014/main" id="{DBAFF04E-D574-1339-2E52-8B9F8B5C1B99}"/>
              </a:ext>
            </a:extLst>
          </p:cNvPr>
          <p:cNvSpPr/>
          <p:nvPr/>
        </p:nvSpPr>
        <p:spPr>
          <a:xfrm>
            <a:off x="9738487" y="-22188"/>
            <a:ext cx="2443164" cy="51818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Liitteet</a:t>
            </a:r>
          </a:p>
        </p:txBody>
      </p:sp>
      <p:sp>
        <p:nvSpPr>
          <p:cNvPr id="17" name="Rectangle 16">
            <a:extLst>
              <a:ext uri="{FF2B5EF4-FFF2-40B4-BE49-F238E27FC236}">
                <a16:creationId xmlns:a16="http://schemas.microsoft.com/office/drawing/2014/main" id="{63E88221-4670-D7BE-AE1D-6FAD85C0E345}"/>
              </a:ext>
            </a:extLst>
          </p:cNvPr>
          <p:cNvSpPr/>
          <p:nvPr/>
        </p:nvSpPr>
        <p:spPr>
          <a:xfrm>
            <a:off x="7303867" y="0"/>
            <a:ext cx="2443164" cy="50233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Kehittäminen</a:t>
            </a:r>
            <a:br>
              <a:rPr lang="fi-FI" sz="1250" b="1" spc="31">
                <a:solidFill>
                  <a:schemeClr val="bg1">
                    <a:lumMod val="65000"/>
                  </a:schemeClr>
                </a:solidFill>
                <a:ea typeface="Inter" panose="02000503000000020004" pitchFamily="2" charset="0"/>
              </a:rPr>
            </a:br>
            <a:r>
              <a:rPr lang="fi-FI" sz="1250" b="1" spc="31">
                <a:solidFill>
                  <a:schemeClr val="bg1">
                    <a:lumMod val="65000"/>
                  </a:schemeClr>
                </a:solidFill>
                <a:ea typeface="Inter" panose="02000503000000020004" pitchFamily="2" charset="0"/>
              </a:rPr>
              <a:t>&amp; seuranta</a:t>
            </a:r>
          </a:p>
        </p:txBody>
      </p:sp>
      <p:sp>
        <p:nvSpPr>
          <p:cNvPr id="19" name="Rectangle 18">
            <a:extLst>
              <a:ext uri="{FF2B5EF4-FFF2-40B4-BE49-F238E27FC236}">
                <a16:creationId xmlns:a16="http://schemas.microsoft.com/office/drawing/2014/main" id="{5F9A152A-8EB5-AE04-4719-4714767C9171}"/>
              </a:ext>
            </a:extLst>
          </p:cNvPr>
          <p:cNvSpPr/>
          <p:nvPr/>
        </p:nvSpPr>
        <p:spPr>
          <a:xfrm>
            <a:off x="4869243" y="-15840"/>
            <a:ext cx="2443164" cy="548166"/>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accent5"/>
                </a:solidFill>
                <a:ea typeface="Inter" panose="02000503000000020004" pitchFamily="2" charset="0"/>
              </a:rPr>
              <a:t>Toimintaperiaatteet </a:t>
            </a:r>
            <a:br>
              <a:rPr lang="fi-FI" sz="1250" b="1" spc="31">
                <a:solidFill>
                  <a:schemeClr val="accent5"/>
                </a:solidFill>
                <a:ea typeface="Inter" panose="02000503000000020004" pitchFamily="2" charset="0"/>
              </a:rPr>
            </a:br>
            <a:r>
              <a:rPr lang="fi-FI" sz="1250" b="1" spc="31">
                <a:solidFill>
                  <a:schemeClr val="accent5"/>
                </a:solidFill>
                <a:ea typeface="Inter" panose="02000503000000020004" pitchFamily="2" charset="0"/>
              </a:rPr>
              <a:t>&amp; käytännöt</a:t>
            </a:r>
          </a:p>
        </p:txBody>
      </p:sp>
      <p:sp>
        <p:nvSpPr>
          <p:cNvPr id="20" name="Rectangle 19">
            <a:extLst>
              <a:ext uri="{FF2B5EF4-FFF2-40B4-BE49-F238E27FC236}">
                <a16:creationId xmlns:a16="http://schemas.microsoft.com/office/drawing/2014/main" id="{CC85CE8C-39C1-CD2E-0BE0-4D64F422D8C2}"/>
              </a:ext>
            </a:extLst>
          </p:cNvPr>
          <p:cNvSpPr/>
          <p:nvPr/>
        </p:nvSpPr>
        <p:spPr>
          <a:xfrm>
            <a:off x="2434623" y="-22188"/>
            <a:ext cx="2443164" cy="516478"/>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Yksikön tiedot</a:t>
            </a:r>
          </a:p>
        </p:txBody>
      </p:sp>
      <p:sp>
        <p:nvSpPr>
          <p:cNvPr id="21" name="Rectangle 20">
            <a:extLst>
              <a:ext uri="{FF2B5EF4-FFF2-40B4-BE49-F238E27FC236}">
                <a16:creationId xmlns:a16="http://schemas.microsoft.com/office/drawing/2014/main" id="{79EEB1E3-E4EB-52E2-1735-A1F7642393E8}"/>
              </a:ext>
            </a:extLst>
          </p:cNvPr>
          <p:cNvSpPr/>
          <p:nvPr/>
        </p:nvSpPr>
        <p:spPr>
          <a:xfrm>
            <a:off x="-1" y="-22188"/>
            <a:ext cx="2443164" cy="540369"/>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Sisällysluettelo</a:t>
            </a:r>
          </a:p>
        </p:txBody>
      </p:sp>
      <p:cxnSp>
        <p:nvCxnSpPr>
          <p:cNvPr id="22" name="Straight Connector 21">
            <a:extLst>
              <a:ext uri="{FF2B5EF4-FFF2-40B4-BE49-F238E27FC236}">
                <a16:creationId xmlns:a16="http://schemas.microsoft.com/office/drawing/2014/main" id="{86BB8600-422E-9A64-2B52-A08696CFA316}"/>
              </a:ext>
            </a:extLst>
          </p:cNvPr>
          <p:cNvCxnSpPr>
            <a:cxnSpLocks/>
          </p:cNvCxnSpPr>
          <p:nvPr/>
        </p:nvCxnSpPr>
        <p:spPr>
          <a:xfrm>
            <a:off x="24384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51308BB-78FB-2FEB-33D2-62BE67467C4E}"/>
              </a:ext>
            </a:extLst>
          </p:cNvPr>
          <p:cNvCxnSpPr>
            <a:cxnSpLocks/>
          </p:cNvCxnSpPr>
          <p:nvPr/>
        </p:nvCxnSpPr>
        <p:spPr>
          <a:xfrm>
            <a:off x="4876800" y="-22188"/>
            <a:ext cx="0" cy="540369"/>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89723A6-997A-9C55-51DA-9658CC46FD5D}"/>
              </a:ext>
            </a:extLst>
          </p:cNvPr>
          <p:cNvCxnSpPr>
            <a:cxnSpLocks/>
          </p:cNvCxnSpPr>
          <p:nvPr/>
        </p:nvCxnSpPr>
        <p:spPr>
          <a:xfrm>
            <a:off x="73152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2C93B96-1724-93FA-4ACC-4D0ABD26BEC2}"/>
              </a:ext>
            </a:extLst>
          </p:cNvPr>
          <p:cNvCxnSpPr>
            <a:cxnSpLocks/>
          </p:cNvCxnSpPr>
          <p:nvPr/>
        </p:nvCxnSpPr>
        <p:spPr>
          <a:xfrm>
            <a:off x="97536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3543F43-F809-4281-2FED-3D78385903DD}"/>
              </a:ext>
            </a:extLst>
          </p:cNvPr>
          <p:cNvCxnSpPr>
            <a:cxnSpLocks/>
          </p:cNvCxnSpPr>
          <p:nvPr/>
        </p:nvCxnSpPr>
        <p:spPr>
          <a:xfrm flipH="1">
            <a:off x="7315515" y="518181"/>
            <a:ext cx="4877784"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A81D35C-C41D-2F09-178A-ECB74D75D126}"/>
              </a:ext>
            </a:extLst>
          </p:cNvPr>
          <p:cNvCxnSpPr>
            <a:cxnSpLocks/>
          </p:cNvCxnSpPr>
          <p:nvPr/>
        </p:nvCxnSpPr>
        <p:spPr>
          <a:xfrm flipH="1">
            <a:off x="-8540" y="516156"/>
            <a:ext cx="4885340"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117623C-BF7D-675A-6EA2-95A43B00CBB5}"/>
              </a:ext>
            </a:extLst>
          </p:cNvPr>
          <p:cNvSpPr/>
          <p:nvPr/>
        </p:nvSpPr>
        <p:spPr>
          <a:xfrm>
            <a:off x="4928896"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Rectangle 5">
            <a:extLst>
              <a:ext uri="{FF2B5EF4-FFF2-40B4-BE49-F238E27FC236}">
                <a16:creationId xmlns:a16="http://schemas.microsoft.com/office/drawing/2014/main" id="{AE9FB064-09E2-FDC0-FF08-6861E4C4E6C2}"/>
              </a:ext>
            </a:extLst>
          </p:cNvPr>
          <p:cNvSpPr/>
          <p:nvPr/>
        </p:nvSpPr>
        <p:spPr>
          <a:xfrm>
            <a:off x="5333069"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Rectangle 6">
            <a:extLst>
              <a:ext uri="{FF2B5EF4-FFF2-40B4-BE49-F238E27FC236}">
                <a16:creationId xmlns:a16="http://schemas.microsoft.com/office/drawing/2014/main" id="{232829D7-DC47-D573-DC1B-14F087782AE8}"/>
              </a:ext>
            </a:extLst>
          </p:cNvPr>
          <p:cNvSpPr/>
          <p:nvPr/>
        </p:nvSpPr>
        <p:spPr>
          <a:xfrm>
            <a:off x="573724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Rectangle 7">
            <a:extLst>
              <a:ext uri="{FF2B5EF4-FFF2-40B4-BE49-F238E27FC236}">
                <a16:creationId xmlns:a16="http://schemas.microsoft.com/office/drawing/2014/main" id="{1CEE5B93-2857-E530-B454-973CDBE2194D}"/>
              </a:ext>
            </a:extLst>
          </p:cNvPr>
          <p:cNvSpPr/>
          <p:nvPr/>
        </p:nvSpPr>
        <p:spPr>
          <a:xfrm>
            <a:off x="6141415" y="468949"/>
            <a:ext cx="318110"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Rectangle 8">
            <a:extLst>
              <a:ext uri="{FF2B5EF4-FFF2-40B4-BE49-F238E27FC236}">
                <a16:creationId xmlns:a16="http://schemas.microsoft.com/office/drawing/2014/main" id="{D911EFE6-CFA2-7318-2C14-12C1D0F3F7BC}"/>
              </a:ext>
            </a:extLst>
          </p:cNvPr>
          <p:cNvSpPr/>
          <p:nvPr/>
        </p:nvSpPr>
        <p:spPr>
          <a:xfrm>
            <a:off x="6545588"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Rectangle 9">
            <a:extLst>
              <a:ext uri="{FF2B5EF4-FFF2-40B4-BE49-F238E27FC236}">
                <a16:creationId xmlns:a16="http://schemas.microsoft.com/office/drawing/2014/main" id="{2D093C5F-9F44-3986-67CF-CBC4CEDA612D}"/>
              </a:ext>
            </a:extLst>
          </p:cNvPr>
          <p:cNvSpPr/>
          <p:nvPr/>
        </p:nvSpPr>
        <p:spPr>
          <a:xfrm>
            <a:off x="694976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TextBox 3">
            <a:extLst>
              <a:ext uri="{FF2B5EF4-FFF2-40B4-BE49-F238E27FC236}">
                <a16:creationId xmlns:a16="http://schemas.microsoft.com/office/drawing/2014/main" id="{92EFC392-6159-70EE-EA61-8A0B4662D903}"/>
              </a:ext>
            </a:extLst>
          </p:cNvPr>
          <p:cNvSpPr txBox="1"/>
          <p:nvPr/>
        </p:nvSpPr>
        <p:spPr>
          <a:xfrm>
            <a:off x="451413" y="746532"/>
            <a:ext cx="2775417" cy="215444"/>
          </a:xfrm>
          <a:prstGeom prst="rect">
            <a:avLst/>
          </a:prstGeom>
          <a:noFill/>
        </p:spPr>
        <p:txBody>
          <a:bodyPr wrap="none" lIns="90000" tIns="0" rIns="90000" bIns="0" rtlCol="0" anchor="ctr">
            <a:spAutoFit/>
          </a:bodyPr>
          <a:lstStyle/>
          <a:p>
            <a:r>
              <a:rPr lang="fi-FI" sz="1400" b="1">
                <a:solidFill>
                  <a:schemeClr val="accent5"/>
                </a:solidFill>
                <a:ea typeface="Inter" panose="02000503000000020004" pitchFamily="2" charset="0"/>
                <a:cs typeface="Times New Roman" panose="02020603050405020304" pitchFamily="18" charset="0"/>
              </a:rPr>
              <a:t>Palvelun sisällön omavalvonta</a:t>
            </a:r>
            <a:endParaRPr lang="fi-FI" sz="1400" b="1">
              <a:solidFill>
                <a:schemeClr val="accent1"/>
              </a:solidFill>
            </a:endParaRPr>
          </a:p>
        </p:txBody>
      </p:sp>
      <p:graphicFrame>
        <p:nvGraphicFramePr>
          <p:cNvPr id="5" name="Taulukko 10">
            <a:extLst>
              <a:ext uri="{FF2B5EF4-FFF2-40B4-BE49-F238E27FC236}">
                <a16:creationId xmlns:a16="http://schemas.microsoft.com/office/drawing/2014/main" id="{05D56398-AAD1-130F-BFC1-412500501891}"/>
              </a:ext>
            </a:extLst>
          </p:cNvPr>
          <p:cNvGraphicFramePr>
            <a:graphicFrameLocks noGrp="1"/>
          </p:cNvGraphicFramePr>
          <p:nvPr>
            <p:extLst>
              <p:ext uri="{D42A27DB-BD31-4B8C-83A1-F6EECF244321}">
                <p14:modId xmlns:p14="http://schemas.microsoft.com/office/powerpoint/2010/main" val="2364214770"/>
              </p:ext>
            </p:extLst>
          </p:nvPr>
        </p:nvGraphicFramePr>
        <p:xfrm>
          <a:off x="7162800" y="973826"/>
          <a:ext cx="4608240" cy="5415222"/>
        </p:xfrm>
        <a:graphic>
          <a:graphicData uri="http://schemas.openxmlformats.org/drawingml/2006/table">
            <a:tbl>
              <a:tblPr firstRow="1" bandRow="1">
                <a:tableStyleId>{7DF18680-E054-41AD-8BC1-D1AEF772440D}</a:tableStyleId>
              </a:tblPr>
              <a:tblGrid>
                <a:gridCol w="1079500">
                  <a:extLst>
                    <a:ext uri="{9D8B030D-6E8A-4147-A177-3AD203B41FA5}">
                      <a16:colId xmlns:a16="http://schemas.microsoft.com/office/drawing/2014/main" val="1243901007"/>
                    </a:ext>
                  </a:extLst>
                </a:gridCol>
                <a:gridCol w="1839578">
                  <a:extLst>
                    <a:ext uri="{9D8B030D-6E8A-4147-A177-3AD203B41FA5}">
                      <a16:colId xmlns:a16="http://schemas.microsoft.com/office/drawing/2014/main" val="1255032193"/>
                    </a:ext>
                  </a:extLst>
                </a:gridCol>
                <a:gridCol w="1689162">
                  <a:extLst>
                    <a:ext uri="{9D8B030D-6E8A-4147-A177-3AD203B41FA5}">
                      <a16:colId xmlns:a16="http://schemas.microsoft.com/office/drawing/2014/main" val="1418498046"/>
                    </a:ext>
                  </a:extLst>
                </a:gridCol>
              </a:tblGrid>
              <a:tr h="390868">
                <a:tc>
                  <a:txBody>
                    <a:bodyPr/>
                    <a:lstStyle/>
                    <a:p>
                      <a:pPr marL="0" algn="ctr" defTabSz="914286" rtl="0" eaLnBrk="1" latinLnBrk="0" hangingPunct="1"/>
                      <a:endParaRPr lang="fi-FI" sz="1800" kern="1200">
                        <a:solidFill>
                          <a:schemeClr val="bg1"/>
                        </a:solidFill>
                        <a:latin typeface="+mn-lt"/>
                        <a:ea typeface="+mn-ea"/>
                        <a:cs typeface="+mn-cs"/>
                      </a:endParaRPr>
                    </a:p>
                  </a:txBody>
                  <a:tcPr>
                    <a:lnL w="12700" cap="flat" cmpd="sng" algn="ctr">
                      <a:solidFill>
                        <a:srgbClr val="EDEDFC"/>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DEDFC"/>
                      </a:solidFill>
                      <a:prstDash val="solid"/>
                      <a:round/>
                      <a:headEnd type="none" w="med" len="med"/>
                      <a:tailEnd type="none" w="med" len="med"/>
                    </a:lnT>
                    <a:lnB w="12700" cap="flat" cmpd="sng" algn="ctr">
                      <a:solidFill>
                        <a:srgbClr val="EDEDFC"/>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lang="fi-FI" sz="1800" kern="1200">
                          <a:solidFill>
                            <a:schemeClr val="bg1"/>
                          </a:solidFill>
                          <a:latin typeface="+mn-lt"/>
                          <a:ea typeface="+mn-ea"/>
                          <a:cs typeface="+mn-cs"/>
                        </a:rPr>
                        <a:t>Ohjeistus</a:t>
                      </a:r>
                    </a:p>
                  </a:txBody>
                  <a:tcPr>
                    <a:lnL w="12700" cap="flat" cmpd="sng" algn="ctr">
                      <a:solidFill>
                        <a:schemeClr val="bg1"/>
                      </a:solidFill>
                      <a:prstDash val="solid"/>
                      <a:round/>
                      <a:headEnd type="none" w="med" len="med"/>
                      <a:tailEnd type="none" w="med" len="med"/>
                    </a:lnL>
                    <a:lnR w="12700" cap="flat" cmpd="sng" algn="ctr">
                      <a:solidFill>
                        <a:srgbClr val="EDEDFC"/>
                      </a:solidFill>
                      <a:prstDash val="solid"/>
                      <a:round/>
                      <a:headEnd type="none" w="med" len="med"/>
                      <a:tailEnd type="none" w="med" len="med"/>
                    </a:lnR>
                    <a:lnT w="12700" cap="flat" cmpd="sng" algn="ctr">
                      <a:solidFill>
                        <a:srgbClr val="EDEDFC"/>
                      </a:solidFill>
                      <a:prstDash val="solid"/>
                      <a:round/>
                      <a:headEnd type="none" w="med" len="med"/>
                      <a:tailEnd type="none" w="med" len="med"/>
                    </a:lnT>
                    <a:lnB w="12700" cap="flat" cmpd="sng" algn="ctr">
                      <a:solidFill>
                        <a:srgbClr val="EDEDFC"/>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hMerge="1">
                  <a:txBody>
                    <a:bodyPr/>
                    <a:lstStyle/>
                    <a:p>
                      <a:endParaRPr lang="fi-FI" sz="1100" b="1">
                        <a:solidFill>
                          <a:schemeClr val="bg1"/>
                        </a:solidFill>
                      </a:endParaRPr>
                    </a:p>
                  </a:txBody>
                  <a:tcPr>
                    <a:lnL w="12700" cap="flat" cmpd="sng" algn="ctr">
                      <a:solidFill>
                        <a:srgbClr val="EDEDFC"/>
                      </a:solidFill>
                      <a:prstDash val="solid"/>
                      <a:round/>
                      <a:headEnd type="none" w="med" len="med"/>
                      <a:tailEnd type="none" w="med" len="med"/>
                    </a:lnL>
                    <a:solidFill>
                      <a:schemeClr val="accent5"/>
                    </a:solidFill>
                  </a:tcPr>
                </a:tc>
                <a:extLst>
                  <a:ext uri="{0D108BD9-81ED-4DB2-BD59-A6C34878D82A}">
                    <a16:rowId xmlns:a16="http://schemas.microsoft.com/office/drawing/2014/main" val="401119231"/>
                  </a:ext>
                </a:extLst>
              </a:tr>
              <a:tr h="386914">
                <a:tc>
                  <a:txBody>
                    <a:bodyPr/>
                    <a:lstStyle/>
                    <a:p>
                      <a:endParaRPr lang="fi-FI">
                        <a:solidFill>
                          <a:schemeClr val="bg1"/>
                        </a:solidFill>
                      </a:endParaRPr>
                    </a:p>
                  </a:txBody>
                  <a:tcPr>
                    <a:lnL w="12700" cap="flat" cmpd="sng" algn="ctr">
                      <a:solidFill>
                        <a:srgbClr val="EDEDFC"/>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DEDFC"/>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i-FI" sz="1100" b="1">
                          <a:solidFill>
                            <a:schemeClr val="bg1"/>
                          </a:solidFill>
                        </a:rPr>
                        <a:t>Asiakkaalle</a:t>
                      </a:r>
                    </a:p>
                  </a:txBody>
                  <a:tcPr>
                    <a:lnL w="12700" cap="flat" cmpd="sng" algn="ctr">
                      <a:solidFill>
                        <a:schemeClr val="bg1"/>
                      </a:solidFill>
                      <a:prstDash val="solid"/>
                      <a:round/>
                      <a:headEnd type="none" w="med" len="med"/>
                      <a:tailEnd type="none" w="med" len="med"/>
                    </a:lnL>
                    <a:lnR w="12700" cap="flat" cmpd="sng" algn="ctr">
                      <a:solidFill>
                        <a:srgbClr val="EDEDFC"/>
                      </a:solidFill>
                      <a:prstDash val="solid"/>
                      <a:round/>
                      <a:headEnd type="none" w="med" len="med"/>
                      <a:tailEnd type="none" w="med" len="med"/>
                    </a:lnR>
                    <a:lnT w="12700" cap="flat" cmpd="sng" algn="ctr">
                      <a:solidFill>
                        <a:srgbClr val="EDEDFC"/>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fi-FI" sz="1100" b="1">
                          <a:solidFill>
                            <a:schemeClr val="bg1"/>
                          </a:solidFill>
                        </a:rPr>
                        <a:t>Työntekijälle</a:t>
                      </a:r>
                    </a:p>
                  </a:txBody>
                  <a:tcPr>
                    <a:lnL w="12700" cap="flat" cmpd="sng" algn="ctr">
                      <a:solidFill>
                        <a:srgbClr val="EDEDFC"/>
                      </a:solidFill>
                      <a:prstDash val="solid"/>
                      <a:round/>
                      <a:headEnd type="none" w="med" len="med"/>
                      <a:tailEnd type="none" w="med" len="med"/>
                    </a:lnL>
                    <a:lnR w="12700" cap="flat" cmpd="sng" algn="ctr">
                      <a:solidFill>
                        <a:srgbClr val="EDEDFC"/>
                      </a:solidFill>
                      <a:prstDash val="solid"/>
                      <a:round/>
                      <a:headEnd type="none" w="med" len="med"/>
                      <a:tailEnd type="none" w="med" len="med"/>
                    </a:lnR>
                    <a:lnT w="12700" cap="flat" cmpd="sng" algn="ctr">
                      <a:solidFill>
                        <a:srgbClr val="EDEDFC"/>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678965894"/>
                  </a:ext>
                </a:extLst>
              </a:tr>
              <a:tr h="1159360">
                <a:tc>
                  <a:txBody>
                    <a:bodyPr/>
                    <a:lstStyle/>
                    <a:p>
                      <a:pPr marL="0" marR="0" lvl="0" indent="0" algn="l" defTabSz="914286" rtl="0" eaLnBrk="1" fontAlgn="auto" latinLnBrk="0" hangingPunct="1">
                        <a:lnSpc>
                          <a:spcPct val="107000"/>
                        </a:lnSpc>
                        <a:spcBef>
                          <a:spcPts val="0"/>
                        </a:spcBef>
                        <a:spcAft>
                          <a:spcPts val="800"/>
                        </a:spcAft>
                        <a:buClrTx/>
                        <a:buSzTx/>
                        <a:buFontTx/>
                        <a:buNone/>
                        <a:tabLst/>
                        <a:defRPr/>
                      </a:pPr>
                      <a:r>
                        <a:rPr kumimoji="0" lang="fi-FI" sz="1100" b="1" i="0" u="none" strike="noStrike" kern="100" cap="none" spc="0" normalizeH="0" baseline="0" noProof="0">
                          <a:ln>
                            <a:noFill/>
                          </a:ln>
                          <a:solidFill>
                            <a:srgbClr val="FFFFFF"/>
                          </a:solidFill>
                          <a:effectLst/>
                          <a:uLnTx/>
                          <a:uFillTx/>
                          <a:latin typeface="+mn-lt"/>
                          <a:ea typeface="+mn-ea"/>
                          <a:cs typeface="+mn-cs"/>
                        </a:rPr>
                        <a:t>Akuutti henkeä uhkaava tilanne</a:t>
                      </a:r>
                      <a:endParaRPr kumimoji="0" lang="fi-FI" sz="1100" b="1" i="0" u="none" strike="noStrike" kern="1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Arial" panose="020B0604020202020204" pitchFamily="34" charset="0"/>
                      </a:endParaRPr>
                    </a:p>
                  </a:txBody>
                  <a:tcPr>
                    <a:lnL w="12700" cap="flat" cmpd="sng" algn="ctr">
                      <a:solidFill>
                        <a:srgbClr val="EDEDFC"/>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fi-FI" sz="1000" i="1"/>
                        <a:t>Hätätilanteessa soitetaan 112. </a:t>
                      </a:r>
                    </a:p>
                    <a:p>
                      <a:r>
                        <a:rPr lang="fi-FI" sz="1000" i="1"/>
                        <a:t>Ensihoito arvioi ikäihmisen hoidon- ja jatkohoidon tarpeen.</a:t>
                      </a:r>
                    </a:p>
                  </a:txBody>
                  <a:tcPr>
                    <a:lnL w="12700" cap="flat" cmpd="sng" algn="ctr">
                      <a:solidFill>
                        <a:schemeClr val="bg1"/>
                      </a:solidFill>
                      <a:prstDash val="solid"/>
                      <a:round/>
                      <a:headEnd type="none" w="med" len="med"/>
                      <a:tailEnd type="none" w="med" len="med"/>
                    </a:lnL>
                    <a:lnR w="12700" cap="flat" cmpd="sng" algn="ctr">
                      <a:solidFill>
                        <a:srgbClr val="EDEDFC"/>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EDEDF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i-FI" sz="1000" i="1"/>
                        <a:t>Hätätilanteessa soitetaan 112. </a:t>
                      </a:r>
                    </a:p>
                    <a:p>
                      <a:r>
                        <a:rPr lang="fi-FI" sz="1000" i="1"/>
                        <a:t>Ensihoito arvioi ikäihmisen hoidon- ja jatkohoidon tarpeen.</a:t>
                      </a:r>
                    </a:p>
                    <a:p>
                      <a:endParaRPr lang="fi-FI" sz="1000" i="1"/>
                    </a:p>
                  </a:txBody>
                  <a:tcPr>
                    <a:lnL w="12700" cap="flat" cmpd="sng" algn="ctr">
                      <a:solidFill>
                        <a:srgbClr val="EDEDFC"/>
                      </a:solidFill>
                      <a:prstDash val="solid"/>
                      <a:round/>
                      <a:headEnd type="none" w="med" len="med"/>
                      <a:tailEnd type="none" w="med" len="med"/>
                    </a:lnL>
                    <a:lnR w="12700" cap="flat" cmpd="sng" algn="ctr">
                      <a:solidFill>
                        <a:srgbClr val="EDEDFC"/>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EDEDF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71600226"/>
                  </a:ext>
                </a:extLst>
              </a:tr>
              <a:tr h="1159360">
                <a:tc>
                  <a:txBody>
                    <a:bodyPr/>
                    <a:lstStyle/>
                    <a:p>
                      <a:pPr marL="0" marR="0" lvl="0" indent="0" algn="l" defTabSz="914286" rtl="0" eaLnBrk="1" fontAlgn="auto" latinLnBrk="0" hangingPunct="1">
                        <a:lnSpc>
                          <a:spcPct val="107000"/>
                        </a:lnSpc>
                        <a:spcBef>
                          <a:spcPts val="0"/>
                        </a:spcBef>
                        <a:spcAft>
                          <a:spcPts val="800"/>
                        </a:spcAft>
                        <a:buClrTx/>
                        <a:buSzTx/>
                        <a:buFontTx/>
                        <a:buNone/>
                        <a:tabLst/>
                        <a:defRPr/>
                      </a:pPr>
                      <a:r>
                        <a:rPr kumimoji="0" lang="fi-FI" sz="1100" b="1" i="0" u="none" strike="noStrike" kern="100" cap="none" spc="0" normalizeH="0" baseline="0" noProof="0">
                          <a:ln>
                            <a:noFill/>
                          </a:ln>
                          <a:solidFill>
                            <a:srgbClr val="FFFFFF"/>
                          </a:solidFill>
                          <a:effectLst/>
                          <a:uLnTx/>
                          <a:uFillTx/>
                          <a:latin typeface="+mn-lt"/>
                          <a:ea typeface="+mn-ea"/>
                          <a:cs typeface="+mn-cs"/>
                        </a:rPr>
                        <a:t>Sairaan-hoidon tarve</a:t>
                      </a:r>
                      <a:endParaRPr kumimoji="0" lang="fi-FI" sz="1100" b="1" i="0" u="none" strike="noStrike" kern="1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Arial" panose="020B0604020202020204" pitchFamily="34" charset="0"/>
                      </a:endParaRPr>
                    </a:p>
                    <a:p>
                      <a:endParaRPr lang="fi-FI"/>
                    </a:p>
                  </a:txBody>
                  <a:tcPr>
                    <a:lnL w="12700" cap="flat" cmpd="sng" algn="ctr">
                      <a:solidFill>
                        <a:srgbClr val="EDEDFC"/>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lang="fi-FI" sz="1000" i="1" kern="100">
                          <a:effectLst/>
                        </a:rPr>
                        <a:t>Asiakas on yhteydessä kotihoitoon.</a:t>
                      </a:r>
                    </a:p>
                    <a:p>
                      <a:pPr marL="0" marR="0" lvl="0" indent="0" algn="l" defTabSz="914286" rtl="0" eaLnBrk="1" fontAlgn="auto" latinLnBrk="0" hangingPunct="1">
                        <a:lnSpc>
                          <a:spcPct val="100000"/>
                        </a:lnSpc>
                        <a:spcBef>
                          <a:spcPts val="0"/>
                        </a:spcBef>
                        <a:spcAft>
                          <a:spcPts val="0"/>
                        </a:spcAft>
                        <a:buClrTx/>
                        <a:buSzTx/>
                        <a:buFontTx/>
                        <a:buNone/>
                        <a:tabLst/>
                        <a:defRPr/>
                      </a:pPr>
                      <a:endParaRPr lang="fi-FI" sz="1000" i="1" kern="100">
                        <a:effectLst/>
                      </a:endParaRPr>
                    </a:p>
                    <a:p>
                      <a:pPr marL="0" marR="0" lvl="0" indent="0" algn="l" defTabSz="914286" rtl="0" eaLnBrk="1" fontAlgn="auto" latinLnBrk="0" hangingPunct="1">
                        <a:lnSpc>
                          <a:spcPct val="100000"/>
                        </a:lnSpc>
                        <a:spcBef>
                          <a:spcPts val="0"/>
                        </a:spcBef>
                        <a:spcAft>
                          <a:spcPts val="0"/>
                        </a:spcAft>
                        <a:buClrTx/>
                        <a:buSzTx/>
                        <a:buFontTx/>
                        <a:buNone/>
                        <a:tabLst/>
                        <a:defRPr/>
                      </a:pPr>
                      <a:r>
                        <a:rPr lang="fi-FI" sz="1000" i="1" kern="100">
                          <a:effectLst/>
                        </a:rPr>
                        <a:t>Päivystysapu 116117</a:t>
                      </a:r>
                    </a:p>
                    <a:p>
                      <a:pPr marL="0" marR="0" lvl="0" indent="0" algn="l" defTabSz="914286" rtl="0" eaLnBrk="1" fontAlgn="auto" latinLnBrk="0" hangingPunct="1">
                        <a:lnSpc>
                          <a:spcPct val="100000"/>
                        </a:lnSpc>
                        <a:spcBef>
                          <a:spcPts val="0"/>
                        </a:spcBef>
                        <a:spcAft>
                          <a:spcPts val="0"/>
                        </a:spcAft>
                        <a:buClrTx/>
                        <a:buSzTx/>
                        <a:buFontTx/>
                        <a:buNone/>
                        <a:tabLst/>
                        <a:defRPr/>
                      </a:pPr>
                      <a:r>
                        <a:rPr lang="fi-FI" sz="1000" i="1" kern="100">
                          <a:effectLst/>
                        </a:rPr>
                        <a:t>(Terveysneuvonta, digi yms.)</a:t>
                      </a:r>
                    </a:p>
                  </a:txBody>
                  <a:tcPr>
                    <a:lnL w="12700" cap="flat" cmpd="sng" algn="ctr">
                      <a:solidFill>
                        <a:schemeClr val="bg1"/>
                      </a:solidFill>
                      <a:prstDash val="solid"/>
                      <a:round/>
                      <a:headEnd type="none" w="med" len="med"/>
                      <a:tailEnd type="none" w="med" len="med"/>
                    </a:lnL>
                    <a:lnR w="12700" cap="flat" cmpd="sng" algn="ctr">
                      <a:solidFill>
                        <a:srgbClr val="EDEDFC"/>
                      </a:solidFill>
                      <a:prstDash val="solid"/>
                      <a:round/>
                      <a:headEnd type="none" w="med" len="med"/>
                      <a:tailEnd type="none" w="med" len="med"/>
                    </a:lnR>
                    <a:lnT w="12700" cap="flat" cmpd="sng" algn="ctr">
                      <a:solidFill>
                        <a:srgbClr val="EDEDFC"/>
                      </a:solidFill>
                      <a:prstDash val="solid"/>
                      <a:round/>
                      <a:headEnd type="none" w="med" len="med"/>
                      <a:tailEnd type="none" w="med" len="med"/>
                    </a:lnT>
                    <a:lnB w="12700" cap="flat" cmpd="sng" algn="ctr">
                      <a:solidFill>
                        <a:srgbClr val="EDEDF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lang="fi-FI" sz="1000" i="1" kern="100">
                          <a:effectLst/>
                        </a:rPr>
                        <a:t>Lääkärin konsultaatiot virka-aikana</a:t>
                      </a:r>
                      <a:endParaRPr lang="fi-FI" sz="1000" i="1" kern="100">
                        <a:effectLst/>
                        <a:latin typeface="Calibri" panose="020F0502020204030204" pitchFamily="34" charset="0"/>
                        <a:ea typeface="Calibri" panose="020F0502020204030204" pitchFamily="34" charset="0"/>
                        <a:cs typeface="Arial" panose="020B0604020202020204" pitchFamily="34" charset="0"/>
                      </a:endParaRPr>
                    </a:p>
                    <a:p>
                      <a:endParaRPr lang="fi-FI" sz="1000" i="1"/>
                    </a:p>
                  </a:txBody>
                  <a:tcPr>
                    <a:lnL w="12700" cap="flat" cmpd="sng" algn="ctr">
                      <a:solidFill>
                        <a:srgbClr val="EDEDFC"/>
                      </a:solidFill>
                      <a:prstDash val="solid"/>
                      <a:round/>
                      <a:headEnd type="none" w="med" len="med"/>
                      <a:tailEnd type="none" w="med" len="med"/>
                    </a:lnL>
                    <a:lnR w="12700" cap="flat" cmpd="sng" algn="ctr">
                      <a:solidFill>
                        <a:srgbClr val="EDEDFC"/>
                      </a:solidFill>
                      <a:prstDash val="solid"/>
                      <a:round/>
                      <a:headEnd type="none" w="med" len="med"/>
                      <a:tailEnd type="none" w="med" len="med"/>
                    </a:lnR>
                    <a:lnT w="12700" cap="flat" cmpd="sng" algn="ctr">
                      <a:solidFill>
                        <a:srgbClr val="EDEDFC"/>
                      </a:solidFill>
                      <a:prstDash val="solid"/>
                      <a:round/>
                      <a:headEnd type="none" w="med" len="med"/>
                      <a:tailEnd type="none" w="med" len="med"/>
                    </a:lnT>
                    <a:lnB w="12700" cap="flat" cmpd="sng" algn="ctr">
                      <a:solidFill>
                        <a:srgbClr val="EDEDF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14326654"/>
                  </a:ext>
                </a:extLst>
              </a:tr>
              <a:tr h="1159360">
                <a:tc>
                  <a:txBody>
                    <a:bodyPr/>
                    <a:lstStyle/>
                    <a:p>
                      <a:pPr marL="0" marR="0" lvl="0" indent="0" algn="l" defTabSz="914286" rtl="0" eaLnBrk="1" fontAlgn="auto" latinLnBrk="0" hangingPunct="1">
                        <a:lnSpc>
                          <a:spcPct val="107000"/>
                        </a:lnSpc>
                        <a:spcBef>
                          <a:spcPts val="0"/>
                        </a:spcBef>
                        <a:spcAft>
                          <a:spcPts val="800"/>
                        </a:spcAft>
                        <a:buClrTx/>
                        <a:buSzTx/>
                        <a:buFontTx/>
                        <a:buNone/>
                        <a:tabLst/>
                        <a:defRPr/>
                      </a:pPr>
                      <a:r>
                        <a:rPr kumimoji="0" lang="fi-FI" sz="1100" b="1" i="0" u="none" strike="noStrike" kern="100" cap="none" spc="0" normalizeH="0" baseline="0" noProof="0">
                          <a:ln>
                            <a:noFill/>
                          </a:ln>
                          <a:solidFill>
                            <a:srgbClr val="FFFFFF"/>
                          </a:solidFill>
                          <a:effectLst/>
                          <a:uLnTx/>
                          <a:uFillTx/>
                          <a:latin typeface="+mn-lt"/>
                          <a:ea typeface="+mn-ea"/>
                          <a:cs typeface="+mn-cs"/>
                        </a:rPr>
                        <a:t>Suun terveyden-huolto</a:t>
                      </a:r>
                      <a:endParaRPr kumimoji="0" lang="fi-FI" sz="1100" b="1" i="0" u="none" strike="noStrike" kern="1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Arial" panose="020B0604020202020204" pitchFamily="34" charset="0"/>
                      </a:endParaRPr>
                    </a:p>
                    <a:p>
                      <a:endParaRPr lang="fi-FI"/>
                    </a:p>
                  </a:txBody>
                  <a:tcPr>
                    <a:lnL w="12700" cap="flat" cmpd="sng" algn="ctr">
                      <a:solidFill>
                        <a:srgbClr val="EDEDFC"/>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lang="fi-FI" sz="1000" i="1" kern="100">
                          <a:effectLst/>
                        </a:rPr>
                        <a:t>Eloisan hammashoidon ajanvaraus:</a:t>
                      </a:r>
                      <a:endParaRPr lang="fi-FI" sz="1000" i="1"/>
                    </a:p>
                  </a:txBody>
                  <a:tcPr>
                    <a:lnL w="12700" cap="flat" cmpd="sng" algn="ctr">
                      <a:solidFill>
                        <a:schemeClr val="bg1"/>
                      </a:solidFill>
                      <a:prstDash val="solid"/>
                      <a:round/>
                      <a:headEnd type="none" w="med" len="med"/>
                      <a:tailEnd type="none" w="med" len="med"/>
                    </a:lnL>
                    <a:lnR w="12700" cap="flat" cmpd="sng" algn="ctr">
                      <a:solidFill>
                        <a:srgbClr val="EDEDFC"/>
                      </a:solidFill>
                      <a:prstDash val="solid"/>
                      <a:round/>
                      <a:headEnd type="none" w="med" len="med"/>
                      <a:tailEnd type="none" w="med" len="med"/>
                    </a:lnR>
                    <a:lnT w="12700" cap="flat" cmpd="sng" algn="ctr">
                      <a:solidFill>
                        <a:srgbClr val="EDEDFC"/>
                      </a:solidFill>
                      <a:prstDash val="solid"/>
                      <a:round/>
                      <a:headEnd type="none" w="med" len="med"/>
                      <a:tailEnd type="none" w="med" len="med"/>
                    </a:lnT>
                    <a:lnB w="12700" cap="flat" cmpd="sng" algn="ctr">
                      <a:solidFill>
                        <a:srgbClr val="EDEDF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lang="fi-FI" sz="1000" i="1" kern="100">
                          <a:effectLst/>
                        </a:rPr>
                        <a:t>Konsultointi asiakkaiden suun- ja hampaidenhoitoon liittyvissä asioissa</a:t>
                      </a:r>
                      <a:endParaRPr lang="fi-FI" sz="1000" i="1" kern="100">
                        <a:effectLst/>
                        <a:latin typeface="Calibri" panose="020F0502020204030204" pitchFamily="34" charset="0"/>
                        <a:ea typeface="Calibri" panose="020F0502020204030204" pitchFamily="34" charset="0"/>
                        <a:cs typeface="Arial" panose="020B0604020202020204" pitchFamily="34" charset="0"/>
                      </a:endParaRPr>
                    </a:p>
                    <a:p>
                      <a:endParaRPr lang="fi-FI" sz="1000" i="1"/>
                    </a:p>
                  </a:txBody>
                  <a:tcPr>
                    <a:lnL w="12700" cap="flat" cmpd="sng" algn="ctr">
                      <a:solidFill>
                        <a:srgbClr val="EDEDFC"/>
                      </a:solidFill>
                      <a:prstDash val="solid"/>
                      <a:round/>
                      <a:headEnd type="none" w="med" len="med"/>
                      <a:tailEnd type="none" w="med" len="med"/>
                    </a:lnL>
                    <a:lnR w="12700" cap="flat" cmpd="sng" algn="ctr">
                      <a:solidFill>
                        <a:srgbClr val="EDEDFC"/>
                      </a:solidFill>
                      <a:prstDash val="solid"/>
                      <a:round/>
                      <a:headEnd type="none" w="med" len="med"/>
                      <a:tailEnd type="none" w="med" len="med"/>
                    </a:lnR>
                    <a:lnT w="12700" cap="flat" cmpd="sng" algn="ctr">
                      <a:solidFill>
                        <a:srgbClr val="EDEDFC"/>
                      </a:solidFill>
                      <a:prstDash val="solid"/>
                      <a:round/>
                      <a:headEnd type="none" w="med" len="med"/>
                      <a:tailEnd type="none" w="med" len="med"/>
                    </a:lnT>
                    <a:lnB w="12700" cap="flat" cmpd="sng" algn="ctr">
                      <a:solidFill>
                        <a:srgbClr val="EDEDF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95918109"/>
                  </a:ext>
                </a:extLst>
              </a:tr>
              <a:tr h="1159360">
                <a:tc>
                  <a:txBody>
                    <a:bodyPr/>
                    <a:lstStyle/>
                    <a:p>
                      <a:pPr marL="0" marR="0" lvl="0" indent="0" algn="l" defTabSz="914286" rtl="0" eaLnBrk="1" fontAlgn="auto" latinLnBrk="0" hangingPunct="1">
                        <a:lnSpc>
                          <a:spcPct val="107000"/>
                        </a:lnSpc>
                        <a:spcBef>
                          <a:spcPts val="0"/>
                        </a:spcBef>
                        <a:spcAft>
                          <a:spcPts val="800"/>
                        </a:spcAft>
                        <a:buClrTx/>
                        <a:buSzTx/>
                        <a:buFontTx/>
                        <a:buNone/>
                        <a:tabLst/>
                        <a:defRPr/>
                      </a:pPr>
                      <a:r>
                        <a:rPr kumimoji="0" lang="fi-FI" sz="1100" b="1" i="0" u="none" strike="noStrike" kern="100" cap="none" spc="0" normalizeH="0" baseline="0" noProof="0">
                          <a:ln>
                            <a:noFill/>
                          </a:ln>
                          <a:solidFill>
                            <a:srgbClr val="FFFFFF"/>
                          </a:solidFill>
                          <a:effectLst/>
                          <a:uLnTx/>
                          <a:uFillTx/>
                          <a:latin typeface="+mn-lt"/>
                          <a:ea typeface="+mn-ea"/>
                          <a:cs typeface="+mn-cs"/>
                        </a:rPr>
                        <a:t>Äkillinen kuoleman-tapaus</a:t>
                      </a:r>
                      <a:endParaRPr kumimoji="0" lang="fi-FI" sz="1100" b="1" i="0" u="none" strike="noStrike" kern="10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Arial" panose="020B0604020202020204" pitchFamily="34" charset="0"/>
                      </a:endParaRPr>
                    </a:p>
                  </a:txBody>
                  <a:tcPr>
                    <a:lnL w="12700" cap="flat" cmpd="sng" algn="ctr">
                      <a:solidFill>
                        <a:srgbClr val="EDEDFC"/>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EDEDFC"/>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fi-FI" sz="1000" i="1"/>
                        <a:t>- </a:t>
                      </a:r>
                    </a:p>
                  </a:txBody>
                  <a:tcPr>
                    <a:lnL w="12700" cap="flat" cmpd="sng" algn="ctr">
                      <a:solidFill>
                        <a:schemeClr val="bg1"/>
                      </a:solidFill>
                      <a:prstDash val="solid"/>
                      <a:round/>
                      <a:headEnd type="none" w="med" len="med"/>
                      <a:tailEnd type="none" w="med" len="med"/>
                    </a:lnL>
                    <a:lnR w="12700" cap="flat" cmpd="sng" algn="ctr">
                      <a:solidFill>
                        <a:srgbClr val="EDEDFC"/>
                      </a:solidFill>
                      <a:prstDash val="solid"/>
                      <a:round/>
                      <a:headEnd type="none" w="med" len="med"/>
                      <a:tailEnd type="none" w="med" len="med"/>
                    </a:lnR>
                    <a:lnT w="12700" cap="flat" cmpd="sng" algn="ctr">
                      <a:solidFill>
                        <a:srgbClr val="EDEDFC"/>
                      </a:solidFill>
                      <a:prstDash val="solid"/>
                      <a:round/>
                      <a:headEnd type="none" w="med" len="med"/>
                      <a:tailEnd type="none" w="med" len="med"/>
                    </a:lnT>
                    <a:lnB w="12700" cap="flat" cmpd="sng" algn="ctr">
                      <a:solidFill>
                        <a:srgbClr val="EDEDF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lang="fi-FI" sz="1000" i="1" kern="100" dirty="0">
                          <a:effectLst/>
                        </a:rPr>
                        <a:t>Kirjalliset ohjeet -missä? </a:t>
                      </a:r>
                      <a:endParaRPr lang="fi-FI" sz="1000" i="1" kern="100" dirty="0">
                        <a:effectLst/>
                        <a:latin typeface="Calibri" panose="020F0502020204030204" pitchFamily="34" charset="0"/>
                        <a:ea typeface="Calibri" panose="020F0502020204030204" pitchFamily="34" charset="0"/>
                        <a:cs typeface="Arial" panose="020B0604020202020204" pitchFamily="34" charset="0"/>
                      </a:endParaRPr>
                    </a:p>
                    <a:p>
                      <a:endParaRPr lang="fi-FI" sz="1000" i="1" dirty="0"/>
                    </a:p>
                  </a:txBody>
                  <a:tcPr>
                    <a:lnL w="12700" cap="flat" cmpd="sng" algn="ctr">
                      <a:solidFill>
                        <a:srgbClr val="EDEDFC"/>
                      </a:solidFill>
                      <a:prstDash val="solid"/>
                      <a:round/>
                      <a:headEnd type="none" w="med" len="med"/>
                      <a:tailEnd type="none" w="med" len="med"/>
                    </a:lnL>
                    <a:lnR w="12700" cap="flat" cmpd="sng" algn="ctr">
                      <a:solidFill>
                        <a:srgbClr val="EDEDFC"/>
                      </a:solidFill>
                      <a:prstDash val="solid"/>
                      <a:round/>
                      <a:headEnd type="none" w="med" len="med"/>
                      <a:tailEnd type="none" w="med" len="med"/>
                    </a:lnR>
                    <a:lnT w="12700" cap="flat" cmpd="sng" algn="ctr">
                      <a:solidFill>
                        <a:srgbClr val="EDEDFC"/>
                      </a:solidFill>
                      <a:prstDash val="solid"/>
                      <a:round/>
                      <a:headEnd type="none" w="med" len="med"/>
                      <a:tailEnd type="none" w="med" len="med"/>
                    </a:lnT>
                    <a:lnB w="12700" cap="flat" cmpd="sng" algn="ctr">
                      <a:solidFill>
                        <a:srgbClr val="EDEDFC"/>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7789359"/>
                  </a:ext>
                </a:extLst>
              </a:tr>
            </a:tbl>
          </a:graphicData>
        </a:graphic>
      </p:graphicFrame>
      <p:sp>
        <p:nvSpPr>
          <p:cNvPr id="28" name="Suorakulmio 28">
            <a:extLst>
              <a:ext uri="{FF2B5EF4-FFF2-40B4-BE49-F238E27FC236}">
                <a16:creationId xmlns:a16="http://schemas.microsoft.com/office/drawing/2014/main" id="{7247362E-05EE-52FC-D74A-6DB8F47DE6FC}"/>
              </a:ext>
            </a:extLst>
          </p:cNvPr>
          <p:cNvSpPr/>
          <p:nvPr/>
        </p:nvSpPr>
        <p:spPr>
          <a:xfrm>
            <a:off x="515602" y="5384801"/>
            <a:ext cx="6434159" cy="847323"/>
          </a:xfrm>
          <a:prstGeom prst="rect">
            <a:avLst/>
          </a:prstGeom>
          <a:solidFill>
            <a:schemeClr val="bg1"/>
          </a:solid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i-FI" sz="1200" b="1">
                <a:solidFill>
                  <a:schemeClr val="tx1"/>
                </a:solidFill>
              </a:rPr>
              <a:t>Saattohoito: </a:t>
            </a:r>
          </a:p>
          <a:p>
            <a:r>
              <a:rPr lang="fi-FI" sz="1200">
                <a:solidFill>
                  <a:schemeClr val="tx1"/>
                </a:solidFill>
              </a:rPr>
              <a:t>[Korjaa ja täydennä tietoja tähän ja oikealla olevaan taulukkoon - </a:t>
            </a:r>
            <a:r>
              <a:rPr lang="fi-FI" sz="1200" i="1">
                <a:solidFill>
                  <a:schemeClr val="tx1"/>
                </a:solidFill>
              </a:rPr>
              <a:t>Kotihoito toteuttaa tarvittaessa myös kotisaattohoitoa. Saattohoitopäätös on lääketieteellinen hoitopäätös, joka on osa palliatiivista eli oireenmukaista hoitoa. Yksiköihin on laadittu opas saattohoidosta.</a:t>
            </a:r>
            <a:r>
              <a:rPr lang="fi-FI" sz="1200">
                <a:solidFill>
                  <a:schemeClr val="tx1"/>
                </a:solidFill>
              </a:rPr>
              <a:t>]</a:t>
            </a:r>
          </a:p>
          <a:p>
            <a:endParaRPr lang="fi-FI" sz="1200" b="1">
              <a:solidFill>
                <a:schemeClr val="tx1"/>
              </a:solidFill>
            </a:endParaRPr>
          </a:p>
        </p:txBody>
      </p:sp>
    </p:spTree>
    <p:extLst>
      <p:ext uri="{BB962C8B-B14F-4D97-AF65-F5344CB8AC3E}">
        <p14:creationId xmlns:p14="http://schemas.microsoft.com/office/powerpoint/2010/main" val="35428114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AB4FF9-31BB-5C75-E24F-3B00220AF75F}"/>
              </a:ext>
            </a:extLst>
          </p:cNvPr>
          <p:cNvSpPr>
            <a:spLocks noGrp="1"/>
          </p:cNvSpPr>
          <p:nvPr>
            <p:ph type="title"/>
          </p:nvPr>
        </p:nvSpPr>
        <p:spPr/>
        <p:txBody>
          <a:bodyPr vert="horz"/>
          <a:lstStyle/>
          <a:p>
            <a:r>
              <a:rPr lang="fi-FI"/>
              <a:t>Lääkehoito</a:t>
            </a:r>
          </a:p>
        </p:txBody>
      </p:sp>
      <p:sp>
        <p:nvSpPr>
          <p:cNvPr id="4" name="Content Placeholder 3">
            <a:extLst>
              <a:ext uri="{FF2B5EF4-FFF2-40B4-BE49-F238E27FC236}">
                <a16:creationId xmlns:a16="http://schemas.microsoft.com/office/drawing/2014/main" id="{40B42428-22F2-A165-E227-E6393C45601A}"/>
              </a:ext>
            </a:extLst>
          </p:cNvPr>
          <p:cNvSpPr>
            <a:spLocks noGrp="1"/>
          </p:cNvSpPr>
          <p:nvPr>
            <p:ph sz="half" idx="1"/>
          </p:nvPr>
        </p:nvSpPr>
        <p:spPr>
          <a:xfrm>
            <a:off x="451413" y="1825626"/>
            <a:ext cx="11289174" cy="4320324"/>
          </a:xfrm>
        </p:spPr>
        <p:txBody>
          <a:bodyPr numCol="2"/>
          <a:lstStyle/>
          <a:p>
            <a:pPr>
              <a:lnSpc>
                <a:spcPct val="107000"/>
              </a:lnSpc>
              <a:spcAft>
                <a:spcPts val="800"/>
              </a:spcAft>
            </a:pPr>
            <a:r>
              <a:rPr lang="fi-FI" b="1"/>
              <a:t>Kotihoitoon on laadittu yksikkökohtainen lääkehoitosuunnitelma </a:t>
            </a:r>
            <a:r>
              <a:rPr lang="fi-FI"/>
              <a:t>sosiaali- ja terveysministeriön </a:t>
            </a:r>
            <a:r>
              <a:rPr lang="fi-FI">
                <a:hlinkClick r:id="rId3"/>
              </a:rPr>
              <a:t>Turvallinen lääkehoito -oppaan</a:t>
            </a:r>
            <a:r>
              <a:rPr lang="fi-FI"/>
              <a:t> mukaisesti, ja kotihoidon yksiköihin on nimetty lääkehoidosta vastaavat hoitajat. Lääkehoitosuunnitelmassa on kuvattu lääkehoidon toteuttamisen periaatteet sekä lääkehoitoon liittyvä vastuunjako sekä vaatimukset turvallisen lääkehoidon toteuttamiseen liittyen. Lääkehoitosuunnitelma päivitetään vuosittain ja muutostilanteissa tarvittaessa useammin.</a:t>
            </a:r>
          </a:p>
          <a:p>
            <a:pPr>
              <a:lnSpc>
                <a:spcPct val="107000"/>
              </a:lnSpc>
              <a:spcAft>
                <a:spcPts val="800"/>
              </a:spcAft>
            </a:pPr>
            <a:r>
              <a:rPr lang="fi-FI"/>
              <a:t>Jokainen lääkehoitoon osallistuva työntekijä on velvollinen suorittamaan </a:t>
            </a:r>
            <a:r>
              <a:rPr lang="fi-FI" err="1"/>
              <a:t>LOVe</a:t>
            </a:r>
            <a:r>
              <a:rPr lang="fi-FI"/>
              <a:t>-lääkehoidon koulutuksen ja siihen liittyvän näytön työsuhteen alussa sekä tentit viiden vuoden välein. Hyväksyttyjen tentti- ja näyttösuoritusten perusteella vanhuspalveluiden lääkäri myöntää luvat lääkehoitoa varten. </a:t>
            </a:r>
          </a:p>
          <a:p>
            <a:pPr>
              <a:lnSpc>
                <a:spcPct val="107000"/>
              </a:lnSpc>
              <a:spcAft>
                <a:spcPts val="800"/>
              </a:spcAft>
            </a:pPr>
            <a:r>
              <a:rPr lang="fi-FI"/>
              <a:t>Kotihoidossa jokainen lääkehoitoa toteuttava työntekijä on vastuussa lääkehoidon toteuttamisesta omalta osaltaan. Eloisan kotihoidon vastaava ylilääkäri vastaa yksikön lääkehoidon kokonaisuudesta ja vahvistaa allekirjoituksellaan yksikön lääkehoitosuunnitelman. Kotihoidon esihenkilö valvoo suunnitelman toteutumista ja henkilökunnan lääkehoitolupien voimassaoloa ja tekee tarvittavat toimenpiteet, jotta lääkehoitoon osallistuvan henkilökunnan lupa-asiat ovat kunnossa.</a:t>
            </a:r>
          </a:p>
          <a:p>
            <a:pPr>
              <a:lnSpc>
                <a:spcPct val="107000"/>
              </a:lnSpc>
              <a:spcAft>
                <a:spcPts val="800"/>
              </a:spcAft>
            </a:pPr>
            <a:r>
              <a:rPr lang="fi-FI"/>
              <a:t>Kun kotihoito vastaa asiakkaan lääkehoidosta, asiakkaan lääkkeet ovat apteekin annosjakelussa (ANJA), jos lääkitys soveltuu siihen. Asiakkaan päivittäisten lääkkeiden annostelu voidaan toteuttaa myös lääkeautomaatilla oikea-aikaisesti.  </a:t>
            </a:r>
          </a:p>
          <a:p>
            <a:pPr>
              <a:lnSpc>
                <a:spcPct val="107000"/>
              </a:lnSpc>
              <a:spcAft>
                <a:spcPts val="800"/>
              </a:spcAft>
            </a:pPr>
            <a:r>
              <a:rPr lang="fi-FI"/>
              <a:t>Kotihoidon asiakkaan lääkkeet säilytetään asiakkaan kotona. Lääkkeiden säilytys kotona varmistetaan lukittavalla lääkelaatikolla, lääkekaapilla tai muulla asianmukaisella kaapilla. Lääkkeiden säilytyksessä erityistä huomiota tulee kiinnittää lääkkeisiin, jotka vaativat erityiset säilytysolosuhteet, jotka voivat sekoittua toisiin lääkkeisiin (riskilääkkeet/LASA-lääkkeet) tai joihin liittyy väärinkäyttöriski. Väärinkäytöstä epäiltäessä on otettava yhteyttä tilannekeskukseen tai lääkäriin, jonka on ryhdyttävä asian vaatimiin toimenpiteisiin.</a:t>
            </a:r>
          </a:p>
          <a:p>
            <a:pPr marL="0" lvl="1">
              <a:spcBef>
                <a:spcPts val="900"/>
              </a:spcBef>
              <a:spcAft>
                <a:spcPts val="200"/>
              </a:spcAft>
            </a:pPr>
            <a:endParaRPr lang="en-FI"/>
          </a:p>
        </p:txBody>
      </p:sp>
      <p:sp>
        <p:nvSpPr>
          <p:cNvPr id="13" name="Rectangle 12">
            <a:extLst>
              <a:ext uri="{FF2B5EF4-FFF2-40B4-BE49-F238E27FC236}">
                <a16:creationId xmlns:a16="http://schemas.microsoft.com/office/drawing/2014/main" id="{654AC7E7-A493-DE43-C37D-1B34C58C1809}"/>
              </a:ext>
            </a:extLst>
          </p:cNvPr>
          <p:cNvSpPr/>
          <p:nvPr/>
        </p:nvSpPr>
        <p:spPr>
          <a:xfrm>
            <a:off x="0" y="0"/>
            <a:ext cx="12192000" cy="518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15" name="Rectangle 14">
            <a:extLst>
              <a:ext uri="{FF2B5EF4-FFF2-40B4-BE49-F238E27FC236}">
                <a16:creationId xmlns:a16="http://schemas.microsoft.com/office/drawing/2014/main" id="{E5F6EE70-F89D-F1CC-BCDF-D293655A5054}"/>
              </a:ext>
            </a:extLst>
          </p:cNvPr>
          <p:cNvSpPr/>
          <p:nvPr/>
        </p:nvSpPr>
        <p:spPr>
          <a:xfrm>
            <a:off x="4879594" y="0"/>
            <a:ext cx="2427068" cy="518181"/>
          </a:xfrm>
          <a:prstGeom prst="rect">
            <a:avLst/>
          </a:prstGeom>
          <a:solidFill>
            <a:srgbClr val="ED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16" name="Rectangle 15">
            <a:extLst>
              <a:ext uri="{FF2B5EF4-FFF2-40B4-BE49-F238E27FC236}">
                <a16:creationId xmlns:a16="http://schemas.microsoft.com/office/drawing/2014/main" id="{DBAFF04E-D574-1339-2E52-8B9F8B5C1B99}"/>
              </a:ext>
            </a:extLst>
          </p:cNvPr>
          <p:cNvSpPr/>
          <p:nvPr/>
        </p:nvSpPr>
        <p:spPr>
          <a:xfrm>
            <a:off x="9738487" y="-22188"/>
            <a:ext cx="2443164" cy="51818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Liitteet</a:t>
            </a:r>
          </a:p>
        </p:txBody>
      </p:sp>
      <p:sp>
        <p:nvSpPr>
          <p:cNvPr id="17" name="Rectangle 16">
            <a:extLst>
              <a:ext uri="{FF2B5EF4-FFF2-40B4-BE49-F238E27FC236}">
                <a16:creationId xmlns:a16="http://schemas.microsoft.com/office/drawing/2014/main" id="{63E88221-4670-D7BE-AE1D-6FAD85C0E345}"/>
              </a:ext>
            </a:extLst>
          </p:cNvPr>
          <p:cNvSpPr/>
          <p:nvPr/>
        </p:nvSpPr>
        <p:spPr>
          <a:xfrm>
            <a:off x="7303867" y="0"/>
            <a:ext cx="2443164" cy="50233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Kehittäminen</a:t>
            </a:r>
            <a:br>
              <a:rPr lang="fi-FI" sz="1250" b="1" spc="31">
                <a:solidFill>
                  <a:schemeClr val="bg1">
                    <a:lumMod val="65000"/>
                  </a:schemeClr>
                </a:solidFill>
                <a:ea typeface="Inter" panose="02000503000000020004" pitchFamily="2" charset="0"/>
              </a:rPr>
            </a:br>
            <a:r>
              <a:rPr lang="fi-FI" sz="1250" b="1" spc="31">
                <a:solidFill>
                  <a:schemeClr val="bg1">
                    <a:lumMod val="65000"/>
                  </a:schemeClr>
                </a:solidFill>
                <a:ea typeface="Inter" panose="02000503000000020004" pitchFamily="2" charset="0"/>
              </a:rPr>
              <a:t>&amp; seuranta</a:t>
            </a:r>
          </a:p>
        </p:txBody>
      </p:sp>
      <p:sp>
        <p:nvSpPr>
          <p:cNvPr id="19" name="Rectangle 18">
            <a:extLst>
              <a:ext uri="{FF2B5EF4-FFF2-40B4-BE49-F238E27FC236}">
                <a16:creationId xmlns:a16="http://schemas.microsoft.com/office/drawing/2014/main" id="{5F9A152A-8EB5-AE04-4719-4714767C9171}"/>
              </a:ext>
            </a:extLst>
          </p:cNvPr>
          <p:cNvSpPr/>
          <p:nvPr/>
        </p:nvSpPr>
        <p:spPr>
          <a:xfrm>
            <a:off x="4869243" y="-15840"/>
            <a:ext cx="2443164" cy="548166"/>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accent5"/>
                </a:solidFill>
                <a:ea typeface="Inter" panose="02000503000000020004" pitchFamily="2" charset="0"/>
              </a:rPr>
              <a:t>Toimintaperiaatteet </a:t>
            </a:r>
            <a:br>
              <a:rPr lang="fi-FI" sz="1250" b="1" spc="31">
                <a:solidFill>
                  <a:schemeClr val="accent5"/>
                </a:solidFill>
                <a:ea typeface="Inter" panose="02000503000000020004" pitchFamily="2" charset="0"/>
              </a:rPr>
            </a:br>
            <a:r>
              <a:rPr lang="fi-FI" sz="1250" b="1" spc="31">
                <a:solidFill>
                  <a:schemeClr val="accent5"/>
                </a:solidFill>
                <a:ea typeface="Inter" panose="02000503000000020004" pitchFamily="2" charset="0"/>
              </a:rPr>
              <a:t>&amp; käytännöt</a:t>
            </a:r>
          </a:p>
        </p:txBody>
      </p:sp>
      <p:sp>
        <p:nvSpPr>
          <p:cNvPr id="20" name="Rectangle 19">
            <a:extLst>
              <a:ext uri="{FF2B5EF4-FFF2-40B4-BE49-F238E27FC236}">
                <a16:creationId xmlns:a16="http://schemas.microsoft.com/office/drawing/2014/main" id="{CC85CE8C-39C1-CD2E-0BE0-4D64F422D8C2}"/>
              </a:ext>
            </a:extLst>
          </p:cNvPr>
          <p:cNvSpPr/>
          <p:nvPr/>
        </p:nvSpPr>
        <p:spPr>
          <a:xfrm>
            <a:off x="2434623" y="-22188"/>
            <a:ext cx="2443164" cy="516478"/>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Yksikön tiedot</a:t>
            </a:r>
          </a:p>
        </p:txBody>
      </p:sp>
      <p:sp>
        <p:nvSpPr>
          <p:cNvPr id="21" name="Rectangle 20">
            <a:extLst>
              <a:ext uri="{FF2B5EF4-FFF2-40B4-BE49-F238E27FC236}">
                <a16:creationId xmlns:a16="http://schemas.microsoft.com/office/drawing/2014/main" id="{79EEB1E3-E4EB-52E2-1735-A1F7642393E8}"/>
              </a:ext>
            </a:extLst>
          </p:cNvPr>
          <p:cNvSpPr/>
          <p:nvPr/>
        </p:nvSpPr>
        <p:spPr>
          <a:xfrm>
            <a:off x="-1" y="-22188"/>
            <a:ext cx="2443164" cy="540369"/>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Sisällysluettelo</a:t>
            </a:r>
          </a:p>
        </p:txBody>
      </p:sp>
      <p:cxnSp>
        <p:nvCxnSpPr>
          <p:cNvPr id="22" name="Straight Connector 21">
            <a:extLst>
              <a:ext uri="{FF2B5EF4-FFF2-40B4-BE49-F238E27FC236}">
                <a16:creationId xmlns:a16="http://schemas.microsoft.com/office/drawing/2014/main" id="{86BB8600-422E-9A64-2B52-A08696CFA316}"/>
              </a:ext>
            </a:extLst>
          </p:cNvPr>
          <p:cNvCxnSpPr>
            <a:cxnSpLocks/>
          </p:cNvCxnSpPr>
          <p:nvPr/>
        </p:nvCxnSpPr>
        <p:spPr>
          <a:xfrm>
            <a:off x="24384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51308BB-78FB-2FEB-33D2-62BE67467C4E}"/>
              </a:ext>
            </a:extLst>
          </p:cNvPr>
          <p:cNvCxnSpPr>
            <a:cxnSpLocks/>
          </p:cNvCxnSpPr>
          <p:nvPr/>
        </p:nvCxnSpPr>
        <p:spPr>
          <a:xfrm>
            <a:off x="4876800" y="-22188"/>
            <a:ext cx="0" cy="540369"/>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89723A6-997A-9C55-51DA-9658CC46FD5D}"/>
              </a:ext>
            </a:extLst>
          </p:cNvPr>
          <p:cNvCxnSpPr>
            <a:cxnSpLocks/>
          </p:cNvCxnSpPr>
          <p:nvPr/>
        </p:nvCxnSpPr>
        <p:spPr>
          <a:xfrm>
            <a:off x="73152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2C93B96-1724-93FA-4ACC-4D0ABD26BEC2}"/>
              </a:ext>
            </a:extLst>
          </p:cNvPr>
          <p:cNvCxnSpPr>
            <a:cxnSpLocks/>
          </p:cNvCxnSpPr>
          <p:nvPr/>
        </p:nvCxnSpPr>
        <p:spPr>
          <a:xfrm>
            <a:off x="97536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3543F43-F809-4281-2FED-3D78385903DD}"/>
              </a:ext>
            </a:extLst>
          </p:cNvPr>
          <p:cNvCxnSpPr>
            <a:cxnSpLocks/>
          </p:cNvCxnSpPr>
          <p:nvPr/>
        </p:nvCxnSpPr>
        <p:spPr>
          <a:xfrm flipH="1">
            <a:off x="7315515" y="518181"/>
            <a:ext cx="4877784"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A81D35C-C41D-2F09-178A-ECB74D75D126}"/>
              </a:ext>
            </a:extLst>
          </p:cNvPr>
          <p:cNvCxnSpPr>
            <a:cxnSpLocks/>
          </p:cNvCxnSpPr>
          <p:nvPr/>
        </p:nvCxnSpPr>
        <p:spPr>
          <a:xfrm flipH="1">
            <a:off x="-8540" y="516156"/>
            <a:ext cx="4885340"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60E1C6A-71DC-4493-F241-B748FF4AA580}"/>
              </a:ext>
            </a:extLst>
          </p:cNvPr>
          <p:cNvSpPr/>
          <p:nvPr/>
        </p:nvSpPr>
        <p:spPr>
          <a:xfrm>
            <a:off x="4928896"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Rectangle 5">
            <a:extLst>
              <a:ext uri="{FF2B5EF4-FFF2-40B4-BE49-F238E27FC236}">
                <a16:creationId xmlns:a16="http://schemas.microsoft.com/office/drawing/2014/main" id="{9FF97134-257B-4E76-9A5E-4CCC48CFA8AA}"/>
              </a:ext>
            </a:extLst>
          </p:cNvPr>
          <p:cNvSpPr/>
          <p:nvPr/>
        </p:nvSpPr>
        <p:spPr>
          <a:xfrm>
            <a:off x="5333069"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Rectangle 6">
            <a:extLst>
              <a:ext uri="{FF2B5EF4-FFF2-40B4-BE49-F238E27FC236}">
                <a16:creationId xmlns:a16="http://schemas.microsoft.com/office/drawing/2014/main" id="{3267F4C8-EB9C-286C-7E52-D009145D0BEE}"/>
              </a:ext>
            </a:extLst>
          </p:cNvPr>
          <p:cNvSpPr/>
          <p:nvPr/>
        </p:nvSpPr>
        <p:spPr>
          <a:xfrm>
            <a:off x="573724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Rectangle 7">
            <a:extLst>
              <a:ext uri="{FF2B5EF4-FFF2-40B4-BE49-F238E27FC236}">
                <a16:creationId xmlns:a16="http://schemas.microsoft.com/office/drawing/2014/main" id="{651D1487-6BE7-3A4D-B448-FC953757E634}"/>
              </a:ext>
            </a:extLst>
          </p:cNvPr>
          <p:cNvSpPr/>
          <p:nvPr/>
        </p:nvSpPr>
        <p:spPr>
          <a:xfrm>
            <a:off x="6141415" y="468949"/>
            <a:ext cx="318110"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Rectangle 8">
            <a:extLst>
              <a:ext uri="{FF2B5EF4-FFF2-40B4-BE49-F238E27FC236}">
                <a16:creationId xmlns:a16="http://schemas.microsoft.com/office/drawing/2014/main" id="{5AD78986-0ED5-1A9A-6247-7EA8FC9B1913}"/>
              </a:ext>
            </a:extLst>
          </p:cNvPr>
          <p:cNvSpPr/>
          <p:nvPr/>
        </p:nvSpPr>
        <p:spPr>
          <a:xfrm>
            <a:off x="6545588"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Rectangle 9">
            <a:extLst>
              <a:ext uri="{FF2B5EF4-FFF2-40B4-BE49-F238E27FC236}">
                <a16:creationId xmlns:a16="http://schemas.microsoft.com/office/drawing/2014/main" id="{F89F1DCD-A318-024D-9496-74F58F28AAFB}"/>
              </a:ext>
            </a:extLst>
          </p:cNvPr>
          <p:cNvSpPr/>
          <p:nvPr/>
        </p:nvSpPr>
        <p:spPr>
          <a:xfrm>
            <a:off x="694976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TextBox 3">
            <a:extLst>
              <a:ext uri="{FF2B5EF4-FFF2-40B4-BE49-F238E27FC236}">
                <a16:creationId xmlns:a16="http://schemas.microsoft.com/office/drawing/2014/main" id="{719FB659-0312-BF2C-FB8C-6F2743F68673}"/>
              </a:ext>
            </a:extLst>
          </p:cNvPr>
          <p:cNvSpPr txBox="1"/>
          <p:nvPr/>
        </p:nvSpPr>
        <p:spPr>
          <a:xfrm>
            <a:off x="451413" y="746532"/>
            <a:ext cx="2775417" cy="215444"/>
          </a:xfrm>
          <a:prstGeom prst="rect">
            <a:avLst/>
          </a:prstGeom>
          <a:noFill/>
        </p:spPr>
        <p:txBody>
          <a:bodyPr wrap="none" lIns="90000" tIns="0" rIns="90000" bIns="0" rtlCol="0" anchor="ctr">
            <a:spAutoFit/>
          </a:bodyPr>
          <a:lstStyle/>
          <a:p>
            <a:r>
              <a:rPr lang="fi-FI" sz="1400" b="1">
                <a:solidFill>
                  <a:schemeClr val="accent5"/>
                </a:solidFill>
                <a:ea typeface="Inter" panose="02000503000000020004" pitchFamily="2" charset="0"/>
                <a:cs typeface="Times New Roman" panose="02020603050405020304" pitchFamily="18" charset="0"/>
              </a:rPr>
              <a:t>Palvelun sisällön omavalvonta</a:t>
            </a:r>
            <a:endParaRPr lang="fi-FI" sz="1400" b="1">
              <a:solidFill>
                <a:schemeClr val="accent1"/>
              </a:solidFill>
            </a:endParaRPr>
          </a:p>
        </p:txBody>
      </p:sp>
      <p:sp>
        <p:nvSpPr>
          <p:cNvPr id="28" name="Suorakulmio 27">
            <a:extLst>
              <a:ext uri="{FF2B5EF4-FFF2-40B4-BE49-F238E27FC236}">
                <a16:creationId xmlns:a16="http://schemas.microsoft.com/office/drawing/2014/main" id="{6C1C9601-7A9E-5A53-CBFA-5082854D5E8A}"/>
              </a:ext>
            </a:extLst>
          </p:cNvPr>
          <p:cNvSpPr/>
          <p:nvPr/>
        </p:nvSpPr>
        <p:spPr>
          <a:xfrm>
            <a:off x="6459525" y="4501663"/>
            <a:ext cx="5162297" cy="1533654"/>
          </a:xfrm>
          <a:prstGeom prst="rect">
            <a:avLst/>
          </a:prstGeom>
          <a:solidFill>
            <a:schemeClr val="bg1"/>
          </a:solid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i-FI" sz="1200" b="1">
                <a:solidFill>
                  <a:schemeClr val="tx1"/>
                </a:solidFill>
              </a:rPr>
              <a:t>Lääkehoitoon liittyvät käytännöt:</a:t>
            </a:r>
          </a:p>
          <a:p>
            <a:r>
              <a:rPr lang="fi-FI" sz="1200">
                <a:solidFill>
                  <a:schemeClr val="tx1"/>
                </a:solidFill>
              </a:rPr>
              <a:t>[kirjoita tähän]</a:t>
            </a:r>
          </a:p>
          <a:p>
            <a:endParaRPr lang="fi-FI" sz="1200" b="1">
              <a:solidFill>
                <a:schemeClr val="tx1"/>
              </a:solidFill>
              <a:highlight>
                <a:srgbClr val="FFFF00"/>
              </a:highlight>
            </a:endParaRPr>
          </a:p>
          <a:p>
            <a:endParaRPr lang="fi-FI" sz="1200" b="1">
              <a:solidFill>
                <a:schemeClr val="tx1"/>
              </a:solidFill>
              <a:highlight>
                <a:srgbClr val="FFFF00"/>
              </a:highlight>
            </a:endParaRPr>
          </a:p>
          <a:p>
            <a:endParaRPr lang="fi-FI" sz="1200" b="1">
              <a:solidFill>
                <a:schemeClr val="tx1"/>
              </a:solidFill>
              <a:highlight>
                <a:srgbClr val="FFFF00"/>
              </a:highlight>
            </a:endParaRPr>
          </a:p>
          <a:p>
            <a:endParaRPr lang="fi-FI" sz="1200" b="1">
              <a:solidFill>
                <a:schemeClr val="tx1"/>
              </a:solidFill>
              <a:highlight>
                <a:srgbClr val="FFFF00"/>
              </a:highlight>
            </a:endParaRPr>
          </a:p>
        </p:txBody>
      </p:sp>
    </p:spTree>
    <p:extLst>
      <p:ext uri="{BB962C8B-B14F-4D97-AF65-F5344CB8AC3E}">
        <p14:creationId xmlns:p14="http://schemas.microsoft.com/office/powerpoint/2010/main" val="35415156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AB4FF9-31BB-5C75-E24F-3B00220AF75F}"/>
              </a:ext>
            </a:extLst>
          </p:cNvPr>
          <p:cNvSpPr>
            <a:spLocks noGrp="1"/>
          </p:cNvSpPr>
          <p:nvPr>
            <p:ph type="title"/>
          </p:nvPr>
        </p:nvSpPr>
        <p:spPr/>
        <p:txBody>
          <a:bodyPr vert="horz">
            <a:normAutofit/>
          </a:bodyPr>
          <a:lstStyle/>
          <a:p>
            <a:r>
              <a:rPr lang="fi-FI" sz="2800"/>
              <a:t>Monialainen yhteistyö</a:t>
            </a:r>
            <a:endParaRPr lang="fi-FI"/>
          </a:p>
        </p:txBody>
      </p:sp>
      <p:sp>
        <p:nvSpPr>
          <p:cNvPr id="4" name="Content Placeholder 3">
            <a:extLst>
              <a:ext uri="{FF2B5EF4-FFF2-40B4-BE49-F238E27FC236}">
                <a16:creationId xmlns:a16="http://schemas.microsoft.com/office/drawing/2014/main" id="{40B42428-22F2-A165-E227-E6393C45601A}"/>
              </a:ext>
            </a:extLst>
          </p:cNvPr>
          <p:cNvSpPr>
            <a:spLocks noGrp="1"/>
          </p:cNvSpPr>
          <p:nvPr>
            <p:ph sz="half" idx="1"/>
          </p:nvPr>
        </p:nvSpPr>
        <p:spPr>
          <a:xfrm>
            <a:off x="451413" y="1825628"/>
            <a:ext cx="11289174" cy="2262796"/>
          </a:xfrm>
        </p:spPr>
        <p:txBody>
          <a:bodyPr numCol="2"/>
          <a:lstStyle/>
          <a:p>
            <a:pPr marL="0" lvl="1">
              <a:lnSpc>
                <a:spcPct val="110000"/>
              </a:lnSpc>
              <a:spcBef>
                <a:spcPts val="789"/>
              </a:spcBef>
              <a:spcAft>
                <a:spcPts val="175"/>
              </a:spcAft>
            </a:pPr>
            <a:r>
              <a:rPr lang="fi-FI" sz="1200">
                <a:ea typeface="Inter" panose="02000503000000020004" pitchFamily="2" charset="0"/>
              </a:rPr>
              <a:t>Sosiaalihuollon asiakas voi tarvita useita palveluja yhtäaikaisesti ja iäkkäiden asiakkaiden siirtymät palvelusta toiseen ovat osoittautuneet erityisen riskialttiiksi. Jotta palvelukokonaisuudesta muodostuisi asiakkaan kannalta toimiva ja hänen tarpeitaan vastaava, vaaditaan palvelunantajien välistä yhteistyötä, jossa erityisen tärkeää on tiedonkulku eri toimijoiden välillä. Monialaisen yhteistyön avulla varmistetaan asiakkaan tarpeenmukaisen palvelukokonaisuuden järjestäminen (sosiaalihuoltolaki 41 §).  </a:t>
            </a:r>
          </a:p>
          <a:p>
            <a:pPr marL="0" lvl="1">
              <a:lnSpc>
                <a:spcPct val="110000"/>
              </a:lnSpc>
              <a:spcBef>
                <a:spcPts val="789"/>
              </a:spcBef>
              <a:spcAft>
                <a:spcPts val="175"/>
              </a:spcAft>
            </a:pPr>
            <a:r>
              <a:rPr lang="fi-FI" sz="1200">
                <a:ea typeface="Inter" panose="02000503000000020004" pitchFamily="2" charset="0"/>
              </a:rPr>
              <a:t>Asiakkaan tiedot kirjataan alueelliseen potilastietojärjestelmään reaaliaikaisesti sekä huolehditaan, että asiakkaan tilanteesta löytyy riittävää ja oikeanlaista tietoa hänen toimintakyvystään sekä terveydentilastaan. </a:t>
            </a:r>
            <a:endParaRPr lang="fi-FI">
              <a:ea typeface="Inter" panose="02000503000000020004" pitchFamily="2" charset="0"/>
            </a:endParaRPr>
          </a:p>
          <a:p>
            <a:pPr marL="0" lvl="1">
              <a:lnSpc>
                <a:spcPct val="110000"/>
              </a:lnSpc>
              <a:spcBef>
                <a:spcPts val="789"/>
              </a:spcBef>
              <a:spcAft>
                <a:spcPts val="175"/>
              </a:spcAft>
            </a:pPr>
            <a:r>
              <a:rPr lang="fi-FI" sz="1200">
                <a:ea typeface="Inter" panose="02000503000000020004" pitchFamily="2" charset="0"/>
              </a:rPr>
              <a:t>Yhteistyökumppaneihin pidetään yhteyttä tarpeen mukaisesti puhelimitse, sähköisesti sekä yhteistyökokouksin. Tärkeimpiä yhteistyötahoja ovat omaiset, palveluohjaajat, SAS-työryhmä sekä muut terveydenhuollon toimijat kuten gerontologinen sosiaalityön yksikkö.</a:t>
            </a:r>
          </a:p>
          <a:p>
            <a:pPr marL="0" lvl="1">
              <a:lnSpc>
                <a:spcPct val="110000"/>
              </a:lnSpc>
              <a:spcBef>
                <a:spcPts val="789"/>
              </a:spcBef>
              <a:spcAft>
                <a:spcPts val="175"/>
              </a:spcAft>
            </a:pPr>
            <a:r>
              <a:rPr lang="fi-FI" sz="1200" b="1">
                <a:ea typeface="Inter" panose="02000503000000020004" pitchFamily="2" charset="0"/>
              </a:rPr>
              <a:t>Asiakkaan tuki- ja yhteistyöverkoston ytimessä on asiakkaan omaiset ja läheiset sekä muu sosiaalinen verkosto </a:t>
            </a:r>
            <a:r>
              <a:rPr lang="fi-FI" sz="1200">
                <a:ea typeface="Inter" panose="02000503000000020004" pitchFamily="2" charset="0"/>
              </a:rPr>
              <a:t>kuten ystävät ja naapurit. Lisäksi yhteistyöverkostossa on järjestöt ja palveluntarjoajat, jotka tukevat ikäihmisen arkea. Omaiset voivat olla yhteydessä kotihoitoon tietoturvallisten kanavien kautta; puhelimitse tai sähköisen asioinnin kautta. </a:t>
            </a:r>
            <a:endParaRPr lang="en-FI" sz="1200">
              <a:highlight>
                <a:srgbClr val="FFFF00"/>
              </a:highlight>
              <a:ea typeface="Inter" panose="02000503000000020004" pitchFamily="2" charset="0"/>
            </a:endParaRPr>
          </a:p>
        </p:txBody>
      </p:sp>
      <p:sp>
        <p:nvSpPr>
          <p:cNvPr id="13" name="Rectangle 12">
            <a:extLst>
              <a:ext uri="{FF2B5EF4-FFF2-40B4-BE49-F238E27FC236}">
                <a16:creationId xmlns:a16="http://schemas.microsoft.com/office/drawing/2014/main" id="{654AC7E7-A493-DE43-C37D-1B34C58C1809}"/>
              </a:ext>
            </a:extLst>
          </p:cNvPr>
          <p:cNvSpPr/>
          <p:nvPr/>
        </p:nvSpPr>
        <p:spPr>
          <a:xfrm>
            <a:off x="0" y="0"/>
            <a:ext cx="12192000" cy="518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15" name="Rectangle 14">
            <a:extLst>
              <a:ext uri="{FF2B5EF4-FFF2-40B4-BE49-F238E27FC236}">
                <a16:creationId xmlns:a16="http://schemas.microsoft.com/office/drawing/2014/main" id="{E5F6EE70-F89D-F1CC-BCDF-D293655A5054}"/>
              </a:ext>
            </a:extLst>
          </p:cNvPr>
          <p:cNvSpPr/>
          <p:nvPr/>
        </p:nvSpPr>
        <p:spPr>
          <a:xfrm>
            <a:off x="4879594" y="0"/>
            <a:ext cx="2427068" cy="518181"/>
          </a:xfrm>
          <a:prstGeom prst="rect">
            <a:avLst/>
          </a:prstGeom>
          <a:solidFill>
            <a:srgbClr val="ED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16" name="Rectangle 15">
            <a:extLst>
              <a:ext uri="{FF2B5EF4-FFF2-40B4-BE49-F238E27FC236}">
                <a16:creationId xmlns:a16="http://schemas.microsoft.com/office/drawing/2014/main" id="{DBAFF04E-D574-1339-2E52-8B9F8B5C1B99}"/>
              </a:ext>
            </a:extLst>
          </p:cNvPr>
          <p:cNvSpPr/>
          <p:nvPr/>
        </p:nvSpPr>
        <p:spPr>
          <a:xfrm>
            <a:off x="9738487" y="-22188"/>
            <a:ext cx="2443164" cy="51818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Liitteet</a:t>
            </a:r>
          </a:p>
        </p:txBody>
      </p:sp>
      <p:sp>
        <p:nvSpPr>
          <p:cNvPr id="17" name="Rectangle 16">
            <a:extLst>
              <a:ext uri="{FF2B5EF4-FFF2-40B4-BE49-F238E27FC236}">
                <a16:creationId xmlns:a16="http://schemas.microsoft.com/office/drawing/2014/main" id="{63E88221-4670-D7BE-AE1D-6FAD85C0E345}"/>
              </a:ext>
            </a:extLst>
          </p:cNvPr>
          <p:cNvSpPr/>
          <p:nvPr/>
        </p:nvSpPr>
        <p:spPr>
          <a:xfrm>
            <a:off x="7303867" y="0"/>
            <a:ext cx="2443164" cy="50233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Kehittäminen</a:t>
            </a:r>
            <a:br>
              <a:rPr lang="fi-FI" sz="1250" b="1" spc="31">
                <a:solidFill>
                  <a:schemeClr val="bg1">
                    <a:lumMod val="65000"/>
                  </a:schemeClr>
                </a:solidFill>
                <a:ea typeface="Inter" panose="02000503000000020004" pitchFamily="2" charset="0"/>
              </a:rPr>
            </a:br>
            <a:r>
              <a:rPr lang="fi-FI" sz="1250" b="1" spc="31">
                <a:solidFill>
                  <a:schemeClr val="bg1">
                    <a:lumMod val="65000"/>
                  </a:schemeClr>
                </a:solidFill>
                <a:ea typeface="Inter" panose="02000503000000020004" pitchFamily="2" charset="0"/>
              </a:rPr>
              <a:t>&amp; seuranta</a:t>
            </a:r>
          </a:p>
        </p:txBody>
      </p:sp>
      <p:sp>
        <p:nvSpPr>
          <p:cNvPr id="19" name="Rectangle 18">
            <a:extLst>
              <a:ext uri="{FF2B5EF4-FFF2-40B4-BE49-F238E27FC236}">
                <a16:creationId xmlns:a16="http://schemas.microsoft.com/office/drawing/2014/main" id="{5F9A152A-8EB5-AE04-4719-4714767C9171}"/>
              </a:ext>
            </a:extLst>
          </p:cNvPr>
          <p:cNvSpPr/>
          <p:nvPr/>
        </p:nvSpPr>
        <p:spPr>
          <a:xfrm>
            <a:off x="4869243" y="-15840"/>
            <a:ext cx="2443164" cy="548166"/>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accent5"/>
                </a:solidFill>
                <a:ea typeface="Inter" panose="02000503000000020004" pitchFamily="2" charset="0"/>
              </a:rPr>
              <a:t>Toimintaperiaatteet </a:t>
            </a:r>
            <a:br>
              <a:rPr lang="fi-FI" sz="1250" b="1" spc="31">
                <a:solidFill>
                  <a:schemeClr val="accent5"/>
                </a:solidFill>
                <a:ea typeface="Inter" panose="02000503000000020004" pitchFamily="2" charset="0"/>
              </a:rPr>
            </a:br>
            <a:r>
              <a:rPr lang="fi-FI" sz="1250" b="1" spc="31">
                <a:solidFill>
                  <a:schemeClr val="accent5"/>
                </a:solidFill>
                <a:ea typeface="Inter" panose="02000503000000020004" pitchFamily="2" charset="0"/>
              </a:rPr>
              <a:t>&amp; käytännöt</a:t>
            </a:r>
          </a:p>
        </p:txBody>
      </p:sp>
      <p:sp>
        <p:nvSpPr>
          <p:cNvPr id="20" name="Rectangle 19">
            <a:extLst>
              <a:ext uri="{FF2B5EF4-FFF2-40B4-BE49-F238E27FC236}">
                <a16:creationId xmlns:a16="http://schemas.microsoft.com/office/drawing/2014/main" id="{CC85CE8C-39C1-CD2E-0BE0-4D64F422D8C2}"/>
              </a:ext>
            </a:extLst>
          </p:cNvPr>
          <p:cNvSpPr/>
          <p:nvPr/>
        </p:nvSpPr>
        <p:spPr>
          <a:xfrm>
            <a:off x="2434623" y="-22188"/>
            <a:ext cx="2443164" cy="516478"/>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Yksikön tiedot</a:t>
            </a:r>
          </a:p>
        </p:txBody>
      </p:sp>
      <p:sp>
        <p:nvSpPr>
          <p:cNvPr id="21" name="Rectangle 20">
            <a:extLst>
              <a:ext uri="{FF2B5EF4-FFF2-40B4-BE49-F238E27FC236}">
                <a16:creationId xmlns:a16="http://schemas.microsoft.com/office/drawing/2014/main" id="{79EEB1E3-E4EB-52E2-1735-A1F7642393E8}"/>
              </a:ext>
            </a:extLst>
          </p:cNvPr>
          <p:cNvSpPr/>
          <p:nvPr/>
        </p:nvSpPr>
        <p:spPr>
          <a:xfrm>
            <a:off x="-1" y="-22188"/>
            <a:ext cx="2443164" cy="540369"/>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Sisällysluettelo</a:t>
            </a:r>
          </a:p>
        </p:txBody>
      </p:sp>
      <p:cxnSp>
        <p:nvCxnSpPr>
          <p:cNvPr id="22" name="Straight Connector 21">
            <a:extLst>
              <a:ext uri="{FF2B5EF4-FFF2-40B4-BE49-F238E27FC236}">
                <a16:creationId xmlns:a16="http://schemas.microsoft.com/office/drawing/2014/main" id="{86BB8600-422E-9A64-2B52-A08696CFA316}"/>
              </a:ext>
            </a:extLst>
          </p:cNvPr>
          <p:cNvCxnSpPr>
            <a:cxnSpLocks/>
          </p:cNvCxnSpPr>
          <p:nvPr/>
        </p:nvCxnSpPr>
        <p:spPr>
          <a:xfrm>
            <a:off x="24384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51308BB-78FB-2FEB-33D2-62BE67467C4E}"/>
              </a:ext>
            </a:extLst>
          </p:cNvPr>
          <p:cNvCxnSpPr>
            <a:cxnSpLocks/>
          </p:cNvCxnSpPr>
          <p:nvPr/>
        </p:nvCxnSpPr>
        <p:spPr>
          <a:xfrm>
            <a:off x="4876800" y="-22188"/>
            <a:ext cx="0" cy="540369"/>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89723A6-997A-9C55-51DA-9658CC46FD5D}"/>
              </a:ext>
            </a:extLst>
          </p:cNvPr>
          <p:cNvCxnSpPr>
            <a:cxnSpLocks/>
          </p:cNvCxnSpPr>
          <p:nvPr/>
        </p:nvCxnSpPr>
        <p:spPr>
          <a:xfrm>
            <a:off x="73152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2C93B96-1724-93FA-4ACC-4D0ABD26BEC2}"/>
              </a:ext>
            </a:extLst>
          </p:cNvPr>
          <p:cNvCxnSpPr>
            <a:cxnSpLocks/>
          </p:cNvCxnSpPr>
          <p:nvPr/>
        </p:nvCxnSpPr>
        <p:spPr>
          <a:xfrm>
            <a:off x="97536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3543F43-F809-4281-2FED-3D78385903DD}"/>
              </a:ext>
            </a:extLst>
          </p:cNvPr>
          <p:cNvCxnSpPr>
            <a:cxnSpLocks/>
          </p:cNvCxnSpPr>
          <p:nvPr/>
        </p:nvCxnSpPr>
        <p:spPr>
          <a:xfrm flipH="1">
            <a:off x="7315515" y="518181"/>
            <a:ext cx="4877784"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A81D35C-C41D-2F09-178A-ECB74D75D126}"/>
              </a:ext>
            </a:extLst>
          </p:cNvPr>
          <p:cNvCxnSpPr>
            <a:cxnSpLocks/>
          </p:cNvCxnSpPr>
          <p:nvPr/>
        </p:nvCxnSpPr>
        <p:spPr>
          <a:xfrm flipH="1">
            <a:off x="-8540" y="516156"/>
            <a:ext cx="4885340"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A2E593F5-B3AC-F6D3-9AF2-8592448E1089}"/>
              </a:ext>
            </a:extLst>
          </p:cNvPr>
          <p:cNvSpPr/>
          <p:nvPr/>
        </p:nvSpPr>
        <p:spPr>
          <a:xfrm>
            <a:off x="4928896"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Rectangle 5">
            <a:extLst>
              <a:ext uri="{FF2B5EF4-FFF2-40B4-BE49-F238E27FC236}">
                <a16:creationId xmlns:a16="http://schemas.microsoft.com/office/drawing/2014/main" id="{63DA40A7-1D27-6AF1-FB21-7CF6DF143D78}"/>
              </a:ext>
            </a:extLst>
          </p:cNvPr>
          <p:cNvSpPr/>
          <p:nvPr/>
        </p:nvSpPr>
        <p:spPr>
          <a:xfrm>
            <a:off x="5333069"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Rectangle 6">
            <a:extLst>
              <a:ext uri="{FF2B5EF4-FFF2-40B4-BE49-F238E27FC236}">
                <a16:creationId xmlns:a16="http://schemas.microsoft.com/office/drawing/2014/main" id="{341358E4-97C6-2504-9F48-43C2FFF719EB}"/>
              </a:ext>
            </a:extLst>
          </p:cNvPr>
          <p:cNvSpPr/>
          <p:nvPr/>
        </p:nvSpPr>
        <p:spPr>
          <a:xfrm>
            <a:off x="573724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Rectangle 7">
            <a:extLst>
              <a:ext uri="{FF2B5EF4-FFF2-40B4-BE49-F238E27FC236}">
                <a16:creationId xmlns:a16="http://schemas.microsoft.com/office/drawing/2014/main" id="{04BFABD8-4EEE-F943-2760-5F4BE9831BD0}"/>
              </a:ext>
            </a:extLst>
          </p:cNvPr>
          <p:cNvSpPr/>
          <p:nvPr/>
        </p:nvSpPr>
        <p:spPr>
          <a:xfrm>
            <a:off x="6141415" y="468949"/>
            <a:ext cx="318110"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Rectangle 8">
            <a:extLst>
              <a:ext uri="{FF2B5EF4-FFF2-40B4-BE49-F238E27FC236}">
                <a16:creationId xmlns:a16="http://schemas.microsoft.com/office/drawing/2014/main" id="{60F03011-7C4F-0ABD-A43A-D9A84383C321}"/>
              </a:ext>
            </a:extLst>
          </p:cNvPr>
          <p:cNvSpPr/>
          <p:nvPr/>
        </p:nvSpPr>
        <p:spPr>
          <a:xfrm>
            <a:off x="6545588"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Rectangle 9">
            <a:extLst>
              <a:ext uri="{FF2B5EF4-FFF2-40B4-BE49-F238E27FC236}">
                <a16:creationId xmlns:a16="http://schemas.microsoft.com/office/drawing/2014/main" id="{AB8FBAB0-DE58-47FC-BA23-AD611B3B2EA0}"/>
              </a:ext>
            </a:extLst>
          </p:cNvPr>
          <p:cNvSpPr/>
          <p:nvPr/>
        </p:nvSpPr>
        <p:spPr>
          <a:xfrm>
            <a:off x="694976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TextBox 3">
            <a:extLst>
              <a:ext uri="{FF2B5EF4-FFF2-40B4-BE49-F238E27FC236}">
                <a16:creationId xmlns:a16="http://schemas.microsoft.com/office/drawing/2014/main" id="{96BA71C0-F9F0-9847-DA82-881DBD6C552A}"/>
              </a:ext>
            </a:extLst>
          </p:cNvPr>
          <p:cNvSpPr txBox="1"/>
          <p:nvPr/>
        </p:nvSpPr>
        <p:spPr>
          <a:xfrm>
            <a:off x="451413" y="746532"/>
            <a:ext cx="2775417" cy="215444"/>
          </a:xfrm>
          <a:prstGeom prst="rect">
            <a:avLst/>
          </a:prstGeom>
          <a:noFill/>
        </p:spPr>
        <p:txBody>
          <a:bodyPr wrap="none" lIns="90000" tIns="0" rIns="90000" bIns="0" rtlCol="0" anchor="ctr">
            <a:spAutoFit/>
          </a:bodyPr>
          <a:lstStyle/>
          <a:p>
            <a:r>
              <a:rPr lang="fi-FI" sz="1400" b="1">
                <a:solidFill>
                  <a:schemeClr val="accent5"/>
                </a:solidFill>
                <a:ea typeface="Inter" panose="02000503000000020004" pitchFamily="2" charset="0"/>
                <a:cs typeface="Times New Roman" panose="02020603050405020304" pitchFamily="18" charset="0"/>
              </a:rPr>
              <a:t>Palvelun sisällön omavalvonta</a:t>
            </a:r>
            <a:endParaRPr lang="fi-FI" sz="1400" b="1">
              <a:solidFill>
                <a:schemeClr val="accent1"/>
              </a:solidFill>
            </a:endParaRPr>
          </a:p>
        </p:txBody>
      </p:sp>
      <p:pic>
        <p:nvPicPr>
          <p:cNvPr id="18" name="Picture 17">
            <a:extLst>
              <a:ext uri="{FF2B5EF4-FFF2-40B4-BE49-F238E27FC236}">
                <a16:creationId xmlns:a16="http://schemas.microsoft.com/office/drawing/2014/main" id="{720A28F6-CE01-DA83-6356-A9970C5057EE}"/>
              </a:ext>
            </a:extLst>
          </p:cNvPr>
          <p:cNvPicPr>
            <a:picLocks noChangeAspect="1"/>
          </p:cNvPicPr>
          <p:nvPr/>
        </p:nvPicPr>
        <p:blipFill>
          <a:blip r:embed="rId3"/>
          <a:stretch>
            <a:fillRect/>
          </a:stretch>
        </p:blipFill>
        <p:spPr>
          <a:xfrm>
            <a:off x="2372990" y="4088424"/>
            <a:ext cx="7854960" cy="2693376"/>
          </a:xfrm>
          <a:prstGeom prst="rect">
            <a:avLst/>
          </a:prstGeom>
        </p:spPr>
      </p:pic>
    </p:spTree>
    <p:extLst>
      <p:ext uri="{BB962C8B-B14F-4D97-AF65-F5344CB8AC3E}">
        <p14:creationId xmlns:p14="http://schemas.microsoft.com/office/powerpoint/2010/main" val="22530532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EBAA148-C9F3-0437-A710-D6CA15D52955}"/>
              </a:ext>
            </a:extLst>
          </p:cNvPr>
          <p:cNvSpPr txBox="1">
            <a:spLocks/>
          </p:cNvSpPr>
          <p:nvPr/>
        </p:nvSpPr>
        <p:spPr>
          <a:xfrm>
            <a:off x="1030705" y="2261538"/>
            <a:ext cx="10781715" cy="2326511"/>
          </a:xfrm>
          <a:prstGeom prst="rect">
            <a:avLst/>
          </a:prstGeom>
        </p:spPr>
        <p:txBody>
          <a:bodyPr anchor="ctr"/>
          <a:lstStyle>
            <a:lvl1pPr algn="l" defTabSz="914400" rtl="0" eaLnBrk="1" latinLnBrk="0" hangingPunct="1">
              <a:lnSpc>
                <a:spcPct val="90000"/>
              </a:lnSpc>
              <a:spcBef>
                <a:spcPct val="0"/>
              </a:spcBef>
              <a:buNone/>
              <a:defRPr sz="4000" b="1" i="0" kern="1200">
                <a:solidFill>
                  <a:schemeClr val="tx1"/>
                </a:solidFill>
                <a:latin typeface="Arial Black" panose="020B0604020202020204" pitchFamily="34" charset="0"/>
                <a:ea typeface="+mj-ea"/>
                <a:cs typeface="Arial Black" panose="020B0604020202020204" pitchFamily="34" charset="0"/>
              </a:defRPr>
            </a:lvl1pPr>
          </a:lstStyle>
          <a:p>
            <a:pPr>
              <a:lnSpc>
                <a:spcPct val="100000"/>
              </a:lnSpc>
            </a:pPr>
            <a:r>
              <a:rPr lang="fi-FI" sz="6000">
                <a:solidFill>
                  <a:schemeClr val="accent5"/>
                </a:solidFill>
                <a:latin typeface="+mj-lt"/>
                <a:ea typeface="Inter" panose="02000503000000020004" pitchFamily="2" charset="0"/>
              </a:rPr>
              <a:t>Asiakasturvallisuus</a:t>
            </a:r>
          </a:p>
        </p:txBody>
      </p:sp>
      <p:sp>
        <p:nvSpPr>
          <p:cNvPr id="4" name="Rectangle 3">
            <a:extLst>
              <a:ext uri="{FF2B5EF4-FFF2-40B4-BE49-F238E27FC236}">
                <a16:creationId xmlns:a16="http://schemas.microsoft.com/office/drawing/2014/main" id="{928B7CB5-84F6-C681-4D64-776C13CA4059}"/>
              </a:ext>
            </a:extLst>
          </p:cNvPr>
          <p:cNvSpPr/>
          <p:nvPr/>
        </p:nvSpPr>
        <p:spPr>
          <a:xfrm>
            <a:off x="0" y="0"/>
            <a:ext cx="12192000" cy="518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5" name="Rectangle 4">
            <a:extLst>
              <a:ext uri="{FF2B5EF4-FFF2-40B4-BE49-F238E27FC236}">
                <a16:creationId xmlns:a16="http://schemas.microsoft.com/office/drawing/2014/main" id="{EF4CFBEF-55F6-CDAE-264B-1A306228F60D}"/>
              </a:ext>
            </a:extLst>
          </p:cNvPr>
          <p:cNvSpPr/>
          <p:nvPr/>
        </p:nvSpPr>
        <p:spPr>
          <a:xfrm>
            <a:off x="4879594" y="0"/>
            <a:ext cx="2427068" cy="518181"/>
          </a:xfrm>
          <a:prstGeom prst="rect">
            <a:avLst/>
          </a:prstGeom>
          <a:solidFill>
            <a:srgbClr val="ED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6" name="Rectangle 5">
            <a:extLst>
              <a:ext uri="{FF2B5EF4-FFF2-40B4-BE49-F238E27FC236}">
                <a16:creationId xmlns:a16="http://schemas.microsoft.com/office/drawing/2014/main" id="{3271BA78-AF38-04E2-BB34-66F49F12CB18}"/>
              </a:ext>
            </a:extLst>
          </p:cNvPr>
          <p:cNvSpPr/>
          <p:nvPr/>
        </p:nvSpPr>
        <p:spPr>
          <a:xfrm>
            <a:off x="9738487" y="-22188"/>
            <a:ext cx="2443164" cy="51818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Liitteet</a:t>
            </a:r>
          </a:p>
        </p:txBody>
      </p:sp>
      <p:sp>
        <p:nvSpPr>
          <p:cNvPr id="7" name="Rectangle 6">
            <a:extLst>
              <a:ext uri="{FF2B5EF4-FFF2-40B4-BE49-F238E27FC236}">
                <a16:creationId xmlns:a16="http://schemas.microsoft.com/office/drawing/2014/main" id="{29D5F99D-A208-11A9-8E56-AA72D4B56728}"/>
              </a:ext>
            </a:extLst>
          </p:cNvPr>
          <p:cNvSpPr/>
          <p:nvPr/>
        </p:nvSpPr>
        <p:spPr>
          <a:xfrm>
            <a:off x="7303867" y="0"/>
            <a:ext cx="2443164" cy="50233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Kehittäminen</a:t>
            </a:r>
            <a:br>
              <a:rPr lang="fi-FI" sz="1250" b="1" spc="31">
                <a:solidFill>
                  <a:schemeClr val="bg1">
                    <a:lumMod val="65000"/>
                  </a:schemeClr>
                </a:solidFill>
                <a:ea typeface="Inter" panose="02000503000000020004" pitchFamily="2" charset="0"/>
              </a:rPr>
            </a:br>
            <a:r>
              <a:rPr lang="fi-FI" sz="1250" b="1" spc="31">
                <a:solidFill>
                  <a:schemeClr val="bg1">
                    <a:lumMod val="65000"/>
                  </a:schemeClr>
                </a:solidFill>
                <a:ea typeface="Inter" panose="02000503000000020004" pitchFamily="2" charset="0"/>
              </a:rPr>
              <a:t>&amp; seuranta</a:t>
            </a:r>
          </a:p>
        </p:txBody>
      </p:sp>
      <p:sp>
        <p:nvSpPr>
          <p:cNvPr id="8" name="Rectangle 7">
            <a:extLst>
              <a:ext uri="{FF2B5EF4-FFF2-40B4-BE49-F238E27FC236}">
                <a16:creationId xmlns:a16="http://schemas.microsoft.com/office/drawing/2014/main" id="{3C987A92-41F0-1850-E67C-02C7445AC8A0}"/>
              </a:ext>
            </a:extLst>
          </p:cNvPr>
          <p:cNvSpPr/>
          <p:nvPr/>
        </p:nvSpPr>
        <p:spPr>
          <a:xfrm>
            <a:off x="4869243" y="-15840"/>
            <a:ext cx="2443164" cy="548166"/>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accent5"/>
                </a:solidFill>
                <a:ea typeface="Inter" panose="02000503000000020004" pitchFamily="2" charset="0"/>
              </a:rPr>
              <a:t>Toimintaperiaatteet </a:t>
            </a:r>
            <a:br>
              <a:rPr lang="fi-FI" sz="1250" b="1" spc="31">
                <a:solidFill>
                  <a:schemeClr val="accent5"/>
                </a:solidFill>
                <a:ea typeface="Inter" panose="02000503000000020004" pitchFamily="2" charset="0"/>
              </a:rPr>
            </a:br>
            <a:r>
              <a:rPr lang="fi-FI" sz="1250" b="1" spc="31">
                <a:solidFill>
                  <a:schemeClr val="accent5"/>
                </a:solidFill>
                <a:ea typeface="Inter" panose="02000503000000020004" pitchFamily="2" charset="0"/>
              </a:rPr>
              <a:t>&amp; käytännöt</a:t>
            </a:r>
          </a:p>
        </p:txBody>
      </p:sp>
      <p:sp>
        <p:nvSpPr>
          <p:cNvPr id="9" name="Rectangle 8">
            <a:extLst>
              <a:ext uri="{FF2B5EF4-FFF2-40B4-BE49-F238E27FC236}">
                <a16:creationId xmlns:a16="http://schemas.microsoft.com/office/drawing/2014/main" id="{AB901CF3-3F85-2ADD-5134-7417E1932172}"/>
              </a:ext>
            </a:extLst>
          </p:cNvPr>
          <p:cNvSpPr/>
          <p:nvPr/>
        </p:nvSpPr>
        <p:spPr>
          <a:xfrm>
            <a:off x="2434623" y="-22188"/>
            <a:ext cx="2443164" cy="516478"/>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Yksikön tiedot</a:t>
            </a:r>
          </a:p>
        </p:txBody>
      </p:sp>
      <p:sp>
        <p:nvSpPr>
          <p:cNvPr id="10" name="Rectangle 9">
            <a:extLst>
              <a:ext uri="{FF2B5EF4-FFF2-40B4-BE49-F238E27FC236}">
                <a16:creationId xmlns:a16="http://schemas.microsoft.com/office/drawing/2014/main" id="{711A2673-A70D-63DB-391A-A92788FDF038}"/>
              </a:ext>
            </a:extLst>
          </p:cNvPr>
          <p:cNvSpPr/>
          <p:nvPr/>
        </p:nvSpPr>
        <p:spPr>
          <a:xfrm>
            <a:off x="-1" y="-22188"/>
            <a:ext cx="2443164" cy="540369"/>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Sisällysluettelo</a:t>
            </a:r>
          </a:p>
        </p:txBody>
      </p:sp>
      <p:cxnSp>
        <p:nvCxnSpPr>
          <p:cNvPr id="11" name="Straight Connector 10">
            <a:extLst>
              <a:ext uri="{FF2B5EF4-FFF2-40B4-BE49-F238E27FC236}">
                <a16:creationId xmlns:a16="http://schemas.microsoft.com/office/drawing/2014/main" id="{F5B42757-E8E4-C756-386B-499FDB61B012}"/>
              </a:ext>
            </a:extLst>
          </p:cNvPr>
          <p:cNvCxnSpPr>
            <a:cxnSpLocks/>
          </p:cNvCxnSpPr>
          <p:nvPr/>
        </p:nvCxnSpPr>
        <p:spPr>
          <a:xfrm>
            <a:off x="24384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7849C66-8284-887F-22EA-EF0755031011}"/>
              </a:ext>
            </a:extLst>
          </p:cNvPr>
          <p:cNvCxnSpPr>
            <a:cxnSpLocks/>
          </p:cNvCxnSpPr>
          <p:nvPr/>
        </p:nvCxnSpPr>
        <p:spPr>
          <a:xfrm>
            <a:off x="4876800" y="-22188"/>
            <a:ext cx="0" cy="540369"/>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48C9B93-8CB5-4060-B15A-0611BE634B6F}"/>
              </a:ext>
            </a:extLst>
          </p:cNvPr>
          <p:cNvCxnSpPr>
            <a:cxnSpLocks/>
          </p:cNvCxnSpPr>
          <p:nvPr/>
        </p:nvCxnSpPr>
        <p:spPr>
          <a:xfrm>
            <a:off x="73152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EA3348B-ED50-B60C-203C-6BD0FFCC11D8}"/>
              </a:ext>
            </a:extLst>
          </p:cNvPr>
          <p:cNvCxnSpPr>
            <a:cxnSpLocks/>
          </p:cNvCxnSpPr>
          <p:nvPr/>
        </p:nvCxnSpPr>
        <p:spPr>
          <a:xfrm>
            <a:off x="97536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E6C09F6-E61E-35E1-B5F2-9B37779AE4F1}"/>
              </a:ext>
            </a:extLst>
          </p:cNvPr>
          <p:cNvCxnSpPr>
            <a:cxnSpLocks/>
          </p:cNvCxnSpPr>
          <p:nvPr/>
        </p:nvCxnSpPr>
        <p:spPr>
          <a:xfrm flipH="1">
            <a:off x="7315515" y="518181"/>
            <a:ext cx="4877784"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FDC0C04-552A-8D48-C826-7E60B26E2653}"/>
              </a:ext>
            </a:extLst>
          </p:cNvPr>
          <p:cNvCxnSpPr>
            <a:cxnSpLocks/>
          </p:cNvCxnSpPr>
          <p:nvPr/>
        </p:nvCxnSpPr>
        <p:spPr>
          <a:xfrm flipH="1">
            <a:off x="-8540" y="516156"/>
            <a:ext cx="4885340"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18" name="Rectangle 42">
            <a:extLst>
              <a:ext uri="{FF2B5EF4-FFF2-40B4-BE49-F238E27FC236}">
                <a16:creationId xmlns:a16="http://schemas.microsoft.com/office/drawing/2014/main" id="{2EAAD48D-A15A-772B-186F-78B65852EC8A}"/>
              </a:ext>
            </a:extLst>
          </p:cNvPr>
          <p:cNvSpPr/>
          <p:nvPr/>
        </p:nvSpPr>
        <p:spPr>
          <a:xfrm>
            <a:off x="4928896"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 name="Rectangle 43">
            <a:extLst>
              <a:ext uri="{FF2B5EF4-FFF2-40B4-BE49-F238E27FC236}">
                <a16:creationId xmlns:a16="http://schemas.microsoft.com/office/drawing/2014/main" id="{938CDDF8-1648-D795-D108-F225B6CE5D81}"/>
              </a:ext>
            </a:extLst>
          </p:cNvPr>
          <p:cNvSpPr/>
          <p:nvPr/>
        </p:nvSpPr>
        <p:spPr>
          <a:xfrm>
            <a:off x="5333069"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 name="Rectangle 44">
            <a:extLst>
              <a:ext uri="{FF2B5EF4-FFF2-40B4-BE49-F238E27FC236}">
                <a16:creationId xmlns:a16="http://schemas.microsoft.com/office/drawing/2014/main" id="{22101F61-8626-F449-1BCE-DFD60BCF1CBB}"/>
              </a:ext>
            </a:extLst>
          </p:cNvPr>
          <p:cNvSpPr/>
          <p:nvPr/>
        </p:nvSpPr>
        <p:spPr>
          <a:xfrm>
            <a:off x="573724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 name="Rectangle 45">
            <a:extLst>
              <a:ext uri="{FF2B5EF4-FFF2-40B4-BE49-F238E27FC236}">
                <a16:creationId xmlns:a16="http://schemas.microsoft.com/office/drawing/2014/main" id="{62BA94B0-2E59-B596-20FC-56CB0A961A48}"/>
              </a:ext>
            </a:extLst>
          </p:cNvPr>
          <p:cNvSpPr/>
          <p:nvPr/>
        </p:nvSpPr>
        <p:spPr>
          <a:xfrm>
            <a:off x="6141415"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 name="Rectangle 46">
            <a:extLst>
              <a:ext uri="{FF2B5EF4-FFF2-40B4-BE49-F238E27FC236}">
                <a16:creationId xmlns:a16="http://schemas.microsoft.com/office/drawing/2014/main" id="{C727A18E-9AB4-370D-A840-77201DCA4A6A}"/>
              </a:ext>
            </a:extLst>
          </p:cNvPr>
          <p:cNvSpPr/>
          <p:nvPr/>
        </p:nvSpPr>
        <p:spPr>
          <a:xfrm>
            <a:off x="6545588" y="468949"/>
            <a:ext cx="318110"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 name="Rectangle 47">
            <a:extLst>
              <a:ext uri="{FF2B5EF4-FFF2-40B4-BE49-F238E27FC236}">
                <a16:creationId xmlns:a16="http://schemas.microsoft.com/office/drawing/2014/main" id="{C545B417-4DE6-10FA-6F35-BB77109F6EF2}"/>
              </a:ext>
            </a:extLst>
          </p:cNvPr>
          <p:cNvSpPr/>
          <p:nvPr/>
        </p:nvSpPr>
        <p:spPr>
          <a:xfrm>
            <a:off x="694976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TextBox 5">
            <a:extLst>
              <a:ext uri="{FF2B5EF4-FFF2-40B4-BE49-F238E27FC236}">
                <a16:creationId xmlns:a16="http://schemas.microsoft.com/office/drawing/2014/main" id="{3B7CF909-B9F9-1443-950A-568BC0E8C1A1}"/>
              </a:ext>
            </a:extLst>
          </p:cNvPr>
          <p:cNvSpPr txBox="1"/>
          <p:nvPr/>
        </p:nvSpPr>
        <p:spPr>
          <a:xfrm>
            <a:off x="2434131" y="4567459"/>
            <a:ext cx="7715709" cy="1254189"/>
          </a:xfrm>
          <a:prstGeom prst="rect">
            <a:avLst/>
          </a:prstGeom>
          <a:noFill/>
        </p:spPr>
        <p:txBody>
          <a:bodyPr wrap="square" rtlCol="0">
            <a:spAutoFit/>
          </a:bodyPr>
          <a:lstStyle/>
          <a:p>
            <a:pPr marL="0" marR="0" lvl="1" indent="0" algn="l" defTabSz="914377" rtl="0" eaLnBrk="1" fontAlgn="auto" latinLnBrk="0" hangingPunct="1">
              <a:lnSpc>
                <a:spcPct val="100000"/>
              </a:lnSpc>
              <a:spcBef>
                <a:spcPts val="900"/>
              </a:spcBef>
              <a:spcAft>
                <a:spcPts val="200"/>
              </a:spcAft>
              <a:buClrTx/>
              <a:buSzTx/>
              <a:buFontTx/>
              <a:buNone/>
              <a:tabLst/>
              <a:defRPr/>
            </a:pPr>
            <a:r>
              <a:rPr kumimoji="0" lang="fi-FI" sz="1200" b="0" i="0" u="none" strike="noStrike" kern="1200" cap="none" spc="0" normalizeH="0" baseline="0" noProof="0">
                <a:ln>
                  <a:noFill/>
                </a:ln>
                <a:solidFill>
                  <a:srgbClr val="00008B"/>
                </a:solidFill>
                <a:effectLst/>
                <a:uLnTx/>
                <a:uFillTx/>
                <a:latin typeface="Arial Black" panose="020B0A04020102020204"/>
                <a:ea typeface="+mn-ea"/>
                <a:cs typeface="+mn-cs"/>
              </a:rPr>
              <a:t>Yhteistyö turvallisuudesta vastaavien viranomaisten ja toimijoiden kanssa</a:t>
            </a:r>
          </a:p>
          <a:p>
            <a:pPr marL="0" marR="0" lvl="1" indent="0" algn="l" defTabSz="914377" rtl="0" eaLnBrk="1" fontAlgn="auto" latinLnBrk="0" hangingPunct="1">
              <a:lnSpc>
                <a:spcPct val="100000"/>
              </a:lnSpc>
              <a:spcBef>
                <a:spcPts val="900"/>
              </a:spcBef>
              <a:spcAft>
                <a:spcPts val="200"/>
              </a:spcAft>
              <a:buClrTx/>
              <a:buSzTx/>
              <a:buFontTx/>
              <a:buNone/>
              <a:tabLst/>
              <a:defRPr/>
            </a:pPr>
            <a:r>
              <a:rPr lang="fi-FI" sz="1200">
                <a:solidFill>
                  <a:srgbClr val="00008B"/>
                </a:solidFill>
                <a:latin typeface="Arial Black" panose="020B0A04020102020204"/>
              </a:rPr>
              <a:t>Henkilöstö </a:t>
            </a:r>
          </a:p>
          <a:p>
            <a:pPr marL="0" marR="0" lvl="1" indent="0" algn="l" defTabSz="914377" rtl="0" eaLnBrk="1" fontAlgn="auto" latinLnBrk="0" hangingPunct="1">
              <a:lnSpc>
                <a:spcPct val="100000"/>
              </a:lnSpc>
              <a:spcBef>
                <a:spcPts val="900"/>
              </a:spcBef>
              <a:spcAft>
                <a:spcPts val="200"/>
              </a:spcAft>
              <a:buClrTx/>
              <a:buSzTx/>
              <a:buFontTx/>
              <a:buNone/>
              <a:tabLst/>
              <a:defRPr/>
            </a:pPr>
            <a:r>
              <a:rPr kumimoji="0" lang="fi-FI" sz="1200" b="0" i="0" u="none" strike="noStrike" kern="1200" cap="none" spc="0" normalizeH="0" baseline="0" noProof="0">
                <a:ln>
                  <a:noFill/>
                </a:ln>
                <a:solidFill>
                  <a:srgbClr val="00008B"/>
                </a:solidFill>
                <a:effectLst/>
                <a:uLnTx/>
                <a:uFillTx/>
                <a:latin typeface="Arial Black" panose="020B0A04020102020204"/>
                <a:ea typeface="+mn-ea"/>
                <a:cs typeface="+mn-cs"/>
              </a:rPr>
              <a:t>Toimitilat ja teknologiset ratkaisut </a:t>
            </a:r>
          </a:p>
          <a:p>
            <a:pPr marL="0" marR="0" lvl="1" indent="0" algn="l" defTabSz="914377" rtl="0" eaLnBrk="1" fontAlgn="auto" latinLnBrk="0" hangingPunct="1">
              <a:lnSpc>
                <a:spcPct val="100000"/>
              </a:lnSpc>
              <a:spcBef>
                <a:spcPts val="900"/>
              </a:spcBef>
              <a:spcAft>
                <a:spcPts val="200"/>
              </a:spcAft>
              <a:buClrTx/>
              <a:buSzTx/>
              <a:buFontTx/>
              <a:buNone/>
              <a:tabLst/>
              <a:defRPr/>
            </a:pPr>
            <a:r>
              <a:rPr kumimoji="0" lang="fi-FI" sz="1200" b="0" i="0" u="none" strike="noStrike" kern="1200" cap="none" spc="0" normalizeH="0" baseline="0" noProof="0">
                <a:ln>
                  <a:noFill/>
                </a:ln>
                <a:solidFill>
                  <a:srgbClr val="00008B"/>
                </a:solidFill>
                <a:effectLst/>
                <a:uLnTx/>
                <a:uFillTx/>
                <a:latin typeface="Arial Black" panose="020B0A04020102020204"/>
                <a:ea typeface="+mn-ea"/>
                <a:cs typeface="+mn-cs"/>
              </a:rPr>
              <a:t>Terveydenhuollon laitteet ja tarvikkeet</a:t>
            </a:r>
          </a:p>
        </p:txBody>
      </p:sp>
    </p:spTree>
    <p:extLst>
      <p:ext uri="{BB962C8B-B14F-4D97-AF65-F5344CB8AC3E}">
        <p14:creationId xmlns:p14="http://schemas.microsoft.com/office/powerpoint/2010/main" val="27155137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AB4FF9-31BB-5C75-E24F-3B00220AF75F}"/>
              </a:ext>
            </a:extLst>
          </p:cNvPr>
          <p:cNvSpPr>
            <a:spLocks noGrp="1"/>
          </p:cNvSpPr>
          <p:nvPr>
            <p:ph type="title"/>
          </p:nvPr>
        </p:nvSpPr>
        <p:spPr>
          <a:xfrm>
            <a:off x="451413" y="921593"/>
            <a:ext cx="11289174" cy="868004"/>
          </a:xfrm>
        </p:spPr>
        <p:txBody>
          <a:bodyPr vert="horz"/>
          <a:lstStyle/>
          <a:p>
            <a:r>
              <a:rPr lang="fi-FI"/>
              <a:t>Yhteistyö turvallisuudesta vastaavien viranomaisten ja toimijoiden kanssa</a:t>
            </a:r>
          </a:p>
        </p:txBody>
      </p:sp>
      <p:sp>
        <p:nvSpPr>
          <p:cNvPr id="4" name="Content Placeholder 3">
            <a:extLst>
              <a:ext uri="{FF2B5EF4-FFF2-40B4-BE49-F238E27FC236}">
                <a16:creationId xmlns:a16="http://schemas.microsoft.com/office/drawing/2014/main" id="{40B42428-22F2-A165-E227-E6393C45601A}"/>
              </a:ext>
            </a:extLst>
          </p:cNvPr>
          <p:cNvSpPr>
            <a:spLocks noGrp="1"/>
          </p:cNvSpPr>
          <p:nvPr>
            <p:ph sz="half" idx="1"/>
          </p:nvPr>
        </p:nvSpPr>
        <p:spPr>
          <a:xfrm>
            <a:off x="451413" y="1825625"/>
            <a:ext cx="11289174" cy="4563426"/>
          </a:xfrm>
        </p:spPr>
        <p:txBody>
          <a:bodyPr numCol="2"/>
          <a:lstStyle/>
          <a:p>
            <a:pPr marL="0" lvl="1">
              <a:lnSpc>
                <a:spcPct val="110000"/>
              </a:lnSpc>
              <a:spcBef>
                <a:spcPts val="789"/>
              </a:spcBef>
              <a:spcAft>
                <a:spcPts val="175"/>
              </a:spcAft>
            </a:pPr>
            <a:r>
              <a:rPr lang="fi-FI"/>
              <a:t>Eloisa ohjaa kaikkea yhteistyötä turvallisuudesta vastaavien viranomaisten ja toimijoiden kanssa. Kotihoito on velvollinen ilmoittamaan palovaarasta ja onnettomuusrikeistä pelastusviranomaisille. Työntekijöille järjestetään vuosittain alkusammutusharjoitus sekä kotihoidon toimitilojen palo- ja pelastusharjoitus.</a:t>
            </a:r>
          </a:p>
          <a:p>
            <a:pPr marL="0" lvl="1">
              <a:lnSpc>
                <a:spcPct val="110000"/>
              </a:lnSpc>
              <a:spcBef>
                <a:spcPts val="789"/>
              </a:spcBef>
              <a:spcAft>
                <a:spcPts val="175"/>
              </a:spcAft>
            </a:pPr>
            <a:r>
              <a:rPr lang="fi-FI"/>
              <a:t>Kotihoidossa on poikkeusoloja varten valmiussuunnitelma, jossa on määritelty toimintaohjeet mm. myrskyvahinkojen ja sähkökatkojen varalle. Yksiköillä on ajantasainen riskienarviointi mahdollisesti avun tarpeessa olevista asiakkaista, esim. pitkän sähkökatkon varalta. Asiakkaat tai omaiset huolehtivat asiakkaan kotivarasta sekä lääkkeiden riittävyydestä vähintään kolmeksi päiväksi </a:t>
            </a:r>
            <a:r>
              <a:rPr lang="fi-FI">
                <a:hlinkClick r:id="rId3"/>
              </a:rPr>
              <a:t>(lisätietoja kotivarasta). </a:t>
            </a:r>
            <a:r>
              <a:rPr lang="fi-FI"/>
              <a:t>Poikkeus- ja hätätilanteita varten on laadittu ohje lisähenkilökunnan hälyttämiseksi. </a:t>
            </a:r>
          </a:p>
          <a:p>
            <a:pPr marL="0" lvl="1">
              <a:lnSpc>
                <a:spcPct val="110000"/>
              </a:lnSpc>
              <a:spcBef>
                <a:spcPts val="789"/>
              </a:spcBef>
              <a:spcAft>
                <a:spcPts val="175"/>
              </a:spcAft>
            </a:pPr>
            <a:r>
              <a:rPr lang="fi-FI"/>
              <a:t>Asiakasturvallisuuden näkökulmasta kotihoidon työntekijät ovat velvollisia ilmoittamaan iäkkäästä henkilöstä, joka on ilmeisen kykenemätön huolehtimaan itsestään (vanhuspalvelulaki). Asiakkuudessa olevien henkilöiden kohdalla voidaan konsultoida suoraan palveluohjausta. Muiden henkilöiden osalta </a:t>
            </a:r>
            <a:r>
              <a:rPr lang="fi-FI" b="1"/>
              <a:t>Huoli-ilmoitus </a:t>
            </a:r>
            <a:r>
              <a:rPr lang="fi-FI"/>
              <a:t>tehdään Eloisan verkkosivuilta </a:t>
            </a:r>
            <a:r>
              <a:rPr lang="fi-FI">
                <a:hlinkClick r:id="rId4"/>
              </a:rPr>
              <a:t>Ilmaise huolesi</a:t>
            </a:r>
            <a:r>
              <a:rPr lang="fi-FI"/>
              <a:t> sähköisen lomakkeen kautta. </a:t>
            </a:r>
            <a:r>
              <a:rPr lang="fi-FI" b="1"/>
              <a:t>Sähköistä lomaketta voivat käyttää iäkkään arjessa selviytymisestä huolestuneet tuttavat, naapurit ja muu lähiympäristö</a:t>
            </a:r>
            <a:r>
              <a:rPr lang="fi-FI"/>
              <a:t>. Lomake ohjautuu Palveluneuvon asiantuntijoille.</a:t>
            </a:r>
          </a:p>
          <a:p>
            <a:pPr marL="0" lvl="1">
              <a:lnSpc>
                <a:spcPct val="110000"/>
              </a:lnSpc>
              <a:spcBef>
                <a:spcPts val="789"/>
              </a:spcBef>
              <a:spcAft>
                <a:spcPts val="175"/>
              </a:spcAft>
            </a:pPr>
            <a:endParaRPr lang="fi-FI"/>
          </a:p>
          <a:p>
            <a:pPr marL="0" lvl="1">
              <a:lnSpc>
                <a:spcPct val="110000"/>
              </a:lnSpc>
              <a:spcBef>
                <a:spcPts val="789"/>
              </a:spcBef>
              <a:spcAft>
                <a:spcPts val="175"/>
              </a:spcAft>
            </a:pPr>
            <a:r>
              <a:rPr lang="fi-FI"/>
              <a:t>Palveluneuvon asiantuntija perehtyy lomakkeen tietoihin, kysyy tarvittaessa lisätietoja huolen ilmaisijalta ja tekee toimintasuunnitelman jatkosta.</a:t>
            </a:r>
            <a:endParaRPr lang="fi-FI" b="1"/>
          </a:p>
          <a:p>
            <a:pPr marL="0" lvl="1">
              <a:lnSpc>
                <a:spcPct val="110000"/>
              </a:lnSpc>
              <a:spcAft>
                <a:spcPts val="200"/>
              </a:spcAft>
            </a:pPr>
            <a:r>
              <a:rPr lang="fi-FI" b="1"/>
              <a:t>Ilmoitusvelvollisuudet turvallisuudesta vastaaville viranomaisille ja toimijoille:</a:t>
            </a:r>
          </a:p>
          <a:p>
            <a:pPr marL="171450" lvl="1" indent="-171450">
              <a:lnSpc>
                <a:spcPct val="110000"/>
              </a:lnSpc>
              <a:spcBef>
                <a:spcPts val="400"/>
              </a:spcBef>
              <a:spcAft>
                <a:spcPts val="200"/>
              </a:spcAft>
              <a:buFont typeface="Arial" panose="020B0604020202020204" pitchFamily="34" charset="0"/>
              <a:buChar char="•"/>
            </a:pPr>
            <a:r>
              <a:rPr lang="fi-FI" sz="1100"/>
              <a:t>Osana asiakasturvallisuuden varmistamista on ilmoituksenvaraista toimintaa harjoittavan toimintayksikön tehtävä terveydensuojelulain 13 §:ssä säädetty ilmoitus kunnan terveydensuojeluviranomaiselle ennen toiminnan aloittamista tai toiminnan olennaisesti muuttuessa. Ilmoituksen sisällöstä säädetään terveyden-suojeluasetuksen 4 §:ssä </a:t>
            </a:r>
          </a:p>
          <a:p>
            <a:pPr marL="171450" lvl="1" indent="-171450">
              <a:lnSpc>
                <a:spcPct val="110000"/>
              </a:lnSpc>
              <a:spcBef>
                <a:spcPts val="400"/>
              </a:spcBef>
              <a:spcAft>
                <a:spcPts val="200"/>
              </a:spcAft>
              <a:buFont typeface="Arial" panose="020B0604020202020204" pitchFamily="34" charset="0"/>
              <a:buChar char="•"/>
            </a:pPr>
            <a:r>
              <a:rPr lang="fi-FI" sz="1100"/>
              <a:t>Kotihoidon henkilökunta tekee tarvittaessa ilmoituksen Digi- ja väestötieto virastoon </a:t>
            </a:r>
            <a:r>
              <a:rPr lang="fi-FI" sz="1100" b="1"/>
              <a:t>edunvalvonnan tarpeessa olevasta kotihoidon asiakkaasta </a:t>
            </a:r>
            <a:r>
              <a:rPr lang="fi-FI" sz="1100"/>
              <a:t>(holhoustoimilain mukainen ilmoitusvelvollisuus): </a:t>
            </a:r>
            <a:r>
              <a:rPr lang="fi-FI" sz="1100">
                <a:hlinkClick r:id="rId5"/>
              </a:rPr>
              <a:t>Näin ilmoitat edunvalvontaa tarvitsevasta henkilöstä | Digi- ja väestötietovirasto (dvv.fi)</a:t>
            </a:r>
            <a:endParaRPr lang="fi-FI" sz="1100"/>
          </a:p>
          <a:p>
            <a:pPr marL="171450" lvl="1" indent="-171450">
              <a:lnSpc>
                <a:spcPct val="110000"/>
              </a:lnSpc>
              <a:spcBef>
                <a:spcPts val="400"/>
              </a:spcBef>
              <a:spcAft>
                <a:spcPts val="200"/>
              </a:spcAft>
              <a:buFont typeface="Arial" panose="020B0604020202020204" pitchFamily="34" charset="0"/>
              <a:buChar char="•"/>
            </a:pPr>
            <a:r>
              <a:rPr lang="fi-FI" sz="1100"/>
              <a:t>Kotihoito on velvollinen ilmoittamaan palovaarasta tai muusta onnettomuusriskistä pelastusviranomaisille (pelastuslain mukainen ilmoitusvelvollisuus): </a:t>
            </a:r>
            <a:r>
              <a:rPr lang="fi-FI" sz="1100">
                <a:hlinkClick r:id="rId6"/>
              </a:rPr>
              <a:t>Ilmoitus ilmeisestä palovaarasta tai muusta riskistä | Pelastustoimi</a:t>
            </a:r>
            <a:endParaRPr lang="fi-FI" sz="1100"/>
          </a:p>
          <a:p>
            <a:pPr marL="171450" lvl="1" indent="-171450">
              <a:lnSpc>
                <a:spcPct val="110000"/>
              </a:lnSpc>
              <a:spcBef>
                <a:spcPts val="400"/>
              </a:spcBef>
              <a:spcAft>
                <a:spcPts val="200"/>
              </a:spcAft>
              <a:buFont typeface="Arial" panose="020B0604020202020204" pitchFamily="34" charset="0"/>
              <a:buChar char="•"/>
            </a:pPr>
            <a:r>
              <a:rPr lang="fi-FI" sz="1100"/>
              <a:t>Jos asiakkaalta häviää lääkkeitä, kotihoito selvittelee asiaa asiakkaan kanssa sekä omassa yksikössä, ja tekee rikosilmoituksen </a:t>
            </a:r>
          </a:p>
          <a:p>
            <a:pPr marL="171450" lvl="1" indent="-171450">
              <a:lnSpc>
                <a:spcPct val="110000"/>
              </a:lnSpc>
              <a:spcBef>
                <a:spcPts val="400"/>
              </a:spcBef>
              <a:spcAft>
                <a:spcPts val="200"/>
              </a:spcAft>
              <a:buFont typeface="Arial" panose="020B0604020202020204" pitchFamily="34" charset="0"/>
              <a:buChar char="•"/>
            </a:pPr>
            <a:r>
              <a:rPr lang="fi-FI" sz="1100"/>
              <a:t>Jos asiakkaan koti on terveysriski, kotihoito on yhteydessä terveysvalvontaan </a:t>
            </a:r>
          </a:p>
        </p:txBody>
      </p:sp>
      <p:sp>
        <p:nvSpPr>
          <p:cNvPr id="13" name="Rectangle 12">
            <a:extLst>
              <a:ext uri="{FF2B5EF4-FFF2-40B4-BE49-F238E27FC236}">
                <a16:creationId xmlns:a16="http://schemas.microsoft.com/office/drawing/2014/main" id="{654AC7E7-A493-DE43-C37D-1B34C58C1809}"/>
              </a:ext>
            </a:extLst>
          </p:cNvPr>
          <p:cNvSpPr/>
          <p:nvPr/>
        </p:nvSpPr>
        <p:spPr>
          <a:xfrm>
            <a:off x="0" y="0"/>
            <a:ext cx="12192000" cy="518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15" name="Rectangle 14">
            <a:extLst>
              <a:ext uri="{FF2B5EF4-FFF2-40B4-BE49-F238E27FC236}">
                <a16:creationId xmlns:a16="http://schemas.microsoft.com/office/drawing/2014/main" id="{E5F6EE70-F89D-F1CC-BCDF-D293655A5054}"/>
              </a:ext>
            </a:extLst>
          </p:cNvPr>
          <p:cNvSpPr/>
          <p:nvPr/>
        </p:nvSpPr>
        <p:spPr>
          <a:xfrm>
            <a:off x="4879594" y="0"/>
            <a:ext cx="2427068" cy="518181"/>
          </a:xfrm>
          <a:prstGeom prst="rect">
            <a:avLst/>
          </a:prstGeom>
          <a:solidFill>
            <a:srgbClr val="ED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16" name="Rectangle 15">
            <a:extLst>
              <a:ext uri="{FF2B5EF4-FFF2-40B4-BE49-F238E27FC236}">
                <a16:creationId xmlns:a16="http://schemas.microsoft.com/office/drawing/2014/main" id="{DBAFF04E-D574-1339-2E52-8B9F8B5C1B99}"/>
              </a:ext>
            </a:extLst>
          </p:cNvPr>
          <p:cNvSpPr/>
          <p:nvPr/>
        </p:nvSpPr>
        <p:spPr>
          <a:xfrm>
            <a:off x="9738487" y="-22188"/>
            <a:ext cx="2443164" cy="51818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Liitteet</a:t>
            </a:r>
          </a:p>
        </p:txBody>
      </p:sp>
      <p:sp>
        <p:nvSpPr>
          <p:cNvPr id="17" name="Rectangle 16">
            <a:extLst>
              <a:ext uri="{FF2B5EF4-FFF2-40B4-BE49-F238E27FC236}">
                <a16:creationId xmlns:a16="http://schemas.microsoft.com/office/drawing/2014/main" id="{63E88221-4670-D7BE-AE1D-6FAD85C0E345}"/>
              </a:ext>
            </a:extLst>
          </p:cNvPr>
          <p:cNvSpPr/>
          <p:nvPr/>
        </p:nvSpPr>
        <p:spPr>
          <a:xfrm>
            <a:off x="7303867" y="0"/>
            <a:ext cx="2443164" cy="50233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Kehittäminen</a:t>
            </a:r>
            <a:br>
              <a:rPr lang="fi-FI" sz="1250" b="1" spc="31">
                <a:solidFill>
                  <a:schemeClr val="bg1">
                    <a:lumMod val="65000"/>
                  </a:schemeClr>
                </a:solidFill>
                <a:ea typeface="Inter" panose="02000503000000020004" pitchFamily="2" charset="0"/>
              </a:rPr>
            </a:br>
            <a:r>
              <a:rPr lang="fi-FI" sz="1250" b="1" spc="31">
                <a:solidFill>
                  <a:schemeClr val="bg1">
                    <a:lumMod val="65000"/>
                  </a:schemeClr>
                </a:solidFill>
                <a:ea typeface="Inter" panose="02000503000000020004" pitchFamily="2" charset="0"/>
              </a:rPr>
              <a:t>&amp; seuranta</a:t>
            </a:r>
          </a:p>
        </p:txBody>
      </p:sp>
      <p:sp>
        <p:nvSpPr>
          <p:cNvPr id="19" name="Rectangle 18">
            <a:extLst>
              <a:ext uri="{FF2B5EF4-FFF2-40B4-BE49-F238E27FC236}">
                <a16:creationId xmlns:a16="http://schemas.microsoft.com/office/drawing/2014/main" id="{5F9A152A-8EB5-AE04-4719-4714767C9171}"/>
              </a:ext>
            </a:extLst>
          </p:cNvPr>
          <p:cNvSpPr/>
          <p:nvPr/>
        </p:nvSpPr>
        <p:spPr>
          <a:xfrm>
            <a:off x="4869243" y="-15840"/>
            <a:ext cx="2443164" cy="548166"/>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accent5"/>
                </a:solidFill>
                <a:ea typeface="Inter" panose="02000503000000020004" pitchFamily="2" charset="0"/>
              </a:rPr>
              <a:t>Toimintaperiaatteet </a:t>
            </a:r>
            <a:br>
              <a:rPr lang="fi-FI" sz="1250" b="1" spc="31">
                <a:solidFill>
                  <a:schemeClr val="accent5"/>
                </a:solidFill>
                <a:ea typeface="Inter" panose="02000503000000020004" pitchFamily="2" charset="0"/>
              </a:rPr>
            </a:br>
            <a:r>
              <a:rPr lang="fi-FI" sz="1250" b="1" spc="31">
                <a:solidFill>
                  <a:schemeClr val="accent5"/>
                </a:solidFill>
                <a:ea typeface="Inter" panose="02000503000000020004" pitchFamily="2" charset="0"/>
              </a:rPr>
              <a:t>&amp; käytännöt</a:t>
            </a:r>
          </a:p>
        </p:txBody>
      </p:sp>
      <p:sp>
        <p:nvSpPr>
          <p:cNvPr id="20" name="Rectangle 19">
            <a:extLst>
              <a:ext uri="{FF2B5EF4-FFF2-40B4-BE49-F238E27FC236}">
                <a16:creationId xmlns:a16="http://schemas.microsoft.com/office/drawing/2014/main" id="{CC85CE8C-39C1-CD2E-0BE0-4D64F422D8C2}"/>
              </a:ext>
            </a:extLst>
          </p:cNvPr>
          <p:cNvSpPr/>
          <p:nvPr/>
        </p:nvSpPr>
        <p:spPr>
          <a:xfrm>
            <a:off x="2434623" y="-22188"/>
            <a:ext cx="2443164" cy="516478"/>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Yksikön tiedot</a:t>
            </a:r>
          </a:p>
        </p:txBody>
      </p:sp>
      <p:sp>
        <p:nvSpPr>
          <p:cNvPr id="21" name="Rectangle 20">
            <a:extLst>
              <a:ext uri="{FF2B5EF4-FFF2-40B4-BE49-F238E27FC236}">
                <a16:creationId xmlns:a16="http://schemas.microsoft.com/office/drawing/2014/main" id="{79EEB1E3-E4EB-52E2-1735-A1F7642393E8}"/>
              </a:ext>
            </a:extLst>
          </p:cNvPr>
          <p:cNvSpPr/>
          <p:nvPr/>
        </p:nvSpPr>
        <p:spPr>
          <a:xfrm>
            <a:off x="-1" y="-22188"/>
            <a:ext cx="2443164" cy="540369"/>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Sisällysluettelo</a:t>
            </a:r>
          </a:p>
        </p:txBody>
      </p:sp>
      <p:cxnSp>
        <p:nvCxnSpPr>
          <p:cNvPr id="22" name="Straight Connector 21">
            <a:extLst>
              <a:ext uri="{FF2B5EF4-FFF2-40B4-BE49-F238E27FC236}">
                <a16:creationId xmlns:a16="http://schemas.microsoft.com/office/drawing/2014/main" id="{86BB8600-422E-9A64-2B52-A08696CFA316}"/>
              </a:ext>
            </a:extLst>
          </p:cNvPr>
          <p:cNvCxnSpPr>
            <a:cxnSpLocks/>
          </p:cNvCxnSpPr>
          <p:nvPr/>
        </p:nvCxnSpPr>
        <p:spPr>
          <a:xfrm>
            <a:off x="24384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51308BB-78FB-2FEB-33D2-62BE67467C4E}"/>
              </a:ext>
            </a:extLst>
          </p:cNvPr>
          <p:cNvCxnSpPr>
            <a:cxnSpLocks/>
          </p:cNvCxnSpPr>
          <p:nvPr/>
        </p:nvCxnSpPr>
        <p:spPr>
          <a:xfrm>
            <a:off x="4876800" y="-22188"/>
            <a:ext cx="0" cy="540369"/>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89723A6-997A-9C55-51DA-9658CC46FD5D}"/>
              </a:ext>
            </a:extLst>
          </p:cNvPr>
          <p:cNvCxnSpPr>
            <a:cxnSpLocks/>
          </p:cNvCxnSpPr>
          <p:nvPr/>
        </p:nvCxnSpPr>
        <p:spPr>
          <a:xfrm>
            <a:off x="73152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2C93B96-1724-93FA-4ACC-4D0ABD26BEC2}"/>
              </a:ext>
            </a:extLst>
          </p:cNvPr>
          <p:cNvCxnSpPr>
            <a:cxnSpLocks/>
          </p:cNvCxnSpPr>
          <p:nvPr/>
        </p:nvCxnSpPr>
        <p:spPr>
          <a:xfrm>
            <a:off x="97536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3543F43-F809-4281-2FED-3D78385903DD}"/>
              </a:ext>
            </a:extLst>
          </p:cNvPr>
          <p:cNvCxnSpPr>
            <a:cxnSpLocks/>
          </p:cNvCxnSpPr>
          <p:nvPr/>
        </p:nvCxnSpPr>
        <p:spPr>
          <a:xfrm flipH="1">
            <a:off x="7315515" y="518181"/>
            <a:ext cx="4877784"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A81D35C-C41D-2F09-178A-ECB74D75D126}"/>
              </a:ext>
            </a:extLst>
          </p:cNvPr>
          <p:cNvCxnSpPr>
            <a:cxnSpLocks/>
          </p:cNvCxnSpPr>
          <p:nvPr/>
        </p:nvCxnSpPr>
        <p:spPr>
          <a:xfrm flipH="1">
            <a:off x="-8540" y="516156"/>
            <a:ext cx="4885340"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60E1C6A-71DC-4493-F241-B748FF4AA580}"/>
              </a:ext>
            </a:extLst>
          </p:cNvPr>
          <p:cNvSpPr/>
          <p:nvPr/>
        </p:nvSpPr>
        <p:spPr>
          <a:xfrm>
            <a:off x="4928896"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Rectangle 5">
            <a:extLst>
              <a:ext uri="{FF2B5EF4-FFF2-40B4-BE49-F238E27FC236}">
                <a16:creationId xmlns:a16="http://schemas.microsoft.com/office/drawing/2014/main" id="{9FF97134-257B-4E76-9A5E-4CCC48CFA8AA}"/>
              </a:ext>
            </a:extLst>
          </p:cNvPr>
          <p:cNvSpPr/>
          <p:nvPr/>
        </p:nvSpPr>
        <p:spPr>
          <a:xfrm>
            <a:off x="5333069"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Rectangle 6">
            <a:extLst>
              <a:ext uri="{FF2B5EF4-FFF2-40B4-BE49-F238E27FC236}">
                <a16:creationId xmlns:a16="http://schemas.microsoft.com/office/drawing/2014/main" id="{3267F4C8-EB9C-286C-7E52-D009145D0BEE}"/>
              </a:ext>
            </a:extLst>
          </p:cNvPr>
          <p:cNvSpPr/>
          <p:nvPr/>
        </p:nvSpPr>
        <p:spPr>
          <a:xfrm>
            <a:off x="573724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Rectangle 7">
            <a:extLst>
              <a:ext uri="{FF2B5EF4-FFF2-40B4-BE49-F238E27FC236}">
                <a16:creationId xmlns:a16="http://schemas.microsoft.com/office/drawing/2014/main" id="{651D1487-6BE7-3A4D-B448-FC953757E634}"/>
              </a:ext>
            </a:extLst>
          </p:cNvPr>
          <p:cNvSpPr/>
          <p:nvPr/>
        </p:nvSpPr>
        <p:spPr>
          <a:xfrm>
            <a:off x="6141415"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Rectangle 8">
            <a:extLst>
              <a:ext uri="{FF2B5EF4-FFF2-40B4-BE49-F238E27FC236}">
                <a16:creationId xmlns:a16="http://schemas.microsoft.com/office/drawing/2014/main" id="{5AD78986-0ED5-1A9A-6247-7EA8FC9B1913}"/>
              </a:ext>
            </a:extLst>
          </p:cNvPr>
          <p:cNvSpPr/>
          <p:nvPr/>
        </p:nvSpPr>
        <p:spPr>
          <a:xfrm>
            <a:off x="6545588" y="468949"/>
            <a:ext cx="318110"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Rectangle 9">
            <a:extLst>
              <a:ext uri="{FF2B5EF4-FFF2-40B4-BE49-F238E27FC236}">
                <a16:creationId xmlns:a16="http://schemas.microsoft.com/office/drawing/2014/main" id="{F89F1DCD-A318-024D-9496-74F58F28AAFB}"/>
              </a:ext>
            </a:extLst>
          </p:cNvPr>
          <p:cNvSpPr/>
          <p:nvPr/>
        </p:nvSpPr>
        <p:spPr>
          <a:xfrm>
            <a:off x="694976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TextBox 3">
            <a:extLst>
              <a:ext uri="{FF2B5EF4-FFF2-40B4-BE49-F238E27FC236}">
                <a16:creationId xmlns:a16="http://schemas.microsoft.com/office/drawing/2014/main" id="{719FB659-0312-BF2C-FB8C-6F2743F68673}"/>
              </a:ext>
            </a:extLst>
          </p:cNvPr>
          <p:cNvSpPr txBox="1"/>
          <p:nvPr/>
        </p:nvSpPr>
        <p:spPr>
          <a:xfrm>
            <a:off x="451413" y="746532"/>
            <a:ext cx="1861705" cy="215444"/>
          </a:xfrm>
          <a:prstGeom prst="rect">
            <a:avLst/>
          </a:prstGeom>
          <a:noFill/>
        </p:spPr>
        <p:txBody>
          <a:bodyPr wrap="none" lIns="90000" tIns="0" rIns="90000" bIns="0" rtlCol="0" anchor="ctr">
            <a:spAutoFit/>
          </a:bodyPr>
          <a:lstStyle/>
          <a:p>
            <a:r>
              <a:rPr lang="fi-FI" sz="1400" b="1">
                <a:solidFill>
                  <a:schemeClr val="accent5"/>
                </a:solidFill>
                <a:cs typeface="Times New Roman" panose="02020603050405020304" pitchFamily="18" charset="0"/>
              </a:rPr>
              <a:t>Asiakasturvallisuus</a:t>
            </a:r>
            <a:endParaRPr lang="fi-FI" sz="1400" b="1">
              <a:solidFill>
                <a:schemeClr val="accent1"/>
              </a:solidFill>
            </a:endParaRPr>
          </a:p>
        </p:txBody>
      </p:sp>
    </p:spTree>
    <p:extLst>
      <p:ext uri="{BB962C8B-B14F-4D97-AF65-F5344CB8AC3E}">
        <p14:creationId xmlns:p14="http://schemas.microsoft.com/office/powerpoint/2010/main" val="16123424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AB4FF9-31BB-5C75-E24F-3B00220AF75F}"/>
              </a:ext>
            </a:extLst>
          </p:cNvPr>
          <p:cNvSpPr>
            <a:spLocks noGrp="1"/>
          </p:cNvSpPr>
          <p:nvPr>
            <p:ph type="title"/>
          </p:nvPr>
        </p:nvSpPr>
        <p:spPr/>
        <p:txBody>
          <a:bodyPr vert="horz"/>
          <a:lstStyle/>
          <a:p>
            <a:r>
              <a:rPr lang="fi-FI"/>
              <a:t>Henkilöstö (1/2)</a:t>
            </a:r>
          </a:p>
        </p:txBody>
      </p:sp>
      <p:sp>
        <p:nvSpPr>
          <p:cNvPr id="13" name="Rectangle 12">
            <a:extLst>
              <a:ext uri="{FF2B5EF4-FFF2-40B4-BE49-F238E27FC236}">
                <a16:creationId xmlns:a16="http://schemas.microsoft.com/office/drawing/2014/main" id="{654AC7E7-A493-DE43-C37D-1B34C58C1809}"/>
              </a:ext>
            </a:extLst>
          </p:cNvPr>
          <p:cNvSpPr/>
          <p:nvPr/>
        </p:nvSpPr>
        <p:spPr>
          <a:xfrm>
            <a:off x="0" y="0"/>
            <a:ext cx="12192000" cy="518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15" name="Rectangle 14">
            <a:extLst>
              <a:ext uri="{FF2B5EF4-FFF2-40B4-BE49-F238E27FC236}">
                <a16:creationId xmlns:a16="http://schemas.microsoft.com/office/drawing/2014/main" id="{E5F6EE70-F89D-F1CC-BCDF-D293655A5054}"/>
              </a:ext>
            </a:extLst>
          </p:cNvPr>
          <p:cNvSpPr/>
          <p:nvPr/>
        </p:nvSpPr>
        <p:spPr>
          <a:xfrm>
            <a:off x="4879594" y="0"/>
            <a:ext cx="2427068" cy="518181"/>
          </a:xfrm>
          <a:prstGeom prst="rect">
            <a:avLst/>
          </a:prstGeom>
          <a:solidFill>
            <a:srgbClr val="ED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16" name="Rectangle 15">
            <a:extLst>
              <a:ext uri="{FF2B5EF4-FFF2-40B4-BE49-F238E27FC236}">
                <a16:creationId xmlns:a16="http://schemas.microsoft.com/office/drawing/2014/main" id="{DBAFF04E-D574-1339-2E52-8B9F8B5C1B99}"/>
              </a:ext>
            </a:extLst>
          </p:cNvPr>
          <p:cNvSpPr/>
          <p:nvPr/>
        </p:nvSpPr>
        <p:spPr>
          <a:xfrm>
            <a:off x="9738487" y="-22188"/>
            <a:ext cx="2443164" cy="51818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Liitteet</a:t>
            </a:r>
          </a:p>
        </p:txBody>
      </p:sp>
      <p:sp>
        <p:nvSpPr>
          <p:cNvPr id="17" name="Rectangle 16">
            <a:extLst>
              <a:ext uri="{FF2B5EF4-FFF2-40B4-BE49-F238E27FC236}">
                <a16:creationId xmlns:a16="http://schemas.microsoft.com/office/drawing/2014/main" id="{63E88221-4670-D7BE-AE1D-6FAD85C0E345}"/>
              </a:ext>
            </a:extLst>
          </p:cNvPr>
          <p:cNvSpPr/>
          <p:nvPr/>
        </p:nvSpPr>
        <p:spPr>
          <a:xfrm>
            <a:off x="7303867" y="0"/>
            <a:ext cx="2443164" cy="50233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Kehittäminen</a:t>
            </a:r>
            <a:br>
              <a:rPr lang="fi-FI" sz="1250" b="1" spc="31">
                <a:solidFill>
                  <a:schemeClr val="bg1">
                    <a:lumMod val="65000"/>
                  </a:schemeClr>
                </a:solidFill>
                <a:ea typeface="Inter" panose="02000503000000020004" pitchFamily="2" charset="0"/>
              </a:rPr>
            </a:br>
            <a:r>
              <a:rPr lang="fi-FI" sz="1250" b="1" spc="31">
                <a:solidFill>
                  <a:schemeClr val="bg1">
                    <a:lumMod val="65000"/>
                  </a:schemeClr>
                </a:solidFill>
                <a:ea typeface="Inter" panose="02000503000000020004" pitchFamily="2" charset="0"/>
              </a:rPr>
              <a:t>&amp; seuranta</a:t>
            </a:r>
          </a:p>
        </p:txBody>
      </p:sp>
      <p:sp>
        <p:nvSpPr>
          <p:cNvPr id="19" name="Rectangle 18">
            <a:extLst>
              <a:ext uri="{FF2B5EF4-FFF2-40B4-BE49-F238E27FC236}">
                <a16:creationId xmlns:a16="http://schemas.microsoft.com/office/drawing/2014/main" id="{5F9A152A-8EB5-AE04-4719-4714767C9171}"/>
              </a:ext>
            </a:extLst>
          </p:cNvPr>
          <p:cNvSpPr/>
          <p:nvPr/>
        </p:nvSpPr>
        <p:spPr>
          <a:xfrm>
            <a:off x="4869243" y="-15840"/>
            <a:ext cx="2443164" cy="548166"/>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accent5"/>
                </a:solidFill>
                <a:ea typeface="Inter" panose="02000503000000020004" pitchFamily="2" charset="0"/>
              </a:rPr>
              <a:t>Toimintaperiaatteet </a:t>
            </a:r>
            <a:br>
              <a:rPr lang="fi-FI" sz="1250" b="1" spc="31">
                <a:solidFill>
                  <a:schemeClr val="accent5"/>
                </a:solidFill>
                <a:ea typeface="Inter" panose="02000503000000020004" pitchFamily="2" charset="0"/>
              </a:rPr>
            </a:br>
            <a:r>
              <a:rPr lang="fi-FI" sz="1250" b="1" spc="31">
                <a:solidFill>
                  <a:schemeClr val="accent5"/>
                </a:solidFill>
                <a:ea typeface="Inter" panose="02000503000000020004" pitchFamily="2" charset="0"/>
              </a:rPr>
              <a:t>&amp; käytännöt</a:t>
            </a:r>
          </a:p>
        </p:txBody>
      </p:sp>
      <p:sp>
        <p:nvSpPr>
          <p:cNvPr id="20" name="Rectangle 19">
            <a:extLst>
              <a:ext uri="{FF2B5EF4-FFF2-40B4-BE49-F238E27FC236}">
                <a16:creationId xmlns:a16="http://schemas.microsoft.com/office/drawing/2014/main" id="{CC85CE8C-39C1-CD2E-0BE0-4D64F422D8C2}"/>
              </a:ext>
            </a:extLst>
          </p:cNvPr>
          <p:cNvSpPr/>
          <p:nvPr/>
        </p:nvSpPr>
        <p:spPr>
          <a:xfrm>
            <a:off x="2434623" y="-22188"/>
            <a:ext cx="2443164" cy="516478"/>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Yksikön tiedot</a:t>
            </a:r>
          </a:p>
        </p:txBody>
      </p:sp>
      <p:sp>
        <p:nvSpPr>
          <p:cNvPr id="21" name="Rectangle 20">
            <a:extLst>
              <a:ext uri="{FF2B5EF4-FFF2-40B4-BE49-F238E27FC236}">
                <a16:creationId xmlns:a16="http://schemas.microsoft.com/office/drawing/2014/main" id="{79EEB1E3-E4EB-52E2-1735-A1F7642393E8}"/>
              </a:ext>
            </a:extLst>
          </p:cNvPr>
          <p:cNvSpPr/>
          <p:nvPr/>
        </p:nvSpPr>
        <p:spPr>
          <a:xfrm>
            <a:off x="-1" y="-22188"/>
            <a:ext cx="2443164" cy="540369"/>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Sisällysluettelo</a:t>
            </a:r>
          </a:p>
        </p:txBody>
      </p:sp>
      <p:cxnSp>
        <p:nvCxnSpPr>
          <p:cNvPr id="22" name="Straight Connector 21">
            <a:extLst>
              <a:ext uri="{FF2B5EF4-FFF2-40B4-BE49-F238E27FC236}">
                <a16:creationId xmlns:a16="http://schemas.microsoft.com/office/drawing/2014/main" id="{86BB8600-422E-9A64-2B52-A08696CFA316}"/>
              </a:ext>
            </a:extLst>
          </p:cNvPr>
          <p:cNvCxnSpPr>
            <a:cxnSpLocks/>
          </p:cNvCxnSpPr>
          <p:nvPr/>
        </p:nvCxnSpPr>
        <p:spPr>
          <a:xfrm>
            <a:off x="24384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51308BB-78FB-2FEB-33D2-62BE67467C4E}"/>
              </a:ext>
            </a:extLst>
          </p:cNvPr>
          <p:cNvCxnSpPr>
            <a:cxnSpLocks/>
          </p:cNvCxnSpPr>
          <p:nvPr/>
        </p:nvCxnSpPr>
        <p:spPr>
          <a:xfrm>
            <a:off x="4876800" y="-22188"/>
            <a:ext cx="0" cy="540369"/>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89723A6-997A-9C55-51DA-9658CC46FD5D}"/>
              </a:ext>
            </a:extLst>
          </p:cNvPr>
          <p:cNvCxnSpPr>
            <a:cxnSpLocks/>
          </p:cNvCxnSpPr>
          <p:nvPr/>
        </p:nvCxnSpPr>
        <p:spPr>
          <a:xfrm>
            <a:off x="73152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2C93B96-1724-93FA-4ACC-4D0ABD26BEC2}"/>
              </a:ext>
            </a:extLst>
          </p:cNvPr>
          <p:cNvCxnSpPr>
            <a:cxnSpLocks/>
          </p:cNvCxnSpPr>
          <p:nvPr/>
        </p:nvCxnSpPr>
        <p:spPr>
          <a:xfrm>
            <a:off x="97536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3543F43-F809-4281-2FED-3D78385903DD}"/>
              </a:ext>
            </a:extLst>
          </p:cNvPr>
          <p:cNvCxnSpPr>
            <a:cxnSpLocks/>
          </p:cNvCxnSpPr>
          <p:nvPr/>
        </p:nvCxnSpPr>
        <p:spPr>
          <a:xfrm flipH="1">
            <a:off x="7315515" y="518181"/>
            <a:ext cx="4877784"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A81D35C-C41D-2F09-178A-ECB74D75D126}"/>
              </a:ext>
            </a:extLst>
          </p:cNvPr>
          <p:cNvCxnSpPr>
            <a:cxnSpLocks/>
          </p:cNvCxnSpPr>
          <p:nvPr/>
        </p:nvCxnSpPr>
        <p:spPr>
          <a:xfrm flipH="1">
            <a:off x="-8540" y="516156"/>
            <a:ext cx="4885340"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60E1C6A-71DC-4493-F241-B748FF4AA580}"/>
              </a:ext>
            </a:extLst>
          </p:cNvPr>
          <p:cNvSpPr/>
          <p:nvPr/>
        </p:nvSpPr>
        <p:spPr>
          <a:xfrm>
            <a:off x="4928896"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Rectangle 5">
            <a:extLst>
              <a:ext uri="{FF2B5EF4-FFF2-40B4-BE49-F238E27FC236}">
                <a16:creationId xmlns:a16="http://schemas.microsoft.com/office/drawing/2014/main" id="{9FF97134-257B-4E76-9A5E-4CCC48CFA8AA}"/>
              </a:ext>
            </a:extLst>
          </p:cNvPr>
          <p:cNvSpPr/>
          <p:nvPr/>
        </p:nvSpPr>
        <p:spPr>
          <a:xfrm>
            <a:off x="5333069"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Rectangle 6">
            <a:extLst>
              <a:ext uri="{FF2B5EF4-FFF2-40B4-BE49-F238E27FC236}">
                <a16:creationId xmlns:a16="http://schemas.microsoft.com/office/drawing/2014/main" id="{3267F4C8-EB9C-286C-7E52-D009145D0BEE}"/>
              </a:ext>
            </a:extLst>
          </p:cNvPr>
          <p:cNvSpPr/>
          <p:nvPr/>
        </p:nvSpPr>
        <p:spPr>
          <a:xfrm>
            <a:off x="573724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Rectangle 7">
            <a:extLst>
              <a:ext uri="{FF2B5EF4-FFF2-40B4-BE49-F238E27FC236}">
                <a16:creationId xmlns:a16="http://schemas.microsoft.com/office/drawing/2014/main" id="{651D1487-6BE7-3A4D-B448-FC953757E634}"/>
              </a:ext>
            </a:extLst>
          </p:cNvPr>
          <p:cNvSpPr/>
          <p:nvPr/>
        </p:nvSpPr>
        <p:spPr>
          <a:xfrm>
            <a:off x="6141415"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Rectangle 8">
            <a:extLst>
              <a:ext uri="{FF2B5EF4-FFF2-40B4-BE49-F238E27FC236}">
                <a16:creationId xmlns:a16="http://schemas.microsoft.com/office/drawing/2014/main" id="{5AD78986-0ED5-1A9A-6247-7EA8FC9B1913}"/>
              </a:ext>
            </a:extLst>
          </p:cNvPr>
          <p:cNvSpPr/>
          <p:nvPr/>
        </p:nvSpPr>
        <p:spPr>
          <a:xfrm>
            <a:off x="6545588" y="468949"/>
            <a:ext cx="318110"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Rectangle 9">
            <a:extLst>
              <a:ext uri="{FF2B5EF4-FFF2-40B4-BE49-F238E27FC236}">
                <a16:creationId xmlns:a16="http://schemas.microsoft.com/office/drawing/2014/main" id="{F89F1DCD-A318-024D-9496-74F58F28AAFB}"/>
              </a:ext>
            </a:extLst>
          </p:cNvPr>
          <p:cNvSpPr/>
          <p:nvPr/>
        </p:nvSpPr>
        <p:spPr>
          <a:xfrm>
            <a:off x="694976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TextBox 3">
            <a:extLst>
              <a:ext uri="{FF2B5EF4-FFF2-40B4-BE49-F238E27FC236}">
                <a16:creationId xmlns:a16="http://schemas.microsoft.com/office/drawing/2014/main" id="{719FB659-0312-BF2C-FB8C-6F2743F68673}"/>
              </a:ext>
            </a:extLst>
          </p:cNvPr>
          <p:cNvSpPr txBox="1"/>
          <p:nvPr/>
        </p:nvSpPr>
        <p:spPr>
          <a:xfrm>
            <a:off x="451413" y="746532"/>
            <a:ext cx="1861705" cy="215444"/>
          </a:xfrm>
          <a:prstGeom prst="rect">
            <a:avLst/>
          </a:prstGeom>
          <a:noFill/>
        </p:spPr>
        <p:txBody>
          <a:bodyPr wrap="none" lIns="90000" tIns="0" rIns="90000" bIns="0" rtlCol="0" anchor="ctr">
            <a:spAutoFit/>
          </a:bodyPr>
          <a:lstStyle/>
          <a:p>
            <a:r>
              <a:rPr lang="fi-FI" sz="1400" b="1">
                <a:solidFill>
                  <a:schemeClr val="accent5"/>
                </a:solidFill>
                <a:ea typeface="Inter" panose="02000503000000020004" pitchFamily="2" charset="0"/>
                <a:cs typeface="Times New Roman" panose="02020603050405020304" pitchFamily="18" charset="0"/>
              </a:rPr>
              <a:t>Asiakasturvallisuus</a:t>
            </a:r>
            <a:endParaRPr lang="fi-FI" sz="1400" b="1">
              <a:solidFill>
                <a:schemeClr val="accent1"/>
              </a:solidFill>
            </a:endParaRPr>
          </a:p>
        </p:txBody>
      </p:sp>
      <p:sp>
        <p:nvSpPr>
          <p:cNvPr id="28" name="Content Placeholder 3">
            <a:extLst>
              <a:ext uri="{FF2B5EF4-FFF2-40B4-BE49-F238E27FC236}">
                <a16:creationId xmlns:a16="http://schemas.microsoft.com/office/drawing/2014/main" id="{378BE8CD-B2A2-4AD8-4745-D247ADAD870D}"/>
              </a:ext>
            </a:extLst>
          </p:cNvPr>
          <p:cNvSpPr txBox="1">
            <a:spLocks/>
          </p:cNvSpPr>
          <p:nvPr/>
        </p:nvSpPr>
        <p:spPr>
          <a:xfrm>
            <a:off x="451413" y="1825625"/>
            <a:ext cx="11289174" cy="4344629"/>
          </a:xfrm>
          <a:prstGeom prst="rect">
            <a:avLst/>
          </a:prstGeom>
        </p:spPr>
        <p:txBody>
          <a:bodyPr vert="horz" lIns="91440" tIns="45720" rIns="91440" bIns="45720" numCol="2" spcCol="720000" rtlCol="0">
            <a:noAutofit/>
          </a:bodyPr>
          <a:lstStyle>
            <a:lvl1pPr marL="0"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1pPr>
            <a:lvl2pPr marL="457145"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2pPr>
            <a:lvl3pPr marL="914285"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371427"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4pPr>
            <a:lvl5pPr marL="1828570"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5pPr>
            <a:lvl6pPr marL="2514286"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430"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573"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718"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a:spcBef>
                <a:spcPts val="900"/>
              </a:spcBef>
              <a:spcAft>
                <a:spcPts val="200"/>
              </a:spcAft>
            </a:pPr>
            <a:r>
              <a:rPr lang="fi-FI" sz="2000" b="1">
                <a:latin typeface="+mn-lt"/>
                <a:cs typeface="Times New Roman" panose="02020603050405020304" pitchFamily="18" charset="0"/>
              </a:rPr>
              <a:t>Hoito- ja hoivahenkilöstön määrä, rakenne ja riittävyys sekä sijaisten käytön periaatteet</a:t>
            </a:r>
          </a:p>
          <a:p>
            <a:pPr>
              <a:lnSpc>
                <a:spcPct val="110000"/>
              </a:lnSpc>
              <a:spcBef>
                <a:spcPts val="789"/>
              </a:spcBef>
              <a:spcAft>
                <a:spcPts val="175"/>
              </a:spcAft>
            </a:pPr>
            <a:r>
              <a:rPr lang="fi-FI"/>
              <a:t>Kotihoito palvelee kaikkina viikonpäivinä ja vuorokauden aikoina. Henkilöstö työskentelee kolmessa työvuorossa ja yöaikainen palvelu voidaan tuottaa monialaisena yhteistyönä. Kotihoidon henkilöstö koostuu moniammatillisista tiimeistä, joissa työskentelee hoitotyön, kuntoutuksen, lääketieteen ja sosiaalihuollon ammattilaisia sekä avustavaa henkilöstöä.</a:t>
            </a:r>
          </a:p>
          <a:p>
            <a:pPr>
              <a:lnSpc>
                <a:spcPct val="110000"/>
              </a:lnSpc>
              <a:spcBef>
                <a:spcPts val="789"/>
              </a:spcBef>
              <a:spcAft>
                <a:spcPts val="175"/>
              </a:spcAft>
            </a:pPr>
            <a:r>
              <a:rPr lang="fi-FI"/>
              <a:t>Henkilöstösuunnittelua tehdään ennakoivasti muutamaksi vuodeksi eteenpäin riittävän ja osaavan henkilöstön turvaamiseksi. Suunnittelussa otetaan huomioon soveltava lainsäädäntö kuten sosiaalihuollon ammattihenkilöistä annettu laki. Tiedolla johtamisen keinoin varmistetaan henkilöstön määrä ja riittävyys suhteessa asiakkaiden palvelutarpeeseen seuraamalla vertaisarviointitietoja, </a:t>
            </a:r>
            <a:r>
              <a:rPr lang="fi-FI" err="1"/>
              <a:t>resurssointityökalua</a:t>
            </a:r>
            <a:r>
              <a:rPr lang="fi-FI"/>
              <a:t> ja RAI-vertailutietoa. Henkilöstöresurssien riittävyys varmistetaan tarvepohjaisella ja aktiivisella rekrytoinnilla. Äkillisiin poissaoloihin ja lyhytaikaiseen lisäresurssitarpeeseen vastataan tarvittaessa ikääntyneiden palveluiden omalla varahenkilöstöllä. </a:t>
            </a:r>
            <a:endParaRPr lang="fi-FI" b="1">
              <a:latin typeface="+mn-lt"/>
              <a:cs typeface="Times New Roman" panose="02020603050405020304" pitchFamily="18" charset="0"/>
            </a:endParaRPr>
          </a:p>
          <a:p>
            <a:pPr marL="0" lvl="1">
              <a:spcBef>
                <a:spcPts val="900"/>
              </a:spcBef>
              <a:spcAft>
                <a:spcPts val="200"/>
              </a:spcAft>
            </a:pPr>
            <a:endParaRPr lang="fi-FI" sz="2000" b="1">
              <a:latin typeface="+mn-lt"/>
              <a:cs typeface="Times New Roman" panose="02020603050405020304" pitchFamily="18" charset="0"/>
            </a:endParaRPr>
          </a:p>
        </p:txBody>
      </p:sp>
      <p:sp>
        <p:nvSpPr>
          <p:cNvPr id="4" name="Suorakulmio 3">
            <a:extLst>
              <a:ext uri="{FF2B5EF4-FFF2-40B4-BE49-F238E27FC236}">
                <a16:creationId xmlns:a16="http://schemas.microsoft.com/office/drawing/2014/main" id="{57EC6525-2141-76D2-1CFC-ECBF4FBF86C0}"/>
              </a:ext>
            </a:extLst>
          </p:cNvPr>
          <p:cNvSpPr/>
          <p:nvPr/>
        </p:nvSpPr>
        <p:spPr>
          <a:xfrm>
            <a:off x="6214683" y="1825625"/>
            <a:ext cx="5525904" cy="3025052"/>
          </a:xfrm>
          <a:prstGeom prst="rect">
            <a:avLst/>
          </a:prstGeom>
          <a:solidFill>
            <a:schemeClr val="bg1"/>
          </a:solid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i-FI" sz="1200" b="1">
                <a:solidFill>
                  <a:schemeClr val="tx1"/>
                </a:solidFill>
              </a:rPr>
              <a:t>Yöaikainen palvelu:</a:t>
            </a:r>
          </a:p>
          <a:p>
            <a:endParaRPr lang="fi-FI" sz="1200" b="1">
              <a:solidFill>
                <a:schemeClr val="tx1"/>
              </a:solidFill>
            </a:endParaRPr>
          </a:p>
          <a:p>
            <a:endParaRPr lang="fi-FI" sz="1200" b="1">
              <a:solidFill>
                <a:schemeClr val="tx1"/>
              </a:solidFill>
            </a:endParaRPr>
          </a:p>
          <a:p>
            <a:r>
              <a:rPr lang="fi-FI" sz="1200" b="1">
                <a:solidFill>
                  <a:schemeClr val="tx1"/>
                </a:solidFill>
              </a:rPr>
              <a:t>Henkilöstön riittävyys suhteessa asiakkaiden palvelujen tarpeeseen:</a:t>
            </a:r>
          </a:p>
          <a:p>
            <a:r>
              <a:rPr lang="fi-FI" sz="1200">
                <a:solidFill>
                  <a:schemeClr val="tx1"/>
                </a:solidFill>
              </a:rPr>
              <a:t>[Miten seurataan toimintayksikön henkilöstön riittävyyttä suhteessa asiakkaiden palvelujen tarpeisiin?] </a:t>
            </a:r>
          </a:p>
          <a:p>
            <a:endParaRPr lang="fi-FI" sz="1200">
              <a:solidFill>
                <a:schemeClr val="tx1"/>
              </a:solidFill>
            </a:endParaRPr>
          </a:p>
          <a:p>
            <a:endParaRPr lang="fi-FI" sz="1200">
              <a:solidFill>
                <a:schemeClr val="tx1"/>
              </a:solidFill>
              <a:highlight>
                <a:srgbClr val="FFFF00"/>
              </a:highlight>
            </a:endParaRPr>
          </a:p>
          <a:p>
            <a:r>
              <a:rPr lang="fi-FI" sz="1200" b="1">
                <a:solidFill>
                  <a:schemeClr val="tx1"/>
                </a:solidFill>
              </a:rPr>
              <a:t>Sijaisten käytön periaatteet: </a:t>
            </a:r>
          </a:p>
          <a:p>
            <a:r>
              <a:rPr lang="fi-FI" sz="1200">
                <a:solidFill>
                  <a:schemeClr val="tx1"/>
                </a:solidFill>
              </a:rPr>
              <a:t>[Mitkä ovat sijaisten käytön periaatteet?]</a:t>
            </a:r>
          </a:p>
          <a:p>
            <a:endParaRPr lang="fi-FI" sz="1200" b="1">
              <a:solidFill>
                <a:schemeClr val="tx1"/>
              </a:solidFill>
              <a:highlight>
                <a:srgbClr val="FFFF00"/>
              </a:highlight>
            </a:endParaRPr>
          </a:p>
          <a:p>
            <a:endParaRPr lang="fi-FI" sz="1200" b="1">
              <a:solidFill>
                <a:schemeClr val="tx1"/>
              </a:solidFill>
              <a:highlight>
                <a:srgbClr val="FFFF00"/>
              </a:highlight>
            </a:endParaRPr>
          </a:p>
          <a:p>
            <a:r>
              <a:rPr lang="fi-FI" sz="1200" b="1">
                <a:solidFill>
                  <a:schemeClr val="tx1"/>
                </a:solidFill>
              </a:rPr>
              <a:t>Palveluesihenkilöiden tehtävät: </a:t>
            </a:r>
          </a:p>
          <a:p>
            <a:r>
              <a:rPr lang="fi-FI" sz="1200">
                <a:solidFill>
                  <a:schemeClr val="tx1"/>
                </a:solidFill>
              </a:rPr>
              <a:t>[Miten varmistetaan vastuuhenkilöiden/lähiesihenkilöiden tehtävien organisointi siten, että lähiesihenkilöiden työhön jää riittävästi aikaa?]</a:t>
            </a:r>
          </a:p>
          <a:p>
            <a:endParaRPr lang="fi-FI" sz="1200">
              <a:solidFill>
                <a:schemeClr val="tx1"/>
              </a:solidFill>
              <a:highlight>
                <a:srgbClr val="FFFF00"/>
              </a:highlight>
            </a:endParaRPr>
          </a:p>
          <a:p>
            <a:r>
              <a:rPr lang="fi-FI" sz="1200" b="1">
                <a:solidFill>
                  <a:schemeClr val="tx1"/>
                </a:solidFill>
              </a:rPr>
              <a:t> </a:t>
            </a:r>
          </a:p>
        </p:txBody>
      </p:sp>
      <p:sp>
        <p:nvSpPr>
          <p:cNvPr id="29" name="Suorakulmio 28">
            <a:extLst>
              <a:ext uri="{FF2B5EF4-FFF2-40B4-BE49-F238E27FC236}">
                <a16:creationId xmlns:a16="http://schemas.microsoft.com/office/drawing/2014/main" id="{28E2319A-34F9-A8AC-3B86-6AFC25B88957}"/>
              </a:ext>
            </a:extLst>
          </p:cNvPr>
          <p:cNvSpPr/>
          <p:nvPr/>
        </p:nvSpPr>
        <p:spPr>
          <a:xfrm>
            <a:off x="6214683" y="4917461"/>
            <a:ext cx="5525904" cy="1304289"/>
          </a:xfrm>
          <a:prstGeom prst="rect">
            <a:avLst/>
          </a:prstGeom>
          <a:solidFill>
            <a:schemeClr val="bg1"/>
          </a:solid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numCol="2" rtlCol="0" anchor="t"/>
          <a:lstStyle/>
          <a:p>
            <a:pPr>
              <a:spcBef>
                <a:spcPts val="600"/>
              </a:spcBef>
            </a:pPr>
            <a:r>
              <a:rPr lang="fi-FI" sz="1200" b="1">
                <a:solidFill>
                  <a:schemeClr val="tx1"/>
                </a:solidFill>
              </a:rPr>
              <a:t>Henkilöstörakenne</a:t>
            </a:r>
          </a:p>
        </p:txBody>
      </p:sp>
      <p:sp>
        <p:nvSpPr>
          <p:cNvPr id="31" name="Tekstiruutu 30">
            <a:extLst>
              <a:ext uri="{FF2B5EF4-FFF2-40B4-BE49-F238E27FC236}">
                <a16:creationId xmlns:a16="http://schemas.microsoft.com/office/drawing/2014/main" id="{EBCA0DB1-666D-24C2-1FC1-DCCB6039E245}"/>
              </a:ext>
            </a:extLst>
          </p:cNvPr>
          <p:cNvSpPr txBox="1"/>
          <p:nvPr/>
        </p:nvSpPr>
        <p:spPr>
          <a:xfrm>
            <a:off x="6300470" y="5154692"/>
            <a:ext cx="5442442" cy="754053"/>
          </a:xfrm>
          <a:prstGeom prst="rect">
            <a:avLst/>
          </a:prstGeom>
          <a:noFill/>
        </p:spPr>
        <p:txBody>
          <a:bodyPr wrap="square" numCol="2">
            <a:spAutoFit/>
          </a:bodyPr>
          <a:lstStyle/>
          <a:p>
            <a:pPr marL="171450" indent="-171450">
              <a:spcBef>
                <a:spcPts val="600"/>
              </a:spcBef>
              <a:buFont typeface="Arial" panose="020B0604020202020204" pitchFamily="34" charset="0"/>
              <a:buChar char="•"/>
            </a:pPr>
            <a:r>
              <a:rPr lang="fi-FI" sz="1100" b="1" dirty="0">
                <a:solidFill>
                  <a:schemeClr val="tx1"/>
                </a:solidFill>
                <a:highlight>
                  <a:srgbClr val="FFFF00"/>
                </a:highlight>
              </a:rPr>
              <a:t>Kokonaismäärä: </a:t>
            </a:r>
          </a:p>
          <a:p>
            <a:pPr marL="171450" indent="-171450">
              <a:spcBef>
                <a:spcPts val="600"/>
              </a:spcBef>
              <a:buFont typeface="Arial" panose="020B0604020202020204" pitchFamily="34" charset="0"/>
              <a:buChar char="•"/>
            </a:pPr>
            <a:r>
              <a:rPr lang="fi-FI" sz="1100" b="1" dirty="0">
                <a:highlight>
                  <a:srgbClr val="FFFF00"/>
                </a:highlight>
              </a:rPr>
              <a:t>Vuokratyövoiman käyttö</a:t>
            </a:r>
            <a:r>
              <a:rPr lang="fi-FI" sz="1100" dirty="0">
                <a:solidFill>
                  <a:schemeClr val="tx1"/>
                </a:solidFill>
              </a:rPr>
              <a:t>]</a:t>
            </a:r>
          </a:p>
          <a:p>
            <a:pPr>
              <a:spcBef>
                <a:spcPts val="600"/>
              </a:spcBef>
            </a:pPr>
            <a:endParaRPr lang="fi-FI" sz="1100" b="1" dirty="0">
              <a:solidFill>
                <a:schemeClr val="tx1"/>
              </a:solidFill>
              <a:highlight>
                <a:srgbClr val="FFFF00"/>
              </a:highlight>
            </a:endParaRPr>
          </a:p>
        </p:txBody>
      </p:sp>
    </p:spTree>
    <p:extLst>
      <p:ext uri="{BB962C8B-B14F-4D97-AF65-F5344CB8AC3E}">
        <p14:creationId xmlns:p14="http://schemas.microsoft.com/office/powerpoint/2010/main" val="14746583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80000"/>
          </a:schemeClr>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EBAA148-C9F3-0437-A710-D6CA15D52955}"/>
              </a:ext>
            </a:extLst>
          </p:cNvPr>
          <p:cNvSpPr txBox="1">
            <a:spLocks/>
          </p:cNvSpPr>
          <p:nvPr/>
        </p:nvSpPr>
        <p:spPr>
          <a:xfrm>
            <a:off x="1030705" y="2261538"/>
            <a:ext cx="10781715" cy="2326511"/>
          </a:xfrm>
          <a:prstGeom prst="rect">
            <a:avLst/>
          </a:prstGeom>
        </p:spPr>
        <p:txBody>
          <a:bodyPr anchor="ctr"/>
          <a:lstStyle>
            <a:lvl1pPr algn="l" defTabSz="914400" rtl="0" eaLnBrk="1" latinLnBrk="0" hangingPunct="1">
              <a:lnSpc>
                <a:spcPct val="90000"/>
              </a:lnSpc>
              <a:spcBef>
                <a:spcPct val="0"/>
              </a:spcBef>
              <a:buNone/>
              <a:defRPr sz="4000" b="1" i="0" kern="1200">
                <a:solidFill>
                  <a:schemeClr val="tx1"/>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i-FI" sz="6000" b="1" i="0" u="none" strike="noStrike" kern="1200" cap="none" spc="0" normalizeH="0" baseline="0" noProof="0">
                <a:ln>
                  <a:noFill/>
                </a:ln>
                <a:solidFill>
                  <a:schemeClr val="accent1">
                    <a:lumMod val="50000"/>
                  </a:schemeClr>
                </a:solidFill>
                <a:effectLst/>
                <a:uLnTx/>
                <a:uFillTx/>
                <a:latin typeface="Arial Black" panose="020B0A04020102020204"/>
                <a:ea typeface="Inter" panose="02000503000000020004" pitchFamily="2" charset="0"/>
              </a:rPr>
              <a:t>Yksikön tiedot</a:t>
            </a:r>
          </a:p>
        </p:txBody>
      </p:sp>
    </p:spTree>
    <p:extLst>
      <p:ext uri="{BB962C8B-B14F-4D97-AF65-F5344CB8AC3E}">
        <p14:creationId xmlns:p14="http://schemas.microsoft.com/office/powerpoint/2010/main" val="35893233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AB4FF9-31BB-5C75-E24F-3B00220AF75F}"/>
              </a:ext>
            </a:extLst>
          </p:cNvPr>
          <p:cNvSpPr>
            <a:spLocks noGrp="1"/>
          </p:cNvSpPr>
          <p:nvPr>
            <p:ph type="title"/>
          </p:nvPr>
        </p:nvSpPr>
        <p:spPr/>
        <p:txBody>
          <a:bodyPr vert="horz"/>
          <a:lstStyle/>
          <a:p>
            <a:r>
              <a:rPr lang="fi-FI"/>
              <a:t>Henkilöstö (2/2)</a:t>
            </a:r>
            <a:endParaRPr lang="en-FI"/>
          </a:p>
        </p:txBody>
      </p:sp>
      <p:sp>
        <p:nvSpPr>
          <p:cNvPr id="13" name="Rectangle 12">
            <a:extLst>
              <a:ext uri="{FF2B5EF4-FFF2-40B4-BE49-F238E27FC236}">
                <a16:creationId xmlns:a16="http://schemas.microsoft.com/office/drawing/2014/main" id="{654AC7E7-A493-DE43-C37D-1B34C58C1809}"/>
              </a:ext>
            </a:extLst>
          </p:cNvPr>
          <p:cNvSpPr/>
          <p:nvPr/>
        </p:nvSpPr>
        <p:spPr>
          <a:xfrm>
            <a:off x="0" y="0"/>
            <a:ext cx="12192000" cy="518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15" name="Rectangle 14">
            <a:extLst>
              <a:ext uri="{FF2B5EF4-FFF2-40B4-BE49-F238E27FC236}">
                <a16:creationId xmlns:a16="http://schemas.microsoft.com/office/drawing/2014/main" id="{E5F6EE70-F89D-F1CC-BCDF-D293655A5054}"/>
              </a:ext>
            </a:extLst>
          </p:cNvPr>
          <p:cNvSpPr/>
          <p:nvPr/>
        </p:nvSpPr>
        <p:spPr>
          <a:xfrm>
            <a:off x="4879594" y="0"/>
            <a:ext cx="2427068" cy="518181"/>
          </a:xfrm>
          <a:prstGeom prst="rect">
            <a:avLst/>
          </a:prstGeom>
          <a:solidFill>
            <a:srgbClr val="ED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16" name="Rectangle 15">
            <a:extLst>
              <a:ext uri="{FF2B5EF4-FFF2-40B4-BE49-F238E27FC236}">
                <a16:creationId xmlns:a16="http://schemas.microsoft.com/office/drawing/2014/main" id="{DBAFF04E-D574-1339-2E52-8B9F8B5C1B99}"/>
              </a:ext>
            </a:extLst>
          </p:cNvPr>
          <p:cNvSpPr/>
          <p:nvPr/>
        </p:nvSpPr>
        <p:spPr>
          <a:xfrm>
            <a:off x="9738487" y="-22188"/>
            <a:ext cx="2443164" cy="51818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Liitteet</a:t>
            </a:r>
          </a:p>
        </p:txBody>
      </p:sp>
      <p:sp>
        <p:nvSpPr>
          <p:cNvPr id="17" name="Rectangle 16">
            <a:extLst>
              <a:ext uri="{FF2B5EF4-FFF2-40B4-BE49-F238E27FC236}">
                <a16:creationId xmlns:a16="http://schemas.microsoft.com/office/drawing/2014/main" id="{63E88221-4670-D7BE-AE1D-6FAD85C0E345}"/>
              </a:ext>
            </a:extLst>
          </p:cNvPr>
          <p:cNvSpPr/>
          <p:nvPr/>
        </p:nvSpPr>
        <p:spPr>
          <a:xfrm>
            <a:off x="7303867" y="0"/>
            <a:ext cx="2443164" cy="50233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Kehittäminen</a:t>
            </a:r>
            <a:br>
              <a:rPr lang="fi-FI" sz="1250" b="1" spc="31">
                <a:solidFill>
                  <a:schemeClr val="bg1">
                    <a:lumMod val="65000"/>
                  </a:schemeClr>
                </a:solidFill>
                <a:ea typeface="Inter" panose="02000503000000020004" pitchFamily="2" charset="0"/>
              </a:rPr>
            </a:br>
            <a:r>
              <a:rPr lang="fi-FI" sz="1250" b="1" spc="31">
                <a:solidFill>
                  <a:schemeClr val="bg1">
                    <a:lumMod val="65000"/>
                  </a:schemeClr>
                </a:solidFill>
                <a:ea typeface="Inter" panose="02000503000000020004" pitchFamily="2" charset="0"/>
              </a:rPr>
              <a:t>&amp; seuranta</a:t>
            </a:r>
          </a:p>
        </p:txBody>
      </p:sp>
      <p:sp>
        <p:nvSpPr>
          <p:cNvPr id="19" name="Rectangle 18">
            <a:extLst>
              <a:ext uri="{FF2B5EF4-FFF2-40B4-BE49-F238E27FC236}">
                <a16:creationId xmlns:a16="http://schemas.microsoft.com/office/drawing/2014/main" id="{5F9A152A-8EB5-AE04-4719-4714767C9171}"/>
              </a:ext>
            </a:extLst>
          </p:cNvPr>
          <p:cNvSpPr/>
          <p:nvPr/>
        </p:nvSpPr>
        <p:spPr>
          <a:xfrm>
            <a:off x="4869243" y="-15840"/>
            <a:ext cx="2443164" cy="548166"/>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accent5"/>
                </a:solidFill>
                <a:ea typeface="Inter" panose="02000503000000020004" pitchFamily="2" charset="0"/>
              </a:rPr>
              <a:t>Toimintaperiaatteet </a:t>
            </a:r>
            <a:br>
              <a:rPr lang="fi-FI" sz="1250" b="1" spc="31">
                <a:solidFill>
                  <a:schemeClr val="accent5"/>
                </a:solidFill>
                <a:ea typeface="Inter" panose="02000503000000020004" pitchFamily="2" charset="0"/>
              </a:rPr>
            </a:br>
            <a:r>
              <a:rPr lang="fi-FI" sz="1250" b="1" spc="31">
                <a:solidFill>
                  <a:schemeClr val="accent5"/>
                </a:solidFill>
                <a:ea typeface="Inter" panose="02000503000000020004" pitchFamily="2" charset="0"/>
              </a:rPr>
              <a:t>&amp; käytännöt</a:t>
            </a:r>
          </a:p>
        </p:txBody>
      </p:sp>
      <p:sp>
        <p:nvSpPr>
          <p:cNvPr id="20" name="Rectangle 19">
            <a:extLst>
              <a:ext uri="{FF2B5EF4-FFF2-40B4-BE49-F238E27FC236}">
                <a16:creationId xmlns:a16="http://schemas.microsoft.com/office/drawing/2014/main" id="{CC85CE8C-39C1-CD2E-0BE0-4D64F422D8C2}"/>
              </a:ext>
            </a:extLst>
          </p:cNvPr>
          <p:cNvSpPr/>
          <p:nvPr/>
        </p:nvSpPr>
        <p:spPr>
          <a:xfrm>
            <a:off x="2434623" y="-22188"/>
            <a:ext cx="2443164" cy="516478"/>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Yksikön tiedot</a:t>
            </a:r>
          </a:p>
        </p:txBody>
      </p:sp>
      <p:sp>
        <p:nvSpPr>
          <p:cNvPr id="21" name="Rectangle 20">
            <a:extLst>
              <a:ext uri="{FF2B5EF4-FFF2-40B4-BE49-F238E27FC236}">
                <a16:creationId xmlns:a16="http://schemas.microsoft.com/office/drawing/2014/main" id="{79EEB1E3-E4EB-52E2-1735-A1F7642393E8}"/>
              </a:ext>
            </a:extLst>
          </p:cNvPr>
          <p:cNvSpPr/>
          <p:nvPr/>
        </p:nvSpPr>
        <p:spPr>
          <a:xfrm>
            <a:off x="-1" y="-22188"/>
            <a:ext cx="2443164" cy="540369"/>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Sisällysluettelo</a:t>
            </a:r>
          </a:p>
        </p:txBody>
      </p:sp>
      <p:cxnSp>
        <p:nvCxnSpPr>
          <p:cNvPr id="22" name="Straight Connector 21">
            <a:extLst>
              <a:ext uri="{FF2B5EF4-FFF2-40B4-BE49-F238E27FC236}">
                <a16:creationId xmlns:a16="http://schemas.microsoft.com/office/drawing/2014/main" id="{86BB8600-422E-9A64-2B52-A08696CFA316}"/>
              </a:ext>
            </a:extLst>
          </p:cNvPr>
          <p:cNvCxnSpPr>
            <a:cxnSpLocks/>
          </p:cNvCxnSpPr>
          <p:nvPr/>
        </p:nvCxnSpPr>
        <p:spPr>
          <a:xfrm>
            <a:off x="24384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51308BB-78FB-2FEB-33D2-62BE67467C4E}"/>
              </a:ext>
            </a:extLst>
          </p:cNvPr>
          <p:cNvCxnSpPr>
            <a:cxnSpLocks/>
          </p:cNvCxnSpPr>
          <p:nvPr/>
        </p:nvCxnSpPr>
        <p:spPr>
          <a:xfrm>
            <a:off x="4876800" y="-22188"/>
            <a:ext cx="0" cy="540369"/>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89723A6-997A-9C55-51DA-9658CC46FD5D}"/>
              </a:ext>
            </a:extLst>
          </p:cNvPr>
          <p:cNvCxnSpPr>
            <a:cxnSpLocks/>
          </p:cNvCxnSpPr>
          <p:nvPr/>
        </p:nvCxnSpPr>
        <p:spPr>
          <a:xfrm>
            <a:off x="73152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2C93B96-1724-93FA-4ACC-4D0ABD26BEC2}"/>
              </a:ext>
            </a:extLst>
          </p:cNvPr>
          <p:cNvCxnSpPr>
            <a:cxnSpLocks/>
          </p:cNvCxnSpPr>
          <p:nvPr/>
        </p:nvCxnSpPr>
        <p:spPr>
          <a:xfrm>
            <a:off x="97536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3543F43-F809-4281-2FED-3D78385903DD}"/>
              </a:ext>
            </a:extLst>
          </p:cNvPr>
          <p:cNvCxnSpPr>
            <a:cxnSpLocks/>
          </p:cNvCxnSpPr>
          <p:nvPr/>
        </p:nvCxnSpPr>
        <p:spPr>
          <a:xfrm flipH="1">
            <a:off x="7315515" y="518181"/>
            <a:ext cx="4877784"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A81D35C-C41D-2F09-178A-ECB74D75D126}"/>
              </a:ext>
            </a:extLst>
          </p:cNvPr>
          <p:cNvCxnSpPr>
            <a:cxnSpLocks/>
          </p:cNvCxnSpPr>
          <p:nvPr/>
        </p:nvCxnSpPr>
        <p:spPr>
          <a:xfrm flipH="1">
            <a:off x="-8540" y="516156"/>
            <a:ext cx="4885340"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60E1C6A-71DC-4493-F241-B748FF4AA580}"/>
              </a:ext>
            </a:extLst>
          </p:cNvPr>
          <p:cNvSpPr/>
          <p:nvPr/>
        </p:nvSpPr>
        <p:spPr>
          <a:xfrm>
            <a:off x="4928896"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Rectangle 5">
            <a:extLst>
              <a:ext uri="{FF2B5EF4-FFF2-40B4-BE49-F238E27FC236}">
                <a16:creationId xmlns:a16="http://schemas.microsoft.com/office/drawing/2014/main" id="{9FF97134-257B-4E76-9A5E-4CCC48CFA8AA}"/>
              </a:ext>
            </a:extLst>
          </p:cNvPr>
          <p:cNvSpPr/>
          <p:nvPr/>
        </p:nvSpPr>
        <p:spPr>
          <a:xfrm>
            <a:off x="5333069"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Rectangle 6">
            <a:extLst>
              <a:ext uri="{FF2B5EF4-FFF2-40B4-BE49-F238E27FC236}">
                <a16:creationId xmlns:a16="http://schemas.microsoft.com/office/drawing/2014/main" id="{3267F4C8-EB9C-286C-7E52-D009145D0BEE}"/>
              </a:ext>
            </a:extLst>
          </p:cNvPr>
          <p:cNvSpPr/>
          <p:nvPr/>
        </p:nvSpPr>
        <p:spPr>
          <a:xfrm>
            <a:off x="573724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Rectangle 7">
            <a:extLst>
              <a:ext uri="{FF2B5EF4-FFF2-40B4-BE49-F238E27FC236}">
                <a16:creationId xmlns:a16="http://schemas.microsoft.com/office/drawing/2014/main" id="{651D1487-6BE7-3A4D-B448-FC953757E634}"/>
              </a:ext>
            </a:extLst>
          </p:cNvPr>
          <p:cNvSpPr/>
          <p:nvPr/>
        </p:nvSpPr>
        <p:spPr>
          <a:xfrm>
            <a:off x="6141415"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Rectangle 8">
            <a:extLst>
              <a:ext uri="{FF2B5EF4-FFF2-40B4-BE49-F238E27FC236}">
                <a16:creationId xmlns:a16="http://schemas.microsoft.com/office/drawing/2014/main" id="{5AD78986-0ED5-1A9A-6247-7EA8FC9B1913}"/>
              </a:ext>
            </a:extLst>
          </p:cNvPr>
          <p:cNvSpPr/>
          <p:nvPr/>
        </p:nvSpPr>
        <p:spPr>
          <a:xfrm>
            <a:off x="6545588" y="468949"/>
            <a:ext cx="318110"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Rectangle 9">
            <a:extLst>
              <a:ext uri="{FF2B5EF4-FFF2-40B4-BE49-F238E27FC236}">
                <a16:creationId xmlns:a16="http://schemas.microsoft.com/office/drawing/2014/main" id="{F89F1DCD-A318-024D-9496-74F58F28AAFB}"/>
              </a:ext>
            </a:extLst>
          </p:cNvPr>
          <p:cNvSpPr/>
          <p:nvPr/>
        </p:nvSpPr>
        <p:spPr>
          <a:xfrm>
            <a:off x="694976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TextBox 3">
            <a:extLst>
              <a:ext uri="{FF2B5EF4-FFF2-40B4-BE49-F238E27FC236}">
                <a16:creationId xmlns:a16="http://schemas.microsoft.com/office/drawing/2014/main" id="{719FB659-0312-BF2C-FB8C-6F2743F68673}"/>
              </a:ext>
            </a:extLst>
          </p:cNvPr>
          <p:cNvSpPr txBox="1"/>
          <p:nvPr/>
        </p:nvSpPr>
        <p:spPr>
          <a:xfrm>
            <a:off x="451413" y="746532"/>
            <a:ext cx="1861705" cy="215444"/>
          </a:xfrm>
          <a:prstGeom prst="rect">
            <a:avLst/>
          </a:prstGeom>
          <a:noFill/>
        </p:spPr>
        <p:txBody>
          <a:bodyPr wrap="none" lIns="90000" tIns="0" rIns="90000" bIns="0" rtlCol="0" anchor="ctr">
            <a:spAutoFit/>
          </a:bodyPr>
          <a:lstStyle/>
          <a:p>
            <a:r>
              <a:rPr lang="fi-FI" sz="1400" b="1">
                <a:solidFill>
                  <a:schemeClr val="accent5"/>
                </a:solidFill>
                <a:ea typeface="Inter" panose="02000503000000020004" pitchFamily="2" charset="0"/>
                <a:cs typeface="Times New Roman" panose="02020603050405020304" pitchFamily="18" charset="0"/>
              </a:rPr>
              <a:t>Asiakasturvallisuus</a:t>
            </a:r>
            <a:endParaRPr lang="fi-FI" sz="1400" b="1">
              <a:solidFill>
                <a:schemeClr val="accent1"/>
              </a:solidFill>
            </a:endParaRPr>
          </a:p>
        </p:txBody>
      </p:sp>
      <p:sp>
        <p:nvSpPr>
          <p:cNvPr id="28" name="Content Placeholder 3">
            <a:extLst>
              <a:ext uri="{FF2B5EF4-FFF2-40B4-BE49-F238E27FC236}">
                <a16:creationId xmlns:a16="http://schemas.microsoft.com/office/drawing/2014/main" id="{378BE8CD-B2A2-4AD8-4745-D247ADAD870D}"/>
              </a:ext>
            </a:extLst>
          </p:cNvPr>
          <p:cNvSpPr txBox="1">
            <a:spLocks/>
          </p:cNvSpPr>
          <p:nvPr/>
        </p:nvSpPr>
        <p:spPr>
          <a:xfrm>
            <a:off x="451413" y="1690086"/>
            <a:ext cx="11289174" cy="4590345"/>
          </a:xfrm>
          <a:prstGeom prst="rect">
            <a:avLst/>
          </a:prstGeom>
        </p:spPr>
        <p:txBody>
          <a:bodyPr vert="horz" lIns="91440" tIns="45720" rIns="91440" bIns="45720" numCol="2" spcCol="548640" rtlCol="0">
            <a:noAutofit/>
          </a:bodyPr>
          <a:lstStyle>
            <a:lvl1pPr marL="0"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1pPr>
            <a:lvl2pPr marL="457145"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2pPr>
            <a:lvl3pPr marL="914285"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371427"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4pPr>
            <a:lvl5pPr marL="1828570"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5pPr>
            <a:lvl6pPr marL="2514286"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430"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573"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718"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a:spcBef>
                <a:spcPts val="900"/>
              </a:spcBef>
              <a:spcAft>
                <a:spcPts val="200"/>
              </a:spcAft>
            </a:pPr>
            <a:r>
              <a:rPr lang="fi-FI" sz="2000" b="1">
                <a:latin typeface="+mn-lt"/>
                <a:cs typeface="Times New Roman" panose="02020603050405020304" pitchFamily="18" charset="0"/>
              </a:rPr>
              <a:t>Henkilöstön rekrytoinnin periaatteet</a:t>
            </a:r>
          </a:p>
          <a:p>
            <a:pPr marL="0" lvl="1">
              <a:lnSpc>
                <a:spcPct val="110000"/>
              </a:lnSpc>
              <a:spcBef>
                <a:spcPts val="789"/>
              </a:spcBef>
              <a:spcAft>
                <a:spcPts val="175"/>
              </a:spcAft>
            </a:pPr>
            <a:r>
              <a:rPr lang="fi-FI"/>
              <a:t>Henkilöstön rekrytointia ohjaavat työlainsäädäntö ja työehtosopimukset, joissa määritellään sekä työntekijöiden että työnantajien oikeudet ja velvollisuudet. Erityisesti palkattaessa asiakkaiden kodeissa työskenteleviä työntekijöitä otetaan huomioon henkilöiden soveltuvuus ja luotettavuus. </a:t>
            </a:r>
          </a:p>
          <a:p>
            <a:pPr marL="0" lvl="1">
              <a:lnSpc>
                <a:spcPct val="110000"/>
              </a:lnSpc>
              <a:spcBef>
                <a:spcPts val="789"/>
              </a:spcBef>
              <a:spcAft>
                <a:spcPts val="175"/>
              </a:spcAft>
            </a:pPr>
            <a:r>
              <a:rPr lang="fi-FI"/>
              <a:t>Vakituisten työntekijöiden rekrytoinnista päätetään hallintosäännön ja Eloisan sisäisten rekrytointiohjeiden mukaisesti. Henkilöstön haku tapahtuu </a:t>
            </a:r>
            <a:r>
              <a:rPr lang="fi-FI">
                <a:hlinkClick r:id="rId3"/>
              </a:rPr>
              <a:t>kuntarekry.fi </a:t>
            </a:r>
            <a:r>
              <a:rPr lang="fi-FI"/>
              <a:t>kautta. Hakijoiden kelpoisuus varmistetaan sosiaali- ja terveydenhuollon ammattirekistereistä (SUOSIKKI ja TERHIKKI) sekä alkuperäisten opinto- ja työtodistusten avulla. Valvontalain myötä 1.1.2024 alkaen myös ikääntyneiden kanssa työskenteleviltä pyydetään rikosrekisteriote. Työhaastatteluilla varmistetaan henkilöiden soveltuvuus. Henkilökunta palkataan hyvinvointialueelle ja henkilökunta toimii joustavasti eri yksiköiden välillä.</a:t>
            </a:r>
          </a:p>
          <a:p>
            <a:pPr marL="0" lvl="1">
              <a:lnSpc>
                <a:spcPct val="110000"/>
              </a:lnSpc>
              <a:spcBef>
                <a:spcPts val="789"/>
              </a:spcBef>
              <a:spcAft>
                <a:spcPts val="175"/>
              </a:spcAft>
            </a:pPr>
            <a:r>
              <a:rPr lang="fi-FI"/>
              <a:t>Sosiaali- ja terveydenhuollon ammattihenkilöillä pitää olla hoitamiensa tehtävien edellyttämä riittävä suullinen ja kirjallinen kielitaito </a:t>
            </a:r>
            <a:r>
              <a:rPr lang="fi-FI">
                <a:hlinkClick r:id="rId4"/>
              </a:rPr>
              <a:t>(lisätietoja Valviran nettisivuilta), </a:t>
            </a:r>
            <a:r>
              <a:rPr lang="fi-FI"/>
              <a:t>jonka arviointi on työnantajan vastuulla. Kielitaito varmistetaan opinto-, tutkinto- tai työtodistusten avulla. </a:t>
            </a:r>
          </a:p>
          <a:p>
            <a:pPr marL="0" lvl="1">
              <a:lnSpc>
                <a:spcPct val="110000"/>
              </a:lnSpc>
              <a:spcBef>
                <a:spcPts val="789"/>
              </a:spcBef>
              <a:spcAft>
                <a:spcPts val="175"/>
              </a:spcAft>
            </a:pPr>
            <a:endParaRPr lang="fi-FI" sz="2000" b="1">
              <a:latin typeface="+mn-lt"/>
              <a:cs typeface="Times New Roman" panose="02020603050405020304" pitchFamily="18" charset="0"/>
            </a:endParaRPr>
          </a:p>
          <a:p>
            <a:pPr marL="0" lvl="1">
              <a:lnSpc>
                <a:spcPct val="110000"/>
              </a:lnSpc>
              <a:spcBef>
                <a:spcPts val="789"/>
              </a:spcBef>
              <a:spcAft>
                <a:spcPts val="175"/>
              </a:spcAft>
            </a:pPr>
            <a:endParaRPr lang="fi-FI" sz="2000" b="1">
              <a:latin typeface="+mn-lt"/>
              <a:cs typeface="Times New Roman" panose="02020603050405020304" pitchFamily="18" charset="0"/>
            </a:endParaRPr>
          </a:p>
          <a:p>
            <a:pPr marL="0" lvl="1">
              <a:spcBef>
                <a:spcPts val="900"/>
              </a:spcBef>
              <a:spcAft>
                <a:spcPts val="200"/>
              </a:spcAft>
            </a:pPr>
            <a:r>
              <a:rPr lang="fi-FI" sz="2000" b="1">
                <a:latin typeface="+mn-lt"/>
                <a:cs typeface="Times New Roman" panose="02020603050405020304" pitchFamily="18" charset="0"/>
              </a:rPr>
              <a:t>Henkilöstön perehdyttäminen ja täydennyskoulutus</a:t>
            </a:r>
          </a:p>
          <a:p>
            <a:pPr marL="0" lvl="1">
              <a:lnSpc>
                <a:spcPct val="110000"/>
              </a:lnSpc>
              <a:spcBef>
                <a:spcPts val="789"/>
              </a:spcBef>
              <a:spcAft>
                <a:spcPts val="175"/>
              </a:spcAft>
            </a:pPr>
            <a:r>
              <a:rPr lang="fi-FI"/>
              <a:t>Toimintayksikön henkilöstö perehdytetään asiakastyöhön, asiakastietojen käsittelyyn ja tietosuojaan sekä omavalvonnan toteuttamiseen. Sama koskee myös yksikössä työskenteleviä opiskelijoita ja paluun jälkeen pitkään tehtävistä poissaolleita. Kotihoidon esihenkilö käy läpi yleisen perehdytyksen, joka pitää sisällään omavalvonnan sekä tietosuoja- ja salassapitoasioiden käsittelyn sekä nimeää käytännön perehdytyksestä vastaavan henkilön. Uuden työntekijän perehtymistä seurataan säännöllisesti.</a:t>
            </a:r>
          </a:p>
          <a:p>
            <a:pPr marL="0" lvl="1">
              <a:lnSpc>
                <a:spcPct val="110000"/>
              </a:lnSpc>
              <a:spcBef>
                <a:spcPts val="789"/>
              </a:spcBef>
              <a:spcAft>
                <a:spcPts val="175"/>
              </a:spcAft>
            </a:pPr>
            <a:r>
              <a:rPr lang="fi-FI"/>
              <a:t>Kotihoidossa on käytössä sähköinen perehdytysmateriaali. Lisäksi käytössä on perehdytyspeli, jossa henkilöstö voi testata osaamistaan ja samalla perehtyä esimerkiksi omavalvonnan keskeisiin asioihin. Perehdytysohjelma löytyy sähköiseltä Intro-alustalta. Omavalvontasuunnitelma liitteineen toimii myös perehdytyksen välineenä työyksiköissä.</a:t>
            </a:r>
          </a:p>
          <a:p>
            <a:pPr marL="0" lvl="1">
              <a:lnSpc>
                <a:spcPct val="110000"/>
              </a:lnSpc>
              <a:spcBef>
                <a:spcPts val="789"/>
              </a:spcBef>
              <a:spcAft>
                <a:spcPts val="175"/>
              </a:spcAft>
            </a:pPr>
            <a:r>
              <a:rPr lang="fi-FI"/>
              <a:t>Työnantajalla on täydennyskoulutusvelvollisuus. Erillinen koulutussuunnitelma tukee täydennyskoulutusten toteutumista.</a:t>
            </a:r>
            <a:r>
              <a:rPr lang="en-FI"/>
              <a:t> </a:t>
            </a:r>
            <a:r>
              <a:rPr lang="fi-FI"/>
              <a:t>Tavoitekeskusteluissa käydään läpi henkilökohtaisia osaamistarpeita ja tavoitteita. Täydennyskoulutuksiin kuuluu jatkuvina koulutuksina esimerkiksi ensiapu-, palo- ja pelastuskoulutukset. Lisäksi on velvoitekoulutuksia esimerkiksi kotihoidon uusiin toimintamalleihin liittyen. Koulutusten toteutumista seurataan sähköisen rekisterin avulla.</a:t>
            </a:r>
          </a:p>
        </p:txBody>
      </p:sp>
    </p:spTree>
    <p:extLst>
      <p:ext uri="{BB962C8B-B14F-4D97-AF65-F5344CB8AC3E}">
        <p14:creationId xmlns:p14="http://schemas.microsoft.com/office/powerpoint/2010/main" val="28839193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AB4FF9-31BB-5C75-E24F-3B00220AF75F}"/>
              </a:ext>
            </a:extLst>
          </p:cNvPr>
          <p:cNvSpPr>
            <a:spLocks noGrp="1"/>
          </p:cNvSpPr>
          <p:nvPr>
            <p:ph type="title"/>
          </p:nvPr>
        </p:nvSpPr>
        <p:spPr/>
        <p:txBody>
          <a:bodyPr vert="horz"/>
          <a:lstStyle/>
          <a:p>
            <a:r>
              <a:rPr lang="fi-FI"/>
              <a:t>Toimitilat ja teknologiset ratkaisut</a:t>
            </a:r>
          </a:p>
        </p:txBody>
      </p:sp>
      <p:sp>
        <p:nvSpPr>
          <p:cNvPr id="13" name="Rectangle 12">
            <a:extLst>
              <a:ext uri="{FF2B5EF4-FFF2-40B4-BE49-F238E27FC236}">
                <a16:creationId xmlns:a16="http://schemas.microsoft.com/office/drawing/2014/main" id="{654AC7E7-A493-DE43-C37D-1B34C58C1809}"/>
              </a:ext>
            </a:extLst>
          </p:cNvPr>
          <p:cNvSpPr/>
          <p:nvPr/>
        </p:nvSpPr>
        <p:spPr>
          <a:xfrm>
            <a:off x="0" y="0"/>
            <a:ext cx="12192000" cy="518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15" name="Rectangle 14">
            <a:extLst>
              <a:ext uri="{FF2B5EF4-FFF2-40B4-BE49-F238E27FC236}">
                <a16:creationId xmlns:a16="http://schemas.microsoft.com/office/drawing/2014/main" id="{E5F6EE70-F89D-F1CC-BCDF-D293655A5054}"/>
              </a:ext>
            </a:extLst>
          </p:cNvPr>
          <p:cNvSpPr/>
          <p:nvPr/>
        </p:nvSpPr>
        <p:spPr>
          <a:xfrm>
            <a:off x="4879594" y="0"/>
            <a:ext cx="2427068" cy="518181"/>
          </a:xfrm>
          <a:prstGeom prst="rect">
            <a:avLst/>
          </a:prstGeom>
          <a:solidFill>
            <a:srgbClr val="ED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16" name="Rectangle 15">
            <a:extLst>
              <a:ext uri="{FF2B5EF4-FFF2-40B4-BE49-F238E27FC236}">
                <a16:creationId xmlns:a16="http://schemas.microsoft.com/office/drawing/2014/main" id="{DBAFF04E-D574-1339-2E52-8B9F8B5C1B99}"/>
              </a:ext>
            </a:extLst>
          </p:cNvPr>
          <p:cNvSpPr/>
          <p:nvPr/>
        </p:nvSpPr>
        <p:spPr>
          <a:xfrm>
            <a:off x="9738487" y="-22188"/>
            <a:ext cx="2443164" cy="51818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Liitteet</a:t>
            </a:r>
          </a:p>
        </p:txBody>
      </p:sp>
      <p:sp>
        <p:nvSpPr>
          <p:cNvPr id="17" name="Rectangle 16">
            <a:extLst>
              <a:ext uri="{FF2B5EF4-FFF2-40B4-BE49-F238E27FC236}">
                <a16:creationId xmlns:a16="http://schemas.microsoft.com/office/drawing/2014/main" id="{63E88221-4670-D7BE-AE1D-6FAD85C0E345}"/>
              </a:ext>
            </a:extLst>
          </p:cNvPr>
          <p:cNvSpPr/>
          <p:nvPr/>
        </p:nvSpPr>
        <p:spPr>
          <a:xfrm>
            <a:off x="7303867" y="0"/>
            <a:ext cx="2443164" cy="50233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Kehittäminen</a:t>
            </a:r>
            <a:br>
              <a:rPr lang="fi-FI" sz="1250" b="1" spc="31">
                <a:solidFill>
                  <a:schemeClr val="bg1">
                    <a:lumMod val="65000"/>
                  </a:schemeClr>
                </a:solidFill>
                <a:ea typeface="Inter" panose="02000503000000020004" pitchFamily="2" charset="0"/>
              </a:rPr>
            </a:br>
            <a:r>
              <a:rPr lang="fi-FI" sz="1250" b="1" spc="31">
                <a:solidFill>
                  <a:schemeClr val="bg1">
                    <a:lumMod val="65000"/>
                  </a:schemeClr>
                </a:solidFill>
                <a:ea typeface="Inter" panose="02000503000000020004" pitchFamily="2" charset="0"/>
              </a:rPr>
              <a:t>&amp; seuranta</a:t>
            </a:r>
          </a:p>
        </p:txBody>
      </p:sp>
      <p:sp>
        <p:nvSpPr>
          <p:cNvPr id="19" name="Rectangle 18">
            <a:extLst>
              <a:ext uri="{FF2B5EF4-FFF2-40B4-BE49-F238E27FC236}">
                <a16:creationId xmlns:a16="http://schemas.microsoft.com/office/drawing/2014/main" id="{5F9A152A-8EB5-AE04-4719-4714767C9171}"/>
              </a:ext>
            </a:extLst>
          </p:cNvPr>
          <p:cNvSpPr/>
          <p:nvPr/>
        </p:nvSpPr>
        <p:spPr>
          <a:xfrm>
            <a:off x="4869243" y="-15840"/>
            <a:ext cx="2443164" cy="548166"/>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accent5"/>
                </a:solidFill>
                <a:ea typeface="Inter" panose="02000503000000020004" pitchFamily="2" charset="0"/>
              </a:rPr>
              <a:t>Toimintaperiaatteet </a:t>
            </a:r>
            <a:br>
              <a:rPr lang="fi-FI" sz="1250" b="1" spc="31">
                <a:solidFill>
                  <a:schemeClr val="accent5"/>
                </a:solidFill>
                <a:ea typeface="Inter" panose="02000503000000020004" pitchFamily="2" charset="0"/>
              </a:rPr>
            </a:br>
            <a:r>
              <a:rPr lang="fi-FI" sz="1250" b="1" spc="31">
                <a:solidFill>
                  <a:schemeClr val="accent5"/>
                </a:solidFill>
                <a:ea typeface="Inter" panose="02000503000000020004" pitchFamily="2" charset="0"/>
              </a:rPr>
              <a:t>&amp; käytännöt</a:t>
            </a:r>
          </a:p>
        </p:txBody>
      </p:sp>
      <p:sp>
        <p:nvSpPr>
          <p:cNvPr id="20" name="Rectangle 19">
            <a:extLst>
              <a:ext uri="{FF2B5EF4-FFF2-40B4-BE49-F238E27FC236}">
                <a16:creationId xmlns:a16="http://schemas.microsoft.com/office/drawing/2014/main" id="{CC85CE8C-39C1-CD2E-0BE0-4D64F422D8C2}"/>
              </a:ext>
            </a:extLst>
          </p:cNvPr>
          <p:cNvSpPr/>
          <p:nvPr/>
        </p:nvSpPr>
        <p:spPr>
          <a:xfrm>
            <a:off x="2434623" y="-22188"/>
            <a:ext cx="2443164" cy="516478"/>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Yksikön tiedot</a:t>
            </a:r>
          </a:p>
        </p:txBody>
      </p:sp>
      <p:sp>
        <p:nvSpPr>
          <p:cNvPr id="21" name="Rectangle 20">
            <a:extLst>
              <a:ext uri="{FF2B5EF4-FFF2-40B4-BE49-F238E27FC236}">
                <a16:creationId xmlns:a16="http://schemas.microsoft.com/office/drawing/2014/main" id="{79EEB1E3-E4EB-52E2-1735-A1F7642393E8}"/>
              </a:ext>
            </a:extLst>
          </p:cNvPr>
          <p:cNvSpPr/>
          <p:nvPr/>
        </p:nvSpPr>
        <p:spPr>
          <a:xfrm>
            <a:off x="-1" y="-22188"/>
            <a:ext cx="2443164" cy="540369"/>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Sisällysluettelo</a:t>
            </a:r>
          </a:p>
        </p:txBody>
      </p:sp>
      <p:cxnSp>
        <p:nvCxnSpPr>
          <p:cNvPr id="22" name="Straight Connector 21">
            <a:extLst>
              <a:ext uri="{FF2B5EF4-FFF2-40B4-BE49-F238E27FC236}">
                <a16:creationId xmlns:a16="http://schemas.microsoft.com/office/drawing/2014/main" id="{86BB8600-422E-9A64-2B52-A08696CFA316}"/>
              </a:ext>
            </a:extLst>
          </p:cNvPr>
          <p:cNvCxnSpPr>
            <a:cxnSpLocks/>
          </p:cNvCxnSpPr>
          <p:nvPr/>
        </p:nvCxnSpPr>
        <p:spPr>
          <a:xfrm>
            <a:off x="24384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51308BB-78FB-2FEB-33D2-62BE67467C4E}"/>
              </a:ext>
            </a:extLst>
          </p:cNvPr>
          <p:cNvCxnSpPr>
            <a:cxnSpLocks/>
          </p:cNvCxnSpPr>
          <p:nvPr/>
        </p:nvCxnSpPr>
        <p:spPr>
          <a:xfrm>
            <a:off x="4876800" y="-22188"/>
            <a:ext cx="0" cy="540369"/>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89723A6-997A-9C55-51DA-9658CC46FD5D}"/>
              </a:ext>
            </a:extLst>
          </p:cNvPr>
          <p:cNvCxnSpPr>
            <a:cxnSpLocks/>
          </p:cNvCxnSpPr>
          <p:nvPr/>
        </p:nvCxnSpPr>
        <p:spPr>
          <a:xfrm>
            <a:off x="73152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2C93B96-1724-93FA-4ACC-4D0ABD26BEC2}"/>
              </a:ext>
            </a:extLst>
          </p:cNvPr>
          <p:cNvCxnSpPr>
            <a:cxnSpLocks/>
          </p:cNvCxnSpPr>
          <p:nvPr/>
        </p:nvCxnSpPr>
        <p:spPr>
          <a:xfrm>
            <a:off x="97536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3543F43-F809-4281-2FED-3D78385903DD}"/>
              </a:ext>
            </a:extLst>
          </p:cNvPr>
          <p:cNvCxnSpPr>
            <a:cxnSpLocks/>
          </p:cNvCxnSpPr>
          <p:nvPr/>
        </p:nvCxnSpPr>
        <p:spPr>
          <a:xfrm flipH="1">
            <a:off x="7315515" y="518181"/>
            <a:ext cx="4877784"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A81D35C-C41D-2F09-178A-ECB74D75D126}"/>
              </a:ext>
            </a:extLst>
          </p:cNvPr>
          <p:cNvCxnSpPr>
            <a:cxnSpLocks/>
          </p:cNvCxnSpPr>
          <p:nvPr/>
        </p:nvCxnSpPr>
        <p:spPr>
          <a:xfrm flipH="1">
            <a:off x="-8540" y="516156"/>
            <a:ext cx="4885340"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60E1C6A-71DC-4493-F241-B748FF4AA580}"/>
              </a:ext>
            </a:extLst>
          </p:cNvPr>
          <p:cNvSpPr/>
          <p:nvPr/>
        </p:nvSpPr>
        <p:spPr>
          <a:xfrm>
            <a:off x="4928896"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Rectangle 5">
            <a:extLst>
              <a:ext uri="{FF2B5EF4-FFF2-40B4-BE49-F238E27FC236}">
                <a16:creationId xmlns:a16="http://schemas.microsoft.com/office/drawing/2014/main" id="{9FF97134-257B-4E76-9A5E-4CCC48CFA8AA}"/>
              </a:ext>
            </a:extLst>
          </p:cNvPr>
          <p:cNvSpPr/>
          <p:nvPr/>
        </p:nvSpPr>
        <p:spPr>
          <a:xfrm>
            <a:off x="5333069"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Rectangle 6">
            <a:extLst>
              <a:ext uri="{FF2B5EF4-FFF2-40B4-BE49-F238E27FC236}">
                <a16:creationId xmlns:a16="http://schemas.microsoft.com/office/drawing/2014/main" id="{3267F4C8-EB9C-286C-7E52-D009145D0BEE}"/>
              </a:ext>
            </a:extLst>
          </p:cNvPr>
          <p:cNvSpPr/>
          <p:nvPr/>
        </p:nvSpPr>
        <p:spPr>
          <a:xfrm>
            <a:off x="573724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Rectangle 7">
            <a:extLst>
              <a:ext uri="{FF2B5EF4-FFF2-40B4-BE49-F238E27FC236}">
                <a16:creationId xmlns:a16="http://schemas.microsoft.com/office/drawing/2014/main" id="{651D1487-6BE7-3A4D-B448-FC953757E634}"/>
              </a:ext>
            </a:extLst>
          </p:cNvPr>
          <p:cNvSpPr/>
          <p:nvPr/>
        </p:nvSpPr>
        <p:spPr>
          <a:xfrm>
            <a:off x="6141415"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Rectangle 8">
            <a:extLst>
              <a:ext uri="{FF2B5EF4-FFF2-40B4-BE49-F238E27FC236}">
                <a16:creationId xmlns:a16="http://schemas.microsoft.com/office/drawing/2014/main" id="{5AD78986-0ED5-1A9A-6247-7EA8FC9B1913}"/>
              </a:ext>
            </a:extLst>
          </p:cNvPr>
          <p:cNvSpPr/>
          <p:nvPr/>
        </p:nvSpPr>
        <p:spPr>
          <a:xfrm>
            <a:off x="6545588" y="468949"/>
            <a:ext cx="318110"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Rectangle 9">
            <a:extLst>
              <a:ext uri="{FF2B5EF4-FFF2-40B4-BE49-F238E27FC236}">
                <a16:creationId xmlns:a16="http://schemas.microsoft.com/office/drawing/2014/main" id="{F89F1DCD-A318-024D-9496-74F58F28AAFB}"/>
              </a:ext>
            </a:extLst>
          </p:cNvPr>
          <p:cNvSpPr/>
          <p:nvPr/>
        </p:nvSpPr>
        <p:spPr>
          <a:xfrm>
            <a:off x="694976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TextBox 3">
            <a:extLst>
              <a:ext uri="{FF2B5EF4-FFF2-40B4-BE49-F238E27FC236}">
                <a16:creationId xmlns:a16="http://schemas.microsoft.com/office/drawing/2014/main" id="{719FB659-0312-BF2C-FB8C-6F2743F68673}"/>
              </a:ext>
            </a:extLst>
          </p:cNvPr>
          <p:cNvSpPr txBox="1"/>
          <p:nvPr/>
        </p:nvSpPr>
        <p:spPr>
          <a:xfrm>
            <a:off x="451413" y="746532"/>
            <a:ext cx="1861705" cy="215444"/>
          </a:xfrm>
          <a:prstGeom prst="rect">
            <a:avLst/>
          </a:prstGeom>
          <a:noFill/>
        </p:spPr>
        <p:txBody>
          <a:bodyPr wrap="none" lIns="90000" tIns="0" rIns="90000" bIns="0" rtlCol="0" anchor="ctr">
            <a:spAutoFit/>
          </a:bodyPr>
          <a:lstStyle/>
          <a:p>
            <a:r>
              <a:rPr lang="fi-FI" sz="1400" b="1">
                <a:solidFill>
                  <a:schemeClr val="accent5"/>
                </a:solidFill>
                <a:ea typeface="Inter" panose="02000503000000020004" pitchFamily="2" charset="0"/>
                <a:cs typeface="Times New Roman" panose="02020603050405020304" pitchFamily="18" charset="0"/>
              </a:rPr>
              <a:t>Asiakasturvallisuus</a:t>
            </a:r>
            <a:endParaRPr lang="fi-FI" sz="1400" b="1">
              <a:solidFill>
                <a:schemeClr val="accent1"/>
              </a:solidFill>
            </a:endParaRPr>
          </a:p>
        </p:txBody>
      </p:sp>
      <p:sp>
        <p:nvSpPr>
          <p:cNvPr id="28" name="Content Placeholder 3">
            <a:extLst>
              <a:ext uri="{FF2B5EF4-FFF2-40B4-BE49-F238E27FC236}">
                <a16:creationId xmlns:a16="http://schemas.microsoft.com/office/drawing/2014/main" id="{378BE8CD-B2A2-4AD8-4745-D247ADAD870D}"/>
              </a:ext>
            </a:extLst>
          </p:cNvPr>
          <p:cNvSpPr txBox="1">
            <a:spLocks/>
          </p:cNvSpPr>
          <p:nvPr/>
        </p:nvSpPr>
        <p:spPr>
          <a:xfrm>
            <a:off x="451413" y="1825626"/>
            <a:ext cx="11289174" cy="3746500"/>
          </a:xfrm>
          <a:prstGeom prst="rect">
            <a:avLst/>
          </a:prstGeom>
        </p:spPr>
        <p:txBody>
          <a:bodyPr vert="horz" lIns="91440" tIns="45720" rIns="91440" bIns="45720" numCol="3" spcCol="720000" rtlCol="0">
            <a:noAutofit/>
          </a:bodyPr>
          <a:lstStyle>
            <a:lvl1pPr marL="0"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1pPr>
            <a:lvl2pPr marL="457145"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2pPr>
            <a:lvl3pPr marL="914285"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371427"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4pPr>
            <a:lvl5pPr marL="1828570"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5pPr>
            <a:lvl6pPr marL="2514286"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430"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573"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718"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a:spcBef>
                <a:spcPts val="900"/>
              </a:spcBef>
              <a:spcAft>
                <a:spcPts val="200"/>
              </a:spcAft>
            </a:pPr>
            <a:endParaRPr lang="fi-FI" sz="2000" b="1">
              <a:latin typeface="+mn-lt"/>
              <a:cs typeface="Times New Roman" panose="02020603050405020304" pitchFamily="18" charset="0"/>
            </a:endParaRPr>
          </a:p>
          <a:p>
            <a:pPr marL="0" lvl="1">
              <a:spcBef>
                <a:spcPts val="900"/>
              </a:spcBef>
              <a:spcAft>
                <a:spcPts val="200"/>
              </a:spcAft>
            </a:pPr>
            <a:endParaRPr lang="fi-FI" sz="2000" b="1">
              <a:latin typeface="+mn-lt"/>
              <a:cs typeface="Times New Roman" panose="02020603050405020304" pitchFamily="18" charset="0"/>
            </a:endParaRPr>
          </a:p>
          <a:p>
            <a:pPr marL="0" lvl="1">
              <a:spcBef>
                <a:spcPts val="900"/>
              </a:spcBef>
              <a:spcAft>
                <a:spcPts val="200"/>
              </a:spcAft>
            </a:pPr>
            <a:endParaRPr lang="fi-FI" sz="2000" b="1">
              <a:latin typeface="+mn-lt"/>
              <a:cs typeface="Times New Roman" panose="02020603050405020304" pitchFamily="18" charset="0"/>
            </a:endParaRPr>
          </a:p>
          <a:p>
            <a:pPr marL="0" lvl="1">
              <a:spcBef>
                <a:spcPts val="900"/>
              </a:spcBef>
              <a:spcAft>
                <a:spcPts val="200"/>
              </a:spcAft>
            </a:pPr>
            <a:endParaRPr lang="fi-FI" sz="2000" b="1">
              <a:latin typeface="+mn-lt"/>
              <a:cs typeface="Times New Roman" panose="02020603050405020304" pitchFamily="18" charset="0"/>
            </a:endParaRPr>
          </a:p>
          <a:p>
            <a:pPr marL="0" lvl="1">
              <a:spcBef>
                <a:spcPts val="900"/>
              </a:spcBef>
              <a:spcAft>
                <a:spcPts val="200"/>
              </a:spcAft>
            </a:pPr>
            <a:endParaRPr lang="fi-FI" sz="2000" b="1">
              <a:latin typeface="+mn-lt"/>
              <a:cs typeface="Times New Roman" panose="02020603050405020304" pitchFamily="18" charset="0"/>
            </a:endParaRPr>
          </a:p>
          <a:p>
            <a:pPr marL="0" lvl="1">
              <a:spcBef>
                <a:spcPts val="900"/>
              </a:spcBef>
              <a:spcAft>
                <a:spcPts val="200"/>
              </a:spcAft>
            </a:pPr>
            <a:endParaRPr lang="fi-FI" sz="2000" b="1">
              <a:latin typeface="+mn-lt"/>
              <a:cs typeface="Times New Roman" panose="02020603050405020304" pitchFamily="18" charset="0"/>
            </a:endParaRPr>
          </a:p>
          <a:p>
            <a:pPr marL="0" lvl="1">
              <a:spcBef>
                <a:spcPts val="900"/>
              </a:spcBef>
              <a:spcAft>
                <a:spcPts val="200"/>
              </a:spcAft>
            </a:pPr>
            <a:endParaRPr lang="fi-FI" sz="2000" b="1">
              <a:latin typeface="+mn-lt"/>
              <a:cs typeface="Times New Roman" panose="02020603050405020304" pitchFamily="18" charset="0"/>
            </a:endParaRPr>
          </a:p>
          <a:p>
            <a:pPr marL="0" lvl="1">
              <a:spcBef>
                <a:spcPts val="900"/>
              </a:spcBef>
              <a:spcAft>
                <a:spcPts val="200"/>
              </a:spcAft>
            </a:pPr>
            <a:endParaRPr lang="en-FI"/>
          </a:p>
        </p:txBody>
      </p:sp>
      <p:sp>
        <p:nvSpPr>
          <p:cNvPr id="18" name="Content Placeholder 3">
            <a:extLst>
              <a:ext uri="{FF2B5EF4-FFF2-40B4-BE49-F238E27FC236}">
                <a16:creationId xmlns:a16="http://schemas.microsoft.com/office/drawing/2014/main" id="{34C409F1-15F5-74D8-7B12-2C87AC582EAE}"/>
              </a:ext>
            </a:extLst>
          </p:cNvPr>
          <p:cNvSpPr txBox="1">
            <a:spLocks/>
          </p:cNvSpPr>
          <p:nvPr/>
        </p:nvSpPr>
        <p:spPr>
          <a:xfrm>
            <a:off x="496828" y="1586079"/>
            <a:ext cx="11289174" cy="4338859"/>
          </a:xfrm>
          <a:prstGeom prst="rect">
            <a:avLst/>
          </a:prstGeom>
        </p:spPr>
        <p:txBody>
          <a:bodyPr vert="horz" lIns="91440" tIns="45720" rIns="91440" bIns="45720" numCol="2" spcCol="720000" rtlCol="0">
            <a:noAutofit/>
          </a:bodyPr>
          <a:lstStyle>
            <a:lvl1pPr marL="0"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1pPr>
            <a:lvl2pPr marL="457145"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2pPr>
            <a:lvl3pPr marL="914285"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371427"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4pPr>
            <a:lvl5pPr marL="1828570"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5pPr>
            <a:lvl6pPr marL="2514286"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430"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573"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718"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a:lnSpc>
                <a:spcPct val="110000"/>
              </a:lnSpc>
              <a:spcBef>
                <a:spcPts val="789"/>
              </a:spcBef>
              <a:spcAft>
                <a:spcPts val="175"/>
              </a:spcAft>
            </a:pPr>
            <a:r>
              <a:rPr lang="fi-FI" b="1">
                <a:latin typeface="+mn-lt"/>
                <a:cs typeface="Times New Roman" panose="02020603050405020304" pitchFamily="18" charset="0"/>
              </a:rPr>
              <a:t>Kotihoidossa asiakkaat asuvat omissa kodeissaan</a:t>
            </a:r>
            <a:r>
              <a:rPr lang="fi-FI">
                <a:latin typeface="+mn-lt"/>
                <a:cs typeface="Times New Roman" panose="02020603050405020304" pitchFamily="18" charset="0"/>
              </a:rPr>
              <a:t>. Turvallisen ja terveellisen kotiympäristön arviointi ja edistäminen ovat osa kotihoidon palvelua sisältäen psyykkisen, fyysisen ja sosiaalisen turvallisuuden sekä elinympäristön toimivuudesta ja esteettömyydestä huolehtimisen yhteistyössä asiakkaan kanssa. Tarvittaessa kotihoito tekee turvallisuusasioissa yhteistyötä eri asiantuntijoiden, kuten paloviranomaisten kanssa. Jos henkilöstön turvallisuutta ja koskemattomuutta ei pystytä takaamaan asiakkaan käyttäytymisen tai kotiympäristön vuoksi,</a:t>
            </a:r>
            <a:r>
              <a:rPr lang="en-US"/>
              <a:t> </a:t>
            </a:r>
            <a:r>
              <a:rPr lang="en-US" err="1"/>
              <a:t>kotihoidon</a:t>
            </a:r>
            <a:r>
              <a:rPr lang="en-US"/>
              <a:t> </a:t>
            </a:r>
            <a:r>
              <a:rPr lang="en-US" err="1"/>
              <a:t>palvelut</a:t>
            </a:r>
            <a:r>
              <a:rPr lang="en-US"/>
              <a:t> </a:t>
            </a:r>
            <a:r>
              <a:rPr lang="en-US" err="1"/>
              <a:t>voidaan</a:t>
            </a:r>
            <a:r>
              <a:rPr lang="en-US"/>
              <a:t> </a:t>
            </a:r>
            <a:r>
              <a:rPr lang="en-US" err="1"/>
              <a:t>keskeyttää</a:t>
            </a:r>
            <a:r>
              <a:rPr lang="en-US"/>
              <a:t>.</a:t>
            </a:r>
            <a:endParaRPr lang="fi-FI">
              <a:latin typeface="+mn-lt"/>
              <a:cs typeface="Times New Roman" panose="02020603050405020304" pitchFamily="18" charset="0"/>
            </a:endParaRPr>
          </a:p>
          <a:p>
            <a:pPr marL="0" lvl="1">
              <a:lnSpc>
                <a:spcPct val="110000"/>
              </a:lnSpc>
              <a:spcBef>
                <a:spcPts val="789"/>
              </a:spcBef>
              <a:spcAft>
                <a:spcPts val="175"/>
              </a:spcAft>
            </a:pPr>
            <a:r>
              <a:rPr lang="fi-FI">
                <a:latin typeface="+mn-lt"/>
                <a:cs typeface="Times New Roman" panose="02020603050405020304" pitchFamily="18" charset="0"/>
              </a:rPr>
              <a:t>Henkilökunnan ja asiakkaiden turvallisuudesta huolehditaan</a:t>
            </a:r>
            <a:r>
              <a:rPr lang="en-FI">
                <a:latin typeface="+mn-lt"/>
                <a:cs typeface="Times New Roman" panose="02020603050405020304" pitchFamily="18" charset="0"/>
              </a:rPr>
              <a:t> myös teknologisin ratkaisuin</a:t>
            </a:r>
            <a:r>
              <a:rPr lang="fi-FI">
                <a:latin typeface="+mn-lt"/>
                <a:cs typeface="Times New Roman" panose="02020603050405020304" pitchFamily="18" charset="0"/>
              </a:rPr>
              <a:t>. Kotihoidon asiakkailla on tarvittaessa käytössä turvapuhelin. </a:t>
            </a:r>
            <a:r>
              <a:rPr lang="fi-FI"/>
              <a:t>Mikäli jatkuvan ja säännöllisen kotihoidon asiakkaan palvelutarve soveltuu etäpalveluun, palvelut tuotetaan joko kokonaan tai osittain etäpalveluna</a:t>
            </a:r>
            <a:r>
              <a:rPr lang="fi-FI">
                <a:latin typeface="+mn-lt"/>
                <a:cs typeface="Times New Roman" panose="02020603050405020304" pitchFamily="18" charset="0"/>
              </a:rPr>
              <a:t>, jossa hoitaja ottaa yhteyttä etäpäätelaitteen tai puhelimen kautta. Lisäksi etäpalvelu voi sisältää kotona asumista tukevaa sensoriteknologiaa kuten liiketunnistimen /kamerateknologian. Sensoriteknologiaa hyödynnetään asiakkaiden toimintakyvyn seuraamisessa, toiminnassa tapahtuvien muutosten ennakoinnissa sekä turvallisuuden varmentamisessa.</a:t>
            </a:r>
          </a:p>
          <a:p>
            <a:pPr marL="0" lvl="1">
              <a:lnSpc>
                <a:spcPct val="110000"/>
              </a:lnSpc>
              <a:spcBef>
                <a:spcPts val="789"/>
              </a:spcBef>
              <a:spcAft>
                <a:spcPts val="175"/>
              </a:spcAft>
            </a:pPr>
            <a:r>
              <a:rPr lang="fi-FI">
                <a:latin typeface="+mn-lt"/>
                <a:cs typeface="Times New Roman" panose="02020603050405020304" pitchFamily="18" charset="0"/>
              </a:rPr>
              <a:t>Kotihoidon henkilökuntaa koulutetaan ja perehdytetään säännöllisesti turvalaitteiden käyttöön. Kotihoidon asiakkaiden käytössä olevat turvapuhelimet testataan kerran kuukaudessa ja aina sähkökatkojen jälkeen. Paikantavan rannekkeen akun toimivuudesta huolehditaan. Viallisista laitteista ollaan yhteydessä laitteen toimittajaan. </a:t>
            </a:r>
          </a:p>
          <a:p>
            <a:pPr marL="0" lvl="1">
              <a:lnSpc>
                <a:spcPct val="110000"/>
              </a:lnSpc>
              <a:spcBef>
                <a:spcPts val="789"/>
              </a:spcBef>
              <a:spcAft>
                <a:spcPts val="175"/>
              </a:spcAft>
            </a:pPr>
            <a:endParaRPr lang="fi-FI">
              <a:latin typeface="+mn-lt"/>
              <a:cs typeface="Times New Roman" panose="02020603050405020304" pitchFamily="18" charset="0"/>
            </a:endParaRPr>
          </a:p>
          <a:p>
            <a:pPr marL="0" lvl="1">
              <a:lnSpc>
                <a:spcPct val="110000"/>
              </a:lnSpc>
              <a:spcBef>
                <a:spcPts val="789"/>
              </a:spcBef>
              <a:spcAft>
                <a:spcPts val="175"/>
              </a:spcAft>
            </a:pPr>
            <a:endParaRPr lang="en-FI"/>
          </a:p>
        </p:txBody>
      </p:sp>
      <p:sp>
        <p:nvSpPr>
          <p:cNvPr id="4" name="Suorakulmio 3">
            <a:extLst>
              <a:ext uri="{FF2B5EF4-FFF2-40B4-BE49-F238E27FC236}">
                <a16:creationId xmlns:a16="http://schemas.microsoft.com/office/drawing/2014/main" id="{50DD0671-4FEF-8A8F-0186-15B12CC1714C}"/>
              </a:ext>
            </a:extLst>
          </p:cNvPr>
          <p:cNvSpPr/>
          <p:nvPr/>
        </p:nvSpPr>
        <p:spPr>
          <a:xfrm>
            <a:off x="6459525" y="2858610"/>
            <a:ext cx="5200835" cy="2969540"/>
          </a:xfrm>
          <a:prstGeom prst="rect">
            <a:avLst/>
          </a:prstGeom>
          <a:solidFill>
            <a:schemeClr val="bg1"/>
          </a:solid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i-FI" sz="1200" b="1" dirty="0">
                <a:solidFill>
                  <a:schemeClr val="tx1"/>
                </a:solidFill>
              </a:rPr>
              <a:t>Toimitiloihin ja teknologisiin ratkaisuihin liittyvät käytännöt:</a:t>
            </a:r>
            <a:endParaRPr lang="fi-FI" sz="1200" dirty="0">
              <a:solidFill>
                <a:schemeClr val="tx1"/>
              </a:solidFill>
            </a:endParaRPr>
          </a:p>
          <a:p>
            <a:r>
              <a:rPr lang="fi-FI" sz="1200" dirty="0">
                <a:solidFill>
                  <a:schemeClr val="tx1"/>
                </a:solidFill>
              </a:rPr>
              <a:t>[Esim. avaimeton kotihoito, sähkölukko yms. </a:t>
            </a:r>
            <a:r>
              <a:rPr lang="fi-FI" sz="1200" dirty="0">
                <a:solidFill>
                  <a:schemeClr val="tx1"/>
                </a:solidFill>
                <a:highlight>
                  <a:srgbClr val="FFFF00"/>
                </a:highlight>
              </a:rPr>
              <a:t>Peruste kameravalvonnan käyttämiselle, jos on</a:t>
            </a:r>
            <a:r>
              <a:rPr lang="fi-FI" sz="1200" b="1" dirty="0">
                <a:solidFill>
                  <a:schemeClr val="tx1"/>
                </a:solidFill>
              </a:rPr>
              <a:t>]</a:t>
            </a:r>
          </a:p>
          <a:p>
            <a:r>
              <a:rPr lang="fi-FI" sz="1200" dirty="0">
                <a:solidFill>
                  <a:schemeClr val="tx1"/>
                </a:solidFill>
              </a:rPr>
              <a:t>]</a:t>
            </a:r>
          </a:p>
          <a:p>
            <a:endParaRPr lang="fi-FI" sz="1200" dirty="0">
              <a:solidFill>
                <a:schemeClr val="tx1"/>
              </a:solidFill>
            </a:endParaRPr>
          </a:p>
          <a:p>
            <a:endParaRPr lang="fi-FI" sz="1200" b="1" dirty="0">
              <a:solidFill>
                <a:schemeClr val="tx1"/>
              </a:solidFill>
            </a:endParaRPr>
          </a:p>
          <a:p>
            <a:endParaRPr lang="fi-FI" sz="1200" b="1" dirty="0">
              <a:solidFill>
                <a:schemeClr val="tx1"/>
              </a:solidFill>
            </a:endParaRPr>
          </a:p>
          <a:p>
            <a:r>
              <a:rPr lang="fi-FI" sz="1200" b="1" dirty="0">
                <a:solidFill>
                  <a:schemeClr val="tx1"/>
                </a:solidFill>
              </a:rPr>
              <a:t> </a:t>
            </a:r>
          </a:p>
        </p:txBody>
      </p:sp>
    </p:spTree>
    <p:extLst>
      <p:ext uri="{BB962C8B-B14F-4D97-AF65-F5344CB8AC3E}">
        <p14:creationId xmlns:p14="http://schemas.microsoft.com/office/powerpoint/2010/main" val="39622595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AB4FF9-31BB-5C75-E24F-3B00220AF75F}"/>
              </a:ext>
            </a:extLst>
          </p:cNvPr>
          <p:cNvSpPr>
            <a:spLocks noGrp="1"/>
          </p:cNvSpPr>
          <p:nvPr>
            <p:ph type="title"/>
          </p:nvPr>
        </p:nvSpPr>
        <p:spPr/>
        <p:txBody>
          <a:bodyPr vert="horz"/>
          <a:lstStyle/>
          <a:p>
            <a:r>
              <a:rPr lang="fi-FI"/>
              <a:t>Terveydenhuollon laitteet ja tarvikkeet</a:t>
            </a:r>
          </a:p>
        </p:txBody>
      </p:sp>
      <p:sp>
        <p:nvSpPr>
          <p:cNvPr id="13" name="Rectangle 12">
            <a:extLst>
              <a:ext uri="{FF2B5EF4-FFF2-40B4-BE49-F238E27FC236}">
                <a16:creationId xmlns:a16="http://schemas.microsoft.com/office/drawing/2014/main" id="{654AC7E7-A493-DE43-C37D-1B34C58C1809}"/>
              </a:ext>
            </a:extLst>
          </p:cNvPr>
          <p:cNvSpPr/>
          <p:nvPr/>
        </p:nvSpPr>
        <p:spPr>
          <a:xfrm>
            <a:off x="0" y="0"/>
            <a:ext cx="12192000" cy="518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15" name="Rectangle 14">
            <a:extLst>
              <a:ext uri="{FF2B5EF4-FFF2-40B4-BE49-F238E27FC236}">
                <a16:creationId xmlns:a16="http://schemas.microsoft.com/office/drawing/2014/main" id="{E5F6EE70-F89D-F1CC-BCDF-D293655A5054}"/>
              </a:ext>
            </a:extLst>
          </p:cNvPr>
          <p:cNvSpPr/>
          <p:nvPr/>
        </p:nvSpPr>
        <p:spPr>
          <a:xfrm>
            <a:off x="4879594" y="0"/>
            <a:ext cx="2427068" cy="518181"/>
          </a:xfrm>
          <a:prstGeom prst="rect">
            <a:avLst/>
          </a:prstGeom>
          <a:solidFill>
            <a:srgbClr val="ED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16" name="Rectangle 15">
            <a:extLst>
              <a:ext uri="{FF2B5EF4-FFF2-40B4-BE49-F238E27FC236}">
                <a16:creationId xmlns:a16="http://schemas.microsoft.com/office/drawing/2014/main" id="{DBAFF04E-D574-1339-2E52-8B9F8B5C1B99}"/>
              </a:ext>
            </a:extLst>
          </p:cNvPr>
          <p:cNvSpPr/>
          <p:nvPr/>
        </p:nvSpPr>
        <p:spPr>
          <a:xfrm>
            <a:off x="9738487" y="-22188"/>
            <a:ext cx="2443164" cy="51818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Liitteet</a:t>
            </a:r>
          </a:p>
        </p:txBody>
      </p:sp>
      <p:sp>
        <p:nvSpPr>
          <p:cNvPr id="17" name="Rectangle 16">
            <a:extLst>
              <a:ext uri="{FF2B5EF4-FFF2-40B4-BE49-F238E27FC236}">
                <a16:creationId xmlns:a16="http://schemas.microsoft.com/office/drawing/2014/main" id="{63E88221-4670-D7BE-AE1D-6FAD85C0E345}"/>
              </a:ext>
            </a:extLst>
          </p:cNvPr>
          <p:cNvSpPr/>
          <p:nvPr/>
        </p:nvSpPr>
        <p:spPr>
          <a:xfrm>
            <a:off x="7303867" y="0"/>
            <a:ext cx="2443164" cy="50233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Kehittäminen</a:t>
            </a:r>
            <a:br>
              <a:rPr lang="fi-FI" sz="1250" b="1" spc="31">
                <a:solidFill>
                  <a:schemeClr val="bg1">
                    <a:lumMod val="65000"/>
                  </a:schemeClr>
                </a:solidFill>
                <a:ea typeface="Inter" panose="02000503000000020004" pitchFamily="2" charset="0"/>
              </a:rPr>
            </a:br>
            <a:r>
              <a:rPr lang="fi-FI" sz="1250" b="1" spc="31">
                <a:solidFill>
                  <a:schemeClr val="bg1">
                    <a:lumMod val="65000"/>
                  </a:schemeClr>
                </a:solidFill>
                <a:ea typeface="Inter" panose="02000503000000020004" pitchFamily="2" charset="0"/>
              </a:rPr>
              <a:t>&amp; seuranta</a:t>
            </a:r>
          </a:p>
        </p:txBody>
      </p:sp>
      <p:sp>
        <p:nvSpPr>
          <p:cNvPr id="19" name="Rectangle 18">
            <a:extLst>
              <a:ext uri="{FF2B5EF4-FFF2-40B4-BE49-F238E27FC236}">
                <a16:creationId xmlns:a16="http://schemas.microsoft.com/office/drawing/2014/main" id="{5F9A152A-8EB5-AE04-4719-4714767C9171}"/>
              </a:ext>
            </a:extLst>
          </p:cNvPr>
          <p:cNvSpPr/>
          <p:nvPr/>
        </p:nvSpPr>
        <p:spPr>
          <a:xfrm>
            <a:off x="4869243" y="-15840"/>
            <a:ext cx="2443164" cy="548166"/>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accent5"/>
                </a:solidFill>
                <a:ea typeface="Inter" panose="02000503000000020004" pitchFamily="2" charset="0"/>
              </a:rPr>
              <a:t>Toimintaperiaatteet </a:t>
            </a:r>
            <a:br>
              <a:rPr lang="fi-FI" sz="1250" b="1" spc="31">
                <a:solidFill>
                  <a:schemeClr val="accent5"/>
                </a:solidFill>
                <a:ea typeface="Inter" panose="02000503000000020004" pitchFamily="2" charset="0"/>
              </a:rPr>
            </a:br>
            <a:r>
              <a:rPr lang="fi-FI" sz="1250" b="1" spc="31">
                <a:solidFill>
                  <a:schemeClr val="accent5"/>
                </a:solidFill>
                <a:ea typeface="Inter" panose="02000503000000020004" pitchFamily="2" charset="0"/>
              </a:rPr>
              <a:t>&amp; käytännöt</a:t>
            </a:r>
          </a:p>
        </p:txBody>
      </p:sp>
      <p:sp>
        <p:nvSpPr>
          <p:cNvPr id="20" name="Rectangle 19">
            <a:extLst>
              <a:ext uri="{FF2B5EF4-FFF2-40B4-BE49-F238E27FC236}">
                <a16:creationId xmlns:a16="http://schemas.microsoft.com/office/drawing/2014/main" id="{CC85CE8C-39C1-CD2E-0BE0-4D64F422D8C2}"/>
              </a:ext>
            </a:extLst>
          </p:cNvPr>
          <p:cNvSpPr/>
          <p:nvPr/>
        </p:nvSpPr>
        <p:spPr>
          <a:xfrm>
            <a:off x="2434623" y="-22188"/>
            <a:ext cx="2443164" cy="516478"/>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Yksikön tiedot</a:t>
            </a:r>
          </a:p>
        </p:txBody>
      </p:sp>
      <p:sp>
        <p:nvSpPr>
          <p:cNvPr id="21" name="Rectangle 20">
            <a:extLst>
              <a:ext uri="{FF2B5EF4-FFF2-40B4-BE49-F238E27FC236}">
                <a16:creationId xmlns:a16="http://schemas.microsoft.com/office/drawing/2014/main" id="{79EEB1E3-E4EB-52E2-1735-A1F7642393E8}"/>
              </a:ext>
            </a:extLst>
          </p:cNvPr>
          <p:cNvSpPr/>
          <p:nvPr/>
        </p:nvSpPr>
        <p:spPr>
          <a:xfrm>
            <a:off x="-1" y="-22188"/>
            <a:ext cx="2443164" cy="540369"/>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Sisällysluettelo</a:t>
            </a:r>
          </a:p>
        </p:txBody>
      </p:sp>
      <p:cxnSp>
        <p:nvCxnSpPr>
          <p:cNvPr id="22" name="Straight Connector 21">
            <a:extLst>
              <a:ext uri="{FF2B5EF4-FFF2-40B4-BE49-F238E27FC236}">
                <a16:creationId xmlns:a16="http://schemas.microsoft.com/office/drawing/2014/main" id="{86BB8600-422E-9A64-2B52-A08696CFA316}"/>
              </a:ext>
            </a:extLst>
          </p:cNvPr>
          <p:cNvCxnSpPr>
            <a:cxnSpLocks/>
          </p:cNvCxnSpPr>
          <p:nvPr/>
        </p:nvCxnSpPr>
        <p:spPr>
          <a:xfrm>
            <a:off x="24384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51308BB-78FB-2FEB-33D2-62BE67467C4E}"/>
              </a:ext>
            </a:extLst>
          </p:cNvPr>
          <p:cNvCxnSpPr>
            <a:cxnSpLocks/>
          </p:cNvCxnSpPr>
          <p:nvPr/>
        </p:nvCxnSpPr>
        <p:spPr>
          <a:xfrm>
            <a:off x="4876800" y="-22188"/>
            <a:ext cx="0" cy="540369"/>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89723A6-997A-9C55-51DA-9658CC46FD5D}"/>
              </a:ext>
            </a:extLst>
          </p:cNvPr>
          <p:cNvCxnSpPr>
            <a:cxnSpLocks/>
          </p:cNvCxnSpPr>
          <p:nvPr/>
        </p:nvCxnSpPr>
        <p:spPr>
          <a:xfrm>
            <a:off x="73152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2C93B96-1724-93FA-4ACC-4D0ABD26BEC2}"/>
              </a:ext>
            </a:extLst>
          </p:cNvPr>
          <p:cNvCxnSpPr>
            <a:cxnSpLocks/>
          </p:cNvCxnSpPr>
          <p:nvPr/>
        </p:nvCxnSpPr>
        <p:spPr>
          <a:xfrm>
            <a:off x="97536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3543F43-F809-4281-2FED-3D78385903DD}"/>
              </a:ext>
            </a:extLst>
          </p:cNvPr>
          <p:cNvCxnSpPr>
            <a:cxnSpLocks/>
          </p:cNvCxnSpPr>
          <p:nvPr/>
        </p:nvCxnSpPr>
        <p:spPr>
          <a:xfrm flipH="1">
            <a:off x="7315515" y="518181"/>
            <a:ext cx="4877784"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A81D35C-C41D-2F09-178A-ECB74D75D126}"/>
              </a:ext>
            </a:extLst>
          </p:cNvPr>
          <p:cNvCxnSpPr>
            <a:cxnSpLocks/>
          </p:cNvCxnSpPr>
          <p:nvPr/>
        </p:nvCxnSpPr>
        <p:spPr>
          <a:xfrm flipH="1">
            <a:off x="-8540" y="516156"/>
            <a:ext cx="4885340"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60E1C6A-71DC-4493-F241-B748FF4AA580}"/>
              </a:ext>
            </a:extLst>
          </p:cNvPr>
          <p:cNvSpPr/>
          <p:nvPr/>
        </p:nvSpPr>
        <p:spPr>
          <a:xfrm>
            <a:off x="4928896"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Rectangle 5">
            <a:extLst>
              <a:ext uri="{FF2B5EF4-FFF2-40B4-BE49-F238E27FC236}">
                <a16:creationId xmlns:a16="http://schemas.microsoft.com/office/drawing/2014/main" id="{9FF97134-257B-4E76-9A5E-4CCC48CFA8AA}"/>
              </a:ext>
            </a:extLst>
          </p:cNvPr>
          <p:cNvSpPr/>
          <p:nvPr/>
        </p:nvSpPr>
        <p:spPr>
          <a:xfrm>
            <a:off x="5333069"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Rectangle 6">
            <a:extLst>
              <a:ext uri="{FF2B5EF4-FFF2-40B4-BE49-F238E27FC236}">
                <a16:creationId xmlns:a16="http://schemas.microsoft.com/office/drawing/2014/main" id="{3267F4C8-EB9C-286C-7E52-D009145D0BEE}"/>
              </a:ext>
            </a:extLst>
          </p:cNvPr>
          <p:cNvSpPr/>
          <p:nvPr/>
        </p:nvSpPr>
        <p:spPr>
          <a:xfrm>
            <a:off x="573724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Rectangle 7">
            <a:extLst>
              <a:ext uri="{FF2B5EF4-FFF2-40B4-BE49-F238E27FC236}">
                <a16:creationId xmlns:a16="http://schemas.microsoft.com/office/drawing/2014/main" id="{651D1487-6BE7-3A4D-B448-FC953757E634}"/>
              </a:ext>
            </a:extLst>
          </p:cNvPr>
          <p:cNvSpPr/>
          <p:nvPr/>
        </p:nvSpPr>
        <p:spPr>
          <a:xfrm>
            <a:off x="6141415"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Rectangle 8">
            <a:extLst>
              <a:ext uri="{FF2B5EF4-FFF2-40B4-BE49-F238E27FC236}">
                <a16:creationId xmlns:a16="http://schemas.microsoft.com/office/drawing/2014/main" id="{5AD78986-0ED5-1A9A-6247-7EA8FC9B1913}"/>
              </a:ext>
            </a:extLst>
          </p:cNvPr>
          <p:cNvSpPr/>
          <p:nvPr/>
        </p:nvSpPr>
        <p:spPr>
          <a:xfrm>
            <a:off x="6545588" y="468949"/>
            <a:ext cx="318110"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Rectangle 9">
            <a:extLst>
              <a:ext uri="{FF2B5EF4-FFF2-40B4-BE49-F238E27FC236}">
                <a16:creationId xmlns:a16="http://schemas.microsoft.com/office/drawing/2014/main" id="{F89F1DCD-A318-024D-9496-74F58F28AAFB}"/>
              </a:ext>
            </a:extLst>
          </p:cNvPr>
          <p:cNvSpPr/>
          <p:nvPr/>
        </p:nvSpPr>
        <p:spPr>
          <a:xfrm>
            <a:off x="694976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TextBox 3">
            <a:extLst>
              <a:ext uri="{FF2B5EF4-FFF2-40B4-BE49-F238E27FC236}">
                <a16:creationId xmlns:a16="http://schemas.microsoft.com/office/drawing/2014/main" id="{719FB659-0312-BF2C-FB8C-6F2743F68673}"/>
              </a:ext>
            </a:extLst>
          </p:cNvPr>
          <p:cNvSpPr txBox="1"/>
          <p:nvPr/>
        </p:nvSpPr>
        <p:spPr>
          <a:xfrm>
            <a:off x="451413" y="746532"/>
            <a:ext cx="1861705" cy="215444"/>
          </a:xfrm>
          <a:prstGeom prst="rect">
            <a:avLst/>
          </a:prstGeom>
          <a:noFill/>
        </p:spPr>
        <p:txBody>
          <a:bodyPr wrap="none" lIns="90000" tIns="0" rIns="90000" bIns="0" rtlCol="0" anchor="ctr">
            <a:spAutoFit/>
          </a:bodyPr>
          <a:lstStyle/>
          <a:p>
            <a:r>
              <a:rPr lang="fi-FI" sz="1400" b="1">
                <a:solidFill>
                  <a:schemeClr val="accent5"/>
                </a:solidFill>
                <a:ea typeface="Inter" panose="02000503000000020004" pitchFamily="2" charset="0"/>
                <a:cs typeface="Times New Roman" panose="02020603050405020304" pitchFamily="18" charset="0"/>
              </a:rPr>
              <a:t>Asiakasturvallisuus</a:t>
            </a:r>
            <a:endParaRPr lang="fi-FI" sz="1400" b="1">
              <a:solidFill>
                <a:schemeClr val="accent1"/>
              </a:solidFill>
            </a:endParaRPr>
          </a:p>
        </p:txBody>
      </p:sp>
      <p:sp>
        <p:nvSpPr>
          <p:cNvPr id="28" name="Content Placeholder 3">
            <a:extLst>
              <a:ext uri="{FF2B5EF4-FFF2-40B4-BE49-F238E27FC236}">
                <a16:creationId xmlns:a16="http://schemas.microsoft.com/office/drawing/2014/main" id="{378BE8CD-B2A2-4AD8-4745-D247ADAD870D}"/>
              </a:ext>
            </a:extLst>
          </p:cNvPr>
          <p:cNvSpPr txBox="1">
            <a:spLocks/>
          </p:cNvSpPr>
          <p:nvPr/>
        </p:nvSpPr>
        <p:spPr>
          <a:xfrm>
            <a:off x="451413" y="1825626"/>
            <a:ext cx="11289174" cy="3746500"/>
          </a:xfrm>
          <a:prstGeom prst="rect">
            <a:avLst/>
          </a:prstGeom>
        </p:spPr>
        <p:txBody>
          <a:bodyPr vert="horz" lIns="91440" tIns="45720" rIns="91440" bIns="45720" numCol="3" spcCol="720000" rtlCol="0">
            <a:noAutofit/>
          </a:bodyPr>
          <a:lstStyle>
            <a:lvl1pPr marL="0"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1pPr>
            <a:lvl2pPr marL="457145"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2pPr>
            <a:lvl3pPr marL="914285"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371427"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4pPr>
            <a:lvl5pPr marL="1828570"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5pPr>
            <a:lvl6pPr marL="2514286"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430"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573"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718"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a:spcBef>
                <a:spcPts val="900"/>
              </a:spcBef>
              <a:spcAft>
                <a:spcPts val="200"/>
              </a:spcAft>
            </a:pPr>
            <a:endParaRPr lang="fi-FI" sz="2000" b="1">
              <a:latin typeface="+mn-lt"/>
              <a:cs typeface="Times New Roman" panose="02020603050405020304" pitchFamily="18" charset="0"/>
            </a:endParaRPr>
          </a:p>
          <a:p>
            <a:pPr marL="0" lvl="1">
              <a:spcBef>
                <a:spcPts val="900"/>
              </a:spcBef>
              <a:spcAft>
                <a:spcPts val="200"/>
              </a:spcAft>
            </a:pPr>
            <a:endParaRPr lang="fi-FI" sz="2000" b="1">
              <a:latin typeface="+mn-lt"/>
              <a:cs typeface="Times New Roman" panose="02020603050405020304" pitchFamily="18" charset="0"/>
            </a:endParaRPr>
          </a:p>
          <a:p>
            <a:pPr marL="0" lvl="1">
              <a:spcBef>
                <a:spcPts val="900"/>
              </a:spcBef>
              <a:spcAft>
                <a:spcPts val="200"/>
              </a:spcAft>
            </a:pPr>
            <a:endParaRPr lang="fi-FI" sz="2000" b="1">
              <a:latin typeface="+mn-lt"/>
              <a:cs typeface="Times New Roman" panose="02020603050405020304" pitchFamily="18" charset="0"/>
            </a:endParaRPr>
          </a:p>
          <a:p>
            <a:pPr marL="0" lvl="1">
              <a:spcBef>
                <a:spcPts val="900"/>
              </a:spcBef>
              <a:spcAft>
                <a:spcPts val="200"/>
              </a:spcAft>
            </a:pPr>
            <a:endParaRPr lang="fi-FI" sz="2000" b="1">
              <a:latin typeface="+mn-lt"/>
              <a:cs typeface="Times New Roman" panose="02020603050405020304" pitchFamily="18" charset="0"/>
            </a:endParaRPr>
          </a:p>
          <a:p>
            <a:pPr marL="0" lvl="1">
              <a:spcBef>
                <a:spcPts val="900"/>
              </a:spcBef>
              <a:spcAft>
                <a:spcPts val="200"/>
              </a:spcAft>
            </a:pPr>
            <a:endParaRPr lang="fi-FI" sz="2000" b="1">
              <a:latin typeface="+mn-lt"/>
              <a:cs typeface="Times New Roman" panose="02020603050405020304" pitchFamily="18" charset="0"/>
            </a:endParaRPr>
          </a:p>
          <a:p>
            <a:pPr marL="0" lvl="1">
              <a:spcBef>
                <a:spcPts val="900"/>
              </a:spcBef>
              <a:spcAft>
                <a:spcPts val="200"/>
              </a:spcAft>
            </a:pPr>
            <a:endParaRPr lang="fi-FI" sz="2000" b="1">
              <a:latin typeface="+mn-lt"/>
              <a:cs typeface="Times New Roman" panose="02020603050405020304" pitchFamily="18" charset="0"/>
            </a:endParaRPr>
          </a:p>
          <a:p>
            <a:pPr marL="0" lvl="1">
              <a:spcBef>
                <a:spcPts val="900"/>
              </a:spcBef>
              <a:spcAft>
                <a:spcPts val="200"/>
              </a:spcAft>
            </a:pPr>
            <a:endParaRPr lang="fi-FI" sz="2000" b="1">
              <a:latin typeface="+mn-lt"/>
              <a:cs typeface="Times New Roman" panose="02020603050405020304" pitchFamily="18" charset="0"/>
            </a:endParaRPr>
          </a:p>
          <a:p>
            <a:pPr marL="0" lvl="1">
              <a:spcBef>
                <a:spcPts val="900"/>
              </a:spcBef>
              <a:spcAft>
                <a:spcPts val="200"/>
              </a:spcAft>
            </a:pPr>
            <a:endParaRPr lang="en-FI"/>
          </a:p>
        </p:txBody>
      </p:sp>
      <p:sp>
        <p:nvSpPr>
          <p:cNvPr id="4" name="Content Placeholder 3">
            <a:extLst>
              <a:ext uri="{FF2B5EF4-FFF2-40B4-BE49-F238E27FC236}">
                <a16:creationId xmlns:a16="http://schemas.microsoft.com/office/drawing/2014/main" id="{7E87E410-0FD4-E6BF-D930-10F82CF3BBF5}"/>
              </a:ext>
            </a:extLst>
          </p:cNvPr>
          <p:cNvSpPr txBox="1">
            <a:spLocks/>
          </p:cNvSpPr>
          <p:nvPr/>
        </p:nvSpPr>
        <p:spPr>
          <a:xfrm>
            <a:off x="542242" y="1574653"/>
            <a:ext cx="11336079" cy="4664779"/>
          </a:xfrm>
          <a:prstGeom prst="rect">
            <a:avLst/>
          </a:prstGeom>
        </p:spPr>
        <p:txBody>
          <a:bodyPr vert="horz" lIns="91440" tIns="45720" rIns="91440" bIns="45720" numCol="2" spcCol="720000" rtlCol="0">
            <a:noAutofit/>
          </a:bodyPr>
          <a:lstStyle>
            <a:lvl1pPr marL="0"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1pPr>
            <a:lvl2pPr marL="457145"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2pPr>
            <a:lvl3pPr marL="914285"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371427"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4pPr>
            <a:lvl5pPr marL="1828570" indent="0" algn="l" defTabSz="914286" rtl="0" eaLnBrk="1" latinLnBrk="0" hangingPunct="1">
              <a:lnSpc>
                <a:spcPct val="9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5pPr>
            <a:lvl6pPr marL="2514286"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430"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573"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718" indent="-228573"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a:lnSpc>
                <a:spcPct val="110000"/>
              </a:lnSpc>
              <a:spcBef>
                <a:spcPts val="789"/>
              </a:spcBef>
              <a:spcAft>
                <a:spcPts val="175"/>
              </a:spcAft>
            </a:pPr>
            <a:r>
              <a:rPr lang="fi-FI"/>
              <a:t>Kotihoidon yksiköissä käytetään paljon erilaisia lääkinnällisiksi laitteiksi luokiteltuja välineitä ja hoitotarvikkeita, joihin liittyvistä käytännöistä säädetään lääkinnällisistä laitteista annetussa laissa. Hoitoon käytettäviä lääkinnällisiä laitteita ovat mm. pyörätuolit, rollaattorit, sairaalasängyt, nostolaitteet, verensokeri-, kuume- ja verenpainemittarit, kuulolaitteet, haavasidokset ym. vastaavat.</a:t>
            </a:r>
          </a:p>
          <a:p>
            <a:pPr marL="0" lvl="1">
              <a:lnSpc>
                <a:spcPct val="110000"/>
              </a:lnSpc>
              <a:spcBef>
                <a:spcPts val="789"/>
              </a:spcBef>
              <a:spcAft>
                <a:spcPts val="175"/>
              </a:spcAft>
            </a:pPr>
            <a:r>
              <a:rPr lang="fi-FI"/>
              <a:t>Asiakkaiden perusapuvälinehankinnoista huolehtii kotihoidon henkilöstö. Tarvittaessa työntekijät voivat konsultoida fysioterapeuttia ja pyytää fysioterapeutin mukaan kotikäynnille. Fysioterapeutti sekä alueellinen apuvälineyksikkö hoitavat erikoisapuvälineiden hankinnat, joiden huolto tapahtuu apuvälineyksikön kautta. Ohjeet laitteiden käyttöön tulevat apuvälineyksiköstä asiakkaalle ja kotihoidon henkilöstö perehtyy asiakaskohteessa saatavilla oleviin ohjeisiin.</a:t>
            </a:r>
          </a:p>
          <a:p>
            <a:pPr marL="0" lvl="1">
              <a:lnSpc>
                <a:spcPct val="110000"/>
              </a:lnSpc>
              <a:spcBef>
                <a:spcPts val="789"/>
              </a:spcBef>
              <a:spcAft>
                <a:spcPts val="175"/>
              </a:spcAft>
            </a:pPr>
            <a:r>
              <a:rPr lang="fi-FI"/>
              <a:t>Kotihoidolla on käytössä ammattilaiskäyttöön tarkoitetut seurantamittarit verensokerin ja -paineen seurantaan sekä happisaturaatiomittari. Verensokerimittarit testataan säännöllisesti kontrolliliuoksilla. Asiakkaalla tulee olla oman terveydentilansa seurantaan liittyen oma vaaka. Lisäksi asiakkaalla voi olla omia seurantamittareita mm. verenpaineen ja verensokerin seurantaan, ja niiden luotettavuutta voidaan verrata kotihoidon mittareiden kanssa tehtävillä rinnakkaismittauksilla.</a:t>
            </a:r>
          </a:p>
          <a:p>
            <a:pPr marL="0" lvl="1">
              <a:lnSpc>
                <a:spcPct val="110000"/>
              </a:lnSpc>
              <a:spcBef>
                <a:spcPts val="789"/>
              </a:spcBef>
              <a:spcAft>
                <a:spcPts val="175"/>
              </a:spcAft>
            </a:pPr>
            <a:r>
              <a:rPr lang="fi-FI"/>
              <a:t>Asiakas saa hoitotarvikkeet joko ilmaisjakeluna tai hankkii ne omakustanteisena alueellisen hoitotarvikejakelun lainsäädäntöön perustuvien ohjeiden mukaisesti. Ne ovat jäljitettävissä järjestelmässä asiakaskohtaisesti vaara- ja virhetilanteessa. </a:t>
            </a:r>
          </a:p>
          <a:p>
            <a:pPr marL="0" lvl="1">
              <a:lnSpc>
                <a:spcPct val="110000"/>
              </a:lnSpc>
              <a:spcBef>
                <a:spcPts val="789"/>
              </a:spcBef>
              <a:spcAft>
                <a:spcPts val="175"/>
              </a:spcAft>
            </a:pPr>
            <a:r>
              <a:rPr lang="fi-FI"/>
              <a:t>Kotihoidon laitteista on koottu ohjeet kotihoidon sisäiselle </a:t>
            </a:r>
            <a:r>
              <a:rPr lang="fi-FI" err="1"/>
              <a:t>Teams</a:t>
            </a:r>
            <a:r>
              <a:rPr lang="fi-FI"/>
              <a:t>-kanavalle, ja ne ovat myös asiakaskohteessa henkilökunnan käytettävissä. Pitäydymme toimittajan antamissa ohjeissa.</a:t>
            </a:r>
          </a:p>
          <a:p>
            <a:pPr marL="0" lvl="1">
              <a:lnSpc>
                <a:spcPct val="110000"/>
              </a:lnSpc>
              <a:spcBef>
                <a:spcPts val="789"/>
              </a:spcBef>
              <a:spcAft>
                <a:spcPts val="175"/>
              </a:spcAft>
            </a:pPr>
            <a:r>
              <a:rPr lang="fi-FI"/>
              <a:t>Terveydenhuollon laitteiden ja tarvikkeiden aiheuttamista vaaratilanteista ilmoitetaan Fimeaan. Eloisassa kotihoidon työntekijä tekee </a:t>
            </a:r>
            <a:r>
              <a:rPr lang="fi-FI" err="1"/>
              <a:t>Haipro</a:t>
            </a:r>
            <a:r>
              <a:rPr lang="fi-FI"/>
              <a:t>- ilmoituksen, jonka yhteydessä vaaratilanteesta menee tieto myös Fimealle. Esihenkilö vastaa siitä, että lainmukainen ilmoitus tehdään Fimealle. Tieto turvallisuusriskeistä välitetään myös toimialuejohtajalle sekä palvelupäällikölle </a:t>
            </a:r>
            <a:r>
              <a:rPr lang="fi-FI" err="1"/>
              <a:t>Haipro</a:t>
            </a:r>
            <a:r>
              <a:rPr lang="fi-FI"/>
              <a:t>-järjestelmässä.</a:t>
            </a:r>
          </a:p>
          <a:p>
            <a:pPr marL="0" lvl="1">
              <a:spcBef>
                <a:spcPts val="900"/>
              </a:spcBef>
              <a:spcAft>
                <a:spcPts val="200"/>
              </a:spcAft>
            </a:pPr>
            <a:endParaRPr lang="en-FI"/>
          </a:p>
        </p:txBody>
      </p:sp>
      <p:sp>
        <p:nvSpPr>
          <p:cNvPr id="14" name="Suorakulmio 13">
            <a:extLst>
              <a:ext uri="{FF2B5EF4-FFF2-40B4-BE49-F238E27FC236}">
                <a16:creationId xmlns:a16="http://schemas.microsoft.com/office/drawing/2014/main" id="{5140626A-7714-73B6-C9D8-0B79B9B493BA}"/>
              </a:ext>
            </a:extLst>
          </p:cNvPr>
          <p:cNvSpPr/>
          <p:nvPr/>
        </p:nvSpPr>
        <p:spPr>
          <a:xfrm>
            <a:off x="6545588" y="4563123"/>
            <a:ext cx="5194999" cy="1760972"/>
          </a:xfrm>
          <a:prstGeom prst="rect">
            <a:avLst/>
          </a:prstGeom>
          <a:solidFill>
            <a:schemeClr val="bg1"/>
          </a:solid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i-FI" sz="1200" b="1">
                <a:solidFill>
                  <a:schemeClr val="tx1"/>
                </a:solidFill>
              </a:rPr>
              <a:t>Vastuuhenkilö </a:t>
            </a:r>
            <a:r>
              <a:rPr lang="fi-FI" sz="1100">
                <a:solidFill>
                  <a:schemeClr val="tx1"/>
                </a:solidFill>
              </a:rPr>
              <a:t>(vastaa siitä, että yksikössä noudatetaan terveydenhuollon laitteista ja tarvikkeista annettua lakia ja sen nojalla annettuja säädöksiä): </a:t>
            </a:r>
          </a:p>
          <a:p>
            <a:r>
              <a:rPr lang="fi-FI" sz="1200">
                <a:solidFill>
                  <a:schemeClr val="tx1"/>
                </a:solidFill>
              </a:rPr>
              <a:t>[Etunimi Sukunimi], [nimike]</a:t>
            </a:r>
          </a:p>
          <a:p>
            <a:endParaRPr lang="fi-FI" sz="1200">
              <a:solidFill>
                <a:schemeClr val="tx1"/>
              </a:solidFill>
            </a:endParaRPr>
          </a:p>
          <a:p>
            <a:r>
              <a:rPr lang="fi-FI" sz="1200" b="1">
                <a:solidFill>
                  <a:schemeClr val="tx1"/>
                </a:solidFill>
              </a:rPr>
              <a:t>Mittareiden testaus ja kalibrointi: </a:t>
            </a:r>
          </a:p>
          <a:p>
            <a:r>
              <a:rPr lang="fi-FI" sz="1200">
                <a:solidFill>
                  <a:schemeClr val="tx1"/>
                </a:solidFill>
              </a:rPr>
              <a:t>[kuinka usein ja miten mittarit testataan ja kalibroidaan?]</a:t>
            </a:r>
          </a:p>
          <a:p>
            <a:endParaRPr lang="fi-FI" sz="1200">
              <a:solidFill>
                <a:schemeClr val="tx1"/>
              </a:solidFill>
            </a:endParaRPr>
          </a:p>
          <a:p>
            <a:endParaRPr lang="fi-FI" sz="1200">
              <a:solidFill>
                <a:schemeClr val="tx1"/>
              </a:solidFill>
            </a:endParaRPr>
          </a:p>
          <a:p>
            <a:endParaRPr lang="fi-FI" sz="1200" b="1">
              <a:solidFill>
                <a:schemeClr val="tx1"/>
              </a:solidFill>
            </a:endParaRPr>
          </a:p>
          <a:p>
            <a:endParaRPr lang="fi-FI" sz="1200" b="1">
              <a:solidFill>
                <a:schemeClr val="tx1"/>
              </a:solidFill>
            </a:endParaRPr>
          </a:p>
          <a:p>
            <a:r>
              <a:rPr lang="fi-FI" sz="1200" b="1">
                <a:solidFill>
                  <a:schemeClr val="tx1"/>
                </a:solidFill>
              </a:rPr>
              <a:t> </a:t>
            </a:r>
          </a:p>
        </p:txBody>
      </p:sp>
    </p:spTree>
    <p:extLst>
      <p:ext uri="{BB962C8B-B14F-4D97-AF65-F5344CB8AC3E}">
        <p14:creationId xmlns:p14="http://schemas.microsoft.com/office/powerpoint/2010/main" val="18278845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EDF85F76-185D-25E6-CC50-C64AF1A1D499}"/>
              </a:ext>
            </a:extLst>
          </p:cNvPr>
          <p:cNvSpPr/>
          <p:nvPr/>
        </p:nvSpPr>
        <p:spPr>
          <a:xfrm>
            <a:off x="2193634" y="5790918"/>
            <a:ext cx="2787055" cy="576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7" name="TextBox 76">
            <a:extLst>
              <a:ext uri="{FF2B5EF4-FFF2-40B4-BE49-F238E27FC236}">
                <a16:creationId xmlns:a16="http://schemas.microsoft.com/office/drawing/2014/main" id="{7C268153-9EF3-BB6B-5E8B-928D226916A6}"/>
              </a:ext>
            </a:extLst>
          </p:cNvPr>
          <p:cNvSpPr txBox="1"/>
          <p:nvPr/>
        </p:nvSpPr>
        <p:spPr>
          <a:xfrm>
            <a:off x="2471087" y="5821536"/>
            <a:ext cx="2448135" cy="507831"/>
          </a:xfrm>
          <a:prstGeom prst="rect">
            <a:avLst/>
          </a:prstGeom>
          <a:noFill/>
        </p:spPr>
        <p:txBody>
          <a:bodyPr wrap="square">
            <a:spAutoFit/>
          </a:bodyPr>
          <a:lstStyle/>
          <a:p>
            <a:pPr>
              <a:lnSpc>
                <a:spcPct val="90000"/>
              </a:lnSpc>
            </a:pPr>
            <a:r>
              <a:rPr lang="fi-FI" sz="1000" b="1">
                <a:solidFill>
                  <a:schemeClr val="bg1"/>
                </a:solidFill>
              </a:rPr>
              <a:t>Jos laite aiheuttaa vaaratilanteen, asiakas ilmoittaa työntekijälle ja laite poistetaan käytöstä</a:t>
            </a:r>
            <a:endParaRPr lang="fi-FI" sz="1000"/>
          </a:p>
        </p:txBody>
      </p:sp>
      <p:sp>
        <p:nvSpPr>
          <p:cNvPr id="104" name="Rectangle 103">
            <a:extLst>
              <a:ext uri="{FF2B5EF4-FFF2-40B4-BE49-F238E27FC236}">
                <a16:creationId xmlns:a16="http://schemas.microsoft.com/office/drawing/2014/main" id="{2608F4CF-64ED-57E1-6DDA-19CBA23DB5D6}"/>
              </a:ext>
            </a:extLst>
          </p:cNvPr>
          <p:cNvSpPr/>
          <p:nvPr/>
        </p:nvSpPr>
        <p:spPr>
          <a:xfrm>
            <a:off x="9580042" y="5796849"/>
            <a:ext cx="2050999" cy="576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9" name="Rectangle 28">
            <a:extLst>
              <a:ext uri="{FF2B5EF4-FFF2-40B4-BE49-F238E27FC236}">
                <a16:creationId xmlns:a16="http://schemas.microsoft.com/office/drawing/2014/main" id="{84777759-F49F-12A4-FCA1-967590D34C43}"/>
              </a:ext>
            </a:extLst>
          </p:cNvPr>
          <p:cNvSpPr>
            <a:spLocks/>
          </p:cNvSpPr>
          <p:nvPr/>
        </p:nvSpPr>
        <p:spPr>
          <a:xfrm>
            <a:off x="5267338" y="2402360"/>
            <a:ext cx="3060000" cy="3140198"/>
          </a:xfrm>
          <a:prstGeom prst="rect">
            <a:avLst/>
          </a:prstGeom>
          <a:solidFill>
            <a:schemeClr val="accent5">
              <a:lumMod val="20000"/>
              <a:lumOff val="80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4" name="Rectangle 3">
            <a:extLst>
              <a:ext uri="{FF2B5EF4-FFF2-40B4-BE49-F238E27FC236}">
                <a16:creationId xmlns:a16="http://schemas.microsoft.com/office/drawing/2014/main" id="{4668D97A-22B8-4E0B-84B6-41CD742CD92F}"/>
              </a:ext>
            </a:extLst>
          </p:cNvPr>
          <p:cNvSpPr>
            <a:spLocks/>
          </p:cNvSpPr>
          <p:nvPr/>
        </p:nvSpPr>
        <p:spPr>
          <a:xfrm>
            <a:off x="1786684" y="2402360"/>
            <a:ext cx="3060000" cy="3140198"/>
          </a:xfrm>
          <a:prstGeom prst="rect">
            <a:avLst/>
          </a:prstGeom>
          <a:solidFill>
            <a:schemeClr val="accent5">
              <a:lumMod val="20000"/>
              <a:lumOff val="80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35" name="Rectangle 34">
            <a:extLst>
              <a:ext uri="{FF2B5EF4-FFF2-40B4-BE49-F238E27FC236}">
                <a16:creationId xmlns:a16="http://schemas.microsoft.com/office/drawing/2014/main" id="{9E0E8520-A994-157B-854D-4303B563ABB5}"/>
              </a:ext>
            </a:extLst>
          </p:cNvPr>
          <p:cNvSpPr>
            <a:spLocks/>
          </p:cNvSpPr>
          <p:nvPr/>
        </p:nvSpPr>
        <p:spPr>
          <a:xfrm>
            <a:off x="8694521" y="2402360"/>
            <a:ext cx="3060000" cy="3140198"/>
          </a:xfrm>
          <a:prstGeom prst="rect">
            <a:avLst/>
          </a:prstGeom>
          <a:solidFill>
            <a:schemeClr val="accent5">
              <a:lumMod val="20000"/>
              <a:lumOff val="80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47" name="Title 1">
            <a:extLst>
              <a:ext uri="{FF2B5EF4-FFF2-40B4-BE49-F238E27FC236}">
                <a16:creationId xmlns:a16="http://schemas.microsoft.com/office/drawing/2014/main" id="{6BF35D5A-D92A-BAAD-3F77-F08A8C482344}"/>
              </a:ext>
            </a:extLst>
          </p:cNvPr>
          <p:cNvSpPr txBox="1">
            <a:spLocks/>
          </p:cNvSpPr>
          <p:nvPr/>
        </p:nvSpPr>
        <p:spPr>
          <a:xfrm>
            <a:off x="451413" y="194943"/>
            <a:ext cx="11289174" cy="868004"/>
          </a:xfrm>
          <a:prstGeom prst="rect">
            <a:avLst/>
          </a:prstGeom>
        </p:spPr>
        <p:txBody>
          <a:bodyPr vert="horz" lIns="91440" tIns="45720" rIns="91440" bIns="45720" rtlCol="0" anchor="ctr">
            <a:normAutofit/>
          </a:bodyPr>
          <a:lstStyle>
            <a:lvl1pPr algn="l" defTabSz="914286" rtl="0" eaLnBrk="1" latinLnBrk="0" hangingPunct="1">
              <a:lnSpc>
                <a:spcPct val="90000"/>
              </a:lnSpc>
              <a:spcBef>
                <a:spcPct val="0"/>
              </a:spcBef>
              <a:buNone/>
              <a:defRPr sz="2600" b="1" i="0" kern="1200">
                <a:solidFill>
                  <a:schemeClr val="accent5"/>
                </a:solidFill>
                <a:latin typeface="Arial Black" panose="020B0604020202020204" pitchFamily="34" charset="0"/>
                <a:ea typeface="+mj-ea"/>
                <a:cs typeface="Arial Black" panose="020B0604020202020204" pitchFamily="34" charset="0"/>
              </a:defRPr>
            </a:lvl1pPr>
          </a:lstStyle>
          <a:p>
            <a:r>
              <a:rPr lang="fi-FI" sz="2800"/>
              <a:t>Terveydenhuollon laitteet ja tarvikkeet </a:t>
            </a:r>
            <a:endParaRPr lang="en-FI"/>
          </a:p>
        </p:txBody>
      </p:sp>
      <p:sp>
        <p:nvSpPr>
          <p:cNvPr id="7" name="Suorakulmio 6">
            <a:extLst>
              <a:ext uri="{FF2B5EF4-FFF2-40B4-BE49-F238E27FC236}">
                <a16:creationId xmlns:a16="http://schemas.microsoft.com/office/drawing/2014/main" id="{20ABD205-02AA-CD5B-EAD1-31E46949CA0F}"/>
              </a:ext>
            </a:extLst>
          </p:cNvPr>
          <p:cNvSpPr/>
          <p:nvPr/>
        </p:nvSpPr>
        <p:spPr>
          <a:xfrm>
            <a:off x="8654896" y="3384958"/>
            <a:ext cx="2596321" cy="102988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sz="1400">
              <a:solidFill>
                <a:schemeClr val="tx1"/>
              </a:solidFill>
            </a:endParaRPr>
          </a:p>
        </p:txBody>
      </p:sp>
      <p:sp>
        <p:nvSpPr>
          <p:cNvPr id="9" name="Tekstiruutu 8">
            <a:extLst>
              <a:ext uri="{FF2B5EF4-FFF2-40B4-BE49-F238E27FC236}">
                <a16:creationId xmlns:a16="http://schemas.microsoft.com/office/drawing/2014/main" id="{6A147BC9-C84D-BB52-98CB-E11EB19686AF}"/>
              </a:ext>
            </a:extLst>
          </p:cNvPr>
          <p:cNvSpPr txBox="1"/>
          <p:nvPr/>
        </p:nvSpPr>
        <p:spPr>
          <a:xfrm>
            <a:off x="1801043" y="3653310"/>
            <a:ext cx="3021132" cy="430887"/>
          </a:xfrm>
          <a:prstGeom prst="rect">
            <a:avLst/>
          </a:prstGeom>
          <a:noFill/>
        </p:spPr>
        <p:txBody>
          <a:bodyPr wrap="square" rtlCol="0">
            <a:spAutoFit/>
          </a:bodyPr>
          <a:lstStyle/>
          <a:p>
            <a:r>
              <a:rPr lang="fi-FI" sz="1100"/>
              <a:t>Asiakkaan oma tai kotihoidon hoitajan mukana kulkeva laite </a:t>
            </a:r>
          </a:p>
        </p:txBody>
      </p:sp>
      <p:sp>
        <p:nvSpPr>
          <p:cNvPr id="10" name="Tekstiruutu 9">
            <a:extLst>
              <a:ext uri="{FF2B5EF4-FFF2-40B4-BE49-F238E27FC236}">
                <a16:creationId xmlns:a16="http://schemas.microsoft.com/office/drawing/2014/main" id="{2E637533-070B-9203-BDA4-D33797CEDF4B}"/>
              </a:ext>
            </a:extLst>
          </p:cNvPr>
          <p:cNvSpPr txBox="1"/>
          <p:nvPr/>
        </p:nvSpPr>
        <p:spPr>
          <a:xfrm>
            <a:off x="5290489" y="3691700"/>
            <a:ext cx="3234386" cy="430887"/>
          </a:xfrm>
          <a:prstGeom prst="rect">
            <a:avLst/>
          </a:prstGeom>
          <a:noFill/>
        </p:spPr>
        <p:txBody>
          <a:bodyPr wrap="square" rtlCol="0">
            <a:spAutoFit/>
          </a:bodyPr>
          <a:lstStyle/>
          <a:p>
            <a:r>
              <a:rPr lang="fi-FI" sz="1100" spc="-10"/>
              <a:t>Fysioterapeutin kautta alueellisesta apuvälineyksiköstä</a:t>
            </a:r>
          </a:p>
        </p:txBody>
      </p:sp>
      <p:sp>
        <p:nvSpPr>
          <p:cNvPr id="11" name="Tekstiruutu 10">
            <a:extLst>
              <a:ext uri="{FF2B5EF4-FFF2-40B4-BE49-F238E27FC236}">
                <a16:creationId xmlns:a16="http://schemas.microsoft.com/office/drawing/2014/main" id="{E1017F9E-B5D2-FBE5-31D1-86E250565EC9}"/>
              </a:ext>
            </a:extLst>
          </p:cNvPr>
          <p:cNvSpPr txBox="1"/>
          <p:nvPr/>
        </p:nvSpPr>
        <p:spPr>
          <a:xfrm>
            <a:off x="173817" y="3652297"/>
            <a:ext cx="1542072" cy="276999"/>
          </a:xfrm>
          <a:prstGeom prst="rect">
            <a:avLst/>
          </a:prstGeom>
          <a:noFill/>
        </p:spPr>
        <p:txBody>
          <a:bodyPr wrap="square" rtlCol="0">
            <a:spAutoFit/>
          </a:bodyPr>
          <a:lstStyle/>
          <a:p>
            <a:r>
              <a:rPr lang="fi-FI" sz="1200" b="1"/>
              <a:t>Mistä laitteen saa</a:t>
            </a:r>
          </a:p>
        </p:txBody>
      </p:sp>
      <p:sp>
        <p:nvSpPr>
          <p:cNvPr id="13" name="Tekstiruutu 12">
            <a:extLst>
              <a:ext uri="{FF2B5EF4-FFF2-40B4-BE49-F238E27FC236}">
                <a16:creationId xmlns:a16="http://schemas.microsoft.com/office/drawing/2014/main" id="{BF061DB7-FF13-A055-3369-462A32402B43}"/>
              </a:ext>
            </a:extLst>
          </p:cNvPr>
          <p:cNvSpPr txBox="1"/>
          <p:nvPr/>
        </p:nvSpPr>
        <p:spPr>
          <a:xfrm>
            <a:off x="8709937" y="3691700"/>
            <a:ext cx="2733261" cy="261610"/>
          </a:xfrm>
          <a:prstGeom prst="rect">
            <a:avLst/>
          </a:prstGeom>
          <a:noFill/>
        </p:spPr>
        <p:txBody>
          <a:bodyPr wrap="square" rtlCol="0">
            <a:spAutoFit/>
          </a:bodyPr>
          <a:lstStyle/>
          <a:p>
            <a:r>
              <a:rPr lang="fi-FI" sz="1100"/>
              <a:t>Hoitotarvikejakelun kautta</a:t>
            </a:r>
          </a:p>
        </p:txBody>
      </p:sp>
      <p:sp>
        <p:nvSpPr>
          <p:cNvPr id="15" name="Tekstiruutu 14">
            <a:extLst>
              <a:ext uri="{FF2B5EF4-FFF2-40B4-BE49-F238E27FC236}">
                <a16:creationId xmlns:a16="http://schemas.microsoft.com/office/drawing/2014/main" id="{E84FE59C-8CA9-A662-175E-A04240F48B8D}"/>
              </a:ext>
            </a:extLst>
          </p:cNvPr>
          <p:cNvSpPr txBox="1"/>
          <p:nvPr/>
        </p:nvSpPr>
        <p:spPr>
          <a:xfrm>
            <a:off x="516006" y="799556"/>
            <a:ext cx="11159987" cy="307777"/>
          </a:xfrm>
          <a:prstGeom prst="rect">
            <a:avLst/>
          </a:prstGeom>
          <a:noFill/>
        </p:spPr>
        <p:txBody>
          <a:bodyPr wrap="square">
            <a:spAutoFit/>
          </a:bodyPr>
          <a:lstStyle/>
          <a:p>
            <a:r>
              <a:rPr lang="fi-FI" sz="1400" b="1">
                <a:solidFill>
                  <a:schemeClr val="accent5"/>
                </a:solidFill>
              </a:rPr>
              <a:t>Kotihoidon yksiköissä käytetään paljon erilaisia lääkinnällisiksi laitteiksi luokiteltuja välineitä ja hoitotarvikkeita, joita ovat: </a:t>
            </a:r>
          </a:p>
        </p:txBody>
      </p:sp>
      <p:sp>
        <p:nvSpPr>
          <p:cNvPr id="24" name="Tekstiruutu 23">
            <a:extLst>
              <a:ext uri="{FF2B5EF4-FFF2-40B4-BE49-F238E27FC236}">
                <a16:creationId xmlns:a16="http://schemas.microsoft.com/office/drawing/2014/main" id="{F7E462BE-D26A-D011-B192-B2D344E1118F}"/>
              </a:ext>
            </a:extLst>
          </p:cNvPr>
          <p:cNvSpPr txBox="1"/>
          <p:nvPr/>
        </p:nvSpPr>
        <p:spPr>
          <a:xfrm>
            <a:off x="5291609" y="4372344"/>
            <a:ext cx="2913755" cy="769441"/>
          </a:xfrm>
          <a:prstGeom prst="rect">
            <a:avLst/>
          </a:prstGeom>
          <a:noFill/>
        </p:spPr>
        <p:txBody>
          <a:bodyPr wrap="square">
            <a:spAutoFit/>
          </a:bodyPr>
          <a:lstStyle/>
          <a:p>
            <a:r>
              <a:rPr lang="fi-FI" sz="1100"/>
              <a:t>Ohjeet laitteiden käyttöön tulevat apuväline-yksiköstä asiakkaalle ja kotihoidon henkilöstö perehtyy asiakaskohteessa saatavana oleviin ohjeisiin.</a:t>
            </a:r>
          </a:p>
        </p:txBody>
      </p:sp>
      <p:sp>
        <p:nvSpPr>
          <p:cNvPr id="25" name="Tekstiruutu 24">
            <a:extLst>
              <a:ext uri="{FF2B5EF4-FFF2-40B4-BE49-F238E27FC236}">
                <a16:creationId xmlns:a16="http://schemas.microsoft.com/office/drawing/2014/main" id="{29A93767-79D8-D74E-035A-00D04CB7DB8E}"/>
              </a:ext>
            </a:extLst>
          </p:cNvPr>
          <p:cNvSpPr txBox="1"/>
          <p:nvPr/>
        </p:nvSpPr>
        <p:spPr>
          <a:xfrm>
            <a:off x="173817" y="4132819"/>
            <a:ext cx="1369642" cy="461665"/>
          </a:xfrm>
          <a:prstGeom prst="rect">
            <a:avLst/>
          </a:prstGeom>
          <a:noFill/>
        </p:spPr>
        <p:txBody>
          <a:bodyPr wrap="square" rtlCol="0">
            <a:spAutoFit/>
          </a:bodyPr>
          <a:lstStyle/>
          <a:p>
            <a:r>
              <a:rPr lang="fi-FI" sz="1200" b="1"/>
              <a:t>Perehtyminen laitteeseen</a:t>
            </a:r>
          </a:p>
        </p:txBody>
      </p:sp>
      <p:sp>
        <p:nvSpPr>
          <p:cNvPr id="27" name="Tekstiruutu 26">
            <a:extLst>
              <a:ext uri="{FF2B5EF4-FFF2-40B4-BE49-F238E27FC236}">
                <a16:creationId xmlns:a16="http://schemas.microsoft.com/office/drawing/2014/main" id="{C505FAD3-B27C-8CAA-C38B-A34B1DFBF978}"/>
              </a:ext>
            </a:extLst>
          </p:cNvPr>
          <p:cNvSpPr txBox="1"/>
          <p:nvPr/>
        </p:nvSpPr>
        <p:spPr>
          <a:xfrm>
            <a:off x="1801043" y="4344749"/>
            <a:ext cx="2960179" cy="769441"/>
          </a:xfrm>
          <a:prstGeom prst="rect">
            <a:avLst/>
          </a:prstGeom>
          <a:noFill/>
        </p:spPr>
        <p:txBody>
          <a:bodyPr wrap="square">
            <a:spAutoFit/>
          </a:bodyPr>
          <a:lstStyle/>
          <a:p>
            <a:r>
              <a:rPr lang="fi-FI" sz="1100"/>
              <a:t>Kotihoidon laitteista on koottu ohjeet kotihoidon sisäiselle </a:t>
            </a:r>
            <a:r>
              <a:rPr lang="fi-FI" sz="1100" err="1"/>
              <a:t>Teams</a:t>
            </a:r>
            <a:r>
              <a:rPr lang="fi-FI" sz="1100"/>
              <a:t>-kanavalle, ja ne ovat myös asiakaskohteessa henkilökunnan käytettävissä. </a:t>
            </a:r>
          </a:p>
        </p:txBody>
      </p:sp>
      <p:sp>
        <p:nvSpPr>
          <p:cNvPr id="28" name="Tekstiruutu 27">
            <a:extLst>
              <a:ext uri="{FF2B5EF4-FFF2-40B4-BE49-F238E27FC236}">
                <a16:creationId xmlns:a16="http://schemas.microsoft.com/office/drawing/2014/main" id="{F0DFA91F-513A-D196-6A05-FE2C0DB6B58E}"/>
              </a:ext>
            </a:extLst>
          </p:cNvPr>
          <p:cNvSpPr txBox="1"/>
          <p:nvPr/>
        </p:nvSpPr>
        <p:spPr>
          <a:xfrm>
            <a:off x="1773146" y="4155269"/>
            <a:ext cx="2961162" cy="261610"/>
          </a:xfrm>
          <a:prstGeom prst="rect">
            <a:avLst/>
          </a:prstGeom>
          <a:noFill/>
          <a:ln>
            <a:noFill/>
          </a:ln>
        </p:spPr>
        <p:txBody>
          <a:bodyPr wrap="square">
            <a:spAutoFit/>
          </a:bodyPr>
          <a:lstStyle/>
          <a:p>
            <a:pPr algn="ctr"/>
            <a:r>
              <a:rPr lang="fi-FI" sz="1100"/>
              <a:t>Pitäydymme toimittajan antamissa ohjeissa.</a:t>
            </a:r>
          </a:p>
        </p:txBody>
      </p:sp>
      <p:sp>
        <p:nvSpPr>
          <p:cNvPr id="30" name="Tekstiruutu 29">
            <a:extLst>
              <a:ext uri="{FF2B5EF4-FFF2-40B4-BE49-F238E27FC236}">
                <a16:creationId xmlns:a16="http://schemas.microsoft.com/office/drawing/2014/main" id="{EF936620-F037-F752-71E0-5975AAA6CC6F}"/>
              </a:ext>
            </a:extLst>
          </p:cNvPr>
          <p:cNvSpPr txBox="1"/>
          <p:nvPr/>
        </p:nvSpPr>
        <p:spPr>
          <a:xfrm>
            <a:off x="177822" y="5141082"/>
            <a:ext cx="899489" cy="276999"/>
          </a:xfrm>
          <a:prstGeom prst="rect">
            <a:avLst/>
          </a:prstGeom>
          <a:noFill/>
        </p:spPr>
        <p:txBody>
          <a:bodyPr wrap="square" rtlCol="0">
            <a:spAutoFit/>
          </a:bodyPr>
          <a:lstStyle/>
          <a:p>
            <a:r>
              <a:rPr lang="fi-FI" sz="1200" b="1"/>
              <a:t>Huolto</a:t>
            </a:r>
          </a:p>
        </p:txBody>
      </p:sp>
      <p:sp>
        <p:nvSpPr>
          <p:cNvPr id="31" name="Tekstiruutu 30">
            <a:extLst>
              <a:ext uri="{FF2B5EF4-FFF2-40B4-BE49-F238E27FC236}">
                <a16:creationId xmlns:a16="http://schemas.microsoft.com/office/drawing/2014/main" id="{27EE959B-B6EF-1123-AF3D-31D1A6EA815B}"/>
              </a:ext>
            </a:extLst>
          </p:cNvPr>
          <p:cNvSpPr txBox="1"/>
          <p:nvPr/>
        </p:nvSpPr>
        <p:spPr>
          <a:xfrm>
            <a:off x="5290678" y="5141082"/>
            <a:ext cx="2733261" cy="261610"/>
          </a:xfrm>
          <a:prstGeom prst="rect">
            <a:avLst/>
          </a:prstGeom>
          <a:noFill/>
        </p:spPr>
        <p:txBody>
          <a:bodyPr wrap="square" rtlCol="0">
            <a:spAutoFit/>
          </a:bodyPr>
          <a:lstStyle/>
          <a:p>
            <a:r>
              <a:rPr lang="fi-FI" sz="1100"/>
              <a:t>Apuvälineyksikön kautta</a:t>
            </a:r>
          </a:p>
        </p:txBody>
      </p:sp>
      <p:sp>
        <p:nvSpPr>
          <p:cNvPr id="36" name="Rectangle 35">
            <a:extLst>
              <a:ext uri="{FF2B5EF4-FFF2-40B4-BE49-F238E27FC236}">
                <a16:creationId xmlns:a16="http://schemas.microsoft.com/office/drawing/2014/main" id="{763A96D5-3F8B-A180-B5DD-6A07F7FFF4D5}"/>
              </a:ext>
            </a:extLst>
          </p:cNvPr>
          <p:cNvSpPr>
            <a:spLocks/>
          </p:cNvSpPr>
          <p:nvPr/>
        </p:nvSpPr>
        <p:spPr>
          <a:xfrm>
            <a:off x="8694522" y="2368129"/>
            <a:ext cx="3060000" cy="1258876"/>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180000" rtlCol="0" anchor="t"/>
          <a:lstStyle/>
          <a:p>
            <a:pPr algn="ctr">
              <a:lnSpc>
                <a:spcPct val="90000"/>
              </a:lnSpc>
              <a:spcAft>
                <a:spcPts val="1200"/>
              </a:spcAft>
            </a:pPr>
            <a:r>
              <a:rPr lang="fi-FI" sz="2000" b="1">
                <a:solidFill>
                  <a:schemeClr val="tx1"/>
                </a:solidFill>
              </a:rPr>
              <a:t>3. Hoitotarvikkeet</a:t>
            </a:r>
            <a:br>
              <a:rPr lang="fi-FI" sz="2000" b="1">
                <a:solidFill>
                  <a:schemeClr val="tx1"/>
                </a:solidFill>
              </a:rPr>
            </a:br>
            <a:r>
              <a:rPr lang="fi-FI" sz="2000" b="1">
                <a:solidFill>
                  <a:schemeClr val="tx1"/>
                </a:solidFill>
              </a:rPr>
              <a:t>(</a:t>
            </a:r>
            <a:r>
              <a:rPr lang="fi-FI" sz="1400" b="1">
                <a:solidFill>
                  <a:schemeClr val="tx1"/>
                </a:solidFill>
              </a:rPr>
              <a:t>pitkäaikaissairauden hoitoon)</a:t>
            </a:r>
          </a:p>
          <a:p>
            <a:pPr algn="ctr">
              <a:lnSpc>
                <a:spcPct val="95000"/>
              </a:lnSpc>
              <a:spcAft>
                <a:spcPts val="1200"/>
              </a:spcAft>
            </a:pPr>
            <a:r>
              <a:rPr lang="fi-FI" sz="1200" b="1">
                <a:solidFill>
                  <a:schemeClr val="tx1"/>
                </a:solidFill>
              </a:rPr>
              <a:t>Esim. haavanhoito-, avanne- ja dialyysitarvikkeet</a:t>
            </a:r>
          </a:p>
        </p:txBody>
      </p:sp>
      <p:sp>
        <p:nvSpPr>
          <p:cNvPr id="33" name="Rectangle 32">
            <a:extLst>
              <a:ext uri="{FF2B5EF4-FFF2-40B4-BE49-F238E27FC236}">
                <a16:creationId xmlns:a16="http://schemas.microsoft.com/office/drawing/2014/main" id="{A75AC3E8-DC98-3DE2-C28C-271E8995FD32}"/>
              </a:ext>
            </a:extLst>
          </p:cNvPr>
          <p:cNvSpPr>
            <a:spLocks/>
          </p:cNvSpPr>
          <p:nvPr/>
        </p:nvSpPr>
        <p:spPr>
          <a:xfrm>
            <a:off x="5267339" y="2368129"/>
            <a:ext cx="3060000" cy="1258876"/>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251999" rtlCol="0" anchor="t"/>
          <a:lstStyle/>
          <a:p>
            <a:pPr algn="ctr">
              <a:lnSpc>
                <a:spcPct val="95000"/>
              </a:lnSpc>
              <a:spcAft>
                <a:spcPts val="1800"/>
              </a:spcAft>
            </a:pPr>
            <a:r>
              <a:rPr lang="fi-FI" sz="2000" b="1">
                <a:solidFill>
                  <a:schemeClr val="tx1"/>
                </a:solidFill>
              </a:rPr>
              <a:t>2. Erikoisapuvälineet</a:t>
            </a:r>
          </a:p>
          <a:p>
            <a:pPr algn="ctr">
              <a:lnSpc>
                <a:spcPct val="95000"/>
              </a:lnSpc>
              <a:spcAft>
                <a:spcPts val="1800"/>
              </a:spcAft>
            </a:pPr>
            <a:r>
              <a:rPr lang="fi-FI" sz="1200" b="1">
                <a:solidFill>
                  <a:schemeClr val="tx1"/>
                </a:solidFill>
              </a:rPr>
              <a:t>Esim. pyörätuolit, nostolaitteet ja hengityksen apuvälineet</a:t>
            </a:r>
          </a:p>
        </p:txBody>
      </p:sp>
      <p:sp>
        <p:nvSpPr>
          <p:cNvPr id="8" name="Rectangle 7">
            <a:extLst>
              <a:ext uri="{FF2B5EF4-FFF2-40B4-BE49-F238E27FC236}">
                <a16:creationId xmlns:a16="http://schemas.microsoft.com/office/drawing/2014/main" id="{88FC7459-EAE7-5999-0773-34AB7C30F8BB}"/>
              </a:ext>
            </a:extLst>
          </p:cNvPr>
          <p:cNvSpPr/>
          <p:nvPr/>
        </p:nvSpPr>
        <p:spPr>
          <a:xfrm>
            <a:off x="1786685" y="2368129"/>
            <a:ext cx="3060000" cy="125972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144000" rIns="72000" rtlCol="0" anchor="t"/>
          <a:lstStyle/>
          <a:p>
            <a:pPr algn="ctr">
              <a:lnSpc>
                <a:spcPct val="95000"/>
              </a:lnSpc>
              <a:spcAft>
                <a:spcPts val="1300"/>
              </a:spcAft>
            </a:pPr>
            <a:r>
              <a:rPr lang="fi-FI" sz="2000" b="1">
                <a:solidFill>
                  <a:schemeClr val="tx1"/>
                </a:solidFill>
              </a:rPr>
              <a:t>1. Perusapuvälineet</a:t>
            </a:r>
          </a:p>
          <a:p>
            <a:pPr algn="ctr">
              <a:lnSpc>
                <a:spcPct val="95000"/>
              </a:lnSpc>
              <a:spcAft>
                <a:spcPts val="1300"/>
              </a:spcAft>
            </a:pPr>
            <a:r>
              <a:rPr lang="fi-FI" sz="1200" b="1">
                <a:solidFill>
                  <a:schemeClr val="tx1"/>
                </a:solidFill>
              </a:rPr>
              <a:t>Esim. asiakkaan omat tai kotihoidon mittarit verensokerin ja verenpaineen seurantaan sekä happisaturaatiomittarit</a:t>
            </a:r>
          </a:p>
        </p:txBody>
      </p:sp>
      <p:sp>
        <p:nvSpPr>
          <p:cNvPr id="26" name="Oval 25">
            <a:extLst>
              <a:ext uri="{FF2B5EF4-FFF2-40B4-BE49-F238E27FC236}">
                <a16:creationId xmlns:a16="http://schemas.microsoft.com/office/drawing/2014/main" id="{DC66BB2F-D277-0384-DCAC-E7125BC6DDE9}"/>
              </a:ext>
            </a:extLst>
          </p:cNvPr>
          <p:cNvSpPr/>
          <p:nvPr/>
        </p:nvSpPr>
        <p:spPr>
          <a:xfrm>
            <a:off x="2739616" y="1214805"/>
            <a:ext cx="1283665" cy="1283664"/>
          </a:xfrm>
          <a:prstGeom prst="ellipse">
            <a:avLst/>
          </a:prstGeom>
          <a:solidFill>
            <a:schemeClr val="bg1"/>
          </a:solidFill>
          <a:ln w="79375">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9" name="Graphic 18">
            <a:extLst>
              <a:ext uri="{FF2B5EF4-FFF2-40B4-BE49-F238E27FC236}">
                <a16:creationId xmlns:a16="http://schemas.microsoft.com/office/drawing/2014/main" id="{19B863E6-8BA5-6F9A-8A5C-9F90203AD3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08286" y="1371154"/>
            <a:ext cx="977041" cy="938115"/>
          </a:xfrm>
          <a:prstGeom prst="rect">
            <a:avLst/>
          </a:prstGeom>
        </p:spPr>
      </p:pic>
      <p:sp>
        <p:nvSpPr>
          <p:cNvPr id="37" name="Oval 36">
            <a:extLst>
              <a:ext uri="{FF2B5EF4-FFF2-40B4-BE49-F238E27FC236}">
                <a16:creationId xmlns:a16="http://schemas.microsoft.com/office/drawing/2014/main" id="{C28DCBE1-564F-DA1F-6FA9-7792C45FB1A1}"/>
              </a:ext>
            </a:extLst>
          </p:cNvPr>
          <p:cNvSpPr/>
          <p:nvPr/>
        </p:nvSpPr>
        <p:spPr>
          <a:xfrm>
            <a:off x="9580042" y="1231470"/>
            <a:ext cx="1283665" cy="1283664"/>
          </a:xfrm>
          <a:prstGeom prst="ellipse">
            <a:avLst/>
          </a:prstGeom>
          <a:solidFill>
            <a:schemeClr val="bg1"/>
          </a:solidFill>
          <a:ln w="79375">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4" name="Oval 33">
            <a:extLst>
              <a:ext uri="{FF2B5EF4-FFF2-40B4-BE49-F238E27FC236}">
                <a16:creationId xmlns:a16="http://schemas.microsoft.com/office/drawing/2014/main" id="{12CD0EF1-9198-6C69-005D-075FA9FDA93D}"/>
              </a:ext>
            </a:extLst>
          </p:cNvPr>
          <p:cNvSpPr/>
          <p:nvPr/>
        </p:nvSpPr>
        <p:spPr>
          <a:xfrm>
            <a:off x="6144566" y="1232813"/>
            <a:ext cx="1283665" cy="1283664"/>
          </a:xfrm>
          <a:prstGeom prst="ellipse">
            <a:avLst/>
          </a:prstGeom>
          <a:solidFill>
            <a:schemeClr val="bg1"/>
          </a:solidFill>
          <a:ln w="79375">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1" name="Graphic 20">
            <a:extLst>
              <a:ext uri="{FF2B5EF4-FFF2-40B4-BE49-F238E27FC236}">
                <a16:creationId xmlns:a16="http://schemas.microsoft.com/office/drawing/2014/main" id="{DA3A885B-731A-D7D1-A515-9DBD70CE333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81739" y="1401265"/>
            <a:ext cx="826238" cy="817928"/>
          </a:xfrm>
          <a:prstGeom prst="rect">
            <a:avLst/>
          </a:prstGeom>
        </p:spPr>
      </p:pic>
      <p:pic>
        <p:nvPicPr>
          <p:cNvPr id="23" name="Graphic 22">
            <a:extLst>
              <a:ext uri="{FF2B5EF4-FFF2-40B4-BE49-F238E27FC236}">
                <a16:creationId xmlns:a16="http://schemas.microsoft.com/office/drawing/2014/main" id="{E81BD540-D256-80FA-93C9-4262A5A1630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50373" y="1342367"/>
            <a:ext cx="999665" cy="989611"/>
          </a:xfrm>
          <a:prstGeom prst="rect">
            <a:avLst/>
          </a:prstGeom>
        </p:spPr>
      </p:pic>
      <p:cxnSp>
        <p:nvCxnSpPr>
          <p:cNvPr id="44" name="Straight Connector 43">
            <a:extLst>
              <a:ext uri="{FF2B5EF4-FFF2-40B4-BE49-F238E27FC236}">
                <a16:creationId xmlns:a16="http://schemas.microsoft.com/office/drawing/2014/main" id="{4B80FC9E-6DCD-5A05-8596-554624BC9DD3}"/>
              </a:ext>
            </a:extLst>
          </p:cNvPr>
          <p:cNvCxnSpPr>
            <a:cxnSpLocks/>
          </p:cNvCxnSpPr>
          <p:nvPr/>
        </p:nvCxnSpPr>
        <p:spPr>
          <a:xfrm>
            <a:off x="1946762" y="2881376"/>
            <a:ext cx="2733261" cy="0"/>
          </a:xfrm>
          <a:prstGeom prst="line">
            <a:avLst/>
          </a:prstGeom>
          <a:ln w="31750" cap="rnd">
            <a:solidFill>
              <a:srgbClr val="EDEDFC"/>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6F893A5-71F5-CCFB-A94B-C996057945DB}"/>
              </a:ext>
            </a:extLst>
          </p:cNvPr>
          <p:cNvCxnSpPr>
            <a:cxnSpLocks/>
          </p:cNvCxnSpPr>
          <p:nvPr/>
        </p:nvCxnSpPr>
        <p:spPr>
          <a:xfrm>
            <a:off x="8843149" y="3134868"/>
            <a:ext cx="2732400" cy="0"/>
          </a:xfrm>
          <a:prstGeom prst="line">
            <a:avLst/>
          </a:prstGeom>
          <a:ln w="31750" cap="rnd">
            <a:solidFill>
              <a:srgbClr val="EDEDFC"/>
            </a:solidFill>
          </a:ln>
        </p:spPr>
        <p:style>
          <a:lnRef idx="1">
            <a:schemeClr val="accent1"/>
          </a:lnRef>
          <a:fillRef idx="0">
            <a:schemeClr val="accent1"/>
          </a:fillRef>
          <a:effectRef idx="0">
            <a:schemeClr val="accent1"/>
          </a:effectRef>
          <a:fontRef idx="minor">
            <a:schemeClr val="tx1"/>
          </a:fontRef>
        </p:style>
      </p:cxnSp>
      <p:sp>
        <p:nvSpPr>
          <p:cNvPr id="51" name="Tekstiruutu 27">
            <a:extLst>
              <a:ext uri="{FF2B5EF4-FFF2-40B4-BE49-F238E27FC236}">
                <a16:creationId xmlns:a16="http://schemas.microsoft.com/office/drawing/2014/main" id="{475AFACC-8493-5E05-C65B-6C40962DB815}"/>
              </a:ext>
            </a:extLst>
          </p:cNvPr>
          <p:cNvSpPr txBox="1"/>
          <p:nvPr/>
        </p:nvSpPr>
        <p:spPr>
          <a:xfrm>
            <a:off x="5268474" y="4155269"/>
            <a:ext cx="2961162" cy="261610"/>
          </a:xfrm>
          <a:prstGeom prst="rect">
            <a:avLst/>
          </a:prstGeom>
          <a:noFill/>
          <a:ln>
            <a:noFill/>
          </a:ln>
        </p:spPr>
        <p:txBody>
          <a:bodyPr wrap="square">
            <a:spAutoFit/>
          </a:bodyPr>
          <a:lstStyle/>
          <a:p>
            <a:pPr algn="ctr"/>
            <a:r>
              <a:rPr lang="fi-FI" sz="1100"/>
              <a:t>Pitäydymme toimittajan antamissa ohjeissa.</a:t>
            </a:r>
          </a:p>
        </p:txBody>
      </p:sp>
      <p:sp>
        <p:nvSpPr>
          <p:cNvPr id="52" name="Tekstiruutu 27">
            <a:extLst>
              <a:ext uri="{FF2B5EF4-FFF2-40B4-BE49-F238E27FC236}">
                <a16:creationId xmlns:a16="http://schemas.microsoft.com/office/drawing/2014/main" id="{7C74BBC1-E53A-B2E4-8FE5-46902A7B417B}"/>
              </a:ext>
            </a:extLst>
          </p:cNvPr>
          <p:cNvSpPr txBox="1"/>
          <p:nvPr/>
        </p:nvSpPr>
        <p:spPr>
          <a:xfrm>
            <a:off x="8654896" y="4158627"/>
            <a:ext cx="2961162" cy="261610"/>
          </a:xfrm>
          <a:prstGeom prst="rect">
            <a:avLst/>
          </a:prstGeom>
          <a:noFill/>
          <a:ln>
            <a:noFill/>
          </a:ln>
        </p:spPr>
        <p:txBody>
          <a:bodyPr wrap="square">
            <a:spAutoFit/>
          </a:bodyPr>
          <a:lstStyle/>
          <a:p>
            <a:pPr algn="ctr"/>
            <a:r>
              <a:rPr lang="fi-FI" sz="1100"/>
              <a:t>Pitäydymme toimittajan antamissa ohjeissa.</a:t>
            </a:r>
          </a:p>
        </p:txBody>
      </p:sp>
      <p:cxnSp>
        <p:nvCxnSpPr>
          <p:cNvPr id="55" name="Straight Connector 54">
            <a:extLst>
              <a:ext uri="{FF2B5EF4-FFF2-40B4-BE49-F238E27FC236}">
                <a16:creationId xmlns:a16="http://schemas.microsoft.com/office/drawing/2014/main" id="{1405EC94-D8CE-3B0A-7583-FD8EF323E680}"/>
              </a:ext>
            </a:extLst>
          </p:cNvPr>
          <p:cNvCxnSpPr>
            <a:cxnSpLocks/>
          </p:cNvCxnSpPr>
          <p:nvPr/>
        </p:nvCxnSpPr>
        <p:spPr>
          <a:xfrm>
            <a:off x="5424692" y="3022054"/>
            <a:ext cx="2733261" cy="0"/>
          </a:xfrm>
          <a:prstGeom prst="line">
            <a:avLst/>
          </a:prstGeom>
          <a:ln w="31750" cap="rnd">
            <a:solidFill>
              <a:srgbClr val="EDEDFC"/>
            </a:solidFill>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7CA7D5EE-EA3C-DA3D-A91B-49002C243447}"/>
              </a:ext>
            </a:extLst>
          </p:cNvPr>
          <p:cNvSpPr txBox="1"/>
          <p:nvPr/>
        </p:nvSpPr>
        <p:spPr>
          <a:xfrm>
            <a:off x="9936579" y="5900183"/>
            <a:ext cx="1564507" cy="369332"/>
          </a:xfrm>
          <a:prstGeom prst="rect">
            <a:avLst/>
          </a:prstGeom>
          <a:noFill/>
        </p:spPr>
        <p:txBody>
          <a:bodyPr wrap="square">
            <a:spAutoFit/>
          </a:bodyPr>
          <a:lstStyle/>
          <a:p>
            <a:pPr>
              <a:lnSpc>
                <a:spcPct val="90000"/>
              </a:lnSpc>
            </a:pPr>
            <a:r>
              <a:rPr lang="fi-FI" sz="1000" b="1">
                <a:solidFill>
                  <a:schemeClr val="bg1"/>
                </a:solidFill>
                <a:sym typeface="Wingdings" panose="05000000000000000000" pitchFamily="2" charset="2"/>
              </a:rPr>
              <a:t>Ilmoitus käsitellään kotihoidon yksikössä.</a:t>
            </a:r>
          </a:p>
        </p:txBody>
      </p:sp>
      <p:cxnSp>
        <p:nvCxnSpPr>
          <p:cNvPr id="82" name="Straight Connector 81">
            <a:extLst>
              <a:ext uri="{FF2B5EF4-FFF2-40B4-BE49-F238E27FC236}">
                <a16:creationId xmlns:a16="http://schemas.microsoft.com/office/drawing/2014/main" id="{46CF87B6-DD6E-7488-6691-59689B0BF037}"/>
              </a:ext>
            </a:extLst>
          </p:cNvPr>
          <p:cNvCxnSpPr>
            <a:cxnSpLocks/>
          </p:cNvCxnSpPr>
          <p:nvPr/>
        </p:nvCxnSpPr>
        <p:spPr>
          <a:xfrm>
            <a:off x="4949862" y="6107193"/>
            <a:ext cx="474830" cy="0"/>
          </a:xfrm>
          <a:prstGeom prst="line">
            <a:avLst/>
          </a:prstGeom>
          <a:ln w="85725">
            <a:solidFill>
              <a:schemeClr val="accent5"/>
            </a:solidFill>
            <a:tailEnd type="arrow" w="med" len="sm"/>
          </a:ln>
        </p:spPr>
        <p:style>
          <a:lnRef idx="1">
            <a:schemeClr val="accent1"/>
          </a:lnRef>
          <a:fillRef idx="0">
            <a:schemeClr val="accent1"/>
          </a:fillRef>
          <a:effectRef idx="0">
            <a:schemeClr val="accent1"/>
          </a:effectRef>
          <a:fontRef idx="minor">
            <a:schemeClr val="tx1"/>
          </a:fontRef>
        </p:style>
      </p:cxnSp>
      <p:sp>
        <p:nvSpPr>
          <p:cNvPr id="85" name="Oval 84">
            <a:extLst>
              <a:ext uri="{FF2B5EF4-FFF2-40B4-BE49-F238E27FC236}">
                <a16:creationId xmlns:a16="http://schemas.microsoft.com/office/drawing/2014/main" id="{28C53655-4C45-CC33-2D58-5543CD4593B5}"/>
              </a:ext>
            </a:extLst>
          </p:cNvPr>
          <p:cNvSpPr>
            <a:spLocks noChangeAspect="1"/>
          </p:cNvSpPr>
          <p:nvPr/>
        </p:nvSpPr>
        <p:spPr>
          <a:xfrm>
            <a:off x="1967087" y="5806444"/>
            <a:ext cx="504000" cy="504000"/>
          </a:xfrm>
          <a:prstGeom prst="ellipse">
            <a:avLst/>
          </a:prstGeom>
          <a:solidFill>
            <a:schemeClr val="accent5"/>
          </a:solidFill>
          <a:ln w="25400">
            <a:solidFill>
              <a:srgbClr val="EDEDF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2000" b="1">
                <a:solidFill>
                  <a:schemeClr val="bg1"/>
                </a:solidFill>
              </a:rPr>
              <a:t>1</a:t>
            </a:r>
          </a:p>
        </p:txBody>
      </p:sp>
      <p:sp>
        <p:nvSpPr>
          <p:cNvPr id="93" name="Oval 92">
            <a:extLst>
              <a:ext uri="{FF2B5EF4-FFF2-40B4-BE49-F238E27FC236}">
                <a16:creationId xmlns:a16="http://schemas.microsoft.com/office/drawing/2014/main" id="{DB0F337B-57E3-B6A4-DA7E-F8370C5353C3}"/>
              </a:ext>
            </a:extLst>
          </p:cNvPr>
          <p:cNvSpPr/>
          <p:nvPr/>
        </p:nvSpPr>
        <p:spPr>
          <a:xfrm>
            <a:off x="9347896" y="5818029"/>
            <a:ext cx="503999" cy="503999"/>
          </a:xfrm>
          <a:prstGeom prst="ellipse">
            <a:avLst/>
          </a:prstGeom>
          <a:solidFill>
            <a:schemeClr val="accent5"/>
          </a:solidFill>
          <a:ln w="25400">
            <a:solidFill>
              <a:srgbClr val="EDEDF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2000" b="1">
                <a:solidFill>
                  <a:schemeClr val="bg1"/>
                </a:solidFill>
              </a:rPr>
              <a:t>3</a:t>
            </a:r>
          </a:p>
        </p:txBody>
      </p:sp>
      <p:sp>
        <p:nvSpPr>
          <p:cNvPr id="103" name="Rectangle 102">
            <a:extLst>
              <a:ext uri="{FF2B5EF4-FFF2-40B4-BE49-F238E27FC236}">
                <a16:creationId xmlns:a16="http://schemas.microsoft.com/office/drawing/2014/main" id="{AC5EE628-9791-8588-2341-1A814FEA8729}"/>
              </a:ext>
            </a:extLst>
          </p:cNvPr>
          <p:cNvSpPr/>
          <p:nvPr/>
        </p:nvSpPr>
        <p:spPr>
          <a:xfrm>
            <a:off x="5791391" y="5790918"/>
            <a:ext cx="2969238" cy="576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9" name="TextBox 78">
            <a:extLst>
              <a:ext uri="{FF2B5EF4-FFF2-40B4-BE49-F238E27FC236}">
                <a16:creationId xmlns:a16="http://schemas.microsoft.com/office/drawing/2014/main" id="{88B2708D-5F4A-2EEF-E0F2-C956F0728F0E}"/>
              </a:ext>
            </a:extLst>
          </p:cNvPr>
          <p:cNvSpPr txBox="1"/>
          <p:nvPr/>
        </p:nvSpPr>
        <p:spPr>
          <a:xfrm>
            <a:off x="6058386" y="5818661"/>
            <a:ext cx="2702243" cy="507831"/>
          </a:xfrm>
          <a:prstGeom prst="rect">
            <a:avLst/>
          </a:prstGeom>
          <a:noFill/>
        </p:spPr>
        <p:txBody>
          <a:bodyPr wrap="square">
            <a:spAutoFit/>
          </a:bodyPr>
          <a:lstStyle/>
          <a:p>
            <a:pPr>
              <a:lnSpc>
                <a:spcPct val="90000"/>
              </a:lnSpc>
            </a:pPr>
            <a:r>
              <a:rPr lang="fi-FI" sz="1000" b="1">
                <a:solidFill>
                  <a:schemeClr val="bg1"/>
                </a:solidFill>
                <a:sym typeface="Wingdings" panose="05000000000000000000" pitchFamily="2" charset="2"/>
              </a:rPr>
              <a:t>Työntekijä </a:t>
            </a:r>
            <a:r>
              <a:rPr lang="fi-FI" sz="1000" b="1">
                <a:solidFill>
                  <a:schemeClr val="bg1"/>
                </a:solidFill>
              </a:rPr>
              <a:t>tekee vaaratilanteesta </a:t>
            </a:r>
            <a:r>
              <a:rPr lang="fi-FI" sz="1000" b="1" err="1">
                <a:solidFill>
                  <a:schemeClr val="bg1"/>
                </a:solidFill>
              </a:rPr>
              <a:t>Haipro</a:t>
            </a:r>
            <a:r>
              <a:rPr lang="fi-FI" sz="1000" b="1">
                <a:solidFill>
                  <a:schemeClr val="bg1"/>
                </a:solidFill>
              </a:rPr>
              <a:t>-ilmoituksen. Ilmoituksen yhteydessä tieto menee myös Fimeaan.</a:t>
            </a:r>
            <a:endParaRPr lang="fi-FI" sz="1000"/>
          </a:p>
        </p:txBody>
      </p:sp>
      <p:sp>
        <p:nvSpPr>
          <p:cNvPr id="92" name="Oval 91">
            <a:extLst>
              <a:ext uri="{FF2B5EF4-FFF2-40B4-BE49-F238E27FC236}">
                <a16:creationId xmlns:a16="http://schemas.microsoft.com/office/drawing/2014/main" id="{7139A3CC-9893-E2F7-659D-ED9A5BB2205E}"/>
              </a:ext>
            </a:extLst>
          </p:cNvPr>
          <p:cNvSpPr/>
          <p:nvPr/>
        </p:nvSpPr>
        <p:spPr>
          <a:xfrm>
            <a:off x="5540120" y="5815854"/>
            <a:ext cx="504000" cy="504000"/>
          </a:xfrm>
          <a:prstGeom prst="ellipse">
            <a:avLst/>
          </a:prstGeom>
          <a:solidFill>
            <a:schemeClr val="accent5"/>
          </a:solidFill>
          <a:ln w="25400">
            <a:solidFill>
              <a:srgbClr val="EDEDF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2000" b="1">
                <a:solidFill>
                  <a:schemeClr val="bg1"/>
                </a:solidFill>
              </a:rPr>
              <a:t>2</a:t>
            </a:r>
          </a:p>
        </p:txBody>
      </p:sp>
      <p:cxnSp>
        <p:nvCxnSpPr>
          <p:cNvPr id="107" name="Straight Connector 106">
            <a:extLst>
              <a:ext uri="{FF2B5EF4-FFF2-40B4-BE49-F238E27FC236}">
                <a16:creationId xmlns:a16="http://schemas.microsoft.com/office/drawing/2014/main" id="{16729DE2-CCC2-1402-C5EE-DE74698A00AD}"/>
              </a:ext>
            </a:extLst>
          </p:cNvPr>
          <p:cNvCxnSpPr>
            <a:cxnSpLocks/>
          </p:cNvCxnSpPr>
          <p:nvPr/>
        </p:nvCxnSpPr>
        <p:spPr>
          <a:xfrm>
            <a:off x="8760629" y="6098514"/>
            <a:ext cx="502583" cy="0"/>
          </a:xfrm>
          <a:prstGeom prst="line">
            <a:avLst/>
          </a:prstGeom>
          <a:ln w="85725">
            <a:solidFill>
              <a:schemeClr val="accent5"/>
            </a:solidFill>
            <a:tailEnd type="arrow" w="med" len="sm"/>
          </a:ln>
        </p:spPr>
        <p:style>
          <a:lnRef idx="1">
            <a:schemeClr val="accent1"/>
          </a:lnRef>
          <a:fillRef idx="0">
            <a:schemeClr val="accent1"/>
          </a:fillRef>
          <a:effectRef idx="0">
            <a:schemeClr val="accent1"/>
          </a:effectRef>
          <a:fontRef idx="minor">
            <a:schemeClr val="tx1"/>
          </a:fontRef>
        </p:style>
      </p:cxnSp>
      <p:sp>
        <p:nvSpPr>
          <p:cNvPr id="108" name="Rectangle 107">
            <a:extLst>
              <a:ext uri="{FF2B5EF4-FFF2-40B4-BE49-F238E27FC236}">
                <a16:creationId xmlns:a16="http://schemas.microsoft.com/office/drawing/2014/main" id="{0155429E-17FD-173A-195B-C5DE4BACEDF2}"/>
              </a:ext>
            </a:extLst>
          </p:cNvPr>
          <p:cNvSpPr/>
          <p:nvPr/>
        </p:nvSpPr>
        <p:spPr>
          <a:xfrm>
            <a:off x="1786684" y="5658568"/>
            <a:ext cx="9953903" cy="840719"/>
          </a:xfrm>
          <a:prstGeom prst="rect">
            <a:avLst/>
          </a:prstGeom>
          <a:noFill/>
          <a:ln w="19050">
            <a:solidFill>
              <a:schemeClr val="accent5"/>
            </a:solidFill>
            <a:prstDash val="dash"/>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9" name="Rectangle 108">
            <a:extLst>
              <a:ext uri="{FF2B5EF4-FFF2-40B4-BE49-F238E27FC236}">
                <a16:creationId xmlns:a16="http://schemas.microsoft.com/office/drawing/2014/main" id="{B2D36D2E-1C77-8F32-0BC9-F7B55F8C87C9}"/>
              </a:ext>
            </a:extLst>
          </p:cNvPr>
          <p:cNvSpPr/>
          <p:nvPr/>
        </p:nvSpPr>
        <p:spPr>
          <a:xfrm>
            <a:off x="1772751" y="5772312"/>
            <a:ext cx="84089" cy="364134"/>
          </a:xfrm>
          <a:prstGeom prst="rect">
            <a:avLst/>
          </a:prstGeom>
          <a:solidFill>
            <a:srgbClr val="EDED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98" name="Graphic 97">
            <a:extLst>
              <a:ext uri="{FF2B5EF4-FFF2-40B4-BE49-F238E27FC236}">
                <a16:creationId xmlns:a16="http://schemas.microsoft.com/office/drawing/2014/main" id="{0AAA69BF-5A3C-9B1A-DAFC-9FF9425B029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18862" y="5821515"/>
            <a:ext cx="307777" cy="276999"/>
          </a:xfrm>
          <a:prstGeom prst="rect">
            <a:avLst/>
          </a:prstGeom>
        </p:spPr>
      </p:pic>
      <p:sp>
        <p:nvSpPr>
          <p:cNvPr id="97" name="TextBox 96">
            <a:extLst>
              <a:ext uri="{FF2B5EF4-FFF2-40B4-BE49-F238E27FC236}">
                <a16:creationId xmlns:a16="http://schemas.microsoft.com/office/drawing/2014/main" id="{A0E10B8B-CC99-5296-6D13-48F6DDBF5389}"/>
              </a:ext>
            </a:extLst>
          </p:cNvPr>
          <p:cNvSpPr txBox="1"/>
          <p:nvPr/>
        </p:nvSpPr>
        <p:spPr>
          <a:xfrm>
            <a:off x="3515931" y="6410563"/>
            <a:ext cx="6730107" cy="169277"/>
          </a:xfrm>
          <a:prstGeom prst="rect">
            <a:avLst/>
          </a:prstGeom>
          <a:solidFill>
            <a:srgbClr val="EDEDFC"/>
          </a:solidFill>
        </p:spPr>
        <p:txBody>
          <a:bodyPr wrap="square" lIns="36000" tIns="0" rIns="36000" bIns="0">
            <a:spAutoFit/>
          </a:bodyPr>
          <a:lstStyle/>
          <a:p>
            <a:pPr algn="ctr"/>
            <a:r>
              <a:rPr lang="fi-FI" sz="1100" b="1">
                <a:solidFill>
                  <a:schemeClr val="accent5"/>
                </a:solidFill>
              </a:rPr>
              <a:t>Hoitotarvikkeet ovat jäljitettävissä järjestelmässä asiakaskohtaisesti vaara- ja virhetilanteessa. </a:t>
            </a:r>
          </a:p>
        </p:txBody>
      </p:sp>
      <p:sp>
        <p:nvSpPr>
          <p:cNvPr id="2" name="Suorakulmio 3">
            <a:extLst>
              <a:ext uri="{FF2B5EF4-FFF2-40B4-BE49-F238E27FC236}">
                <a16:creationId xmlns:a16="http://schemas.microsoft.com/office/drawing/2014/main" id="{D2950A48-E508-EDB8-1068-D2CCDC19E64C}"/>
              </a:ext>
            </a:extLst>
          </p:cNvPr>
          <p:cNvSpPr/>
          <p:nvPr/>
        </p:nvSpPr>
        <p:spPr>
          <a:xfrm>
            <a:off x="1831520" y="5164349"/>
            <a:ext cx="2960178" cy="278642"/>
          </a:xfrm>
          <a:prstGeom prst="rect">
            <a:avLst/>
          </a:prstGeom>
          <a:solidFill>
            <a:schemeClr val="bg1"/>
          </a:solid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377" rtl="0" eaLnBrk="1" fontAlgn="auto" latinLnBrk="0" hangingPunct="1">
              <a:lnSpc>
                <a:spcPct val="100000"/>
              </a:lnSpc>
              <a:spcBef>
                <a:spcPts val="0"/>
              </a:spcBef>
              <a:spcAft>
                <a:spcPts val="0"/>
              </a:spcAft>
              <a:buClrTx/>
              <a:buSzTx/>
              <a:buFontTx/>
              <a:buNone/>
              <a:tabLst/>
              <a:defRPr/>
            </a:pPr>
            <a:r>
              <a:rPr lang="fi-FI" sz="1200">
                <a:solidFill>
                  <a:srgbClr val="000000"/>
                </a:solidFill>
                <a:latin typeface="Arial" panose="020B0604020202020204"/>
              </a:rPr>
              <a:t>[esim. </a:t>
            </a:r>
            <a:r>
              <a:rPr kumimoji="0" lang="fi-FI" sz="1100" b="0" i="0" u="none" strike="noStrike" kern="1200" cap="none" spc="0" normalizeH="0" baseline="0" noProof="0" err="1">
                <a:ln>
                  <a:noFill/>
                </a:ln>
                <a:solidFill>
                  <a:srgbClr val="000000"/>
                </a:solidFill>
                <a:effectLst/>
                <a:uLnTx/>
                <a:uFillTx/>
                <a:latin typeface="Arial" panose="020B0604020202020204"/>
                <a:ea typeface="+mn-ea"/>
                <a:cs typeface="+mn-cs"/>
              </a:rPr>
              <a:t>Istekki</a:t>
            </a:r>
            <a:r>
              <a:rPr kumimoji="0" lang="fi-FI" sz="1100" b="0" i="0" u="none" strike="noStrike" kern="1200" cap="none" spc="0" normalizeH="0" baseline="0" noProof="0">
                <a:ln>
                  <a:noFill/>
                </a:ln>
                <a:solidFill>
                  <a:srgbClr val="000000"/>
                </a:solidFill>
                <a:effectLst/>
                <a:uLnTx/>
                <a:uFillTx/>
                <a:latin typeface="Arial" panose="020B0604020202020204"/>
                <a:ea typeface="+mn-ea"/>
                <a:cs typeface="+mn-cs"/>
              </a:rPr>
              <a:t> Oy huoltaa]</a:t>
            </a:r>
          </a:p>
        </p:txBody>
      </p:sp>
    </p:spTree>
    <p:extLst>
      <p:ext uri="{BB962C8B-B14F-4D97-AF65-F5344CB8AC3E}">
        <p14:creationId xmlns:p14="http://schemas.microsoft.com/office/powerpoint/2010/main" val="37723952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EDEDFC"/>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EBAA148-C9F3-0437-A710-D6CA15D52955}"/>
              </a:ext>
            </a:extLst>
          </p:cNvPr>
          <p:cNvSpPr txBox="1">
            <a:spLocks/>
          </p:cNvSpPr>
          <p:nvPr/>
        </p:nvSpPr>
        <p:spPr>
          <a:xfrm>
            <a:off x="1030705" y="2261538"/>
            <a:ext cx="10781715" cy="2326511"/>
          </a:xfrm>
          <a:prstGeom prst="rect">
            <a:avLst/>
          </a:prstGeom>
        </p:spPr>
        <p:txBody>
          <a:bodyPr anchor="ctr"/>
          <a:lstStyle>
            <a:lvl1pPr algn="l" defTabSz="914400" rtl="0" eaLnBrk="1" latinLnBrk="0" hangingPunct="1">
              <a:lnSpc>
                <a:spcPct val="90000"/>
              </a:lnSpc>
              <a:spcBef>
                <a:spcPct val="0"/>
              </a:spcBef>
              <a:buNone/>
              <a:defRPr sz="4000" b="1" i="0" kern="1200">
                <a:solidFill>
                  <a:schemeClr val="tx1"/>
                </a:solidFill>
                <a:latin typeface="Arial Black" panose="020B0604020202020204" pitchFamily="34" charset="0"/>
                <a:ea typeface="+mj-ea"/>
                <a:cs typeface="Arial Black" panose="020B0604020202020204" pitchFamily="34" charset="0"/>
              </a:defRPr>
            </a:lvl1pPr>
          </a:lstStyle>
          <a:p>
            <a:pPr>
              <a:lnSpc>
                <a:spcPct val="100000"/>
              </a:lnSpc>
            </a:pPr>
            <a:r>
              <a:rPr lang="fi-FI" sz="6000">
                <a:solidFill>
                  <a:schemeClr val="accent5"/>
                </a:solidFill>
                <a:latin typeface="+mj-lt"/>
                <a:ea typeface="Inter" panose="02000503000000020004" pitchFamily="2" charset="0"/>
              </a:rPr>
              <a:t>Asiakas- ja potilastietojen käsittely ja kirjaaminen</a:t>
            </a:r>
          </a:p>
        </p:txBody>
      </p:sp>
      <p:sp>
        <p:nvSpPr>
          <p:cNvPr id="4" name="Rectangle 3">
            <a:extLst>
              <a:ext uri="{FF2B5EF4-FFF2-40B4-BE49-F238E27FC236}">
                <a16:creationId xmlns:a16="http://schemas.microsoft.com/office/drawing/2014/main" id="{928B7CB5-84F6-C681-4D64-776C13CA4059}"/>
              </a:ext>
            </a:extLst>
          </p:cNvPr>
          <p:cNvSpPr/>
          <p:nvPr/>
        </p:nvSpPr>
        <p:spPr>
          <a:xfrm>
            <a:off x="0" y="0"/>
            <a:ext cx="12192000" cy="518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5" name="Rectangle 4">
            <a:extLst>
              <a:ext uri="{FF2B5EF4-FFF2-40B4-BE49-F238E27FC236}">
                <a16:creationId xmlns:a16="http://schemas.microsoft.com/office/drawing/2014/main" id="{EF4CFBEF-55F6-CDAE-264B-1A306228F60D}"/>
              </a:ext>
            </a:extLst>
          </p:cNvPr>
          <p:cNvSpPr/>
          <p:nvPr/>
        </p:nvSpPr>
        <p:spPr>
          <a:xfrm>
            <a:off x="4879594" y="0"/>
            <a:ext cx="2427068" cy="518181"/>
          </a:xfrm>
          <a:prstGeom prst="rect">
            <a:avLst/>
          </a:prstGeom>
          <a:solidFill>
            <a:srgbClr val="ED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6" name="Rectangle 5">
            <a:extLst>
              <a:ext uri="{FF2B5EF4-FFF2-40B4-BE49-F238E27FC236}">
                <a16:creationId xmlns:a16="http://schemas.microsoft.com/office/drawing/2014/main" id="{3271BA78-AF38-04E2-BB34-66F49F12CB18}"/>
              </a:ext>
            </a:extLst>
          </p:cNvPr>
          <p:cNvSpPr/>
          <p:nvPr/>
        </p:nvSpPr>
        <p:spPr>
          <a:xfrm>
            <a:off x="9738487" y="-22188"/>
            <a:ext cx="2443164" cy="51818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Liitteet</a:t>
            </a:r>
          </a:p>
        </p:txBody>
      </p:sp>
      <p:sp>
        <p:nvSpPr>
          <p:cNvPr id="7" name="Rectangle 6">
            <a:extLst>
              <a:ext uri="{FF2B5EF4-FFF2-40B4-BE49-F238E27FC236}">
                <a16:creationId xmlns:a16="http://schemas.microsoft.com/office/drawing/2014/main" id="{29D5F99D-A208-11A9-8E56-AA72D4B56728}"/>
              </a:ext>
            </a:extLst>
          </p:cNvPr>
          <p:cNvSpPr/>
          <p:nvPr/>
        </p:nvSpPr>
        <p:spPr>
          <a:xfrm>
            <a:off x="7303867" y="0"/>
            <a:ext cx="2443164" cy="50233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Kehittäminen</a:t>
            </a:r>
            <a:br>
              <a:rPr lang="fi-FI" sz="1250" b="1" spc="31">
                <a:solidFill>
                  <a:schemeClr val="bg1">
                    <a:lumMod val="65000"/>
                  </a:schemeClr>
                </a:solidFill>
                <a:ea typeface="Inter" panose="02000503000000020004" pitchFamily="2" charset="0"/>
              </a:rPr>
            </a:br>
            <a:r>
              <a:rPr lang="fi-FI" sz="1250" b="1" spc="31">
                <a:solidFill>
                  <a:schemeClr val="bg1">
                    <a:lumMod val="65000"/>
                  </a:schemeClr>
                </a:solidFill>
                <a:ea typeface="Inter" panose="02000503000000020004" pitchFamily="2" charset="0"/>
              </a:rPr>
              <a:t>&amp; seuranta</a:t>
            </a:r>
          </a:p>
        </p:txBody>
      </p:sp>
      <p:sp>
        <p:nvSpPr>
          <p:cNvPr id="8" name="Rectangle 7">
            <a:extLst>
              <a:ext uri="{FF2B5EF4-FFF2-40B4-BE49-F238E27FC236}">
                <a16:creationId xmlns:a16="http://schemas.microsoft.com/office/drawing/2014/main" id="{3C987A92-41F0-1850-E67C-02C7445AC8A0}"/>
              </a:ext>
            </a:extLst>
          </p:cNvPr>
          <p:cNvSpPr/>
          <p:nvPr/>
        </p:nvSpPr>
        <p:spPr>
          <a:xfrm>
            <a:off x="4869243" y="-15840"/>
            <a:ext cx="2443164" cy="548166"/>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accent5"/>
                </a:solidFill>
                <a:ea typeface="Inter" panose="02000503000000020004" pitchFamily="2" charset="0"/>
              </a:rPr>
              <a:t>Toimintaperiaatteet </a:t>
            </a:r>
            <a:br>
              <a:rPr lang="fi-FI" sz="1250" b="1" spc="31">
                <a:solidFill>
                  <a:schemeClr val="accent5"/>
                </a:solidFill>
                <a:ea typeface="Inter" panose="02000503000000020004" pitchFamily="2" charset="0"/>
              </a:rPr>
            </a:br>
            <a:r>
              <a:rPr lang="fi-FI" sz="1250" b="1" spc="31">
                <a:solidFill>
                  <a:schemeClr val="accent5"/>
                </a:solidFill>
                <a:ea typeface="Inter" panose="02000503000000020004" pitchFamily="2" charset="0"/>
              </a:rPr>
              <a:t>&amp; käytännöt</a:t>
            </a:r>
          </a:p>
        </p:txBody>
      </p:sp>
      <p:sp>
        <p:nvSpPr>
          <p:cNvPr id="9" name="Rectangle 8">
            <a:extLst>
              <a:ext uri="{FF2B5EF4-FFF2-40B4-BE49-F238E27FC236}">
                <a16:creationId xmlns:a16="http://schemas.microsoft.com/office/drawing/2014/main" id="{AB901CF3-3F85-2ADD-5134-7417E1932172}"/>
              </a:ext>
            </a:extLst>
          </p:cNvPr>
          <p:cNvSpPr/>
          <p:nvPr/>
        </p:nvSpPr>
        <p:spPr>
          <a:xfrm>
            <a:off x="2434623" y="-22188"/>
            <a:ext cx="2443164" cy="516478"/>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Yksikön tiedot</a:t>
            </a:r>
          </a:p>
        </p:txBody>
      </p:sp>
      <p:sp>
        <p:nvSpPr>
          <p:cNvPr id="10" name="Rectangle 9">
            <a:extLst>
              <a:ext uri="{FF2B5EF4-FFF2-40B4-BE49-F238E27FC236}">
                <a16:creationId xmlns:a16="http://schemas.microsoft.com/office/drawing/2014/main" id="{711A2673-A70D-63DB-391A-A92788FDF038}"/>
              </a:ext>
            </a:extLst>
          </p:cNvPr>
          <p:cNvSpPr/>
          <p:nvPr/>
        </p:nvSpPr>
        <p:spPr>
          <a:xfrm>
            <a:off x="-1" y="-22188"/>
            <a:ext cx="2443164" cy="540369"/>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Sisällysluettelo</a:t>
            </a:r>
          </a:p>
        </p:txBody>
      </p:sp>
      <p:cxnSp>
        <p:nvCxnSpPr>
          <p:cNvPr id="11" name="Straight Connector 10">
            <a:extLst>
              <a:ext uri="{FF2B5EF4-FFF2-40B4-BE49-F238E27FC236}">
                <a16:creationId xmlns:a16="http://schemas.microsoft.com/office/drawing/2014/main" id="{F5B42757-E8E4-C756-386B-499FDB61B012}"/>
              </a:ext>
            </a:extLst>
          </p:cNvPr>
          <p:cNvCxnSpPr>
            <a:cxnSpLocks/>
          </p:cNvCxnSpPr>
          <p:nvPr/>
        </p:nvCxnSpPr>
        <p:spPr>
          <a:xfrm>
            <a:off x="24384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7849C66-8284-887F-22EA-EF0755031011}"/>
              </a:ext>
            </a:extLst>
          </p:cNvPr>
          <p:cNvCxnSpPr>
            <a:cxnSpLocks/>
          </p:cNvCxnSpPr>
          <p:nvPr/>
        </p:nvCxnSpPr>
        <p:spPr>
          <a:xfrm>
            <a:off x="4876800" y="-22188"/>
            <a:ext cx="0" cy="540369"/>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48C9B93-8CB5-4060-B15A-0611BE634B6F}"/>
              </a:ext>
            </a:extLst>
          </p:cNvPr>
          <p:cNvCxnSpPr>
            <a:cxnSpLocks/>
          </p:cNvCxnSpPr>
          <p:nvPr/>
        </p:nvCxnSpPr>
        <p:spPr>
          <a:xfrm>
            <a:off x="73152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EA3348B-ED50-B60C-203C-6BD0FFCC11D8}"/>
              </a:ext>
            </a:extLst>
          </p:cNvPr>
          <p:cNvCxnSpPr>
            <a:cxnSpLocks/>
          </p:cNvCxnSpPr>
          <p:nvPr/>
        </p:nvCxnSpPr>
        <p:spPr>
          <a:xfrm>
            <a:off x="97536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E6C09F6-E61E-35E1-B5F2-9B37779AE4F1}"/>
              </a:ext>
            </a:extLst>
          </p:cNvPr>
          <p:cNvCxnSpPr>
            <a:cxnSpLocks/>
          </p:cNvCxnSpPr>
          <p:nvPr/>
        </p:nvCxnSpPr>
        <p:spPr>
          <a:xfrm flipH="1">
            <a:off x="7315515" y="518181"/>
            <a:ext cx="4877784"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FDC0C04-552A-8D48-C826-7E60B26E2653}"/>
              </a:ext>
            </a:extLst>
          </p:cNvPr>
          <p:cNvCxnSpPr>
            <a:cxnSpLocks/>
          </p:cNvCxnSpPr>
          <p:nvPr/>
        </p:nvCxnSpPr>
        <p:spPr>
          <a:xfrm flipH="1">
            <a:off x="-8540" y="516156"/>
            <a:ext cx="4885340"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18" name="Rectangle 42">
            <a:extLst>
              <a:ext uri="{FF2B5EF4-FFF2-40B4-BE49-F238E27FC236}">
                <a16:creationId xmlns:a16="http://schemas.microsoft.com/office/drawing/2014/main" id="{2EAAD48D-A15A-772B-186F-78B65852EC8A}"/>
              </a:ext>
            </a:extLst>
          </p:cNvPr>
          <p:cNvSpPr/>
          <p:nvPr/>
        </p:nvSpPr>
        <p:spPr>
          <a:xfrm>
            <a:off x="4928896"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 name="Rectangle 43">
            <a:extLst>
              <a:ext uri="{FF2B5EF4-FFF2-40B4-BE49-F238E27FC236}">
                <a16:creationId xmlns:a16="http://schemas.microsoft.com/office/drawing/2014/main" id="{938CDDF8-1648-D795-D108-F225B6CE5D81}"/>
              </a:ext>
            </a:extLst>
          </p:cNvPr>
          <p:cNvSpPr/>
          <p:nvPr/>
        </p:nvSpPr>
        <p:spPr>
          <a:xfrm>
            <a:off x="5333069"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 name="Rectangle 44">
            <a:extLst>
              <a:ext uri="{FF2B5EF4-FFF2-40B4-BE49-F238E27FC236}">
                <a16:creationId xmlns:a16="http://schemas.microsoft.com/office/drawing/2014/main" id="{22101F61-8626-F449-1BCE-DFD60BCF1CBB}"/>
              </a:ext>
            </a:extLst>
          </p:cNvPr>
          <p:cNvSpPr/>
          <p:nvPr/>
        </p:nvSpPr>
        <p:spPr>
          <a:xfrm>
            <a:off x="573724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 name="Rectangle 45">
            <a:extLst>
              <a:ext uri="{FF2B5EF4-FFF2-40B4-BE49-F238E27FC236}">
                <a16:creationId xmlns:a16="http://schemas.microsoft.com/office/drawing/2014/main" id="{62BA94B0-2E59-B596-20FC-56CB0A961A48}"/>
              </a:ext>
            </a:extLst>
          </p:cNvPr>
          <p:cNvSpPr/>
          <p:nvPr/>
        </p:nvSpPr>
        <p:spPr>
          <a:xfrm>
            <a:off x="6141415"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 name="Rectangle 46">
            <a:extLst>
              <a:ext uri="{FF2B5EF4-FFF2-40B4-BE49-F238E27FC236}">
                <a16:creationId xmlns:a16="http://schemas.microsoft.com/office/drawing/2014/main" id="{C727A18E-9AB4-370D-A840-77201DCA4A6A}"/>
              </a:ext>
            </a:extLst>
          </p:cNvPr>
          <p:cNvSpPr/>
          <p:nvPr/>
        </p:nvSpPr>
        <p:spPr>
          <a:xfrm>
            <a:off x="6545588"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 name="Rectangle 47">
            <a:extLst>
              <a:ext uri="{FF2B5EF4-FFF2-40B4-BE49-F238E27FC236}">
                <a16:creationId xmlns:a16="http://schemas.microsoft.com/office/drawing/2014/main" id="{C545B417-4DE6-10FA-6F35-BB77109F6EF2}"/>
              </a:ext>
            </a:extLst>
          </p:cNvPr>
          <p:cNvSpPr/>
          <p:nvPr/>
        </p:nvSpPr>
        <p:spPr>
          <a:xfrm>
            <a:off x="6949762" y="468949"/>
            <a:ext cx="318110"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9721095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a:extLst>
              <a:ext uri="{FF2B5EF4-FFF2-40B4-BE49-F238E27FC236}">
                <a16:creationId xmlns:a16="http://schemas.microsoft.com/office/drawing/2014/main" id="{63C9E237-8964-3B81-D830-40EAD923131C}"/>
              </a:ext>
            </a:extLst>
          </p:cNvPr>
          <p:cNvSpPr>
            <a:spLocks noGrp="1"/>
          </p:cNvSpPr>
          <p:nvPr>
            <p:ph type="title"/>
          </p:nvPr>
        </p:nvSpPr>
        <p:spPr/>
        <p:txBody>
          <a:bodyPr/>
          <a:lstStyle/>
          <a:p>
            <a:r>
              <a:rPr lang="fi-FI"/>
              <a:t>Asiakas- ja potilastietojen käsittely ja kirjaaminen</a:t>
            </a:r>
          </a:p>
        </p:txBody>
      </p:sp>
      <p:sp>
        <p:nvSpPr>
          <p:cNvPr id="30" name="Content Placeholder 29">
            <a:extLst>
              <a:ext uri="{FF2B5EF4-FFF2-40B4-BE49-F238E27FC236}">
                <a16:creationId xmlns:a16="http://schemas.microsoft.com/office/drawing/2014/main" id="{404D8654-7585-6FA8-7E87-0C6CCBE93C91}"/>
              </a:ext>
            </a:extLst>
          </p:cNvPr>
          <p:cNvSpPr>
            <a:spLocks noGrp="1"/>
          </p:cNvSpPr>
          <p:nvPr>
            <p:ph sz="half" idx="1"/>
          </p:nvPr>
        </p:nvSpPr>
        <p:spPr>
          <a:xfrm>
            <a:off x="451413" y="1825626"/>
            <a:ext cx="11289174" cy="3514854"/>
          </a:xfrm>
        </p:spPr>
        <p:txBody>
          <a:bodyPr numCol="2"/>
          <a:lstStyle/>
          <a:p>
            <a:pPr marL="0" lvl="1">
              <a:lnSpc>
                <a:spcPct val="100000"/>
              </a:lnSpc>
              <a:spcBef>
                <a:spcPts val="900"/>
              </a:spcBef>
              <a:spcAft>
                <a:spcPts val="200"/>
              </a:spcAft>
            </a:pPr>
            <a:r>
              <a:rPr lang="fi-FI" kern="100">
                <a:effectLst/>
                <a:latin typeface="+mn-lt"/>
                <a:ea typeface="Calibri" panose="020F0502020204030204" pitchFamily="34" charset="0"/>
                <a:cs typeface="Arial" panose="020B0604020202020204" pitchFamily="34" charset="0"/>
              </a:rPr>
              <a:t>Sosiaalihuollossa asiakas- ja potilastiedot ovat arkaluonteisia, salassa pidettäviä henkilötietoja. Henkilötiedolla tarkoitetaan kaikkia tunnistettuun tai tunnistettavissa olevaan luonnolliseen henkilöön liittyviä tietoja</a:t>
            </a:r>
            <a:r>
              <a:rPr lang="fi-FI" b="0" i="0">
                <a:solidFill>
                  <a:schemeClr val="tx1">
                    <a:lumMod val="85000"/>
                    <a:lumOff val="15000"/>
                  </a:schemeClr>
                </a:solidFill>
                <a:effectLst/>
                <a:latin typeface="Arial" panose="020B0604020202020204" pitchFamily="34" charset="0"/>
              </a:rPr>
              <a:t>. </a:t>
            </a:r>
            <a:r>
              <a:rPr lang="fi-FI" kern="100">
                <a:latin typeface="+mn-lt"/>
                <a:ea typeface="Calibri" panose="020F0502020204030204" pitchFamily="34" charset="0"/>
              </a:rPr>
              <a:t>Eloisan ylläpitämien asiakasrekisterien tietosuojaseloste on nähtävillä henkilöstön perehdytyskansiossa ja </a:t>
            </a:r>
            <a:r>
              <a:rPr lang="fi-FI" kern="100">
                <a:latin typeface="+mn-lt"/>
                <a:ea typeface="Calibri" panose="020F0502020204030204" pitchFamily="34" charset="0"/>
                <a:hlinkClick r:id="rId3"/>
              </a:rPr>
              <a:t>Eloisan verkkosivuilla</a:t>
            </a:r>
            <a:r>
              <a:rPr lang="fi-FI" kern="100">
                <a:latin typeface="+mn-lt"/>
                <a:ea typeface="Calibri" panose="020F0502020204030204" pitchFamily="34" charset="0"/>
              </a:rPr>
              <a:t>. </a:t>
            </a:r>
          </a:p>
          <a:p>
            <a:pPr marL="0" lvl="1">
              <a:lnSpc>
                <a:spcPct val="100000"/>
              </a:lnSpc>
              <a:spcBef>
                <a:spcPts val="900"/>
              </a:spcBef>
              <a:spcAft>
                <a:spcPts val="200"/>
              </a:spcAft>
            </a:pPr>
            <a:r>
              <a:rPr lang="fi-FI"/>
              <a:t>Asiakastietojen käsittelyyn sisältyy kirjaaminen, katselu, käsittely ja salassapito. Asiakastietojen katselusta ja salassapidosta on erilliset ohjeet, ja ne kerrataan säännöllisesti henkilökunnan kanssa. Työntekijä hyväksyy salassapito- ja tietosuojasitoumuksen osana työsopimusta. Lisäksi henkilökunta suorittaa </a:t>
            </a:r>
            <a:r>
              <a:rPr lang="fi-FI" err="1"/>
              <a:t>Granite</a:t>
            </a:r>
            <a:r>
              <a:rPr lang="fi-FI"/>
              <a:t>-tietosuojakoulutuksen. Koko henkilökunta sitoutuu salassapitovelvollisuuden ja Eloisan yleisen sosiaalisen median ohjeistuksen noudattamiseen. Eloisan tietoturvavastaava seuraa salassapitovelvollisuuden toteutumista säännöllisesti. Tietoturvan satunnaisotos tehdään tietohallintoyksikön toimesta neljästi vuodessa. </a:t>
            </a:r>
          </a:p>
          <a:p>
            <a:pPr marL="0" lvl="1">
              <a:lnSpc>
                <a:spcPct val="100000"/>
              </a:lnSpc>
              <a:spcBef>
                <a:spcPts val="900"/>
              </a:spcBef>
              <a:spcAft>
                <a:spcPts val="200"/>
              </a:spcAft>
            </a:pPr>
            <a:endParaRPr lang="fi-FI"/>
          </a:p>
          <a:p>
            <a:pPr>
              <a:lnSpc>
                <a:spcPct val="107000"/>
              </a:lnSpc>
              <a:spcAft>
                <a:spcPts val="800"/>
              </a:spcAft>
            </a:pPr>
            <a:r>
              <a:rPr lang="fi-FI" sz="2000" b="1">
                <a:ea typeface="Inter" panose="02000503000000020004" pitchFamily="2" charset="0"/>
                <a:cs typeface="Times New Roman" panose="02020603050405020304" pitchFamily="18" charset="0"/>
              </a:rPr>
              <a:t>Asiakastyön kirjaaminen</a:t>
            </a:r>
            <a:endParaRPr lang="fi-FI">
              <a:ea typeface="Inter" panose="02000503000000020004" pitchFamily="2" charset="0"/>
              <a:cs typeface="Times New Roman" panose="02020603050405020304" pitchFamily="18" charset="0"/>
            </a:endParaRPr>
          </a:p>
          <a:p>
            <a:pPr marL="0" lvl="1">
              <a:lnSpc>
                <a:spcPct val="100000"/>
              </a:lnSpc>
              <a:spcBef>
                <a:spcPts val="900"/>
              </a:spcBef>
              <a:spcAft>
                <a:spcPts val="200"/>
              </a:spcAft>
            </a:pPr>
            <a:r>
              <a:rPr lang="fi-FI"/>
              <a:t>Asiakastyön kirjaaminen on jokaisen ammattilaisen vastuulla, ja edellyttää ammatillista harkintaa siitä, mitkä tiedot kussakin tapauksessa ovat olennaisia ja riittäviä. Kirjaaminen on osa ammattitaitoa, ja on tärkeässä roolissa kaikkien osapuolien oikeusturvan kannalta erityisesti tilanteita selvitettäessä jälkikäteen (epäkohta tai muistutus). </a:t>
            </a:r>
          </a:p>
          <a:p>
            <a:pPr marL="0" lvl="1">
              <a:lnSpc>
                <a:spcPct val="100000"/>
              </a:lnSpc>
              <a:spcBef>
                <a:spcPts val="900"/>
              </a:spcBef>
              <a:spcAft>
                <a:spcPts val="200"/>
              </a:spcAft>
            </a:pPr>
            <a:r>
              <a:rPr lang="fi-FI"/>
              <a:t>THL on ohjannut asiakastyön kirjaamista antamalla asiaa koskevan määräyksen 1/2021. Kirjaamisvelvoite (sosiaalihuollon asiakasasiakirjat 4 §) alkaa, kun sosiaalihuollon viranomainen on saanut tiedon henkilön mahdollisesta sosiaalihuollon tarpeesta. Asiakastiedot kirjataan tietojärjestelmään. </a:t>
            </a:r>
            <a:r>
              <a:rPr lang="fi-FI">
                <a:ea typeface="Inter" panose="02000503000000020004" pitchFamily="2" charset="0"/>
              </a:rPr>
              <a:t>Kirjaaminen tehdään mahdollisuuksien mukaan asiakkaan kanssa joko kotihoidon mobiilisovelluksella tai kannettavalla tietokoneella. </a:t>
            </a:r>
          </a:p>
          <a:p>
            <a:pPr marL="0" lvl="1">
              <a:lnSpc>
                <a:spcPct val="100000"/>
              </a:lnSpc>
              <a:spcBef>
                <a:spcPts val="900"/>
              </a:spcBef>
              <a:spcAft>
                <a:spcPts val="200"/>
              </a:spcAft>
            </a:pPr>
            <a:endParaRPr lang="en-FI"/>
          </a:p>
        </p:txBody>
      </p:sp>
      <p:sp>
        <p:nvSpPr>
          <p:cNvPr id="4" name="Rectangle 3">
            <a:extLst>
              <a:ext uri="{FF2B5EF4-FFF2-40B4-BE49-F238E27FC236}">
                <a16:creationId xmlns:a16="http://schemas.microsoft.com/office/drawing/2014/main" id="{42A69A12-0D6F-C771-28A5-84FC54574D92}"/>
              </a:ext>
            </a:extLst>
          </p:cNvPr>
          <p:cNvSpPr/>
          <p:nvPr/>
        </p:nvSpPr>
        <p:spPr>
          <a:xfrm>
            <a:off x="0" y="0"/>
            <a:ext cx="12192000" cy="518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5" name="Rectangle 4">
            <a:extLst>
              <a:ext uri="{FF2B5EF4-FFF2-40B4-BE49-F238E27FC236}">
                <a16:creationId xmlns:a16="http://schemas.microsoft.com/office/drawing/2014/main" id="{990CA1F0-58A0-C1CA-AB14-6F6756BB1CD1}"/>
              </a:ext>
            </a:extLst>
          </p:cNvPr>
          <p:cNvSpPr/>
          <p:nvPr/>
        </p:nvSpPr>
        <p:spPr>
          <a:xfrm>
            <a:off x="4879594" y="0"/>
            <a:ext cx="2427068" cy="518181"/>
          </a:xfrm>
          <a:prstGeom prst="rect">
            <a:avLst/>
          </a:prstGeom>
          <a:solidFill>
            <a:srgbClr val="ED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6" name="Rectangle 5">
            <a:extLst>
              <a:ext uri="{FF2B5EF4-FFF2-40B4-BE49-F238E27FC236}">
                <a16:creationId xmlns:a16="http://schemas.microsoft.com/office/drawing/2014/main" id="{1BE2D96D-8B47-16FB-CA7F-05DF4B486678}"/>
              </a:ext>
            </a:extLst>
          </p:cNvPr>
          <p:cNvSpPr>
            <a:spLocks/>
          </p:cNvSpPr>
          <p:nvPr/>
        </p:nvSpPr>
        <p:spPr>
          <a:xfrm>
            <a:off x="9738487" y="-22188"/>
            <a:ext cx="2443164" cy="516478"/>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Liitteet</a:t>
            </a:r>
          </a:p>
        </p:txBody>
      </p:sp>
      <p:sp>
        <p:nvSpPr>
          <p:cNvPr id="8" name="Rectangle 7">
            <a:extLst>
              <a:ext uri="{FF2B5EF4-FFF2-40B4-BE49-F238E27FC236}">
                <a16:creationId xmlns:a16="http://schemas.microsoft.com/office/drawing/2014/main" id="{9354676A-C5F7-DA77-970C-F0FCD41FB182}"/>
              </a:ext>
            </a:extLst>
          </p:cNvPr>
          <p:cNvSpPr/>
          <p:nvPr/>
        </p:nvSpPr>
        <p:spPr>
          <a:xfrm>
            <a:off x="7303867" y="0"/>
            <a:ext cx="2443164" cy="50233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Kehittäminen</a:t>
            </a:r>
            <a:br>
              <a:rPr lang="fi-FI" sz="1250" b="1" spc="31">
                <a:solidFill>
                  <a:schemeClr val="bg1">
                    <a:lumMod val="65000"/>
                  </a:schemeClr>
                </a:solidFill>
                <a:ea typeface="Inter" panose="02000503000000020004" pitchFamily="2" charset="0"/>
              </a:rPr>
            </a:br>
            <a:r>
              <a:rPr lang="fi-FI" sz="1250" b="1" spc="31">
                <a:solidFill>
                  <a:schemeClr val="bg1">
                    <a:lumMod val="65000"/>
                  </a:schemeClr>
                </a:solidFill>
                <a:ea typeface="Inter" panose="02000503000000020004" pitchFamily="2" charset="0"/>
              </a:rPr>
              <a:t>&amp; seuranta</a:t>
            </a:r>
          </a:p>
        </p:txBody>
      </p:sp>
      <p:sp>
        <p:nvSpPr>
          <p:cNvPr id="10" name="Rectangle 9">
            <a:extLst>
              <a:ext uri="{FF2B5EF4-FFF2-40B4-BE49-F238E27FC236}">
                <a16:creationId xmlns:a16="http://schemas.microsoft.com/office/drawing/2014/main" id="{C8359281-A98A-E595-9E3B-580C17CDFDAF}"/>
              </a:ext>
            </a:extLst>
          </p:cNvPr>
          <p:cNvSpPr/>
          <p:nvPr/>
        </p:nvSpPr>
        <p:spPr>
          <a:xfrm>
            <a:off x="4869243" y="-15840"/>
            <a:ext cx="2443164" cy="548166"/>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accent5"/>
                </a:solidFill>
                <a:ea typeface="Inter" panose="02000503000000020004" pitchFamily="2" charset="0"/>
              </a:rPr>
              <a:t>Toimintaperiaatteet </a:t>
            </a:r>
            <a:br>
              <a:rPr lang="fi-FI" sz="1250" b="1" spc="31">
                <a:solidFill>
                  <a:schemeClr val="accent5"/>
                </a:solidFill>
                <a:ea typeface="Inter" panose="02000503000000020004" pitchFamily="2" charset="0"/>
              </a:rPr>
            </a:br>
            <a:r>
              <a:rPr lang="fi-FI" sz="1250" b="1" spc="31">
                <a:solidFill>
                  <a:schemeClr val="accent5"/>
                </a:solidFill>
                <a:ea typeface="Inter" panose="02000503000000020004" pitchFamily="2" charset="0"/>
              </a:rPr>
              <a:t>&amp; käytännöt</a:t>
            </a:r>
          </a:p>
        </p:txBody>
      </p:sp>
      <p:sp>
        <p:nvSpPr>
          <p:cNvPr id="11" name="Rectangle 10">
            <a:extLst>
              <a:ext uri="{FF2B5EF4-FFF2-40B4-BE49-F238E27FC236}">
                <a16:creationId xmlns:a16="http://schemas.microsoft.com/office/drawing/2014/main" id="{C56469D5-4D56-F9A6-60CB-72635144B6FC}"/>
              </a:ext>
            </a:extLst>
          </p:cNvPr>
          <p:cNvSpPr/>
          <p:nvPr/>
        </p:nvSpPr>
        <p:spPr>
          <a:xfrm>
            <a:off x="2434623" y="-22188"/>
            <a:ext cx="2443164" cy="516478"/>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Yksikön tiedot</a:t>
            </a:r>
          </a:p>
        </p:txBody>
      </p:sp>
      <p:sp>
        <p:nvSpPr>
          <p:cNvPr id="12" name="Rectangle 11">
            <a:extLst>
              <a:ext uri="{FF2B5EF4-FFF2-40B4-BE49-F238E27FC236}">
                <a16:creationId xmlns:a16="http://schemas.microsoft.com/office/drawing/2014/main" id="{5EED0129-11DA-6D66-D3D3-0071F1FEF515}"/>
              </a:ext>
            </a:extLst>
          </p:cNvPr>
          <p:cNvSpPr>
            <a:spLocks/>
          </p:cNvSpPr>
          <p:nvPr/>
        </p:nvSpPr>
        <p:spPr>
          <a:xfrm>
            <a:off x="-1" y="-22188"/>
            <a:ext cx="2443164" cy="516478"/>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Sisällysluettelo</a:t>
            </a:r>
          </a:p>
        </p:txBody>
      </p:sp>
      <p:cxnSp>
        <p:nvCxnSpPr>
          <p:cNvPr id="14" name="Straight Connector 13">
            <a:extLst>
              <a:ext uri="{FF2B5EF4-FFF2-40B4-BE49-F238E27FC236}">
                <a16:creationId xmlns:a16="http://schemas.microsoft.com/office/drawing/2014/main" id="{3516CA67-458B-3FE8-A033-D4A10BCE5274}"/>
              </a:ext>
            </a:extLst>
          </p:cNvPr>
          <p:cNvCxnSpPr>
            <a:cxnSpLocks/>
          </p:cNvCxnSpPr>
          <p:nvPr/>
        </p:nvCxnSpPr>
        <p:spPr>
          <a:xfrm>
            <a:off x="24384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D5CAA4C-3487-46B0-4CDA-8202E927E16F}"/>
              </a:ext>
            </a:extLst>
          </p:cNvPr>
          <p:cNvCxnSpPr>
            <a:cxnSpLocks/>
          </p:cNvCxnSpPr>
          <p:nvPr/>
        </p:nvCxnSpPr>
        <p:spPr>
          <a:xfrm>
            <a:off x="48768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1D00797-B0CF-75CA-5281-F294C174B976}"/>
              </a:ext>
            </a:extLst>
          </p:cNvPr>
          <p:cNvCxnSpPr>
            <a:cxnSpLocks/>
          </p:cNvCxnSpPr>
          <p:nvPr/>
        </p:nvCxnSpPr>
        <p:spPr>
          <a:xfrm>
            <a:off x="73152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8CDE386-8AAB-C6D4-14C1-A5A671D9CE32}"/>
              </a:ext>
            </a:extLst>
          </p:cNvPr>
          <p:cNvCxnSpPr>
            <a:cxnSpLocks/>
          </p:cNvCxnSpPr>
          <p:nvPr/>
        </p:nvCxnSpPr>
        <p:spPr>
          <a:xfrm>
            <a:off x="97536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5651E3B-50DD-5B2C-A108-8267C954CC72}"/>
              </a:ext>
            </a:extLst>
          </p:cNvPr>
          <p:cNvCxnSpPr>
            <a:cxnSpLocks/>
          </p:cNvCxnSpPr>
          <p:nvPr/>
        </p:nvCxnSpPr>
        <p:spPr>
          <a:xfrm flipH="1">
            <a:off x="7315515" y="518181"/>
            <a:ext cx="4877784"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C5E933B-70B9-CC80-4175-F7FD1B95CDCF}"/>
              </a:ext>
            </a:extLst>
          </p:cNvPr>
          <p:cNvCxnSpPr>
            <a:cxnSpLocks/>
          </p:cNvCxnSpPr>
          <p:nvPr/>
        </p:nvCxnSpPr>
        <p:spPr>
          <a:xfrm flipH="1">
            <a:off x="-8540" y="516156"/>
            <a:ext cx="4885340"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17" name="TextBox 35">
            <a:extLst>
              <a:ext uri="{FF2B5EF4-FFF2-40B4-BE49-F238E27FC236}">
                <a16:creationId xmlns:a16="http://schemas.microsoft.com/office/drawing/2014/main" id="{2CA0DCBA-7C93-754F-074A-2D1A84E9C848}"/>
              </a:ext>
            </a:extLst>
          </p:cNvPr>
          <p:cNvSpPr txBox="1"/>
          <p:nvPr/>
        </p:nvSpPr>
        <p:spPr>
          <a:xfrm>
            <a:off x="520998" y="4773467"/>
            <a:ext cx="5472309" cy="782511"/>
          </a:xfrm>
          <a:prstGeom prst="rect">
            <a:avLst/>
          </a:prstGeom>
          <a:noFill/>
          <a:ln w="19050" cap="flat" cmpd="sng" algn="ctr">
            <a:solidFill>
              <a:schemeClr val="accent5">
                <a:lumMod val="20000"/>
                <a:lumOff val="80000"/>
              </a:schemeClr>
            </a:solidFill>
            <a:prstDash val="solid"/>
            <a:round/>
            <a:headEnd type="none" w="med" len="med"/>
            <a:tailEnd type="none" w="med" len="med"/>
          </a:ln>
        </p:spPr>
        <p:txBody>
          <a:bodyPr wrap="square" lIns="90000" tIns="46800" rIns="90000" bIns="46800" numCol="1" spcCol="720000" rtlCol="0">
            <a:noAutofit/>
          </a:bodyPr>
          <a:lstStyle/>
          <a:p>
            <a:r>
              <a:rPr lang="fi-FI" sz="1200" b="1">
                <a:ea typeface="Inter" panose="02000503000000020004" pitchFamily="2" charset="0"/>
              </a:rPr>
              <a:t>Tietosuojavastaavan yhteystiedot</a:t>
            </a:r>
            <a:endParaRPr lang="fi-FI" sz="1200" b="1"/>
          </a:p>
        </p:txBody>
      </p:sp>
      <p:sp>
        <p:nvSpPr>
          <p:cNvPr id="19" name="TextBox 35">
            <a:extLst>
              <a:ext uri="{FF2B5EF4-FFF2-40B4-BE49-F238E27FC236}">
                <a16:creationId xmlns:a16="http://schemas.microsoft.com/office/drawing/2014/main" id="{A77E7EBC-90CA-A66D-DEFA-613A0933A82D}"/>
              </a:ext>
            </a:extLst>
          </p:cNvPr>
          <p:cNvSpPr txBox="1"/>
          <p:nvPr/>
        </p:nvSpPr>
        <p:spPr>
          <a:xfrm>
            <a:off x="3318026" y="5146247"/>
            <a:ext cx="2874998" cy="373848"/>
          </a:xfrm>
          <a:prstGeom prst="rect">
            <a:avLst/>
          </a:prstGeom>
          <a:noFill/>
          <a:ln w="19050" cap="flat" cmpd="sng" algn="ctr">
            <a:noFill/>
            <a:prstDash val="solid"/>
            <a:round/>
            <a:headEnd type="none" w="med" len="med"/>
            <a:tailEnd type="none" w="med" len="med"/>
          </a:ln>
        </p:spPr>
        <p:txBody>
          <a:bodyPr wrap="square" lIns="90000" tIns="46800" rIns="90000" bIns="46800" numCol="1" spcCol="720000" rtlCol="0">
            <a:noAutofit/>
          </a:bodyPr>
          <a:lstStyle/>
          <a:p>
            <a:r>
              <a:rPr lang="fi-FI" sz="1100" b="1">
                <a:ea typeface="Inter" panose="02000503000000020004" pitchFamily="2" charset="0"/>
              </a:rPr>
              <a:t>tietosuojavastaava@etelasavonha.fi</a:t>
            </a:r>
            <a:endParaRPr lang="fi-FI" sz="1100" b="1"/>
          </a:p>
          <a:p>
            <a:pPr marL="0" lvl="1">
              <a:lnSpc>
                <a:spcPct val="200000"/>
              </a:lnSpc>
              <a:spcBef>
                <a:spcPts val="789"/>
              </a:spcBef>
              <a:spcAft>
                <a:spcPts val="175"/>
              </a:spcAft>
              <a:buClr>
                <a:schemeClr val="accent5"/>
              </a:buClr>
            </a:pPr>
            <a:r>
              <a:rPr lang="fi-FI" sz="1100">
                <a:ea typeface="Inter" panose="02000503000000020004" pitchFamily="2" charset="0"/>
              </a:rPr>
              <a:t>         </a:t>
            </a:r>
          </a:p>
        </p:txBody>
      </p:sp>
      <p:pic>
        <p:nvPicPr>
          <p:cNvPr id="24" name="Graphic 41" descr="Speaker phone with solid fill">
            <a:extLst>
              <a:ext uri="{FF2B5EF4-FFF2-40B4-BE49-F238E27FC236}">
                <a16:creationId xmlns:a16="http://schemas.microsoft.com/office/drawing/2014/main" id="{34610A5D-B079-A2F9-4C61-BFD5C87B6F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5461" y="5085801"/>
            <a:ext cx="382502" cy="382502"/>
          </a:xfrm>
          <a:prstGeom prst="rect">
            <a:avLst/>
          </a:prstGeom>
        </p:spPr>
      </p:pic>
      <p:pic>
        <p:nvPicPr>
          <p:cNvPr id="25" name="Graphic 44" descr="Email with solid fill">
            <a:extLst>
              <a:ext uri="{FF2B5EF4-FFF2-40B4-BE49-F238E27FC236}">
                <a16:creationId xmlns:a16="http://schemas.microsoft.com/office/drawing/2014/main" id="{54A413CC-AA36-BC01-8B09-975442D1F0B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19978" y="5085801"/>
            <a:ext cx="322056" cy="322056"/>
          </a:xfrm>
          <a:prstGeom prst="rect">
            <a:avLst/>
          </a:prstGeom>
        </p:spPr>
      </p:pic>
      <p:sp>
        <p:nvSpPr>
          <p:cNvPr id="26" name="Tekstiruutu 25">
            <a:extLst>
              <a:ext uri="{FF2B5EF4-FFF2-40B4-BE49-F238E27FC236}">
                <a16:creationId xmlns:a16="http://schemas.microsoft.com/office/drawing/2014/main" id="{AF602EB1-F62D-804E-33B3-D07386E9B6C6}"/>
              </a:ext>
            </a:extLst>
          </p:cNvPr>
          <p:cNvSpPr txBox="1"/>
          <p:nvPr/>
        </p:nvSpPr>
        <p:spPr>
          <a:xfrm>
            <a:off x="1059365" y="5146247"/>
            <a:ext cx="1641463" cy="261610"/>
          </a:xfrm>
          <a:prstGeom prst="rect">
            <a:avLst/>
          </a:prstGeom>
          <a:noFill/>
        </p:spPr>
        <p:txBody>
          <a:bodyPr wrap="square">
            <a:spAutoFit/>
          </a:bodyPr>
          <a:lstStyle/>
          <a:p>
            <a:r>
              <a:rPr lang="fi-FI" sz="1100" b="1">
                <a:ea typeface="Inter" panose="02000503000000020004" pitchFamily="2" charset="0"/>
              </a:rPr>
              <a:t>puh.015 411 4100</a:t>
            </a:r>
          </a:p>
        </p:txBody>
      </p:sp>
      <p:sp>
        <p:nvSpPr>
          <p:cNvPr id="28" name="TextBox 35">
            <a:extLst>
              <a:ext uri="{FF2B5EF4-FFF2-40B4-BE49-F238E27FC236}">
                <a16:creationId xmlns:a16="http://schemas.microsoft.com/office/drawing/2014/main" id="{304B605B-A19E-BB75-F89E-2D4A6C862FC7}"/>
              </a:ext>
            </a:extLst>
          </p:cNvPr>
          <p:cNvSpPr txBox="1"/>
          <p:nvPr/>
        </p:nvSpPr>
        <p:spPr>
          <a:xfrm>
            <a:off x="6433266" y="4625266"/>
            <a:ext cx="5547563" cy="1497725"/>
          </a:xfrm>
          <a:prstGeom prst="rect">
            <a:avLst/>
          </a:prstGeom>
          <a:solidFill>
            <a:srgbClr val="FCFCFE"/>
          </a:solidFill>
          <a:ln w="19050" cap="flat" cmpd="sng" algn="ctr">
            <a:solidFill>
              <a:schemeClr val="accent5">
                <a:lumMod val="20000"/>
                <a:lumOff val="80000"/>
              </a:schemeClr>
            </a:solidFill>
            <a:prstDash val="solid"/>
            <a:round/>
            <a:headEnd type="none" w="med" len="med"/>
            <a:tailEnd type="none" w="med" len="med"/>
          </a:ln>
        </p:spPr>
        <p:txBody>
          <a:bodyPr wrap="square" lIns="90000" tIns="46800" rIns="90000" bIns="46800" numCol="1" spcCol="720000" rtlCol="0">
            <a:noAutofit/>
          </a:bodyPr>
          <a:lstStyle/>
          <a:p>
            <a:pPr lvl="0">
              <a:lnSpc>
                <a:spcPct val="107000"/>
              </a:lnSpc>
            </a:pPr>
            <a:r>
              <a:rPr lang="fi-FI" sz="1200" b="1" kern="100">
                <a:effectLst/>
                <a:latin typeface="+mn-lt"/>
                <a:ea typeface="Calibri" panose="020F0502020204030204" pitchFamily="34" charset="0"/>
                <a:cs typeface="Calibri" panose="020F0502020204030204" pitchFamily="34" charset="0"/>
              </a:rPr>
              <a:t>Työntekijän perehdytys asiakastyön kirjaamiseen:</a:t>
            </a:r>
          </a:p>
          <a:p>
            <a:pPr lvl="0">
              <a:lnSpc>
                <a:spcPct val="107000"/>
              </a:lnSpc>
            </a:pPr>
            <a:r>
              <a:rPr lang="fi-FI" sz="1200" kern="100">
                <a:effectLst/>
                <a:latin typeface="+mn-lt"/>
                <a:ea typeface="Calibri" panose="020F0502020204030204" pitchFamily="34" charset="0"/>
                <a:cs typeface="Calibri" panose="020F0502020204030204" pitchFamily="34" charset="0"/>
              </a:rPr>
              <a:t>[Miten työntekijät perehdytetään asiakastyön kirjaamiseen? – Kirjoita tähän</a:t>
            </a:r>
            <a:endParaRPr lang="fi-FI" sz="1200" kern="100">
              <a:highlight>
                <a:srgbClr val="FFFF00"/>
              </a:highlight>
              <a:ea typeface="Calibri" panose="020F0502020204030204" pitchFamily="34" charset="0"/>
              <a:cs typeface="Calibri" panose="020F0502020204030204" pitchFamily="34" charset="0"/>
            </a:endParaRPr>
          </a:p>
          <a:p>
            <a:pPr lvl="0">
              <a:lnSpc>
                <a:spcPct val="107000"/>
              </a:lnSpc>
            </a:pPr>
            <a:endParaRPr lang="fi-FI" sz="1200" kern="100">
              <a:effectLst/>
              <a:highlight>
                <a:srgbClr val="FFFF00"/>
              </a:highlight>
              <a:latin typeface="+mn-lt"/>
              <a:ea typeface="Calibri" panose="020F0502020204030204" pitchFamily="34" charset="0"/>
              <a:cs typeface="Calibri" panose="020F0502020204030204" pitchFamily="34" charset="0"/>
            </a:endParaRPr>
          </a:p>
          <a:p>
            <a:pPr lvl="0">
              <a:lnSpc>
                <a:spcPct val="107000"/>
              </a:lnSpc>
            </a:pPr>
            <a:r>
              <a:rPr lang="fi-FI" sz="1200" b="1" kern="100">
                <a:ea typeface="Calibri" panose="020F0502020204030204" pitchFamily="34" charset="0"/>
                <a:cs typeface="Arial" panose="020B0604020202020204" pitchFamily="34" charset="0"/>
              </a:rPr>
              <a:t>Asiakastyön kirjaaminen: </a:t>
            </a:r>
            <a:endParaRPr lang="fi-FI" sz="1200" b="1" kern="100">
              <a:effectLst/>
              <a:latin typeface="+mn-lt"/>
              <a:ea typeface="Calibri" panose="020F0502020204030204" pitchFamily="34" charset="0"/>
              <a:cs typeface="Arial" panose="020B0604020202020204" pitchFamily="34" charset="0"/>
            </a:endParaRPr>
          </a:p>
          <a:p>
            <a:pPr lvl="0">
              <a:lnSpc>
                <a:spcPct val="107000"/>
              </a:lnSpc>
              <a:spcAft>
                <a:spcPts val="800"/>
              </a:spcAft>
            </a:pPr>
            <a:r>
              <a:rPr lang="fi-FI" sz="1200" kern="100">
                <a:effectLst/>
                <a:latin typeface="+mn-lt"/>
                <a:ea typeface="Calibri" panose="020F0502020204030204" pitchFamily="34" charset="0"/>
                <a:cs typeface="Calibri" panose="020F0502020204030204" pitchFamily="34" charset="0"/>
              </a:rPr>
              <a:t>[Miten varmistetaan, että asiakastyön kirjaaminen tapahtuu viipymättä ja asianmukaisesti?- Kirjoita tähän</a:t>
            </a:r>
            <a:r>
              <a:rPr lang="fi-FI" sz="1200" kern="100">
                <a:ea typeface="Calibri" panose="020F0502020204030204" pitchFamily="34" charset="0"/>
                <a:cs typeface="Calibri" panose="020F0502020204030204" pitchFamily="34" charset="0"/>
              </a:rPr>
              <a:t>]</a:t>
            </a:r>
            <a:endParaRPr lang="fi-FI" sz="1200" kern="100">
              <a:effectLst/>
              <a:latin typeface="+mn-lt"/>
              <a:ea typeface="Calibri" panose="020F0502020204030204" pitchFamily="34" charset="0"/>
              <a:cs typeface="Arial" panose="020B0604020202020204" pitchFamily="34" charset="0"/>
            </a:endParaRPr>
          </a:p>
        </p:txBody>
      </p:sp>
      <p:sp>
        <p:nvSpPr>
          <p:cNvPr id="3" name="Suorakulmio: Pyöristetyt kulmat 2">
            <a:extLst>
              <a:ext uri="{FF2B5EF4-FFF2-40B4-BE49-F238E27FC236}">
                <a16:creationId xmlns:a16="http://schemas.microsoft.com/office/drawing/2014/main" id="{6ED70340-59CA-F838-DECD-F06FC191AC27}"/>
              </a:ext>
            </a:extLst>
          </p:cNvPr>
          <p:cNvSpPr/>
          <p:nvPr/>
        </p:nvSpPr>
        <p:spPr>
          <a:xfrm>
            <a:off x="520997" y="5702099"/>
            <a:ext cx="5472309" cy="420891"/>
          </a:xfrm>
          <a:prstGeom prst="roundRect">
            <a:avLst/>
          </a:prstGeom>
          <a:solidFill>
            <a:schemeClr val="bg1">
              <a:lumMod val="95000"/>
            </a:schemeClr>
          </a:solidFill>
          <a:ln w="19050">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i-FI" sz="1200" i="1" err="1">
                <a:solidFill>
                  <a:schemeClr val="tx1"/>
                </a:solidFill>
                <a:latin typeface="Arial" panose="020B0604020202020204" pitchFamily="34" charset="0"/>
                <a:cs typeface="Arial" panose="020B0604020202020204" pitchFamily="34" charset="0"/>
              </a:rPr>
              <a:t>Huom</a:t>
            </a:r>
            <a:r>
              <a:rPr lang="fi-FI" sz="1200" i="1">
                <a:solidFill>
                  <a:schemeClr val="tx1"/>
                </a:solidFill>
                <a:latin typeface="Arial" panose="020B0604020202020204" pitchFamily="34" charset="0"/>
                <a:cs typeface="Arial" panose="020B0604020202020204" pitchFamily="34" charset="0"/>
              </a:rPr>
              <a:t>! Sosiaali- ja terveydenhuollon kirjaaminen eriytyy vuonna 2024. Kirjaamiseen liittyvät ohjeistukset tarkentuvat.</a:t>
            </a:r>
          </a:p>
        </p:txBody>
      </p:sp>
      <p:sp>
        <p:nvSpPr>
          <p:cNvPr id="2" name="Rectangle 1">
            <a:extLst>
              <a:ext uri="{FF2B5EF4-FFF2-40B4-BE49-F238E27FC236}">
                <a16:creationId xmlns:a16="http://schemas.microsoft.com/office/drawing/2014/main" id="{481A4D0E-42EA-D737-49AE-DF121E540705}"/>
              </a:ext>
            </a:extLst>
          </p:cNvPr>
          <p:cNvSpPr/>
          <p:nvPr/>
        </p:nvSpPr>
        <p:spPr>
          <a:xfrm>
            <a:off x="4928896"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Rectangle 6">
            <a:extLst>
              <a:ext uri="{FF2B5EF4-FFF2-40B4-BE49-F238E27FC236}">
                <a16:creationId xmlns:a16="http://schemas.microsoft.com/office/drawing/2014/main" id="{530F0B58-B6E0-0B07-1272-CD1310DBF338}"/>
              </a:ext>
            </a:extLst>
          </p:cNvPr>
          <p:cNvSpPr/>
          <p:nvPr/>
        </p:nvSpPr>
        <p:spPr>
          <a:xfrm>
            <a:off x="5333069"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Rectangle 8">
            <a:extLst>
              <a:ext uri="{FF2B5EF4-FFF2-40B4-BE49-F238E27FC236}">
                <a16:creationId xmlns:a16="http://schemas.microsoft.com/office/drawing/2014/main" id="{B0A2A783-618D-13E8-5C5C-1EB3E7F7CA4D}"/>
              </a:ext>
            </a:extLst>
          </p:cNvPr>
          <p:cNvSpPr/>
          <p:nvPr/>
        </p:nvSpPr>
        <p:spPr>
          <a:xfrm>
            <a:off x="573724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Rectangle 12">
            <a:extLst>
              <a:ext uri="{FF2B5EF4-FFF2-40B4-BE49-F238E27FC236}">
                <a16:creationId xmlns:a16="http://schemas.microsoft.com/office/drawing/2014/main" id="{D59E570A-8F45-BB26-641A-01C2B8F8B5AC}"/>
              </a:ext>
            </a:extLst>
          </p:cNvPr>
          <p:cNvSpPr/>
          <p:nvPr/>
        </p:nvSpPr>
        <p:spPr>
          <a:xfrm>
            <a:off x="6141415"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Rectangle 14">
            <a:extLst>
              <a:ext uri="{FF2B5EF4-FFF2-40B4-BE49-F238E27FC236}">
                <a16:creationId xmlns:a16="http://schemas.microsoft.com/office/drawing/2014/main" id="{ECBBB869-E29E-0C51-08DA-113230668EBB}"/>
              </a:ext>
            </a:extLst>
          </p:cNvPr>
          <p:cNvSpPr/>
          <p:nvPr/>
        </p:nvSpPr>
        <p:spPr>
          <a:xfrm>
            <a:off x="6545588"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Rectangle 15">
            <a:extLst>
              <a:ext uri="{FF2B5EF4-FFF2-40B4-BE49-F238E27FC236}">
                <a16:creationId xmlns:a16="http://schemas.microsoft.com/office/drawing/2014/main" id="{77C57AD9-B59C-86B6-3984-68806B6B9269}"/>
              </a:ext>
            </a:extLst>
          </p:cNvPr>
          <p:cNvSpPr/>
          <p:nvPr/>
        </p:nvSpPr>
        <p:spPr>
          <a:xfrm>
            <a:off x="6949762" y="468949"/>
            <a:ext cx="318110" cy="4571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41447476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EBAA148-C9F3-0437-A710-D6CA15D52955}"/>
              </a:ext>
            </a:extLst>
          </p:cNvPr>
          <p:cNvSpPr txBox="1">
            <a:spLocks/>
          </p:cNvSpPr>
          <p:nvPr/>
        </p:nvSpPr>
        <p:spPr>
          <a:xfrm>
            <a:off x="1030705" y="2261538"/>
            <a:ext cx="10781715" cy="2326511"/>
          </a:xfrm>
          <a:prstGeom prst="rect">
            <a:avLst/>
          </a:prstGeom>
        </p:spPr>
        <p:txBody>
          <a:bodyPr anchor="ctr"/>
          <a:lstStyle>
            <a:lvl1pPr algn="l" defTabSz="914400" rtl="0" eaLnBrk="1" latinLnBrk="0" hangingPunct="1">
              <a:lnSpc>
                <a:spcPct val="90000"/>
              </a:lnSpc>
              <a:spcBef>
                <a:spcPct val="0"/>
              </a:spcBef>
              <a:buNone/>
              <a:defRPr sz="4000" b="1" i="0" kern="1200">
                <a:solidFill>
                  <a:schemeClr val="tx1"/>
                </a:solidFill>
                <a:latin typeface="Arial Black" panose="020B0604020202020204" pitchFamily="34" charset="0"/>
                <a:ea typeface="+mj-ea"/>
                <a:cs typeface="Arial Black" panose="020B0604020202020204" pitchFamily="34" charset="0"/>
              </a:defRPr>
            </a:lvl1pPr>
          </a:lstStyle>
          <a:p>
            <a:pPr>
              <a:lnSpc>
                <a:spcPct val="100000"/>
              </a:lnSpc>
            </a:pPr>
            <a:r>
              <a:rPr lang="fi-FI" sz="6000">
                <a:solidFill>
                  <a:schemeClr val="accent3"/>
                </a:solidFill>
                <a:latin typeface="+mj-lt"/>
                <a:ea typeface="Inter" panose="02000503000000020004" pitchFamily="2" charset="0"/>
              </a:rPr>
              <a:t>Kehittäminen </a:t>
            </a:r>
          </a:p>
          <a:p>
            <a:pPr>
              <a:lnSpc>
                <a:spcPct val="100000"/>
              </a:lnSpc>
            </a:pPr>
            <a:r>
              <a:rPr lang="fi-FI" sz="6000">
                <a:solidFill>
                  <a:schemeClr val="accent3"/>
                </a:solidFill>
                <a:latin typeface="+mj-lt"/>
                <a:ea typeface="Inter" panose="02000503000000020004" pitchFamily="2" charset="0"/>
              </a:rPr>
              <a:t>&amp; Seuranta</a:t>
            </a:r>
          </a:p>
        </p:txBody>
      </p:sp>
    </p:spTree>
    <p:extLst>
      <p:ext uri="{BB962C8B-B14F-4D97-AF65-F5344CB8AC3E}">
        <p14:creationId xmlns:p14="http://schemas.microsoft.com/office/powerpoint/2010/main" val="4412521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ontent Placeholder 29">
            <a:extLst>
              <a:ext uri="{FF2B5EF4-FFF2-40B4-BE49-F238E27FC236}">
                <a16:creationId xmlns:a16="http://schemas.microsoft.com/office/drawing/2014/main" id="{FFBE5D29-F083-A2D0-ABE1-9301CF216195}"/>
              </a:ext>
            </a:extLst>
          </p:cNvPr>
          <p:cNvSpPr>
            <a:spLocks noGrp="1"/>
          </p:cNvSpPr>
          <p:nvPr>
            <p:ph sz="half" idx="1"/>
          </p:nvPr>
        </p:nvSpPr>
        <p:spPr/>
        <p:txBody>
          <a:bodyPr/>
          <a:lstStyle/>
          <a:p>
            <a:pPr marL="0" indent="0">
              <a:lnSpc>
                <a:spcPct val="100000"/>
              </a:lnSpc>
              <a:buNone/>
            </a:pPr>
            <a:r>
              <a:rPr lang="fi-FI" sz="1200">
                <a:latin typeface="+mn-lt"/>
                <a:ea typeface="Inter" panose="02000503000000020004" pitchFamily="2" charset="0"/>
              </a:rPr>
              <a:t>Toimiva omavalvonta on palvelujen laadun ja palvelutoiminnan kehittämisen tärkein väline. Omavalvonnassa varmistetaan palvelujen saatavuus, jatkuvuus, turvallisuus ja laatu sekä asiakkaiden yhdenvertaisuus. Omavalvonta on toimintayksiköissä toteutettavaa jatkuvaa ja säännöllistä toiminnan tarkastelua ja valvontaa, joka tuottaa tietoa kehitystyön pohjaksi.</a:t>
            </a:r>
          </a:p>
          <a:p>
            <a:pPr>
              <a:lnSpc>
                <a:spcPct val="100000"/>
              </a:lnSpc>
            </a:pPr>
            <a:r>
              <a:rPr lang="fi-FI" sz="1200">
                <a:latin typeface="+mn-lt"/>
                <a:ea typeface="Inter" panose="02000503000000020004" pitchFamily="2" charset="0"/>
              </a:rPr>
              <a:t>Yksikkökohtaista tietoa palvelun laadun ja asiakasturvallisuuden kehittämisen tarpeista saadaan useista eri lähteistä. Omavalvonnan toimeenpanon prosessissa (riskienhallinnan prosessi) käsitellään kaikki asiakasturvallisuus-riskit, epäkohtailmoitukset ja tietoon tulleet kehittämistarpeet</a:t>
            </a:r>
            <a:r>
              <a:rPr lang="fi-FI">
                <a:latin typeface="+mn-lt"/>
                <a:ea typeface="Inter" panose="02000503000000020004" pitchFamily="2" charset="0"/>
              </a:rPr>
              <a:t>. Korjaaville toimenpiteille sovitaan suunnitelma riskin vakavuuden mukaan. Lisäksi palvelun laadun ja vaikuttavuuden jatkuvaa kehittymistä varmistetaan muun tiedolla johtamisen keinoin, eli seuraamalla erilaisia sovittuja tulosmittareita.</a:t>
            </a:r>
            <a:endParaRPr lang="fi-FI">
              <a:highlight>
                <a:srgbClr val="FFFF00"/>
              </a:highlight>
              <a:latin typeface="+mn-lt"/>
              <a:ea typeface="Inter" panose="02000503000000020004" pitchFamily="2" charset="0"/>
            </a:endParaRPr>
          </a:p>
          <a:p>
            <a:pPr marL="0" indent="0">
              <a:lnSpc>
                <a:spcPct val="100000"/>
              </a:lnSpc>
              <a:buNone/>
            </a:pPr>
            <a:r>
              <a:rPr lang="fi-FI">
                <a:latin typeface="+mn-lt"/>
                <a:ea typeface="Inter" panose="02000503000000020004" pitchFamily="2" charset="0"/>
              </a:rPr>
              <a:t>Omavalvontasuunnitelmaan kootaan yhteenveto kehittämissuunnitelmasta. kuvaamalla kehittämistoimenpiteitä. </a:t>
            </a:r>
          </a:p>
        </p:txBody>
      </p:sp>
      <p:sp>
        <p:nvSpPr>
          <p:cNvPr id="14" name="Rectangle 13">
            <a:extLst>
              <a:ext uri="{FF2B5EF4-FFF2-40B4-BE49-F238E27FC236}">
                <a16:creationId xmlns:a16="http://schemas.microsoft.com/office/drawing/2014/main" id="{4D77D2E9-9CAA-C1AF-5A01-E75EF0ABF71E}"/>
              </a:ext>
            </a:extLst>
          </p:cNvPr>
          <p:cNvSpPr/>
          <p:nvPr/>
        </p:nvSpPr>
        <p:spPr>
          <a:xfrm>
            <a:off x="4303059" y="1825625"/>
            <a:ext cx="7437528" cy="4351339"/>
          </a:xfrm>
          <a:prstGeom prst="rect">
            <a:avLst/>
          </a:prstGeom>
          <a:solidFill>
            <a:schemeClr val="bg1"/>
          </a:solidFill>
          <a:ln w="19050">
            <a:solidFill>
              <a:schemeClr val="accent3">
                <a:lumMod val="20000"/>
                <a:lumOff val="80000"/>
                <a:alpha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29" name="Title 28">
            <a:extLst>
              <a:ext uri="{FF2B5EF4-FFF2-40B4-BE49-F238E27FC236}">
                <a16:creationId xmlns:a16="http://schemas.microsoft.com/office/drawing/2014/main" id="{041005B9-0167-9BF4-D31D-502BF3431146}"/>
              </a:ext>
            </a:extLst>
          </p:cNvPr>
          <p:cNvSpPr>
            <a:spLocks noGrp="1"/>
          </p:cNvSpPr>
          <p:nvPr>
            <p:ph type="title"/>
          </p:nvPr>
        </p:nvSpPr>
        <p:spPr/>
        <p:txBody>
          <a:bodyPr/>
          <a:lstStyle/>
          <a:p>
            <a:r>
              <a:rPr lang="fi-FI"/>
              <a:t>Yhteenveto kehittämissuunnitelmasta</a:t>
            </a:r>
          </a:p>
        </p:txBody>
      </p:sp>
      <p:sp>
        <p:nvSpPr>
          <p:cNvPr id="5" name="TextBox 4">
            <a:extLst>
              <a:ext uri="{FF2B5EF4-FFF2-40B4-BE49-F238E27FC236}">
                <a16:creationId xmlns:a16="http://schemas.microsoft.com/office/drawing/2014/main" id="{9B1A0C47-927B-15F8-9637-38B8AB0418FB}"/>
              </a:ext>
            </a:extLst>
          </p:cNvPr>
          <p:cNvSpPr txBox="1"/>
          <p:nvPr/>
        </p:nvSpPr>
        <p:spPr>
          <a:xfrm>
            <a:off x="4498127" y="2499459"/>
            <a:ext cx="7061082" cy="3179452"/>
          </a:xfrm>
          <a:prstGeom prst="rect">
            <a:avLst/>
          </a:prstGeom>
          <a:noFill/>
        </p:spPr>
        <p:txBody>
          <a:bodyPr wrap="square" numCol="2" spcCol="720000" rtlCol="0">
            <a:noAutofit/>
          </a:bodyPr>
          <a:lstStyle/>
          <a:p>
            <a:pPr marL="228573" indent="-228573">
              <a:spcBef>
                <a:spcPts val="900"/>
              </a:spcBef>
              <a:buAutoNum type="arabicPeriod"/>
            </a:pPr>
            <a:r>
              <a:rPr lang="fi-FI" sz="1500" b="1"/>
              <a:t>[Todettu kehittämistoimenpide]</a:t>
            </a:r>
          </a:p>
          <a:p>
            <a:pPr>
              <a:spcBef>
                <a:spcPts val="900"/>
              </a:spcBef>
            </a:pPr>
            <a:r>
              <a:rPr lang="fi-FI" sz="1200">
                <a:solidFill>
                  <a:schemeClr val="bg1">
                    <a:lumMod val="75000"/>
                  </a:schemeClr>
                </a:solidFill>
              </a:rPr>
              <a:t>[</a:t>
            </a:r>
            <a:r>
              <a:rPr lang="fi-FI" sz="1200" err="1">
                <a:solidFill>
                  <a:schemeClr val="bg1">
                    <a:lumMod val="75000"/>
                  </a:schemeClr>
                </a:solidFill>
              </a:rPr>
              <a:t>Derumquam</a:t>
            </a:r>
            <a:r>
              <a:rPr lang="fi-FI" sz="1200">
                <a:solidFill>
                  <a:schemeClr val="bg1">
                    <a:lumMod val="75000"/>
                  </a:schemeClr>
                </a:solidFill>
              </a:rPr>
              <a:t> </a:t>
            </a:r>
            <a:r>
              <a:rPr lang="fi-FI" sz="1200" err="1">
                <a:solidFill>
                  <a:schemeClr val="bg1">
                    <a:lumMod val="75000"/>
                  </a:schemeClr>
                </a:solidFill>
              </a:rPr>
              <a:t>dem</a:t>
            </a:r>
            <a:r>
              <a:rPr lang="fi-FI" sz="1200">
                <a:solidFill>
                  <a:schemeClr val="bg1">
                    <a:lumMod val="75000"/>
                  </a:schemeClr>
                </a:solidFill>
              </a:rPr>
              <a:t> </a:t>
            </a:r>
            <a:r>
              <a:rPr lang="fi-FI" sz="1200" err="1">
                <a:solidFill>
                  <a:schemeClr val="bg1">
                    <a:lumMod val="75000"/>
                  </a:schemeClr>
                </a:solidFill>
              </a:rPr>
              <a:t>que</a:t>
            </a:r>
            <a:r>
              <a:rPr lang="fi-FI" sz="1200">
                <a:solidFill>
                  <a:schemeClr val="bg1">
                    <a:lumMod val="75000"/>
                  </a:schemeClr>
                </a:solidFill>
              </a:rPr>
              <a:t> </a:t>
            </a:r>
            <a:r>
              <a:rPr lang="fi-FI" sz="1200" err="1">
                <a:solidFill>
                  <a:schemeClr val="bg1">
                    <a:lumMod val="75000"/>
                  </a:schemeClr>
                </a:solidFill>
              </a:rPr>
              <a:t>necto</a:t>
            </a:r>
            <a:r>
              <a:rPr lang="fi-FI" sz="1200">
                <a:solidFill>
                  <a:schemeClr val="bg1">
                    <a:lumMod val="75000"/>
                  </a:schemeClr>
                </a:solidFill>
              </a:rPr>
              <a:t> et </a:t>
            </a:r>
            <a:r>
              <a:rPr lang="fi-FI" sz="1200" err="1">
                <a:solidFill>
                  <a:schemeClr val="bg1">
                    <a:lumMod val="75000"/>
                  </a:schemeClr>
                </a:solidFill>
              </a:rPr>
              <a:t>int</a:t>
            </a:r>
            <a:r>
              <a:rPr lang="fi-FI" sz="1200">
                <a:solidFill>
                  <a:schemeClr val="bg1">
                    <a:lumMod val="75000"/>
                  </a:schemeClr>
                </a:solidFill>
              </a:rPr>
              <a:t> </a:t>
            </a:r>
            <a:r>
              <a:rPr lang="fi-FI" sz="1200" err="1">
                <a:solidFill>
                  <a:schemeClr val="bg1">
                    <a:lumMod val="75000"/>
                  </a:schemeClr>
                </a:solidFill>
              </a:rPr>
              <a:t>odissum</a:t>
            </a:r>
            <a:r>
              <a:rPr lang="fi-FI" sz="1200">
                <a:solidFill>
                  <a:schemeClr val="bg1">
                    <a:lumMod val="75000"/>
                  </a:schemeClr>
                </a:solidFill>
              </a:rPr>
              <a:t> </a:t>
            </a:r>
            <a:r>
              <a:rPr lang="fi-FI" sz="1200" err="1">
                <a:solidFill>
                  <a:schemeClr val="bg1">
                    <a:lumMod val="75000"/>
                  </a:schemeClr>
                </a:solidFill>
              </a:rPr>
              <a:t>enduciis</a:t>
            </a:r>
            <a:r>
              <a:rPr lang="fi-FI" sz="1200">
                <a:solidFill>
                  <a:schemeClr val="bg1">
                    <a:lumMod val="75000"/>
                  </a:schemeClr>
                </a:solidFill>
              </a:rPr>
              <a:t> </a:t>
            </a:r>
            <a:r>
              <a:rPr lang="fi-FI" sz="1200" err="1">
                <a:solidFill>
                  <a:schemeClr val="bg1">
                    <a:lumMod val="75000"/>
                  </a:schemeClr>
                </a:solidFill>
              </a:rPr>
              <a:t>vellaboratem</a:t>
            </a:r>
            <a:r>
              <a:rPr lang="fi-FI" sz="1200">
                <a:solidFill>
                  <a:schemeClr val="bg1">
                    <a:lumMod val="75000"/>
                  </a:schemeClr>
                </a:solidFill>
              </a:rPr>
              <a:t> </a:t>
            </a:r>
            <a:r>
              <a:rPr lang="fi-FI" sz="1200" err="1">
                <a:solidFill>
                  <a:schemeClr val="bg1">
                    <a:lumMod val="75000"/>
                  </a:schemeClr>
                </a:solidFill>
              </a:rPr>
              <a:t>enis</a:t>
            </a:r>
            <a:r>
              <a:rPr lang="fi-FI" sz="1200">
                <a:solidFill>
                  <a:schemeClr val="bg1">
                    <a:lumMod val="75000"/>
                  </a:schemeClr>
                </a:solidFill>
              </a:rPr>
              <a:t> id </a:t>
            </a:r>
            <a:r>
              <a:rPr lang="fi-FI" sz="1200" err="1">
                <a:solidFill>
                  <a:schemeClr val="bg1">
                    <a:lumMod val="75000"/>
                  </a:schemeClr>
                </a:solidFill>
              </a:rPr>
              <a:t>quundem</a:t>
            </a:r>
            <a:r>
              <a:rPr lang="fi-FI" sz="1200">
                <a:solidFill>
                  <a:schemeClr val="bg1">
                    <a:lumMod val="75000"/>
                  </a:schemeClr>
                </a:solidFill>
              </a:rPr>
              <a:t> </a:t>
            </a:r>
            <a:r>
              <a:rPr lang="fi-FI" sz="1200" err="1">
                <a:solidFill>
                  <a:schemeClr val="bg1">
                    <a:lumMod val="75000"/>
                  </a:schemeClr>
                </a:solidFill>
              </a:rPr>
              <a:t>porenis</a:t>
            </a:r>
            <a:r>
              <a:rPr lang="fi-FI" sz="1200">
                <a:solidFill>
                  <a:schemeClr val="bg1">
                    <a:lumMod val="75000"/>
                  </a:schemeClr>
                </a:solidFill>
              </a:rPr>
              <a:t> </a:t>
            </a:r>
            <a:r>
              <a:rPr lang="fi-FI" sz="1200" err="1">
                <a:solidFill>
                  <a:schemeClr val="bg1">
                    <a:lumMod val="75000"/>
                  </a:schemeClr>
                </a:solidFill>
              </a:rPr>
              <a:t>ditia</a:t>
            </a:r>
            <a:r>
              <a:rPr lang="fi-FI" sz="1200">
                <a:solidFill>
                  <a:schemeClr val="bg1">
                    <a:lumMod val="75000"/>
                  </a:schemeClr>
                </a:solidFill>
              </a:rPr>
              <a:t> is </a:t>
            </a:r>
            <a:r>
              <a:rPr lang="fi-FI" sz="1200" err="1">
                <a:solidFill>
                  <a:schemeClr val="bg1">
                    <a:lumMod val="75000"/>
                  </a:schemeClr>
                </a:solidFill>
              </a:rPr>
              <a:t>sit</a:t>
            </a:r>
            <a:r>
              <a:rPr lang="fi-FI" sz="1200">
                <a:solidFill>
                  <a:schemeClr val="bg1">
                    <a:lumMod val="75000"/>
                  </a:schemeClr>
                </a:solidFill>
              </a:rPr>
              <a:t>, </a:t>
            </a:r>
            <a:r>
              <a:rPr lang="fi-FI" sz="1200" err="1">
                <a:solidFill>
                  <a:schemeClr val="bg1">
                    <a:lumMod val="75000"/>
                  </a:schemeClr>
                </a:solidFill>
              </a:rPr>
              <a:t>omniendus</a:t>
            </a:r>
            <a:r>
              <a:rPr lang="fi-FI" sz="1200">
                <a:solidFill>
                  <a:schemeClr val="bg1">
                    <a:lumMod val="75000"/>
                  </a:schemeClr>
                </a:solidFill>
              </a:rPr>
              <a:t> </a:t>
            </a:r>
            <a:r>
              <a:rPr lang="fi-FI" sz="1200" err="1">
                <a:solidFill>
                  <a:schemeClr val="bg1">
                    <a:lumMod val="75000"/>
                  </a:schemeClr>
                </a:solidFill>
              </a:rPr>
              <a:t>magnis</a:t>
            </a:r>
            <a:r>
              <a:rPr lang="fi-FI" sz="1200">
                <a:solidFill>
                  <a:schemeClr val="bg1">
                    <a:lumMod val="75000"/>
                  </a:schemeClr>
                </a:solidFill>
              </a:rPr>
              <a:t> </a:t>
            </a:r>
            <a:r>
              <a:rPr lang="fi-FI" sz="1200" err="1">
                <a:solidFill>
                  <a:schemeClr val="bg1">
                    <a:lumMod val="75000"/>
                  </a:schemeClr>
                </a:solidFill>
              </a:rPr>
              <a:t>remoditiis</a:t>
            </a:r>
            <a:r>
              <a:rPr lang="fi-FI" sz="1200">
                <a:solidFill>
                  <a:schemeClr val="bg1">
                    <a:lumMod val="75000"/>
                  </a:schemeClr>
                </a:solidFill>
              </a:rPr>
              <a:t> cum </a:t>
            </a:r>
            <a:r>
              <a:rPr lang="fi-FI" sz="1200" err="1">
                <a:solidFill>
                  <a:schemeClr val="bg1">
                    <a:lumMod val="75000"/>
                  </a:schemeClr>
                </a:solidFill>
              </a:rPr>
              <a:t>qui</a:t>
            </a:r>
            <a:r>
              <a:rPr lang="fi-FI" sz="1200">
                <a:solidFill>
                  <a:schemeClr val="bg1">
                    <a:lumMod val="75000"/>
                  </a:schemeClr>
                </a:solidFill>
              </a:rPr>
              <a:t> </a:t>
            </a:r>
            <a:r>
              <a:rPr lang="fi-FI" sz="1200" err="1">
                <a:solidFill>
                  <a:schemeClr val="bg1">
                    <a:lumMod val="75000"/>
                  </a:schemeClr>
                </a:solidFill>
              </a:rPr>
              <a:t>od</a:t>
            </a:r>
            <a:r>
              <a:rPr lang="fi-FI" sz="1200">
                <a:solidFill>
                  <a:schemeClr val="bg1">
                    <a:lumMod val="75000"/>
                  </a:schemeClr>
                </a:solidFill>
              </a:rPr>
              <a:t> </a:t>
            </a:r>
            <a:r>
              <a:rPr lang="fi-FI" sz="1200" err="1">
                <a:solidFill>
                  <a:schemeClr val="bg1">
                    <a:lumMod val="75000"/>
                  </a:schemeClr>
                </a:solidFill>
              </a:rPr>
              <a:t>quaes</a:t>
            </a:r>
            <a:r>
              <a:rPr lang="fi-FI" sz="1200">
                <a:solidFill>
                  <a:schemeClr val="bg1">
                    <a:lumMod val="75000"/>
                  </a:schemeClr>
                </a:solidFill>
              </a:rPr>
              <a:t> ex et, </a:t>
            </a:r>
            <a:r>
              <a:rPr lang="fi-FI" sz="1200" err="1">
                <a:solidFill>
                  <a:schemeClr val="bg1">
                    <a:lumMod val="75000"/>
                  </a:schemeClr>
                </a:solidFill>
              </a:rPr>
              <a:t>sitaquunt</a:t>
            </a:r>
            <a:r>
              <a:rPr lang="fi-FI" sz="1200">
                <a:solidFill>
                  <a:schemeClr val="bg1">
                    <a:lumMod val="75000"/>
                  </a:schemeClr>
                </a:solidFill>
              </a:rPr>
              <a:t>, </a:t>
            </a:r>
            <a:r>
              <a:rPr lang="fi-FI" sz="1200" err="1">
                <a:solidFill>
                  <a:schemeClr val="bg1">
                    <a:lumMod val="75000"/>
                  </a:schemeClr>
                </a:solidFill>
              </a:rPr>
              <a:t>undisqui</a:t>
            </a:r>
            <a:r>
              <a:rPr lang="fi-FI" sz="1200">
                <a:solidFill>
                  <a:schemeClr val="bg1">
                    <a:lumMod val="75000"/>
                  </a:schemeClr>
                </a:solidFill>
              </a:rPr>
              <a:t> am </a:t>
            </a:r>
            <a:r>
              <a:rPr lang="fi-FI" sz="1200" err="1">
                <a:solidFill>
                  <a:schemeClr val="bg1">
                    <a:lumMod val="75000"/>
                  </a:schemeClr>
                </a:solidFill>
              </a:rPr>
              <a:t>aut</a:t>
            </a:r>
            <a:r>
              <a:rPr lang="fi-FI" sz="1200">
                <a:solidFill>
                  <a:schemeClr val="bg1">
                    <a:lumMod val="75000"/>
                  </a:schemeClr>
                </a:solidFill>
              </a:rPr>
              <a:t> </a:t>
            </a:r>
            <a:r>
              <a:rPr lang="fi-FI" sz="1200" err="1">
                <a:solidFill>
                  <a:schemeClr val="bg1">
                    <a:lumMod val="75000"/>
                  </a:schemeClr>
                </a:solidFill>
              </a:rPr>
              <a:t>occus</a:t>
            </a:r>
            <a:r>
              <a:rPr lang="fi-FI" sz="1200">
                <a:solidFill>
                  <a:schemeClr val="bg1">
                    <a:lumMod val="75000"/>
                  </a:schemeClr>
                </a:solidFill>
              </a:rPr>
              <a:t> </a:t>
            </a:r>
            <a:r>
              <a:rPr lang="fi-FI" sz="1200" err="1">
                <a:solidFill>
                  <a:schemeClr val="bg1">
                    <a:lumMod val="75000"/>
                  </a:schemeClr>
                </a:solidFill>
              </a:rPr>
              <a:t>sequisquia</a:t>
            </a:r>
            <a:r>
              <a:rPr lang="fi-FI" sz="1200">
                <a:solidFill>
                  <a:schemeClr val="bg1">
                    <a:lumMod val="75000"/>
                  </a:schemeClr>
                </a:solidFill>
              </a:rPr>
              <a:t> </a:t>
            </a:r>
            <a:r>
              <a:rPr lang="fi-FI" sz="1200" err="1">
                <a:solidFill>
                  <a:schemeClr val="bg1">
                    <a:lumMod val="75000"/>
                  </a:schemeClr>
                </a:solidFill>
              </a:rPr>
              <a:t>dolum</a:t>
            </a:r>
            <a:r>
              <a:rPr lang="fi-FI" sz="1200">
                <a:solidFill>
                  <a:schemeClr val="bg1">
                    <a:lumMod val="75000"/>
                  </a:schemeClr>
                </a:solidFill>
              </a:rPr>
              <a:t> </a:t>
            </a:r>
            <a:r>
              <a:rPr lang="fi-FI" sz="1200" err="1">
                <a:solidFill>
                  <a:schemeClr val="bg1">
                    <a:lumMod val="75000"/>
                  </a:schemeClr>
                </a:solidFill>
              </a:rPr>
              <a:t>dissequi</a:t>
            </a:r>
            <a:r>
              <a:rPr lang="fi-FI" sz="1200">
                <a:solidFill>
                  <a:schemeClr val="bg1">
                    <a:lumMod val="75000"/>
                  </a:schemeClr>
                </a:solidFill>
              </a:rPr>
              <a:t> </a:t>
            </a:r>
            <a:r>
              <a:rPr lang="fi-FI" sz="1200" err="1">
                <a:solidFill>
                  <a:schemeClr val="bg1">
                    <a:lumMod val="75000"/>
                  </a:schemeClr>
                </a:solidFill>
              </a:rPr>
              <a:t>cus</a:t>
            </a:r>
            <a:r>
              <a:rPr lang="fi-FI" sz="1200">
                <a:solidFill>
                  <a:schemeClr val="bg1">
                    <a:lumMod val="75000"/>
                  </a:schemeClr>
                </a:solidFill>
              </a:rPr>
              <a:t> </a:t>
            </a:r>
            <a:r>
              <a:rPr lang="fi-FI" sz="1200" err="1">
                <a:solidFill>
                  <a:schemeClr val="bg1">
                    <a:lumMod val="75000"/>
                  </a:schemeClr>
                </a:solidFill>
              </a:rPr>
              <a:t>est</a:t>
            </a:r>
            <a:r>
              <a:rPr lang="fi-FI" sz="1200">
                <a:solidFill>
                  <a:schemeClr val="bg1">
                    <a:lumMod val="75000"/>
                  </a:schemeClr>
                </a:solidFill>
              </a:rPr>
              <a:t> </a:t>
            </a:r>
            <a:r>
              <a:rPr lang="fi-FI" sz="1200" err="1">
                <a:solidFill>
                  <a:schemeClr val="bg1">
                    <a:lumMod val="75000"/>
                  </a:schemeClr>
                </a:solidFill>
              </a:rPr>
              <a:t>ommoluptiat</a:t>
            </a:r>
            <a:r>
              <a:rPr lang="fi-FI" sz="1200">
                <a:solidFill>
                  <a:schemeClr val="bg1">
                    <a:lumMod val="75000"/>
                  </a:schemeClr>
                </a:solidFill>
              </a:rPr>
              <a:t>.]</a:t>
            </a:r>
          </a:p>
          <a:p>
            <a:pPr>
              <a:spcBef>
                <a:spcPts val="1500"/>
              </a:spcBef>
            </a:pPr>
            <a:r>
              <a:rPr lang="fi-FI" sz="1500" b="1"/>
              <a:t>2. [Todettu kehittämistoimenpide]</a:t>
            </a:r>
          </a:p>
          <a:p>
            <a:pPr>
              <a:spcBef>
                <a:spcPts val="900"/>
              </a:spcBef>
            </a:pPr>
            <a:r>
              <a:rPr lang="fi-FI" sz="1200">
                <a:solidFill>
                  <a:schemeClr val="bg1">
                    <a:lumMod val="75000"/>
                  </a:schemeClr>
                </a:solidFill>
              </a:rPr>
              <a:t>[</a:t>
            </a:r>
            <a:r>
              <a:rPr lang="fi-FI" sz="1200" err="1">
                <a:solidFill>
                  <a:schemeClr val="bg1">
                    <a:lumMod val="75000"/>
                  </a:schemeClr>
                </a:solidFill>
              </a:rPr>
              <a:t>Derumquam</a:t>
            </a:r>
            <a:r>
              <a:rPr lang="fi-FI" sz="1200">
                <a:solidFill>
                  <a:schemeClr val="bg1">
                    <a:lumMod val="75000"/>
                  </a:schemeClr>
                </a:solidFill>
              </a:rPr>
              <a:t> </a:t>
            </a:r>
            <a:r>
              <a:rPr lang="fi-FI" sz="1200" err="1">
                <a:solidFill>
                  <a:schemeClr val="bg1">
                    <a:lumMod val="75000"/>
                  </a:schemeClr>
                </a:solidFill>
              </a:rPr>
              <a:t>dem</a:t>
            </a:r>
            <a:r>
              <a:rPr lang="fi-FI" sz="1200">
                <a:solidFill>
                  <a:schemeClr val="bg1">
                    <a:lumMod val="75000"/>
                  </a:schemeClr>
                </a:solidFill>
              </a:rPr>
              <a:t> </a:t>
            </a:r>
            <a:r>
              <a:rPr lang="fi-FI" sz="1200" err="1">
                <a:solidFill>
                  <a:schemeClr val="bg1">
                    <a:lumMod val="75000"/>
                  </a:schemeClr>
                </a:solidFill>
              </a:rPr>
              <a:t>que</a:t>
            </a:r>
            <a:r>
              <a:rPr lang="fi-FI" sz="1200">
                <a:solidFill>
                  <a:schemeClr val="bg1">
                    <a:lumMod val="75000"/>
                  </a:schemeClr>
                </a:solidFill>
              </a:rPr>
              <a:t> </a:t>
            </a:r>
            <a:r>
              <a:rPr lang="fi-FI" sz="1200" err="1">
                <a:solidFill>
                  <a:schemeClr val="bg1">
                    <a:lumMod val="75000"/>
                  </a:schemeClr>
                </a:solidFill>
              </a:rPr>
              <a:t>necto</a:t>
            </a:r>
            <a:r>
              <a:rPr lang="fi-FI" sz="1200">
                <a:solidFill>
                  <a:schemeClr val="bg1">
                    <a:lumMod val="75000"/>
                  </a:schemeClr>
                </a:solidFill>
              </a:rPr>
              <a:t> et </a:t>
            </a:r>
            <a:r>
              <a:rPr lang="fi-FI" sz="1200" err="1">
                <a:solidFill>
                  <a:schemeClr val="bg1">
                    <a:lumMod val="75000"/>
                  </a:schemeClr>
                </a:solidFill>
              </a:rPr>
              <a:t>int</a:t>
            </a:r>
            <a:r>
              <a:rPr lang="fi-FI" sz="1200">
                <a:solidFill>
                  <a:schemeClr val="bg1">
                    <a:lumMod val="75000"/>
                  </a:schemeClr>
                </a:solidFill>
              </a:rPr>
              <a:t> </a:t>
            </a:r>
            <a:r>
              <a:rPr lang="fi-FI" sz="1200" err="1">
                <a:solidFill>
                  <a:schemeClr val="bg1">
                    <a:lumMod val="75000"/>
                  </a:schemeClr>
                </a:solidFill>
              </a:rPr>
              <a:t>odissum</a:t>
            </a:r>
            <a:r>
              <a:rPr lang="fi-FI" sz="1200">
                <a:solidFill>
                  <a:schemeClr val="bg1">
                    <a:lumMod val="75000"/>
                  </a:schemeClr>
                </a:solidFill>
              </a:rPr>
              <a:t> </a:t>
            </a:r>
            <a:r>
              <a:rPr lang="fi-FI" sz="1200" err="1">
                <a:solidFill>
                  <a:schemeClr val="bg1">
                    <a:lumMod val="75000"/>
                  </a:schemeClr>
                </a:solidFill>
              </a:rPr>
              <a:t>enduciis</a:t>
            </a:r>
            <a:r>
              <a:rPr lang="fi-FI" sz="1200">
                <a:solidFill>
                  <a:schemeClr val="bg1">
                    <a:lumMod val="75000"/>
                  </a:schemeClr>
                </a:solidFill>
              </a:rPr>
              <a:t> </a:t>
            </a:r>
            <a:r>
              <a:rPr lang="fi-FI" sz="1200" err="1">
                <a:solidFill>
                  <a:schemeClr val="bg1">
                    <a:lumMod val="75000"/>
                  </a:schemeClr>
                </a:solidFill>
              </a:rPr>
              <a:t>vellaboratem</a:t>
            </a:r>
            <a:r>
              <a:rPr lang="fi-FI" sz="1200">
                <a:solidFill>
                  <a:schemeClr val="bg1">
                    <a:lumMod val="75000"/>
                  </a:schemeClr>
                </a:solidFill>
              </a:rPr>
              <a:t> </a:t>
            </a:r>
            <a:r>
              <a:rPr lang="fi-FI" sz="1200" err="1">
                <a:solidFill>
                  <a:schemeClr val="bg1">
                    <a:lumMod val="75000"/>
                  </a:schemeClr>
                </a:solidFill>
              </a:rPr>
              <a:t>enis</a:t>
            </a:r>
            <a:r>
              <a:rPr lang="fi-FI" sz="1200">
                <a:solidFill>
                  <a:schemeClr val="bg1">
                    <a:lumMod val="75000"/>
                  </a:schemeClr>
                </a:solidFill>
              </a:rPr>
              <a:t> id </a:t>
            </a:r>
            <a:r>
              <a:rPr lang="fi-FI" sz="1200" err="1">
                <a:solidFill>
                  <a:schemeClr val="bg1">
                    <a:lumMod val="75000"/>
                  </a:schemeClr>
                </a:solidFill>
              </a:rPr>
              <a:t>quundem</a:t>
            </a:r>
            <a:r>
              <a:rPr lang="fi-FI" sz="1200">
                <a:solidFill>
                  <a:schemeClr val="bg1">
                    <a:lumMod val="75000"/>
                  </a:schemeClr>
                </a:solidFill>
              </a:rPr>
              <a:t> </a:t>
            </a:r>
            <a:r>
              <a:rPr lang="fi-FI" sz="1200" err="1">
                <a:solidFill>
                  <a:schemeClr val="bg1">
                    <a:lumMod val="75000"/>
                  </a:schemeClr>
                </a:solidFill>
              </a:rPr>
              <a:t>porenis</a:t>
            </a:r>
            <a:r>
              <a:rPr lang="fi-FI" sz="1200">
                <a:solidFill>
                  <a:schemeClr val="bg1">
                    <a:lumMod val="75000"/>
                  </a:schemeClr>
                </a:solidFill>
              </a:rPr>
              <a:t> </a:t>
            </a:r>
            <a:r>
              <a:rPr lang="fi-FI" sz="1200" err="1">
                <a:solidFill>
                  <a:schemeClr val="bg1">
                    <a:lumMod val="75000"/>
                  </a:schemeClr>
                </a:solidFill>
              </a:rPr>
              <a:t>ditia</a:t>
            </a:r>
            <a:r>
              <a:rPr lang="fi-FI" sz="1200">
                <a:solidFill>
                  <a:schemeClr val="bg1">
                    <a:lumMod val="75000"/>
                  </a:schemeClr>
                </a:solidFill>
              </a:rPr>
              <a:t> is </a:t>
            </a:r>
            <a:r>
              <a:rPr lang="fi-FI" sz="1200" err="1">
                <a:solidFill>
                  <a:schemeClr val="bg1">
                    <a:lumMod val="75000"/>
                  </a:schemeClr>
                </a:solidFill>
              </a:rPr>
              <a:t>sit</a:t>
            </a:r>
            <a:r>
              <a:rPr lang="fi-FI" sz="1200">
                <a:solidFill>
                  <a:schemeClr val="bg1">
                    <a:lumMod val="75000"/>
                  </a:schemeClr>
                </a:solidFill>
              </a:rPr>
              <a:t>, </a:t>
            </a:r>
            <a:r>
              <a:rPr lang="fi-FI" sz="1200" err="1">
                <a:solidFill>
                  <a:schemeClr val="bg1">
                    <a:lumMod val="75000"/>
                  </a:schemeClr>
                </a:solidFill>
              </a:rPr>
              <a:t>omniendus</a:t>
            </a:r>
            <a:r>
              <a:rPr lang="fi-FI" sz="1200">
                <a:solidFill>
                  <a:schemeClr val="bg1">
                    <a:lumMod val="75000"/>
                  </a:schemeClr>
                </a:solidFill>
              </a:rPr>
              <a:t> </a:t>
            </a:r>
            <a:r>
              <a:rPr lang="fi-FI" sz="1200" err="1">
                <a:solidFill>
                  <a:schemeClr val="bg1">
                    <a:lumMod val="75000"/>
                  </a:schemeClr>
                </a:solidFill>
              </a:rPr>
              <a:t>magnis</a:t>
            </a:r>
            <a:r>
              <a:rPr lang="fi-FI" sz="1200">
                <a:solidFill>
                  <a:schemeClr val="bg1">
                    <a:lumMod val="75000"/>
                  </a:schemeClr>
                </a:solidFill>
              </a:rPr>
              <a:t> </a:t>
            </a:r>
            <a:r>
              <a:rPr lang="fi-FI" sz="1200" err="1">
                <a:solidFill>
                  <a:schemeClr val="bg1">
                    <a:lumMod val="75000"/>
                  </a:schemeClr>
                </a:solidFill>
              </a:rPr>
              <a:t>remoditiis</a:t>
            </a:r>
            <a:r>
              <a:rPr lang="fi-FI" sz="1200">
                <a:solidFill>
                  <a:schemeClr val="bg1">
                    <a:lumMod val="75000"/>
                  </a:schemeClr>
                </a:solidFill>
              </a:rPr>
              <a:t> cum </a:t>
            </a:r>
            <a:r>
              <a:rPr lang="fi-FI" sz="1200" err="1">
                <a:solidFill>
                  <a:schemeClr val="bg1">
                    <a:lumMod val="75000"/>
                  </a:schemeClr>
                </a:solidFill>
              </a:rPr>
              <a:t>qui</a:t>
            </a:r>
            <a:r>
              <a:rPr lang="fi-FI" sz="1200">
                <a:solidFill>
                  <a:schemeClr val="bg1">
                    <a:lumMod val="75000"/>
                  </a:schemeClr>
                </a:solidFill>
              </a:rPr>
              <a:t> </a:t>
            </a:r>
            <a:r>
              <a:rPr lang="fi-FI" sz="1200" err="1">
                <a:solidFill>
                  <a:schemeClr val="bg1">
                    <a:lumMod val="75000"/>
                  </a:schemeClr>
                </a:solidFill>
              </a:rPr>
              <a:t>od</a:t>
            </a:r>
            <a:r>
              <a:rPr lang="fi-FI" sz="1200">
                <a:solidFill>
                  <a:schemeClr val="bg1">
                    <a:lumMod val="75000"/>
                  </a:schemeClr>
                </a:solidFill>
              </a:rPr>
              <a:t> </a:t>
            </a:r>
            <a:r>
              <a:rPr lang="fi-FI" sz="1200" err="1">
                <a:solidFill>
                  <a:schemeClr val="bg1">
                    <a:lumMod val="75000"/>
                  </a:schemeClr>
                </a:solidFill>
              </a:rPr>
              <a:t>quaes</a:t>
            </a:r>
            <a:r>
              <a:rPr lang="fi-FI" sz="1200">
                <a:solidFill>
                  <a:schemeClr val="bg1">
                    <a:lumMod val="75000"/>
                  </a:schemeClr>
                </a:solidFill>
              </a:rPr>
              <a:t> ex et, </a:t>
            </a:r>
            <a:r>
              <a:rPr lang="fi-FI" sz="1200" err="1">
                <a:solidFill>
                  <a:schemeClr val="bg1">
                    <a:lumMod val="75000"/>
                  </a:schemeClr>
                </a:solidFill>
              </a:rPr>
              <a:t>sitaquunt</a:t>
            </a:r>
            <a:r>
              <a:rPr lang="fi-FI" sz="1200">
                <a:solidFill>
                  <a:schemeClr val="bg1">
                    <a:lumMod val="75000"/>
                  </a:schemeClr>
                </a:solidFill>
              </a:rPr>
              <a:t>, </a:t>
            </a:r>
            <a:r>
              <a:rPr lang="fi-FI" sz="1200" err="1">
                <a:solidFill>
                  <a:schemeClr val="bg1">
                    <a:lumMod val="75000"/>
                  </a:schemeClr>
                </a:solidFill>
              </a:rPr>
              <a:t>undisqui</a:t>
            </a:r>
            <a:r>
              <a:rPr lang="fi-FI" sz="1200">
                <a:solidFill>
                  <a:schemeClr val="bg1">
                    <a:lumMod val="75000"/>
                  </a:schemeClr>
                </a:solidFill>
              </a:rPr>
              <a:t> am </a:t>
            </a:r>
            <a:r>
              <a:rPr lang="fi-FI" sz="1200" err="1">
                <a:solidFill>
                  <a:schemeClr val="bg1">
                    <a:lumMod val="75000"/>
                  </a:schemeClr>
                </a:solidFill>
              </a:rPr>
              <a:t>aut</a:t>
            </a:r>
            <a:r>
              <a:rPr lang="fi-FI" sz="1200">
                <a:solidFill>
                  <a:schemeClr val="bg1">
                    <a:lumMod val="75000"/>
                  </a:schemeClr>
                </a:solidFill>
              </a:rPr>
              <a:t> </a:t>
            </a:r>
            <a:r>
              <a:rPr lang="fi-FI" sz="1200" err="1">
                <a:solidFill>
                  <a:schemeClr val="bg1">
                    <a:lumMod val="75000"/>
                  </a:schemeClr>
                </a:solidFill>
              </a:rPr>
              <a:t>occus</a:t>
            </a:r>
            <a:r>
              <a:rPr lang="fi-FI" sz="1200">
                <a:solidFill>
                  <a:schemeClr val="bg1">
                    <a:lumMod val="75000"/>
                  </a:schemeClr>
                </a:solidFill>
              </a:rPr>
              <a:t> </a:t>
            </a:r>
            <a:r>
              <a:rPr lang="fi-FI" sz="1200" err="1">
                <a:solidFill>
                  <a:schemeClr val="bg1">
                    <a:lumMod val="75000"/>
                  </a:schemeClr>
                </a:solidFill>
              </a:rPr>
              <a:t>sequisquia</a:t>
            </a:r>
            <a:r>
              <a:rPr lang="fi-FI" sz="1200">
                <a:solidFill>
                  <a:schemeClr val="bg1">
                    <a:lumMod val="75000"/>
                  </a:schemeClr>
                </a:solidFill>
              </a:rPr>
              <a:t> </a:t>
            </a:r>
            <a:r>
              <a:rPr lang="fi-FI" sz="1200" err="1">
                <a:solidFill>
                  <a:schemeClr val="bg1">
                    <a:lumMod val="75000"/>
                  </a:schemeClr>
                </a:solidFill>
              </a:rPr>
              <a:t>dolum</a:t>
            </a:r>
            <a:r>
              <a:rPr lang="fi-FI" sz="1200">
                <a:solidFill>
                  <a:schemeClr val="bg1">
                    <a:lumMod val="75000"/>
                  </a:schemeClr>
                </a:solidFill>
              </a:rPr>
              <a:t> </a:t>
            </a:r>
            <a:r>
              <a:rPr lang="fi-FI" sz="1200" err="1">
                <a:solidFill>
                  <a:schemeClr val="bg1">
                    <a:lumMod val="75000"/>
                  </a:schemeClr>
                </a:solidFill>
              </a:rPr>
              <a:t>dissequi</a:t>
            </a:r>
            <a:r>
              <a:rPr lang="fi-FI" sz="1200">
                <a:solidFill>
                  <a:schemeClr val="bg1">
                    <a:lumMod val="75000"/>
                  </a:schemeClr>
                </a:solidFill>
              </a:rPr>
              <a:t> </a:t>
            </a:r>
            <a:r>
              <a:rPr lang="fi-FI" sz="1200" err="1">
                <a:solidFill>
                  <a:schemeClr val="bg1">
                    <a:lumMod val="75000"/>
                  </a:schemeClr>
                </a:solidFill>
              </a:rPr>
              <a:t>cus</a:t>
            </a:r>
            <a:r>
              <a:rPr lang="fi-FI" sz="1200">
                <a:solidFill>
                  <a:schemeClr val="bg1">
                    <a:lumMod val="75000"/>
                  </a:schemeClr>
                </a:solidFill>
              </a:rPr>
              <a:t> </a:t>
            </a:r>
            <a:r>
              <a:rPr lang="fi-FI" sz="1200" err="1">
                <a:solidFill>
                  <a:schemeClr val="bg1">
                    <a:lumMod val="75000"/>
                  </a:schemeClr>
                </a:solidFill>
              </a:rPr>
              <a:t>est</a:t>
            </a:r>
            <a:r>
              <a:rPr lang="fi-FI" sz="1200">
                <a:solidFill>
                  <a:schemeClr val="bg1">
                    <a:lumMod val="75000"/>
                  </a:schemeClr>
                </a:solidFill>
              </a:rPr>
              <a:t>]</a:t>
            </a:r>
          </a:p>
          <a:p>
            <a:pPr>
              <a:spcBef>
                <a:spcPts val="1500"/>
              </a:spcBef>
            </a:pPr>
            <a:r>
              <a:rPr lang="fi-FI" sz="1500" b="1"/>
              <a:t>3. [Todettu kehittämistoimenpide]</a:t>
            </a:r>
          </a:p>
          <a:p>
            <a:pPr>
              <a:spcBef>
                <a:spcPts val="900"/>
              </a:spcBef>
            </a:pPr>
            <a:r>
              <a:rPr lang="fi-FI" sz="1200">
                <a:solidFill>
                  <a:schemeClr val="bg1">
                    <a:lumMod val="75000"/>
                  </a:schemeClr>
                </a:solidFill>
              </a:rPr>
              <a:t>[</a:t>
            </a:r>
            <a:r>
              <a:rPr lang="fi-FI" sz="1200" err="1">
                <a:solidFill>
                  <a:schemeClr val="bg1">
                    <a:lumMod val="75000"/>
                  </a:schemeClr>
                </a:solidFill>
              </a:rPr>
              <a:t>Derumquam</a:t>
            </a:r>
            <a:r>
              <a:rPr lang="fi-FI" sz="1200">
                <a:solidFill>
                  <a:schemeClr val="bg1">
                    <a:lumMod val="75000"/>
                  </a:schemeClr>
                </a:solidFill>
              </a:rPr>
              <a:t> </a:t>
            </a:r>
            <a:r>
              <a:rPr lang="fi-FI" sz="1200" err="1">
                <a:solidFill>
                  <a:schemeClr val="bg1">
                    <a:lumMod val="75000"/>
                  </a:schemeClr>
                </a:solidFill>
              </a:rPr>
              <a:t>dem</a:t>
            </a:r>
            <a:r>
              <a:rPr lang="fi-FI" sz="1200">
                <a:solidFill>
                  <a:schemeClr val="bg1">
                    <a:lumMod val="75000"/>
                  </a:schemeClr>
                </a:solidFill>
              </a:rPr>
              <a:t> </a:t>
            </a:r>
            <a:r>
              <a:rPr lang="fi-FI" sz="1200" err="1">
                <a:solidFill>
                  <a:schemeClr val="bg1">
                    <a:lumMod val="75000"/>
                  </a:schemeClr>
                </a:solidFill>
              </a:rPr>
              <a:t>que</a:t>
            </a:r>
            <a:r>
              <a:rPr lang="fi-FI" sz="1200">
                <a:solidFill>
                  <a:schemeClr val="bg1">
                    <a:lumMod val="75000"/>
                  </a:schemeClr>
                </a:solidFill>
              </a:rPr>
              <a:t> </a:t>
            </a:r>
            <a:r>
              <a:rPr lang="fi-FI" sz="1200" err="1">
                <a:solidFill>
                  <a:schemeClr val="bg1">
                    <a:lumMod val="75000"/>
                  </a:schemeClr>
                </a:solidFill>
              </a:rPr>
              <a:t>necto</a:t>
            </a:r>
            <a:r>
              <a:rPr lang="fi-FI" sz="1200">
                <a:solidFill>
                  <a:schemeClr val="bg1">
                    <a:lumMod val="75000"/>
                  </a:schemeClr>
                </a:solidFill>
              </a:rPr>
              <a:t> et </a:t>
            </a:r>
            <a:r>
              <a:rPr lang="fi-FI" sz="1200" err="1">
                <a:solidFill>
                  <a:schemeClr val="bg1">
                    <a:lumMod val="75000"/>
                  </a:schemeClr>
                </a:solidFill>
              </a:rPr>
              <a:t>int</a:t>
            </a:r>
            <a:r>
              <a:rPr lang="fi-FI" sz="1200">
                <a:solidFill>
                  <a:schemeClr val="bg1">
                    <a:lumMod val="75000"/>
                  </a:schemeClr>
                </a:solidFill>
              </a:rPr>
              <a:t> </a:t>
            </a:r>
            <a:r>
              <a:rPr lang="fi-FI" sz="1200" err="1">
                <a:solidFill>
                  <a:schemeClr val="bg1">
                    <a:lumMod val="75000"/>
                  </a:schemeClr>
                </a:solidFill>
              </a:rPr>
              <a:t>odissum</a:t>
            </a:r>
            <a:r>
              <a:rPr lang="fi-FI" sz="1200">
                <a:solidFill>
                  <a:schemeClr val="bg1">
                    <a:lumMod val="75000"/>
                  </a:schemeClr>
                </a:solidFill>
              </a:rPr>
              <a:t> </a:t>
            </a:r>
            <a:r>
              <a:rPr lang="fi-FI" sz="1200" err="1">
                <a:solidFill>
                  <a:schemeClr val="bg1">
                    <a:lumMod val="75000"/>
                  </a:schemeClr>
                </a:solidFill>
              </a:rPr>
              <a:t>enduciis</a:t>
            </a:r>
            <a:r>
              <a:rPr lang="fi-FI" sz="1200">
                <a:solidFill>
                  <a:schemeClr val="bg1">
                    <a:lumMod val="75000"/>
                  </a:schemeClr>
                </a:solidFill>
              </a:rPr>
              <a:t> </a:t>
            </a:r>
            <a:r>
              <a:rPr lang="fi-FI" sz="1200" err="1">
                <a:solidFill>
                  <a:schemeClr val="bg1">
                    <a:lumMod val="75000"/>
                  </a:schemeClr>
                </a:solidFill>
              </a:rPr>
              <a:t>vellaboratem</a:t>
            </a:r>
            <a:r>
              <a:rPr lang="fi-FI" sz="1200">
                <a:solidFill>
                  <a:schemeClr val="bg1">
                    <a:lumMod val="75000"/>
                  </a:schemeClr>
                </a:solidFill>
              </a:rPr>
              <a:t> </a:t>
            </a:r>
            <a:r>
              <a:rPr lang="fi-FI" sz="1200" err="1">
                <a:solidFill>
                  <a:schemeClr val="bg1">
                    <a:lumMod val="75000"/>
                  </a:schemeClr>
                </a:solidFill>
              </a:rPr>
              <a:t>enis</a:t>
            </a:r>
            <a:r>
              <a:rPr lang="fi-FI" sz="1200">
                <a:solidFill>
                  <a:schemeClr val="bg1">
                    <a:lumMod val="75000"/>
                  </a:schemeClr>
                </a:solidFill>
              </a:rPr>
              <a:t> id </a:t>
            </a:r>
            <a:r>
              <a:rPr lang="fi-FI" sz="1200" err="1">
                <a:solidFill>
                  <a:schemeClr val="bg1">
                    <a:lumMod val="75000"/>
                  </a:schemeClr>
                </a:solidFill>
              </a:rPr>
              <a:t>quundem</a:t>
            </a:r>
            <a:r>
              <a:rPr lang="fi-FI" sz="1200">
                <a:solidFill>
                  <a:schemeClr val="bg1">
                    <a:lumMod val="75000"/>
                  </a:schemeClr>
                </a:solidFill>
              </a:rPr>
              <a:t> </a:t>
            </a:r>
            <a:r>
              <a:rPr lang="fi-FI" sz="1200" err="1">
                <a:solidFill>
                  <a:schemeClr val="bg1">
                    <a:lumMod val="75000"/>
                  </a:schemeClr>
                </a:solidFill>
              </a:rPr>
              <a:t>porenis</a:t>
            </a:r>
            <a:r>
              <a:rPr lang="fi-FI" sz="1200">
                <a:solidFill>
                  <a:schemeClr val="bg1">
                    <a:lumMod val="75000"/>
                  </a:schemeClr>
                </a:solidFill>
              </a:rPr>
              <a:t> </a:t>
            </a:r>
            <a:r>
              <a:rPr lang="fi-FI" sz="1200" err="1">
                <a:solidFill>
                  <a:schemeClr val="bg1">
                    <a:lumMod val="75000"/>
                  </a:schemeClr>
                </a:solidFill>
              </a:rPr>
              <a:t>ditia</a:t>
            </a:r>
            <a:r>
              <a:rPr lang="fi-FI" sz="1200">
                <a:solidFill>
                  <a:schemeClr val="bg1">
                    <a:lumMod val="75000"/>
                  </a:schemeClr>
                </a:solidFill>
              </a:rPr>
              <a:t> is </a:t>
            </a:r>
            <a:r>
              <a:rPr lang="fi-FI" sz="1200" err="1">
                <a:solidFill>
                  <a:schemeClr val="bg1">
                    <a:lumMod val="75000"/>
                  </a:schemeClr>
                </a:solidFill>
              </a:rPr>
              <a:t>sit</a:t>
            </a:r>
            <a:r>
              <a:rPr lang="fi-FI" sz="1200">
                <a:solidFill>
                  <a:schemeClr val="bg1">
                    <a:lumMod val="75000"/>
                  </a:schemeClr>
                </a:solidFill>
              </a:rPr>
              <a:t>, </a:t>
            </a:r>
            <a:r>
              <a:rPr lang="fi-FI" sz="1200" err="1">
                <a:solidFill>
                  <a:schemeClr val="bg1">
                    <a:lumMod val="75000"/>
                  </a:schemeClr>
                </a:solidFill>
              </a:rPr>
              <a:t>omniendus</a:t>
            </a:r>
            <a:r>
              <a:rPr lang="fi-FI" sz="1200">
                <a:solidFill>
                  <a:schemeClr val="bg1">
                    <a:lumMod val="75000"/>
                  </a:schemeClr>
                </a:solidFill>
              </a:rPr>
              <a:t> </a:t>
            </a:r>
            <a:r>
              <a:rPr lang="fi-FI" sz="1200" err="1">
                <a:solidFill>
                  <a:schemeClr val="bg1">
                    <a:lumMod val="75000"/>
                  </a:schemeClr>
                </a:solidFill>
              </a:rPr>
              <a:t>magnis</a:t>
            </a:r>
            <a:r>
              <a:rPr lang="fi-FI" sz="1200">
                <a:solidFill>
                  <a:schemeClr val="bg1">
                    <a:lumMod val="75000"/>
                  </a:schemeClr>
                </a:solidFill>
              </a:rPr>
              <a:t> </a:t>
            </a:r>
            <a:r>
              <a:rPr lang="fi-FI" sz="1200" err="1">
                <a:solidFill>
                  <a:schemeClr val="bg1">
                    <a:lumMod val="75000"/>
                  </a:schemeClr>
                </a:solidFill>
              </a:rPr>
              <a:t>remoditiis</a:t>
            </a:r>
            <a:r>
              <a:rPr lang="fi-FI" sz="1200">
                <a:solidFill>
                  <a:schemeClr val="bg1">
                    <a:lumMod val="75000"/>
                  </a:schemeClr>
                </a:solidFill>
              </a:rPr>
              <a:t> cum </a:t>
            </a:r>
            <a:r>
              <a:rPr lang="fi-FI" sz="1200" err="1">
                <a:solidFill>
                  <a:schemeClr val="bg1">
                    <a:lumMod val="75000"/>
                  </a:schemeClr>
                </a:solidFill>
              </a:rPr>
              <a:t>qui</a:t>
            </a:r>
            <a:r>
              <a:rPr lang="fi-FI" sz="1200">
                <a:solidFill>
                  <a:schemeClr val="bg1">
                    <a:lumMod val="75000"/>
                  </a:schemeClr>
                </a:solidFill>
              </a:rPr>
              <a:t> </a:t>
            </a:r>
            <a:r>
              <a:rPr lang="fi-FI" sz="1200" err="1">
                <a:solidFill>
                  <a:schemeClr val="bg1">
                    <a:lumMod val="75000"/>
                  </a:schemeClr>
                </a:solidFill>
              </a:rPr>
              <a:t>od</a:t>
            </a:r>
            <a:r>
              <a:rPr lang="fi-FI" sz="1200">
                <a:solidFill>
                  <a:schemeClr val="bg1">
                    <a:lumMod val="75000"/>
                  </a:schemeClr>
                </a:solidFill>
              </a:rPr>
              <a:t> </a:t>
            </a:r>
            <a:r>
              <a:rPr lang="fi-FI" sz="1200" err="1">
                <a:solidFill>
                  <a:schemeClr val="bg1">
                    <a:lumMod val="75000"/>
                  </a:schemeClr>
                </a:solidFill>
              </a:rPr>
              <a:t>quaes</a:t>
            </a:r>
            <a:r>
              <a:rPr lang="fi-FI" sz="1200">
                <a:solidFill>
                  <a:schemeClr val="bg1">
                    <a:lumMod val="75000"/>
                  </a:schemeClr>
                </a:solidFill>
              </a:rPr>
              <a:t> ex et, </a:t>
            </a:r>
            <a:r>
              <a:rPr lang="fi-FI" sz="1200" err="1">
                <a:solidFill>
                  <a:schemeClr val="bg1">
                    <a:lumMod val="75000"/>
                  </a:schemeClr>
                </a:solidFill>
              </a:rPr>
              <a:t>sitaquunt</a:t>
            </a:r>
            <a:r>
              <a:rPr lang="fi-FI" sz="1200">
                <a:solidFill>
                  <a:schemeClr val="bg1">
                    <a:lumMod val="75000"/>
                  </a:schemeClr>
                </a:solidFill>
              </a:rPr>
              <a:t>, </a:t>
            </a:r>
            <a:r>
              <a:rPr lang="fi-FI" sz="1200" err="1">
                <a:solidFill>
                  <a:schemeClr val="bg1">
                    <a:lumMod val="75000"/>
                  </a:schemeClr>
                </a:solidFill>
              </a:rPr>
              <a:t>undisqui</a:t>
            </a:r>
            <a:r>
              <a:rPr lang="fi-FI" sz="1200">
                <a:solidFill>
                  <a:schemeClr val="bg1">
                    <a:lumMod val="75000"/>
                  </a:schemeClr>
                </a:solidFill>
              </a:rPr>
              <a:t> am </a:t>
            </a:r>
            <a:r>
              <a:rPr lang="fi-FI" sz="1200" err="1">
                <a:solidFill>
                  <a:schemeClr val="bg1">
                    <a:lumMod val="75000"/>
                  </a:schemeClr>
                </a:solidFill>
              </a:rPr>
              <a:t>aut</a:t>
            </a:r>
            <a:r>
              <a:rPr lang="fi-FI" sz="1200">
                <a:solidFill>
                  <a:schemeClr val="bg1">
                    <a:lumMod val="75000"/>
                  </a:schemeClr>
                </a:solidFill>
              </a:rPr>
              <a:t> </a:t>
            </a:r>
            <a:r>
              <a:rPr lang="fi-FI" sz="1200" err="1">
                <a:solidFill>
                  <a:schemeClr val="bg1">
                    <a:lumMod val="75000"/>
                  </a:schemeClr>
                </a:solidFill>
              </a:rPr>
              <a:t>occus</a:t>
            </a:r>
            <a:r>
              <a:rPr lang="fi-FI" sz="1200">
                <a:solidFill>
                  <a:schemeClr val="bg1">
                    <a:lumMod val="75000"/>
                  </a:schemeClr>
                </a:solidFill>
              </a:rPr>
              <a:t> </a:t>
            </a:r>
            <a:r>
              <a:rPr lang="fi-FI" sz="1200" err="1">
                <a:solidFill>
                  <a:schemeClr val="bg1">
                    <a:lumMod val="75000"/>
                  </a:schemeClr>
                </a:solidFill>
              </a:rPr>
              <a:t>sequisquia</a:t>
            </a:r>
            <a:r>
              <a:rPr lang="fi-FI" sz="1200">
                <a:solidFill>
                  <a:schemeClr val="bg1">
                    <a:lumMod val="75000"/>
                  </a:schemeClr>
                </a:solidFill>
              </a:rPr>
              <a:t> </a:t>
            </a:r>
            <a:r>
              <a:rPr lang="fi-FI" sz="1200" err="1">
                <a:solidFill>
                  <a:schemeClr val="bg1">
                    <a:lumMod val="75000"/>
                  </a:schemeClr>
                </a:solidFill>
              </a:rPr>
              <a:t>dolum</a:t>
            </a:r>
            <a:r>
              <a:rPr lang="fi-FI" sz="1200">
                <a:solidFill>
                  <a:schemeClr val="bg1">
                    <a:lumMod val="75000"/>
                  </a:schemeClr>
                </a:solidFill>
              </a:rPr>
              <a:t> </a:t>
            </a:r>
            <a:r>
              <a:rPr lang="fi-FI" sz="1200" err="1">
                <a:solidFill>
                  <a:schemeClr val="bg1">
                    <a:lumMod val="75000"/>
                  </a:schemeClr>
                </a:solidFill>
              </a:rPr>
              <a:t>dissequi</a:t>
            </a:r>
            <a:r>
              <a:rPr lang="fi-FI" sz="1200">
                <a:solidFill>
                  <a:schemeClr val="bg1">
                    <a:lumMod val="75000"/>
                  </a:schemeClr>
                </a:solidFill>
              </a:rPr>
              <a:t> </a:t>
            </a:r>
            <a:r>
              <a:rPr lang="fi-FI" sz="1200" err="1">
                <a:solidFill>
                  <a:schemeClr val="bg1">
                    <a:lumMod val="75000"/>
                  </a:schemeClr>
                </a:solidFill>
              </a:rPr>
              <a:t>cus</a:t>
            </a:r>
            <a:r>
              <a:rPr lang="fi-FI" sz="1200">
                <a:solidFill>
                  <a:schemeClr val="bg1">
                    <a:lumMod val="75000"/>
                  </a:schemeClr>
                </a:solidFill>
              </a:rPr>
              <a:t> </a:t>
            </a:r>
            <a:r>
              <a:rPr lang="fi-FI" sz="1200" err="1">
                <a:solidFill>
                  <a:schemeClr val="bg1">
                    <a:lumMod val="75000"/>
                  </a:schemeClr>
                </a:solidFill>
              </a:rPr>
              <a:t>est</a:t>
            </a:r>
            <a:r>
              <a:rPr lang="fi-FI" sz="1200">
                <a:solidFill>
                  <a:schemeClr val="bg1">
                    <a:lumMod val="75000"/>
                  </a:schemeClr>
                </a:solidFill>
              </a:rPr>
              <a:t>]</a:t>
            </a:r>
            <a:endParaRPr lang="en-FI" sz="1200"/>
          </a:p>
        </p:txBody>
      </p:sp>
      <p:sp>
        <p:nvSpPr>
          <p:cNvPr id="4" name="Rectangle 3">
            <a:extLst>
              <a:ext uri="{FF2B5EF4-FFF2-40B4-BE49-F238E27FC236}">
                <a16:creationId xmlns:a16="http://schemas.microsoft.com/office/drawing/2014/main" id="{17A573CD-4FCD-3457-CED3-1E80AED96CF2}"/>
              </a:ext>
            </a:extLst>
          </p:cNvPr>
          <p:cNvSpPr/>
          <p:nvPr/>
        </p:nvSpPr>
        <p:spPr>
          <a:xfrm>
            <a:off x="0" y="0"/>
            <a:ext cx="12192000" cy="518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6" name="Rectangle 5">
            <a:extLst>
              <a:ext uri="{FF2B5EF4-FFF2-40B4-BE49-F238E27FC236}">
                <a16:creationId xmlns:a16="http://schemas.microsoft.com/office/drawing/2014/main" id="{3B59B379-ED69-880D-33D1-7CCDE259FB63}"/>
              </a:ext>
            </a:extLst>
          </p:cNvPr>
          <p:cNvSpPr/>
          <p:nvPr/>
        </p:nvSpPr>
        <p:spPr>
          <a:xfrm>
            <a:off x="7322756" y="6911"/>
            <a:ext cx="2427068" cy="518181"/>
          </a:xfrm>
          <a:prstGeom prst="rect">
            <a:avLst/>
          </a:prstGeom>
          <a:solidFill>
            <a:srgbClr val="FDF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7" name="Rectangle 6">
            <a:extLst>
              <a:ext uri="{FF2B5EF4-FFF2-40B4-BE49-F238E27FC236}">
                <a16:creationId xmlns:a16="http://schemas.microsoft.com/office/drawing/2014/main" id="{ECDF4B4B-1B42-6CEF-15BF-7E5F43FA7191}"/>
              </a:ext>
            </a:extLst>
          </p:cNvPr>
          <p:cNvSpPr/>
          <p:nvPr/>
        </p:nvSpPr>
        <p:spPr>
          <a:xfrm>
            <a:off x="9738487" y="-22188"/>
            <a:ext cx="2443164" cy="51818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Liitteet</a:t>
            </a:r>
          </a:p>
        </p:txBody>
      </p:sp>
      <p:sp>
        <p:nvSpPr>
          <p:cNvPr id="8" name="Rectangle 7">
            <a:extLst>
              <a:ext uri="{FF2B5EF4-FFF2-40B4-BE49-F238E27FC236}">
                <a16:creationId xmlns:a16="http://schemas.microsoft.com/office/drawing/2014/main" id="{41AE2A90-B7F2-FD15-453A-10AADC8B347A}"/>
              </a:ext>
            </a:extLst>
          </p:cNvPr>
          <p:cNvSpPr/>
          <p:nvPr/>
        </p:nvSpPr>
        <p:spPr>
          <a:xfrm>
            <a:off x="7303867" y="0"/>
            <a:ext cx="2443164" cy="50233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accent3"/>
                </a:solidFill>
                <a:ea typeface="Inter" panose="02000503000000020004" pitchFamily="2" charset="0"/>
              </a:rPr>
              <a:t>Kehittäminen</a:t>
            </a:r>
            <a:br>
              <a:rPr lang="fi-FI" sz="1250" b="1" spc="31">
                <a:solidFill>
                  <a:schemeClr val="accent3"/>
                </a:solidFill>
                <a:ea typeface="Inter" panose="02000503000000020004" pitchFamily="2" charset="0"/>
              </a:rPr>
            </a:br>
            <a:r>
              <a:rPr lang="fi-FI" sz="1250" b="1" spc="31">
                <a:solidFill>
                  <a:schemeClr val="accent3"/>
                </a:solidFill>
                <a:ea typeface="Inter" panose="02000503000000020004" pitchFamily="2" charset="0"/>
              </a:rPr>
              <a:t>&amp; seuranta</a:t>
            </a:r>
          </a:p>
        </p:txBody>
      </p:sp>
      <p:sp>
        <p:nvSpPr>
          <p:cNvPr id="9" name="Rectangle 8">
            <a:extLst>
              <a:ext uri="{FF2B5EF4-FFF2-40B4-BE49-F238E27FC236}">
                <a16:creationId xmlns:a16="http://schemas.microsoft.com/office/drawing/2014/main" id="{E7DEE3A0-929B-9074-79AC-4497BEAE1017}"/>
              </a:ext>
            </a:extLst>
          </p:cNvPr>
          <p:cNvSpPr/>
          <p:nvPr/>
        </p:nvSpPr>
        <p:spPr>
          <a:xfrm>
            <a:off x="4869243" y="-15840"/>
            <a:ext cx="2443164" cy="548166"/>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Toimintaperiaatteet </a:t>
            </a:r>
            <a:br>
              <a:rPr lang="fi-FI" sz="1250" b="1" spc="31">
                <a:solidFill>
                  <a:schemeClr val="bg1">
                    <a:lumMod val="65000"/>
                  </a:schemeClr>
                </a:solidFill>
                <a:ea typeface="Inter" panose="02000503000000020004" pitchFamily="2" charset="0"/>
              </a:rPr>
            </a:br>
            <a:r>
              <a:rPr lang="fi-FI" sz="1250" b="1" spc="31">
                <a:solidFill>
                  <a:schemeClr val="bg1">
                    <a:lumMod val="65000"/>
                  </a:schemeClr>
                </a:solidFill>
                <a:ea typeface="Inter" panose="02000503000000020004" pitchFamily="2" charset="0"/>
              </a:rPr>
              <a:t>&amp; käytännöt</a:t>
            </a:r>
          </a:p>
        </p:txBody>
      </p:sp>
      <p:sp>
        <p:nvSpPr>
          <p:cNvPr id="10" name="Rectangle 9">
            <a:extLst>
              <a:ext uri="{FF2B5EF4-FFF2-40B4-BE49-F238E27FC236}">
                <a16:creationId xmlns:a16="http://schemas.microsoft.com/office/drawing/2014/main" id="{1D4A9F67-A992-8DC5-0197-A404465987D3}"/>
              </a:ext>
            </a:extLst>
          </p:cNvPr>
          <p:cNvSpPr/>
          <p:nvPr/>
        </p:nvSpPr>
        <p:spPr>
          <a:xfrm>
            <a:off x="2434623" y="-22188"/>
            <a:ext cx="2443164" cy="516478"/>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Yksikön tiedot</a:t>
            </a:r>
          </a:p>
        </p:txBody>
      </p:sp>
      <p:sp>
        <p:nvSpPr>
          <p:cNvPr id="11" name="Rectangle 10">
            <a:extLst>
              <a:ext uri="{FF2B5EF4-FFF2-40B4-BE49-F238E27FC236}">
                <a16:creationId xmlns:a16="http://schemas.microsoft.com/office/drawing/2014/main" id="{EEA9568F-D4A9-AF68-30BE-591082701D59}"/>
              </a:ext>
            </a:extLst>
          </p:cNvPr>
          <p:cNvSpPr/>
          <p:nvPr/>
        </p:nvSpPr>
        <p:spPr>
          <a:xfrm>
            <a:off x="-1" y="-22188"/>
            <a:ext cx="2443164" cy="540369"/>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Sisällysluettelo</a:t>
            </a:r>
          </a:p>
        </p:txBody>
      </p:sp>
      <p:cxnSp>
        <p:nvCxnSpPr>
          <p:cNvPr id="12" name="Straight Connector 11">
            <a:extLst>
              <a:ext uri="{FF2B5EF4-FFF2-40B4-BE49-F238E27FC236}">
                <a16:creationId xmlns:a16="http://schemas.microsoft.com/office/drawing/2014/main" id="{9796EECE-5577-3FEF-301D-859EA7C53AFD}"/>
              </a:ext>
            </a:extLst>
          </p:cNvPr>
          <p:cNvCxnSpPr>
            <a:cxnSpLocks/>
          </p:cNvCxnSpPr>
          <p:nvPr/>
        </p:nvCxnSpPr>
        <p:spPr>
          <a:xfrm>
            <a:off x="24384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0BBC325-4B9E-4E23-FFC9-7AA36DCBF76F}"/>
              </a:ext>
            </a:extLst>
          </p:cNvPr>
          <p:cNvCxnSpPr>
            <a:cxnSpLocks/>
          </p:cNvCxnSpPr>
          <p:nvPr/>
        </p:nvCxnSpPr>
        <p:spPr>
          <a:xfrm>
            <a:off x="4876800" y="-22188"/>
            <a:ext cx="0" cy="540369"/>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C56CAC2-9BE0-F296-670F-E9CCCDBEFC6F}"/>
              </a:ext>
            </a:extLst>
          </p:cNvPr>
          <p:cNvCxnSpPr>
            <a:cxnSpLocks/>
          </p:cNvCxnSpPr>
          <p:nvPr/>
        </p:nvCxnSpPr>
        <p:spPr>
          <a:xfrm>
            <a:off x="73152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05AA46D-31A9-A68A-6185-48E2146FC359}"/>
              </a:ext>
            </a:extLst>
          </p:cNvPr>
          <p:cNvCxnSpPr>
            <a:cxnSpLocks/>
          </p:cNvCxnSpPr>
          <p:nvPr/>
        </p:nvCxnSpPr>
        <p:spPr>
          <a:xfrm>
            <a:off x="9753600" y="0"/>
            <a:ext cx="0" cy="518181"/>
          </a:xfrm>
          <a:prstGeom prst="line">
            <a:avLst/>
          </a:prstGeom>
          <a:ln w="19050" cap="sq">
            <a:noFill/>
            <a:roun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ADCC4E3-9EB7-CC61-323F-BDF9CCCC742E}"/>
              </a:ext>
            </a:extLst>
          </p:cNvPr>
          <p:cNvCxnSpPr>
            <a:cxnSpLocks/>
          </p:cNvCxnSpPr>
          <p:nvPr/>
        </p:nvCxnSpPr>
        <p:spPr>
          <a:xfrm flipH="1">
            <a:off x="9753600" y="518181"/>
            <a:ext cx="2439699"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F6A9EDA-BA22-51FB-5E07-C489A64E0136}"/>
              </a:ext>
            </a:extLst>
          </p:cNvPr>
          <p:cNvCxnSpPr>
            <a:cxnSpLocks/>
          </p:cNvCxnSpPr>
          <p:nvPr/>
        </p:nvCxnSpPr>
        <p:spPr>
          <a:xfrm flipH="1">
            <a:off x="-8540" y="516156"/>
            <a:ext cx="7320947"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13" name="Tekstiruutu 12">
            <a:extLst>
              <a:ext uri="{FF2B5EF4-FFF2-40B4-BE49-F238E27FC236}">
                <a16:creationId xmlns:a16="http://schemas.microsoft.com/office/drawing/2014/main" id="{46ECB76C-DF92-558D-F277-FF6F4728C8EA}"/>
              </a:ext>
            </a:extLst>
          </p:cNvPr>
          <p:cNvSpPr txBox="1"/>
          <p:nvPr/>
        </p:nvSpPr>
        <p:spPr>
          <a:xfrm>
            <a:off x="4498127" y="1995190"/>
            <a:ext cx="7282926" cy="369332"/>
          </a:xfrm>
          <a:prstGeom prst="rect">
            <a:avLst/>
          </a:prstGeom>
          <a:noFill/>
        </p:spPr>
        <p:txBody>
          <a:bodyPr wrap="square">
            <a:spAutoFit/>
          </a:bodyPr>
          <a:lstStyle/>
          <a:p>
            <a:pPr>
              <a:spcBef>
                <a:spcPts val="900"/>
              </a:spcBef>
            </a:pPr>
            <a:r>
              <a:rPr lang="fi-FI" b="1"/>
              <a:t>Kehittämissuunnitelma - toimenpiteet</a:t>
            </a:r>
          </a:p>
        </p:txBody>
      </p:sp>
    </p:spTree>
    <p:extLst>
      <p:ext uri="{BB962C8B-B14F-4D97-AF65-F5344CB8AC3E}">
        <p14:creationId xmlns:p14="http://schemas.microsoft.com/office/powerpoint/2010/main" val="22693627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ontent Placeholder 29">
            <a:extLst>
              <a:ext uri="{FF2B5EF4-FFF2-40B4-BE49-F238E27FC236}">
                <a16:creationId xmlns:a16="http://schemas.microsoft.com/office/drawing/2014/main" id="{FFBE5D29-F083-A2D0-ABE1-9301CF216195}"/>
              </a:ext>
            </a:extLst>
          </p:cNvPr>
          <p:cNvSpPr>
            <a:spLocks noGrp="1"/>
          </p:cNvSpPr>
          <p:nvPr>
            <p:ph sz="half" idx="1"/>
          </p:nvPr>
        </p:nvSpPr>
        <p:spPr>
          <a:xfrm>
            <a:off x="451413" y="1825625"/>
            <a:ext cx="11289174" cy="3942129"/>
          </a:xfrm>
        </p:spPr>
        <p:txBody>
          <a:bodyPr numCol="2"/>
          <a:lstStyle/>
          <a:p>
            <a:pPr>
              <a:lnSpc>
                <a:spcPct val="107000"/>
              </a:lnSpc>
              <a:spcAft>
                <a:spcPts val="800"/>
              </a:spcAft>
            </a:pPr>
            <a:r>
              <a:rPr lang="fi-FI" dirty="0"/>
              <a:t>Yksikkö seuraa omavalvontasuunnitelmaa tarkistamalla suunnitelman vuosittain. Suunnitelma päivitetään, kun toiminnassa tapahtuu palvelun laatuun ja asiakasturvallisuuteen liittyviä muutoksia tai omavalvonnan säädösten muuttuessa.</a:t>
            </a:r>
            <a:r>
              <a:rPr lang="fi-FI" b="1" dirty="0">
                <a:latin typeface="+mn-lt"/>
              </a:rPr>
              <a:t> Kehittämissuunnitelman toimenpiteiden seuranta tapahtuu kotihoidon yksiköissä. </a:t>
            </a:r>
          </a:p>
          <a:p>
            <a:pPr>
              <a:lnSpc>
                <a:spcPct val="107000"/>
              </a:lnSpc>
              <a:spcAft>
                <a:spcPts val="800"/>
              </a:spcAft>
            </a:pPr>
            <a:r>
              <a:rPr lang="fi-FI" dirty="0">
                <a:latin typeface="+mn-lt"/>
              </a:rPr>
              <a:t>Yksikön ulkopuolelta omavalvontasuunnitelman seuranta </a:t>
            </a:r>
            <a:r>
              <a:rPr lang="fi-FI" dirty="0"/>
              <a:t>toteutetaan pääsääntöisesti niin, että </a:t>
            </a:r>
            <a:r>
              <a:rPr lang="fi-FI" b="1" dirty="0"/>
              <a:t>valvontatiimi</a:t>
            </a:r>
            <a:r>
              <a:rPr lang="fi-FI" dirty="0"/>
              <a:t> lukee toimintayksikön omavalvontasuunnitelman ja kommentoi tarvittaessa suunnitelmaa. Lisäksi kerätään sähköisillä kyselyillä tietoa toiminnasta ja tietoa toimintayksiköiden arjesta. </a:t>
            </a:r>
          </a:p>
          <a:p>
            <a:pPr>
              <a:lnSpc>
                <a:spcPct val="107000"/>
              </a:lnSpc>
              <a:spcAft>
                <a:spcPts val="800"/>
              </a:spcAft>
            </a:pPr>
            <a:r>
              <a:rPr lang="fi-FI" dirty="0"/>
              <a:t>Omavalvontasuunnitelman seurannasta ohjeistetaan tarkemmin </a:t>
            </a:r>
            <a:r>
              <a:rPr lang="fi-FI" b="1" dirty="0"/>
              <a:t>omavalvontaohjelmassa</a:t>
            </a:r>
            <a:r>
              <a:rPr lang="fi-FI" dirty="0"/>
              <a:t>. </a:t>
            </a:r>
            <a:r>
              <a:rPr lang="fi-FI" dirty="0">
                <a:latin typeface="+mn-lt"/>
              </a:rPr>
              <a:t>Ohjelman toteutumisen seurantaan perustuvat havainnot ja niiden perusteella tehtävät toimenpiteet </a:t>
            </a:r>
            <a:r>
              <a:rPr lang="fi-FI" dirty="0">
                <a:highlight>
                  <a:srgbClr val="FFFF00"/>
                </a:highlight>
                <a:latin typeface="+mn-lt"/>
              </a:rPr>
              <a:t>julkaistaan 4 kk </a:t>
            </a:r>
            <a:r>
              <a:rPr lang="fi-FI" dirty="0">
                <a:latin typeface="+mn-lt"/>
              </a:rPr>
              <a:t>välein Eloisan nettisivuilla (1.1.2024 alkaen). </a:t>
            </a:r>
          </a:p>
          <a:p>
            <a:pPr>
              <a:lnSpc>
                <a:spcPct val="107000"/>
              </a:lnSpc>
              <a:spcAft>
                <a:spcPts val="800"/>
              </a:spcAft>
            </a:pPr>
            <a:endParaRPr lang="fi-FI" dirty="0"/>
          </a:p>
          <a:p>
            <a:endParaRPr lang="fi-FI" dirty="0"/>
          </a:p>
        </p:txBody>
      </p:sp>
      <p:sp>
        <p:nvSpPr>
          <p:cNvPr id="29" name="Title 28">
            <a:extLst>
              <a:ext uri="{FF2B5EF4-FFF2-40B4-BE49-F238E27FC236}">
                <a16:creationId xmlns:a16="http://schemas.microsoft.com/office/drawing/2014/main" id="{041005B9-0167-9BF4-D31D-502BF3431146}"/>
              </a:ext>
            </a:extLst>
          </p:cNvPr>
          <p:cNvSpPr>
            <a:spLocks noGrp="1"/>
          </p:cNvSpPr>
          <p:nvPr>
            <p:ph type="title"/>
          </p:nvPr>
        </p:nvSpPr>
        <p:spPr/>
        <p:txBody>
          <a:bodyPr vert="horz"/>
          <a:lstStyle/>
          <a:p>
            <a:r>
              <a:rPr lang="fi-FI"/>
              <a:t>Omavalvontasuunnitelman seuranta</a:t>
            </a:r>
          </a:p>
        </p:txBody>
      </p:sp>
      <p:sp>
        <p:nvSpPr>
          <p:cNvPr id="4" name="Rectangle 3">
            <a:extLst>
              <a:ext uri="{FF2B5EF4-FFF2-40B4-BE49-F238E27FC236}">
                <a16:creationId xmlns:a16="http://schemas.microsoft.com/office/drawing/2014/main" id="{17A573CD-4FCD-3457-CED3-1E80AED96CF2}"/>
              </a:ext>
            </a:extLst>
          </p:cNvPr>
          <p:cNvSpPr/>
          <p:nvPr/>
        </p:nvSpPr>
        <p:spPr>
          <a:xfrm>
            <a:off x="0" y="0"/>
            <a:ext cx="12192000" cy="518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6" name="Rectangle 5">
            <a:extLst>
              <a:ext uri="{FF2B5EF4-FFF2-40B4-BE49-F238E27FC236}">
                <a16:creationId xmlns:a16="http://schemas.microsoft.com/office/drawing/2014/main" id="{3B59B379-ED69-880D-33D1-7CCDE259FB63}"/>
              </a:ext>
            </a:extLst>
          </p:cNvPr>
          <p:cNvSpPr/>
          <p:nvPr/>
        </p:nvSpPr>
        <p:spPr>
          <a:xfrm>
            <a:off x="7322756" y="6911"/>
            <a:ext cx="2427068" cy="518181"/>
          </a:xfrm>
          <a:prstGeom prst="rect">
            <a:avLst/>
          </a:prstGeom>
          <a:solidFill>
            <a:srgbClr val="FDF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7" name="Rectangle 6">
            <a:extLst>
              <a:ext uri="{FF2B5EF4-FFF2-40B4-BE49-F238E27FC236}">
                <a16:creationId xmlns:a16="http://schemas.microsoft.com/office/drawing/2014/main" id="{ECDF4B4B-1B42-6CEF-15BF-7E5F43FA7191}"/>
              </a:ext>
            </a:extLst>
          </p:cNvPr>
          <p:cNvSpPr/>
          <p:nvPr/>
        </p:nvSpPr>
        <p:spPr>
          <a:xfrm>
            <a:off x="9738487" y="-22188"/>
            <a:ext cx="2443164" cy="51818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Liitteet</a:t>
            </a:r>
          </a:p>
        </p:txBody>
      </p:sp>
      <p:sp>
        <p:nvSpPr>
          <p:cNvPr id="8" name="Rectangle 7">
            <a:extLst>
              <a:ext uri="{FF2B5EF4-FFF2-40B4-BE49-F238E27FC236}">
                <a16:creationId xmlns:a16="http://schemas.microsoft.com/office/drawing/2014/main" id="{41AE2A90-B7F2-FD15-453A-10AADC8B347A}"/>
              </a:ext>
            </a:extLst>
          </p:cNvPr>
          <p:cNvSpPr/>
          <p:nvPr/>
        </p:nvSpPr>
        <p:spPr>
          <a:xfrm>
            <a:off x="7303867" y="0"/>
            <a:ext cx="2443164" cy="50233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accent3"/>
                </a:solidFill>
                <a:ea typeface="Inter" panose="02000503000000020004" pitchFamily="2" charset="0"/>
              </a:rPr>
              <a:t>Kehittäminen</a:t>
            </a:r>
            <a:br>
              <a:rPr lang="fi-FI" sz="1250" b="1" spc="31">
                <a:solidFill>
                  <a:schemeClr val="accent3"/>
                </a:solidFill>
                <a:ea typeface="Inter" panose="02000503000000020004" pitchFamily="2" charset="0"/>
              </a:rPr>
            </a:br>
            <a:r>
              <a:rPr lang="fi-FI" sz="1250" b="1" spc="31">
                <a:solidFill>
                  <a:schemeClr val="accent3"/>
                </a:solidFill>
                <a:ea typeface="Inter" panose="02000503000000020004" pitchFamily="2" charset="0"/>
              </a:rPr>
              <a:t>&amp; seuranta</a:t>
            </a:r>
          </a:p>
        </p:txBody>
      </p:sp>
      <p:sp>
        <p:nvSpPr>
          <p:cNvPr id="9" name="Rectangle 8">
            <a:extLst>
              <a:ext uri="{FF2B5EF4-FFF2-40B4-BE49-F238E27FC236}">
                <a16:creationId xmlns:a16="http://schemas.microsoft.com/office/drawing/2014/main" id="{E7DEE3A0-929B-9074-79AC-4497BEAE1017}"/>
              </a:ext>
            </a:extLst>
          </p:cNvPr>
          <p:cNvSpPr/>
          <p:nvPr/>
        </p:nvSpPr>
        <p:spPr>
          <a:xfrm>
            <a:off x="4869243" y="-15840"/>
            <a:ext cx="2443164" cy="548166"/>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Toimintaperiaatteet </a:t>
            </a:r>
            <a:br>
              <a:rPr lang="fi-FI" sz="1250" b="1" spc="31">
                <a:solidFill>
                  <a:schemeClr val="bg1">
                    <a:lumMod val="65000"/>
                  </a:schemeClr>
                </a:solidFill>
                <a:ea typeface="Inter" panose="02000503000000020004" pitchFamily="2" charset="0"/>
              </a:rPr>
            </a:br>
            <a:r>
              <a:rPr lang="fi-FI" sz="1250" b="1" spc="31">
                <a:solidFill>
                  <a:schemeClr val="bg1">
                    <a:lumMod val="65000"/>
                  </a:schemeClr>
                </a:solidFill>
                <a:ea typeface="Inter" panose="02000503000000020004" pitchFamily="2" charset="0"/>
              </a:rPr>
              <a:t>&amp; käytännöt</a:t>
            </a:r>
          </a:p>
        </p:txBody>
      </p:sp>
      <p:sp>
        <p:nvSpPr>
          <p:cNvPr id="10" name="Rectangle 9">
            <a:extLst>
              <a:ext uri="{FF2B5EF4-FFF2-40B4-BE49-F238E27FC236}">
                <a16:creationId xmlns:a16="http://schemas.microsoft.com/office/drawing/2014/main" id="{1D4A9F67-A992-8DC5-0197-A404465987D3}"/>
              </a:ext>
            </a:extLst>
          </p:cNvPr>
          <p:cNvSpPr/>
          <p:nvPr/>
        </p:nvSpPr>
        <p:spPr>
          <a:xfrm>
            <a:off x="2434623" y="-22188"/>
            <a:ext cx="2443164" cy="516478"/>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Yksikön tiedot</a:t>
            </a:r>
          </a:p>
        </p:txBody>
      </p:sp>
      <p:sp>
        <p:nvSpPr>
          <p:cNvPr id="11" name="Rectangle 10">
            <a:extLst>
              <a:ext uri="{FF2B5EF4-FFF2-40B4-BE49-F238E27FC236}">
                <a16:creationId xmlns:a16="http://schemas.microsoft.com/office/drawing/2014/main" id="{EEA9568F-D4A9-AF68-30BE-591082701D59}"/>
              </a:ext>
            </a:extLst>
          </p:cNvPr>
          <p:cNvSpPr/>
          <p:nvPr/>
        </p:nvSpPr>
        <p:spPr>
          <a:xfrm>
            <a:off x="-1" y="-22188"/>
            <a:ext cx="2443164" cy="540369"/>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Sisällysluettelo</a:t>
            </a:r>
          </a:p>
        </p:txBody>
      </p:sp>
      <p:cxnSp>
        <p:nvCxnSpPr>
          <p:cNvPr id="12" name="Straight Connector 11">
            <a:extLst>
              <a:ext uri="{FF2B5EF4-FFF2-40B4-BE49-F238E27FC236}">
                <a16:creationId xmlns:a16="http://schemas.microsoft.com/office/drawing/2014/main" id="{9796EECE-5577-3FEF-301D-859EA7C53AFD}"/>
              </a:ext>
            </a:extLst>
          </p:cNvPr>
          <p:cNvCxnSpPr>
            <a:cxnSpLocks/>
          </p:cNvCxnSpPr>
          <p:nvPr/>
        </p:nvCxnSpPr>
        <p:spPr>
          <a:xfrm>
            <a:off x="24384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0BBC325-4B9E-4E23-FFC9-7AA36DCBF76F}"/>
              </a:ext>
            </a:extLst>
          </p:cNvPr>
          <p:cNvCxnSpPr>
            <a:cxnSpLocks/>
          </p:cNvCxnSpPr>
          <p:nvPr/>
        </p:nvCxnSpPr>
        <p:spPr>
          <a:xfrm>
            <a:off x="4876800" y="-22188"/>
            <a:ext cx="0" cy="540369"/>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C56CAC2-9BE0-F296-670F-E9CCCDBEFC6F}"/>
              </a:ext>
            </a:extLst>
          </p:cNvPr>
          <p:cNvCxnSpPr>
            <a:cxnSpLocks/>
          </p:cNvCxnSpPr>
          <p:nvPr/>
        </p:nvCxnSpPr>
        <p:spPr>
          <a:xfrm>
            <a:off x="73152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05AA46D-31A9-A68A-6185-48E2146FC359}"/>
              </a:ext>
            </a:extLst>
          </p:cNvPr>
          <p:cNvCxnSpPr>
            <a:cxnSpLocks/>
          </p:cNvCxnSpPr>
          <p:nvPr/>
        </p:nvCxnSpPr>
        <p:spPr>
          <a:xfrm>
            <a:off x="9753600" y="0"/>
            <a:ext cx="0" cy="518181"/>
          </a:xfrm>
          <a:prstGeom prst="line">
            <a:avLst/>
          </a:prstGeom>
          <a:ln w="19050" cap="sq">
            <a:noFill/>
            <a:roun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ADCC4E3-9EB7-CC61-323F-BDF9CCCC742E}"/>
              </a:ext>
            </a:extLst>
          </p:cNvPr>
          <p:cNvCxnSpPr>
            <a:cxnSpLocks/>
          </p:cNvCxnSpPr>
          <p:nvPr/>
        </p:nvCxnSpPr>
        <p:spPr>
          <a:xfrm flipH="1">
            <a:off x="9753600" y="518181"/>
            <a:ext cx="2439699"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F6A9EDA-BA22-51FB-5E07-C489A64E0136}"/>
              </a:ext>
            </a:extLst>
          </p:cNvPr>
          <p:cNvCxnSpPr>
            <a:cxnSpLocks/>
          </p:cNvCxnSpPr>
          <p:nvPr/>
        </p:nvCxnSpPr>
        <p:spPr>
          <a:xfrm flipH="1">
            <a:off x="-8540" y="516156"/>
            <a:ext cx="7320947"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15" name="TextBox 36">
            <a:extLst>
              <a:ext uri="{FF2B5EF4-FFF2-40B4-BE49-F238E27FC236}">
                <a16:creationId xmlns:a16="http://schemas.microsoft.com/office/drawing/2014/main" id="{FCA869E0-DA00-072E-0CE2-E13715E6E285}"/>
              </a:ext>
            </a:extLst>
          </p:cNvPr>
          <p:cNvSpPr txBox="1"/>
          <p:nvPr/>
        </p:nvSpPr>
        <p:spPr>
          <a:xfrm>
            <a:off x="6684980" y="1825626"/>
            <a:ext cx="4696193" cy="2293614"/>
          </a:xfrm>
          <a:prstGeom prst="rect">
            <a:avLst/>
          </a:prstGeom>
          <a:solidFill>
            <a:schemeClr val="accent3">
              <a:lumMod val="20000"/>
              <a:lumOff val="80000"/>
            </a:schemeClr>
          </a:solidFill>
          <a:ln w="19050" cap="flat" cmpd="sng" algn="ctr">
            <a:solidFill>
              <a:schemeClr val="accent3"/>
            </a:solidFill>
            <a:prstDash val="solid"/>
            <a:round/>
            <a:headEnd type="none" w="med" len="med"/>
            <a:tailEnd type="none" w="med" len="med"/>
          </a:ln>
        </p:spPr>
        <p:txBody>
          <a:bodyPr wrap="square" lIns="90000" tIns="46800" rIns="90000" bIns="46800" numCol="1" spcCol="720000" rtlCol="0">
            <a:noAutofit/>
          </a:bodyPr>
          <a:lstStyle/>
          <a:p>
            <a:pPr marL="0" lvl="1" algn="just">
              <a:spcBef>
                <a:spcPts val="789"/>
              </a:spcBef>
              <a:spcAft>
                <a:spcPts val="175"/>
              </a:spcAft>
              <a:buClr>
                <a:schemeClr val="accent5"/>
              </a:buClr>
            </a:pPr>
            <a:r>
              <a:rPr lang="fi-FI" sz="1400" b="1">
                <a:cs typeface="Arial" panose="020B0604020202020204" pitchFamily="34" charset="0"/>
              </a:rPr>
              <a:t>Omavalvonnan seuranta</a:t>
            </a:r>
          </a:p>
          <a:p>
            <a:pPr marL="0" lvl="1" defTabSz="914286">
              <a:spcBef>
                <a:spcPts val="300"/>
              </a:spcBef>
              <a:spcAft>
                <a:spcPts val="175"/>
              </a:spcAft>
              <a:defRPr/>
            </a:pPr>
            <a:r>
              <a:rPr lang="fi-FI" sz="1200">
                <a:solidFill>
                  <a:srgbClr val="000000"/>
                </a:solidFill>
                <a:latin typeface="Arial" panose="020B0604020202020204" pitchFamily="34" charset="0"/>
                <a:cs typeface="Arial" panose="020B0604020202020204" pitchFamily="34" charset="0"/>
                <a:hlinkClick r:id="rId3"/>
              </a:rPr>
              <a:t>Eloisan omavalvontaohjelma ja omavalvontasuunnitelmat internetsivuilla</a:t>
            </a:r>
            <a:endParaRPr lang="fi-FI" sz="1200">
              <a:solidFill>
                <a:srgbClr val="000000"/>
              </a:solidFill>
              <a:latin typeface="Arial" panose="020B0604020202020204" pitchFamily="34" charset="0"/>
              <a:cs typeface="Arial" panose="020B0604020202020204" pitchFamily="34" charset="0"/>
            </a:endParaRPr>
          </a:p>
          <a:p>
            <a:pPr marL="171450" lvl="1" indent="-171450" defTabSz="914286">
              <a:spcBef>
                <a:spcPts val="300"/>
              </a:spcBef>
              <a:spcAft>
                <a:spcPts val="175"/>
              </a:spcAft>
              <a:buFont typeface="Arial" panose="020B0604020202020204" pitchFamily="34" charset="0"/>
              <a:buChar char="•"/>
              <a:defRPr/>
            </a:pPr>
            <a:endParaRPr lang="fi-FI" sz="1200">
              <a:solidFill>
                <a:srgbClr val="000000"/>
              </a:solidFill>
              <a:latin typeface="Arial" panose="020B0604020202020204" pitchFamily="34" charset="0"/>
              <a:cs typeface="Arial" panose="020B0604020202020204" pitchFamily="34" charset="0"/>
            </a:endParaRPr>
          </a:p>
          <a:p>
            <a:pPr marL="0" lvl="1" defTabSz="914286">
              <a:spcBef>
                <a:spcPts val="300"/>
              </a:spcBef>
              <a:spcAft>
                <a:spcPts val="175"/>
              </a:spcAft>
              <a:defRPr/>
            </a:pPr>
            <a:r>
              <a:rPr lang="fi-FI" sz="1200">
                <a:hlinkClick r:id="rId4"/>
              </a:rPr>
              <a:t>Valvonnan yhteystiedot - Eloisa (etelasavonha.fi)</a:t>
            </a:r>
            <a:endParaRPr lang="fi-FI" sz="1200">
              <a:solidFill>
                <a:srgbClr val="000000"/>
              </a:solidFill>
              <a:latin typeface="Arial" panose="020B0604020202020204" pitchFamily="34" charset="0"/>
              <a:cs typeface="Arial" panose="020B0604020202020204" pitchFamily="34" charset="0"/>
            </a:endParaRPr>
          </a:p>
          <a:p>
            <a:pPr marL="171450" lvl="1" indent="-171450" defTabSz="914286">
              <a:spcBef>
                <a:spcPts val="300"/>
              </a:spcBef>
              <a:spcAft>
                <a:spcPts val="175"/>
              </a:spcAft>
              <a:buFont typeface="Arial" panose="020B0604020202020204" pitchFamily="34" charset="0"/>
              <a:buChar char="•"/>
              <a:defRPr/>
            </a:pPr>
            <a:r>
              <a:rPr lang="fi-FI" sz="1200">
                <a:solidFill>
                  <a:srgbClr val="000000"/>
                </a:solidFill>
                <a:latin typeface="Arial" panose="020B0604020202020204" pitchFamily="34" charset="0"/>
                <a:cs typeface="Arial" panose="020B0604020202020204" pitchFamily="34" charset="0"/>
              </a:rPr>
              <a:t>Ensisijaisesti palaute annetaan suoraan hoitavalle henkilöstölle ja yksikön vastuuhenkilölle. </a:t>
            </a:r>
            <a:r>
              <a:rPr lang="fi-FI" sz="1200" b="0" i="0">
                <a:solidFill>
                  <a:srgbClr val="1D1D1B"/>
                </a:solidFill>
                <a:effectLst/>
                <a:latin typeface="Arial" panose="020B0604020202020204" pitchFamily="34" charset="0"/>
              </a:rPr>
              <a:t>Jos palvelussa on havaittavissa asiakas- ja potilasturvallisuuteen vaikuttava seikkoja, jotka eivät ole annetusta palautteesta huolimatta parantuneet, asiasta kannattaa olla yhteydessä hyvinvointialueen valvontatiimiin.</a:t>
            </a:r>
          </a:p>
          <a:p>
            <a:pPr marL="0" lvl="1" defTabSz="914286">
              <a:spcBef>
                <a:spcPts val="300"/>
              </a:spcBef>
              <a:spcAft>
                <a:spcPts val="175"/>
              </a:spcAft>
              <a:defRPr/>
            </a:pPr>
            <a:endParaRPr lang="fi-FI" sz="1200">
              <a:solidFill>
                <a:srgbClr val="1D1D1B"/>
              </a:solidFill>
              <a:highlight>
                <a:srgbClr val="00FFFF"/>
              </a:highlight>
              <a:latin typeface="Arial" panose="020B0604020202020204" pitchFamily="34" charset="0"/>
              <a:cs typeface="Arial" panose="020B0604020202020204" pitchFamily="34" charset="0"/>
            </a:endParaRPr>
          </a:p>
          <a:p>
            <a:pPr marL="171450" lvl="1" indent="-171450" defTabSz="914286">
              <a:spcBef>
                <a:spcPts val="300"/>
              </a:spcBef>
              <a:spcAft>
                <a:spcPts val="175"/>
              </a:spcAft>
              <a:buFont typeface="Arial" panose="020B0604020202020204" pitchFamily="34" charset="0"/>
              <a:buChar char="•"/>
              <a:defRPr/>
            </a:pPr>
            <a:endParaRPr lang="fi-FI" sz="1200">
              <a:solidFill>
                <a:srgbClr val="000000"/>
              </a:solidFill>
              <a:highlight>
                <a:srgbClr val="00FFFF"/>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60975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le 104">
            <a:extLst>
              <a:ext uri="{FF2B5EF4-FFF2-40B4-BE49-F238E27FC236}">
                <a16:creationId xmlns:a16="http://schemas.microsoft.com/office/drawing/2014/main" id="{2A53886C-CF14-B24E-D34C-BD619D91E12D}"/>
              </a:ext>
            </a:extLst>
          </p:cNvPr>
          <p:cNvSpPr/>
          <p:nvPr/>
        </p:nvSpPr>
        <p:spPr>
          <a:xfrm>
            <a:off x="433801" y="1689607"/>
            <a:ext cx="1372248" cy="4555544"/>
          </a:xfrm>
          <a:prstGeom prst="rect">
            <a:avLst/>
          </a:prstGeom>
          <a:solidFill>
            <a:srgbClr val="B209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FI"/>
          </a:p>
        </p:txBody>
      </p:sp>
      <p:sp>
        <p:nvSpPr>
          <p:cNvPr id="101" name="Rectangle 100">
            <a:extLst>
              <a:ext uri="{FF2B5EF4-FFF2-40B4-BE49-F238E27FC236}">
                <a16:creationId xmlns:a16="http://schemas.microsoft.com/office/drawing/2014/main" id="{5DF0D985-6F03-6A20-C691-9F91304C5923}"/>
              </a:ext>
            </a:extLst>
          </p:cNvPr>
          <p:cNvSpPr/>
          <p:nvPr/>
        </p:nvSpPr>
        <p:spPr>
          <a:xfrm>
            <a:off x="434759" y="972587"/>
            <a:ext cx="1372248" cy="633207"/>
          </a:xfrm>
          <a:prstGeom prst="rect">
            <a:avLst/>
          </a:prstGeom>
          <a:solidFill>
            <a:srgbClr val="B209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FI"/>
          </a:p>
        </p:txBody>
      </p:sp>
      <p:sp>
        <p:nvSpPr>
          <p:cNvPr id="77" name="Rectangle 76">
            <a:extLst>
              <a:ext uri="{FF2B5EF4-FFF2-40B4-BE49-F238E27FC236}">
                <a16:creationId xmlns:a16="http://schemas.microsoft.com/office/drawing/2014/main" id="{2DCDE481-1BA3-616E-2BD3-F2E7E697B5F7}"/>
              </a:ext>
            </a:extLst>
          </p:cNvPr>
          <p:cNvSpPr>
            <a:spLocks/>
          </p:cNvSpPr>
          <p:nvPr/>
        </p:nvSpPr>
        <p:spPr>
          <a:xfrm>
            <a:off x="5529343" y="4092456"/>
            <a:ext cx="2961532" cy="2152697"/>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8" name="Rectangle 77">
            <a:extLst>
              <a:ext uri="{FF2B5EF4-FFF2-40B4-BE49-F238E27FC236}">
                <a16:creationId xmlns:a16="http://schemas.microsoft.com/office/drawing/2014/main" id="{D21C50B1-A88C-88D5-E8C5-6395491C0047}"/>
              </a:ext>
            </a:extLst>
          </p:cNvPr>
          <p:cNvSpPr>
            <a:spLocks/>
          </p:cNvSpPr>
          <p:nvPr/>
        </p:nvSpPr>
        <p:spPr>
          <a:xfrm>
            <a:off x="10375284" y="4092456"/>
            <a:ext cx="1382804" cy="2141690"/>
          </a:xfrm>
          <a:prstGeom prst="rect">
            <a:avLst/>
          </a:prstGeom>
          <a:solidFill>
            <a:srgbClr val="FDCF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79" name="Rectangle 78">
            <a:extLst>
              <a:ext uri="{FF2B5EF4-FFF2-40B4-BE49-F238E27FC236}">
                <a16:creationId xmlns:a16="http://schemas.microsoft.com/office/drawing/2014/main" id="{5225BCC6-5465-8399-9121-823F0057690E}"/>
              </a:ext>
            </a:extLst>
          </p:cNvPr>
          <p:cNvSpPr>
            <a:spLocks/>
          </p:cNvSpPr>
          <p:nvPr/>
        </p:nvSpPr>
        <p:spPr>
          <a:xfrm>
            <a:off x="8687787" y="4092456"/>
            <a:ext cx="1501830" cy="2152698"/>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80" name="Rectangle 79">
            <a:extLst>
              <a:ext uri="{FF2B5EF4-FFF2-40B4-BE49-F238E27FC236}">
                <a16:creationId xmlns:a16="http://schemas.microsoft.com/office/drawing/2014/main" id="{9B433E70-FCB2-BC10-447A-4F3C0B3FCBA9}"/>
              </a:ext>
            </a:extLst>
          </p:cNvPr>
          <p:cNvSpPr>
            <a:spLocks/>
          </p:cNvSpPr>
          <p:nvPr/>
        </p:nvSpPr>
        <p:spPr>
          <a:xfrm>
            <a:off x="2297001" y="4092455"/>
            <a:ext cx="3053207" cy="2155795"/>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31" name="Rectangle 30">
            <a:extLst>
              <a:ext uri="{FF2B5EF4-FFF2-40B4-BE49-F238E27FC236}">
                <a16:creationId xmlns:a16="http://schemas.microsoft.com/office/drawing/2014/main" id="{4BFECF89-3C99-1316-62EC-454F57E90878}"/>
              </a:ext>
            </a:extLst>
          </p:cNvPr>
          <p:cNvSpPr>
            <a:spLocks/>
          </p:cNvSpPr>
          <p:nvPr/>
        </p:nvSpPr>
        <p:spPr>
          <a:xfrm>
            <a:off x="5538925" y="1678602"/>
            <a:ext cx="2961531" cy="2267387"/>
          </a:xfrm>
          <a:prstGeom prst="rect">
            <a:avLst/>
          </a:prstGeom>
          <a:solidFill>
            <a:schemeClr val="accent3">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36" name="Rectangle 35">
            <a:extLst>
              <a:ext uri="{FF2B5EF4-FFF2-40B4-BE49-F238E27FC236}">
                <a16:creationId xmlns:a16="http://schemas.microsoft.com/office/drawing/2014/main" id="{308EBECE-9195-F1F6-1CAD-41EAF8119B84}"/>
              </a:ext>
            </a:extLst>
          </p:cNvPr>
          <p:cNvSpPr>
            <a:spLocks/>
          </p:cNvSpPr>
          <p:nvPr/>
        </p:nvSpPr>
        <p:spPr>
          <a:xfrm>
            <a:off x="10384867" y="1667690"/>
            <a:ext cx="1372933" cy="2276338"/>
          </a:xfrm>
          <a:prstGeom prst="rect">
            <a:avLst/>
          </a:prstGeom>
          <a:solidFill>
            <a:schemeClr val="accent3">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sz="900">
              <a:solidFill>
                <a:schemeClr val="tx1"/>
              </a:solidFill>
            </a:endParaRPr>
          </a:p>
        </p:txBody>
      </p:sp>
      <p:sp>
        <p:nvSpPr>
          <p:cNvPr id="35" name="Rectangle 34">
            <a:extLst>
              <a:ext uri="{FF2B5EF4-FFF2-40B4-BE49-F238E27FC236}">
                <a16:creationId xmlns:a16="http://schemas.microsoft.com/office/drawing/2014/main" id="{E49A0491-C7FE-F85F-C12E-35FBBB692834}"/>
              </a:ext>
            </a:extLst>
          </p:cNvPr>
          <p:cNvSpPr>
            <a:spLocks/>
          </p:cNvSpPr>
          <p:nvPr/>
        </p:nvSpPr>
        <p:spPr>
          <a:xfrm>
            <a:off x="8697370" y="1667690"/>
            <a:ext cx="1508364" cy="2276338"/>
          </a:xfrm>
          <a:prstGeom prst="rect">
            <a:avLst/>
          </a:prstGeom>
          <a:solidFill>
            <a:schemeClr val="accent3">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32" name="Rectangle 31">
            <a:extLst>
              <a:ext uri="{FF2B5EF4-FFF2-40B4-BE49-F238E27FC236}">
                <a16:creationId xmlns:a16="http://schemas.microsoft.com/office/drawing/2014/main" id="{4ED5A9BF-22EA-B970-1A47-1F548BB2402A}"/>
              </a:ext>
            </a:extLst>
          </p:cNvPr>
          <p:cNvSpPr>
            <a:spLocks/>
          </p:cNvSpPr>
          <p:nvPr/>
        </p:nvSpPr>
        <p:spPr>
          <a:xfrm>
            <a:off x="2306584" y="1677070"/>
            <a:ext cx="3053207" cy="2260243"/>
          </a:xfrm>
          <a:prstGeom prst="rect">
            <a:avLst/>
          </a:prstGeom>
          <a:solidFill>
            <a:schemeClr val="accent3">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26" name="Rectangle 25">
            <a:extLst>
              <a:ext uri="{FF2B5EF4-FFF2-40B4-BE49-F238E27FC236}">
                <a16:creationId xmlns:a16="http://schemas.microsoft.com/office/drawing/2014/main" id="{A237E800-AD50-A91A-9E18-F84B5334315E}"/>
              </a:ext>
            </a:extLst>
          </p:cNvPr>
          <p:cNvSpPr/>
          <p:nvPr/>
        </p:nvSpPr>
        <p:spPr>
          <a:xfrm>
            <a:off x="10384308" y="970530"/>
            <a:ext cx="1372933" cy="624352"/>
          </a:xfrm>
          <a:prstGeom prst="rect">
            <a:avLst/>
          </a:prstGeom>
          <a:solidFill>
            <a:srgbClr val="FCBF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5" name="Rectangle 24">
            <a:extLst>
              <a:ext uri="{FF2B5EF4-FFF2-40B4-BE49-F238E27FC236}">
                <a16:creationId xmlns:a16="http://schemas.microsoft.com/office/drawing/2014/main" id="{B1E34C50-716C-3370-FABA-076DD1F84387}"/>
              </a:ext>
            </a:extLst>
          </p:cNvPr>
          <p:cNvSpPr/>
          <p:nvPr/>
        </p:nvSpPr>
        <p:spPr>
          <a:xfrm>
            <a:off x="8697183" y="970530"/>
            <a:ext cx="1508365" cy="624352"/>
          </a:xfrm>
          <a:prstGeom prst="rect">
            <a:avLst/>
          </a:prstGeom>
          <a:solidFill>
            <a:srgbClr val="FCBF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9" name="Rectangle 18">
            <a:extLst>
              <a:ext uri="{FF2B5EF4-FFF2-40B4-BE49-F238E27FC236}">
                <a16:creationId xmlns:a16="http://schemas.microsoft.com/office/drawing/2014/main" id="{7A268C32-0E41-11D9-4CC5-6E06A8BA2D6D}"/>
              </a:ext>
            </a:extLst>
          </p:cNvPr>
          <p:cNvSpPr/>
          <p:nvPr/>
        </p:nvSpPr>
        <p:spPr>
          <a:xfrm>
            <a:off x="5538925" y="970530"/>
            <a:ext cx="2961531" cy="624352"/>
          </a:xfrm>
          <a:prstGeom prst="rect">
            <a:avLst/>
          </a:prstGeom>
          <a:solidFill>
            <a:srgbClr val="FCBF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5" name="Rectangle 4">
            <a:extLst>
              <a:ext uri="{FF2B5EF4-FFF2-40B4-BE49-F238E27FC236}">
                <a16:creationId xmlns:a16="http://schemas.microsoft.com/office/drawing/2014/main" id="{0C9B8954-D1E9-4C74-7959-FB12BC9099E4}"/>
              </a:ext>
            </a:extLst>
          </p:cNvPr>
          <p:cNvSpPr/>
          <p:nvPr/>
        </p:nvSpPr>
        <p:spPr>
          <a:xfrm>
            <a:off x="2306583" y="970530"/>
            <a:ext cx="3053207" cy="624352"/>
          </a:xfrm>
          <a:prstGeom prst="rect">
            <a:avLst/>
          </a:prstGeom>
          <a:solidFill>
            <a:srgbClr val="FCBF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3" name="Title 1">
            <a:extLst>
              <a:ext uri="{FF2B5EF4-FFF2-40B4-BE49-F238E27FC236}">
                <a16:creationId xmlns:a16="http://schemas.microsoft.com/office/drawing/2014/main" id="{0D40AAC3-212B-5834-5D79-DA57F3EC1A21}"/>
              </a:ext>
            </a:extLst>
          </p:cNvPr>
          <p:cNvSpPr txBox="1">
            <a:spLocks/>
          </p:cNvSpPr>
          <p:nvPr/>
        </p:nvSpPr>
        <p:spPr>
          <a:xfrm>
            <a:off x="451413" y="194943"/>
            <a:ext cx="11289174" cy="868004"/>
          </a:xfrm>
          <a:prstGeom prst="rect">
            <a:avLst/>
          </a:prstGeom>
        </p:spPr>
        <p:txBody>
          <a:bodyPr vert="horz" lIns="91440" tIns="45720" rIns="91440" bIns="45720" rtlCol="0" anchor="ctr">
            <a:normAutofit/>
          </a:bodyPr>
          <a:lstStyle>
            <a:lvl1pPr algn="l" defTabSz="914286" rtl="0" eaLnBrk="1" latinLnBrk="0" hangingPunct="1">
              <a:lnSpc>
                <a:spcPct val="90000"/>
              </a:lnSpc>
              <a:spcBef>
                <a:spcPct val="0"/>
              </a:spcBef>
              <a:buNone/>
              <a:defRPr sz="2600" b="1" i="0" kern="1200">
                <a:solidFill>
                  <a:schemeClr val="accent5"/>
                </a:solidFill>
                <a:latin typeface="Arial Black" panose="020B0604020202020204" pitchFamily="34" charset="0"/>
                <a:ea typeface="+mj-ea"/>
                <a:cs typeface="Arial Black" panose="020B0604020202020204" pitchFamily="34" charset="0"/>
              </a:defRPr>
            </a:lvl1pPr>
          </a:lstStyle>
          <a:p>
            <a:pPr marL="0" marR="0" lvl="0" indent="0" algn="l" defTabSz="914286" rtl="0" eaLnBrk="1" fontAlgn="auto" latinLnBrk="0" hangingPunct="1">
              <a:lnSpc>
                <a:spcPct val="90000"/>
              </a:lnSpc>
              <a:spcBef>
                <a:spcPct val="0"/>
              </a:spcBef>
              <a:spcAft>
                <a:spcPts val="0"/>
              </a:spcAft>
              <a:buClrTx/>
              <a:buSzTx/>
              <a:buFontTx/>
              <a:buNone/>
              <a:tabLst/>
              <a:defRPr/>
            </a:pPr>
            <a:r>
              <a:rPr kumimoji="0" lang="fi-FI" sz="2600" b="1" i="0" u="none" strike="noStrike" kern="1200" cap="none" spc="0" normalizeH="0" baseline="0" noProof="0">
                <a:ln>
                  <a:noFill/>
                </a:ln>
                <a:solidFill>
                  <a:srgbClr val="ED0E93">
                    <a:lumMod val="75000"/>
                  </a:srgbClr>
                </a:solidFill>
                <a:effectLst/>
                <a:uLnTx/>
                <a:uFillTx/>
                <a:latin typeface="Arial Black" panose="020B0604020202020204" pitchFamily="34" charset="0"/>
                <a:ea typeface="+mj-ea"/>
              </a:rPr>
              <a:t>Toiminnan kehittäminen yksikön ja Eloisan tasolla </a:t>
            </a:r>
            <a:endParaRPr kumimoji="0" lang="en-FI" sz="2600" b="1" i="0" u="none" strike="noStrike" kern="1200" cap="none" spc="0" normalizeH="0" baseline="0" noProof="0">
              <a:ln>
                <a:noFill/>
              </a:ln>
              <a:solidFill>
                <a:srgbClr val="ED0E93">
                  <a:lumMod val="75000"/>
                </a:srgbClr>
              </a:solidFill>
              <a:effectLst/>
              <a:uLnTx/>
              <a:uFillTx/>
              <a:latin typeface="Arial Black" panose="020B0604020202020204" pitchFamily="34" charset="0"/>
              <a:ea typeface="+mj-ea"/>
            </a:endParaRPr>
          </a:p>
        </p:txBody>
      </p:sp>
      <p:sp>
        <p:nvSpPr>
          <p:cNvPr id="8" name="Tekstiruutu 7">
            <a:extLst>
              <a:ext uri="{FF2B5EF4-FFF2-40B4-BE49-F238E27FC236}">
                <a16:creationId xmlns:a16="http://schemas.microsoft.com/office/drawing/2014/main" id="{1950B7FC-2720-0D2A-DB2A-01CE057388DB}"/>
              </a:ext>
            </a:extLst>
          </p:cNvPr>
          <p:cNvSpPr txBox="1"/>
          <p:nvPr/>
        </p:nvSpPr>
        <p:spPr>
          <a:xfrm>
            <a:off x="2338656" y="1114073"/>
            <a:ext cx="3000314" cy="338554"/>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a:noFill/>
                </a:ln>
                <a:solidFill>
                  <a:srgbClr val="ED0E93"/>
                </a:solidFill>
                <a:effectLst/>
                <a:uLnTx/>
                <a:uFillTx/>
                <a:latin typeface="Arial" panose="020B0604020202020204"/>
                <a:ea typeface="+mn-ea"/>
                <a:cs typeface="+mn-cs"/>
              </a:rPr>
              <a:t>Tiedon lähteet</a:t>
            </a:r>
          </a:p>
        </p:txBody>
      </p:sp>
      <p:sp>
        <p:nvSpPr>
          <p:cNvPr id="9" name="Tekstiruutu 8">
            <a:extLst>
              <a:ext uri="{FF2B5EF4-FFF2-40B4-BE49-F238E27FC236}">
                <a16:creationId xmlns:a16="http://schemas.microsoft.com/office/drawing/2014/main" id="{F1511F70-38C9-1F7A-3C2B-A475548F271D}"/>
              </a:ext>
            </a:extLst>
          </p:cNvPr>
          <p:cNvSpPr txBox="1"/>
          <p:nvPr/>
        </p:nvSpPr>
        <p:spPr>
          <a:xfrm>
            <a:off x="8695501" y="1119664"/>
            <a:ext cx="1500950" cy="338554"/>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a:noFill/>
                </a:ln>
                <a:solidFill>
                  <a:srgbClr val="ED0E93"/>
                </a:solidFill>
                <a:effectLst/>
                <a:uLnTx/>
                <a:uFillTx/>
                <a:latin typeface="Arial" panose="020B0604020202020204"/>
                <a:ea typeface="+mn-ea"/>
                <a:cs typeface="+mn-cs"/>
              </a:rPr>
              <a:t>Käsittely</a:t>
            </a:r>
          </a:p>
        </p:txBody>
      </p:sp>
      <p:sp>
        <p:nvSpPr>
          <p:cNvPr id="10" name="Tekstiruutu 9">
            <a:extLst>
              <a:ext uri="{FF2B5EF4-FFF2-40B4-BE49-F238E27FC236}">
                <a16:creationId xmlns:a16="http://schemas.microsoft.com/office/drawing/2014/main" id="{17C937C6-5348-5969-48BD-582B930FEC18}"/>
              </a:ext>
            </a:extLst>
          </p:cNvPr>
          <p:cNvSpPr txBox="1"/>
          <p:nvPr/>
        </p:nvSpPr>
        <p:spPr>
          <a:xfrm>
            <a:off x="10321015" y="1120634"/>
            <a:ext cx="1508364" cy="338554"/>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a:noFill/>
                </a:ln>
                <a:solidFill>
                  <a:srgbClr val="ED0E93"/>
                </a:solidFill>
                <a:effectLst/>
                <a:uLnTx/>
                <a:uFillTx/>
                <a:latin typeface="Arial" panose="020B0604020202020204"/>
                <a:ea typeface="+mn-ea"/>
                <a:cs typeface="+mn-cs"/>
              </a:rPr>
              <a:t>Lopputulema</a:t>
            </a:r>
          </a:p>
        </p:txBody>
      </p:sp>
      <p:sp>
        <p:nvSpPr>
          <p:cNvPr id="11" name="Tekstiruutu 10">
            <a:extLst>
              <a:ext uri="{FF2B5EF4-FFF2-40B4-BE49-F238E27FC236}">
                <a16:creationId xmlns:a16="http://schemas.microsoft.com/office/drawing/2014/main" id="{3F07C689-34CA-05C1-4F3C-D6AA578BA2D2}"/>
              </a:ext>
            </a:extLst>
          </p:cNvPr>
          <p:cNvSpPr txBox="1"/>
          <p:nvPr/>
        </p:nvSpPr>
        <p:spPr>
          <a:xfrm rot="16200000">
            <a:off x="938941" y="2661811"/>
            <a:ext cx="2287435" cy="276999"/>
          </a:xfrm>
          <a:prstGeom prst="rect">
            <a:avLst/>
          </a:prstGeom>
          <a:solidFill>
            <a:srgbClr val="FDE0F1"/>
          </a:solid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ED0E93"/>
                </a:solidFill>
                <a:effectLst/>
                <a:uLnTx/>
                <a:uFillTx/>
                <a:latin typeface="Arial" panose="020B0604020202020204"/>
                <a:ea typeface="+mn-ea"/>
                <a:cs typeface="+mn-cs"/>
              </a:rPr>
              <a:t>Kotihoidon yksiköt</a:t>
            </a:r>
          </a:p>
        </p:txBody>
      </p:sp>
      <p:sp>
        <p:nvSpPr>
          <p:cNvPr id="12" name="Tekstiruutu 11">
            <a:extLst>
              <a:ext uri="{FF2B5EF4-FFF2-40B4-BE49-F238E27FC236}">
                <a16:creationId xmlns:a16="http://schemas.microsoft.com/office/drawing/2014/main" id="{BE06E7DB-F727-3DCB-B3E7-B2CFF072903F}"/>
              </a:ext>
            </a:extLst>
          </p:cNvPr>
          <p:cNvSpPr txBox="1"/>
          <p:nvPr/>
        </p:nvSpPr>
        <p:spPr>
          <a:xfrm rot="16200000">
            <a:off x="1012790" y="5072016"/>
            <a:ext cx="2069271" cy="276999"/>
          </a:xfrm>
          <a:prstGeom prst="rect">
            <a:avLst/>
          </a:prstGeom>
          <a:solidFill>
            <a:srgbClr val="FDCFEA"/>
          </a:solid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a:ln>
                  <a:noFill/>
                </a:ln>
                <a:solidFill>
                  <a:srgbClr val="ED0E93"/>
                </a:solidFill>
                <a:effectLst/>
                <a:uLnTx/>
                <a:uFillTx/>
                <a:latin typeface="Arial" panose="020B0604020202020204"/>
                <a:ea typeface="+mn-ea"/>
                <a:cs typeface="+mn-cs"/>
              </a:rPr>
              <a:t>Eloisan taso </a:t>
            </a:r>
          </a:p>
        </p:txBody>
      </p:sp>
      <p:sp>
        <p:nvSpPr>
          <p:cNvPr id="23" name="Tekstiruutu 22">
            <a:extLst>
              <a:ext uri="{FF2B5EF4-FFF2-40B4-BE49-F238E27FC236}">
                <a16:creationId xmlns:a16="http://schemas.microsoft.com/office/drawing/2014/main" id="{487AD754-5612-5452-7BFC-4B13DB391D3E}"/>
              </a:ext>
            </a:extLst>
          </p:cNvPr>
          <p:cNvSpPr txBox="1"/>
          <p:nvPr/>
        </p:nvSpPr>
        <p:spPr>
          <a:xfrm>
            <a:off x="10424859" y="1733448"/>
            <a:ext cx="1332941" cy="1938992"/>
          </a:xfrm>
          <a:prstGeom prst="rect">
            <a:avLst/>
          </a:prstGeom>
          <a:noFill/>
        </p:spPr>
        <p:txBody>
          <a:bodyPr wrap="square">
            <a:spAutoFit/>
          </a:bodyPr>
          <a:lstStyle/>
          <a:p>
            <a:pPr marL="0" marR="0" lvl="0" indent="0" defTabSz="914377" rtl="0" eaLnBrk="1" fontAlgn="auto" latinLnBrk="0" hangingPunct="1">
              <a:lnSpc>
                <a:spcPct val="100000"/>
              </a:lnSpc>
              <a:spcBef>
                <a:spcPts val="0"/>
              </a:spcBef>
              <a:spcAft>
                <a:spcPts val="0"/>
              </a:spcAft>
              <a:buClrTx/>
              <a:buSzTx/>
              <a:buFontTx/>
              <a:buNone/>
              <a:tabLst/>
              <a:defRPr/>
            </a:pPr>
            <a:r>
              <a:rPr kumimoji="0" lang="fi-FI" sz="1000" b="1" i="0" u="none" strike="noStrike" kern="1200" cap="none" spc="0" normalizeH="0" baseline="0" noProof="0" dirty="0">
                <a:ln>
                  <a:noFill/>
                </a:ln>
                <a:solidFill>
                  <a:srgbClr val="B2096E"/>
                </a:solidFill>
                <a:effectLst/>
                <a:uLnTx/>
                <a:uFillTx/>
                <a:latin typeface="Arial" panose="020B0604020202020204"/>
                <a:ea typeface="+mn-ea"/>
                <a:cs typeface="+mn-cs"/>
              </a:rPr>
              <a:t>Arjen toiminnan kehittäminen viikkotasolla palavereissa sovitun perusteella. </a:t>
            </a:r>
          </a:p>
          <a:p>
            <a:pPr marL="0" marR="0" lvl="0" indent="0" defTabSz="914377" rtl="0" eaLnBrk="1" fontAlgn="auto" latinLnBrk="0" hangingPunct="1">
              <a:lnSpc>
                <a:spcPct val="100000"/>
              </a:lnSpc>
              <a:spcBef>
                <a:spcPts val="0"/>
              </a:spcBef>
              <a:spcAft>
                <a:spcPts val="0"/>
              </a:spcAft>
              <a:buClrTx/>
              <a:buSzTx/>
              <a:buFontTx/>
              <a:buNone/>
              <a:tabLst/>
              <a:defRPr/>
            </a:pPr>
            <a:endParaRPr kumimoji="0" lang="fi-FI" sz="1000" b="1" i="0" u="none" strike="noStrike" kern="1200" cap="none" spc="0" normalizeH="0" baseline="0" noProof="0" dirty="0">
              <a:ln>
                <a:noFill/>
              </a:ln>
              <a:solidFill>
                <a:srgbClr val="B2096E"/>
              </a:solidFill>
              <a:effectLst/>
              <a:uLnTx/>
              <a:uFillTx/>
              <a:latin typeface="Arial" panose="020B0604020202020204"/>
              <a:ea typeface="+mn-ea"/>
              <a:cs typeface="+mn-cs"/>
            </a:endParaRPr>
          </a:p>
          <a:p>
            <a:pPr marL="0" marR="0" lvl="0" indent="0" defTabSz="914377" rtl="0" eaLnBrk="1" fontAlgn="auto" latinLnBrk="0" hangingPunct="1">
              <a:lnSpc>
                <a:spcPct val="100000"/>
              </a:lnSpc>
              <a:spcBef>
                <a:spcPts val="0"/>
              </a:spcBef>
              <a:spcAft>
                <a:spcPts val="0"/>
              </a:spcAft>
              <a:buClrTx/>
              <a:buSzTx/>
              <a:buFontTx/>
              <a:buNone/>
              <a:tabLst/>
              <a:defRPr/>
            </a:pPr>
            <a:r>
              <a:rPr kumimoji="0" lang="fi-FI" sz="1000" b="1" i="0" u="none" strike="noStrike" kern="1200" cap="none" spc="0" normalizeH="0" baseline="0" noProof="0" dirty="0">
                <a:ln>
                  <a:noFill/>
                </a:ln>
                <a:solidFill>
                  <a:srgbClr val="B2096E"/>
                </a:solidFill>
                <a:effectLst/>
                <a:uLnTx/>
                <a:uFillTx/>
                <a:latin typeface="Arial" panose="020B0604020202020204"/>
                <a:ea typeface="+mn-ea"/>
                <a:cs typeface="+mn-cs"/>
              </a:rPr>
              <a:t>Yksikön kehittämis-suunnitelma julkaistaan kerran vuodessa.</a:t>
            </a:r>
          </a:p>
        </p:txBody>
      </p:sp>
      <p:sp>
        <p:nvSpPr>
          <p:cNvPr id="4" name="TextBox 3">
            <a:extLst>
              <a:ext uri="{FF2B5EF4-FFF2-40B4-BE49-F238E27FC236}">
                <a16:creationId xmlns:a16="http://schemas.microsoft.com/office/drawing/2014/main" id="{869CDF47-163C-817D-4F41-5698B4AE72FE}"/>
              </a:ext>
            </a:extLst>
          </p:cNvPr>
          <p:cNvSpPr txBox="1"/>
          <p:nvPr/>
        </p:nvSpPr>
        <p:spPr>
          <a:xfrm>
            <a:off x="489502" y="2771535"/>
            <a:ext cx="1257743" cy="1094852"/>
          </a:xfrm>
          <a:prstGeom prst="rect">
            <a:avLst/>
          </a:prstGeom>
          <a:noFill/>
        </p:spPr>
        <p:txBody>
          <a:bodyPr wrap="square">
            <a:spAutoFit/>
          </a:bodyPr>
          <a:lstStyle/>
          <a:p>
            <a:pPr marL="0" marR="0" lvl="0" indent="0" defTabSz="914377" rtl="0" eaLnBrk="1" fontAlgn="auto" latinLnBrk="0" hangingPunct="1">
              <a:lnSpc>
                <a:spcPct val="110000"/>
              </a:lnSpc>
              <a:spcBef>
                <a:spcPts val="0"/>
              </a:spcBef>
              <a:spcAft>
                <a:spcPts val="0"/>
              </a:spcAft>
              <a:buClrTx/>
              <a:buSzTx/>
              <a:buFontTx/>
              <a:buNone/>
              <a:tabLst/>
              <a:defRPr/>
            </a:pPr>
            <a:r>
              <a:rPr kumimoji="0" lang="fi-FI" sz="1000" b="1" i="0" u="none" strike="noStrike" kern="1200" cap="none" spc="0" normalizeH="0" baseline="0" noProof="0" dirty="0">
                <a:ln>
                  <a:noFill/>
                </a:ln>
                <a:solidFill>
                  <a:schemeClr val="bg1"/>
                </a:solidFill>
                <a:effectLst/>
                <a:uLnTx/>
                <a:uFillTx/>
                <a:latin typeface="Arial" panose="020B0604020202020204"/>
                <a:ea typeface="+mn-ea"/>
                <a:cs typeface="+mn-cs"/>
              </a:rPr>
              <a:t>Laadukkaat palvelut, asiakas-turvallisuus hyvällä tasolla, vähemmän vaara-tapahtumia</a:t>
            </a:r>
          </a:p>
        </p:txBody>
      </p:sp>
      <p:sp>
        <p:nvSpPr>
          <p:cNvPr id="6" name="Tekstiruutu 22">
            <a:extLst>
              <a:ext uri="{FF2B5EF4-FFF2-40B4-BE49-F238E27FC236}">
                <a16:creationId xmlns:a16="http://schemas.microsoft.com/office/drawing/2014/main" id="{63A231A3-923A-805D-8BC7-93B943ADC8AF}"/>
              </a:ext>
            </a:extLst>
          </p:cNvPr>
          <p:cNvSpPr txBox="1"/>
          <p:nvPr/>
        </p:nvSpPr>
        <p:spPr>
          <a:xfrm>
            <a:off x="10422299" y="4274902"/>
            <a:ext cx="1385075" cy="1785104"/>
          </a:xfrm>
          <a:prstGeom prst="rect">
            <a:avLst/>
          </a:prstGeom>
          <a:noFill/>
        </p:spPr>
        <p:txBody>
          <a:bodyPr wrap="square">
            <a:spAutoFit/>
          </a:bodyPr>
          <a:lstStyle/>
          <a:p>
            <a:pPr marL="0" marR="0" lvl="0" indent="0" defTabSz="914377" rtl="0" eaLnBrk="1" fontAlgn="auto" latinLnBrk="0" hangingPunct="1">
              <a:lnSpc>
                <a:spcPct val="100000"/>
              </a:lnSpc>
              <a:spcBef>
                <a:spcPts val="0"/>
              </a:spcBef>
              <a:spcAft>
                <a:spcPts val="0"/>
              </a:spcAft>
              <a:buClrTx/>
              <a:buSzTx/>
              <a:buFontTx/>
              <a:buNone/>
              <a:tabLst/>
              <a:defRPr/>
            </a:pPr>
            <a:r>
              <a:rPr kumimoji="0" lang="fi-FI" sz="1000" b="1" i="0" u="none" strike="noStrike" kern="1200" cap="none" spc="0" normalizeH="0" baseline="0" noProof="0">
                <a:ln>
                  <a:noFill/>
                </a:ln>
                <a:solidFill>
                  <a:srgbClr val="B2096E"/>
                </a:solidFill>
                <a:effectLst/>
                <a:uLnTx/>
                <a:uFillTx/>
                <a:latin typeface="Arial" panose="020B0604020202020204"/>
                <a:ea typeface="+mn-ea"/>
                <a:cs typeface="+mn-cs"/>
              </a:rPr>
              <a:t>Yhtenäinen turvallinen ja laadukas toiminta, jossa riskienhallinta keskiössä. </a:t>
            </a:r>
          </a:p>
          <a:p>
            <a:pPr marL="0" marR="0" lvl="0" indent="0" defTabSz="914377" rtl="0" eaLnBrk="1" fontAlgn="auto" latinLnBrk="0" hangingPunct="1">
              <a:lnSpc>
                <a:spcPct val="100000"/>
              </a:lnSpc>
              <a:spcBef>
                <a:spcPts val="0"/>
              </a:spcBef>
              <a:spcAft>
                <a:spcPts val="0"/>
              </a:spcAft>
              <a:buClrTx/>
              <a:buSzTx/>
              <a:buFontTx/>
              <a:buNone/>
              <a:tabLst/>
              <a:defRPr/>
            </a:pPr>
            <a:endParaRPr kumimoji="0" lang="fi-FI" sz="1000" b="1" i="0" u="none" strike="noStrike" kern="1200" cap="none" spc="0" normalizeH="0" baseline="0" noProof="0">
              <a:ln>
                <a:noFill/>
              </a:ln>
              <a:solidFill>
                <a:srgbClr val="B2096E"/>
              </a:solidFill>
              <a:effectLst/>
              <a:uLnTx/>
              <a:uFillTx/>
              <a:latin typeface="Arial" panose="020B0604020202020204"/>
              <a:ea typeface="+mn-ea"/>
              <a:cs typeface="+mn-cs"/>
            </a:endParaRPr>
          </a:p>
          <a:p>
            <a:pPr marL="0" marR="0" lvl="0" indent="0" defTabSz="914377" rtl="0" eaLnBrk="1" fontAlgn="auto" latinLnBrk="0" hangingPunct="1">
              <a:lnSpc>
                <a:spcPct val="100000"/>
              </a:lnSpc>
              <a:spcBef>
                <a:spcPts val="0"/>
              </a:spcBef>
              <a:spcAft>
                <a:spcPts val="0"/>
              </a:spcAft>
              <a:buClrTx/>
              <a:buSzTx/>
              <a:buFontTx/>
              <a:buNone/>
              <a:tabLst/>
              <a:defRPr/>
            </a:pPr>
            <a:r>
              <a:rPr kumimoji="0" lang="fi-FI" sz="1000" b="1" i="0" u="none" strike="noStrike" kern="1200" cap="none" spc="0" normalizeH="0" baseline="0" noProof="0">
                <a:ln>
                  <a:noFill/>
                </a:ln>
                <a:solidFill>
                  <a:srgbClr val="B2096E"/>
                </a:solidFill>
                <a:effectLst/>
                <a:uLnTx/>
                <a:uFillTx/>
                <a:latin typeface="Arial" panose="020B0604020202020204"/>
                <a:ea typeface="+mn-ea"/>
                <a:cs typeface="+mn-cs"/>
              </a:rPr>
              <a:t>Kotihoidolla yhteinen kehittämisen suunta. </a:t>
            </a:r>
          </a:p>
        </p:txBody>
      </p:sp>
      <p:sp>
        <p:nvSpPr>
          <p:cNvPr id="16" name="Tekstiruutu 9">
            <a:extLst>
              <a:ext uri="{FF2B5EF4-FFF2-40B4-BE49-F238E27FC236}">
                <a16:creationId xmlns:a16="http://schemas.microsoft.com/office/drawing/2014/main" id="{7EA5327E-27E0-009D-DF7E-52AD649876F8}"/>
              </a:ext>
            </a:extLst>
          </p:cNvPr>
          <p:cNvSpPr txBox="1"/>
          <p:nvPr/>
        </p:nvSpPr>
        <p:spPr>
          <a:xfrm>
            <a:off x="645871" y="1157749"/>
            <a:ext cx="1046994" cy="338554"/>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a:noFill/>
                </a:ln>
                <a:solidFill>
                  <a:schemeClr val="bg1"/>
                </a:solidFill>
                <a:effectLst/>
                <a:uLnTx/>
                <a:uFillTx/>
                <a:latin typeface="Arial" panose="020B0604020202020204"/>
                <a:ea typeface="+mn-ea"/>
                <a:cs typeface="+mn-cs"/>
              </a:rPr>
              <a:t>Tavoite</a:t>
            </a:r>
          </a:p>
        </p:txBody>
      </p:sp>
      <mc:AlternateContent xmlns:mc="http://schemas.openxmlformats.org/markup-compatibility/2006">
        <mc:Choice xmlns:p14="http://schemas.microsoft.com/office/powerpoint/2010/main" Requires="p14">
          <p:contentPart p14:bwMode="auto" r:id="rId3">
            <p14:nvContentPartPr>
              <p14:cNvPr id="29" name="Ink 28">
                <a:extLst>
                  <a:ext uri="{FF2B5EF4-FFF2-40B4-BE49-F238E27FC236}">
                    <a16:creationId xmlns:a16="http://schemas.microsoft.com/office/drawing/2014/main" id="{DD9B7F38-00F3-A6F7-C686-E0ABB8262AB0}"/>
                  </a:ext>
                </a:extLst>
              </p14:cNvPr>
              <p14:cNvContentPartPr/>
              <p14:nvPr/>
            </p14:nvContentPartPr>
            <p14:xfrm>
              <a:off x="-1160334" y="894693"/>
              <a:ext cx="360" cy="360"/>
            </p14:xfrm>
          </p:contentPart>
        </mc:Choice>
        <mc:Fallback>
          <p:pic>
            <p:nvPicPr>
              <p:cNvPr id="29" name="Ink 28">
                <a:extLst>
                  <a:ext uri="{FF2B5EF4-FFF2-40B4-BE49-F238E27FC236}">
                    <a16:creationId xmlns:a16="http://schemas.microsoft.com/office/drawing/2014/main" id="{DD9B7F38-00F3-A6F7-C686-E0ABB8262AB0}"/>
                  </a:ext>
                </a:extLst>
              </p:cNvPr>
              <p:cNvPicPr/>
              <p:nvPr/>
            </p:nvPicPr>
            <p:blipFill>
              <a:blip r:embed="rId4"/>
              <a:stretch>
                <a:fillRect/>
              </a:stretch>
            </p:blipFill>
            <p:spPr>
              <a:xfrm>
                <a:off x="-1164654" y="890373"/>
                <a:ext cx="9000" cy="9000"/>
              </a:xfrm>
              <a:prstGeom prst="rect">
                <a:avLst/>
              </a:prstGeom>
            </p:spPr>
          </p:pic>
        </mc:Fallback>
      </mc:AlternateContent>
      <p:sp>
        <p:nvSpPr>
          <p:cNvPr id="33" name="TextBox 32">
            <a:extLst>
              <a:ext uri="{FF2B5EF4-FFF2-40B4-BE49-F238E27FC236}">
                <a16:creationId xmlns:a16="http://schemas.microsoft.com/office/drawing/2014/main" id="{CDEB6373-135D-7DCC-3B17-1445BD1CC230}"/>
              </a:ext>
            </a:extLst>
          </p:cNvPr>
          <p:cNvSpPr txBox="1">
            <a:spLocks/>
          </p:cNvSpPr>
          <p:nvPr/>
        </p:nvSpPr>
        <p:spPr>
          <a:xfrm>
            <a:off x="8697181" y="1733448"/>
            <a:ext cx="1508364" cy="1969770"/>
          </a:xfrm>
          <a:prstGeom prst="rect">
            <a:avLst/>
          </a:prstGeom>
          <a:noFill/>
        </p:spPr>
        <p:txBody>
          <a:bodyPr wrap="square" rtlCol="0">
            <a:spAutoFit/>
          </a:bodyPr>
          <a:lstStyle/>
          <a:p>
            <a:pPr marL="171450" marR="0" lvl="0" indent="-135450" algn="l" defTabSz="914377"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i-FI" sz="900" i="0" u="none" strike="noStrike" kern="1200" cap="none" spc="0" normalizeH="0" baseline="0" noProof="0" dirty="0">
                <a:ln>
                  <a:noFill/>
                </a:ln>
                <a:solidFill>
                  <a:srgbClr val="000000"/>
                </a:solidFill>
                <a:effectLst/>
                <a:uLnTx/>
                <a:uFillTx/>
                <a:latin typeface="Arial" panose="020B0604020202020204"/>
                <a:ea typeface="+mn-ea"/>
                <a:cs typeface="+mn-cs"/>
              </a:rPr>
              <a:t>Tunnistetaan korjaavat toimenpiteet, ja otetaan ne käyttöön arjen toiminnassa</a:t>
            </a:r>
          </a:p>
          <a:p>
            <a:pPr marL="171450" marR="0" lvl="0" indent="-135450" algn="l" defTabSz="914377"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fi-FI" sz="900" dirty="0">
                <a:solidFill>
                  <a:srgbClr val="000000"/>
                </a:solidFill>
                <a:latin typeface="Arial" panose="020B0604020202020204"/>
              </a:rPr>
              <a:t>P</a:t>
            </a:r>
            <a:r>
              <a:rPr kumimoji="0" lang="fi-FI" sz="900" i="0" u="none" strike="noStrike" kern="1200" cap="none" spc="0" normalizeH="0" baseline="0" noProof="0" dirty="0" err="1">
                <a:ln>
                  <a:noFill/>
                </a:ln>
                <a:solidFill>
                  <a:srgbClr val="000000"/>
                </a:solidFill>
                <a:effectLst/>
                <a:uLnTx/>
                <a:uFillTx/>
                <a:latin typeface="Arial" panose="020B0604020202020204"/>
                <a:ea typeface="+mn-ea"/>
                <a:cs typeface="+mn-cs"/>
              </a:rPr>
              <a:t>äivitetään</a:t>
            </a:r>
            <a:r>
              <a:rPr kumimoji="0" lang="fi-FI" sz="900" i="0" u="none" strike="noStrike" kern="1200" cap="none" spc="0" normalizeH="0" baseline="0" noProof="0" dirty="0">
                <a:ln>
                  <a:noFill/>
                </a:ln>
                <a:solidFill>
                  <a:srgbClr val="000000"/>
                </a:solidFill>
                <a:effectLst/>
                <a:uLnTx/>
                <a:uFillTx/>
                <a:latin typeface="Arial" panose="020B0604020202020204"/>
                <a:ea typeface="+mn-ea"/>
                <a:cs typeface="+mn-cs"/>
              </a:rPr>
              <a:t> omavalvonta-suunnitelmaan kehittämis-toimenpiteet kerran vuodessa, ja otetaan korjaavat toimet käyttöön</a:t>
            </a:r>
          </a:p>
          <a:p>
            <a:pPr marL="171450" marR="0" lvl="0" indent="-1354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90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4" name="Tekstiruutu 8">
            <a:extLst>
              <a:ext uri="{FF2B5EF4-FFF2-40B4-BE49-F238E27FC236}">
                <a16:creationId xmlns:a16="http://schemas.microsoft.com/office/drawing/2014/main" id="{D708B6C2-80CD-CED8-60F4-BF6F2298ABFC}"/>
              </a:ext>
            </a:extLst>
          </p:cNvPr>
          <p:cNvSpPr txBox="1"/>
          <p:nvPr/>
        </p:nvSpPr>
        <p:spPr>
          <a:xfrm>
            <a:off x="5535697" y="988472"/>
            <a:ext cx="2955178" cy="338554"/>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a:ln>
                  <a:noFill/>
                </a:ln>
                <a:solidFill>
                  <a:srgbClr val="ED0E93"/>
                </a:solidFill>
                <a:effectLst/>
                <a:uLnTx/>
                <a:uFillTx/>
                <a:latin typeface="Arial" panose="020B0604020202020204"/>
                <a:ea typeface="+mn-ea"/>
                <a:cs typeface="+mn-cs"/>
              </a:rPr>
              <a:t>Kehittämisen sykli </a:t>
            </a:r>
          </a:p>
        </p:txBody>
      </p:sp>
      <p:sp>
        <p:nvSpPr>
          <p:cNvPr id="39" name="TextBox 38">
            <a:extLst>
              <a:ext uri="{FF2B5EF4-FFF2-40B4-BE49-F238E27FC236}">
                <a16:creationId xmlns:a16="http://schemas.microsoft.com/office/drawing/2014/main" id="{567804D9-FAF2-55D1-C6AE-9FBEE9B8C10C}"/>
              </a:ext>
            </a:extLst>
          </p:cNvPr>
          <p:cNvSpPr txBox="1">
            <a:spLocks/>
          </p:cNvSpPr>
          <p:nvPr/>
        </p:nvSpPr>
        <p:spPr>
          <a:xfrm>
            <a:off x="8697182" y="4286572"/>
            <a:ext cx="1473745" cy="1908215"/>
          </a:xfrm>
          <a:prstGeom prst="rect">
            <a:avLst/>
          </a:prstGeom>
          <a:noFill/>
        </p:spPr>
        <p:txBody>
          <a:bodyPr wrap="square" rtlCol="0">
            <a:spAutoFit/>
          </a:bodyPr>
          <a:lstStyle>
            <a:defPPr>
              <a:defRPr lang="fi-FI"/>
            </a:defPPr>
            <a:lvl1pPr marL="171450" indent="-171450">
              <a:spcBef>
                <a:spcPts val="600"/>
              </a:spcBef>
              <a:buFont typeface="Arial" panose="020B0604020202020204" pitchFamily="34" charset="0"/>
              <a:buChar char="•"/>
              <a:defRPr sz="1000" b="1"/>
            </a:lvl1pPr>
          </a:lstStyle>
          <a:p>
            <a:pPr marL="171450" marR="0" lvl="0" indent="-135450" algn="l" defTabSz="914377"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i-FI" sz="900" b="0" i="0" u="none" strike="noStrike" kern="1200" cap="none" spc="0" normalizeH="0" baseline="0" noProof="0" dirty="0">
                <a:ln>
                  <a:noFill/>
                </a:ln>
                <a:solidFill>
                  <a:srgbClr val="000000"/>
                </a:solidFill>
                <a:effectLst/>
                <a:uLnTx/>
                <a:uFillTx/>
                <a:latin typeface="Arial" panose="020B0604020202020204"/>
                <a:ea typeface="+mn-ea"/>
                <a:cs typeface="+mn-cs"/>
              </a:rPr>
              <a:t>Tunnistetaan koko kotihoitoa koskevat korjaavat toimenpiteet, ja otetaan ne käyttöön kaikissa yksiköissä</a:t>
            </a:r>
          </a:p>
          <a:p>
            <a:pPr marL="171450" marR="0" lvl="0" indent="-135450" algn="l" defTabSz="914377"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i-FI" sz="900" b="0" i="0" u="none" strike="noStrike" kern="1200" cap="none" spc="0" normalizeH="0" baseline="0" noProof="0" dirty="0">
                <a:ln>
                  <a:noFill/>
                </a:ln>
                <a:solidFill>
                  <a:srgbClr val="000000"/>
                </a:solidFill>
                <a:effectLst/>
                <a:uLnTx/>
                <a:uFillTx/>
                <a:latin typeface="Arial" panose="020B0604020202020204"/>
                <a:ea typeface="+mn-ea"/>
                <a:cs typeface="+mn-cs"/>
              </a:rPr>
              <a:t>Omavalvonta-ohjelman toteutumisen raportointi 3kk välein nettisivuille</a:t>
            </a:r>
          </a:p>
          <a:p>
            <a:pPr marL="171450" marR="0" lvl="0" indent="-135450" algn="l" defTabSz="914377"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fi-FI"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75" name="TextBox 74">
            <a:extLst>
              <a:ext uri="{FF2B5EF4-FFF2-40B4-BE49-F238E27FC236}">
                <a16:creationId xmlns:a16="http://schemas.microsoft.com/office/drawing/2014/main" id="{8C56B79E-77AA-C221-D0BE-4FA89E9221C7}"/>
              </a:ext>
            </a:extLst>
          </p:cNvPr>
          <p:cNvSpPr txBox="1"/>
          <p:nvPr/>
        </p:nvSpPr>
        <p:spPr>
          <a:xfrm>
            <a:off x="2083407" y="3947706"/>
            <a:ext cx="9908898" cy="230832"/>
          </a:xfrm>
          <a:prstGeom prst="rect">
            <a:avLst/>
          </a:prstGeom>
          <a:solidFill>
            <a:srgbClr val="FDF1F8"/>
          </a:solidFill>
        </p:spPr>
        <p:txBody>
          <a:bodyPr wrap="square" lIns="21600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fi-FI" sz="900" b="0" i="1" u="none" strike="noStrike" kern="1200" cap="none" spc="0" normalizeH="0" baseline="0" noProof="0">
                <a:ln>
                  <a:noFill/>
                </a:ln>
                <a:solidFill>
                  <a:srgbClr val="ED0E93"/>
                </a:solidFill>
                <a:effectLst/>
                <a:uLnTx/>
                <a:uFillTx/>
                <a:latin typeface="Arial" panose="020B0604020202020204"/>
                <a:ea typeface="+mn-ea"/>
                <a:cs typeface="+mn-cs"/>
              </a:rPr>
              <a:t>Tiedon siirto ja kehittäminen tasojen välillä </a:t>
            </a:r>
          </a:p>
        </p:txBody>
      </p:sp>
      <p:sp>
        <p:nvSpPr>
          <p:cNvPr id="20" name="TextBox 19">
            <a:extLst>
              <a:ext uri="{FF2B5EF4-FFF2-40B4-BE49-F238E27FC236}">
                <a16:creationId xmlns:a16="http://schemas.microsoft.com/office/drawing/2014/main" id="{63A4C773-73C6-87A3-BB0B-49D39E44BE48}"/>
              </a:ext>
            </a:extLst>
          </p:cNvPr>
          <p:cNvSpPr txBox="1"/>
          <p:nvPr/>
        </p:nvSpPr>
        <p:spPr>
          <a:xfrm>
            <a:off x="2353142" y="1669405"/>
            <a:ext cx="3040564" cy="2416046"/>
          </a:xfrm>
          <a:prstGeom prst="rect">
            <a:avLst/>
          </a:prstGeom>
          <a:noFill/>
        </p:spPr>
        <p:txBody>
          <a:bodyPr wrap="square" rtlCol="0">
            <a:spAutoFit/>
          </a:bodyPr>
          <a:lstStyle/>
          <a:p>
            <a:pPr marL="0" marR="0" indent="0" algn="l" rtl="0" eaLnBrk="1" fontAlgn="auto" latinLnBrk="0" hangingPunct="1">
              <a:spcBef>
                <a:spcPts val="0"/>
              </a:spcBef>
              <a:spcAft>
                <a:spcPts val="0"/>
              </a:spcAft>
            </a:pPr>
            <a:r>
              <a:rPr lang="fi-FI" sz="1000" b="1" i="0" u="none" strike="noStrike" kern="1200">
                <a:solidFill>
                  <a:srgbClr val="000000"/>
                </a:solidFill>
                <a:effectLst/>
                <a:latin typeface="Arial" panose="020B0604020202020204" pitchFamily="34" charset="0"/>
              </a:rPr>
              <a:t>Raportointityökalun (</a:t>
            </a:r>
            <a:r>
              <a:rPr lang="fi-FI" sz="1000" b="1" i="0" u="none" strike="noStrike" kern="1200" err="1">
                <a:solidFill>
                  <a:srgbClr val="000000"/>
                </a:solidFill>
                <a:effectLst/>
                <a:latin typeface="Arial" panose="020B0604020202020204" pitchFamily="34" charset="0"/>
              </a:rPr>
              <a:t>HaiPro</a:t>
            </a:r>
            <a:r>
              <a:rPr lang="fi-FI" sz="1000" b="1" i="0" u="none" strike="noStrike" kern="1200">
                <a:solidFill>
                  <a:srgbClr val="000000"/>
                </a:solidFill>
                <a:effectLst/>
                <a:latin typeface="Arial" panose="020B0604020202020204" pitchFamily="34" charset="0"/>
              </a:rPr>
              <a:t>) ilmoitukset</a:t>
            </a:r>
            <a:endParaRPr lang="en-FI" sz="1000" b="0" i="0" u="none" strike="noStrike">
              <a:effectLst/>
              <a:latin typeface="Arial" panose="020B0604020202020204" pitchFamily="34" charset="0"/>
            </a:endParaRPr>
          </a:p>
          <a:p>
            <a:pPr marL="173736" indent="-101736" algn="l" rtl="0" eaLnBrk="1" fontAlgn="t" latinLnBrk="0" hangingPunct="1">
              <a:spcBef>
                <a:spcPts val="0"/>
              </a:spcBef>
              <a:spcAft>
                <a:spcPts val="0"/>
              </a:spcAft>
              <a:buFont typeface="Arial" panose="020B0604020202020204" pitchFamily="34" charset="0"/>
              <a:buChar char="•"/>
            </a:pPr>
            <a:r>
              <a:rPr lang="fi-FI" sz="900" b="0" i="0" u="none" strike="noStrike" kern="1200">
                <a:solidFill>
                  <a:srgbClr val="000000"/>
                </a:solidFill>
                <a:effectLst/>
                <a:latin typeface="Arial" panose="020B0604020202020204" pitchFamily="34" charset="0"/>
              </a:rPr>
              <a:t>ilmoitukset epäkohdista ja niiden uhista</a:t>
            </a:r>
            <a:endParaRPr lang="en-FI" sz="900" b="0" i="0" u="none" strike="noStrike">
              <a:effectLst/>
              <a:latin typeface="Arial" panose="020B0604020202020204" pitchFamily="34" charset="0"/>
            </a:endParaRPr>
          </a:p>
          <a:p>
            <a:pPr marL="173736" indent="-101736" algn="l" rtl="0" eaLnBrk="1" fontAlgn="t" latinLnBrk="0" hangingPunct="1">
              <a:spcBef>
                <a:spcPts val="0"/>
              </a:spcBef>
              <a:spcAft>
                <a:spcPts val="0"/>
              </a:spcAft>
              <a:buFont typeface="Arial" panose="020B0604020202020204" pitchFamily="34" charset="0"/>
              <a:buChar char="•"/>
            </a:pPr>
            <a:r>
              <a:rPr lang="fi-FI" sz="900" b="0" i="0" u="none" strike="noStrike" kern="1200">
                <a:solidFill>
                  <a:srgbClr val="000000"/>
                </a:solidFill>
                <a:effectLst/>
                <a:latin typeface="Arial" panose="020B0604020202020204" pitchFamily="34" charset="0"/>
              </a:rPr>
              <a:t>ilmoitukset läheltä piti-tilanteista, vaaratapahtumista, lääkepoikkeamista ja viallisista laitteista</a:t>
            </a:r>
            <a:endParaRPr lang="en-FI" sz="900" b="0" i="0" u="none" strike="noStrike">
              <a:effectLst/>
              <a:latin typeface="Arial" panose="020B0604020202020204" pitchFamily="34" charset="0"/>
            </a:endParaRPr>
          </a:p>
          <a:p>
            <a:pPr marL="0" algn="l" rtl="0" eaLnBrk="1" fontAlgn="t" latinLnBrk="0" hangingPunct="1">
              <a:spcBef>
                <a:spcPts val="800"/>
              </a:spcBef>
              <a:spcAft>
                <a:spcPts val="0"/>
              </a:spcAft>
            </a:pPr>
            <a:r>
              <a:rPr lang="fi-FI" sz="1000" b="1" i="0" u="none" strike="noStrike" kern="1200">
                <a:solidFill>
                  <a:srgbClr val="000000"/>
                </a:solidFill>
                <a:effectLst/>
                <a:latin typeface="Arial" panose="020B0604020202020204" pitchFamily="34" charset="0"/>
              </a:rPr>
              <a:t>Asiakaspalautteet</a:t>
            </a:r>
            <a:endParaRPr lang="en-FI" sz="1000" b="0" i="0" u="none" strike="noStrike">
              <a:effectLst/>
              <a:latin typeface="Arial" panose="020B0604020202020204" pitchFamily="34" charset="0"/>
            </a:endParaRPr>
          </a:p>
          <a:p>
            <a:pPr marL="173736" indent="-101736" algn="l" rtl="0" eaLnBrk="1" fontAlgn="t" latinLnBrk="0" hangingPunct="1">
              <a:spcBef>
                <a:spcPts val="0"/>
              </a:spcBef>
              <a:spcAft>
                <a:spcPts val="0"/>
              </a:spcAft>
              <a:buFont typeface="Arial" panose="020B0604020202020204" pitchFamily="34" charset="0"/>
              <a:buChar char="•"/>
            </a:pPr>
            <a:r>
              <a:rPr lang="fi-FI" sz="900" b="0" i="0" u="none" strike="noStrike" kern="1200">
                <a:solidFill>
                  <a:srgbClr val="000000"/>
                </a:solidFill>
                <a:effectLst/>
                <a:latin typeface="Arial" panose="020B0604020202020204" pitchFamily="34" charset="0"/>
              </a:rPr>
              <a:t>suulliset palautteet työntekijöiden tiedossa</a:t>
            </a:r>
            <a:endParaRPr lang="en-FI" sz="900" b="0" i="0" u="none" strike="noStrike">
              <a:effectLst/>
              <a:latin typeface="Arial" panose="020B0604020202020204" pitchFamily="34" charset="0"/>
            </a:endParaRPr>
          </a:p>
          <a:p>
            <a:pPr marL="173736" indent="-101736" algn="l" rtl="0" eaLnBrk="1" fontAlgn="t" latinLnBrk="0" hangingPunct="1">
              <a:spcBef>
                <a:spcPts val="0"/>
              </a:spcBef>
              <a:spcAft>
                <a:spcPts val="0"/>
              </a:spcAft>
              <a:buFont typeface="Arial" panose="020B0604020202020204" pitchFamily="34" charset="0"/>
              <a:buChar char="•"/>
            </a:pPr>
            <a:r>
              <a:rPr lang="fi-FI" sz="900" b="0" i="0" u="none" strike="noStrike" kern="1200">
                <a:solidFill>
                  <a:srgbClr val="000000"/>
                </a:solidFill>
                <a:effectLst/>
                <a:latin typeface="Arial" panose="020B0604020202020204" pitchFamily="34" charset="0"/>
              </a:rPr>
              <a:t>sähköiset palautteet</a:t>
            </a:r>
            <a:endParaRPr lang="en-FI" sz="900" b="0" i="0" u="none" strike="noStrike">
              <a:effectLst/>
              <a:latin typeface="Arial" panose="020B0604020202020204" pitchFamily="34" charset="0"/>
            </a:endParaRPr>
          </a:p>
          <a:p>
            <a:pPr marL="0" algn="l" rtl="0" eaLnBrk="1" fontAlgn="t" latinLnBrk="0" hangingPunct="1">
              <a:spcBef>
                <a:spcPts val="800"/>
              </a:spcBef>
              <a:spcAft>
                <a:spcPts val="0"/>
              </a:spcAft>
            </a:pPr>
            <a:r>
              <a:rPr lang="fi-FI" sz="1000" b="1" i="0" u="none" strike="noStrike" kern="1200">
                <a:solidFill>
                  <a:srgbClr val="000000"/>
                </a:solidFill>
                <a:effectLst/>
                <a:latin typeface="Arial" panose="020B0604020202020204" pitchFamily="34" charset="0"/>
              </a:rPr>
              <a:t>Työntekijöiden kokemukset </a:t>
            </a:r>
            <a:endParaRPr lang="en-FI" sz="1000" b="0" i="0" u="none" strike="noStrike">
              <a:effectLst/>
              <a:latin typeface="Arial" panose="020B0604020202020204" pitchFamily="34" charset="0"/>
            </a:endParaRPr>
          </a:p>
          <a:p>
            <a:pPr marL="173736" indent="-101736" algn="l" rtl="0" eaLnBrk="1" fontAlgn="t" latinLnBrk="0" hangingPunct="1">
              <a:spcBef>
                <a:spcPts val="0"/>
              </a:spcBef>
              <a:spcAft>
                <a:spcPts val="0"/>
              </a:spcAft>
              <a:buFont typeface="Arial" panose="020B0604020202020204" pitchFamily="34" charset="0"/>
              <a:buChar char="•"/>
            </a:pPr>
            <a:r>
              <a:rPr lang="fi-FI" sz="900" b="0" i="0" u="none" strike="noStrike" kern="1200">
                <a:solidFill>
                  <a:srgbClr val="000000"/>
                </a:solidFill>
                <a:effectLst/>
                <a:latin typeface="Arial" panose="020B0604020202020204" pitchFamily="34" charset="0"/>
              </a:rPr>
              <a:t>ennaltaehkäisevät toimet riskienhallintaan perustuen työntekijöiden kokemukseen</a:t>
            </a:r>
            <a:endParaRPr lang="en-FI" sz="900" b="0" i="0" u="none" strike="noStrike">
              <a:effectLst/>
              <a:latin typeface="Arial" panose="020B0604020202020204" pitchFamily="34" charset="0"/>
            </a:endParaRPr>
          </a:p>
          <a:p>
            <a:pPr marL="0" marR="0" indent="0" algn="l" rtl="0" eaLnBrk="1" fontAlgn="auto" latinLnBrk="0" hangingPunct="1">
              <a:spcBef>
                <a:spcPts val="800"/>
              </a:spcBef>
              <a:spcAft>
                <a:spcPts val="0"/>
              </a:spcAft>
            </a:pPr>
            <a:r>
              <a:rPr lang="fi-FI" sz="1000" b="1" i="0" u="none" strike="noStrike" kern="1200">
                <a:solidFill>
                  <a:srgbClr val="000000"/>
                </a:solidFill>
                <a:effectLst/>
                <a:latin typeface="Arial" panose="020B0604020202020204" pitchFamily="34" charset="0"/>
              </a:rPr>
              <a:t>Tiedolla johtamisen mittarit </a:t>
            </a:r>
            <a:endParaRPr lang="en-FI" sz="1000" b="0" i="0" u="none" strike="noStrike">
              <a:effectLst/>
              <a:latin typeface="Arial" panose="020B0604020202020204" pitchFamily="34" charset="0"/>
            </a:endParaRPr>
          </a:p>
          <a:p>
            <a:pPr marL="173736" marR="0" indent="-101736" algn="l" rtl="0" eaLnBrk="1" fontAlgn="auto" latinLnBrk="0" hangingPunct="1">
              <a:spcBef>
                <a:spcPts val="0"/>
              </a:spcBef>
              <a:spcAft>
                <a:spcPts val="0"/>
              </a:spcAft>
              <a:buFont typeface="Arial" panose="020B0604020202020204" pitchFamily="34" charset="0"/>
              <a:buChar char="•"/>
            </a:pPr>
            <a:r>
              <a:rPr lang="fi-FI" sz="900" b="0" i="0" u="none" strike="noStrike" kern="1200">
                <a:solidFill>
                  <a:srgbClr val="000000"/>
                </a:solidFill>
                <a:effectLst/>
                <a:latin typeface="Arial" panose="020B0604020202020204" pitchFamily="34" charset="0"/>
              </a:rPr>
              <a:t>RAI mittarit, vertaiskehittämisen tulokset ja muut mittarit </a:t>
            </a:r>
            <a:endParaRPr lang="en-FI" sz="900" b="0" i="0" u="none" strike="noStrike">
              <a:effectLst/>
              <a:latin typeface="Arial" panose="020B0604020202020204" pitchFamily="34" charset="0"/>
            </a:endParaRPr>
          </a:p>
          <a:p>
            <a:endParaRPr lang="en-FI" sz="1000"/>
          </a:p>
        </p:txBody>
      </p:sp>
      <p:sp>
        <p:nvSpPr>
          <p:cNvPr id="21" name="TextBox 20">
            <a:extLst>
              <a:ext uri="{FF2B5EF4-FFF2-40B4-BE49-F238E27FC236}">
                <a16:creationId xmlns:a16="http://schemas.microsoft.com/office/drawing/2014/main" id="{C48C4308-ABE5-E6C3-2930-BCDE4FC2F9CC}"/>
              </a:ext>
            </a:extLst>
          </p:cNvPr>
          <p:cNvSpPr txBox="1"/>
          <p:nvPr/>
        </p:nvSpPr>
        <p:spPr>
          <a:xfrm>
            <a:off x="6295031" y="1701192"/>
            <a:ext cx="2259563" cy="2218556"/>
          </a:xfrm>
          <a:prstGeom prst="rect">
            <a:avLst/>
          </a:prstGeom>
          <a:noFill/>
        </p:spPr>
        <p:txBody>
          <a:bodyPr wrap="square" rtlCol="0">
            <a:spAutoFit/>
          </a:bodyPr>
          <a:lstStyle/>
          <a:p>
            <a:pPr marL="0" marR="0" indent="0" algn="l" rtl="0" eaLnBrk="1" fontAlgn="auto" latinLnBrk="0" hangingPunct="1">
              <a:spcBef>
                <a:spcPts val="0"/>
              </a:spcBef>
              <a:spcAft>
                <a:spcPts val="1700"/>
              </a:spcAft>
            </a:pPr>
            <a:r>
              <a:rPr lang="fi-FI" sz="900" b="0" i="0" u="none" strike="noStrike" kern="1200" dirty="0">
                <a:solidFill>
                  <a:srgbClr val="000000"/>
                </a:solidFill>
                <a:effectLst/>
                <a:latin typeface="Arial" panose="020B0604020202020204" pitchFamily="34" charset="0"/>
              </a:rPr>
              <a:t>Ilmoitusten läpikäynti yksikön seurantapalaverissa sekä välittömästi vaaratapahtumien sattuessa</a:t>
            </a:r>
            <a:endParaRPr lang="en-FI" sz="900" b="0" i="0" u="none" strike="noStrike" dirty="0">
              <a:effectLst/>
              <a:latin typeface="Arial" panose="020B0604020202020204" pitchFamily="34" charset="0"/>
            </a:endParaRPr>
          </a:p>
          <a:p>
            <a:pPr marL="0" marR="0" indent="0" algn="l" rtl="0" eaLnBrk="1" fontAlgn="auto" latinLnBrk="0" hangingPunct="1">
              <a:spcBef>
                <a:spcPts val="0"/>
              </a:spcBef>
              <a:spcAft>
                <a:spcPts val="1000"/>
              </a:spcAft>
            </a:pPr>
            <a:r>
              <a:rPr lang="fi-FI" sz="900" b="0" i="0" u="none" strike="noStrike" kern="1200" dirty="0">
                <a:solidFill>
                  <a:srgbClr val="000000"/>
                </a:solidFill>
                <a:effectLst/>
                <a:latin typeface="Arial" panose="020B0604020202020204" pitchFamily="34" charset="0"/>
              </a:rPr>
              <a:t>Palautteiden läpikäynti yksikön kehittämispalavereissa sekä tarvittaessa useammin</a:t>
            </a:r>
            <a:endParaRPr lang="en-FI" sz="900" b="0" i="0" u="none" strike="noStrike" dirty="0">
              <a:effectLst/>
              <a:latin typeface="Arial" panose="020B0604020202020204" pitchFamily="34" charset="0"/>
            </a:endParaRPr>
          </a:p>
          <a:p>
            <a:pPr marL="0" marR="0" indent="0" algn="l" rtl="0" eaLnBrk="1" fontAlgn="auto" latinLnBrk="0" hangingPunct="1">
              <a:spcBef>
                <a:spcPts val="0"/>
              </a:spcBef>
              <a:spcAft>
                <a:spcPts val="2000"/>
              </a:spcAft>
            </a:pPr>
            <a:r>
              <a:rPr lang="fi-FI" sz="900" b="0" i="0" u="none" strike="noStrike" kern="1200" dirty="0">
                <a:solidFill>
                  <a:srgbClr val="000000"/>
                </a:solidFill>
                <a:effectLst/>
                <a:latin typeface="Arial" panose="020B0604020202020204" pitchFamily="34" charset="0"/>
              </a:rPr>
              <a:t>Tunnistetuista riskeistä keskustelu yksikön kehittämispalavereissa</a:t>
            </a:r>
            <a:endParaRPr lang="en-FI" sz="900" b="0" i="0" u="none" strike="noStrike" dirty="0">
              <a:effectLst/>
              <a:latin typeface="Arial" panose="020B0604020202020204" pitchFamily="34" charset="0"/>
            </a:endParaRPr>
          </a:p>
          <a:p>
            <a:pPr marL="0" algn="l" rtl="0" eaLnBrk="1" fontAlgn="t" latinLnBrk="0" hangingPunct="1">
              <a:spcBef>
                <a:spcPts val="0"/>
              </a:spcBef>
              <a:spcAft>
                <a:spcPts val="800"/>
              </a:spcAft>
            </a:pPr>
            <a:r>
              <a:rPr lang="fi-FI" sz="900" b="0" i="0" u="none" strike="noStrike" kern="1200" dirty="0">
                <a:solidFill>
                  <a:srgbClr val="000000"/>
                </a:solidFill>
                <a:effectLst/>
                <a:latin typeface="Arial" panose="020B0604020202020204" pitchFamily="34" charset="0"/>
              </a:rPr>
              <a:t>Mittarien seuranta yksikön kuukausittaisessa seurantapalavereissa. Lisäksi laajempi seuranta</a:t>
            </a:r>
            <a:r>
              <a:rPr lang="fi-FI" sz="900" b="0" i="0" u="none" strike="noStrike" kern="1200" dirty="0">
                <a:solidFill>
                  <a:srgbClr val="000000"/>
                </a:solidFill>
                <a:effectLst/>
                <a:highlight>
                  <a:srgbClr val="FFFF00"/>
                </a:highlight>
                <a:latin typeface="Arial" panose="020B0604020202020204" pitchFamily="34" charset="0"/>
              </a:rPr>
              <a:t> 4kk </a:t>
            </a:r>
            <a:r>
              <a:rPr lang="fi-FI" sz="900" b="0" i="0" u="none" strike="noStrike" kern="1200" dirty="0">
                <a:solidFill>
                  <a:srgbClr val="000000"/>
                </a:solidFill>
                <a:effectLst/>
                <a:latin typeface="Arial" panose="020B0604020202020204" pitchFamily="34" charset="0"/>
              </a:rPr>
              <a:t>välein</a:t>
            </a:r>
            <a:endParaRPr lang="en-FI" sz="900" b="0" i="0" u="none" strike="noStrike" dirty="0">
              <a:effectLst/>
              <a:latin typeface="Arial" panose="020B0604020202020204" pitchFamily="34" charset="0"/>
            </a:endParaRPr>
          </a:p>
        </p:txBody>
      </p:sp>
      <p:cxnSp>
        <p:nvCxnSpPr>
          <p:cNvPr id="38" name="Straight Connector 37">
            <a:extLst>
              <a:ext uri="{FF2B5EF4-FFF2-40B4-BE49-F238E27FC236}">
                <a16:creationId xmlns:a16="http://schemas.microsoft.com/office/drawing/2014/main" id="{114EA06A-547F-8303-AFB9-AD644399A5F4}"/>
              </a:ext>
            </a:extLst>
          </p:cNvPr>
          <p:cNvCxnSpPr>
            <a:cxnSpLocks/>
          </p:cNvCxnSpPr>
          <p:nvPr/>
        </p:nvCxnSpPr>
        <p:spPr>
          <a:xfrm>
            <a:off x="2270104" y="2328761"/>
            <a:ext cx="6336000" cy="0"/>
          </a:xfrm>
          <a:prstGeom prst="line">
            <a:avLst/>
          </a:prstGeom>
          <a:ln w="25400">
            <a:solidFill>
              <a:srgbClr val="FDF1F8"/>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48C8A1D-C1EA-31A0-AC33-A7E25994E6BB}"/>
              </a:ext>
            </a:extLst>
          </p:cNvPr>
          <p:cNvCxnSpPr>
            <a:cxnSpLocks/>
          </p:cNvCxnSpPr>
          <p:nvPr/>
        </p:nvCxnSpPr>
        <p:spPr>
          <a:xfrm>
            <a:off x="2270104" y="2857229"/>
            <a:ext cx="6336000" cy="0"/>
          </a:xfrm>
          <a:prstGeom prst="line">
            <a:avLst/>
          </a:prstGeom>
          <a:ln w="25400">
            <a:solidFill>
              <a:srgbClr val="FDF1F8"/>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9A7C034-63D4-D1B5-571A-C559FDECF864}"/>
              </a:ext>
            </a:extLst>
          </p:cNvPr>
          <p:cNvCxnSpPr>
            <a:cxnSpLocks/>
          </p:cNvCxnSpPr>
          <p:nvPr/>
        </p:nvCxnSpPr>
        <p:spPr>
          <a:xfrm>
            <a:off x="2270104" y="3394510"/>
            <a:ext cx="6336000" cy="0"/>
          </a:xfrm>
          <a:prstGeom prst="line">
            <a:avLst/>
          </a:prstGeom>
          <a:ln w="25400">
            <a:solidFill>
              <a:srgbClr val="FDF1F8"/>
            </a:solidFill>
          </a:ln>
        </p:spPr>
        <p:style>
          <a:lnRef idx="1">
            <a:schemeClr val="accent1"/>
          </a:lnRef>
          <a:fillRef idx="0">
            <a:schemeClr val="accent1"/>
          </a:fillRef>
          <a:effectRef idx="0">
            <a:schemeClr val="accent1"/>
          </a:effectRef>
          <a:fontRef idx="minor">
            <a:schemeClr val="tx1"/>
          </a:fontRef>
        </p:style>
      </p:cxnSp>
      <p:cxnSp>
        <p:nvCxnSpPr>
          <p:cNvPr id="52" name="Elbow Connector 51">
            <a:extLst>
              <a:ext uri="{FF2B5EF4-FFF2-40B4-BE49-F238E27FC236}">
                <a16:creationId xmlns:a16="http://schemas.microsoft.com/office/drawing/2014/main" id="{B840DEC8-E713-643D-E4DA-DE4778AFF816}"/>
              </a:ext>
            </a:extLst>
          </p:cNvPr>
          <p:cNvCxnSpPr>
            <a:cxnSpLocks/>
            <a:stCxn id="78" idx="2"/>
            <a:endCxn id="105" idx="2"/>
          </p:cNvCxnSpPr>
          <p:nvPr/>
        </p:nvCxnSpPr>
        <p:spPr>
          <a:xfrm rot="5400000">
            <a:off x="6087804" y="1266268"/>
            <a:ext cx="11005" cy="9946761"/>
          </a:xfrm>
          <a:prstGeom prst="bentConnector3">
            <a:avLst>
              <a:gd name="adj1" fmla="val 2177238"/>
            </a:avLst>
          </a:prstGeom>
          <a:ln w="63500">
            <a:solidFill>
              <a:srgbClr val="FCBFE2"/>
            </a:solidFill>
            <a:headEnd w="med" len="sm"/>
            <a:tailEnd type="triangle" w="med" len="sm"/>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9AB84324-A99C-E2DA-93CA-CF5AAAEB2806}"/>
              </a:ext>
            </a:extLst>
          </p:cNvPr>
          <p:cNvSpPr txBox="1"/>
          <p:nvPr/>
        </p:nvSpPr>
        <p:spPr>
          <a:xfrm>
            <a:off x="2328530" y="4175881"/>
            <a:ext cx="2784848" cy="2092881"/>
          </a:xfrm>
          <a:prstGeom prst="rect">
            <a:avLst/>
          </a:prstGeom>
          <a:noFill/>
        </p:spPr>
        <p:txBody>
          <a:bodyPr wrap="square" rtlCol="0">
            <a:spAutoFit/>
          </a:bodyPr>
          <a:lstStyle/>
          <a:p>
            <a:pPr marL="0" marR="0" indent="0" algn="l" rtl="0" eaLnBrk="1" fontAlgn="auto" latinLnBrk="0" hangingPunct="1">
              <a:spcBef>
                <a:spcPts val="600"/>
              </a:spcBef>
              <a:spcAft>
                <a:spcPts val="0"/>
              </a:spcAft>
            </a:pPr>
            <a:r>
              <a:rPr lang="fi-FI" sz="1000" b="1" i="0" u="none" strike="noStrike" kern="1200">
                <a:solidFill>
                  <a:srgbClr val="000000"/>
                </a:solidFill>
                <a:effectLst/>
                <a:latin typeface="Arial" panose="020B0604020202020204" pitchFamily="34" charset="0"/>
              </a:rPr>
              <a:t>Epäkohtailmoitukset</a:t>
            </a:r>
            <a:endParaRPr lang="en-FI" sz="1000" b="0" i="0" u="none" strike="noStrike">
              <a:effectLst/>
              <a:latin typeface="Arial" panose="020B0604020202020204" pitchFamily="34" charset="0"/>
            </a:endParaRPr>
          </a:p>
          <a:p>
            <a:pPr marL="0" marR="0" indent="0" algn="l" rtl="0" eaLnBrk="1" fontAlgn="auto" latinLnBrk="0" hangingPunct="1">
              <a:spcBef>
                <a:spcPts val="600"/>
              </a:spcBef>
              <a:spcAft>
                <a:spcPts val="0"/>
              </a:spcAft>
            </a:pPr>
            <a:r>
              <a:rPr lang="fi-FI" sz="1000" b="1" i="0" u="none" strike="noStrike" kern="1200">
                <a:solidFill>
                  <a:srgbClr val="000000"/>
                </a:solidFill>
                <a:effectLst/>
                <a:latin typeface="Arial" panose="020B0604020202020204" pitchFamily="34" charset="0"/>
              </a:rPr>
              <a:t>Asiakaspalautteet</a:t>
            </a:r>
            <a:endParaRPr lang="en-FI" sz="1000" b="0" i="0" u="none" strike="noStrike">
              <a:effectLst/>
              <a:latin typeface="Arial" panose="020B0604020202020204" pitchFamily="34" charset="0"/>
            </a:endParaRPr>
          </a:p>
          <a:p>
            <a:pPr marL="173736" marR="0" indent="-101736" algn="l" rtl="0" eaLnBrk="1" fontAlgn="auto" latinLnBrk="0" hangingPunct="1">
              <a:spcBef>
                <a:spcPts val="0"/>
              </a:spcBef>
              <a:spcAft>
                <a:spcPts val="0"/>
              </a:spcAft>
              <a:buFont typeface="Arial" panose="020B0604020202020204" pitchFamily="34" charset="0"/>
              <a:buChar char="•"/>
            </a:pPr>
            <a:r>
              <a:rPr lang="fi-FI" sz="900" b="0" i="0" u="none" strike="noStrike" kern="1200">
                <a:solidFill>
                  <a:srgbClr val="000000"/>
                </a:solidFill>
                <a:effectLst/>
                <a:latin typeface="Arial" panose="020B0604020202020204" pitchFamily="34" charset="0"/>
              </a:rPr>
              <a:t>sähköiset palautteet</a:t>
            </a:r>
            <a:endParaRPr lang="en-FI" sz="900" b="0" i="0" u="none" strike="noStrike">
              <a:effectLst/>
              <a:latin typeface="Arial" panose="020B0604020202020204" pitchFamily="34" charset="0"/>
            </a:endParaRPr>
          </a:p>
          <a:p>
            <a:pPr marL="173736" marR="0" indent="-101736" algn="l" rtl="0" eaLnBrk="1" fontAlgn="auto" latinLnBrk="0" hangingPunct="1">
              <a:spcBef>
                <a:spcPts val="0"/>
              </a:spcBef>
              <a:spcAft>
                <a:spcPts val="0"/>
              </a:spcAft>
              <a:buFont typeface="Arial" panose="020B0604020202020204" pitchFamily="34" charset="0"/>
              <a:buChar char="•"/>
            </a:pPr>
            <a:r>
              <a:rPr lang="fi-FI" sz="900" b="0" i="0" u="none" strike="noStrike" kern="1200">
                <a:solidFill>
                  <a:srgbClr val="000000"/>
                </a:solidFill>
                <a:effectLst/>
                <a:latin typeface="Arial" panose="020B0604020202020204" pitchFamily="34" charset="0"/>
              </a:rPr>
              <a:t>vuosittain kerättävä palaute</a:t>
            </a:r>
            <a:endParaRPr lang="en-FI" sz="900" b="0" i="0" u="none" strike="noStrike">
              <a:effectLst/>
              <a:latin typeface="Arial" panose="020B0604020202020204" pitchFamily="34" charset="0"/>
            </a:endParaRPr>
          </a:p>
          <a:p>
            <a:pPr marL="0" algn="l" rtl="0" eaLnBrk="1" fontAlgn="t" latinLnBrk="0" hangingPunct="1">
              <a:spcBef>
                <a:spcPts val="600"/>
              </a:spcBef>
              <a:spcAft>
                <a:spcPts val="0"/>
              </a:spcAft>
            </a:pPr>
            <a:r>
              <a:rPr lang="fi-FI" sz="1000" b="1" i="0" u="none" strike="noStrike" kern="1200">
                <a:solidFill>
                  <a:srgbClr val="000000"/>
                </a:solidFill>
                <a:effectLst/>
                <a:latin typeface="Arial" panose="020B0604020202020204" pitchFamily="34" charset="0"/>
              </a:rPr>
              <a:t>Kokemukset</a:t>
            </a:r>
            <a:endParaRPr lang="en-FI" sz="1000" b="0" i="0" u="none" strike="noStrike">
              <a:effectLst/>
              <a:latin typeface="Arial" panose="020B0604020202020204" pitchFamily="34" charset="0"/>
            </a:endParaRPr>
          </a:p>
          <a:p>
            <a:pPr marL="173736" indent="-101736" algn="l" rtl="0" eaLnBrk="1" fontAlgn="t" latinLnBrk="0" hangingPunct="1">
              <a:spcBef>
                <a:spcPts val="0"/>
              </a:spcBef>
              <a:spcAft>
                <a:spcPts val="0"/>
              </a:spcAft>
              <a:buFont typeface="Arial" panose="020B0604020202020204" pitchFamily="34" charset="0"/>
              <a:buChar char="•"/>
            </a:pPr>
            <a:r>
              <a:rPr lang="fi-FI" sz="900" b="0" i="0" u="none" strike="noStrike" kern="1200">
                <a:solidFill>
                  <a:srgbClr val="000000"/>
                </a:solidFill>
                <a:effectLst/>
                <a:latin typeface="Arial" panose="020B0604020202020204" pitchFamily="34" charset="0"/>
              </a:rPr>
              <a:t>tiimien kehittämisideat, omavalvonnan tavoitteet</a:t>
            </a:r>
            <a:endParaRPr lang="en-FI" sz="900" b="0" i="0" u="none" strike="noStrike">
              <a:effectLst/>
              <a:latin typeface="Arial" panose="020B0604020202020204" pitchFamily="34" charset="0"/>
            </a:endParaRPr>
          </a:p>
          <a:p>
            <a:pPr marL="0" algn="l" rtl="0" eaLnBrk="1" fontAlgn="t" latinLnBrk="0" hangingPunct="1">
              <a:spcBef>
                <a:spcPts val="600"/>
              </a:spcBef>
              <a:spcAft>
                <a:spcPts val="0"/>
              </a:spcAft>
            </a:pPr>
            <a:r>
              <a:rPr lang="fi-FI" sz="1000" b="1" i="0" u="none" strike="noStrike" kern="1200">
                <a:solidFill>
                  <a:srgbClr val="000000"/>
                </a:solidFill>
                <a:effectLst/>
                <a:latin typeface="Arial" panose="020B0604020202020204" pitchFamily="34" charset="0"/>
              </a:rPr>
              <a:t>Tiedolla johtamisen mittarit </a:t>
            </a:r>
            <a:endParaRPr lang="en-FI" sz="1000" b="0" i="0" u="none" strike="noStrike">
              <a:effectLst/>
              <a:latin typeface="Arial" panose="020B0604020202020204" pitchFamily="34" charset="0"/>
            </a:endParaRPr>
          </a:p>
          <a:p>
            <a:pPr marL="173736" indent="-101736" algn="l" rtl="0" eaLnBrk="1" fontAlgn="t" latinLnBrk="0" hangingPunct="1">
              <a:spcBef>
                <a:spcPts val="0"/>
              </a:spcBef>
              <a:spcAft>
                <a:spcPts val="0"/>
              </a:spcAft>
              <a:buFont typeface="Arial" panose="020B0604020202020204" pitchFamily="34" charset="0"/>
              <a:buChar char="•"/>
            </a:pPr>
            <a:r>
              <a:rPr lang="fi-FI" sz="900" b="0" i="0" u="none" strike="noStrike" kern="1200">
                <a:solidFill>
                  <a:srgbClr val="000000"/>
                </a:solidFill>
                <a:effectLst/>
                <a:latin typeface="Arial" panose="020B0604020202020204" pitchFamily="34" charset="0"/>
              </a:rPr>
              <a:t>kotihoidon vertaiskehittämisen tulokset ja muut mittarit</a:t>
            </a:r>
            <a:endParaRPr lang="en-FI" sz="900" b="0" i="0" u="none" strike="noStrike">
              <a:effectLst/>
              <a:latin typeface="Arial" panose="020B0604020202020204" pitchFamily="34" charset="0"/>
            </a:endParaRPr>
          </a:p>
          <a:p>
            <a:pPr marL="0" algn="l" rtl="0" eaLnBrk="1" fontAlgn="t" latinLnBrk="0" hangingPunct="1">
              <a:spcBef>
                <a:spcPts val="600"/>
              </a:spcBef>
              <a:spcAft>
                <a:spcPts val="0"/>
              </a:spcAft>
            </a:pPr>
            <a:r>
              <a:rPr lang="fi-FI" sz="1000" b="1" i="0" u="none" strike="noStrike" kern="1200">
                <a:solidFill>
                  <a:srgbClr val="000000"/>
                </a:solidFill>
                <a:effectLst/>
                <a:latin typeface="Arial" panose="020B0604020202020204" pitchFamily="34" charset="0"/>
              </a:rPr>
              <a:t>Yksiköiden omavalvontasuunnitelmat</a:t>
            </a:r>
            <a:endParaRPr lang="en-FI" sz="1000" b="0" i="0" u="none" strike="noStrike">
              <a:effectLst/>
              <a:latin typeface="Arial" panose="020B0604020202020204" pitchFamily="34" charset="0"/>
            </a:endParaRPr>
          </a:p>
          <a:p>
            <a:pPr marL="0" algn="l" rtl="0" eaLnBrk="1" fontAlgn="t" latinLnBrk="0" hangingPunct="1">
              <a:spcBef>
                <a:spcPts val="600"/>
              </a:spcBef>
              <a:spcAft>
                <a:spcPts val="0"/>
              </a:spcAft>
            </a:pPr>
            <a:r>
              <a:rPr lang="fi-FI" sz="1000" b="1" i="0" u="none" strike="noStrike" kern="1200">
                <a:solidFill>
                  <a:srgbClr val="000000"/>
                </a:solidFill>
                <a:effectLst/>
                <a:latin typeface="Arial" panose="020B0604020202020204" pitchFamily="34" charset="0"/>
              </a:rPr>
              <a:t>Valvonnan kyselyt</a:t>
            </a:r>
            <a:endParaRPr lang="en-FI" sz="1000" b="0" i="0" u="none" strike="noStrike">
              <a:effectLst/>
              <a:latin typeface="Arial" panose="020B0604020202020204" pitchFamily="34" charset="0"/>
            </a:endParaRPr>
          </a:p>
        </p:txBody>
      </p:sp>
      <p:cxnSp>
        <p:nvCxnSpPr>
          <p:cNvPr id="62" name="Straight Connector 61">
            <a:extLst>
              <a:ext uri="{FF2B5EF4-FFF2-40B4-BE49-F238E27FC236}">
                <a16:creationId xmlns:a16="http://schemas.microsoft.com/office/drawing/2014/main" id="{B8DDEEA3-97FB-1D14-FA9B-29B5C2A4AC61}"/>
              </a:ext>
            </a:extLst>
          </p:cNvPr>
          <p:cNvCxnSpPr>
            <a:cxnSpLocks/>
          </p:cNvCxnSpPr>
          <p:nvPr/>
        </p:nvCxnSpPr>
        <p:spPr>
          <a:xfrm>
            <a:off x="2276456" y="4418650"/>
            <a:ext cx="6263999" cy="0"/>
          </a:xfrm>
          <a:prstGeom prst="line">
            <a:avLst/>
          </a:prstGeom>
          <a:ln w="25400">
            <a:solidFill>
              <a:srgbClr val="FDF1F8"/>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ED94F0C-AD0C-F929-47C7-4AC2EB2722B8}"/>
              </a:ext>
            </a:extLst>
          </p:cNvPr>
          <p:cNvCxnSpPr>
            <a:cxnSpLocks/>
          </p:cNvCxnSpPr>
          <p:nvPr/>
        </p:nvCxnSpPr>
        <p:spPr>
          <a:xfrm>
            <a:off x="2276456" y="4907022"/>
            <a:ext cx="6263999" cy="0"/>
          </a:xfrm>
          <a:prstGeom prst="line">
            <a:avLst/>
          </a:prstGeom>
          <a:ln w="25400">
            <a:solidFill>
              <a:srgbClr val="FDF1F8"/>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18BEAA42-3067-4398-916F-4ACDB5681D33}"/>
              </a:ext>
            </a:extLst>
          </p:cNvPr>
          <p:cNvCxnSpPr>
            <a:cxnSpLocks/>
          </p:cNvCxnSpPr>
          <p:nvPr/>
        </p:nvCxnSpPr>
        <p:spPr>
          <a:xfrm>
            <a:off x="2276456" y="5260313"/>
            <a:ext cx="6263999" cy="0"/>
          </a:xfrm>
          <a:prstGeom prst="line">
            <a:avLst/>
          </a:prstGeom>
          <a:ln w="25400">
            <a:solidFill>
              <a:srgbClr val="FDF1F8"/>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6D3BA29A-DE3B-5886-269E-06B11DC70C18}"/>
              </a:ext>
            </a:extLst>
          </p:cNvPr>
          <p:cNvCxnSpPr>
            <a:cxnSpLocks/>
          </p:cNvCxnSpPr>
          <p:nvPr/>
        </p:nvCxnSpPr>
        <p:spPr>
          <a:xfrm>
            <a:off x="2276456" y="5784311"/>
            <a:ext cx="6263999" cy="0"/>
          </a:xfrm>
          <a:prstGeom prst="line">
            <a:avLst/>
          </a:prstGeom>
          <a:ln w="25400">
            <a:solidFill>
              <a:srgbClr val="FDF1F8"/>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F8B865A7-592C-518A-A2E4-41BC96444C79}"/>
              </a:ext>
            </a:extLst>
          </p:cNvPr>
          <p:cNvCxnSpPr>
            <a:cxnSpLocks/>
          </p:cNvCxnSpPr>
          <p:nvPr/>
        </p:nvCxnSpPr>
        <p:spPr>
          <a:xfrm>
            <a:off x="2276456" y="6009943"/>
            <a:ext cx="6263999" cy="0"/>
          </a:xfrm>
          <a:prstGeom prst="line">
            <a:avLst/>
          </a:prstGeom>
          <a:ln w="25400">
            <a:solidFill>
              <a:srgbClr val="FDF1F8"/>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AC6EDCF4-C7A0-14AA-F3D9-1F10C8B567A4}"/>
              </a:ext>
            </a:extLst>
          </p:cNvPr>
          <p:cNvSpPr txBox="1"/>
          <p:nvPr/>
        </p:nvSpPr>
        <p:spPr>
          <a:xfrm>
            <a:off x="6276342" y="4194206"/>
            <a:ext cx="2128525" cy="2108269"/>
          </a:xfrm>
          <a:prstGeom prst="rect">
            <a:avLst/>
          </a:prstGeom>
          <a:noFill/>
        </p:spPr>
        <p:txBody>
          <a:bodyPr wrap="square" rtlCol="0">
            <a:spAutoFit/>
          </a:bodyPr>
          <a:lstStyle/>
          <a:p>
            <a:pPr marL="0" marR="0" indent="0" algn="l" rtl="0" eaLnBrk="1" fontAlgn="auto" latinLnBrk="0" hangingPunct="1">
              <a:spcBef>
                <a:spcPts val="0"/>
              </a:spcBef>
              <a:spcAft>
                <a:spcPts val="1130"/>
              </a:spcAft>
            </a:pPr>
            <a:r>
              <a:rPr lang="fi-FI" sz="900" b="0" i="0" u="none" strike="noStrike" kern="1200">
                <a:solidFill>
                  <a:srgbClr val="000000"/>
                </a:solidFill>
                <a:effectLst/>
                <a:latin typeface="Arial" panose="020B0604020202020204" pitchFamily="34" charset="0"/>
              </a:rPr>
              <a:t>Sosiaali- ja integraatiojohtaja käy läpi</a:t>
            </a:r>
            <a:endParaRPr lang="en-FI" sz="900" b="0" i="0" u="none" strike="noStrike">
              <a:effectLst/>
              <a:latin typeface="Arial" panose="020B0604020202020204" pitchFamily="34" charset="0"/>
            </a:endParaRPr>
          </a:p>
          <a:p>
            <a:pPr marL="0" marR="0" indent="0" algn="l" rtl="0" eaLnBrk="1" fontAlgn="auto" latinLnBrk="0" hangingPunct="1">
              <a:spcBef>
                <a:spcPts val="0"/>
              </a:spcBef>
              <a:spcAft>
                <a:spcPts val="1130"/>
              </a:spcAft>
            </a:pPr>
            <a:r>
              <a:rPr lang="fi-FI" sz="900" b="0" i="0" u="none" strike="noStrike" kern="1200">
                <a:solidFill>
                  <a:srgbClr val="000000"/>
                </a:solidFill>
                <a:effectLst/>
                <a:latin typeface="Arial" panose="020B0604020202020204" pitchFamily="34" charset="0"/>
              </a:rPr>
              <a:t>Palautteiden läpikäynti kotihoidossa tulosten saavuttua</a:t>
            </a:r>
            <a:endParaRPr lang="en-FI" sz="900" b="0" i="0" u="none" strike="noStrike">
              <a:effectLst/>
              <a:latin typeface="Arial" panose="020B0604020202020204" pitchFamily="34" charset="0"/>
            </a:endParaRPr>
          </a:p>
          <a:p>
            <a:pPr marL="0" marR="0" indent="0" algn="l" rtl="0" eaLnBrk="1" fontAlgn="auto" latinLnBrk="0" hangingPunct="1">
              <a:spcBef>
                <a:spcPts val="0"/>
              </a:spcBef>
              <a:spcAft>
                <a:spcPts val="1130"/>
              </a:spcAft>
            </a:pPr>
            <a:r>
              <a:rPr lang="fi-FI" sz="900" b="0" i="0" u="none" strike="noStrike" kern="1200">
                <a:solidFill>
                  <a:srgbClr val="000000"/>
                </a:solidFill>
                <a:effectLst/>
                <a:latin typeface="Arial" panose="020B0604020202020204" pitchFamily="34" charset="0"/>
              </a:rPr>
              <a:t>Kotihoidon yhteinen aloituskokous vuoden alussa</a:t>
            </a:r>
            <a:endParaRPr lang="en-FI" sz="900" b="0" i="0" u="none" strike="noStrike">
              <a:effectLst/>
              <a:latin typeface="Arial" panose="020B0604020202020204" pitchFamily="34" charset="0"/>
            </a:endParaRPr>
          </a:p>
          <a:p>
            <a:pPr marL="0" algn="l" rtl="0" eaLnBrk="1" fontAlgn="t" latinLnBrk="0" hangingPunct="1">
              <a:spcBef>
                <a:spcPts val="0"/>
              </a:spcBef>
              <a:spcAft>
                <a:spcPts val="1500"/>
              </a:spcAft>
            </a:pPr>
            <a:r>
              <a:rPr lang="fi-FI" sz="900" b="0" i="0" u="none" strike="noStrike" kern="1200">
                <a:solidFill>
                  <a:srgbClr val="000000"/>
                </a:solidFill>
                <a:effectLst/>
                <a:latin typeface="Arial" panose="020B0604020202020204" pitchFamily="34" charset="0"/>
              </a:rPr>
              <a:t>Kotihoidon yhteinen seurantatietojen palaveri</a:t>
            </a:r>
            <a:endParaRPr lang="en-FI" sz="900" b="0" i="0" u="none" strike="noStrike">
              <a:effectLst/>
              <a:latin typeface="Arial" panose="020B0604020202020204" pitchFamily="34" charset="0"/>
            </a:endParaRPr>
          </a:p>
          <a:p>
            <a:pPr marL="0" algn="l" rtl="0" eaLnBrk="1" fontAlgn="t" latinLnBrk="0" hangingPunct="1">
              <a:spcBef>
                <a:spcPts val="0"/>
              </a:spcBef>
              <a:spcAft>
                <a:spcPts val="1050"/>
              </a:spcAft>
            </a:pPr>
            <a:r>
              <a:rPr lang="fi-FI" sz="900" b="0" i="0" u="none" strike="noStrike" kern="1200">
                <a:solidFill>
                  <a:srgbClr val="000000"/>
                </a:solidFill>
                <a:effectLst/>
                <a:latin typeface="Arial" panose="020B0604020202020204" pitchFamily="34" charset="0"/>
              </a:rPr>
              <a:t>Suunnitelmien päivittäminen vuosittain</a:t>
            </a:r>
            <a:endParaRPr lang="en-FI" sz="900" b="0" i="0" u="none" strike="noStrike">
              <a:effectLst/>
              <a:latin typeface="Arial" panose="020B0604020202020204" pitchFamily="34" charset="0"/>
            </a:endParaRPr>
          </a:p>
          <a:p>
            <a:pPr marL="0" algn="l" rtl="0" eaLnBrk="1" fontAlgn="t" latinLnBrk="0" hangingPunct="1">
              <a:spcBef>
                <a:spcPts val="0"/>
              </a:spcBef>
              <a:spcAft>
                <a:spcPts val="1130"/>
              </a:spcAft>
            </a:pPr>
            <a:r>
              <a:rPr lang="fi-FI" sz="900" b="0" i="0" u="none" strike="noStrike" kern="1200">
                <a:solidFill>
                  <a:srgbClr val="000000"/>
                </a:solidFill>
                <a:effectLst/>
                <a:latin typeface="Arial" panose="020B0604020202020204" pitchFamily="34" charset="0"/>
              </a:rPr>
              <a:t>Valvontatiimin kyselyt satunnaisesti</a:t>
            </a:r>
            <a:endParaRPr lang="en-FI" sz="900" b="0" i="0" u="none" strike="noStrike">
              <a:effectLst/>
              <a:latin typeface="Arial" panose="020B0604020202020204" pitchFamily="34" charset="0"/>
            </a:endParaRPr>
          </a:p>
        </p:txBody>
      </p:sp>
      <p:sp>
        <p:nvSpPr>
          <p:cNvPr id="2" name="Rectangle 1">
            <a:extLst>
              <a:ext uri="{FF2B5EF4-FFF2-40B4-BE49-F238E27FC236}">
                <a16:creationId xmlns:a16="http://schemas.microsoft.com/office/drawing/2014/main" id="{CC6EFEFD-4299-7C8A-F368-1D76C7F52F01}"/>
              </a:ext>
            </a:extLst>
          </p:cNvPr>
          <p:cNvSpPr/>
          <p:nvPr/>
        </p:nvSpPr>
        <p:spPr>
          <a:xfrm>
            <a:off x="5523021" y="1667690"/>
            <a:ext cx="772009" cy="2278299"/>
          </a:xfrm>
          <a:prstGeom prst="rect">
            <a:avLst/>
          </a:prstGeom>
          <a:solidFill>
            <a:srgbClr val="FDE0F1"/>
          </a:solidFill>
          <a:ln w="25400">
            <a:solidFill>
              <a:srgbClr val="FDF1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srgbClr val="000000"/>
                </a:solidFill>
                <a:effectLst/>
                <a:uLnTx/>
                <a:uFillTx/>
                <a:latin typeface="Arial" panose="020B0604020202020204"/>
                <a:ea typeface="+mn-ea"/>
                <a:cs typeface="+mn-cs"/>
              </a:rPr>
              <a:t>1/kk</a:t>
            </a:r>
          </a:p>
        </p:txBody>
      </p:sp>
      <p:sp>
        <p:nvSpPr>
          <p:cNvPr id="3" name="Rectangle 2">
            <a:extLst>
              <a:ext uri="{FF2B5EF4-FFF2-40B4-BE49-F238E27FC236}">
                <a16:creationId xmlns:a16="http://schemas.microsoft.com/office/drawing/2014/main" id="{A9B95637-E64F-E217-EB1B-D526B513ECA6}"/>
              </a:ext>
            </a:extLst>
          </p:cNvPr>
          <p:cNvSpPr/>
          <p:nvPr/>
        </p:nvSpPr>
        <p:spPr>
          <a:xfrm>
            <a:off x="5520890" y="4418650"/>
            <a:ext cx="756787" cy="1575383"/>
          </a:xfrm>
          <a:prstGeom prst="rect">
            <a:avLst/>
          </a:prstGeom>
          <a:solidFill>
            <a:srgbClr val="FDCFEA"/>
          </a:solidFill>
          <a:ln w="25400">
            <a:solidFill>
              <a:srgbClr val="FDF1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srgbClr val="000000"/>
                </a:solidFill>
                <a:effectLst/>
                <a:uLnTx/>
                <a:uFillTx/>
                <a:latin typeface="Arial" panose="020B0604020202020204"/>
                <a:ea typeface="+mn-ea"/>
                <a:cs typeface="+mn-cs"/>
              </a:rPr>
              <a:t>1/v</a:t>
            </a:r>
          </a:p>
        </p:txBody>
      </p:sp>
      <p:sp>
        <p:nvSpPr>
          <p:cNvPr id="69" name="Rectangle 68">
            <a:extLst>
              <a:ext uri="{FF2B5EF4-FFF2-40B4-BE49-F238E27FC236}">
                <a16:creationId xmlns:a16="http://schemas.microsoft.com/office/drawing/2014/main" id="{AE06B543-82CA-8301-40AC-7BA8B181EBC3}"/>
              </a:ext>
            </a:extLst>
          </p:cNvPr>
          <p:cNvSpPr/>
          <p:nvPr/>
        </p:nvSpPr>
        <p:spPr>
          <a:xfrm>
            <a:off x="5523712" y="4169269"/>
            <a:ext cx="752630" cy="255322"/>
          </a:xfrm>
          <a:prstGeom prst="rect">
            <a:avLst/>
          </a:prstGeom>
          <a:solidFill>
            <a:srgbClr val="FDCFEA"/>
          </a:solidFill>
          <a:ln w="25400">
            <a:solidFill>
              <a:srgbClr val="FDF1F8"/>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i-FI" sz="700" b="0" i="0" u="none" strike="noStrike" kern="1200" cap="none" spc="0" normalizeH="0" baseline="0" noProof="0" dirty="0">
                <a:ln>
                  <a:noFill/>
                </a:ln>
                <a:solidFill>
                  <a:srgbClr val="000000"/>
                </a:solidFill>
                <a:effectLst/>
                <a:uLnTx/>
                <a:uFillTx/>
                <a:latin typeface="Arial" panose="020B0604020202020204"/>
                <a:ea typeface="+mn-ea"/>
                <a:cs typeface="+mn-cs"/>
              </a:rPr>
              <a:t>tapahtuessa</a:t>
            </a:r>
          </a:p>
        </p:txBody>
      </p:sp>
      <p:cxnSp>
        <p:nvCxnSpPr>
          <p:cNvPr id="81" name="Straight Connector 80">
            <a:extLst>
              <a:ext uri="{FF2B5EF4-FFF2-40B4-BE49-F238E27FC236}">
                <a16:creationId xmlns:a16="http://schemas.microsoft.com/office/drawing/2014/main" id="{D22CB1E1-3803-D4F4-EB43-A82C28319C53}"/>
              </a:ext>
            </a:extLst>
          </p:cNvPr>
          <p:cNvCxnSpPr>
            <a:cxnSpLocks/>
          </p:cNvCxnSpPr>
          <p:nvPr/>
        </p:nvCxnSpPr>
        <p:spPr>
          <a:xfrm>
            <a:off x="1807007" y="12081760"/>
            <a:ext cx="6084000" cy="0"/>
          </a:xfrm>
          <a:prstGeom prst="line">
            <a:avLst/>
          </a:prstGeom>
          <a:ln w="25400">
            <a:solidFill>
              <a:srgbClr val="FDF1F8"/>
            </a:solidFill>
          </a:ln>
        </p:spPr>
        <p:style>
          <a:lnRef idx="1">
            <a:schemeClr val="accent1"/>
          </a:lnRef>
          <a:fillRef idx="0">
            <a:schemeClr val="accent1"/>
          </a:fillRef>
          <a:effectRef idx="0">
            <a:schemeClr val="accent1"/>
          </a:effectRef>
          <a:fontRef idx="minor">
            <a:schemeClr val="tx1"/>
          </a:fontRef>
        </p:style>
      </p:cxnSp>
      <p:sp>
        <p:nvSpPr>
          <p:cNvPr id="87" name="Rectangle 86">
            <a:extLst>
              <a:ext uri="{FF2B5EF4-FFF2-40B4-BE49-F238E27FC236}">
                <a16:creationId xmlns:a16="http://schemas.microsoft.com/office/drawing/2014/main" id="{93F255E5-E40B-7DAD-D64C-7161AFCA388F}"/>
              </a:ext>
            </a:extLst>
          </p:cNvPr>
          <p:cNvSpPr/>
          <p:nvPr/>
        </p:nvSpPr>
        <p:spPr>
          <a:xfrm>
            <a:off x="5522308" y="1347903"/>
            <a:ext cx="759698" cy="257892"/>
          </a:xfrm>
          <a:prstGeom prst="rect">
            <a:avLst/>
          </a:prstGeom>
          <a:solidFill>
            <a:srgbClr val="FDBFE2"/>
          </a:solidFill>
          <a:ln w="25400">
            <a:solidFill>
              <a:srgbClr val="FDF1F8"/>
            </a:solidFill>
          </a:ln>
        </p:spPr>
        <p:style>
          <a:lnRef idx="2">
            <a:schemeClr val="accent1">
              <a:shade val="15000"/>
            </a:schemeClr>
          </a:lnRef>
          <a:fillRef idx="1">
            <a:schemeClr val="accent1"/>
          </a:fillRef>
          <a:effectRef idx="0">
            <a:schemeClr val="accent1"/>
          </a:effectRef>
          <a:fontRef idx="minor">
            <a:schemeClr val="lt1"/>
          </a:fontRef>
        </p:style>
        <p:txBody>
          <a:bodyPr lIns="54000" rIns="0" rtlCol="0" anchor="ctr"/>
          <a:lstStyle/>
          <a:p>
            <a:pPr marL="0" marR="0" lvl="0" indent="0" algn="l" defTabSz="914377" rtl="0" eaLnBrk="1" fontAlgn="auto" latinLnBrk="0" hangingPunct="1">
              <a:lnSpc>
                <a:spcPct val="90000"/>
              </a:lnSpc>
              <a:spcBef>
                <a:spcPts val="0"/>
              </a:spcBef>
              <a:spcAft>
                <a:spcPts val="0"/>
              </a:spcAft>
              <a:buClrTx/>
              <a:buSzTx/>
              <a:buFontTx/>
              <a:buNone/>
              <a:tabLst/>
              <a:defRPr/>
            </a:pPr>
            <a:r>
              <a:rPr kumimoji="0" lang="fi-FI" sz="700" b="1" i="0" u="none" strike="noStrike" kern="1200" cap="none" spc="0" normalizeH="0" baseline="0" noProof="0">
                <a:ln>
                  <a:noFill/>
                </a:ln>
                <a:solidFill>
                  <a:srgbClr val="000000"/>
                </a:solidFill>
                <a:effectLst/>
                <a:uLnTx/>
                <a:uFillTx/>
                <a:latin typeface="Arial" panose="020B0604020202020204"/>
                <a:ea typeface="+mn-ea"/>
                <a:cs typeface="+mn-cs"/>
              </a:rPr>
              <a:t>Tiedon seurannan sykli</a:t>
            </a:r>
          </a:p>
        </p:txBody>
      </p:sp>
      <p:sp>
        <p:nvSpPr>
          <p:cNvPr id="97" name="Rectangle 96">
            <a:extLst>
              <a:ext uri="{FF2B5EF4-FFF2-40B4-BE49-F238E27FC236}">
                <a16:creationId xmlns:a16="http://schemas.microsoft.com/office/drawing/2014/main" id="{B34AE031-EA79-9FCF-E22D-F90BFFE139C8}"/>
              </a:ext>
            </a:extLst>
          </p:cNvPr>
          <p:cNvSpPr/>
          <p:nvPr/>
        </p:nvSpPr>
        <p:spPr>
          <a:xfrm>
            <a:off x="6282006" y="1347902"/>
            <a:ext cx="2234735" cy="257892"/>
          </a:xfrm>
          <a:prstGeom prst="rect">
            <a:avLst/>
          </a:prstGeom>
          <a:solidFill>
            <a:srgbClr val="FDBFE2"/>
          </a:solidFill>
          <a:ln w="25400">
            <a:solidFill>
              <a:srgbClr val="FDF1F8"/>
            </a:solidFill>
          </a:ln>
        </p:spPr>
        <p:style>
          <a:lnRef idx="2">
            <a:schemeClr val="accent1">
              <a:shade val="15000"/>
            </a:schemeClr>
          </a:lnRef>
          <a:fillRef idx="1">
            <a:schemeClr val="accent1"/>
          </a:fillRef>
          <a:effectRef idx="0">
            <a:schemeClr val="accent1"/>
          </a:effectRef>
          <a:fontRef idx="minor">
            <a:schemeClr val="lt1"/>
          </a:fontRef>
        </p:style>
        <p:txBody>
          <a:bodyPr lIns="54000" rIns="0" rtlCol="0" anchor="ctr"/>
          <a:lstStyle/>
          <a:p>
            <a:pPr marL="0" marR="0" lvl="0" indent="0" algn="l" defTabSz="914377" rtl="0" eaLnBrk="1" fontAlgn="auto" latinLnBrk="0" hangingPunct="1">
              <a:lnSpc>
                <a:spcPct val="90000"/>
              </a:lnSpc>
              <a:spcBef>
                <a:spcPts val="0"/>
              </a:spcBef>
              <a:spcAft>
                <a:spcPts val="0"/>
              </a:spcAft>
              <a:buClrTx/>
              <a:buSzTx/>
              <a:buFontTx/>
              <a:buNone/>
              <a:tabLst/>
              <a:defRPr/>
            </a:pPr>
            <a:r>
              <a:rPr kumimoji="0" lang="fi-FI" sz="700" b="1" i="0" u="none" strike="noStrike" kern="1200" cap="none" spc="0" normalizeH="0" baseline="0" noProof="0">
                <a:ln>
                  <a:noFill/>
                </a:ln>
                <a:solidFill>
                  <a:srgbClr val="000000"/>
                </a:solidFill>
                <a:effectLst/>
                <a:uLnTx/>
                <a:uFillTx/>
                <a:latin typeface="Arial" panose="020B0604020202020204"/>
                <a:ea typeface="+mn-ea"/>
                <a:cs typeface="+mn-cs"/>
              </a:rPr>
              <a:t>Selite</a:t>
            </a:r>
          </a:p>
        </p:txBody>
      </p:sp>
      <p:sp>
        <p:nvSpPr>
          <p:cNvPr id="7" name="Rectangle 6">
            <a:extLst>
              <a:ext uri="{FF2B5EF4-FFF2-40B4-BE49-F238E27FC236}">
                <a16:creationId xmlns:a16="http://schemas.microsoft.com/office/drawing/2014/main" id="{568F1DCB-E609-2E14-5C48-F02857D7CF89}"/>
              </a:ext>
            </a:extLst>
          </p:cNvPr>
          <p:cNvSpPr/>
          <p:nvPr/>
        </p:nvSpPr>
        <p:spPr>
          <a:xfrm>
            <a:off x="5523712" y="6005741"/>
            <a:ext cx="752630" cy="255322"/>
          </a:xfrm>
          <a:prstGeom prst="rect">
            <a:avLst/>
          </a:prstGeom>
          <a:solidFill>
            <a:srgbClr val="FDCFEA"/>
          </a:solidFill>
          <a:ln w="25400">
            <a:solidFill>
              <a:srgbClr val="FDF1F8"/>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fi-FI" sz="700" b="0" i="0" u="none" strike="noStrike" kern="1200" cap="none" spc="0" normalizeH="0" baseline="0" noProof="0" dirty="0">
                <a:ln>
                  <a:noFill/>
                </a:ln>
                <a:solidFill>
                  <a:srgbClr val="000000"/>
                </a:solidFill>
                <a:effectLst/>
                <a:uLnTx/>
                <a:uFillTx/>
                <a:latin typeface="Arial" panose="020B0604020202020204"/>
                <a:ea typeface="+mn-ea"/>
                <a:cs typeface="+mn-cs"/>
              </a:rPr>
              <a:t>satunnaisesti</a:t>
            </a:r>
          </a:p>
        </p:txBody>
      </p:sp>
      <p:cxnSp>
        <p:nvCxnSpPr>
          <p:cNvPr id="28" name="Elbow Connector 51">
            <a:extLst>
              <a:ext uri="{FF2B5EF4-FFF2-40B4-BE49-F238E27FC236}">
                <a16:creationId xmlns:a16="http://schemas.microsoft.com/office/drawing/2014/main" id="{6FCA6C61-7BBC-802C-C457-055F70D2F9C7}"/>
              </a:ext>
            </a:extLst>
          </p:cNvPr>
          <p:cNvCxnSpPr>
            <a:cxnSpLocks/>
            <a:stCxn id="23" idx="3"/>
          </p:cNvCxnSpPr>
          <p:nvPr/>
        </p:nvCxnSpPr>
        <p:spPr>
          <a:xfrm flipH="1">
            <a:off x="11075140" y="2702944"/>
            <a:ext cx="682660" cy="3757491"/>
          </a:xfrm>
          <a:prstGeom prst="bentConnector4">
            <a:avLst>
              <a:gd name="adj1" fmla="val -33487"/>
              <a:gd name="adj2" fmla="val 100198"/>
            </a:avLst>
          </a:prstGeom>
          <a:ln w="63500">
            <a:solidFill>
              <a:srgbClr val="FCBFE2"/>
            </a:solidFill>
            <a:headEnd w="med" len="sm"/>
            <a:tailEnd type="none" w="med" len="sm"/>
          </a:ln>
        </p:spPr>
        <p:style>
          <a:lnRef idx="1">
            <a:schemeClr val="accent1"/>
          </a:lnRef>
          <a:fillRef idx="0">
            <a:schemeClr val="accent1"/>
          </a:fillRef>
          <a:effectRef idx="0">
            <a:schemeClr val="accent1"/>
          </a:effectRef>
          <a:fontRef idx="minor">
            <a:schemeClr val="tx1"/>
          </a:fontRef>
        </p:style>
      </p:cxnSp>
      <p:pic>
        <p:nvPicPr>
          <p:cNvPr id="51" name="Graphic 50">
            <a:extLst>
              <a:ext uri="{FF2B5EF4-FFF2-40B4-BE49-F238E27FC236}">
                <a16:creationId xmlns:a16="http://schemas.microsoft.com/office/drawing/2014/main" id="{3B026EBF-A404-EDA2-D869-4897130E11D7}"/>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40742" y="1814424"/>
            <a:ext cx="1122549" cy="779056"/>
          </a:xfrm>
          <a:prstGeom prst="rect">
            <a:avLst/>
          </a:prstGeom>
        </p:spPr>
      </p:pic>
    </p:spTree>
    <p:extLst>
      <p:ext uri="{BB962C8B-B14F-4D97-AF65-F5344CB8AC3E}">
        <p14:creationId xmlns:p14="http://schemas.microsoft.com/office/powerpoint/2010/main" val="3420909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A7CFFF0-E7CA-1F7A-982F-7AE67E9E8DFD}"/>
              </a:ext>
            </a:extLst>
          </p:cNvPr>
          <p:cNvSpPr>
            <a:spLocks noGrp="1"/>
          </p:cNvSpPr>
          <p:nvPr>
            <p:ph type="title"/>
          </p:nvPr>
        </p:nvSpPr>
        <p:spPr/>
        <p:txBody>
          <a:bodyPr vert="horz">
            <a:normAutofit/>
          </a:bodyPr>
          <a:lstStyle/>
          <a:p>
            <a:r>
              <a:rPr lang="fi-FI" sz="2600">
                <a:solidFill>
                  <a:schemeClr val="accent1">
                    <a:lumMod val="50000"/>
                  </a:schemeClr>
                </a:solidFill>
                <a:latin typeface="+mj-lt"/>
                <a:ea typeface="Inter" panose="02000503000000020004" pitchFamily="2" charset="0"/>
              </a:rPr>
              <a:t>Palveluntuottajaa koskevat tiedot</a:t>
            </a:r>
            <a:endParaRPr lang="en-FI"/>
          </a:p>
        </p:txBody>
      </p:sp>
      <p:sp>
        <p:nvSpPr>
          <p:cNvPr id="3" name="Sisällön paikkamerkki 2">
            <a:extLst>
              <a:ext uri="{FF2B5EF4-FFF2-40B4-BE49-F238E27FC236}">
                <a16:creationId xmlns:a16="http://schemas.microsoft.com/office/drawing/2014/main" id="{752374CD-364A-A185-A000-E263E99B29B1}"/>
              </a:ext>
            </a:extLst>
          </p:cNvPr>
          <p:cNvSpPr txBox="1">
            <a:spLocks/>
          </p:cNvSpPr>
          <p:nvPr/>
        </p:nvSpPr>
        <p:spPr>
          <a:xfrm>
            <a:off x="838206" y="2021568"/>
            <a:ext cx="10468087" cy="3778341"/>
          </a:xfrm>
          <a:prstGeom prst="rect">
            <a:avLst/>
          </a:prstGeom>
        </p:spPr>
        <p:txBody>
          <a:bodyPr numCol="3" spcCol="720000"/>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fi-FI" sz="1200">
              <a:latin typeface="+mn-lt"/>
              <a:ea typeface="Inter" panose="02000503000000020004" pitchFamily="2" charset="0"/>
            </a:endParaRPr>
          </a:p>
        </p:txBody>
      </p:sp>
      <p:sp>
        <p:nvSpPr>
          <p:cNvPr id="35" name="Rectangle 34">
            <a:extLst>
              <a:ext uri="{FF2B5EF4-FFF2-40B4-BE49-F238E27FC236}">
                <a16:creationId xmlns:a16="http://schemas.microsoft.com/office/drawing/2014/main" id="{85990DC4-A165-8F70-264B-419124346AE4}"/>
              </a:ext>
            </a:extLst>
          </p:cNvPr>
          <p:cNvSpPr/>
          <p:nvPr/>
        </p:nvSpPr>
        <p:spPr>
          <a:xfrm>
            <a:off x="0" y="0"/>
            <a:ext cx="12192000" cy="518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36" name="Rectangle 35">
            <a:extLst>
              <a:ext uri="{FF2B5EF4-FFF2-40B4-BE49-F238E27FC236}">
                <a16:creationId xmlns:a16="http://schemas.microsoft.com/office/drawing/2014/main" id="{5DBDDFFC-6492-2121-592F-64667729915C}"/>
              </a:ext>
            </a:extLst>
          </p:cNvPr>
          <p:cNvSpPr/>
          <p:nvPr/>
        </p:nvSpPr>
        <p:spPr>
          <a:xfrm>
            <a:off x="2441683" y="-848"/>
            <a:ext cx="2427068" cy="518181"/>
          </a:xfrm>
          <a:prstGeom prst="rect">
            <a:avLst/>
          </a:prstGeom>
          <a:solidFill>
            <a:srgbClr val="EE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37" name="Rectangle 36">
            <a:extLst>
              <a:ext uri="{FF2B5EF4-FFF2-40B4-BE49-F238E27FC236}">
                <a16:creationId xmlns:a16="http://schemas.microsoft.com/office/drawing/2014/main" id="{8B6223D2-4130-F81B-0B46-F26B144CBF0C}"/>
              </a:ext>
            </a:extLst>
          </p:cNvPr>
          <p:cNvSpPr>
            <a:spLocks/>
          </p:cNvSpPr>
          <p:nvPr/>
        </p:nvSpPr>
        <p:spPr>
          <a:xfrm>
            <a:off x="9738487" y="0"/>
            <a:ext cx="2443164" cy="49599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Liitteet</a:t>
            </a:r>
          </a:p>
        </p:txBody>
      </p:sp>
      <p:sp>
        <p:nvSpPr>
          <p:cNvPr id="38" name="Rectangle 37">
            <a:extLst>
              <a:ext uri="{FF2B5EF4-FFF2-40B4-BE49-F238E27FC236}">
                <a16:creationId xmlns:a16="http://schemas.microsoft.com/office/drawing/2014/main" id="{B7406BB4-D208-0D9E-D189-C935DE6F9C0D}"/>
              </a:ext>
            </a:extLst>
          </p:cNvPr>
          <p:cNvSpPr/>
          <p:nvPr/>
        </p:nvSpPr>
        <p:spPr>
          <a:xfrm>
            <a:off x="7303867" y="0"/>
            <a:ext cx="2443164" cy="50233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Kehittäminen</a:t>
            </a:r>
            <a:br>
              <a:rPr lang="fi-FI" sz="1250" b="1" spc="31">
                <a:solidFill>
                  <a:schemeClr val="bg1">
                    <a:lumMod val="65000"/>
                  </a:schemeClr>
                </a:solidFill>
                <a:ea typeface="Inter" panose="02000503000000020004" pitchFamily="2" charset="0"/>
              </a:rPr>
            </a:br>
            <a:r>
              <a:rPr lang="fi-FI" sz="1250" b="1" spc="31">
                <a:solidFill>
                  <a:schemeClr val="bg1">
                    <a:lumMod val="65000"/>
                  </a:schemeClr>
                </a:solidFill>
                <a:ea typeface="Inter" panose="02000503000000020004" pitchFamily="2" charset="0"/>
              </a:rPr>
              <a:t>&amp; seuranta</a:t>
            </a:r>
          </a:p>
        </p:txBody>
      </p:sp>
      <p:sp>
        <p:nvSpPr>
          <p:cNvPr id="39" name="Rectangle 38">
            <a:extLst>
              <a:ext uri="{FF2B5EF4-FFF2-40B4-BE49-F238E27FC236}">
                <a16:creationId xmlns:a16="http://schemas.microsoft.com/office/drawing/2014/main" id="{EF656F3F-953B-A705-F874-67C409924179}"/>
              </a:ext>
            </a:extLst>
          </p:cNvPr>
          <p:cNvSpPr>
            <a:spLocks/>
          </p:cNvSpPr>
          <p:nvPr/>
        </p:nvSpPr>
        <p:spPr>
          <a:xfrm>
            <a:off x="4869243" y="0"/>
            <a:ext cx="2443164" cy="532326"/>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Toimintaperiaatteet </a:t>
            </a:r>
            <a:br>
              <a:rPr lang="fi-FI" sz="1250" b="1" spc="31">
                <a:solidFill>
                  <a:schemeClr val="bg1">
                    <a:lumMod val="65000"/>
                  </a:schemeClr>
                </a:solidFill>
                <a:ea typeface="Inter" panose="02000503000000020004" pitchFamily="2" charset="0"/>
              </a:rPr>
            </a:br>
            <a:r>
              <a:rPr lang="fi-FI" sz="1250" b="1" spc="31">
                <a:solidFill>
                  <a:schemeClr val="bg1">
                    <a:lumMod val="65000"/>
                  </a:schemeClr>
                </a:solidFill>
                <a:ea typeface="Inter" panose="02000503000000020004" pitchFamily="2" charset="0"/>
              </a:rPr>
              <a:t>&amp; käytännöt</a:t>
            </a:r>
          </a:p>
        </p:txBody>
      </p:sp>
      <p:sp>
        <p:nvSpPr>
          <p:cNvPr id="40" name="Rectangle 39">
            <a:extLst>
              <a:ext uri="{FF2B5EF4-FFF2-40B4-BE49-F238E27FC236}">
                <a16:creationId xmlns:a16="http://schemas.microsoft.com/office/drawing/2014/main" id="{83AAAE07-E4C5-6337-977B-4BD72FCACCF3}"/>
              </a:ext>
            </a:extLst>
          </p:cNvPr>
          <p:cNvSpPr>
            <a:spLocks/>
          </p:cNvSpPr>
          <p:nvPr/>
        </p:nvSpPr>
        <p:spPr>
          <a:xfrm>
            <a:off x="2434623" y="0"/>
            <a:ext cx="2443164" cy="494290"/>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accent1">
                    <a:lumMod val="50000"/>
                  </a:schemeClr>
                </a:solidFill>
                <a:ea typeface="Inter" panose="02000503000000020004" pitchFamily="2" charset="0"/>
              </a:rPr>
              <a:t>Yksikön tiedot</a:t>
            </a:r>
          </a:p>
        </p:txBody>
      </p:sp>
      <p:sp>
        <p:nvSpPr>
          <p:cNvPr id="41" name="Rectangle 40">
            <a:extLst>
              <a:ext uri="{FF2B5EF4-FFF2-40B4-BE49-F238E27FC236}">
                <a16:creationId xmlns:a16="http://schemas.microsoft.com/office/drawing/2014/main" id="{9B461B43-1F7C-F043-AF41-BDF8856FB039}"/>
              </a:ext>
            </a:extLst>
          </p:cNvPr>
          <p:cNvSpPr>
            <a:spLocks/>
          </p:cNvSpPr>
          <p:nvPr/>
        </p:nvSpPr>
        <p:spPr>
          <a:xfrm>
            <a:off x="0" y="0"/>
            <a:ext cx="2443163" cy="51818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Sisällysluettelo</a:t>
            </a:r>
          </a:p>
        </p:txBody>
      </p:sp>
      <p:cxnSp>
        <p:nvCxnSpPr>
          <p:cNvPr id="42" name="Straight Connector 41">
            <a:extLst>
              <a:ext uri="{FF2B5EF4-FFF2-40B4-BE49-F238E27FC236}">
                <a16:creationId xmlns:a16="http://schemas.microsoft.com/office/drawing/2014/main" id="{819A0279-BFBA-8E26-6860-2D7C0ABF6759}"/>
              </a:ext>
            </a:extLst>
          </p:cNvPr>
          <p:cNvCxnSpPr>
            <a:cxnSpLocks/>
          </p:cNvCxnSpPr>
          <p:nvPr/>
        </p:nvCxnSpPr>
        <p:spPr>
          <a:xfrm>
            <a:off x="24384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A5C11E1-1883-46A4-7287-BD78F2897220}"/>
              </a:ext>
            </a:extLst>
          </p:cNvPr>
          <p:cNvCxnSpPr>
            <a:cxnSpLocks/>
          </p:cNvCxnSpPr>
          <p:nvPr/>
        </p:nvCxnSpPr>
        <p:spPr>
          <a:xfrm>
            <a:off x="48768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E70E913-F34B-9491-2FC3-000E8FB0B140}"/>
              </a:ext>
            </a:extLst>
          </p:cNvPr>
          <p:cNvCxnSpPr>
            <a:cxnSpLocks/>
          </p:cNvCxnSpPr>
          <p:nvPr/>
        </p:nvCxnSpPr>
        <p:spPr>
          <a:xfrm>
            <a:off x="73152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9BC3D02-AAB6-494B-8287-CEC476DC0566}"/>
              </a:ext>
            </a:extLst>
          </p:cNvPr>
          <p:cNvCxnSpPr>
            <a:cxnSpLocks/>
          </p:cNvCxnSpPr>
          <p:nvPr/>
        </p:nvCxnSpPr>
        <p:spPr>
          <a:xfrm>
            <a:off x="97536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E2AD821-18F9-894B-61E4-EB83E0B1044D}"/>
              </a:ext>
            </a:extLst>
          </p:cNvPr>
          <p:cNvCxnSpPr>
            <a:cxnSpLocks/>
          </p:cNvCxnSpPr>
          <p:nvPr/>
        </p:nvCxnSpPr>
        <p:spPr>
          <a:xfrm flipH="1">
            <a:off x="4876800" y="518181"/>
            <a:ext cx="7316499"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6237E6D-2AE5-7BEC-6F9D-7FC3B00F6DF3}"/>
              </a:ext>
            </a:extLst>
          </p:cNvPr>
          <p:cNvCxnSpPr>
            <a:cxnSpLocks/>
          </p:cNvCxnSpPr>
          <p:nvPr/>
        </p:nvCxnSpPr>
        <p:spPr>
          <a:xfrm flipH="1">
            <a:off x="-8540" y="516156"/>
            <a:ext cx="2443163"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702F182A-A4FA-4BE3-55EB-6CF1F5F8C10D}"/>
              </a:ext>
            </a:extLst>
          </p:cNvPr>
          <p:cNvSpPr/>
          <p:nvPr/>
        </p:nvSpPr>
        <p:spPr>
          <a:xfrm>
            <a:off x="451414" y="1796596"/>
            <a:ext cx="2930234" cy="163240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377" rtl="0" eaLnBrk="1" fontAlgn="auto" latinLnBrk="0" hangingPunct="1">
              <a:lnSpc>
                <a:spcPct val="100000"/>
              </a:lnSpc>
              <a:spcBef>
                <a:spcPts val="0"/>
              </a:spcBef>
              <a:spcAft>
                <a:spcPts val="1200"/>
              </a:spcAft>
              <a:buClrTx/>
              <a:buSzTx/>
              <a:buFontTx/>
              <a:buNone/>
              <a:tabLst/>
              <a:defRPr/>
            </a:pPr>
            <a:r>
              <a:rPr kumimoji="0" lang="fi-FI" sz="2000" b="1" i="0" u="none" strike="noStrike" kern="1200" cap="none" spc="0" normalizeH="0" baseline="0" noProof="0">
                <a:ln>
                  <a:noFill/>
                </a:ln>
                <a:solidFill>
                  <a:schemeClr val="tx1"/>
                </a:solidFill>
                <a:effectLst/>
                <a:uLnTx/>
                <a:uFillTx/>
                <a:latin typeface="Arial" panose="020B0604020202020204"/>
                <a:ea typeface="Inter" panose="02000503000000020004" pitchFamily="2" charset="0"/>
                <a:cs typeface="Times New Roman" panose="02020603050405020304" pitchFamily="18" charset="0"/>
              </a:rPr>
              <a:t>Palveluntuottaja</a:t>
            </a:r>
            <a:endParaRPr kumimoji="0" lang="fi-FI" sz="1200" b="0" i="0" u="none" strike="noStrike" kern="1200" cap="none" spc="0" normalizeH="0" baseline="0" noProof="0">
              <a:ln>
                <a:noFill/>
              </a:ln>
              <a:solidFill>
                <a:schemeClr val="tx1"/>
              </a:solidFill>
              <a:effectLst/>
              <a:uLnTx/>
              <a:uFillTx/>
              <a:latin typeface="Arial" panose="020B0604020202020204"/>
              <a:ea typeface="Inter" panose="02000503000000020004" pitchFamily="2" charset="0"/>
              <a:cs typeface="Times New Roman" panose="02020603050405020304" pitchFamily="18" charset="0"/>
            </a:endParaRPr>
          </a:p>
          <a:p>
            <a:pPr>
              <a:spcAft>
                <a:spcPts val="1200"/>
              </a:spcAft>
              <a:defRPr/>
            </a:pPr>
            <a:r>
              <a:rPr kumimoji="0" lang="fi-FI" sz="1200" b="1" i="0" u="none" strike="noStrike" kern="1200" cap="none" spc="0" normalizeH="0" baseline="0" noProof="0">
                <a:ln>
                  <a:noFill/>
                </a:ln>
                <a:solidFill>
                  <a:srgbClr val="000000"/>
                </a:solidFill>
                <a:effectLst/>
                <a:uLnTx/>
                <a:uFillTx/>
                <a:latin typeface="Arial" panose="020B0604020202020204"/>
                <a:ea typeface="Inter" panose="02000503000000020004" pitchFamily="2" charset="0"/>
                <a:cs typeface="Times New Roman" panose="02020603050405020304" pitchFamily="18" charset="0"/>
              </a:rPr>
              <a:t>Nimi:</a:t>
            </a:r>
            <a:r>
              <a:rPr kumimoji="0" lang="fi-FI" sz="1200" b="0" i="0" u="none" strike="noStrike" kern="1200" cap="none" spc="0" normalizeH="0" baseline="0" noProof="0">
                <a:ln>
                  <a:noFill/>
                </a:ln>
                <a:solidFill>
                  <a:srgbClr val="000000"/>
                </a:solidFill>
                <a:effectLst/>
                <a:uLnTx/>
                <a:uFillTx/>
                <a:latin typeface="Arial" panose="020B0604020202020204"/>
                <a:ea typeface="Inter" panose="02000503000000020004" pitchFamily="2" charset="0"/>
                <a:cs typeface="Times New Roman" panose="02020603050405020304" pitchFamily="18" charset="0"/>
              </a:rPr>
              <a:t> Eloisa (</a:t>
            </a:r>
            <a:r>
              <a:rPr kumimoji="0" lang="fi-FI" sz="1200" i="0" u="none" strike="noStrike" kern="1200" cap="none" spc="0" normalizeH="0" baseline="0" noProof="0">
                <a:ln>
                  <a:noFill/>
                </a:ln>
                <a:solidFill>
                  <a:srgbClr val="000000"/>
                </a:solidFill>
                <a:effectLst/>
                <a:uLnTx/>
                <a:uFillTx/>
                <a:latin typeface="Arial" panose="020B0604020202020204"/>
                <a:ea typeface="Inter" panose="02000503000000020004" pitchFamily="2" charset="0"/>
                <a:cs typeface="+mn-cs"/>
              </a:rPr>
              <a:t>Etelä-Savon hyvinvointialue)</a:t>
            </a:r>
            <a:endParaRPr kumimoji="0" lang="fi-FI" sz="1200" i="0" u="none" strike="noStrike" kern="1200" cap="none" spc="0" normalizeH="0" baseline="0" noProof="0">
              <a:ln>
                <a:noFill/>
              </a:ln>
              <a:solidFill>
                <a:srgbClr val="000000"/>
              </a:solidFill>
              <a:effectLst/>
              <a:uLnTx/>
              <a:uFillTx/>
              <a:latin typeface="Arial" panose="020B0604020202020204"/>
              <a:ea typeface="Inter" panose="02000503000000020004" pitchFamily="2" charset="0"/>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1200"/>
              </a:spcAft>
              <a:buClrTx/>
              <a:buSzTx/>
              <a:buFontTx/>
              <a:buNone/>
              <a:tabLst/>
              <a:defRPr/>
            </a:pPr>
            <a:r>
              <a:rPr kumimoji="0" lang="fi-FI" sz="1200" b="1" i="0" u="none" strike="noStrike" kern="1200" cap="none" spc="0" normalizeH="0" baseline="0" noProof="0">
                <a:ln>
                  <a:noFill/>
                </a:ln>
                <a:solidFill>
                  <a:srgbClr val="000000"/>
                </a:solidFill>
                <a:effectLst/>
                <a:uLnTx/>
                <a:uFillTx/>
                <a:latin typeface="Arial" panose="020B0604020202020204"/>
                <a:ea typeface="Inter" panose="02000503000000020004" pitchFamily="2" charset="0"/>
                <a:cs typeface="Times New Roman" panose="02020603050405020304" pitchFamily="18" charset="0"/>
              </a:rPr>
              <a:t>Y-tunnus: </a:t>
            </a:r>
            <a:r>
              <a:rPr kumimoji="0" lang="fi-FI" sz="1200" b="0" i="0" u="none" strike="noStrike" kern="1200" cap="none" spc="0" normalizeH="0" baseline="0" noProof="0">
                <a:ln>
                  <a:noFill/>
                </a:ln>
                <a:solidFill>
                  <a:srgbClr val="000000"/>
                </a:solidFill>
                <a:effectLst/>
                <a:uLnTx/>
                <a:uFillTx/>
                <a:latin typeface="Arial" panose="020B0604020202020204"/>
                <a:ea typeface="Inter" panose="02000503000000020004" pitchFamily="2" charset="0"/>
                <a:cs typeface="Times New Roman" panose="02020603050405020304" pitchFamily="18" charset="0"/>
              </a:rPr>
              <a:t> 3221315-8</a:t>
            </a:r>
          </a:p>
          <a:p>
            <a:pPr marL="0" marR="0" lvl="0" indent="0" algn="l" defTabSz="914377" rtl="0" eaLnBrk="1" fontAlgn="auto" latinLnBrk="0" hangingPunct="1">
              <a:lnSpc>
                <a:spcPct val="100000"/>
              </a:lnSpc>
              <a:spcBef>
                <a:spcPts val="0"/>
              </a:spcBef>
              <a:spcAft>
                <a:spcPts val="1200"/>
              </a:spcAft>
              <a:buClrTx/>
              <a:buSzTx/>
              <a:buFontTx/>
              <a:buNone/>
              <a:tabLst/>
              <a:defRPr/>
            </a:pPr>
            <a:endParaRPr lang="fi-FI" sz="1200">
              <a:solidFill>
                <a:srgbClr val="000000"/>
              </a:solidFill>
              <a:latin typeface="Arial" panose="020B0604020202020204"/>
              <a:ea typeface="Inter" panose="02000503000000020004" pitchFamily="2" charset="0"/>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1200"/>
              </a:spcAft>
              <a:buClrTx/>
              <a:buSzTx/>
              <a:buFontTx/>
              <a:buNone/>
              <a:tabLst/>
              <a:defRPr/>
            </a:pPr>
            <a:endParaRPr kumimoji="0" lang="fi-FI" sz="1200" b="0" i="0" u="none" strike="noStrike" kern="1200" cap="none" spc="0" normalizeH="0" baseline="0" noProof="0">
              <a:ln>
                <a:noFill/>
              </a:ln>
              <a:solidFill>
                <a:srgbClr val="000000"/>
              </a:solidFill>
              <a:effectLst/>
              <a:uLnTx/>
              <a:uFillTx/>
              <a:latin typeface="Arial" panose="020B0604020202020204"/>
              <a:ea typeface="Inter" panose="02000503000000020004" pitchFamily="2" charset="0"/>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1200"/>
              </a:spcAft>
              <a:buClrTx/>
              <a:buSzTx/>
              <a:buFontTx/>
              <a:buNone/>
              <a:tabLst/>
              <a:defRPr/>
            </a:pPr>
            <a:endParaRPr kumimoji="0" lang="fi-FI" sz="1200" b="0" i="0" u="none" strike="noStrike" kern="1200" cap="none" spc="0" normalizeH="0" baseline="0" noProof="0">
              <a:ln>
                <a:noFill/>
              </a:ln>
              <a:solidFill>
                <a:srgbClr val="000000"/>
              </a:solidFill>
              <a:effectLst/>
              <a:uLnTx/>
              <a:uFillTx/>
              <a:latin typeface="Arial" panose="020B0604020202020204"/>
              <a:ea typeface="Inter" panose="02000503000000020004" pitchFamily="2" charset="0"/>
              <a:cs typeface="Times New Roman" panose="02020603050405020304" pitchFamily="18" charset="0"/>
            </a:endParaRPr>
          </a:p>
        </p:txBody>
      </p:sp>
      <p:sp>
        <p:nvSpPr>
          <p:cNvPr id="17" name="Rectangle 16">
            <a:extLst>
              <a:ext uri="{FF2B5EF4-FFF2-40B4-BE49-F238E27FC236}">
                <a16:creationId xmlns:a16="http://schemas.microsoft.com/office/drawing/2014/main" id="{5C646F02-081C-100D-CD35-61224BC2BED8}"/>
              </a:ext>
            </a:extLst>
          </p:cNvPr>
          <p:cNvSpPr/>
          <p:nvPr/>
        </p:nvSpPr>
        <p:spPr>
          <a:xfrm>
            <a:off x="3381647" y="1796594"/>
            <a:ext cx="8358940" cy="3010851"/>
          </a:xfrm>
          <a:prstGeom prst="rect">
            <a:avLst/>
          </a:prstGeom>
          <a:solidFill>
            <a:schemeClr val="bg1"/>
          </a:solidFill>
          <a:ln w="19050">
            <a:solidFill>
              <a:schemeClr val="accent1">
                <a:lumMod val="50000"/>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200"/>
              </a:spcAft>
              <a:defRPr/>
            </a:pPr>
            <a:r>
              <a:rPr lang="fi-FI" sz="2000" b="1" dirty="0">
                <a:solidFill>
                  <a:srgbClr val="00FF00"/>
                </a:solidFill>
                <a:latin typeface="Arial" panose="020B0604020202020204"/>
                <a:ea typeface="Inter" panose="02000503000000020004" pitchFamily="2" charset="0"/>
                <a:cs typeface="Times New Roman"/>
              </a:rPr>
              <a:t>Palveluyksikkö</a:t>
            </a:r>
            <a:r>
              <a:rPr kumimoji="0" lang="fi-FI" sz="2000" b="1" i="0" u="none" strike="noStrike" kern="1200" cap="none" spc="0" normalizeH="0" baseline="0" noProof="0" dirty="0">
                <a:ln>
                  <a:noFill/>
                </a:ln>
                <a:solidFill>
                  <a:srgbClr val="00FF00"/>
                </a:solidFill>
                <a:effectLst/>
                <a:uLnTx/>
                <a:uFillTx/>
                <a:latin typeface="Arial" panose="020B0604020202020204"/>
                <a:ea typeface="Inter" panose="02000503000000020004" pitchFamily="2" charset="0"/>
                <a:cs typeface="Times New Roman"/>
              </a:rPr>
              <a:t> ja </a:t>
            </a:r>
            <a:r>
              <a:rPr lang="fi-FI" sz="2000" b="1" dirty="0">
                <a:solidFill>
                  <a:srgbClr val="00FF00"/>
                </a:solidFill>
                <a:latin typeface="Arial" panose="020B0604020202020204"/>
                <a:ea typeface="Inter" panose="02000503000000020004" pitchFamily="2" charset="0"/>
                <a:cs typeface="Times New Roman"/>
              </a:rPr>
              <a:t>palvelupisteet [</a:t>
            </a:r>
            <a:r>
              <a:rPr lang="fi-FI" sz="2000" dirty="0">
                <a:solidFill>
                  <a:schemeClr val="tx1"/>
                </a:solidFill>
                <a:latin typeface="Arial" panose="020B0604020202020204"/>
                <a:ea typeface="Inter" panose="02000503000000020004" pitchFamily="2" charset="0"/>
                <a:cs typeface="Times New Roman"/>
              </a:rPr>
              <a:t>tai palvelupiste</a:t>
            </a:r>
            <a:r>
              <a:rPr lang="fi-FI" sz="2000" b="1" dirty="0">
                <a:solidFill>
                  <a:srgbClr val="00FF00"/>
                </a:solidFill>
                <a:latin typeface="Arial" panose="020B0604020202020204"/>
                <a:ea typeface="Inter" panose="02000503000000020004" pitchFamily="2" charset="0"/>
                <a:cs typeface="Times New Roman"/>
              </a:rPr>
              <a:t>]</a:t>
            </a:r>
            <a:endParaRPr kumimoji="0" lang="fi-FI" sz="1200" b="0" i="0" u="none" strike="noStrike" kern="1200" cap="none" spc="0" normalizeH="0" baseline="0" noProof="0" dirty="0">
              <a:ln>
                <a:noFill/>
              </a:ln>
              <a:solidFill>
                <a:srgbClr val="00FF00"/>
              </a:solidFill>
              <a:effectLst/>
              <a:uLnTx/>
              <a:uFillTx/>
              <a:latin typeface="Arial" panose="020B0604020202020204"/>
              <a:ea typeface="Inter" panose="02000503000000020004" pitchFamily="2" charset="0"/>
              <a:cs typeface="Times New Roman"/>
            </a:endParaRPr>
          </a:p>
          <a:p>
            <a:pPr>
              <a:spcAft>
                <a:spcPts val="600"/>
              </a:spcAft>
              <a:defRPr/>
            </a:pPr>
            <a:r>
              <a:rPr kumimoji="0" lang="fi-FI" sz="1200" b="1" i="0" u="none" strike="noStrike" kern="1200" cap="none" spc="0" normalizeH="0" baseline="0" noProof="0" dirty="0">
                <a:ln>
                  <a:noFill/>
                </a:ln>
                <a:solidFill>
                  <a:srgbClr val="000000"/>
                </a:solidFill>
                <a:effectLst/>
                <a:uLnTx/>
                <a:uFillTx/>
                <a:latin typeface="Arial" panose="020B0604020202020204"/>
                <a:ea typeface="Inter" panose="02000503000000020004" pitchFamily="2" charset="0"/>
                <a:cs typeface="Times New Roman" panose="02020603050405020304" pitchFamily="18" charset="0"/>
              </a:rPr>
              <a:t>Nimi:</a:t>
            </a:r>
            <a:r>
              <a:rPr kumimoji="0" lang="fi-FI" sz="1200" b="0" i="0" u="none" strike="noStrike" kern="1200" cap="none" spc="0" normalizeH="0" baseline="0" noProof="0" dirty="0">
                <a:ln>
                  <a:noFill/>
                </a:ln>
                <a:solidFill>
                  <a:srgbClr val="000000"/>
                </a:solidFill>
                <a:effectLst/>
                <a:uLnTx/>
                <a:uFillTx/>
                <a:latin typeface="Arial" panose="020B0604020202020204"/>
                <a:ea typeface="Inter" panose="02000503000000020004" pitchFamily="2" charset="0"/>
                <a:cs typeface="Times New Roman" panose="02020603050405020304" pitchFamily="18" charset="0"/>
              </a:rPr>
              <a:t> </a:t>
            </a:r>
            <a:r>
              <a:rPr kumimoji="0" lang="fi-FI" sz="12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[kirjoita tähän]</a:t>
            </a:r>
            <a:endParaRPr lang="fi-FI" sz="1200" dirty="0">
              <a:solidFill>
                <a:srgbClr val="000000"/>
              </a:solidFill>
              <a:latin typeface="Arial" panose="020B0604020202020204"/>
              <a:cs typeface="Times New Roman" panose="02020603050405020304" pitchFamily="18" charset="0"/>
            </a:endParaRPr>
          </a:p>
          <a:p>
            <a:pPr>
              <a:spcAft>
                <a:spcPts val="600"/>
              </a:spcAft>
              <a:defRPr/>
            </a:pPr>
            <a:r>
              <a:rPr kumimoji="0" lang="fi-FI" sz="1200" b="1" i="0" u="none" strike="noStrike" kern="1200" cap="none" spc="0" normalizeH="0" baseline="0" noProof="0" dirty="0">
                <a:ln>
                  <a:noFill/>
                </a:ln>
                <a:solidFill>
                  <a:srgbClr val="000000"/>
                </a:solidFill>
                <a:effectLst/>
                <a:uLnTx/>
                <a:uFillTx/>
                <a:latin typeface="Arial" panose="020B0604020202020204"/>
                <a:ea typeface="Inter" panose="02000503000000020004" pitchFamily="2" charset="0"/>
                <a:cs typeface="Times New Roman" panose="02020603050405020304" pitchFamily="18" charset="0"/>
              </a:rPr>
              <a:t>Sijaintikunta yhteystietoineen: </a:t>
            </a:r>
            <a:r>
              <a:rPr kumimoji="0" lang="fi-FI" sz="12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[kirjoita tähän]</a:t>
            </a:r>
          </a:p>
          <a:p>
            <a:pPr>
              <a:spcAft>
                <a:spcPts val="600"/>
              </a:spcAft>
              <a:defRPr/>
            </a:pPr>
            <a:r>
              <a:rPr lang="fi-FI" sz="1200" b="1" dirty="0">
                <a:solidFill>
                  <a:srgbClr val="000000"/>
                </a:solidFill>
                <a:latin typeface="Arial" panose="020B0604020202020204"/>
                <a:ea typeface="Inter" panose="02000503000000020004" pitchFamily="2" charset="0"/>
                <a:cs typeface="Times New Roman" panose="02020603050405020304" pitchFamily="18" charset="0"/>
              </a:rPr>
              <a:t>Katuosoite, postinumero ja postitoimipaikka: </a:t>
            </a:r>
            <a:r>
              <a:rPr kumimoji="0" lang="fi-FI" sz="12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[kirjoita tähän]</a:t>
            </a:r>
          </a:p>
          <a:p>
            <a:pPr>
              <a:spcAft>
                <a:spcPts val="600"/>
              </a:spcAft>
              <a:defRPr/>
            </a:pPr>
            <a:r>
              <a:rPr kumimoji="0" lang="fi-FI" sz="1200" b="1" i="0" u="none" strike="noStrike" kern="1200" cap="none" spc="0" normalizeH="0" baseline="0" noProof="0" dirty="0">
                <a:ln>
                  <a:noFill/>
                </a:ln>
                <a:solidFill>
                  <a:srgbClr val="000000"/>
                </a:solidFill>
                <a:effectLst/>
                <a:uLnTx/>
                <a:uFillTx/>
                <a:latin typeface="Arial" panose="020B0604020202020204"/>
                <a:ea typeface="Inter" panose="02000503000000020004" pitchFamily="2" charset="0"/>
                <a:cs typeface="Times New Roman" panose="02020603050405020304" pitchFamily="18" charset="0"/>
              </a:rPr>
              <a:t>Palvelumuoto; asiakasryhmä(t), jolle palvelua tuotetaan:  </a:t>
            </a:r>
            <a:r>
              <a:rPr kumimoji="0" lang="fi-FI" sz="12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[kirjoita tähän]</a:t>
            </a:r>
          </a:p>
          <a:p>
            <a:pPr>
              <a:spcAft>
                <a:spcPts val="600"/>
              </a:spcAft>
              <a:defRPr/>
            </a:pPr>
            <a:r>
              <a:rPr kumimoji="0" lang="fi-FI" sz="1200" b="1" i="0" u="none" strike="noStrike" kern="1200" cap="none" spc="0" normalizeH="0" baseline="0" noProof="0" dirty="0">
                <a:ln>
                  <a:noFill/>
                </a:ln>
                <a:solidFill>
                  <a:srgbClr val="000000"/>
                </a:solidFill>
                <a:effectLst/>
                <a:uLnTx/>
                <a:uFillTx/>
                <a:latin typeface="Arial" panose="020B0604020202020204"/>
                <a:ea typeface="Inter" panose="02000503000000020004" pitchFamily="2" charset="0"/>
                <a:cs typeface="Times New Roman" panose="02020603050405020304" pitchFamily="18" charset="0"/>
              </a:rPr>
              <a:t>Alihankintana ostettavat palvelut ja niiden tuottajat: </a:t>
            </a:r>
            <a:endParaRPr kumimoji="0" lang="fi-FI" sz="12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endParaRPr>
          </a:p>
          <a:p>
            <a:pPr>
              <a:spcAft>
                <a:spcPts val="600"/>
              </a:spcAft>
              <a:defRPr/>
            </a:pPr>
            <a:r>
              <a:rPr kumimoji="0" lang="fi-FI" sz="12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[Palvelun 1 nimi]: [tuottajan 1 nimi], [tuottajan 2 nimi], [jne.]</a:t>
            </a:r>
          </a:p>
          <a:p>
            <a:pPr>
              <a:spcAft>
                <a:spcPts val="600"/>
              </a:spcAft>
              <a:defRPr/>
            </a:pPr>
            <a:r>
              <a:rPr kumimoji="0" lang="fi-FI" sz="12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[Palvelun 2 nimi]: [tuottajan 1 nimi], [tuottajan 2 nimi], [jne.]</a:t>
            </a:r>
            <a:endParaRPr kumimoji="0" lang="fi-FI" sz="1200" b="1" i="0" u="none" strike="noStrike" kern="1200" cap="none" spc="0" normalizeH="0" baseline="0" noProof="0" dirty="0">
              <a:ln>
                <a:noFill/>
              </a:ln>
              <a:solidFill>
                <a:srgbClr val="000000"/>
              </a:solidFill>
              <a:effectLst/>
              <a:uLnTx/>
              <a:uFillTx/>
              <a:latin typeface="Arial" panose="020B0604020202020204"/>
              <a:ea typeface="Inter" panose="02000503000000020004" pitchFamily="2" charset="0"/>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600"/>
              </a:spcAft>
              <a:buClrTx/>
              <a:buSzTx/>
              <a:buFontTx/>
              <a:buNone/>
              <a:tabLst/>
              <a:defRPr/>
            </a:pPr>
            <a:r>
              <a:rPr kumimoji="0" lang="fi-FI" sz="12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[jne.]</a:t>
            </a:r>
          </a:p>
        </p:txBody>
      </p:sp>
      <p:sp>
        <p:nvSpPr>
          <p:cNvPr id="18" name="Rectangle 17">
            <a:extLst>
              <a:ext uri="{FF2B5EF4-FFF2-40B4-BE49-F238E27FC236}">
                <a16:creationId xmlns:a16="http://schemas.microsoft.com/office/drawing/2014/main" id="{A6B65BFB-A478-C839-C0F0-5BA3770E5027}"/>
              </a:ext>
            </a:extLst>
          </p:cNvPr>
          <p:cNvSpPr/>
          <p:nvPr/>
        </p:nvSpPr>
        <p:spPr>
          <a:xfrm>
            <a:off x="3381647" y="4987850"/>
            <a:ext cx="8358940" cy="163240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377" rtl="0" eaLnBrk="1" fontAlgn="auto" latinLnBrk="0" hangingPunct="1">
              <a:lnSpc>
                <a:spcPct val="100000"/>
              </a:lnSpc>
              <a:spcBef>
                <a:spcPts val="0"/>
              </a:spcBef>
              <a:spcAft>
                <a:spcPts val="1200"/>
              </a:spcAft>
              <a:buClrTx/>
              <a:buSzTx/>
              <a:buFontTx/>
              <a:buNone/>
              <a:tabLst/>
              <a:defRPr/>
            </a:pPr>
            <a:r>
              <a:rPr kumimoji="0" lang="fi-FI" sz="2000" b="1" i="0" u="none" strike="noStrike" kern="1200" cap="none" spc="0" normalizeH="0" baseline="0" noProof="0">
                <a:ln>
                  <a:noFill/>
                </a:ln>
                <a:solidFill>
                  <a:schemeClr val="tx1"/>
                </a:solidFill>
                <a:effectLst/>
                <a:uLnTx/>
                <a:uFillTx/>
                <a:latin typeface="Arial" panose="020B0604020202020204"/>
                <a:ea typeface="Inter" panose="02000503000000020004" pitchFamily="2" charset="0"/>
                <a:cs typeface="Times New Roman" panose="02020603050405020304" pitchFamily="18" charset="0"/>
              </a:rPr>
              <a:t>Alihankintana tuotettujen palvelujen laadun varmistaminen</a:t>
            </a:r>
            <a:endParaRPr kumimoji="0" lang="fi-FI" sz="1200" b="0" i="0" u="none" strike="noStrike" kern="1200" cap="none" spc="0" normalizeH="0" baseline="0" noProof="0">
              <a:ln>
                <a:noFill/>
              </a:ln>
              <a:solidFill>
                <a:schemeClr val="tx1"/>
              </a:solidFill>
              <a:effectLst/>
              <a:uLnTx/>
              <a:uFillTx/>
              <a:latin typeface="Arial" panose="020B0604020202020204"/>
              <a:ea typeface="Inter" panose="02000503000000020004" pitchFamily="2" charset="0"/>
              <a:cs typeface="Times New Roman" panose="02020603050405020304" pitchFamily="18" charset="0"/>
            </a:endParaRPr>
          </a:p>
          <a:p>
            <a:r>
              <a:rPr lang="fi-FI" sz="1200">
                <a:solidFill>
                  <a:schemeClr val="tx1"/>
                </a:solidFill>
              </a:rPr>
              <a:t>Laadun ja asiakas- ja potilasturvallisuuden varmistamisen vastuu on asiakasta tai potilasta hoitavalla ja palvelevalla kotihoidon toimintayksiköllä, vaikka osa palvelusta tuotettaisiinkin alihankinta- tai ostopalveluna. Alihankkijoilta</a:t>
            </a:r>
          </a:p>
          <a:p>
            <a:r>
              <a:rPr lang="fi-FI" sz="1200">
                <a:solidFill>
                  <a:schemeClr val="tx1"/>
                </a:solidFill>
              </a:rPr>
              <a:t>ja ostopalvelun tuottajilta edellytetään systemaattisia toimintatapoja laadun ja asiakas- ja potilasturvallisuuden</a:t>
            </a:r>
          </a:p>
          <a:p>
            <a:r>
              <a:rPr lang="fi-FI" sz="1200">
                <a:solidFill>
                  <a:schemeClr val="tx1"/>
                </a:solidFill>
              </a:rPr>
              <a:t>varmistamiseksi. </a:t>
            </a:r>
          </a:p>
          <a:p>
            <a:endParaRPr kumimoji="0" lang="fi-FI" sz="1200" b="0" i="0" u="none" strike="noStrike" kern="1200" cap="none" spc="0" normalizeH="0" baseline="0" noProof="0">
              <a:ln>
                <a:noFill/>
              </a:ln>
              <a:solidFill>
                <a:schemeClr val="tx1"/>
              </a:solidFill>
              <a:effectLst/>
              <a:highlight>
                <a:srgbClr val="FFFF00"/>
              </a:highlight>
              <a:uLnTx/>
              <a:uFillTx/>
              <a:latin typeface="Arial" panose="020B0604020202020204"/>
              <a:ea typeface="Inter" panose="02000503000000020004" pitchFamily="2" charset="0"/>
              <a:cs typeface="Times New Roman" panose="02020603050405020304" pitchFamily="18" charset="0"/>
            </a:endParaRPr>
          </a:p>
        </p:txBody>
      </p:sp>
    </p:spTree>
    <p:extLst>
      <p:ext uri="{BB962C8B-B14F-4D97-AF65-F5344CB8AC3E}">
        <p14:creationId xmlns:p14="http://schemas.microsoft.com/office/powerpoint/2010/main" val="22939817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34">
            <a:extLst>
              <a:ext uri="{FF2B5EF4-FFF2-40B4-BE49-F238E27FC236}">
                <a16:creationId xmlns:a16="http://schemas.microsoft.com/office/drawing/2014/main" id="{07FD5706-58E1-9B50-88DE-5787453C1B7B}"/>
              </a:ext>
            </a:extLst>
          </p:cNvPr>
          <p:cNvSpPr/>
          <p:nvPr/>
        </p:nvSpPr>
        <p:spPr>
          <a:xfrm>
            <a:off x="0" y="0"/>
            <a:ext cx="12192000" cy="518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30" name="Content Placeholder 29">
            <a:extLst>
              <a:ext uri="{FF2B5EF4-FFF2-40B4-BE49-F238E27FC236}">
                <a16:creationId xmlns:a16="http://schemas.microsoft.com/office/drawing/2014/main" id="{FFBE5D29-F083-A2D0-ABE1-9301CF216195}"/>
              </a:ext>
            </a:extLst>
          </p:cNvPr>
          <p:cNvSpPr>
            <a:spLocks noGrp="1"/>
          </p:cNvSpPr>
          <p:nvPr>
            <p:ph sz="half" idx="1"/>
          </p:nvPr>
        </p:nvSpPr>
        <p:spPr/>
        <p:txBody>
          <a:bodyPr numCol="1"/>
          <a:lstStyle/>
          <a:p>
            <a:pPr marL="0" indent="0">
              <a:lnSpc>
                <a:spcPct val="100000"/>
              </a:lnSpc>
              <a:buNone/>
            </a:pPr>
            <a:r>
              <a:rPr lang="fi-FI" sz="2000" b="1" dirty="0">
                <a:latin typeface="+mn-lt"/>
                <a:ea typeface="Inter" panose="02000503000000020004" pitchFamily="2" charset="0"/>
              </a:rPr>
              <a:t>Omavalvontasuunnitelman hyväksyy ja vahvistaa </a:t>
            </a:r>
            <a:r>
              <a:rPr lang="fi-FI" sz="2000" b="1" dirty="0">
                <a:highlight>
                  <a:srgbClr val="FFFF00"/>
                </a:highlight>
                <a:latin typeface="+mn-lt"/>
                <a:ea typeface="Inter" panose="02000503000000020004" pitchFamily="2" charset="0"/>
              </a:rPr>
              <a:t>palveluyksikön/-pisteen </a:t>
            </a:r>
            <a:r>
              <a:rPr lang="fi-FI" sz="2000" b="1" dirty="0">
                <a:latin typeface="+mn-lt"/>
                <a:ea typeface="Inter" panose="02000503000000020004" pitchFamily="2" charset="0"/>
              </a:rPr>
              <a:t>esihenkilö</a:t>
            </a:r>
            <a:endParaRPr lang="fi-FI" sz="2000" dirty="0">
              <a:latin typeface="+mn-lt"/>
              <a:ea typeface="Inter" panose="02000503000000020004" pitchFamily="2" charset="0"/>
              <a:cs typeface="Times New Roman" panose="02020603050405020304" pitchFamily="18" charset="0"/>
            </a:endParaRPr>
          </a:p>
          <a:p>
            <a:pPr marL="0" indent="0">
              <a:lnSpc>
                <a:spcPct val="100000"/>
              </a:lnSpc>
              <a:buNone/>
            </a:pPr>
            <a:r>
              <a:rPr lang="fi-FI" sz="1200" dirty="0">
                <a:latin typeface="+mn-lt"/>
                <a:ea typeface="Inter" panose="02000503000000020004" pitchFamily="2" charset="0"/>
              </a:rPr>
              <a:t> </a:t>
            </a:r>
          </a:p>
          <a:p>
            <a:endParaRPr lang="en-FI" dirty="0"/>
          </a:p>
        </p:txBody>
      </p:sp>
      <p:sp>
        <p:nvSpPr>
          <p:cNvPr id="14" name="Rectangle 13">
            <a:extLst>
              <a:ext uri="{FF2B5EF4-FFF2-40B4-BE49-F238E27FC236}">
                <a16:creationId xmlns:a16="http://schemas.microsoft.com/office/drawing/2014/main" id="{4D77D2E9-9CAA-C1AF-5A01-E75EF0ABF71E}"/>
              </a:ext>
            </a:extLst>
          </p:cNvPr>
          <p:cNvSpPr/>
          <p:nvPr/>
        </p:nvSpPr>
        <p:spPr>
          <a:xfrm>
            <a:off x="2124635" y="3124200"/>
            <a:ext cx="7437528" cy="2747964"/>
          </a:xfrm>
          <a:prstGeom prst="rect">
            <a:avLst/>
          </a:prstGeom>
          <a:solidFill>
            <a:schemeClr val="bg1"/>
          </a:solidFill>
          <a:ln w="19050">
            <a:solidFill>
              <a:schemeClr val="accent3">
                <a:lumMod val="20000"/>
                <a:lumOff val="80000"/>
                <a:alpha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i-FI" altLang="fi-FI" sz="1400" b="0" i="0" u="none" strike="noStrike" cap="none" normalizeH="0" baseline="0">
              <a:ln>
                <a:noFill/>
              </a:ln>
              <a:solidFill>
                <a:schemeClr val="tx1"/>
              </a:solidFill>
              <a:effectLs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fi-FI" altLang="fi-FI" sz="1400">
              <a:solidFill>
                <a:schemeClr val="tx1"/>
              </a:solidFill>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1400" b="0" i="0" u="none" strike="noStrike" cap="none" normalizeH="0" baseline="0">
                <a:ln>
                  <a:noFill/>
                </a:ln>
                <a:solidFill>
                  <a:schemeClr val="tx1"/>
                </a:solidFill>
                <a:effectLst/>
                <a:ea typeface="Calibri" panose="020F0502020204030204" pitchFamily="34" charset="0"/>
                <a:cs typeface="Times New Roman" panose="02020603050405020304" pitchFamily="18" charset="0"/>
              </a:rPr>
              <a:t>Paikka ja päiväys </a:t>
            </a:r>
            <a:r>
              <a:rPr kumimoji="0" lang="fi-FI" altLang="fi-FI" sz="1400" b="0" i="0" u="sng" strike="noStrike" cap="none" normalizeH="0" baseline="0">
                <a:ln>
                  <a:noFill/>
                </a:ln>
                <a:solidFill>
                  <a:schemeClr val="tx1"/>
                </a:solidFill>
                <a:effectLst/>
                <a:ea typeface="Calibri" panose="020F0502020204030204" pitchFamily="34" charset="0"/>
                <a:cs typeface="Times New Roman" panose="02020603050405020304" pitchFamily="18" charset="0"/>
              </a:rPr>
              <a:t>     						</a:t>
            </a:r>
            <a:endParaRPr kumimoji="0" lang="fi-FI" altLang="fi-FI" sz="14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i-FI" altLang="fi-FI" sz="1400" b="0" i="0" u="none" strike="noStrike" cap="none" normalizeH="0" baseline="0">
              <a:ln>
                <a:noFill/>
              </a:ln>
              <a:solidFill>
                <a:schemeClr val="tx1"/>
              </a:solidFill>
              <a:effectLs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fi-FI" altLang="fi-FI" sz="1400">
              <a:solidFill>
                <a:schemeClr val="tx1"/>
              </a:solidFill>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i-FI" altLang="fi-FI" sz="1400" b="0" i="0" u="none" strike="noStrike" cap="none" normalizeH="0" baseline="0">
              <a:ln>
                <a:noFill/>
              </a:ln>
              <a:solidFill>
                <a:schemeClr val="tx1"/>
              </a:solidFill>
              <a:effectLs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i-FI" altLang="fi-FI" sz="1400" b="0" i="0" u="none" strike="noStrike" cap="none" normalizeH="0" baseline="0">
                <a:ln>
                  <a:noFill/>
                </a:ln>
                <a:solidFill>
                  <a:schemeClr val="tx1"/>
                </a:solidFill>
                <a:effectLst/>
                <a:ea typeface="Calibri" panose="020F0502020204030204" pitchFamily="34" charset="0"/>
                <a:cs typeface="Times New Roman" panose="02020603050405020304" pitchFamily="18" charset="0"/>
              </a:rPr>
              <a:t>Allekirjoitus </a:t>
            </a:r>
            <a:r>
              <a:rPr kumimoji="0" lang="fi-FI" altLang="fi-FI" sz="1400" b="0" i="0" u="sng" strike="noStrike" cap="none" normalizeH="0" baseline="0">
                <a:ln>
                  <a:noFill/>
                </a:ln>
                <a:solidFill>
                  <a:schemeClr val="tx1"/>
                </a:solidFill>
                <a:effectLst/>
                <a:ea typeface="Calibri" panose="020F0502020204030204" pitchFamily="34" charset="0"/>
                <a:cs typeface="Times New Roman" panose="02020603050405020304" pitchFamily="18" charset="0"/>
              </a:rPr>
              <a:t>     </a:t>
            </a:r>
            <a:r>
              <a:rPr kumimoji="0" lang="fi-FI" altLang="fi-FI" sz="1400" b="0" i="0" u="sng" strike="noStrike" cap="none" normalizeH="0" baseline="0">
                <a:ln>
                  <a:noFill/>
                </a:ln>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t>						</a:t>
            </a:r>
            <a:endParaRPr kumimoji="0" lang="fi-FI" altLang="fi-FI" sz="2000" b="0" i="0" u="none" strike="noStrike" cap="none" normalizeH="0" baseline="0">
              <a:ln>
                <a:noFill/>
              </a:ln>
              <a:solidFill>
                <a:schemeClr val="tx1"/>
              </a:solidFill>
              <a:effectLst/>
              <a:latin typeface="Arial" panose="020B0604020202020204" pitchFamily="34" charset="0"/>
            </a:endParaRPr>
          </a:p>
          <a:p>
            <a:pPr algn="ctr"/>
            <a:endParaRPr lang="en-FI" sz="1351"/>
          </a:p>
        </p:txBody>
      </p:sp>
      <p:sp>
        <p:nvSpPr>
          <p:cNvPr id="29" name="Title 28">
            <a:extLst>
              <a:ext uri="{FF2B5EF4-FFF2-40B4-BE49-F238E27FC236}">
                <a16:creationId xmlns:a16="http://schemas.microsoft.com/office/drawing/2014/main" id="{041005B9-0167-9BF4-D31D-502BF3431146}"/>
              </a:ext>
            </a:extLst>
          </p:cNvPr>
          <p:cNvSpPr>
            <a:spLocks noGrp="1"/>
          </p:cNvSpPr>
          <p:nvPr>
            <p:ph type="title"/>
          </p:nvPr>
        </p:nvSpPr>
        <p:spPr/>
        <p:txBody>
          <a:bodyPr vert="horz"/>
          <a:lstStyle/>
          <a:p>
            <a:r>
              <a:rPr lang="fi-FI"/>
              <a:t>Omavalvontasuunnitelman seuranta</a:t>
            </a:r>
          </a:p>
        </p:txBody>
      </p:sp>
      <p:sp>
        <p:nvSpPr>
          <p:cNvPr id="6" name="Rectangle 5">
            <a:extLst>
              <a:ext uri="{FF2B5EF4-FFF2-40B4-BE49-F238E27FC236}">
                <a16:creationId xmlns:a16="http://schemas.microsoft.com/office/drawing/2014/main" id="{3B59B379-ED69-880D-33D1-7CCDE259FB63}"/>
              </a:ext>
            </a:extLst>
          </p:cNvPr>
          <p:cNvSpPr/>
          <p:nvPr/>
        </p:nvSpPr>
        <p:spPr>
          <a:xfrm>
            <a:off x="7322756" y="6911"/>
            <a:ext cx="2427068" cy="518181"/>
          </a:xfrm>
          <a:prstGeom prst="rect">
            <a:avLst/>
          </a:prstGeom>
          <a:solidFill>
            <a:srgbClr val="FDF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7" name="Rectangle 6">
            <a:extLst>
              <a:ext uri="{FF2B5EF4-FFF2-40B4-BE49-F238E27FC236}">
                <a16:creationId xmlns:a16="http://schemas.microsoft.com/office/drawing/2014/main" id="{ECDF4B4B-1B42-6CEF-15BF-7E5F43FA7191}"/>
              </a:ext>
            </a:extLst>
          </p:cNvPr>
          <p:cNvSpPr/>
          <p:nvPr/>
        </p:nvSpPr>
        <p:spPr>
          <a:xfrm>
            <a:off x="9738487" y="-22188"/>
            <a:ext cx="2443164" cy="51818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Liitteet</a:t>
            </a:r>
          </a:p>
        </p:txBody>
      </p:sp>
      <p:sp>
        <p:nvSpPr>
          <p:cNvPr id="8" name="Rectangle 7">
            <a:extLst>
              <a:ext uri="{FF2B5EF4-FFF2-40B4-BE49-F238E27FC236}">
                <a16:creationId xmlns:a16="http://schemas.microsoft.com/office/drawing/2014/main" id="{41AE2A90-B7F2-FD15-453A-10AADC8B347A}"/>
              </a:ext>
            </a:extLst>
          </p:cNvPr>
          <p:cNvSpPr/>
          <p:nvPr/>
        </p:nvSpPr>
        <p:spPr>
          <a:xfrm>
            <a:off x="7303867" y="0"/>
            <a:ext cx="2443164" cy="50233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accent3"/>
                </a:solidFill>
                <a:ea typeface="Inter" panose="02000503000000020004" pitchFamily="2" charset="0"/>
              </a:rPr>
              <a:t>Kehittäminen</a:t>
            </a:r>
            <a:br>
              <a:rPr lang="fi-FI" sz="1250" b="1" spc="31">
                <a:solidFill>
                  <a:schemeClr val="accent3"/>
                </a:solidFill>
                <a:ea typeface="Inter" panose="02000503000000020004" pitchFamily="2" charset="0"/>
              </a:rPr>
            </a:br>
            <a:r>
              <a:rPr lang="fi-FI" sz="1250" b="1" spc="31">
                <a:solidFill>
                  <a:schemeClr val="accent3"/>
                </a:solidFill>
                <a:ea typeface="Inter" panose="02000503000000020004" pitchFamily="2" charset="0"/>
              </a:rPr>
              <a:t>&amp; seuranta</a:t>
            </a:r>
          </a:p>
        </p:txBody>
      </p:sp>
      <p:sp>
        <p:nvSpPr>
          <p:cNvPr id="9" name="Rectangle 8">
            <a:extLst>
              <a:ext uri="{FF2B5EF4-FFF2-40B4-BE49-F238E27FC236}">
                <a16:creationId xmlns:a16="http://schemas.microsoft.com/office/drawing/2014/main" id="{E7DEE3A0-929B-9074-79AC-4497BEAE1017}"/>
              </a:ext>
            </a:extLst>
          </p:cNvPr>
          <p:cNvSpPr/>
          <p:nvPr/>
        </p:nvSpPr>
        <p:spPr>
          <a:xfrm>
            <a:off x="4869243" y="-15840"/>
            <a:ext cx="2443164" cy="548166"/>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Toimintaperiaatteet </a:t>
            </a:r>
            <a:br>
              <a:rPr lang="fi-FI" sz="1250" b="1" spc="31">
                <a:solidFill>
                  <a:schemeClr val="bg1">
                    <a:lumMod val="65000"/>
                  </a:schemeClr>
                </a:solidFill>
                <a:ea typeface="Inter" panose="02000503000000020004" pitchFamily="2" charset="0"/>
              </a:rPr>
            </a:br>
            <a:r>
              <a:rPr lang="fi-FI" sz="1250" b="1" spc="31">
                <a:solidFill>
                  <a:schemeClr val="bg1">
                    <a:lumMod val="65000"/>
                  </a:schemeClr>
                </a:solidFill>
                <a:ea typeface="Inter" panose="02000503000000020004" pitchFamily="2" charset="0"/>
              </a:rPr>
              <a:t>&amp; käytännöt</a:t>
            </a:r>
          </a:p>
        </p:txBody>
      </p:sp>
      <p:sp>
        <p:nvSpPr>
          <p:cNvPr id="10" name="Rectangle 9">
            <a:extLst>
              <a:ext uri="{FF2B5EF4-FFF2-40B4-BE49-F238E27FC236}">
                <a16:creationId xmlns:a16="http://schemas.microsoft.com/office/drawing/2014/main" id="{1D4A9F67-A992-8DC5-0197-A404465987D3}"/>
              </a:ext>
            </a:extLst>
          </p:cNvPr>
          <p:cNvSpPr/>
          <p:nvPr/>
        </p:nvSpPr>
        <p:spPr>
          <a:xfrm>
            <a:off x="2434623" y="-22188"/>
            <a:ext cx="2443164" cy="516478"/>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Yksikön tiedot</a:t>
            </a:r>
          </a:p>
        </p:txBody>
      </p:sp>
      <p:sp>
        <p:nvSpPr>
          <p:cNvPr id="11" name="Rectangle 10">
            <a:extLst>
              <a:ext uri="{FF2B5EF4-FFF2-40B4-BE49-F238E27FC236}">
                <a16:creationId xmlns:a16="http://schemas.microsoft.com/office/drawing/2014/main" id="{EEA9568F-D4A9-AF68-30BE-591082701D59}"/>
              </a:ext>
            </a:extLst>
          </p:cNvPr>
          <p:cNvSpPr/>
          <p:nvPr/>
        </p:nvSpPr>
        <p:spPr>
          <a:xfrm>
            <a:off x="-1" y="-22188"/>
            <a:ext cx="2443164" cy="540369"/>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Sisällysluettelo</a:t>
            </a:r>
          </a:p>
        </p:txBody>
      </p:sp>
      <p:cxnSp>
        <p:nvCxnSpPr>
          <p:cNvPr id="12" name="Straight Connector 11">
            <a:extLst>
              <a:ext uri="{FF2B5EF4-FFF2-40B4-BE49-F238E27FC236}">
                <a16:creationId xmlns:a16="http://schemas.microsoft.com/office/drawing/2014/main" id="{9796EECE-5577-3FEF-301D-859EA7C53AFD}"/>
              </a:ext>
            </a:extLst>
          </p:cNvPr>
          <p:cNvCxnSpPr>
            <a:cxnSpLocks/>
          </p:cNvCxnSpPr>
          <p:nvPr/>
        </p:nvCxnSpPr>
        <p:spPr>
          <a:xfrm>
            <a:off x="24384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0BBC325-4B9E-4E23-FFC9-7AA36DCBF76F}"/>
              </a:ext>
            </a:extLst>
          </p:cNvPr>
          <p:cNvCxnSpPr>
            <a:cxnSpLocks/>
          </p:cNvCxnSpPr>
          <p:nvPr/>
        </p:nvCxnSpPr>
        <p:spPr>
          <a:xfrm>
            <a:off x="4876800" y="-22188"/>
            <a:ext cx="0" cy="540369"/>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C56CAC2-9BE0-F296-670F-E9CCCDBEFC6F}"/>
              </a:ext>
            </a:extLst>
          </p:cNvPr>
          <p:cNvCxnSpPr>
            <a:cxnSpLocks/>
          </p:cNvCxnSpPr>
          <p:nvPr/>
        </p:nvCxnSpPr>
        <p:spPr>
          <a:xfrm>
            <a:off x="73152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05AA46D-31A9-A68A-6185-48E2146FC359}"/>
              </a:ext>
            </a:extLst>
          </p:cNvPr>
          <p:cNvCxnSpPr>
            <a:cxnSpLocks/>
          </p:cNvCxnSpPr>
          <p:nvPr/>
        </p:nvCxnSpPr>
        <p:spPr>
          <a:xfrm>
            <a:off x="9753600" y="0"/>
            <a:ext cx="0" cy="518181"/>
          </a:xfrm>
          <a:prstGeom prst="line">
            <a:avLst/>
          </a:prstGeom>
          <a:ln w="19050" cap="sq">
            <a:noFill/>
            <a:roun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ADCC4E3-9EB7-CC61-323F-BDF9CCCC742E}"/>
              </a:ext>
            </a:extLst>
          </p:cNvPr>
          <p:cNvCxnSpPr>
            <a:cxnSpLocks/>
          </p:cNvCxnSpPr>
          <p:nvPr/>
        </p:nvCxnSpPr>
        <p:spPr>
          <a:xfrm flipH="1">
            <a:off x="9753600" y="518181"/>
            <a:ext cx="2439699"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F6A9EDA-BA22-51FB-5E07-C489A64E0136}"/>
              </a:ext>
            </a:extLst>
          </p:cNvPr>
          <p:cNvCxnSpPr>
            <a:cxnSpLocks/>
          </p:cNvCxnSpPr>
          <p:nvPr/>
        </p:nvCxnSpPr>
        <p:spPr>
          <a:xfrm flipH="1">
            <a:off x="-8540" y="516156"/>
            <a:ext cx="7320947"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54731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7E891381-DCA0-18F7-7EBC-7AA48E0AB49E}"/>
              </a:ext>
            </a:extLst>
          </p:cNvPr>
          <p:cNvSpPr>
            <a:spLocks noGrp="1"/>
          </p:cNvSpPr>
          <p:nvPr>
            <p:ph type="title"/>
          </p:nvPr>
        </p:nvSpPr>
        <p:spPr/>
        <p:txBody>
          <a:bodyPr/>
          <a:lstStyle/>
          <a:p>
            <a:r>
              <a:rPr lang="fi-FI" sz="2600">
                <a:latin typeface="+mj-lt"/>
                <a:ea typeface="Inter" panose="02000503000000020004" pitchFamily="2" charset="0"/>
              </a:rPr>
              <a:t>Liitteet</a:t>
            </a:r>
            <a:endParaRPr lang="fi-FI"/>
          </a:p>
        </p:txBody>
      </p:sp>
      <p:sp>
        <p:nvSpPr>
          <p:cNvPr id="35" name="Rectangle 34">
            <a:extLst>
              <a:ext uri="{FF2B5EF4-FFF2-40B4-BE49-F238E27FC236}">
                <a16:creationId xmlns:a16="http://schemas.microsoft.com/office/drawing/2014/main" id="{F1DC9D12-00D1-3C63-ED73-EB79BADB4691}"/>
              </a:ext>
            </a:extLst>
          </p:cNvPr>
          <p:cNvSpPr/>
          <p:nvPr/>
        </p:nvSpPr>
        <p:spPr>
          <a:xfrm>
            <a:off x="0" y="0"/>
            <a:ext cx="12192000" cy="518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37" name="Rectangle 36">
            <a:extLst>
              <a:ext uri="{FF2B5EF4-FFF2-40B4-BE49-F238E27FC236}">
                <a16:creationId xmlns:a16="http://schemas.microsoft.com/office/drawing/2014/main" id="{BE691117-57D5-E5BF-4E68-C87E34C65852}"/>
              </a:ext>
            </a:extLst>
          </p:cNvPr>
          <p:cNvSpPr/>
          <p:nvPr/>
        </p:nvSpPr>
        <p:spPr>
          <a:xfrm>
            <a:off x="9738487" y="-22188"/>
            <a:ext cx="2443164" cy="51818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Liitteet</a:t>
            </a:r>
          </a:p>
        </p:txBody>
      </p:sp>
      <p:sp>
        <p:nvSpPr>
          <p:cNvPr id="38" name="Rectangle 37">
            <a:extLst>
              <a:ext uri="{FF2B5EF4-FFF2-40B4-BE49-F238E27FC236}">
                <a16:creationId xmlns:a16="http://schemas.microsoft.com/office/drawing/2014/main" id="{68C8FBEE-3C51-8CD4-19DB-BA9C2527CA95}"/>
              </a:ext>
            </a:extLst>
          </p:cNvPr>
          <p:cNvSpPr/>
          <p:nvPr/>
        </p:nvSpPr>
        <p:spPr>
          <a:xfrm>
            <a:off x="7303867" y="0"/>
            <a:ext cx="2443164" cy="50233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Kehittäminen</a:t>
            </a:r>
            <a:br>
              <a:rPr lang="fi-FI" sz="1250" b="1" spc="31">
                <a:solidFill>
                  <a:schemeClr val="bg1">
                    <a:lumMod val="65000"/>
                  </a:schemeClr>
                </a:solidFill>
                <a:ea typeface="Inter" panose="02000503000000020004" pitchFamily="2" charset="0"/>
              </a:rPr>
            </a:br>
            <a:r>
              <a:rPr lang="fi-FI" sz="1250" b="1" spc="31">
                <a:solidFill>
                  <a:schemeClr val="bg1">
                    <a:lumMod val="65000"/>
                  </a:schemeClr>
                </a:solidFill>
                <a:ea typeface="Inter" panose="02000503000000020004" pitchFamily="2" charset="0"/>
              </a:rPr>
              <a:t>&amp; seuranta</a:t>
            </a:r>
          </a:p>
        </p:txBody>
      </p:sp>
      <p:sp>
        <p:nvSpPr>
          <p:cNvPr id="39" name="Rectangle 38">
            <a:extLst>
              <a:ext uri="{FF2B5EF4-FFF2-40B4-BE49-F238E27FC236}">
                <a16:creationId xmlns:a16="http://schemas.microsoft.com/office/drawing/2014/main" id="{9D9C19E0-705B-95DA-5792-C2C149F2684A}"/>
              </a:ext>
            </a:extLst>
          </p:cNvPr>
          <p:cNvSpPr/>
          <p:nvPr/>
        </p:nvSpPr>
        <p:spPr>
          <a:xfrm>
            <a:off x="4869243" y="-15840"/>
            <a:ext cx="2443164" cy="548166"/>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Toimintaperiaatteet </a:t>
            </a:r>
            <a:br>
              <a:rPr lang="fi-FI" sz="1250" b="1" spc="31">
                <a:solidFill>
                  <a:schemeClr val="bg1">
                    <a:lumMod val="65000"/>
                  </a:schemeClr>
                </a:solidFill>
                <a:ea typeface="Inter" panose="02000503000000020004" pitchFamily="2" charset="0"/>
              </a:rPr>
            </a:br>
            <a:r>
              <a:rPr lang="fi-FI" sz="1250" b="1" spc="31">
                <a:solidFill>
                  <a:schemeClr val="bg1">
                    <a:lumMod val="65000"/>
                  </a:schemeClr>
                </a:solidFill>
                <a:ea typeface="Inter" panose="02000503000000020004" pitchFamily="2" charset="0"/>
              </a:rPr>
              <a:t>&amp; käytännöt</a:t>
            </a:r>
          </a:p>
        </p:txBody>
      </p:sp>
      <p:sp>
        <p:nvSpPr>
          <p:cNvPr id="40" name="Rectangle 39">
            <a:extLst>
              <a:ext uri="{FF2B5EF4-FFF2-40B4-BE49-F238E27FC236}">
                <a16:creationId xmlns:a16="http://schemas.microsoft.com/office/drawing/2014/main" id="{F250F812-EF16-102E-99D9-579326853F58}"/>
              </a:ext>
            </a:extLst>
          </p:cNvPr>
          <p:cNvSpPr/>
          <p:nvPr/>
        </p:nvSpPr>
        <p:spPr>
          <a:xfrm>
            <a:off x="2434623" y="-22188"/>
            <a:ext cx="2443164" cy="516478"/>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Yksikön tiedot</a:t>
            </a:r>
          </a:p>
        </p:txBody>
      </p:sp>
      <p:sp>
        <p:nvSpPr>
          <p:cNvPr id="41" name="Rectangle 40">
            <a:extLst>
              <a:ext uri="{FF2B5EF4-FFF2-40B4-BE49-F238E27FC236}">
                <a16:creationId xmlns:a16="http://schemas.microsoft.com/office/drawing/2014/main" id="{B4F76884-DAF1-C26A-763B-8D3DA3B47856}"/>
              </a:ext>
            </a:extLst>
          </p:cNvPr>
          <p:cNvSpPr/>
          <p:nvPr/>
        </p:nvSpPr>
        <p:spPr>
          <a:xfrm>
            <a:off x="-1" y="-22188"/>
            <a:ext cx="2443164" cy="540369"/>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rPr>
              <a:t>Sisällysluettelo</a:t>
            </a:r>
          </a:p>
        </p:txBody>
      </p:sp>
      <p:cxnSp>
        <p:nvCxnSpPr>
          <p:cNvPr id="42" name="Straight Connector 41">
            <a:extLst>
              <a:ext uri="{FF2B5EF4-FFF2-40B4-BE49-F238E27FC236}">
                <a16:creationId xmlns:a16="http://schemas.microsoft.com/office/drawing/2014/main" id="{DCF7AC07-0FE3-EEA4-5B33-8A2254015756}"/>
              </a:ext>
            </a:extLst>
          </p:cNvPr>
          <p:cNvCxnSpPr>
            <a:cxnSpLocks/>
          </p:cNvCxnSpPr>
          <p:nvPr/>
        </p:nvCxnSpPr>
        <p:spPr>
          <a:xfrm>
            <a:off x="24384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0280A89-72E7-DD14-5C6D-9A20A9486F52}"/>
              </a:ext>
            </a:extLst>
          </p:cNvPr>
          <p:cNvCxnSpPr>
            <a:cxnSpLocks/>
          </p:cNvCxnSpPr>
          <p:nvPr/>
        </p:nvCxnSpPr>
        <p:spPr>
          <a:xfrm>
            <a:off x="4876800" y="-22188"/>
            <a:ext cx="0" cy="540369"/>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796AB2B-C581-940C-90D3-789C5183B031}"/>
              </a:ext>
            </a:extLst>
          </p:cNvPr>
          <p:cNvCxnSpPr>
            <a:cxnSpLocks/>
          </p:cNvCxnSpPr>
          <p:nvPr/>
        </p:nvCxnSpPr>
        <p:spPr>
          <a:xfrm>
            <a:off x="73152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29C6974-4BE7-C054-263C-9D8885FF4CA5}"/>
              </a:ext>
            </a:extLst>
          </p:cNvPr>
          <p:cNvCxnSpPr>
            <a:cxnSpLocks/>
          </p:cNvCxnSpPr>
          <p:nvPr/>
        </p:nvCxnSpPr>
        <p:spPr>
          <a:xfrm>
            <a:off x="97536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C4ABEF6-8B62-2335-3170-A6D92F6CC894}"/>
              </a:ext>
            </a:extLst>
          </p:cNvPr>
          <p:cNvCxnSpPr>
            <a:cxnSpLocks/>
          </p:cNvCxnSpPr>
          <p:nvPr/>
        </p:nvCxnSpPr>
        <p:spPr>
          <a:xfrm flipH="1">
            <a:off x="-2538" y="532326"/>
            <a:ext cx="9758676"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2" name="Content Placeholder 29">
            <a:extLst>
              <a:ext uri="{FF2B5EF4-FFF2-40B4-BE49-F238E27FC236}">
                <a16:creationId xmlns:a16="http://schemas.microsoft.com/office/drawing/2014/main" id="{AA1D97F5-9EC7-FBE0-F0A1-072FADCC09F2}"/>
              </a:ext>
            </a:extLst>
          </p:cNvPr>
          <p:cNvSpPr>
            <a:spLocks noGrp="1"/>
          </p:cNvSpPr>
          <p:nvPr>
            <p:ph sz="half" idx="1"/>
          </p:nvPr>
        </p:nvSpPr>
        <p:spPr>
          <a:xfrm>
            <a:off x="451413" y="1825625"/>
            <a:ext cx="11289174" cy="3942129"/>
          </a:xfrm>
        </p:spPr>
        <p:txBody>
          <a:bodyPr numCol="1"/>
          <a:lstStyle/>
          <a:p>
            <a:pPr>
              <a:lnSpc>
                <a:spcPct val="107000"/>
              </a:lnSpc>
              <a:spcAft>
                <a:spcPts val="800"/>
              </a:spcAft>
            </a:pPr>
            <a:r>
              <a:rPr lang="fi-FI" sz="2000" b="1"/>
              <a:t>1</a:t>
            </a:r>
            <a:r>
              <a:rPr lang="fi-FI" sz="2000"/>
              <a:t> – Ilmoitukset ja ilmoitusvelvollisuudet kotihoidossa</a:t>
            </a:r>
          </a:p>
          <a:p>
            <a:pPr>
              <a:lnSpc>
                <a:spcPct val="107000"/>
              </a:lnSpc>
              <a:spcAft>
                <a:spcPts val="800"/>
              </a:spcAft>
            </a:pPr>
            <a:r>
              <a:rPr lang="fi-FI" sz="2000" b="1">
                <a:latin typeface="+mn-lt"/>
              </a:rPr>
              <a:t>2</a:t>
            </a:r>
            <a:r>
              <a:rPr lang="fi-FI" sz="2000"/>
              <a:t> – Koonti linkeistä lisätiedon pariin </a:t>
            </a:r>
            <a:endParaRPr lang="fi-FI" sz="2000">
              <a:latin typeface="+mn-lt"/>
            </a:endParaRPr>
          </a:p>
          <a:p>
            <a:pPr>
              <a:lnSpc>
                <a:spcPct val="107000"/>
              </a:lnSpc>
              <a:spcAft>
                <a:spcPts val="800"/>
              </a:spcAft>
            </a:pPr>
            <a:endParaRPr lang="fi-FI"/>
          </a:p>
          <a:p>
            <a:endParaRPr lang="fi-FI"/>
          </a:p>
        </p:txBody>
      </p:sp>
    </p:spTree>
    <p:extLst>
      <p:ext uri="{BB962C8B-B14F-4D97-AF65-F5344CB8AC3E}">
        <p14:creationId xmlns:p14="http://schemas.microsoft.com/office/powerpoint/2010/main" val="5160902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alpha val="8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8C28C66-5DB8-9841-4AF3-BA672F18F21B}"/>
              </a:ext>
            </a:extLst>
          </p:cNvPr>
          <p:cNvSpPr/>
          <p:nvPr/>
        </p:nvSpPr>
        <p:spPr>
          <a:xfrm>
            <a:off x="157316" y="6302477"/>
            <a:ext cx="1170039" cy="4490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graphicFrame>
        <p:nvGraphicFramePr>
          <p:cNvPr id="5" name="Table 5">
            <a:extLst>
              <a:ext uri="{FF2B5EF4-FFF2-40B4-BE49-F238E27FC236}">
                <a16:creationId xmlns:a16="http://schemas.microsoft.com/office/drawing/2014/main" id="{1BDDA79D-51CD-4497-DCF9-AC75AFFBFFE2}"/>
              </a:ext>
            </a:extLst>
          </p:cNvPr>
          <p:cNvGraphicFramePr>
            <a:graphicFrameLocks noGrp="1"/>
          </p:cNvGraphicFramePr>
          <p:nvPr>
            <p:extLst>
              <p:ext uri="{D42A27DB-BD31-4B8C-83A1-F6EECF244321}">
                <p14:modId xmlns:p14="http://schemas.microsoft.com/office/powerpoint/2010/main" val="515989565"/>
              </p:ext>
            </p:extLst>
          </p:nvPr>
        </p:nvGraphicFramePr>
        <p:xfrm>
          <a:off x="369638" y="786896"/>
          <a:ext cx="11289172" cy="5964651"/>
        </p:xfrm>
        <a:graphic>
          <a:graphicData uri="http://schemas.openxmlformats.org/drawingml/2006/table">
            <a:tbl>
              <a:tblPr firstRow="1" bandRow="1">
                <a:tableStyleId>{FABFCF23-3B69-468F-B69F-88F6DE6A72F2}</a:tableStyleId>
              </a:tblPr>
              <a:tblGrid>
                <a:gridCol w="2026315">
                  <a:extLst>
                    <a:ext uri="{9D8B030D-6E8A-4147-A177-3AD203B41FA5}">
                      <a16:colId xmlns:a16="http://schemas.microsoft.com/office/drawing/2014/main" val="3876454181"/>
                    </a:ext>
                  </a:extLst>
                </a:gridCol>
                <a:gridCol w="2035277">
                  <a:extLst>
                    <a:ext uri="{9D8B030D-6E8A-4147-A177-3AD203B41FA5}">
                      <a16:colId xmlns:a16="http://schemas.microsoft.com/office/drawing/2014/main" val="3873228180"/>
                    </a:ext>
                  </a:extLst>
                </a:gridCol>
                <a:gridCol w="934575">
                  <a:extLst>
                    <a:ext uri="{9D8B030D-6E8A-4147-A177-3AD203B41FA5}">
                      <a16:colId xmlns:a16="http://schemas.microsoft.com/office/drawing/2014/main" val="764456884"/>
                    </a:ext>
                  </a:extLst>
                </a:gridCol>
                <a:gridCol w="1141800">
                  <a:extLst>
                    <a:ext uri="{9D8B030D-6E8A-4147-A177-3AD203B41FA5}">
                      <a16:colId xmlns:a16="http://schemas.microsoft.com/office/drawing/2014/main" val="3096771426"/>
                    </a:ext>
                  </a:extLst>
                </a:gridCol>
                <a:gridCol w="5151205">
                  <a:extLst>
                    <a:ext uri="{9D8B030D-6E8A-4147-A177-3AD203B41FA5}">
                      <a16:colId xmlns:a16="http://schemas.microsoft.com/office/drawing/2014/main" val="3892915801"/>
                    </a:ext>
                  </a:extLst>
                </a:gridCol>
              </a:tblGrid>
              <a:tr h="378222">
                <a:tc>
                  <a:txBody>
                    <a:bodyPr/>
                    <a:lstStyle/>
                    <a:p>
                      <a:r>
                        <a:rPr lang="fi-FI" sz="1100"/>
                        <a:t>Tapahtuma</a:t>
                      </a:r>
                    </a:p>
                  </a:txBody>
                  <a:tcPr>
                    <a:solidFill>
                      <a:schemeClr val="tx1">
                        <a:lumMod val="75000"/>
                        <a:lumOff val="25000"/>
                      </a:schemeClr>
                    </a:solidFill>
                  </a:tcPr>
                </a:tc>
                <a:tc>
                  <a:txBody>
                    <a:bodyPr/>
                    <a:lstStyle/>
                    <a:p>
                      <a:r>
                        <a:rPr lang="fi-FI" sz="1100"/>
                        <a:t>Ilmoitus</a:t>
                      </a:r>
                    </a:p>
                  </a:txBody>
                  <a:tcPr>
                    <a:solidFill>
                      <a:schemeClr val="tx1">
                        <a:lumMod val="75000"/>
                        <a:lumOff val="25000"/>
                      </a:schemeClr>
                    </a:solidFill>
                  </a:tcPr>
                </a:tc>
                <a:tc>
                  <a:txBody>
                    <a:bodyPr/>
                    <a:lstStyle/>
                    <a:p>
                      <a:r>
                        <a:rPr lang="fi-FI" sz="1100"/>
                        <a:t>Henkilöstö</a:t>
                      </a:r>
                    </a:p>
                  </a:txBody>
                  <a:tcPr>
                    <a:solidFill>
                      <a:schemeClr val="tx1">
                        <a:lumMod val="75000"/>
                        <a:lumOff val="25000"/>
                      </a:schemeClr>
                    </a:solidFill>
                  </a:tcPr>
                </a:tc>
                <a:tc>
                  <a:txBody>
                    <a:bodyPr/>
                    <a:lstStyle/>
                    <a:p>
                      <a:r>
                        <a:rPr lang="fi-FI" sz="1100"/>
                        <a:t>Asiakas tai lähipiiri </a:t>
                      </a:r>
                    </a:p>
                  </a:txBody>
                  <a:tcPr>
                    <a:solidFill>
                      <a:schemeClr val="tx1">
                        <a:lumMod val="75000"/>
                        <a:lumOff val="25000"/>
                      </a:schemeClr>
                    </a:solidFill>
                  </a:tcPr>
                </a:tc>
                <a:tc>
                  <a:txBody>
                    <a:bodyPr/>
                    <a:lstStyle/>
                    <a:p>
                      <a:r>
                        <a:rPr lang="fi-FI" sz="1100"/>
                        <a:t>Linkki </a:t>
                      </a:r>
                    </a:p>
                  </a:txBody>
                  <a:tcPr>
                    <a:solidFill>
                      <a:schemeClr val="tx1">
                        <a:lumMod val="75000"/>
                        <a:lumOff val="25000"/>
                      </a:schemeClr>
                    </a:solidFill>
                  </a:tcPr>
                </a:tc>
                <a:extLst>
                  <a:ext uri="{0D108BD9-81ED-4DB2-BD59-A6C34878D82A}">
                    <a16:rowId xmlns:a16="http://schemas.microsoft.com/office/drawing/2014/main" val="1684026084"/>
                  </a:ext>
                </a:extLst>
              </a:tr>
              <a:tr h="407316">
                <a:tc>
                  <a:txBody>
                    <a:bodyPr/>
                    <a:lstStyle/>
                    <a:p>
                      <a:r>
                        <a:rPr lang="fi-FI" sz="1100" b="1"/>
                        <a:t>Toiminnan kehittäminen </a:t>
                      </a:r>
                    </a:p>
                  </a:txBody>
                  <a:tcPr>
                    <a:solidFill>
                      <a:schemeClr val="bg1">
                        <a:lumMod val="95000"/>
                      </a:schemeClr>
                    </a:solidFill>
                  </a:tcPr>
                </a:tc>
                <a:tc>
                  <a:txBody>
                    <a:bodyPr/>
                    <a:lstStyle/>
                    <a:p>
                      <a:r>
                        <a:rPr lang="fi-FI" sz="1100"/>
                        <a:t>Palaute </a:t>
                      </a:r>
                    </a:p>
                  </a:txBody>
                  <a:tcPr>
                    <a:solidFill>
                      <a:schemeClr val="bg1">
                        <a:lumMod val="95000"/>
                      </a:schemeClr>
                    </a:solidFill>
                  </a:tcPr>
                </a:tc>
                <a:tc>
                  <a:txBody>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lang="fi-FI" sz="1100" b="0"/>
                    </a:p>
                  </a:txBody>
                  <a:tcPr>
                    <a:solidFill>
                      <a:schemeClr val="bg1">
                        <a:lumMod val="95000"/>
                      </a:schemeClr>
                    </a:solidFill>
                  </a:tcPr>
                </a:tc>
                <a:tc>
                  <a:txBody>
                    <a:bodyPr/>
                    <a:lstStyle/>
                    <a:p>
                      <a:pPr algn="ctr"/>
                      <a:r>
                        <a:rPr lang="fi-FI" sz="1100"/>
                        <a:t>x</a:t>
                      </a:r>
                    </a:p>
                  </a:txBody>
                  <a:tcPr>
                    <a:solidFill>
                      <a:schemeClr val="bg1">
                        <a:lumMod val="95000"/>
                      </a:schemeClr>
                    </a:solidFill>
                  </a:tcPr>
                </a:tc>
                <a:tc>
                  <a:txBody>
                    <a:bodyPr/>
                    <a:lstStyle/>
                    <a:p>
                      <a:r>
                        <a:rPr lang="fi-FI" sz="900" kern="100">
                          <a:effectLst/>
                        </a:rPr>
                        <a:t>Eloisan sähköisen palautelomakkeen osoitteessa: </a:t>
                      </a:r>
                      <a:r>
                        <a:rPr lang="fi-FI" sz="900" u="sng" kern="100">
                          <a:effectLst/>
                        </a:rPr>
                        <a:t>https://etelasavonha.fi/asiakkaan-opas/palaute-etela-savon-hyvinvointialueelle/</a:t>
                      </a:r>
                      <a:endParaRPr lang="fi-FI" sz="900">
                        <a:latin typeface="+mn-lt"/>
                      </a:endParaRPr>
                    </a:p>
                  </a:txBody>
                  <a:tcPr>
                    <a:solidFill>
                      <a:schemeClr val="bg1">
                        <a:lumMod val="95000"/>
                      </a:schemeClr>
                    </a:solidFill>
                  </a:tcPr>
                </a:tc>
                <a:extLst>
                  <a:ext uri="{0D108BD9-81ED-4DB2-BD59-A6C34878D82A}">
                    <a16:rowId xmlns:a16="http://schemas.microsoft.com/office/drawing/2014/main" val="3054761934"/>
                  </a:ext>
                </a:extLst>
              </a:tr>
              <a:tr h="407316">
                <a:tc>
                  <a:txBody>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lang="fi-FI" sz="1100" b="1"/>
                        <a:t>Ikääntyneen avuntarve</a:t>
                      </a:r>
                    </a:p>
                  </a:txBody>
                  <a:tcPr>
                    <a:solidFill>
                      <a:schemeClr val="bg1">
                        <a:lumMod val="95000"/>
                      </a:schemeClr>
                    </a:solidFill>
                  </a:tcPr>
                </a:tc>
                <a:tc>
                  <a:txBody>
                    <a:bodyPr/>
                    <a:lstStyle/>
                    <a:p>
                      <a:r>
                        <a:rPr lang="fi-FI" sz="1100"/>
                        <a:t>Huoli-ilmoitus</a:t>
                      </a:r>
                    </a:p>
                  </a:txBody>
                  <a:tcPr>
                    <a:solidFill>
                      <a:schemeClr val="bg1">
                        <a:lumMod val="95000"/>
                      </a:schemeClr>
                    </a:solidFill>
                  </a:tcPr>
                </a:tc>
                <a:tc>
                  <a:txBody>
                    <a:bodyPr/>
                    <a:lstStyle/>
                    <a:p>
                      <a:pPr algn="ctr"/>
                      <a:r>
                        <a:rPr lang="fi-FI" sz="1100"/>
                        <a:t>x</a:t>
                      </a:r>
                    </a:p>
                  </a:txBody>
                  <a:tcPr>
                    <a:solidFill>
                      <a:schemeClr val="bg1">
                        <a:lumMod val="95000"/>
                      </a:schemeClr>
                    </a:solidFill>
                  </a:tcPr>
                </a:tc>
                <a:tc>
                  <a:txBody>
                    <a:bodyPr/>
                    <a:lstStyle/>
                    <a:p>
                      <a:pPr algn="ctr"/>
                      <a:r>
                        <a:rPr lang="fi-FI" sz="1100"/>
                        <a:t>x</a:t>
                      </a:r>
                    </a:p>
                  </a:txBody>
                  <a:tcPr>
                    <a:solidFill>
                      <a:schemeClr val="bg1">
                        <a:lumMod val="95000"/>
                      </a:schemeClr>
                    </a:solidFill>
                  </a:tcPr>
                </a:tc>
                <a:tc>
                  <a:txBody>
                    <a:bodyPr/>
                    <a:lstStyle/>
                    <a:p>
                      <a:r>
                        <a:rPr lang="fi-FI" sz="900"/>
                        <a:t>Sähköinen lomake: verkkosivuilta </a:t>
                      </a:r>
                      <a:r>
                        <a:rPr lang="fi-FI" sz="900">
                          <a:hlinkClick r:id="rId3"/>
                        </a:rPr>
                        <a:t>Ilmaise huolesi</a:t>
                      </a:r>
                      <a:r>
                        <a:rPr lang="fi-FI" sz="900"/>
                        <a:t> sähköisen lomakkeen kautta</a:t>
                      </a:r>
                      <a:endParaRPr lang="fi-FI" sz="900">
                        <a:latin typeface="+mn-lt"/>
                      </a:endParaRPr>
                    </a:p>
                  </a:txBody>
                  <a:tcPr>
                    <a:solidFill>
                      <a:schemeClr val="bg1">
                        <a:lumMod val="95000"/>
                      </a:schemeClr>
                    </a:solidFill>
                  </a:tcPr>
                </a:tc>
                <a:extLst>
                  <a:ext uri="{0D108BD9-81ED-4DB2-BD59-A6C34878D82A}">
                    <a16:rowId xmlns:a16="http://schemas.microsoft.com/office/drawing/2014/main" val="1269226064"/>
                  </a:ext>
                </a:extLst>
              </a:tr>
              <a:tr h="407316">
                <a:tc rowSpan="2">
                  <a:txBody>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lang="fi-FI" sz="1100" b="1"/>
                        <a:t>Vaaratilanne</a:t>
                      </a:r>
                    </a:p>
                  </a:txBody>
                  <a:tcPr>
                    <a:solidFill>
                      <a:schemeClr val="bg1">
                        <a:lumMod val="95000"/>
                      </a:schemeClr>
                    </a:solidFill>
                  </a:tcPr>
                </a:tc>
                <a:tc>
                  <a:txBody>
                    <a:bodyPr/>
                    <a:lstStyle/>
                    <a:p>
                      <a:r>
                        <a:rPr lang="fi-FI" sz="1100"/>
                        <a:t>Ilmoitus työntekijälle ja sähköisen lomakkeen kautta</a:t>
                      </a:r>
                    </a:p>
                  </a:txBody>
                  <a:tcPr>
                    <a:lnB w="12700" cap="flat" cmpd="sng" algn="ctr">
                      <a:solidFill>
                        <a:schemeClr val="accent5">
                          <a:lumMod val="20000"/>
                          <a:lumOff val="80000"/>
                        </a:schemeClr>
                      </a:solidFill>
                      <a:prstDash val="solid"/>
                      <a:round/>
                      <a:headEnd type="none" w="med" len="med"/>
                      <a:tailEnd type="none" w="med" len="med"/>
                    </a:lnB>
                    <a:solidFill>
                      <a:schemeClr val="bg1">
                        <a:lumMod val="95000"/>
                      </a:schemeClr>
                    </a:solidFill>
                  </a:tcPr>
                </a:tc>
                <a:tc>
                  <a:txBody>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lang="fi-FI" sz="1100" b="0"/>
                    </a:p>
                  </a:txBody>
                  <a:tcPr>
                    <a:lnB w="12700" cap="flat" cmpd="sng" algn="ctr">
                      <a:solidFill>
                        <a:schemeClr val="accent5">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fi-FI" sz="1100"/>
                        <a:t>x</a:t>
                      </a:r>
                    </a:p>
                  </a:txBody>
                  <a:tcPr>
                    <a:lnB w="12700" cap="flat" cmpd="sng" algn="ctr">
                      <a:solidFill>
                        <a:schemeClr val="accent5">
                          <a:lumMod val="20000"/>
                          <a:lumOff val="80000"/>
                        </a:schemeClr>
                      </a:solidFill>
                      <a:prstDash val="solid"/>
                      <a:round/>
                      <a:headEnd type="none" w="med" len="med"/>
                      <a:tailEnd type="none" w="med" len="med"/>
                    </a:lnB>
                    <a:solidFill>
                      <a:schemeClr val="bg1">
                        <a:lumMod val="95000"/>
                      </a:schemeClr>
                    </a:solidFill>
                  </a:tcPr>
                </a:tc>
                <a:tc>
                  <a:txBody>
                    <a:bodyPr/>
                    <a:lstStyle/>
                    <a:p>
                      <a:r>
                        <a:rPr lang="fi-FI" sz="900"/>
                        <a:t>Eloisan internetsivuilla osoitteessa: </a:t>
                      </a:r>
                      <a:r>
                        <a:rPr lang="fi-FI" sz="900">
                          <a:hlinkClick r:id="rId4"/>
                        </a:rPr>
                        <a:t>https://etelasavonha.fi/asiakkaan-opas/asiakas-ja-potilasturvallisuus-ja-valvonta/oma-ilmoitus-vaaratilanteesta/</a:t>
                      </a:r>
                      <a:r>
                        <a:rPr lang="fi-FI" sz="900"/>
                        <a:t>.</a:t>
                      </a:r>
                    </a:p>
                    <a:p>
                      <a:r>
                        <a:rPr lang="fi-FI" sz="900"/>
                        <a:t>Ilmoituksen käsittely kuvattu kohdassa ”Riski- ja epäkohtailmoitusten käsittely”</a:t>
                      </a:r>
                      <a:endParaRPr lang="fi-FI" sz="900">
                        <a:latin typeface="+mn-lt"/>
                      </a:endParaRPr>
                    </a:p>
                  </a:txBody>
                  <a:tcPr>
                    <a:lnB w="12700" cap="flat" cmpd="sng" algn="ctr">
                      <a:solidFill>
                        <a:schemeClr val="accent5">
                          <a:lumMod val="20000"/>
                          <a:lumOff val="8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6388562"/>
                  </a:ext>
                </a:extLst>
              </a:tr>
              <a:tr h="407316">
                <a:tc vMerge="1">
                  <a: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lang="fi-FI" sz="1100"/>
                    </a:p>
                  </a:txBody>
                  <a:tcPr>
                    <a:solidFill>
                      <a:schemeClr val="bg1"/>
                    </a:solidFill>
                  </a:tcPr>
                </a:tc>
                <a:tc>
                  <a:txBody>
                    <a:bodyPr/>
                    <a:lstStyle/>
                    <a:p>
                      <a:r>
                        <a:rPr lang="fi-FI" sz="1100" err="1"/>
                        <a:t>Haipro</a:t>
                      </a:r>
                      <a:r>
                        <a:rPr lang="fi-FI" sz="1100"/>
                        <a:t>-ilmoitus</a:t>
                      </a:r>
                    </a:p>
                  </a:txBody>
                  <a:tcPr>
                    <a:lnT w="12700" cap="flat" cmpd="sng" algn="ctr">
                      <a:solidFill>
                        <a:schemeClr val="accent5">
                          <a:lumMod val="20000"/>
                          <a:lumOff val="80000"/>
                        </a:schemeClr>
                      </a:solidFill>
                      <a:prstDash val="solid"/>
                      <a:round/>
                      <a:headEnd type="none" w="med" len="med"/>
                      <a:tailEnd type="none" w="med" len="med"/>
                    </a:lnT>
                    <a:solidFill>
                      <a:schemeClr val="bg1">
                        <a:lumMod val="95000"/>
                      </a:schemeClr>
                    </a:solidFill>
                  </a:tcPr>
                </a:tc>
                <a:tc>
                  <a:txBody>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lang="fi-FI" sz="1100"/>
                        <a:t>x</a:t>
                      </a:r>
                      <a:endParaRPr lang="fi-FI" sz="1100" b="0"/>
                    </a:p>
                  </a:txBody>
                  <a:tcPr>
                    <a:lnT w="12700" cap="flat" cmpd="sng" algn="ctr">
                      <a:solidFill>
                        <a:schemeClr val="accent5">
                          <a:lumMod val="20000"/>
                          <a:lumOff val="80000"/>
                        </a:schemeClr>
                      </a:solidFill>
                      <a:prstDash val="solid"/>
                      <a:round/>
                      <a:headEnd type="none" w="med" len="med"/>
                      <a:tailEnd type="none" w="med" len="med"/>
                    </a:lnT>
                    <a:solidFill>
                      <a:schemeClr val="bg1">
                        <a:lumMod val="95000"/>
                      </a:schemeClr>
                    </a:solidFill>
                  </a:tcPr>
                </a:tc>
                <a:tc>
                  <a:txBody>
                    <a:bodyPr/>
                    <a:lstStyle/>
                    <a:p>
                      <a:pPr algn="ctr"/>
                      <a:endParaRPr lang="fi-FI" sz="1100"/>
                    </a:p>
                  </a:txBody>
                  <a:tcPr>
                    <a:lnT w="12700" cap="flat" cmpd="sng" algn="ctr">
                      <a:solidFill>
                        <a:schemeClr val="accent5">
                          <a:lumMod val="20000"/>
                          <a:lumOff val="80000"/>
                        </a:schemeClr>
                      </a:solidFill>
                      <a:prstDash val="solid"/>
                      <a:round/>
                      <a:headEnd type="none" w="med" len="med"/>
                      <a:tailEnd type="none" w="med" len="med"/>
                    </a:lnT>
                    <a:solidFill>
                      <a:schemeClr val="bg1">
                        <a:lumMod val="95000"/>
                      </a:schemeClr>
                    </a:solidFill>
                  </a:tcPr>
                </a:tc>
                <a:tc>
                  <a:txBody>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lang="fi-FI" sz="900" err="1"/>
                        <a:t>Haipro</a:t>
                      </a:r>
                      <a:r>
                        <a:rPr lang="fi-FI" sz="900"/>
                        <a:t> ja </a:t>
                      </a:r>
                      <a:r>
                        <a:rPr lang="fi-FI" sz="900" b="0">
                          <a:solidFill>
                            <a:schemeClr val="dk1"/>
                          </a:solidFill>
                        </a:rPr>
                        <a:t>yhteys toiminnasta vastaavalle taholle ja asiakas- ja potilasturvallisuustiimille</a:t>
                      </a:r>
                    </a:p>
                    <a:p>
                      <a:pPr marL="0" marR="0" lvl="0" indent="0" algn="l" defTabSz="914286" rtl="0" eaLnBrk="1" fontAlgn="auto" latinLnBrk="0" hangingPunct="1">
                        <a:lnSpc>
                          <a:spcPct val="100000"/>
                        </a:lnSpc>
                        <a:spcBef>
                          <a:spcPts val="0"/>
                        </a:spcBef>
                        <a:spcAft>
                          <a:spcPts val="0"/>
                        </a:spcAft>
                        <a:buClrTx/>
                        <a:buSzTx/>
                        <a:buFontTx/>
                        <a:buNone/>
                        <a:tabLst/>
                        <a:defRPr/>
                      </a:pPr>
                      <a:r>
                        <a:rPr lang="fi-FI" sz="900"/>
                        <a:t>Ilmoituksen käsittely kuvattu kohdassa ”Riski- ja epäkohtailmoitusten käsittely”</a:t>
                      </a:r>
                    </a:p>
                  </a:txBody>
                  <a:tcPr>
                    <a:lnT w="12700" cap="flat" cmpd="sng" algn="ctr">
                      <a:solidFill>
                        <a:schemeClr val="accent5">
                          <a:lumMod val="20000"/>
                          <a:lumOff val="80000"/>
                        </a:schemeClr>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2854556221"/>
                  </a:ext>
                </a:extLst>
              </a:tr>
              <a:tr h="407316">
                <a:tc rowSpan="2">
                  <a:txBody>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lang="fi-FI" sz="1100" b="1"/>
                        <a:t>Asiakkaan epäasiallinen kohtelu </a:t>
                      </a:r>
                    </a:p>
                  </a:txBody>
                  <a:tcPr>
                    <a:solidFill>
                      <a:schemeClr val="bg1">
                        <a:lumMod val="95000"/>
                      </a:schemeClr>
                    </a:solidFill>
                  </a:tcPr>
                </a:tc>
                <a:tc>
                  <a:txBody>
                    <a:bodyPr/>
                    <a:lstStyle/>
                    <a:p>
                      <a:r>
                        <a:rPr lang="fi-FI" sz="1100"/>
                        <a:t>Muistutus</a:t>
                      </a:r>
                    </a:p>
                  </a:txBody>
                  <a:tcPr>
                    <a:lnB w="12700" cap="flat" cmpd="sng" algn="ctr">
                      <a:solidFill>
                        <a:schemeClr val="accent5">
                          <a:lumMod val="20000"/>
                          <a:lumOff val="80000"/>
                        </a:schemeClr>
                      </a:solidFill>
                      <a:prstDash val="solid"/>
                      <a:round/>
                      <a:headEnd type="none" w="med" len="med"/>
                      <a:tailEnd type="none" w="med" len="med"/>
                    </a:lnB>
                    <a:solidFill>
                      <a:schemeClr val="bg1">
                        <a:lumMod val="95000"/>
                      </a:schemeClr>
                    </a:solidFill>
                  </a:tcPr>
                </a:tc>
                <a:tc>
                  <a:txBody>
                    <a:bodyPr/>
                    <a:lstStyle/>
                    <a:p>
                      <a:pPr marL="0" marR="0" lvl="0" indent="0" algn="ctr" defTabSz="914286" rtl="0" eaLnBrk="1" fontAlgn="auto" latinLnBrk="0" hangingPunct="1">
                        <a:lnSpc>
                          <a:spcPct val="100000"/>
                        </a:lnSpc>
                        <a:spcBef>
                          <a:spcPts val="0"/>
                        </a:spcBef>
                        <a:spcAft>
                          <a:spcPts val="0"/>
                        </a:spcAft>
                        <a:buClrTx/>
                        <a:buSzTx/>
                        <a:buFontTx/>
                        <a:buNone/>
                        <a:tabLst/>
                        <a:defRPr/>
                      </a:pPr>
                      <a:endParaRPr lang="fi-FI" sz="1100" b="0"/>
                    </a:p>
                  </a:txBody>
                  <a:tcPr>
                    <a:lnB w="12700" cap="flat" cmpd="sng" algn="ctr">
                      <a:solidFill>
                        <a:schemeClr val="accent5">
                          <a:lumMod val="20000"/>
                          <a:lumOff val="80000"/>
                        </a:schemeClr>
                      </a:solidFill>
                      <a:prstDash val="solid"/>
                      <a:round/>
                      <a:headEnd type="none" w="med" len="med"/>
                      <a:tailEnd type="none" w="med" len="med"/>
                    </a:lnB>
                    <a:solidFill>
                      <a:schemeClr val="bg1">
                        <a:lumMod val="95000"/>
                      </a:schemeClr>
                    </a:solidFill>
                  </a:tcPr>
                </a:tc>
                <a:tc>
                  <a:txBody>
                    <a:bodyPr/>
                    <a:lstStyle/>
                    <a:p>
                      <a:pPr algn="ctr"/>
                      <a:r>
                        <a:rPr lang="fi-FI" sz="1100"/>
                        <a:t>x</a:t>
                      </a:r>
                    </a:p>
                  </a:txBody>
                  <a:tcPr>
                    <a:lnB w="12700" cap="flat" cmpd="sng" algn="ctr">
                      <a:solidFill>
                        <a:schemeClr val="accent5">
                          <a:lumMod val="20000"/>
                          <a:lumOff val="80000"/>
                        </a:schemeClr>
                      </a:solidFill>
                      <a:prstDash val="solid"/>
                      <a:round/>
                      <a:headEnd type="none" w="med" len="med"/>
                      <a:tailEnd type="none" w="med" len="med"/>
                    </a:lnB>
                    <a:solidFill>
                      <a:schemeClr val="bg1">
                        <a:lumMod val="95000"/>
                      </a:schemeClr>
                    </a:solidFill>
                  </a:tcPr>
                </a:tc>
                <a:tc>
                  <a:txBody>
                    <a:bodyPr/>
                    <a:lstStyle/>
                    <a:p>
                      <a:r>
                        <a:rPr lang="fi-FI" sz="900">
                          <a:hlinkClick r:id="rId5"/>
                        </a:rPr>
                        <a:t>Muistutus Lomakkeet ja hakemukset - Eloisa (etelasavonha.fi)</a:t>
                      </a:r>
                      <a:endParaRPr lang="fi-FI" sz="900">
                        <a:latin typeface="+mn-lt"/>
                      </a:endParaRPr>
                    </a:p>
                  </a:txBody>
                  <a:tcPr>
                    <a:lnB w="12700" cap="flat" cmpd="sng" algn="ctr">
                      <a:solidFill>
                        <a:schemeClr val="accent5">
                          <a:lumMod val="20000"/>
                          <a:lumOff val="8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95441819"/>
                  </a:ext>
                </a:extLst>
              </a:tr>
              <a:tr h="465607">
                <a:tc vMerge="1">
                  <a:txBody>
                    <a:bodyPr/>
                    <a:lstStyle/>
                    <a:p>
                      <a:pPr marL="0" marR="0" lvl="0" indent="0" algn="l" defTabSz="914286" rtl="0" eaLnBrk="1" fontAlgn="auto" latinLnBrk="0" hangingPunct="1">
                        <a:lnSpc>
                          <a:spcPct val="100000"/>
                        </a:lnSpc>
                        <a:spcBef>
                          <a:spcPts val="0"/>
                        </a:spcBef>
                        <a:spcAft>
                          <a:spcPts val="0"/>
                        </a:spcAft>
                        <a:buClrTx/>
                        <a:buSzTx/>
                        <a:buFontTx/>
                        <a:buNone/>
                        <a:tabLst/>
                        <a:defRPr/>
                      </a:pPr>
                      <a:endParaRPr lang="fi-FI" sz="1200"/>
                    </a:p>
                  </a:txBody>
                  <a:tcPr>
                    <a:solidFill>
                      <a:schemeClr val="bg1"/>
                    </a:solidFill>
                  </a:tcPr>
                </a:tc>
                <a:tc>
                  <a:txBody>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lang="fi-FI" sz="1100" dirty="0">
                          <a:highlight>
                            <a:srgbClr val="FFFF00"/>
                          </a:highlight>
                        </a:rPr>
                        <a:t>Valvontalain</a:t>
                      </a:r>
                      <a:r>
                        <a:rPr lang="fi-FI" sz="1100" dirty="0"/>
                        <a:t> mukainen ilmoitus </a:t>
                      </a:r>
                    </a:p>
                  </a:txBody>
                  <a:tcPr>
                    <a:lnT w="12700" cap="flat" cmpd="sng" algn="ctr">
                      <a:solidFill>
                        <a:schemeClr val="accent5">
                          <a:lumMod val="20000"/>
                          <a:lumOff val="80000"/>
                        </a:schemeClr>
                      </a:solidFill>
                      <a:prstDash val="solid"/>
                      <a:round/>
                      <a:headEnd type="none" w="med" len="med"/>
                      <a:tailEnd type="none" w="med" len="med"/>
                    </a:lnT>
                    <a:solidFill>
                      <a:schemeClr val="bg1">
                        <a:lumMod val="95000"/>
                      </a:schemeClr>
                    </a:solidFill>
                  </a:tcPr>
                </a:tc>
                <a:tc>
                  <a:txBody>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lang="fi-FI" sz="1100" b="0"/>
                        <a:t>x</a:t>
                      </a:r>
                    </a:p>
                  </a:txBody>
                  <a:tcPr>
                    <a:lnT w="12700" cap="flat" cmpd="sng" algn="ctr">
                      <a:solidFill>
                        <a:schemeClr val="accent5">
                          <a:lumMod val="20000"/>
                          <a:lumOff val="80000"/>
                        </a:schemeClr>
                      </a:solidFill>
                      <a:prstDash val="solid"/>
                      <a:round/>
                      <a:headEnd type="none" w="med" len="med"/>
                      <a:tailEnd type="none" w="med" len="med"/>
                    </a:lnT>
                    <a:solidFill>
                      <a:schemeClr val="bg1">
                        <a:lumMod val="95000"/>
                      </a:schemeClr>
                    </a:solidFill>
                  </a:tcPr>
                </a:tc>
                <a:tc>
                  <a:txBody>
                    <a:bodyPr/>
                    <a:lstStyle/>
                    <a:p>
                      <a:pPr algn="ctr"/>
                      <a:endParaRPr lang="fi-FI" sz="1100"/>
                    </a:p>
                  </a:txBody>
                  <a:tcPr>
                    <a:lnT w="12700" cap="flat" cmpd="sng" algn="ctr">
                      <a:solidFill>
                        <a:schemeClr val="accent5">
                          <a:lumMod val="20000"/>
                          <a:lumOff val="80000"/>
                        </a:schemeClr>
                      </a:solidFill>
                      <a:prstDash val="solid"/>
                      <a:round/>
                      <a:headEnd type="none" w="med" len="med"/>
                      <a:tailEnd type="none" w="med" len="med"/>
                    </a:lnT>
                    <a:solidFill>
                      <a:schemeClr val="bg1">
                        <a:lumMod val="95000"/>
                      </a:schemeClr>
                    </a:solidFill>
                  </a:tcPr>
                </a:tc>
                <a:tc>
                  <a:txBody>
                    <a:bodyPr/>
                    <a:lstStyle/>
                    <a:p>
                      <a:r>
                        <a:rPr lang="fi-FI" sz="900"/>
                        <a:t>Tulostettava ja täytettävä lomake löytyy henkilöstön intrasta </a:t>
                      </a:r>
                    </a:p>
                    <a:p>
                      <a:pPr marL="0" marR="0" lvl="0" indent="0" algn="l" defTabSz="914286" rtl="0" eaLnBrk="1" fontAlgn="auto" latinLnBrk="0" hangingPunct="1">
                        <a:lnSpc>
                          <a:spcPct val="100000"/>
                        </a:lnSpc>
                        <a:spcBef>
                          <a:spcPts val="0"/>
                        </a:spcBef>
                        <a:spcAft>
                          <a:spcPts val="0"/>
                        </a:spcAft>
                        <a:buClrTx/>
                        <a:buSzTx/>
                        <a:buFontTx/>
                        <a:buNone/>
                        <a:tabLst/>
                        <a:defRPr/>
                      </a:pPr>
                      <a:r>
                        <a:rPr lang="fi-FI" sz="900"/>
                        <a:t>Ilmoituksen käsittely kuvattu kohdassa ”Riski- ja epäkohtailmoitusten käsittely”</a:t>
                      </a:r>
                      <a:endParaRPr lang="fi-FI" sz="900">
                        <a:latin typeface="+mn-lt"/>
                      </a:endParaRPr>
                    </a:p>
                  </a:txBody>
                  <a:tcPr>
                    <a:lnT w="12700" cap="flat" cmpd="sng" algn="ctr">
                      <a:solidFill>
                        <a:schemeClr val="accent5">
                          <a:lumMod val="20000"/>
                          <a:lumOff val="80000"/>
                        </a:schemeClr>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828407793"/>
                  </a:ext>
                </a:extLst>
              </a:tr>
              <a:tr h="407316">
                <a:tc>
                  <a:txBody>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lang="fi-FI" sz="1100" b="1"/>
                        <a:t>Kotihoidon laitteeseen / tarvikkeeseen liittyvä vaaratilanne</a:t>
                      </a:r>
                    </a:p>
                  </a:txBody>
                  <a:tcPr>
                    <a:solidFill>
                      <a:schemeClr val="bg1">
                        <a:lumMod val="95000"/>
                      </a:schemeClr>
                    </a:solidFill>
                  </a:tcPr>
                </a:tc>
                <a:tc>
                  <a:txBody>
                    <a:bodyPr/>
                    <a:lstStyle/>
                    <a:p>
                      <a:r>
                        <a:rPr lang="fi-FI" sz="1100"/>
                        <a:t>Ilmoitus työntekijälle </a:t>
                      </a:r>
                    </a:p>
                  </a:txBody>
                  <a:tcPr>
                    <a:solidFill>
                      <a:schemeClr val="bg1">
                        <a:lumMod val="95000"/>
                      </a:schemeClr>
                    </a:solidFill>
                  </a:tcPr>
                </a:tc>
                <a:tc>
                  <a:txBody>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lang="fi-FI" sz="1100" b="0"/>
                        <a:t>x</a:t>
                      </a:r>
                    </a:p>
                  </a:txBody>
                  <a:tcPr>
                    <a:solidFill>
                      <a:schemeClr val="bg1">
                        <a:lumMod val="95000"/>
                      </a:schemeClr>
                    </a:solidFill>
                  </a:tcPr>
                </a:tc>
                <a:tc>
                  <a:txBody>
                    <a:bodyPr/>
                    <a:lstStyle/>
                    <a:p>
                      <a:pPr algn="ctr"/>
                      <a:r>
                        <a:rPr lang="fi-FI" sz="1100"/>
                        <a:t>x</a:t>
                      </a:r>
                    </a:p>
                  </a:txBody>
                  <a:tcPr>
                    <a:solidFill>
                      <a:schemeClr val="bg1">
                        <a:lumMod val="95000"/>
                      </a:schemeClr>
                    </a:solidFill>
                  </a:tcPr>
                </a:tc>
                <a:tc>
                  <a:txBody>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lang="fi-FI" sz="900"/>
                        <a:t>Ilmoituksen käsittely kuvattu kohdassa ”Terveydenhuollon laitteet ja tarvikkeet” ja kohdassa ”Riski- ja epäkohtailmoitusten käsittely”</a:t>
                      </a:r>
                    </a:p>
                  </a:txBody>
                  <a:tcPr>
                    <a:solidFill>
                      <a:schemeClr val="bg1">
                        <a:lumMod val="95000"/>
                      </a:schemeClr>
                    </a:solidFill>
                  </a:tcPr>
                </a:tc>
                <a:extLst>
                  <a:ext uri="{0D108BD9-81ED-4DB2-BD59-A6C34878D82A}">
                    <a16:rowId xmlns:a16="http://schemas.microsoft.com/office/drawing/2014/main" val="4184698980"/>
                  </a:ext>
                </a:extLst>
              </a:tr>
              <a:tr h="407316">
                <a:tc>
                  <a:txBody>
                    <a:bodyPr/>
                    <a:lstStyle/>
                    <a:p>
                      <a:r>
                        <a:rPr lang="fi-FI" sz="1100" b="1"/>
                        <a:t>Edunvalvonnan tarpeessa oleva henkilö / kh asiakas </a:t>
                      </a:r>
                    </a:p>
                  </a:txBody>
                  <a:tcPr>
                    <a:solidFill>
                      <a:schemeClr val="bg1">
                        <a:lumMod val="95000"/>
                      </a:schemeClr>
                    </a:solidFill>
                  </a:tcPr>
                </a:tc>
                <a:tc>
                  <a:txBody>
                    <a:bodyPr/>
                    <a:lstStyle/>
                    <a:p>
                      <a:r>
                        <a:rPr lang="fi-FI" sz="1100"/>
                        <a:t>Ilmoitus Digi- ja väestötieto- virastoon</a:t>
                      </a:r>
                    </a:p>
                  </a:txBody>
                  <a:tcPr>
                    <a:solidFill>
                      <a:schemeClr val="bg1">
                        <a:lumMod val="95000"/>
                      </a:schemeClr>
                    </a:solidFill>
                  </a:tcPr>
                </a:tc>
                <a:tc>
                  <a:txBody>
                    <a:bodyPr/>
                    <a:lstStyle/>
                    <a:p>
                      <a:pPr algn="ctr"/>
                      <a:r>
                        <a:rPr lang="fi-FI" sz="1100"/>
                        <a:t>x</a:t>
                      </a:r>
                    </a:p>
                  </a:txBody>
                  <a:tcPr>
                    <a:solidFill>
                      <a:schemeClr val="bg1">
                        <a:lumMod val="95000"/>
                      </a:schemeClr>
                    </a:solidFill>
                  </a:tcPr>
                </a:tc>
                <a:tc>
                  <a:txBody>
                    <a:bodyPr/>
                    <a:lstStyle/>
                    <a:p>
                      <a:pPr algn="ctr"/>
                      <a:r>
                        <a:rPr lang="fi-FI" sz="1100"/>
                        <a:t>x</a:t>
                      </a:r>
                    </a:p>
                  </a:txBody>
                  <a:tcPr>
                    <a:solidFill>
                      <a:schemeClr val="bg1">
                        <a:lumMod val="95000"/>
                      </a:schemeClr>
                    </a:solidFill>
                  </a:tcPr>
                </a:tc>
                <a:tc>
                  <a:txBody>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lang="fi-FI" sz="900">
                          <a:hlinkClick r:id="rId6"/>
                        </a:rPr>
                        <a:t>Näin ilmoitat edunvalvontaa tarvitsevasta henkilöstä | Digi- ja väestötietovirasto (dvv.fi)</a:t>
                      </a:r>
                      <a:endParaRPr lang="fi-FI" sz="900"/>
                    </a:p>
                  </a:txBody>
                  <a:tcPr>
                    <a:solidFill>
                      <a:schemeClr val="bg1">
                        <a:lumMod val="95000"/>
                      </a:schemeClr>
                    </a:solidFill>
                  </a:tcPr>
                </a:tc>
                <a:extLst>
                  <a:ext uri="{0D108BD9-81ED-4DB2-BD59-A6C34878D82A}">
                    <a16:rowId xmlns:a16="http://schemas.microsoft.com/office/drawing/2014/main" val="798665867"/>
                  </a:ext>
                </a:extLst>
              </a:tr>
              <a:tr h="343326">
                <a:tc>
                  <a:txBody>
                    <a:bodyPr/>
                    <a:lstStyle/>
                    <a:p>
                      <a:r>
                        <a:rPr lang="fi-FI" sz="1100" b="1"/>
                        <a:t>Kodin palovaara tai muu onnettomuusriski</a:t>
                      </a:r>
                    </a:p>
                  </a:txBody>
                  <a:tcPr>
                    <a:solidFill>
                      <a:schemeClr val="bg1">
                        <a:lumMod val="95000"/>
                      </a:schemeClr>
                    </a:solidFill>
                  </a:tcPr>
                </a:tc>
                <a:tc>
                  <a:txBody>
                    <a:bodyPr/>
                    <a:lstStyle/>
                    <a:p>
                      <a:r>
                        <a:rPr lang="fi-FI" sz="1100"/>
                        <a:t>Ilmoitus pelastusviranomaiselle</a:t>
                      </a:r>
                    </a:p>
                  </a:txBody>
                  <a:tcPr>
                    <a:solidFill>
                      <a:schemeClr val="bg1">
                        <a:lumMod val="95000"/>
                      </a:schemeClr>
                    </a:solidFill>
                  </a:tcPr>
                </a:tc>
                <a:tc>
                  <a:txBody>
                    <a:bodyPr/>
                    <a:lstStyle/>
                    <a:p>
                      <a:pPr algn="ctr"/>
                      <a:r>
                        <a:rPr lang="fi-FI" sz="1100"/>
                        <a:t>x</a:t>
                      </a:r>
                    </a:p>
                  </a:txBody>
                  <a:tcPr>
                    <a:solidFill>
                      <a:schemeClr val="bg1">
                        <a:lumMod val="95000"/>
                      </a:schemeClr>
                    </a:solidFill>
                  </a:tcPr>
                </a:tc>
                <a:tc>
                  <a:txBody>
                    <a:bodyPr/>
                    <a:lstStyle/>
                    <a:p>
                      <a:pPr algn="ctr"/>
                      <a:r>
                        <a:rPr lang="fi-FI" sz="1100"/>
                        <a:t>x</a:t>
                      </a:r>
                    </a:p>
                  </a:txBody>
                  <a:tcPr>
                    <a:solidFill>
                      <a:schemeClr val="bg1">
                        <a:lumMod val="95000"/>
                      </a:schemeClr>
                    </a:solidFill>
                  </a:tcPr>
                </a:tc>
                <a:tc>
                  <a:txBody>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lang="fi-FI" sz="900">
                          <a:hlinkClick r:id="rId7"/>
                        </a:rPr>
                        <a:t>Ilmoitus ilmeisestä palovaarasta tai muusta riskistä | Pelastustoimi</a:t>
                      </a:r>
                      <a:endParaRPr lang="fi-FI" sz="900">
                        <a:latin typeface="+mn-lt"/>
                      </a:endParaRPr>
                    </a:p>
                  </a:txBody>
                  <a:tcPr>
                    <a:solidFill>
                      <a:schemeClr val="bg1">
                        <a:lumMod val="95000"/>
                      </a:schemeClr>
                    </a:solidFill>
                  </a:tcPr>
                </a:tc>
                <a:extLst>
                  <a:ext uri="{0D108BD9-81ED-4DB2-BD59-A6C34878D82A}">
                    <a16:rowId xmlns:a16="http://schemas.microsoft.com/office/drawing/2014/main" val="40578615"/>
                  </a:ext>
                </a:extLst>
              </a:tr>
              <a:tr h="263551">
                <a:tc>
                  <a:txBody>
                    <a:bodyPr/>
                    <a:lstStyle/>
                    <a:p>
                      <a:r>
                        <a:rPr lang="fi-FI" sz="1100" b="1"/>
                        <a:t>Koti on terveysriski</a:t>
                      </a:r>
                    </a:p>
                  </a:txBody>
                  <a:tcPr>
                    <a:solidFill>
                      <a:schemeClr val="bg1">
                        <a:lumMod val="95000"/>
                      </a:schemeClr>
                    </a:solidFill>
                  </a:tcPr>
                </a:tc>
                <a:tc>
                  <a:txBody>
                    <a:bodyPr/>
                    <a:lstStyle/>
                    <a:p>
                      <a:r>
                        <a:rPr lang="fi-FI" sz="1100"/>
                        <a:t>Ilmoitus terveysvalvontaan</a:t>
                      </a:r>
                    </a:p>
                  </a:txBody>
                  <a:tcPr>
                    <a:solidFill>
                      <a:schemeClr val="bg1">
                        <a:lumMod val="95000"/>
                      </a:schemeClr>
                    </a:solidFill>
                  </a:tcPr>
                </a:tc>
                <a:tc>
                  <a:txBody>
                    <a:bodyPr/>
                    <a:lstStyle/>
                    <a:p>
                      <a:pPr algn="ctr"/>
                      <a:r>
                        <a:rPr lang="fi-FI" sz="1100"/>
                        <a:t>x</a:t>
                      </a:r>
                    </a:p>
                  </a:txBody>
                  <a:tcPr>
                    <a:solidFill>
                      <a:schemeClr val="bg1">
                        <a:lumMod val="95000"/>
                      </a:schemeClr>
                    </a:solidFill>
                  </a:tcPr>
                </a:tc>
                <a:tc>
                  <a:txBody>
                    <a:bodyPr/>
                    <a:lstStyle/>
                    <a:p>
                      <a:pPr algn="ctr"/>
                      <a:r>
                        <a:rPr lang="fi-FI" sz="1100"/>
                        <a:t>x</a:t>
                      </a:r>
                    </a:p>
                  </a:txBody>
                  <a:tcPr>
                    <a:solidFill>
                      <a:schemeClr val="bg1">
                        <a:lumMod val="95000"/>
                      </a:schemeClr>
                    </a:solidFill>
                  </a:tcPr>
                </a:tc>
                <a:tc>
                  <a:txBody>
                    <a:bodyPr/>
                    <a:lstStyle/>
                    <a:p>
                      <a:pPr marL="11"/>
                      <a:r>
                        <a:rPr lang="fi-FI" sz="900">
                          <a:effectLst/>
                        </a:rPr>
                        <a:t>Savonlinna: </a:t>
                      </a:r>
                      <a:r>
                        <a:rPr lang="fi-FI" sz="900">
                          <a:effectLst/>
                          <a:hlinkClick r:id="rId8">
                            <a:extLst>
                              <a:ext uri="{A12FA001-AC4F-418D-AE19-62706E023703}">
                                <ahyp:hlinkClr xmlns:ahyp="http://schemas.microsoft.com/office/drawing/2018/hyperlinkcolor" val="tx"/>
                              </a:ext>
                            </a:extLst>
                          </a:hlinkClick>
                        </a:rPr>
                        <a:t>https://www.savonlinna.fi/asukas/terveysvalvonta/asumisterveys/</a:t>
                      </a:r>
                      <a:endParaRPr lang="fi-FI" sz="900">
                        <a:effectLst/>
                      </a:endParaRPr>
                    </a:p>
                    <a:p>
                      <a:pPr marL="11"/>
                      <a:r>
                        <a:rPr lang="fi-FI" sz="900">
                          <a:effectLst/>
                        </a:rPr>
                        <a:t>Mikkeli: </a:t>
                      </a:r>
                      <a:r>
                        <a:rPr lang="fi-FI" sz="900">
                          <a:effectLst/>
                          <a:hlinkClick r:id="rId9">
                            <a:extLst>
                              <a:ext uri="{A12FA001-AC4F-418D-AE19-62706E023703}">
                                <ahyp:hlinkClr xmlns:ahyp="http://schemas.microsoft.com/office/drawing/2018/hyperlinkcolor" val="tx"/>
                              </a:ext>
                            </a:extLst>
                          </a:hlinkClick>
                        </a:rPr>
                        <a:t>https://mikkeli.fi/palvelut/ymparisto/ymparistoterveydenhuolto-2/asumisterveys-ja-sisailma/</a:t>
                      </a:r>
                      <a:endParaRPr lang="fi-FI" sz="900">
                        <a:effectLst/>
                      </a:endParaRPr>
                    </a:p>
                    <a:p>
                      <a:pPr marL="11"/>
                      <a:r>
                        <a:rPr lang="fi-FI" sz="900">
                          <a:effectLst/>
                        </a:rPr>
                        <a:t>Pieksämäki: </a:t>
                      </a:r>
                      <a:r>
                        <a:rPr lang="fi-FI" sz="900">
                          <a:effectLst/>
                          <a:hlinkClick r:id="rId10">
                            <a:extLst>
                              <a:ext uri="{A12FA001-AC4F-418D-AE19-62706E023703}">
                                <ahyp:hlinkClr xmlns:ahyp="http://schemas.microsoft.com/office/drawing/2018/hyperlinkcolor" val="tx"/>
                              </a:ext>
                            </a:extLst>
                          </a:hlinkClick>
                        </a:rPr>
                        <a:t>https://keskisavonymparistotoimi.fi/terveysvalvonta/asumisterveys-2/</a:t>
                      </a:r>
                      <a:endParaRPr lang="fi-FI" sz="900" i="0">
                        <a:effectLst/>
                        <a:latin typeface="+mn-lt"/>
                      </a:endParaRPr>
                    </a:p>
                  </a:txBody>
                  <a:tcPr>
                    <a:solidFill>
                      <a:schemeClr val="bg1">
                        <a:lumMod val="95000"/>
                      </a:schemeClr>
                    </a:solidFill>
                  </a:tcPr>
                </a:tc>
                <a:extLst>
                  <a:ext uri="{0D108BD9-81ED-4DB2-BD59-A6C34878D82A}">
                    <a16:rowId xmlns:a16="http://schemas.microsoft.com/office/drawing/2014/main" val="642088481"/>
                  </a:ext>
                </a:extLst>
              </a:tr>
              <a:tr h="395060">
                <a:tc>
                  <a:txBody>
                    <a:bodyPr/>
                    <a:lstStyle/>
                    <a:p>
                      <a:r>
                        <a:rPr lang="fi-FI" sz="1100" b="1"/>
                        <a:t>Epäilty rikos esim. asiakkaan lääkkeet häviävät </a:t>
                      </a:r>
                    </a:p>
                  </a:txBody>
                  <a:tcPr>
                    <a:solidFill>
                      <a:schemeClr val="bg1">
                        <a:lumMod val="95000"/>
                      </a:schemeClr>
                    </a:solidFill>
                  </a:tcPr>
                </a:tc>
                <a:tc>
                  <a:txBody>
                    <a:bodyPr/>
                    <a:lstStyle/>
                    <a:p>
                      <a:r>
                        <a:rPr lang="fi-FI" sz="1100"/>
                        <a:t>Rikosilmoitus </a:t>
                      </a:r>
                    </a:p>
                  </a:txBody>
                  <a:tcPr>
                    <a:solidFill>
                      <a:schemeClr val="bg1">
                        <a:lumMod val="95000"/>
                      </a:schemeClr>
                    </a:solidFill>
                  </a:tcPr>
                </a:tc>
                <a:tc>
                  <a:txBody>
                    <a:bodyPr/>
                    <a:lstStyle/>
                    <a:p>
                      <a:pPr algn="ctr"/>
                      <a:r>
                        <a:rPr lang="fi-FI" sz="1100"/>
                        <a:t>x</a:t>
                      </a:r>
                    </a:p>
                  </a:txBody>
                  <a:tcPr>
                    <a:solidFill>
                      <a:schemeClr val="bg1">
                        <a:lumMod val="95000"/>
                      </a:schemeClr>
                    </a:solidFill>
                  </a:tcPr>
                </a:tc>
                <a:tc>
                  <a:txBody>
                    <a:bodyPr/>
                    <a:lstStyle/>
                    <a:p>
                      <a:pPr algn="ctr"/>
                      <a:r>
                        <a:rPr lang="fi-FI" sz="1100"/>
                        <a:t>x</a:t>
                      </a:r>
                    </a:p>
                  </a:txBody>
                  <a:tcPr>
                    <a:solidFill>
                      <a:schemeClr val="bg1">
                        <a:lumMod val="95000"/>
                      </a:schemeClr>
                    </a:solidFill>
                  </a:tcPr>
                </a:tc>
                <a:tc>
                  <a:txBody>
                    <a:bodyPr/>
                    <a:lstStyle/>
                    <a:p>
                      <a:pPr marL="0" indent="0">
                        <a:buFont typeface="Arial" panose="020B0604020202020204" pitchFamily="34" charset="0"/>
                        <a:buNone/>
                      </a:pPr>
                      <a:r>
                        <a:rPr lang="fi-FI" sz="900">
                          <a:hlinkClick r:id="rId11"/>
                        </a:rPr>
                        <a:t>Tee rikosilmoitus - asioi ensisijaisesti verkossa! - Poliisi</a:t>
                      </a:r>
                      <a:endParaRPr lang="fi-FI" sz="900">
                        <a:latin typeface="+mn-lt"/>
                      </a:endParaRPr>
                    </a:p>
                  </a:txBody>
                  <a:tcPr>
                    <a:solidFill>
                      <a:schemeClr val="bg1">
                        <a:lumMod val="95000"/>
                      </a:schemeClr>
                    </a:solidFill>
                  </a:tcPr>
                </a:tc>
                <a:extLst>
                  <a:ext uri="{0D108BD9-81ED-4DB2-BD59-A6C34878D82A}">
                    <a16:rowId xmlns:a16="http://schemas.microsoft.com/office/drawing/2014/main" val="162812500"/>
                  </a:ext>
                </a:extLst>
              </a:tr>
              <a:tr h="395060">
                <a:tc>
                  <a:txBody>
                    <a:bodyPr/>
                    <a:lstStyle/>
                    <a:p>
                      <a:pPr marL="0" marR="0" lvl="0" indent="0" algn="l" defTabSz="914286" rtl="0" eaLnBrk="1" fontAlgn="auto" latinLnBrk="0" hangingPunct="1">
                        <a:lnSpc>
                          <a:spcPct val="100000"/>
                        </a:lnSpc>
                        <a:spcBef>
                          <a:spcPts val="0"/>
                        </a:spcBef>
                        <a:spcAft>
                          <a:spcPts val="0"/>
                        </a:spcAft>
                        <a:buClrTx/>
                        <a:buSzTx/>
                        <a:buFontTx/>
                        <a:buNone/>
                        <a:tabLst/>
                        <a:defRPr/>
                      </a:pPr>
                      <a:r>
                        <a:rPr lang="fi-FI" sz="1100" b="1"/>
                        <a:t>Lääkepoikkeama</a:t>
                      </a:r>
                    </a:p>
                  </a:txBody>
                  <a:tcPr>
                    <a:solidFill>
                      <a:schemeClr val="bg1">
                        <a:lumMod val="95000"/>
                      </a:schemeClr>
                    </a:solidFill>
                  </a:tcPr>
                </a:tc>
                <a:tc>
                  <a:txBody>
                    <a:bodyPr/>
                    <a:lstStyle/>
                    <a:p>
                      <a:r>
                        <a:rPr lang="fi-FI" sz="1100"/>
                        <a:t>Yhteys lääkäriin</a:t>
                      </a:r>
                    </a:p>
                  </a:txBody>
                  <a:tcPr>
                    <a:solidFill>
                      <a:schemeClr val="bg1">
                        <a:lumMod val="95000"/>
                      </a:schemeClr>
                    </a:solidFill>
                  </a:tcPr>
                </a:tc>
                <a:tc>
                  <a:txBody>
                    <a:bodyPr/>
                    <a:lstStyle/>
                    <a:p>
                      <a:pPr marL="0" marR="0" lvl="0" indent="0" algn="ctr" defTabSz="914286" rtl="0" eaLnBrk="1" fontAlgn="auto" latinLnBrk="0" hangingPunct="1">
                        <a:lnSpc>
                          <a:spcPct val="100000"/>
                        </a:lnSpc>
                        <a:spcBef>
                          <a:spcPts val="0"/>
                        </a:spcBef>
                        <a:spcAft>
                          <a:spcPts val="0"/>
                        </a:spcAft>
                        <a:buClrTx/>
                        <a:buSzTx/>
                        <a:buFontTx/>
                        <a:buNone/>
                        <a:tabLst/>
                        <a:defRPr/>
                      </a:pPr>
                      <a:r>
                        <a:rPr lang="fi-FI" sz="1100" b="0"/>
                        <a:t>x</a:t>
                      </a:r>
                    </a:p>
                  </a:txBody>
                  <a:tcPr>
                    <a:solidFill>
                      <a:schemeClr val="bg1">
                        <a:lumMod val="95000"/>
                      </a:schemeClr>
                    </a:solidFill>
                  </a:tcPr>
                </a:tc>
                <a:tc>
                  <a:txBody>
                    <a:bodyPr/>
                    <a:lstStyle/>
                    <a:p>
                      <a:pPr algn="ctr"/>
                      <a:endParaRPr lang="fi-FI" sz="1100"/>
                    </a:p>
                  </a:txBody>
                  <a:tcPr>
                    <a:solidFill>
                      <a:schemeClr val="bg1">
                        <a:lumMod val="95000"/>
                      </a:schemeClr>
                    </a:solidFill>
                  </a:tcPr>
                </a:tc>
                <a:tc>
                  <a:txBody>
                    <a:bodyPr/>
                    <a:lstStyle/>
                    <a:p>
                      <a:r>
                        <a:rPr lang="fi-FI" sz="900" dirty="0"/>
                        <a:t>Ilmoituksen käsittely kuvattu kohdassa ”Riski- ja epäkohtailmoitusten käsittely”</a:t>
                      </a:r>
                      <a:endParaRPr lang="fi-FI" sz="900" dirty="0">
                        <a:latin typeface="+mn-lt"/>
                      </a:endParaRPr>
                    </a:p>
                  </a:txBody>
                  <a:tcPr>
                    <a:solidFill>
                      <a:schemeClr val="bg1">
                        <a:lumMod val="95000"/>
                      </a:schemeClr>
                    </a:solidFill>
                  </a:tcPr>
                </a:tc>
                <a:extLst>
                  <a:ext uri="{0D108BD9-81ED-4DB2-BD59-A6C34878D82A}">
                    <a16:rowId xmlns:a16="http://schemas.microsoft.com/office/drawing/2014/main" val="2374818417"/>
                  </a:ext>
                </a:extLst>
              </a:tr>
            </a:tbl>
          </a:graphicData>
        </a:graphic>
      </p:graphicFrame>
      <p:sp>
        <p:nvSpPr>
          <p:cNvPr id="10" name="Title 1">
            <a:extLst>
              <a:ext uri="{FF2B5EF4-FFF2-40B4-BE49-F238E27FC236}">
                <a16:creationId xmlns:a16="http://schemas.microsoft.com/office/drawing/2014/main" id="{5900B3FA-3A23-9944-D951-130B3EC16E82}"/>
              </a:ext>
            </a:extLst>
          </p:cNvPr>
          <p:cNvSpPr txBox="1">
            <a:spLocks/>
          </p:cNvSpPr>
          <p:nvPr/>
        </p:nvSpPr>
        <p:spPr>
          <a:xfrm>
            <a:off x="369638" y="106453"/>
            <a:ext cx="11289173" cy="868004"/>
          </a:xfrm>
          <a:prstGeom prst="rect">
            <a:avLst/>
          </a:prstGeom>
        </p:spPr>
        <p:txBody>
          <a:bodyPr vert="horz" lIns="91440" tIns="45720" rIns="91440" bIns="45720" rtlCol="0" anchor="ctr">
            <a:normAutofit/>
          </a:bodyPr>
          <a:lstStyle>
            <a:lvl1pPr algn="l" defTabSz="914286" rtl="0" eaLnBrk="1" latinLnBrk="0" hangingPunct="1">
              <a:lnSpc>
                <a:spcPct val="90000"/>
              </a:lnSpc>
              <a:spcBef>
                <a:spcPct val="0"/>
              </a:spcBef>
              <a:buNone/>
              <a:defRPr sz="2600" b="1" i="0" kern="1200">
                <a:solidFill>
                  <a:schemeClr val="accent5"/>
                </a:solidFill>
                <a:latin typeface="Arial Black" panose="020B0604020202020204" pitchFamily="34" charset="0"/>
                <a:ea typeface="+mj-ea"/>
                <a:cs typeface="Arial Black" panose="020B0604020202020204" pitchFamily="34" charset="0"/>
              </a:defRPr>
            </a:lvl1pPr>
          </a:lstStyle>
          <a:p>
            <a:pPr marL="0" marR="0" lvl="0" indent="0" algn="l" defTabSz="914286" rtl="0" eaLnBrk="1" fontAlgn="auto" latinLnBrk="0" hangingPunct="1">
              <a:lnSpc>
                <a:spcPct val="90000"/>
              </a:lnSpc>
              <a:spcBef>
                <a:spcPct val="0"/>
              </a:spcBef>
              <a:spcAft>
                <a:spcPts val="0"/>
              </a:spcAft>
              <a:buClrTx/>
              <a:buSzTx/>
              <a:buFontTx/>
              <a:buNone/>
              <a:tabLst/>
              <a:defRPr/>
            </a:pPr>
            <a:r>
              <a:rPr kumimoji="0" lang="fi-FI" sz="2800" b="1" i="0" u="none" strike="noStrike" kern="1200" cap="none" spc="0" normalizeH="0" baseline="0" noProof="0">
                <a:ln>
                  <a:noFill/>
                </a:ln>
                <a:solidFill>
                  <a:schemeClr val="tx1">
                    <a:lumMod val="75000"/>
                    <a:lumOff val="25000"/>
                  </a:schemeClr>
                </a:solidFill>
                <a:effectLst/>
                <a:uLnTx/>
                <a:uFillTx/>
                <a:latin typeface="Arial Black" panose="020B0604020202020204" pitchFamily="34" charset="0"/>
                <a:ea typeface="+mj-ea"/>
              </a:rPr>
              <a:t>Ilmoitukset ja ilmoitusvelvollisuudet kotihoidossa</a:t>
            </a:r>
            <a:endParaRPr kumimoji="0" lang="en-FI" sz="2600" b="1" i="0" u="none" strike="noStrike" kern="1200" cap="none" spc="0" normalizeH="0" baseline="0" noProof="0">
              <a:ln>
                <a:noFill/>
              </a:ln>
              <a:solidFill>
                <a:schemeClr val="tx1">
                  <a:lumMod val="75000"/>
                  <a:lumOff val="25000"/>
                </a:schemeClr>
              </a:solidFill>
              <a:effectLst/>
              <a:uLnTx/>
              <a:uFillTx/>
              <a:latin typeface="Arial Black" panose="020B0604020202020204" pitchFamily="34" charset="0"/>
              <a:ea typeface="+mj-ea"/>
            </a:endParaRPr>
          </a:p>
        </p:txBody>
      </p:sp>
    </p:spTree>
    <p:extLst>
      <p:ext uri="{BB962C8B-B14F-4D97-AF65-F5344CB8AC3E}">
        <p14:creationId xmlns:p14="http://schemas.microsoft.com/office/powerpoint/2010/main" val="39361255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7E891381-DCA0-18F7-7EBC-7AA48E0AB49E}"/>
              </a:ext>
            </a:extLst>
          </p:cNvPr>
          <p:cNvSpPr>
            <a:spLocks noGrp="1"/>
          </p:cNvSpPr>
          <p:nvPr>
            <p:ph type="title"/>
          </p:nvPr>
        </p:nvSpPr>
        <p:spPr>
          <a:xfrm>
            <a:off x="451413" y="281146"/>
            <a:ext cx="11289174" cy="868004"/>
          </a:xfrm>
        </p:spPr>
        <p:txBody>
          <a:bodyPr vert="horz"/>
          <a:lstStyle/>
          <a:p>
            <a:r>
              <a:rPr lang="fi-FI">
                <a:latin typeface="+mj-lt"/>
                <a:ea typeface="Inter" panose="02000503000000020004" pitchFamily="2" charset="0"/>
              </a:rPr>
              <a:t>Koonti linkeistä lisätiedon pariin</a:t>
            </a:r>
            <a:endParaRPr lang="fi-FI"/>
          </a:p>
        </p:txBody>
      </p:sp>
      <p:sp>
        <p:nvSpPr>
          <p:cNvPr id="2" name="Otsikko 1">
            <a:extLst>
              <a:ext uri="{FF2B5EF4-FFF2-40B4-BE49-F238E27FC236}">
                <a16:creationId xmlns:a16="http://schemas.microsoft.com/office/drawing/2014/main" id="{7EBAA148-C9F3-0437-A710-D6CA15D52955}"/>
              </a:ext>
            </a:extLst>
          </p:cNvPr>
          <p:cNvSpPr txBox="1">
            <a:spLocks/>
          </p:cNvSpPr>
          <p:nvPr/>
        </p:nvSpPr>
        <p:spPr>
          <a:xfrm>
            <a:off x="517629" y="1690688"/>
            <a:ext cx="10781715" cy="681323"/>
          </a:xfrm>
          <a:prstGeom prst="rect">
            <a:avLst/>
          </a:prstGeom>
        </p:spPr>
        <p:txBody>
          <a:bodyPr anchor="b"/>
          <a:lstStyle>
            <a:lvl1pPr algn="l" defTabSz="914400" rtl="0" eaLnBrk="1" latinLnBrk="0" hangingPunct="1">
              <a:lnSpc>
                <a:spcPct val="90000"/>
              </a:lnSpc>
              <a:spcBef>
                <a:spcPct val="0"/>
              </a:spcBef>
              <a:buNone/>
              <a:defRPr sz="4000" b="1" i="0" kern="1200">
                <a:solidFill>
                  <a:schemeClr val="tx1"/>
                </a:solidFill>
                <a:latin typeface="Arial Black" panose="020B0604020202020204" pitchFamily="34" charset="0"/>
                <a:ea typeface="+mj-ea"/>
                <a:cs typeface="Arial Black" panose="020B0604020202020204" pitchFamily="34" charset="0"/>
              </a:defRPr>
            </a:lvl1pPr>
          </a:lstStyle>
          <a:p>
            <a:pPr marL="342900" indent="-342900">
              <a:buFont typeface="Arial" panose="020B0604020202020204" pitchFamily="34" charset="0"/>
              <a:buChar char="•"/>
            </a:pPr>
            <a:endParaRPr lang="fi-FI" sz="2000">
              <a:latin typeface="+mn-lt"/>
              <a:ea typeface="Inter" panose="02000503000000020004" pitchFamily="2" charset="0"/>
            </a:endParaRPr>
          </a:p>
        </p:txBody>
      </p:sp>
      <p:sp>
        <p:nvSpPr>
          <p:cNvPr id="6" name="Otsikko 1">
            <a:extLst>
              <a:ext uri="{FF2B5EF4-FFF2-40B4-BE49-F238E27FC236}">
                <a16:creationId xmlns:a16="http://schemas.microsoft.com/office/drawing/2014/main" id="{EFBD37F6-9312-C952-A27A-5E48E6AFF7A3}"/>
              </a:ext>
            </a:extLst>
          </p:cNvPr>
          <p:cNvSpPr txBox="1">
            <a:spLocks/>
          </p:cNvSpPr>
          <p:nvPr/>
        </p:nvSpPr>
        <p:spPr>
          <a:xfrm>
            <a:off x="517628" y="1149150"/>
            <a:ext cx="11121683" cy="4193708"/>
          </a:xfrm>
          <a:prstGeom prst="rect">
            <a:avLst/>
          </a:prstGeom>
        </p:spPr>
        <p:txBody>
          <a:bodyPr numCol="1" anchor="t"/>
          <a:lstStyle>
            <a:lvl1pPr algn="l" defTabSz="914400" rtl="0" eaLnBrk="1" latinLnBrk="0" hangingPunct="1">
              <a:lnSpc>
                <a:spcPct val="90000"/>
              </a:lnSpc>
              <a:spcBef>
                <a:spcPct val="0"/>
              </a:spcBef>
              <a:buNone/>
              <a:defRPr sz="4000" b="1" i="0" kern="1200">
                <a:solidFill>
                  <a:schemeClr val="tx1"/>
                </a:solidFill>
                <a:latin typeface="Arial Black" panose="020B0604020202020204" pitchFamily="34" charset="0"/>
                <a:ea typeface="+mj-ea"/>
                <a:cs typeface="Arial Black" panose="020B0604020202020204" pitchFamily="34" charset="0"/>
              </a:defRPr>
            </a:lvl1pPr>
          </a:lstStyle>
          <a:p>
            <a:endParaRPr lang="fi-FI" sz="1800" b="0">
              <a:solidFill>
                <a:srgbClr val="000000"/>
              </a:solidFill>
              <a:latin typeface="+mn-lt"/>
              <a:cs typeface="Calibri" panose="020F0502020204030204" pitchFamily="34" charset="0"/>
            </a:endParaRPr>
          </a:p>
          <a:p>
            <a:r>
              <a:rPr lang="fi-FI" sz="1400">
                <a:solidFill>
                  <a:srgbClr val="000000"/>
                </a:solidFill>
                <a:latin typeface="+mn-lt"/>
                <a:cs typeface="Calibri" panose="020F0502020204030204" pitchFamily="34" charset="0"/>
              </a:rPr>
              <a:t>Eloisa:</a:t>
            </a:r>
            <a:endParaRPr kumimoji="0" lang="fi-FI" sz="1400" i="0" u="none" strike="noStrike" kern="1200" cap="none" spc="0" normalizeH="0" baseline="0" noProof="0">
              <a:ln>
                <a:noFill/>
              </a:ln>
              <a:solidFill>
                <a:srgbClr val="000000"/>
              </a:solidFill>
              <a:effectLst/>
              <a:uLnTx/>
              <a:uFillTx/>
              <a:latin typeface="+mn-lt"/>
              <a:cs typeface="Calibri" panose="020F0502020204030204" pitchFamily="34" charset="0"/>
            </a:endParaRPr>
          </a:p>
          <a:p>
            <a:pPr marL="285750" lvl="1" indent="-285750" defTabSz="914286">
              <a:spcBef>
                <a:spcPts val="300"/>
              </a:spcBef>
              <a:spcAft>
                <a:spcPts val="175"/>
              </a:spcAft>
              <a:buFont typeface="Arial" panose="020B0604020202020204" pitchFamily="34" charset="0"/>
              <a:buChar char="•"/>
              <a:defRPr/>
            </a:pPr>
            <a:r>
              <a:rPr lang="fi-FI" sz="1400">
                <a:solidFill>
                  <a:srgbClr val="000000"/>
                </a:solidFill>
                <a:cs typeface="Arial" panose="020B0604020202020204" pitchFamily="34" charset="0"/>
                <a:hlinkClick r:id="rId3">
                  <a:extLst>
                    <a:ext uri="{A12FA001-AC4F-418D-AE19-62706E023703}">
                      <ahyp:hlinkClr xmlns:ahyp="http://schemas.microsoft.com/office/drawing/2018/hyperlinkcolor" val="tx"/>
                    </a:ext>
                  </a:extLst>
                </a:hlinkClick>
              </a:rPr>
              <a:t>Palveluopas</a:t>
            </a:r>
            <a:r>
              <a:rPr lang="fi-FI" sz="1400">
                <a:solidFill>
                  <a:srgbClr val="000000"/>
                </a:solidFill>
                <a:cs typeface="Arial" panose="020B0604020202020204" pitchFamily="34" charset="0"/>
              </a:rPr>
              <a:t> - palveluoppaista saat tarkempaa tietoa palvelujen järjestämisestä sekä kuinka palveluun voi hakeutua</a:t>
            </a:r>
          </a:p>
          <a:p>
            <a:pPr marL="285750" lvl="1" indent="-285750" defTabSz="914286">
              <a:spcBef>
                <a:spcPts val="300"/>
              </a:spcBef>
              <a:spcAft>
                <a:spcPts val="175"/>
              </a:spcAft>
              <a:buFont typeface="Arial" panose="020B0604020202020204" pitchFamily="34" charset="0"/>
              <a:buChar char="•"/>
              <a:defRPr/>
            </a:pPr>
            <a:r>
              <a:rPr lang="fi-FI" sz="1400">
                <a:solidFill>
                  <a:srgbClr val="000000"/>
                </a:solidFill>
                <a:cs typeface="Arial" panose="020B0604020202020204" pitchFamily="34" charset="0"/>
                <a:hlinkClick r:id="rId4">
                  <a:extLst>
                    <a:ext uri="{A12FA001-AC4F-418D-AE19-62706E023703}">
                      <ahyp:hlinkClr xmlns:ahyp="http://schemas.microsoft.com/office/drawing/2018/hyperlinkcolor" val="tx"/>
                    </a:ext>
                  </a:extLst>
                </a:hlinkClick>
              </a:rPr>
              <a:t>Etelä-Savon hyvinvointialueen ikäohjelma vuoteen 2030</a:t>
            </a:r>
            <a:r>
              <a:rPr lang="fi-FI" sz="1400">
                <a:solidFill>
                  <a:srgbClr val="000000"/>
                </a:solidFill>
                <a:cs typeface="Arial" panose="020B0604020202020204" pitchFamily="34" charset="0"/>
              </a:rPr>
              <a:t> </a:t>
            </a:r>
          </a:p>
          <a:p>
            <a:pPr marL="285750" lvl="1" indent="-285750" defTabSz="914286">
              <a:spcBef>
                <a:spcPts val="300"/>
              </a:spcBef>
              <a:spcAft>
                <a:spcPts val="175"/>
              </a:spcAft>
              <a:buFont typeface="Arial" panose="020B0604020202020204" pitchFamily="34" charset="0"/>
              <a:buChar char="•"/>
              <a:defRPr/>
            </a:pPr>
            <a:r>
              <a:rPr lang="fi-FI" sz="1400">
                <a:solidFill>
                  <a:srgbClr val="000000"/>
                </a:solidFill>
                <a:cs typeface="Arial" panose="020B0604020202020204" pitchFamily="34" charset="0"/>
                <a:hlinkClick r:id="rId5"/>
              </a:rPr>
              <a:t>Tietosuojaseloste</a:t>
            </a:r>
            <a:r>
              <a:rPr lang="fi-FI" sz="1400">
                <a:solidFill>
                  <a:srgbClr val="000000"/>
                </a:solidFill>
                <a:cs typeface="Arial" panose="020B0604020202020204" pitchFamily="34" charset="0"/>
              </a:rPr>
              <a:t> - Eloisan ylläpitämien asiakasrekisterien tietosuojaseloste </a:t>
            </a:r>
          </a:p>
          <a:p>
            <a:pPr marL="285750" lvl="1" indent="-285750" defTabSz="914286">
              <a:spcBef>
                <a:spcPts val="300"/>
              </a:spcBef>
              <a:spcAft>
                <a:spcPts val="175"/>
              </a:spcAft>
              <a:buFont typeface="Arial" panose="020B0604020202020204" pitchFamily="34" charset="0"/>
              <a:buChar char="•"/>
              <a:defRPr/>
            </a:pPr>
            <a:r>
              <a:rPr lang="fi-FI" sz="1400">
                <a:hlinkClick r:id="rId6"/>
              </a:rPr>
              <a:t>Valvonnan yhteystiedot </a:t>
            </a:r>
            <a:r>
              <a:rPr lang="fi-FI" sz="1400"/>
              <a:t> - yhteydenpidosta lisätietoja sivuilla</a:t>
            </a:r>
            <a:endParaRPr lang="fi-FI" sz="1400">
              <a:solidFill>
                <a:srgbClr val="000000"/>
              </a:solidFill>
              <a:cs typeface="Arial" panose="020B0604020202020204" pitchFamily="34" charset="0"/>
            </a:endParaRPr>
          </a:p>
          <a:p>
            <a:endParaRPr kumimoji="0" lang="fi-FI" sz="1400" b="0" i="0" u="none" strike="noStrike" kern="1200" cap="none" spc="0" normalizeH="0" baseline="0" noProof="0">
              <a:ln>
                <a:noFill/>
              </a:ln>
              <a:solidFill>
                <a:srgbClr val="000000"/>
              </a:solidFill>
              <a:effectLst/>
              <a:uLnTx/>
              <a:uFillTx/>
              <a:latin typeface="+mn-lt"/>
              <a:cs typeface="Calibri" panose="020F0502020204030204" pitchFamily="34" charset="0"/>
            </a:endParaRPr>
          </a:p>
          <a:p>
            <a:endParaRPr kumimoji="0" lang="fi-FI" sz="1400" i="0" u="none" strike="noStrike" kern="1200" cap="none" spc="0" normalizeH="0" baseline="0" noProof="0">
              <a:ln>
                <a:noFill/>
              </a:ln>
              <a:solidFill>
                <a:srgbClr val="000000"/>
              </a:solidFill>
              <a:effectLst/>
              <a:uLnTx/>
              <a:uFillTx/>
              <a:latin typeface="+mn-lt"/>
              <a:cs typeface="Calibri" panose="020F0502020204030204" pitchFamily="34" charset="0"/>
            </a:endParaRPr>
          </a:p>
          <a:p>
            <a:r>
              <a:rPr kumimoji="0" lang="fi-FI" sz="1400" i="0" u="none" strike="noStrike" kern="1200" cap="none" spc="0" normalizeH="0" baseline="0" noProof="0">
                <a:ln>
                  <a:noFill/>
                </a:ln>
                <a:solidFill>
                  <a:srgbClr val="000000"/>
                </a:solidFill>
                <a:effectLst/>
                <a:uLnTx/>
                <a:uFillTx/>
                <a:latin typeface="+mn-lt"/>
                <a:cs typeface="Calibri" panose="020F0502020204030204" pitchFamily="34" charset="0"/>
              </a:rPr>
              <a:t>Muut tahot:</a:t>
            </a:r>
          </a:p>
          <a:p>
            <a:pPr marL="285750" lvl="1" indent="-285750" defTabSz="914286">
              <a:lnSpc>
                <a:spcPct val="110000"/>
              </a:lnSpc>
              <a:spcBef>
                <a:spcPts val="300"/>
              </a:spcBef>
              <a:spcAft>
                <a:spcPts val="175"/>
              </a:spcAft>
              <a:buFont typeface="Arial" panose="020B0604020202020204" pitchFamily="34" charset="0"/>
              <a:buChar char="•"/>
              <a:defRPr/>
            </a:pPr>
            <a:r>
              <a:rPr lang="fi-FI" sz="1400">
                <a:solidFill>
                  <a:srgbClr val="000000"/>
                </a:solidFill>
                <a:cs typeface="Arial" panose="020B0604020202020204" pitchFamily="34" charset="0"/>
                <a:hlinkClick r:id="rId7"/>
              </a:rPr>
              <a:t>Vireyttä seniorivuosiin - Ikääntyneiden ruokasuositus 4/2020</a:t>
            </a:r>
            <a:r>
              <a:rPr lang="fi-FI" sz="1400">
                <a:solidFill>
                  <a:srgbClr val="000000"/>
                </a:solidFill>
                <a:cs typeface="Arial" panose="020B0604020202020204" pitchFamily="34" charset="0"/>
              </a:rPr>
              <a:t> - Valtion ravitsemusneuvottelukunta</a:t>
            </a:r>
          </a:p>
          <a:p>
            <a:pPr marL="285750" lvl="1" indent="-285750" defTabSz="914286">
              <a:lnSpc>
                <a:spcPct val="110000"/>
              </a:lnSpc>
              <a:spcBef>
                <a:spcPts val="300"/>
              </a:spcBef>
              <a:spcAft>
                <a:spcPts val="175"/>
              </a:spcAft>
              <a:buFont typeface="Arial" panose="020B0604020202020204" pitchFamily="34" charset="0"/>
              <a:buChar char="•"/>
              <a:defRPr/>
            </a:pPr>
            <a:r>
              <a:rPr lang="fi-FI" sz="1400">
                <a:solidFill>
                  <a:srgbClr val="000000"/>
                </a:solidFill>
                <a:cs typeface="Arial" panose="020B0604020202020204" pitchFamily="34" charset="0"/>
                <a:hlinkClick r:id="rId8"/>
              </a:rPr>
              <a:t>Ikääntyneille annetut ravintoaineiden saanti- ja ruokasuositukset</a:t>
            </a:r>
            <a:r>
              <a:rPr lang="fi-FI" sz="1400">
                <a:solidFill>
                  <a:srgbClr val="000000"/>
                </a:solidFill>
                <a:cs typeface="Arial" panose="020B0604020202020204" pitchFamily="34" charset="0"/>
              </a:rPr>
              <a:t> - Ruokavirasto</a:t>
            </a:r>
          </a:p>
          <a:p>
            <a:pPr marL="285750" lvl="1" indent="-285750" defTabSz="914286">
              <a:lnSpc>
                <a:spcPct val="110000"/>
              </a:lnSpc>
              <a:spcBef>
                <a:spcPts val="300"/>
              </a:spcBef>
              <a:spcAft>
                <a:spcPts val="175"/>
              </a:spcAft>
              <a:buFont typeface="Arial" panose="020B0604020202020204" pitchFamily="34" charset="0"/>
              <a:buChar char="•"/>
              <a:defRPr/>
            </a:pPr>
            <a:r>
              <a:rPr lang="fi-FI" sz="1400">
                <a:solidFill>
                  <a:srgbClr val="000000"/>
                </a:solidFill>
                <a:cs typeface="Arial" panose="020B0604020202020204" pitchFamily="34" charset="0"/>
                <a:hlinkClick r:id="rId9"/>
              </a:rPr>
              <a:t>Turvallinen lääkehoito –opas</a:t>
            </a:r>
            <a:r>
              <a:rPr lang="fi-FI" sz="1400">
                <a:solidFill>
                  <a:srgbClr val="000000"/>
                </a:solidFill>
                <a:cs typeface="Arial" panose="020B0604020202020204" pitchFamily="34" charset="0"/>
              </a:rPr>
              <a:t> - Sosiaali- ja terveysministeriön </a:t>
            </a:r>
          </a:p>
          <a:p>
            <a:pPr marL="285750" lvl="1" indent="-285750" defTabSz="914286">
              <a:spcBef>
                <a:spcPts val="300"/>
              </a:spcBef>
              <a:spcAft>
                <a:spcPts val="175"/>
              </a:spcAft>
              <a:buFont typeface="Arial" panose="020B0604020202020204" pitchFamily="34" charset="0"/>
              <a:buChar char="•"/>
              <a:defRPr/>
            </a:pPr>
            <a:r>
              <a:rPr lang="fi-FI" sz="1400">
                <a:solidFill>
                  <a:srgbClr val="000000"/>
                </a:solidFill>
                <a:cs typeface="Arial" panose="020B0604020202020204" pitchFamily="34" charset="0"/>
                <a:hlinkClick r:id="rId10">
                  <a:extLst>
                    <a:ext uri="{A12FA001-AC4F-418D-AE19-62706E023703}">
                      <ahyp:hlinkClr xmlns:ahyp="http://schemas.microsoft.com/office/drawing/2018/hyperlinkcolor" val="tx"/>
                    </a:ext>
                  </a:extLst>
                </a:hlinkClick>
              </a:rPr>
              <a:t>Asiakas- ja potilasturvallisuus-strategia ja toimeenpanosuunnitelma 2022-2026</a:t>
            </a:r>
            <a:r>
              <a:rPr lang="fi-FI" sz="1400">
                <a:solidFill>
                  <a:srgbClr val="000000"/>
                </a:solidFill>
                <a:cs typeface="Arial" panose="020B0604020202020204" pitchFamily="34" charset="0"/>
              </a:rPr>
              <a:t> – Sosiaali- ja </a:t>
            </a:r>
            <a:r>
              <a:rPr lang="fi-FI" sz="1400" err="1">
                <a:solidFill>
                  <a:srgbClr val="000000"/>
                </a:solidFill>
                <a:cs typeface="Arial" panose="020B0604020202020204" pitchFamily="34" charset="0"/>
              </a:rPr>
              <a:t>terveysministerlö</a:t>
            </a:r>
            <a:endParaRPr lang="fi-FI" sz="1400">
              <a:solidFill>
                <a:srgbClr val="000000"/>
              </a:solidFill>
              <a:cs typeface="Arial" panose="020B0604020202020204" pitchFamily="34" charset="0"/>
            </a:endParaRPr>
          </a:p>
          <a:p>
            <a:pPr marL="285750" lvl="1" indent="-285750" defTabSz="914286">
              <a:spcBef>
                <a:spcPts val="300"/>
              </a:spcBef>
              <a:spcAft>
                <a:spcPts val="175"/>
              </a:spcAft>
              <a:buFont typeface="Arial" panose="020B0604020202020204" pitchFamily="34" charset="0"/>
              <a:buChar char="•"/>
              <a:defRPr/>
            </a:pPr>
            <a:r>
              <a:rPr lang="fi-FI" sz="1400">
                <a:solidFill>
                  <a:srgbClr val="000000"/>
                </a:solidFill>
                <a:cs typeface="Arial" panose="020B0604020202020204" pitchFamily="34" charset="0"/>
                <a:hlinkClick r:id="rId11"/>
              </a:rPr>
              <a:t>72h kotivara</a:t>
            </a:r>
            <a:r>
              <a:rPr lang="fi-FI" sz="1400">
                <a:solidFill>
                  <a:srgbClr val="000000"/>
                </a:solidFill>
                <a:cs typeface="Arial" panose="020B0604020202020204" pitchFamily="34" charset="0"/>
              </a:rPr>
              <a:t> - Suomen Pelastusalan Keskusjärjestö ja Huoltovarmuuskeskus</a:t>
            </a:r>
          </a:p>
          <a:p>
            <a:pPr marL="285750" lvl="1" indent="-285750" defTabSz="914286">
              <a:spcBef>
                <a:spcPts val="300"/>
              </a:spcBef>
              <a:spcAft>
                <a:spcPts val="175"/>
              </a:spcAft>
              <a:buFont typeface="Arial" panose="020B0604020202020204" pitchFamily="34" charset="0"/>
              <a:buChar char="•"/>
              <a:defRPr/>
            </a:pPr>
            <a:r>
              <a:rPr lang="fi-FI" sz="1400">
                <a:solidFill>
                  <a:srgbClr val="000000"/>
                </a:solidFill>
                <a:cs typeface="Arial" panose="020B0604020202020204" pitchFamily="34" charset="0"/>
                <a:hlinkClick r:id="rId9"/>
              </a:rPr>
              <a:t>Turvallinen lääkehoito –opas</a:t>
            </a:r>
            <a:r>
              <a:rPr lang="fi-FI" sz="1400">
                <a:solidFill>
                  <a:srgbClr val="000000"/>
                </a:solidFill>
                <a:cs typeface="Arial" panose="020B0604020202020204" pitchFamily="34" charset="0"/>
              </a:rPr>
              <a:t> – Valtioneuvoston julkaisu</a:t>
            </a:r>
          </a:p>
          <a:p>
            <a:pPr marL="285750" lvl="1" indent="-285750" defTabSz="914286">
              <a:spcBef>
                <a:spcPts val="300"/>
              </a:spcBef>
              <a:spcAft>
                <a:spcPts val="175"/>
              </a:spcAft>
              <a:buFont typeface="Arial" panose="020B0604020202020204" pitchFamily="34" charset="0"/>
              <a:buChar char="•"/>
              <a:defRPr/>
            </a:pPr>
            <a:r>
              <a:rPr lang="fi-FI" sz="1400">
                <a:solidFill>
                  <a:srgbClr val="000000"/>
                </a:solidFill>
                <a:cs typeface="Arial" panose="020B0604020202020204" pitchFamily="34" charset="0"/>
                <a:hlinkClick r:id="rId12"/>
              </a:rPr>
              <a:t>Sosiaali- ja terveydenhuollon ammattihenkilöiden kielitaitovaatimukset</a:t>
            </a:r>
            <a:r>
              <a:rPr lang="fi-FI" sz="1400">
                <a:solidFill>
                  <a:srgbClr val="000000"/>
                </a:solidFill>
                <a:cs typeface="Arial" panose="020B0604020202020204" pitchFamily="34" charset="0"/>
              </a:rPr>
              <a:t> - Valvira </a:t>
            </a:r>
          </a:p>
          <a:p>
            <a:pPr marL="285750" lvl="1" indent="-285750" defTabSz="914286">
              <a:spcBef>
                <a:spcPts val="300"/>
              </a:spcBef>
              <a:spcAft>
                <a:spcPts val="175"/>
              </a:spcAft>
              <a:buFont typeface="Arial" panose="020B0604020202020204" pitchFamily="34" charset="0"/>
              <a:buChar char="•"/>
              <a:defRPr/>
            </a:pPr>
            <a:r>
              <a:rPr lang="fi-FI" sz="1400">
                <a:solidFill>
                  <a:srgbClr val="000000"/>
                </a:solidFill>
                <a:cs typeface="Arial" panose="020B0604020202020204" pitchFamily="34" charset="0"/>
                <a:hlinkClick r:id="rId13"/>
              </a:rPr>
              <a:t>Henkilöstön rekrytointi </a:t>
            </a:r>
            <a:r>
              <a:rPr lang="fi-FI" sz="1400" err="1">
                <a:solidFill>
                  <a:srgbClr val="000000"/>
                </a:solidFill>
                <a:cs typeface="Arial" panose="020B0604020202020204" pitchFamily="34" charset="0"/>
                <a:hlinkClick r:id="rId13"/>
              </a:rPr>
              <a:t>kuntarekryn</a:t>
            </a:r>
            <a:r>
              <a:rPr lang="fi-FI" sz="1400">
                <a:solidFill>
                  <a:srgbClr val="000000"/>
                </a:solidFill>
                <a:cs typeface="Arial" panose="020B0604020202020204" pitchFamily="34" charset="0"/>
                <a:hlinkClick r:id="rId13"/>
              </a:rPr>
              <a:t> kautta </a:t>
            </a:r>
            <a:r>
              <a:rPr lang="fi-FI" sz="1400">
                <a:solidFill>
                  <a:srgbClr val="000000"/>
                </a:solidFill>
                <a:cs typeface="Arial" panose="020B0604020202020204" pitchFamily="34" charset="0"/>
              </a:rPr>
              <a:t>- </a:t>
            </a:r>
            <a:r>
              <a:rPr lang="fi-FI" sz="1400" err="1">
                <a:solidFill>
                  <a:srgbClr val="000000"/>
                </a:solidFill>
                <a:cs typeface="Arial" panose="020B0604020202020204" pitchFamily="34" charset="0"/>
              </a:rPr>
              <a:t>kuntarekry</a:t>
            </a:r>
            <a:endParaRPr lang="fi-FI" sz="1400">
              <a:solidFill>
                <a:srgbClr val="000000"/>
              </a:solidFill>
              <a:cs typeface="Arial" panose="020B0604020202020204" pitchFamily="34" charset="0"/>
            </a:endParaRPr>
          </a:p>
          <a:p>
            <a:endParaRPr lang="fi-FI" sz="1400" b="0">
              <a:latin typeface="+mn-lt"/>
              <a:ea typeface="Inter" panose="02000503000000020004" pitchFamily="2" charset="0"/>
              <a:cs typeface="Times New Roman" panose="02020603050405020304" pitchFamily="18" charset="0"/>
            </a:endParaRPr>
          </a:p>
          <a:p>
            <a:pPr marL="457200" indent="-457200">
              <a:buFont typeface="Arial" panose="020B0604020202020204" pitchFamily="34" charset="0"/>
              <a:buChar char="•"/>
            </a:pPr>
            <a:endParaRPr lang="fi-FI" sz="1800" b="0" kern="100">
              <a:latin typeface="+mn-lt"/>
              <a:ea typeface="Calibri" panose="020F0502020204030204" pitchFamily="34" charset="0"/>
            </a:endParaRPr>
          </a:p>
          <a:p>
            <a:endParaRPr lang="fi-FI" sz="1800" b="0">
              <a:latin typeface="+mn-lt"/>
              <a:ea typeface="Inter" panose="02000503000000020004" pitchFamily="2" charset="0"/>
              <a:cs typeface="Times New Roman" panose="02020603050405020304" pitchFamily="18" charset="0"/>
            </a:endParaRPr>
          </a:p>
          <a:p>
            <a:endParaRPr lang="fi-FI" sz="1800" b="0">
              <a:latin typeface="+mn-lt"/>
              <a:ea typeface="Inter" panose="02000503000000020004" pitchFamily="2" charset="0"/>
              <a:cs typeface="Times New Roman" panose="02020603050405020304" pitchFamily="18" charset="0"/>
            </a:endParaRPr>
          </a:p>
          <a:p>
            <a:endParaRPr lang="fi-FI" sz="1800" b="0">
              <a:latin typeface="+mn-lt"/>
              <a:ea typeface="Inter" panose="02000503000000020004" pitchFamily="2" charset="0"/>
              <a:cs typeface="Times New Roman" panose="02020603050405020304" pitchFamily="18" charset="0"/>
            </a:endParaRPr>
          </a:p>
          <a:p>
            <a:endParaRPr lang="fi-FI" sz="1800" b="0">
              <a:latin typeface="+mn-lt"/>
              <a:ea typeface="Inter" panose="02000503000000020004" pitchFamily="2" charset="0"/>
              <a:cs typeface="Times New Roman" panose="02020603050405020304" pitchFamily="18" charset="0"/>
            </a:endParaRPr>
          </a:p>
          <a:p>
            <a:endParaRPr lang="fi-FI" sz="1800" b="0">
              <a:latin typeface="+mn-lt"/>
              <a:ea typeface="Inter" panose="02000503000000020004" pitchFamily="2" charset="0"/>
            </a:endParaRPr>
          </a:p>
        </p:txBody>
      </p:sp>
    </p:spTree>
    <p:extLst>
      <p:ext uri="{BB962C8B-B14F-4D97-AF65-F5344CB8AC3E}">
        <p14:creationId xmlns:p14="http://schemas.microsoft.com/office/powerpoint/2010/main" val="29250643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907B2C-55EF-7064-E4FF-7F465E59154F}"/>
              </a:ext>
            </a:extLst>
          </p:cNvPr>
          <p:cNvSpPr>
            <a:spLocks noGrp="1"/>
          </p:cNvSpPr>
          <p:nvPr>
            <p:ph type="title"/>
          </p:nvPr>
        </p:nvSpPr>
        <p:spPr/>
        <p:txBody>
          <a:bodyPr vert="horz">
            <a:normAutofit/>
          </a:bodyPr>
          <a:lstStyle/>
          <a:p>
            <a:r>
              <a:rPr lang="fi-FI" sz="2600">
                <a:solidFill>
                  <a:schemeClr val="accent1">
                    <a:lumMod val="50000"/>
                  </a:schemeClr>
                </a:solidFill>
                <a:latin typeface="+mj-lt"/>
                <a:ea typeface="Inter" panose="02000503000000020004" pitchFamily="2" charset="0"/>
              </a:rPr>
              <a:t>Omavalvontasuunnitelman laatiminen</a:t>
            </a:r>
            <a:endParaRPr lang="en-FI"/>
          </a:p>
        </p:txBody>
      </p:sp>
      <p:sp>
        <p:nvSpPr>
          <p:cNvPr id="5" name="Content Placeholder 4">
            <a:extLst>
              <a:ext uri="{FF2B5EF4-FFF2-40B4-BE49-F238E27FC236}">
                <a16:creationId xmlns:a16="http://schemas.microsoft.com/office/drawing/2014/main" id="{9DF9B0DE-9F50-010F-A787-B0D9069F9EA6}"/>
              </a:ext>
            </a:extLst>
          </p:cNvPr>
          <p:cNvSpPr>
            <a:spLocks noGrp="1"/>
          </p:cNvSpPr>
          <p:nvPr>
            <p:ph sz="half" idx="1"/>
          </p:nvPr>
        </p:nvSpPr>
        <p:spPr>
          <a:xfrm>
            <a:off x="451413" y="1825627"/>
            <a:ext cx="11289174" cy="1090552"/>
          </a:xfrm>
        </p:spPr>
        <p:txBody>
          <a:bodyPr numCol="2"/>
          <a:lstStyle/>
          <a:p>
            <a:pPr marL="0" indent="0">
              <a:lnSpc>
                <a:spcPct val="100000"/>
              </a:lnSpc>
              <a:buNone/>
            </a:pPr>
            <a:r>
              <a:rPr lang="fi-FI" sz="2000" b="1" dirty="0">
                <a:latin typeface="+mn-lt"/>
                <a:ea typeface="Inter" panose="02000503000000020004" pitchFamily="2" charset="0"/>
                <a:cs typeface="Times New Roman" panose="02020603050405020304" pitchFamily="18" charset="0"/>
              </a:rPr>
              <a:t>Omavalvonnan suunnittelusta vastaava henkilö tai henkilöt</a:t>
            </a:r>
          </a:p>
          <a:p>
            <a:pPr marL="0" indent="0">
              <a:lnSpc>
                <a:spcPct val="100000"/>
              </a:lnSpc>
              <a:buNone/>
            </a:pPr>
            <a:r>
              <a:rPr lang="fi-FI" sz="1200" dirty="0">
                <a:latin typeface="+mn-lt"/>
                <a:ea typeface="Inter" panose="02000503000000020004" pitchFamily="2" charset="0"/>
              </a:rPr>
              <a:t>Tämä omavalvontasuunnitelma on laadittu kotihoidon toimiyksikön palveluesihenkilön ja työntekijöiden yhteistyönä.</a:t>
            </a:r>
          </a:p>
          <a:p>
            <a:pPr marL="0" indent="0">
              <a:lnSpc>
                <a:spcPct val="100000"/>
              </a:lnSpc>
              <a:buNone/>
            </a:pPr>
            <a:endParaRPr lang="fi-FI" sz="1200" dirty="0">
              <a:latin typeface="+mn-lt"/>
              <a:ea typeface="Inter" panose="02000503000000020004" pitchFamily="2" charset="0"/>
            </a:endParaRPr>
          </a:p>
          <a:p>
            <a:pPr marL="0" indent="0">
              <a:lnSpc>
                <a:spcPct val="100000"/>
              </a:lnSpc>
              <a:buNone/>
            </a:pPr>
            <a:endParaRPr lang="fi-FI" dirty="0">
              <a:latin typeface="+mn-lt"/>
              <a:ea typeface="Inter" panose="02000503000000020004" pitchFamily="2" charset="0"/>
            </a:endParaRPr>
          </a:p>
          <a:p>
            <a:pPr marL="0" indent="0">
              <a:lnSpc>
                <a:spcPct val="100000"/>
              </a:lnSpc>
              <a:buNone/>
            </a:pPr>
            <a:endParaRPr lang="fi-FI" sz="1200" dirty="0">
              <a:latin typeface="+mn-lt"/>
              <a:ea typeface="Inter" panose="02000503000000020004" pitchFamily="2" charset="0"/>
            </a:endParaRPr>
          </a:p>
          <a:p>
            <a:pPr marL="0" indent="0">
              <a:lnSpc>
                <a:spcPct val="100000"/>
              </a:lnSpc>
              <a:buNone/>
            </a:pPr>
            <a:endParaRPr lang="fi-FI" dirty="0">
              <a:latin typeface="+mn-lt"/>
              <a:ea typeface="Inter" panose="02000503000000020004" pitchFamily="2" charset="0"/>
            </a:endParaRPr>
          </a:p>
          <a:p>
            <a:pPr marL="0" indent="0">
              <a:lnSpc>
                <a:spcPct val="100000"/>
              </a:lnSpc>
              <a:buNone/>
            </a:pPr>
            <a:endParaRPr lang="fi-FI" sz="1200" dirty="0">
              <a:latin typeface="+mn-lt"/>
              <a:ea typeface="Inter" panose="02000503000000020004" pitchFamily="2" charset="0"/>
            </a:endParaRPr>
          </a:p>
          <a:p>
            <a:pPr marL="0" indent="0">
              <a:lnSpc>
                <a:spcPct val="100000"/>
              </a:lnSpc>
              <a:buNone/>
            </a:pPr>
            <a:endParaRPr lang="fi-FI" dirty="0">
              <a:latin typeface="+mn-lt"/>
              <a:ea typeface="Inter" panose="02000503000000020004" pitchFamily="2" charset="0"/>
            </a:endParaRPr>
          </a:p>
          <a:p>
            <a:pPr marL="0" indent="0">
              <a:lnSpc>
                <a:spcPct val="100000"/>
              </a:lnSpc>
              <a:buNone/>
            </a:pPr>
            <a:endParaRPr lang="fi-FI" sz="1200" dirty="0">
              <a:latin typeface="+mn-lt"/>
              <a:ea typeface="Inter" panose="02000503000000020004" pitchFamily="2" charset="0"/>
            </a:endParaRPr>
          </a:p>
          <a:p>
            <a:pPr marL="0" indent="0">
              <a:lnSpc>
                <a:spcPct val="100000"/>
              </a:lnSpc>
              <a:buNone/>
            </a:pPr>
            <a:endParaRPr lang="fi-FI" dirty="0">
              <a:latin typeface="+mn-lt"/>
              <a:ea typeface="Inter" panose="02000503000000020004" pitchFamily="2" charset="0"/>
            </a:endParaRPr>
          </a:p>
          <a:p>
            <a:pPr marL="0" indent="0">
              <a:lnSpc>
                <a:spcPct val="100000"/>
              </a:lnSpc>
              <a:buNone/>
            </a:pPr>
            <a:r>
              <a:rPr lang="fi-FI" sz="2000" b="1" dirty="0">
                <a:latin typeface="+mn-lt"/>
                <a:ea typeface="Inter" panose="02000503000000020004" pitchFamily="2" charset="0"/>
              </a:rPr>
              <a:t>Omavalvontasuunnitelman päivittäminen</a:t>
            </a:r>
            <a:r>
              <a:rPr lang="fi-FI" sz="1800" b="1" dirty="0">
                <a:latin typeface="+mn-lt"/>
                <a:ea typeface="Inter" panose="02000503000000020004" pitchFamily="2" charset="0"/>
              </a:rPr>
              <a:t> </a:t>
            </a:r>
            <a:r>
              <a:rPr lang="fi-FI" sz="1200" dirty="0">
                <a:latin typeface="+mn-lt"/>
                <a:ea typeface="Inter" panose="02000503000000020004" pitchFamily="2" charset="0"/>
              </a:rPr>
              <a:t>Omavalvontasuunnitelma tarkastetaan ja päivitetään vuosittain sekä silloin, kun toiminnassa tapahtuu palvelun laatuun ja asiakasturvallisuuteen liittyviä muutoksia. Omavalvonnan vastuuhenkilö huolehtii yhdessä henkilöstön kanssa omavalvontasuunnitelman ajantasaisuudesta.</a:t>
            </a:r>
          </a:p>
          <a:p>
            <a:pPr marL="0" indent="0">
              <a:lnSpc>
                <a:spcPct val="100000"/>
              </a:lnSpc>
              <a:buNone/>
            </a:pPr>
            <a:r>
              <a:rPr lang="fi-FI" sz="2000" b="1" dirty="0">
                <a:latin typeface="+mn-lt"/>
                <a:ea typeface="Inter" panose="02000503000000020004" pitchFamily="2" charset="0"/>
              </a:rPr>
              <a:t>Omavalvontasuunnitelman julkisuus</a:t>
            </a:r>
          </a:p>
          <a:p>
            <a:pPr marL="0" indent="0">
              <a:lnSpc>
                <a:spcPct val="100000"/>
              </a:lnSpc>
              <a:buNone/>
            </a:pPr>
            <a:r>
              <a:rPr lang="fi-FI" sz="1200" dirty="0">
                <a:latin typeface="+mn-lt"/>
                <a:ea typeface="Inter" panose="02000503000000020004" pitchFamily="2" charset="0"/>
              </a:rPr>
              <a:t>Ajan tasalla oleva omavalvontasuunnitelma on julkisesti nähtävillä, jotta asiakkaat, omaiset ja omavalvonnasta kiinnostuneet voivat helposti ja ilman erillistä pyyntöä tutustua siihen. </a:t>
            </a:r>
          </a:p>
          <a:p>
            <a:pPr marL="0" indent="0">
              <a:lnSpc>
                <a:spcPct val="100000"/>
              </a:lnSpc>
              <a:buNone/>
            </a:pPr>
            <a:r>
              <a:rPr lang="fi-FI" sz="1200" b="1" dirty="0">
                <a:latin typeface="+mn-lt"/>
                <a:ea typeface="Inter" panose="02000503000000020004" pitchFamily="2" charset="0"/>
              </a:rPr>
              <a:t>Omavalvontasuunnitelma on nähtävissä asiakkaille </a:t>
            </a:r>
            <a:r>
              <a:rPr lang="fi-FI" sz="1200" dirty="0">
                <a:latin typeface="+mn-lt"/>
                <a:ea typeface="Inter" panose="02000503000000020004" pitchFamily="2" charset="0"/>
              </a:rPr>
              <a:t>Eloisan internet-sivuilla</a:t>
            </a:r>
          </a:p>
          <a:p>
            <a:pPr marL="0" indent="0">
              <a:lnSpc>
                <a:spcPct val="100000"/>
              </a:lnSpc>
              <a:buNone/>
            </a:pPr>
            <a:r>
              <a:rPr lang="fi-FI" b="1" dirty="0">
                <a:latin typeface="+mn-lt"/>
                <a:ea typeface="Inter" panose="02000503000000020004" pitchFamily="2" charset="0"/>
              </a:rPr>
              <a:t>Omavalvontasuunnitelma on nähtävissä </a:t>
            </a:r>
            <a:r>
              <a:rPr lang="fi-FI" sz="1200" b="1" dirty="0">
                <a:latin typeface="+mn-lt"/>
                <a:ea typeface="Inter" panose="02000503000000020004" pitchFamily="2" charset="0"/>
              </a:rPr>
              <a:t>henkilöstölle </a:t>
            </a:r>
            <a:r>
              <a:rPr lang="fi-FI" sz="1200" dirty="0">
                <a:latin typeface="+mn-lt"/>
                <a:ea typeface="Inter" panose="02000503000000020004" pitchFamily="2" charset="0"/>
              </a:rPr>
              <a:t>kotihoidon toimistoissa ja Eloisan IMS-järjestelmässä.</a:t>
            </a:r>
            <a:endParaRPr lang="en-FI" dirty="0"/>
          </a:p>
        </p:txBody>
      </p:sp>
      <p:sp>
        <p:nvSpPr>
          <p:cNvPr id="16" name="Rectangle 15">
            <a:extLst>
              <a:ext uri="{FF2B5EF4-FFF2-40B4-BE49-F238E27FC236}">
                <a16:creationId xmlns:a16="http://schemas.microsoft.com/office/drawing/2014/main" id="{86F894FC-12D0-E02E-9C73-A5F595B7A1A6}"/>
              </a:ext>
            </a:extLst>
          </p:cNvPr>
          <p:cNvSpPr/>
          <p:nvPr/>
        </p:nvSpPr>
        <p:spPr>
          <a:xfrm>
            <a:off x="451412" y="5060373"/>
            <a:ext cx="5455440" cy="1037867"/>
          </a:xfrm>
          <a:prstGeom prst="rect">
            <a:avLst/>
          </a:prstGeom>
          <a:solidFill>
            <a:schemeClr val="bg1"/>
          </a:solidFill>
          <a:ln w="19050">
            <a:solidFill>
              <a:schemeClr val="accent1">
                <a:lumMod val="50000"/>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377" rtl="0" eaLnBrk="1" fontAlgn="auto" latinLnBrk="0" hangingPunct="1">
              <a:lnSpc>
                <a:spcPct val="100000"/>
              </a:lnSpc>
              <a:spcBef>
                <a:spcPts val="300"/>
              </a:spcBef>
              <a:spcAft>
                <a:spcPts val="0"/>
              </a:spcAft>
              <a:buClrTx/>
              <a:buSzTx/>
              <a:buFontTx/>
              <a:buNone/>
              <a:tabLst/>
              <a:defRPr/>
            </a:pPr>
            <a:r>
              <a:rPr kumimoji="0" lang="fi-FI" sz="1200" b="1"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Omavalvonnan suunnittelusta ja seurannasta vastaa:</a:t>
            </a:r>
          </a:p>
          <a:p>
            <a:pPr marL="0" marR="0" lvl="0" indent="0" algn="l" defTabSz="914377" rtl="0" eaLnBrk="1" fontAlgn="auto" latinLnBrk="0" hangingPunct="1">
              <a:lnSpc>
                <a:spcPct val="100000"/>
              </a:lnSpc>
              <a:spcBef>
                <a:spcPts val="300"/>
              </a:spcBef>
              <a:spcAft>
                <a:spcPts val="0"/>
              </a:spcAft>
              <a:buClrTx/>
              <a:buSzTx/>
              <a:buFontTx/>
              <a:buNone/>
              <a:tabLst/>
              <a:defRPr/>
            </a:pPr>
            <a:r>
              <a:rPr kumimoji="0" lang="fi-FI" sz="12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[nimi], Yksikön palveluesihenkilö</a:t>
            </a:r>
          </a:p>
          <a:p>
            <a:pPr algn="ctr"/>
            <a:endParaRPr lang="en-FI"/>
          </a:p>
        </p:txBody>
      </p:sp>
      <p:sp>
        <p:nvSpPr>
          <p:cNvPr id="35" name="Rectangle 34">
            <a:extLst>
              <a:ext uri="{FF2B5EF4-FFF2-40B4-BE49-F238E27FC236}">
                <a16:creationId xmlns:a16="http://schemas.microsoft.com/office/drawing/2014/main" id="{CBE70463-6D53-53EC-45FA-10E9458A6E5E}"/>
              </a:ext>
            </a:extLst>
          </p:cNvPr>
          <p:cNvSpPr/>
          <p:nvPr/>
        </p:nvSpPr>
        <p:spPr>
          <a:xfrm>
            <a:off x="0" y="0"/>
            <a:ext cx="12192000" cy="518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36" name="Rectangle 35">
            <a:extLst>
              <a:ext uri="{FF2B5EF4-FFF2-40B4-BE49-F238E27FC236}">
                <a16:creationId xmlns:a16="http://schemas.microsoft.com/office/drawing/2014/main" id="{832235B6-9878-7F09-02B1-0DAD2F784321}"/>
              </a:ext>
            </a:extLst>
          </p:cNvPr>
          <p:cNvSpPr/>
          <p:nvPr/>
        </p:nvSpPr>
        <p:spPr>
          <a:xfrm>
            <a:off x="2441683" y="-848"/>
            <a:ext cx="2427068" cy="518181"/>
          </a:xfrm>
          <a:prstGeom prst="rect">
            <a:avLst/>
          </a:prstGeom>
          <a:solidFill>
            <a:srgbClr val="EE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37" name="Rectangle 36">
            <a:extLst>
              <a:ext uri="{FF2B5EF4-FFF2-40B4-BE49-F238E27FC236}">
                <a16:creationId xmlns:a16="http://schemas.microsoft.com/office/drawing/2014/main" id="{2D4477FC-C174-D5EE-A4F7-1EB4F35519D6}"/>
              </a:ext>
            </a:extLst>
          </p:cNvPr>
          <p:cNvSpPr>
            <a:spLocks/>
          </p:cNvSpPr>
          <p:nvPr/>
        </p:nvSpPr>
        <p:spPr>
          <a:xfrm>
            <a:off x="9738487" y="0"/>
            <a:ext cx="2443164" cy="49599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Liitteet</a:t>
            </a:r>
          </a:p>
        </p:txBody>
      </p:sp>
      <p:sp>
        <p:nvSpPr>
          <p:cNvPr id="38" name="Rectangle 37">
            <a:extLst>
              <a:ext uri="{FF2B5EF4-FFF2-40B4-BE49-F238E27FC236}">
                <a16:creationId xmlns:a16="http://schemas.microsoft.com/office/drawing/2014/main" id="{534BB5B1-C00C-5191-6855-C023D1F1672C}"/>
              </a:ext>
            </a:extLst>
          </p:cNvPr>
          <p:cNvSpPr/>
          <p:nvPr/>
        </p:nvSpPr>
        <p:spPr>
          <a:xfrm>
            <a:off x="7303867" y="0"/>
            <a:ext cx="2443164" cy="50233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Kehittäminen</a:t>
            </a:r>
            <a:br>
              <a:rPr lang="fi-FI" sz="1250" b="1" spc="31">
                <a:solidFill>
                  <a:schemeClr val="bg1">
                    <a:lumMod val="65000"/>
                  </a:schemeClr>
                </a:solidFill>
                <a:ea typeface="Inter" panose="02000503000000020004" pitchFamily="2" charset="0"/>
              </a:rPr>
            </a:br>
            <a:r>
              <a:rPr lang="fi-FI" sz="1250" b="1" spc="31">
                <a:solidFill>
                  <a:schemeClr val="bg1">
                    <a:lumMod val="65000"/>
                  </a:schemeClr>
                </a:solidFill>
                <a:ea typeface="Inter" panose="02000503000000020004" pitchFamily="2" charset="0"/>
              </a:rPr>
              <a:t>&amp; seuranta</a:t>
            </a:r>
          </a:p>
        </p:txBody>
      </p:sp>
      <p:sp>
        <p:nvSpPr>
          <p:cNvPr id="39" name="Rectangle 38">
            <a:extLst>
              <a:ext uri="{FF2B5EF4-FFF2-40B4-BE49-F238E27FC236}">
                <a16:creationId xmlns:a16="http://schemas.microsoft.com/office/drawing/2014/main" id="{D9214237-1734-CF07-FEE2-29185CCF349E}"/>
              </a:ext>
            </a:extLst>
          </p:cNvPr>
          <p:cNvSpPr>
            <a:spLocks/>
          </p:cNvSpPr>
          <p:nvPr/>
        </p:nvSpPr>
        <p:spPr>
          <a:xfrm>
            <a:off x="4869243" y="0"/>
            <a:ext cx="2443164" cy="532326"/>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Toimintaperiaatteet </a:t>
            </a:r>
            <a:br>
              <a:rPr lang="fi-FI" sz="1250" b="1" spc="31">
                <a:solidFill>
                  <a:schemeClr val="bg1">
                    <a:lumMod val="65000"/>
                  </a:schemeClr>
                </a:solidFill>
                <a:ea typeface="Inter" panose="02000503000000020004" pitchFamily="2" charset="0"/>
              </a:rPr>
            </a:br>
            <a:r>
              <a:rPr lang="fi-FI" sz="1250" b="1" spc="31">
                <a:solidFill>
                  <a:schemeClr val="bg1">
                    <a:lumMod val="65000"/>
                  </a:schemeClr>
                </a:solidFill>
                <a:ea typeface="Inter" panose="02000503000000020004" pitchFamily="2" charset="0"/>
              </a:rPr>
              <a:t>&amp; käytännöt</a:t>
            </a:r>
          </a:p>
        </p:txBody>
      </p:sp>
      <p:sp>
        <p:nvSpPr>
          <p:cNvPr id="40" name="Rectangle 39">
            <a:extLst>
              <a:ext uri="{FF2B5EF4-FFF2-40B4-BE49-F238E27FC236}">
                <a16:creationId xmlns:a16="http://schemas.microsoft.com/office/drawing/2014/main" id="{DEF2837D-BBF3-2199-2FFB-63186EA1C87D}"/>
              </a:ext>
            </a:extLst>
          </p:cNvPr>
          <p:cNvSpPr>
            <a:spLocks/>
          </p:cNvSpPr>
          <p:nvPr/>
        </p:nvSpPr>
        <p:spPr>
          <a:xfrm>
            <a:off x="2434623" y="0"/>
            <a:ext cx="2443164" cy="494290"/>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accent1">
                    <a:lumMod val="50000"/>
                  </a:schemeClr>
                </a:solidFill>
                <a:ea typeface="Inter" panose="02000503000000020004" pitchFamily="2" charset="0"/>
              </a:rPr>
              <a:t>Yksikön tiedot</a:t>
            </a:r>
          </a:p>
        </p:txBody>
      </p:sp>
      <p:sp>
        <p:nvSpPr>
          <p:cNvPr id="41" name="Rectangle 40">
            <a:extLst>
              <a:ext uri="{FF2B5EF4-FFF2-40B4-BE49-F238E27FC236}">
                <a16:creationId xmlns:a16="http://schemas.microsoft.com/office/drawing/2014/main" id="{4AC44C9E-C56E-C08B-4746-3CB73A00E111}"/>
              </a:ext>
            </a:extLst>
          </p:cNvPr>
          <p:cNvSpPr>
            <a:spLocks/>
          </p:cNvSpPr>
          <p:nvPr/>
        </p:nvSpPr>
        <p:spPr>
          <a:xfrm>
            <a:off x="0" y="0"/>
            <a:ext cx="2443163" cy="51818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Sisällysluettelo</a:t>
            </a:r>
          </a:p>
        </p:txBody>
      </p:sp>
      <p:cxnSp>
        <p:nvCxnSpPr>
          <p:cNvPr id="42" name="Straight Connector 41">
            <a:extLst>
              <a:ext uri="{FF2B5EF4-FFF2-40B4-BE49-F238E27FC236}">
                <a16:creationId xmlns:a16="http://schemas.microsoft.com/office/drawing/2014/main" id="{BF82821B-79CD-524C-AA76-7B1A458991E5}"/>
              </a:ext>
            </a:extLst>
          </p:cNvPr>
          <p:cNvCxnSpPr>
            <a:cxnSpLocks/>
          </p:cNvCxnSpPr>
          <p:nvPr/>
        </p:nvCxnSpPr>
        <p:spPr>
          <a:xfrm>
            <a:off x="24384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65A07AF-6629-343B-E686-DA30BD665AD7}"/>
              </a:ext>
            </a:extLst>
          </p:cNvPr>
          <p:cNvCxnSpPr>
            <a:cxnSpLocks/>
          </p:cNvCxnSpPr>
          <p:nvPr/>
        </p:nvCxnSpPr>
        <p:spPr>
          <a:xfrm>
            <a:off x="48768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332ED59-E085-CDF5-47A2-BBA717C56B6F}"/>
              </a:ext>
            </a:extLst>
          </p:cNvPr>
          <p:cNvCxnSpPr>
            <a:cxnSpLocks/>
          </p:cNvCxnSpPr>
          <p:nvPr/>
        </p:nvCxnSpPr>
        <p:spPr>
          <a:xfrm>
            <a:off x="73152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EA5CAA2-F82B-A657-24E2-F1E1DAFB5CE0}"/>
              </a:ext>
            </a:extLst>
          </p:cNvPr>
          <p:cNvCxnSpPr>
            <a:cxnSpLocks/>
          </p:cNvCxnSpPr>
          <p:nvPr/>
        </p:nvCxnSpPr>
        <p:spPr>
          <a:xfrm>
            <a:off x="97536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D7B49AB-68A2-0381-54D6-1782BF5A5F55}"/>
              </a:ext>
            </a:extLst>
          </p:cNvPr>
          <p:cNvCxnSpPr>
            <a:cxnSpLocks/>
          </p:cNvCxnSpPr>
          <p:nvPr/>
        </p:nvCxnSpPr>
        <p:spPr>
          <a:xfrm flipH="1">
            <a:off x="4876800" y="518181"/>
            <a:ext cx="7316499"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B186998-A415-6C19-FBAA-3CFF59F830B7}"/>
              </a:ext>
            </a:extLst>
          </p:cNvPr>
          <p:cNvCxnSpPr>
            <a:cxnSpLocks/>
          </p:cNvCxnSpPr>
          <p:nvPr/>
        </p:nvCxnSpPr>
        <p:spPr>
          <a:xfrm flipH="1">
            <a:off x="-8540" y="516156"/>
            <a:ext cx="2443163"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3C6FA19D-8A12-8D18-EF13-823E7BA7E52C}"/>
              </a:ext>
            </a:extLst>
          </p:cNvPr>
          <p:cNvSpPr/>
          <p:nvPr/>
        </p:nvSpPr>
        <p:spPr>
          <a:xfrm>
            <a:off x="451412" y="3051260"/>
            <a:ext cx="5455440" cy="1874031"/>
          </a:xfrm>
          <a:prstGeom prst="rect">
            <a:avLst/>
          </a:prstGeom>
          <a:solidFill>
            <a:schemeClr val="bg1"/>
          </a:solidFill>
          <a:ln w="19050">
            <a:solidFill>
              <a:schemeClr val="accent1">
                <a:lumMod val="50000"/>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300"/>
              </a:spcBef>
            </a:pPr>
            <a:r>
              <a:rPr lang="fi-FI" sz="1200" b="1" dirty="0">
                <a:solidFill>
                  <a:schemeClr val="tx1"/>
                </a:solidFill>
                <a:cs typeface="Arial" panose="020B0604020202020204" pitchFamily="34" charset="0"/>
              </a:rPr>
              <a:t>Henkilöstö on osallistunut suunnitelman laatimiseen seuraavasti:</a:t>
            </a:r>
          </a:p>
          <a:p>
            <a:pPr>
              <a:spcBef>
                <a:spcPts val="300"/>
              </a:spcBef>
            </a:pPr>
            <a:r>
              <a:rPr lang="fi-FI" sz="1200" dirty="0">
                <a:solidFill>
                  <a:schemeClr val="tx1"/>
                </a:solidFill>
                <a:cs typeface="Arial" panose="020B0604020202020204" pitchFamily="34" charset="0"/>
              </a:rPr>
              <a:t>[kirjoita tähän]</a:t>
            </a:r>
          </a:p>
          <a:p>
            <a:pPr>
              <a:spcBef>
                <a:spcPts val="300"/>
              </a:spcBef>
            </a:pPr>
            <a:r>
              <a:rPr lang="fi-FI" sz="1200" dirty="0">
                <a:solidFill>
                  <a:schemeClr val="tx1"/>
                </a:solidFill>
                <a:cs typeface="Arial" panose="020B0604020202020204" pitchFamily="34" charset="0"/>
              </a:rPr>
              <a:t> </a:t>
            </a:r>
          </a:p>
        </p:txBody>
      </p:sp>
    </p:spTree>
    <p:extLst>
      <p:ext uri="{BB962C8B-B14F-4D97-AF65-F5344CB8AC3E}">
        <p14:creationId xmlns:p14="http://schemas.microsoft.com/office/powerpoint/2010/main" val="26032465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80000"/>
          </a:schemeClr>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EBAA148-C9F3-0437-A710-D6CA15D52955}"/>
              </a:ext>
            </a:extLst>
          </p:cNvPr>
          <p:cNvSpPr txBox="1">
            <a:spLocks/>
          </p:cNvSpPr>
          <p:nvPr/>
        </p:nvSpPr>
        <p:spPr>
          <a:xfrm>
            <a:off x="1030705" y="2261538"/>
            <a:ext cx="10781715" cy="2326511"/>
          </a:xfrm>
          <a:prstGeom prst="rect">
            <a:avLst/>
          </a:prstGeom>
        </p:spPr>
        <p:txBody>
          <a:bodyPr anchor="ctr"/>
          <a:lstStyle>
            <a:lvl1pPr algn="l" defTabSz="914400" rtl="0" eaLnBrk="1" latinLnBrk="0" hangingPunct="1">
              <a:lnSpc>
                <a:spcPct val="90000"/>
              </a:lnSpc>
              <a:spcBef>
                <a:spcPct val="0"/>
              </a:spcBef>
              <a:buNone/>
              <a:defRPr sz="4000" b="1" i="0" kern="1200">
                <a:solidFill>
                  <a:schemeClr val="tx1"/>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i-FI" sz="6000" b="1" i="0" u="none" strike="noStrike" kern="1200" cap="none" spc="0" normalizeH="0" baseline="0" noProof="0">
                <a:ln>
                  <a:noFill/>
                </a:ln>
                <a:solidFill>
                  <a:srgbClr val="00008B"/>
                </a:solidFill>
                <a:effectLst/>
                <a:uLnTx/>
                <a:uFillTx/>
                <a:latin typeface="Arial Black" panose="020B0A04020102020204"/>
                <a:ea typeface="Inter" panose="02000503000000020004" pitchFamily="2" charset="0"/>
              </a:rPr>
              <a:t>Toimintaperiaatteet </a:t>
            </a:r>
            <a:br>
              <a:rPr kumimoji="0" lang="fi-FI" sz="6000" b="1" i="0" u="none" strike="noStrike" kern="1200" cap="none" spc="0" normalizeH="0" baseline="0" noProof="0">
                <a:ln>
                  <a:noFill/>
                </a:ln>
                <a:solidFill>
                  <a:srgbClr val="00008B"/>
                </a:solidFill>
                <a:effectLst/>
                <a:uLnTx/>
                <a:uFillTx/>
                <a:latin typeface="Arial Black" panose="020B0A04020102020204"/>
                <a:ea typeface="Inter" panose="02000503000000020004" pitchFamily="2" charset="0"/>
              </a:rPr>
            </a:br>
            <a:r>
              <a:rPr kumimoji="0" lang="fi-FI" sz="6000" b="1" i="0" u="none" strike="noStrike" kern="1200" cap="none" spc="0" normalizeH="0" baseline="0" noProof="0">
                <a:ln>
                  <a:noFill/>
                </a:ln>
                <a:solidFill>
                  <a:srgbClr val="00008B"/>
                </a:solidFill>
                <a:effectLst/>
                <a:uLnTx/>
                <a:uFillTx/>
                <a:latin typeface="Arial Black" panose="020B0A04020102020204"/>
                <a:ea typeface="Inter" panose="02000503000000020004" pitchFamily="2" charset="0"/>
              </a:rPr>
              <a:t>&amp; käytännöt</a:t>
            </a:r>
          </a:p>
        </p:txBody>
      </p:sp>
      <p:sp>
        <p:nvSpPr>
          <p:cNvPr id="13" name="TextBox 5">
            <a:extLst>
              <a:ext uri="{FF2B5EF4-FFF2-40B4-BE49-F238E27FC236}">
                <a16:creationId xmlns:a16="http://schemas.microsoft.com/office/drawing/2014/main" id="{3D37FFB7-E776-7FB3-3CAD-DC3C9A0C45F1}"/>
              </a:ext>
            </a:extLst>
          </p:cNvPr>
          <p:cNvSpPr txBox="1"/>
          <p:nvPr/>
        </p:nvSpPr>
        <p:spPr>
          <a:xfrm>
            <a:off x="2434130" y="4567459"/>
            <a:ext cx="9241017" cy="1905650"/>
          </a:xfrm>
          <a:prstGeom prst="rect">
            <a:avLst/>
          </a:prstGeom>
          <a:noFill/>
        </p:spPr>
        <p:txBody>
          <a:bodyPr wrap="square" rtlCol="0">
            <a:spAutoFit/>
          </a:bodyPr>
          <a:lstStyle/>
          <a:p>
            <a:pPr marL="0" marR="0" lvl="1" indent="0" algn="l" defTabSz="914377" rtl="0" eaLnBrk="1" fontAlgn="auto" latinLnBrk="0" hangingPunct="1">
              <a:lnSpc>
                <a:spcPct val="100000"/>
              </a:lnSpc>
              <a:spcBef>
                <a:spcPts val="900"/>
              </a:spcBef>
              <a:spcAft>
                <a:spcPts val="200"/>
              </a:spcAft>
              <a:buClrTx/>
              <a:buSzTx/>
              <a:buFontTx/>
              <a:buNone/>
              <a:tabLst/>
              <a:defRPr/>
            </a:pPr>
            <a:r>
              <a:rPr kumimoji="0" lang="fi-FI" sz="1200" b="0" i="0" u="none" strike="noStrike" kern="1200" cap="none" spc="0" normalizeH="0" baseline="0" noProof="0">
                <a:ln>
                  <a:noFill/>
                </a:ln>
                <a:solidFill>
                  <a:srgbClr val="00008B"/>
                </a:solidFill>
                <a:effectLst/>
                <a:uLnTx/>
                <a:uFillTx/>
                <a:latin typeface="Arial Black" panose="020B0A04020102020204"/>
                <a:ea typeface="+mn-ea"/>
                <a:cs typeface="+mn-cs"/>
              </a:rPr>
              <a:t>Toiminta-ajatus, arvot ja periaatteet</a:t>
            </a:r>
          </a:p>
          <a:p>
            <a:pPr marL="0" marR="0" lvl="1" indent="0" algn="l" defTabSz="914377" rtl="0" eaLnBrk="1" fontAlgn="auto" latinLnBrk="0" hangingPunct="1">
              <a:lnSpc>
                <a:spcPct val="100000"/>
              </a:lnSpc>
              <a:spcBef>
                <a:spcPts val="900"/>
              </a:spcBef>
              <a:spcAft>
                <a:spcPts val="200"/>
              </a:spcAft>
              <a:buClrTx/>
              <a:buSzTx/>
              <a:buFontTx/>
              <a:buNone/>
              <a:tabLst/>
              <a:defRPr/>
            </a:pPr>
            <a:r>
              <a:rPr kumimoji="0" lang="fi-FI" sz="1200" b="0" i="0" u="none" strike="noStrike" kern="1200" cap="none" spc="0" normalizeH="0" baseline="0" noProof="0">
                <a:ln>
                  <a:noFill/>
                </a:ln>
                <a:solidFill>
                  <a:srgbClr val="00008B"/>
                </a:solidFill>
                <a:effectLst/>
                <a:uLnTx/>
                <a:uFillTx/>
                <a:latin typeface="Arial Black" panose="020B0A04020102020204"/>
                <a:ea typeface="+mn-ea"/>
                <a:cs typeface="+mn-cs"/>
              </a:rPr>
              <a:t>Omavalvonnan toimeenpano </a:t>
            </a:r>
          </a:p>
          <a:p>
            <a:pPr marL="0" marR="0" lvl="1" indent="0" algn="l" defTabSz="914377" rtl="0" eaLnBrk="1" fontAlgn="auto" latinLnBrk="0" hangingPunct="1">
              <a:lnSpc>
                <a:spcPct val="100000"/>
              </a:lnSpc>
              <a:spcBef>
                <a:spcPts val="900"/>
              </a:spcBef>
              <a:spcAft>
                <a:spcPts val="200"/>
              </a:spcAft>
              <a:buClrTx/>
              <a:buSzTx/>
              <a:buFontTx/>
              <a:buNone/>
              <a:tabLst/>
              <a:defRPr/>
            </a:pPr>
            <a:r>
              <a:rPr kumimoji="0" lang="fi-FI" sz="1200" b="0" i="0" u="none" strike="noStrike" kern="1200" cap="none" spc="0" normalizeH="0" baseline="0" noProof="0">
                <a:ln>
                  <a:noFill/>
                </a:ln>
                <a:solidFill>
                  <a:srgbClr val="00008B"/>
                </a:solidFill>
                <a:effectLst/>
                <a:uLnTx/>
                <a:uFillTx/>
                <a:latin typeface="Arial Black" panose="020B0A04020102020204"/>
                <a:ea typeface="+mn-ea"/>
                <a:cs typeface="+mn-cs"/>
              </a:rPr>
              <a:t>Asiakkaan asema ja oikeudet</a:t>
            </a:r>
          </a:p>
          <a:p>
            <a:pPr marL="0" marR="0" lvl="1" indent="0" algn="l" defTabSz="914377" rtl="0" eaLnBrk="1" fontAlgn="auto" latinLnBrk="0" hangingPunct="1">
              <a:lnSpc>
                <a:spcPct val="100000"/>
              </a:lnSpc>
              <a:spcBef>
                <a:spcPts val="900"/>
              </a:spcBef>
              <a:spcAft>
                <a:spcPts val="200"/>
              </a:spcAft>
              <a:buClrTx/>
              <a:buSzTx/>
              <a:buFontTx/>
              <a:buNone/>
              <a:tabLst/>
              <a:defRPr/>
            </a:pPr>
            <a:r>
              <a:rPr kumimoji="0" lang="fi-FI" sz="1200" b="0" i="0" u="none" strike="noStrike" kern="1200" cap="none" spc="0" normalizeH="0" baseline="0" noProof="0">
                <a:ln>
                  <a:noFill/>
                </a:ln>
                <a:solidFill>
                  <a:srgbClr val="00008B"/>
                </a:solidFill>
                <a:effectLst/>
                <a:uLnTx/>
                <a:uFillTx/>
                <a:latin typeface="Arial Black" panose="020B0A04020102020204"/>
                <a:ea typeface="+mn-ea"/>
                <a:cs typeface="+mn-cs"/>
              </a:rPr>
              <a:t>Palvelun sisällön omavalvonta</a:t>
            </a:r>
          </a:p>
          <a:p>
            <a:pPr marL="0" marR="0" lvl="1" indent="0" algn="l" defTabSz="914377" rtl="0" eaLnBrk="1" fontAlgn="auto" latinLnBrk="0" hangingPunct="1">
              <a:lnSpc>
                <a:spcPct val="100000"/>
              </a:lnSpc>
              <a:spcBef>
                <a:spcPts val="900"/>
              </a:spcBef>
              <a:spcAft>
                <a:spcPts val="200"/>
              </a:spcAft>
              <a:buClrTx/>
              <a:buSzTx/>
              <a:buFontTx/>
              <a:buNone/>
              <a:tabLst/>
              <a:defRPr/>
            </a:pPr>
            <a:r>
              <a:rPr kumimoji="0" lang="fi-FI" sz="1200" b="0" i="0" u="none" strike="noStrike" kern="1200" cap="none" spc="0" normalizeH="0" baseline="0" noProof="0">
                <a:ln>
                  <a:noFill/>
                </a:ln>
                <a:solidFill>
                  <a:srgbClr val="00008B"/>
                </a:solidFill>
                <a:effectLst/>
                <a:uLnTx/>
                <a:uFillTx/>
                <a:latin typeface="Arial Black" panose="020B0A04020102020204"/>
                <a:ea typeface="+mn-ea"/>
                <a:cs typeface="+mn-cs"/>
              </a:rPr>
              <a:t>Asiakasturvallisuus</a:t>
            </a:r>
          </a:p>
          <a:p>
            <a:pPr marL="0" marR="0" lvl="1" indent="0" algn="l" defTabSz="914377" rtl="0" eaLnBrk="1" fontAlgn="auto" latinLnBrk="0" hangingPunct="1">
              <a:lnSpc>
                <a:spcPct val="100000"/>
              </a:lnSpc>
              <a:spcBef>
                <a:spcPts val="900"/>
              </a:spcBef>
              <a:spcAft>
                <a:spcPts val="200"/>
              </a:spcAft>
              <a:buClrTx/>
              <a:buSzTx/>
              <a:buFontTx/>
              <a:buNone/>
              <a:tabLst/>
              <a:defRPr/>
            </a:pPr>
            <a:r>
              <a:rPr kumimoji="0" lang="fi-FI" sz="1200" b="0" i="0" u="none" strike="noStrike" kern="1200" cap="none" spc="0" normalizeH="0" baseline="0" noProof="0">
                <a:ln>
                  <a:noFill/>
                </a:ln>
                <a:solidFill>
                  <a:srgbClr val="00008B"/>
                </a:solidFill>
                <a:effectLst/>
                <a:uLnTx/>
                <a:uFillTx/>
                <a:latin typeface="Arial Black" panose="020B0A04020102020204"/>
                <a:ea typeface="Inter" panose="02000503000000020004" pitchFamily="2" charset="0"/>
                <a:cs typeface="+mn-cs"/>
              </a:rPr>
              <a:t>Asiakas- ja potilastietojen käsittely ja kirjaaminen</a:t>
            </a:r>
            <a:endParaRPr kumimoji="0" lang="en-FI" sz="1200" b="0" i="0" u="none" strike="noStrike" kern="1200" cap="none" spc="0" normalizeH="0" baseline="0" noProof="0">
              <a:ln>
                <a:noFill/>
              </a:ln>
              <a:solidFill>
                <a:srgbClr val="00008B"/>
              </a:solidFill>
              <a:effectLst/>
              <a:uLnTx/>
              <a:uFillTx/>
              <a:latin typeface="Arial Black" panose="020B0A04020102020204"/>
              <a:ea typeface="Inter" panose="02000503000000020004" pitchFamily="2" charset="0"/>
              <a:cs typeface="+mn-cs"/>
            </a:endParaRPr>
          </a:p>
        </p:txBody>
      </p:sp>
      <p:sp>
        <p:nvSpPr>
          <p:cNvPr id="14" name="Rectangle 42">
            <a:extLst>
              <a:ext uri="{FF2B5EF4-FFF2-40B4-BE49-F238E27FC236}">
                <a16:creationId xmlns:a16="http://schemas.microsoft.com/office/drawing/2014/main" id="{9C1C705C-FA1F-F802-5513-FBD360D83027}"/>
              </a:ext>
            </a:extLst>
          </p:cNvPr>
          <p:cNvSpPr/>
          <p:nvPr/>
        </p:nvSpPr>
        <p:spPr>
          <a:xfrm>
            <a:off x="2530267" y="4427632"/>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Rectangle 43">
            <a:extLst>
              <a:ext uri="{FF2B5EF4-FFF2-40B4-BE49-F238E27FC236}">
                <a16:creationId xmlns:a16="http://schemas.microsoft.com/office/drawing/2014/main" id="{4760479F-C04B-6F4D-3AAF-E66ACA042F38}"/>
              </a:ext>
            </a:extLst>
          </p:cNvPr>
          <p:cNvSpPr/>
          <p:nvPr/>
        </p:nvSpPr>
        <p:spPr>
          <a:xfrm>
            <a:off x="2934440" y="4427632"/>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Rectangle 44">
            <a:extLst>
              <a:ext uri="{FF2B5EF4-FFF2-40B4-BE49-F238E27FC236}">
                <a16:creationId xmlns:a16="http://schemas.microsoft.com/office/drawing/2014/main" id="{2703E8E0-CE1B-A247-A2CE-6BD7722E9534}"/>
              </a:ext>
            </a:extLst>
          </p:cNvPr>
          <p:cNvSpPr/>
          <p:nvPr/>
        </p:nvSpPr>
        <p:spPr>
          <a:xfrm>
            <a:off x="3338613" y="4427632"/>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Rectangle 45">
            <a:extLst>
              <a:ext uri="{FF2B5EF4-FFF2-40B4-BE49-F238E27FC236}">
                <a16:creationId xmlns:a16="http://schemas.microsoft.com/office/drawing/2014/main" id="{C09D40F6-1F13-DA55-DB0D-B1D279DE3F89}"/>
              </a:ext>
            </a:extLst>
          </p:cNvPr>
          <p:cNvSpPr/>
          <p:nvPr/>
        </p:nvSpPr>
        <p:spPr>
          <a:xfrm>
            <a:off x="3742786" y="4427632"/>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Rectangle 46">
            <a:extLst>
              <a:ext uri="{FF2B5EF4-FFF2-40B4-BE49-F238E27FC236}">
                <a16:creationId xmlns:a16="http://schemas.microsoft.com/office/drawing/2014/main" id="{9FAC3E92-D559-795A-7236-7E2824EF0572}"/>
              </a:ext>
            </a:extLst>
          </p:cNvPr>
          <p:cNvSpPr/>
          <p:nvPr/>
        </p:nvSpPr>
        <p:spPr>
          <a:xfrm>
            <a:off x="4146959" y="4427632"/>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 name="Rectangle 47">
            <a:extLst>
              <a:ext uri="{FF2B5EF4-FFF2-40B4-BE49-F238E27FC236}">
                <a16:creationId xmlns:a16="http://schemas.microsoft.com/office/drawing/2014/main" id="{282BBB36-209C-A2C4-87E0-DC304274E4C1}"/>
              </a:ext>
            </a:extLst>
          </p:cNvPr>
          <p:cNvSpPr/>
          <p:nvPr/>
        </p:nvSpPr>
        <p:spPr>
          <a:xfrm>
            <a:off x="4551133" y="4427632"/>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737038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EBAA148-C9F3-0437-A710-D6CA15D52955}"/>
              </a:ext>
            </a:extLst>
          </p:cNvPr>
          <p:cNvSpPr txBox="1">
            <a:spLocks/>
          </p:cNvSpPr>
          <p:nvPr/>
        </p:nvSpPr>
        <p:spPr>
          <a:xfrm>
            <a:off x="1030705" y="2261538"/>
            <a:ext cx="10781715" cy="2326511"/>
          </a:xfrm>
          <a:prstGeom prst="rect">
            <a:avLst/>
          </a:prstGeom>
        </p:spPr>
        <p:txBody>
          <a:bodyPr anchor="ctr"/>
          <a:lstStyle>
            <a:lvl1pPr algn="l" defTabSz="914400" rtl="0" eaLnBrk="1" latinLnBrk="0" hangingPunct="1">
              <a:lnSpc>
                <a:spcPct val="90000"/>
              </a:lnSpc>
              <a:spcBef>
                <a:spcPct val="0"/>
              </a:spcBef>
              <a:buNone/>
              <a:defRPr sz="4000" b="1" i="0" kern="1200">
                <a:solidFill>
                  <a:schemeClr val="tx1"/>
                </a:solidFill>
                <a:latin typeface="Arial Black" panose="020B0604020202020204" pitchFamily="34" charset="0"/>
                <a:ea typeface="+mj-ea"/>
                <a:cs typeface="Arial Black" panose="020B0604020202020204" pitchFamily="34" charset="0"/>
              </a:defRPr>
            </a:lvl1pPr>
          </a:lstStyle>
          <a:p>
            <a:pPr>
              <a:lnSpc>
                <a:spcPct val="100000"/>
              </a:lnSpc>
            </a:pPr>
            <a:r>
              <a:rPr lang="fi-FI" sz="6000">
                <a:solidFill>
                  <a:schemeClr val="accent5"/>
                </a:solidFill>
                <a:latin typeface="+mj-lt"/>
                <a:ea typeface="Inter" panose="02000503000000020004" pitchFamily="2" charset="0"/>
              </a:rPr>
              <a:t>Toiminta-ajatus, arvot &amp; periaatteet</a:t>
            </a:r>
          </a:p>
        </p:txBody>
      </p:sp>
      <p:sp>
        <p:nvSpPr>
          <p:cNvPr id="4" name="Rectangle 3">
            <a:extLst>
              <a:ext uri="{FF2B5EF4-FFF2-40B4-BE49-F238E27FC236}">
                <a16:creationId xmlns:a16="http://schemas.microsoft.com/office/drawing/2014/main" id="{928B7CB5-84F6-C681-4D64-776C13CA4059}"/>
              </a:ext>
            </a:extLst>
          </p:cNvPr>
          <p:cNvSpPr/>
          <p:nvPr/>
        </p:nvSpPr>
        <p:spPr>
          <a:xfrm>
            <a:off x="0" y="0"/>
            <a:ext cx="12192000" cy="518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5" name="Rectangle 4">
            <a:extLst>
              <a:ext uri="{FF2B5EF4-FFF2-40B4-BE49-F238E27FC236}">
                <a16:creationId xmlns:a16="http://schemas.microsoft.com/office/drawing/2014/main" id="{EF4CFBEF-55F6-CDAE-264B-1A306228F60D}"/>
              </a:ext>
            </a:extLst>
          </p:cNvPr>
          <p:cNvSpPr/>
          <p:nvPr/>
        </p:nvSpPr>
        <p:spPr>
          <a:xfrm>
            <a:off x="4879594" y="0"/>
            <a:ext cx="2427068" cy="518181"/>
          </a:xfrm>
          <a:prstGeom prst="rect">
            <a:avLst/>
          </a:prstGeom>
          <a:solidFill>
            <a:srgbClr val="ED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6" name="Rectangle 5">
            <a:extLst>
              <a:ext uri="{FF2B5EF4-FFF2-40B4-BE49-F238E27FC236}">
                <a16:creationId xmlns:a16="http://schemas.microsoft.com/office/drawing/2014/main" id="{3271BA78-AF38-04E2-BB34-66F49F12CB18}"/>
              </a:ext>
            </a:extLst>
          </p:cNvPr>
          <p:cNvSpPr>
            <a:spLocks/>
          </p:cNvSpPr>
          <p:nvPr/>
        </p:nvSpPr>
        <p:spPr>
          <a:xfrm>
            <a:off x="9738487" y="0"/>
            <a:ext cx="2443164" cy="49599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Liitteet</a:t>
            </a:r>
          </a:p>
        </p:txBody>
      </p:sp>
      <p:sp>
        <p:nvSpPr>
          <p:cNvPr id="7" name="Rectangle 6">
            <a:extLst>
              <a:ext uri="{FF2B5EF4-FFF2-40B4-BE49-F238E27FC236}">
                <a16:creationId xmlns:a16="http://schemas.microsoft.com/office/drawing/2014/main" id="{29D5F99D-A208-11A9-8E56-AA72D4B56728}"/>
              </a:ext>
            </a:extLst>
          </p:cNvPr>
          <p:cNvSpPr/>
          <p:nvPr/>
        </p:nvSpPr>
        <p:spPr>
          <a:xfrm>
            <a:off x="7303867" y="0"/>
            <a:ext cx="2443164" cy="50233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Kehittäminen</a:t>
            </a:r>
            <a:br>
              <a:rPr lang="fi-FI" sz="1250" b="1" spc="31">
                <a:solidFill>
                  <a:schemeClr val="bg1">
                    <a:lumMod val="65000"/>
                  </a:schemeClr>
                </a:solidFill>
                <a:ea typeface="Inter" panose="02000503000000020004" pitchFamily="2" charset="0"/>
              </a:rPr>
            </a:br>
            <a:r>
              <a:rPr lang="fi-FI" sz="1250" b="1" spc="31">
                <a:solidFill>
                  <a:schemeClr val="bg1">
                    <a:lumMod val="65000"/>
                  </a:schemeClr>
                </a:solidFill>
                <a:ea typeface="Inter" panose="02000503000000020004" pitchFamily="2" charset="0"/>
              </a:rPr>
              <a:t>&amp; seuranta</a:t>
            </a:r>
          </a:p>
        </p:txBody>
      </p:sp>
      <p:sp>
        <p:nvSpPr>
          <p:cNvPr id="8" name="Rectangle 7">
            <a:extLst>
              <a:ext uri="{FF2B5EF4-FFF2-40B4-BE49-F238E27FC236}">
                <a16:creationId xmlns:a16="http://schemas.microsoft.com/office/drawing/2014/main" id="{3C987A92-41F0-1850-E67C-02C7445AC8A0}"/>
              </a:ext>
            </a:extLst>
          </p:cNvPr>
          <p:cNvSpPr>
            <a:spLocks/>
          </p:cNvSpPr>
          <p:nvPr/>
        </p:nvSpPr>
        <p:spPr>
          <a:xfrm>
            <a:off x="4869243" y="0"/>
            <a:ext cx="2443164" cy="532326"/>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accent5"/>
                </a:solidFill>
                <a:ea typeface="Inter" panose="02000503000000020004" pitchFamily="2" charset="0"/>
              </a:rPr>
              <a:t>Toimintaperiaatteet </a:t>
            </a:r>
            <a:br>
              <a:rPr lang="fi-FI" sz="1250" b="1" spc="31">
                <a:solidFill>
                  <a:schemeClr val="accent5"/>
                </a:solidFill>
                <a:ea typeface="Inter" panose="02000503000000020004" pitchFamily="2" charset="0"/>
              </a:rPr>
            </a:br>
            <a:r>
              <a:rPr lang="fi-FI" sz="1250" b="1" spc="31">
                <a:solidFill>
                  <a:schemeClr val="accent5"/>
                </a:solidFill>
                <a:ea typeface="Inter" panose="02000503000000020004" pitchFamily="2" charset="0"/>
              </a:rPr>
              <a:t>&amp; käytännöt</a:t>
            </a:r>
          </a:p>
        </p:txBody>
      </p:sp>
      <p:sp>
        <p:nvSpPr>
          <p:cNvPr id="9" name="Rectangle 8">
            <a:extLst>
              <a:ext uri="{FF2B5EF4-FFF2-40B4-BE49-F238E27FC236}">
                <a16:creationId xmlns:a16="http://schemas.microsoft.com/office/drawing/2014/main" id="{AB901CF3-3F85-2ADD-5134-7417E1932172}"/>
              </a:ext>
            </a:extLst>
          </p:cNvPr>
          <p:cNvSpPr>
            <a:spLocks/>
          </p:cNvSpPr>
          <p:nvPr/>
        </p:nvSpPr>
        <p:spPr>
          <a:xfrm>
            <a:off x="2434623" y="0"/>
            <a:ext cx="2443164" cy="494290"/>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Yksikön tiedot</a:t>
            </a:r>
          </a:p>
        </p:txBody>
      </p:sp>
      <p:sp>
        <p:nvSpPr>
          <p:cNvPr id="10" name="Rectangle 9">
            <a:extLst>
              <a:ext uri="{FF2B5EF4-FFF2-40B4-BE49-F238E27FC236}">
                <a16:creationId xmlns:a16="http://schemas.microsoft.com/office/drawing/2014/main" id="{711A2673-A70D-63DB-391A-A92788FDF038}"/>
              </a:ext>
            </a:extLst>
          </p:cNvPr>
          <p:cNvSpPr>
            <a:spLocks/>
          </p:cNvSpPr>
          <p:nvPr/>
        </p:nvSpPr>
        <p:spPr>
          <a:xfrm>
            <a:off x="0" y="0"/>
            <a:ext cx="2443163" cy="51818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Sisällysluettelo</a:t>
            </a:r>
          </a:p>
        </p:txBody>
      </p:sp>
      <p:cxnSp>
        <p:nvCxnSpPr>
          <p:cNvPr id="11" name="Straight Connector 10">
            <a:extLst>
              <a:ext uri="{FF2B5EF4-FFF2-40B4-BE49-F238E27FC236}">
                <a16:creationId xmlns:a16="http://schemas.microsoft.com/office/drawing/2014/main" id="{F5B42757-E8E4-C756-386B-499FDB61B012}"/>
              </a:ext>
            </a:extLst>
          </p:cNvPr>
          <p:cNvCxnSpPr>
            <a:cxnSpLocks/>
          </p:cNvCxnSpPr>
          <p:nvPr/>
        </p:nvCxnSpPr>
        <p:spPr>
          <a:xfrm>
            <a:off x="24384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7849C66-8284-887F-22EA-EF0755031011}"/>
              </a:ext>
            </a:extLst>
          </p:cNvPr>
          <p:cNvCxnSpPr>
            <a:cxnSpLocks/>
          </p:cNvCxnSpPr>
          <p:nvPr/>
        </p:nvCxnSpPr>
        <p:spPr>
          <a:xfrm>
            <a:off x="48768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48C9B93-8CB5-4060-B15A-0611BE634B6F}"/>
              </a:ext>
            </a:extLst>
          </p:cNvPr>
          <p:cNvCxnSpPr>
            <a:cxnSpLocks/>
          </p:cNvCxnSpPr>
          <p:nvPr/>
        </p:nvCxnSpPr>
        <p:spPr>
          <a:xfrm>
            <a:off x="73152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EA3348B-ED50-B60C-203C-6BD0FFCC11D8}"/>
              </a:ext>
            </a:extLst>
          </p:cNvPr>
          <p:cNvCxnSpPr>
            <a:cxnSpLocks/>
          </p:cNvCxnSpPr>
          <p:nvPr/>
        </p:nvCxnSpPr>
        <p:spPr>
          <a:xfrm>
            <a:off x="97536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E6C09F6-E61E-35E1-B5F2-9B37779AE4F1}"/>
              </a:ext>
            </a:extLst>
          </p:cNvPr>
          <p:cNvCxnSpPr>
            <a:cxnSpLocks/>
          </p:cNvCxnSpPr>
          <p:nvPr/>
        </p:nvCxnSpPr>
        <p:spPr>
          <a:xfrm flipH="1">
            <a:off x="7315515" y="518181"/>
            <a:ext cx="4877784"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FDC0C04-552A-8D48-C826-7E60B26E2653}"/>
              </a:ext>
            </a:extLst>
          </p:cNvPr>
          <p:cNvCxnSpPr>
            <a:cxnSpLocks/>
          </p:cNvCxnSpPr>
          <p:nvPr/>
        </p:nvCxnSpPr>
        <p:spPr>
          <a:xfrm flipH="1">
            <a:off x="-8540" y="516156"/>
            <a:ext cx="4885340"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17" name="Straight Connector 28">
            <a:extLst>
              <a:ext uri="{FF2B5EF4-FFF2-40B4-BE49-F238E27FC236}">
                <a16:creationId xmlns:a16="http://schemas.microsoft.com/office/drawing/2014/main" id="{2F1422B6-F0E9-8F33-75DB-9E2BF4E0808F}"/>
              </a:ext>
            </a:extLst>
          </p:cNvPr>
          <p:cNvCxnSpPr>
            <a:cxnSpLocks/>
          </p:cNvCxnSpPr>
          <p:nvPr/>
        </p:nvCxnSpPr>
        <p:spPr>
          <a:xfrm flipH="1">
            <a:off x="7315515" y="518181"/>
            <a:ext cx="4877784"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18" name="Rectangle 42">
            <a:extLst>
              <a:ext uri="{FF2B5EF4-FFF2-40B4-BE49-F238E27FC236}">
                <a16:creationId xmlns:a16="http://schemas.microsoft.com/office/drawing/2014/main" id="{94D64C22-4A18-301B-C9F2-35FB1E08150E}"/>
              </a:ext>
            </a:extLst>
          </p:cNvPr>
          <p:cNvSpPr/>
          <p:nvPr/>
        </p:nvSpPr>
        <p:spPr>
          <a:xfrm>
            <a:off x="4928896" y="468949"/>
            <a:ext cx="318110" cy="45719"/>
          </a:xfrm>
          <a:prstGeom prst="rect">
            <a:avLst/>
          </a:prstGeom>
          <a:solidFill>
            <a:srgbClr val="000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 name="Rectangle 43">
            <a:extLst>
              <a:ext uri="{FF2B5EF4-FFF2-40B4-BE49-F238E27FC236}">
                <a16:creationId xmlns:a16="http://schemas.microsoft.com/office/drawing/2014/main" id="{64C83789-F00D-9723-BBA4-C461576C5EEF}"/>
              </a:ext>
            </a:extLst>
          </p:cNvPr>
          <p:cNvSpPr/>
          <p:nvPr/>
        </p:nvSpPr>
        <p:spPr>
          <a:xfrm>
            <a:off x="5333069"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 name="Rectangle 44">
            <a:extLst>
              <a:ext uri="{FF2B5EF4-FFF2-40B4-BE49-F238E27FC236}">
                <a16:creationId xmlns:a16="http://schemas.microsoft.com/office/drawing/2014/main" id="{903ADB48-85F2-99B2-110D-CC789F8BDFDD}"/>
              </a:ext>
            </a:extLst>
          </p:cNvPr>
          <p:cNvSpPr/>
          <p:nvPr/>
        </p:nvSpPr>
        <p:spPr>
          <a:xfrm>
            <a:off x="573724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 name="Rectangle 45">
            <a:extLst>
              <a:ext uri="{FF2B5EF4-FFF2-40B4-BE49-F238E27FC236}">
                <a16:creationId xmlns:a16="http://schemas.microsoft.com/office/drawing/2014/main" id="{18504064-5168-2D52-AD51-C49793FD9599}"/>
              </a:ext>
            </a:extLst>
          </p:cNvPr>
          <p:cNvSpPr/>
          <p:nvPr/>
        </p:nvSpPr>
        <p:spPr>
          <a:xfrm>
            <a:off x="6141415"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 name="Rectangle 46">
            <a:extLst>
              <a:ext uri="{FF2B5EF4-FFF2-40B4-BE49-F238E27FC236}">
                <a16:creationId xmlns:a16="http://schemas.microsoft.com/office/drawing/2014/main" id="{C448609F-37F1-90DD-FB7F-3BB23832333F}"/>
              </a:ext>
            </a:extLst>
          </p:cNvPr>
          <p:cNvSpPr/>
          <p:nvPr/>
        </p:nvSpPr>
        <p:spPr>
          <a:xfrm>
            <a:off x="6545588"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7" name="Rectangle 47">
            <a:extLst>
              <a:ext uri="{FF2B5EF4-FFF2-40B4-BE49-F238E27FC236}">
                <a16:creationId xmlns:a16="http://schemas.microsoft.com/office/drawing/2014/main" id="{F5995EBE-9B1B-D0CC-B43A-B6E20424AB63}"/>
              </a:ext>
            </a:extLst>
          </p:cNvPr>
          <p:cNvSpPr/>
          <p:nvPr/>
        </p:nvSpPr>
        <p:spPr>
          <a:xfrm>
            <a:off x="694976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62834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C9FF827-2964-8CF3-4F91-274AB6518AF4}"/>
              </a:ext>
            </a:extLst>
          </p:cNvPr>
          <p:cNvSpPr/>
          <p:nvPr/>
        </p:nvSpPr>
        <p:spPr>
          <a:xfrm>
            <a:off x="5603240" y="2761845"/>
            <a:ext cx="6394789" cy="30657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22000"/>
              </a:lnSpc>
            </a:pPr>
            <a:r>
              <a:rPr lang="fi-FI" sz="1300" b="1">
                <a:solidFill>
                  <a:schemeClr val="accent5"/>
                </a:solidFill>
                <a:latin typeface="+mj-lt"/>
              </a:rPr>
              <a:t>YHDENVERTAISU.      </a:t>
            </a:r>
            <a:r>
              <a:rPr lang="fi-FI" sz="1300">
                <a:solidFill>
                  <a:schemeClr val="accent5"/>
                </a:solidFill>
              </a:rPr>
              <a:t>– Palvelumme ovat kaikkien lähellä ja tukena.</a:t>
            </a:r>
          </a:p>
          <a:p>
            <a:pPr>
              <a:lnSpc>
                <a:spcPct val="122000"/>
              </a:lnSpc>
            </a:pPr>
            <a:endParaRPr lang="fi-FI" sz="1300">
              <a:solidFill>
                <a:schemeClr val="accent5"/>
              </a:solidFill>
            </a:endParaRPr>
          </a:p>
          <a:p>
            <a:pPr>
              <a:lnSpc>
                <a:spcPct val="122000"/>
              </a:lnSpc>
            </a:pPr>
            <a:r>
              <a:rPr lang="fi-FI" sz="1300" b="1">
                <a:solidFill>
                  <a:schemeClr val="accent5"/>
                </a:solidFill>
                <a:latin typeface="+mj-lt"/>
              </a:rPr>
              <a:t>VAIKUTTAVUU   </a:t>
            </a:r>
            <a:r>
              <a:rPr lang="fi-FI" sz="1300">
                <a:solidFill>
                  <a:schemeClr val="accent5"/>
                </a:solidFill>
              </a:rPr>
              <a:t>– Toimintamme on tarkoituksenmukaista ja vastuullista.</a:t>
            </a:r>
          </a:p>
          <a:p>
            <a:pPr>
              <a:lnSpc>
                <a:spcPct val="122000"/>
              </a:lnSpc>
            </a:pPr>
            <a:endParaRPr lang="fi-FI" sz="1300" b="1">
              <a:solidFill>
                <a:schemeClr val="accent5"/>
              </a:solidFill>
              <a:latin typeface="+mj-lt"/>
            </a:endParaRPr>
          </a:p>
          <a:p>
            <a:pPr>
              <a:lnSpc>
                <a:spcPct val="122000"/>
              </a:lnSpc>
            </a:pPr>
            <a:r>
              <a:rPr lang="fi-FI" sz="1300" b="1">
                <a:solidFill>
                  <a:schemeClr val="accent5"/>
                </a:solidFill>
                <a:latin typeface="+mj-lt"/>
              </a:rPr>
              <a:t>ASIAKASLÄHTÖISYYS   – </a:t>
            </a:r>
            <a:r>
              <a:rPr lang="fi-FI" sz="1300">
                <a:solidFill>
                  <a:schemeClr val="accent5"/>
                </a:solidFill>
              </a:rPr>
              <a:t>Palvelemme asiakkaita inhimillisesti ja arvostavasti.</a:t>
            </a:r>
          </a:p>
          <a:p>
            <a:pPr>
              <a:lnSpc>
                <a:spcPct val="122000"/>
              </a:lnSpc>
            </a:pPr>
            <a:endParaRPr lang="fi-FI" sz="1300" b="1">
              <a:solidFill>
                <a:schemeClr val="accent5"/>
              </a:solidFill>
              <a:latin typeface="+mj-lt"/>
            </a:endParaRPr>
          </a:p>
          <a:p>
            <a:pPr>
              <a:lnSpc>
                <a:spcPct val="122000"/>
              </a:lnSpc>
            </a:pPr>
            <a:r>
              <a:rPr lang="fi-FI" sz="1300" b="1">
                <a:solidFill>
                  <a:schemeClr val="accent5"/>
                </a:solidFill>
                <a:latin typeface="+mj-lt"/>
              </a:rPr>
              <a:t>ROHKEU </a:t>
            </a:r>
            <a:r>
              <a:rPr lang="fi-FI" sz="1300">
                <a:solidFill>
                  <a:schemeClr val="accent5"/>
                </a:solidFill>
              </a:rPr>
              <a:t>– Uudistumme luovasti ja ennakkoluulottomasti.</a:t>
            </a:r>
          </a:p>
          <a:p>
            <a:pPr>
              <a:lnSpc>
                <a:spcPct val="122000"/>
              </a:lnSpc>
            </a:pPr>
            <a:endParaRPr lang="fi-FI" sz="1300" b="1">
              <a:solidFill>
                <a:schemeClr val="accent5"/>
              </a:solidFill>
              <a:latin typeface="+mj-lt"/>
            </a:endParaRPr>
          </a:p>
          <a:p>
            <a:pPr>
              <a:lnSpc>
                <a:spcPct val="122000"/>
              </a:lnSpc>
            </a:pPr>
            <a:r>
              <a:rPr lang="fi-FI" sz="1300" b="1">
                <a:solidFill>
                  <a:schemeClr val="accent5"/>
                </a:solidFill>
                <a:latin typeface="+mj-lt"/>
              </a:rPr>
              <a:t>TURVALLISUU   </a:t>
            </a:r>
            <a:r>
              <a:rPr lang="fi-FI" sz="1300">
                <a:solidFill>
                  <a:schemeClr val="accent5"/>
                </a:solidFill>
              </a:rPr>
              <a:t>– Luomme turvaa asumiseen, työhön ja vapaa-aikaan.</a:t>
            </a:r>
          </a:p>
          <a:p>
            <a:pPr>
              <a:lnSpc>
                <a:spcPct val="122000"/>
              </a:lnSpc>
            </a:pPr>
            <a:endParaRPr lang="fi-FI" sz="1400" b="1">
              <a:solidFill>
                <a:schemeClr val="accent5"/>
              </a:solidFill>
              <a:latin typeface="+mj-lt"/>
            </a:endParaRPr>
          </a:p>
        </p:txBody>
      </p:sp>
      <p:sp>
        <p:nvSpPr>
          <p:cNvPr id="7" name="Rectangle 6">
            <a:extLst>
              <a:ext uri="{FF2B5EF4-FFF2-40B4-BE49-F238E27FC236}">
                <a16:creationId xmlns:a16="http://schemas.microsoft.com/office/drawing/2014/main" id="{545B450E-1723-1CDE-D61D-B5F9DDE87586}"/>
              </a:ext>
            </a:extLst>
          </p:cNvPr>
          <p:cNvSpPr/>
          <p:nvPr/>
        </p:nvSpPr>
        <p:spPr>
          <a:xfrm>
            <a:off x="0" y="0"/>
            <a:ext cx="12192000" cy="518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13" name="Rectangle 12">
            <a:extLst>
              <a:ext uri="{FF2B5EF4-FFF2-40B4-BE49-F238E27FC236}">
                <a16:creationId xmlns:a16="http://schemas.microsoft.com/office/drawing/2014/main" id="{C8535714-D63A-0E8C-6DA4-18E04BDDF750}"/>
              </a:ext>
            </a:extLst>
          </p:cNvPr>
          <p:cNvSpPr/>
          <p:nvPr/>
        </p:nvSpPr>
        <p:spPr>
          <a:xfrm>
            <a:off x="4879594" y="0"/>
            <a:ext cx="2427068" cy="518181"/>
          </a:xfrm>
          <a:prstGeom prst="rect">
            <a:avLst/>
          </a:prstGeom>
          <a:solidFill>
            <a:srgbClr val="ED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15" name="Rectangle 14">
            <a:extLst>
              <a:ext uri="{FF2B5EF4-FFF2-40B4-BE49-F238E27FC236}">
                <a16:creationId xmlns:a16="http://schemas.microsoft.com/office/drawing/2014/main" id="{A8DEC346-6A9F-8834-3092-1B6B0E3E6FED}"/>
              </a:ext>
            </a:extLst>
          </p:cNvPr>
          <p:cNvSpPr>
            <a:spLocks/>
          </p:cNvSpPr>
          <p:nvPr/>
        </p:nvSpPr>
        <p:spPr>
          <a:xfrm>
            <a:off x="9738487" y="0"/>
            <a:ext cx="2443164" cy="49599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Liitteet</a:t>
            </a:r>
          </a:p>
        </p:txBody>
      </p:sp>
      <p:sp>
        <p:nvSpPr>
          <p:cNvPr id="16" name="Rectangle 15">
            <a:extLst>
              <a:ext uri="{FF2B5EF4-FFF2-40B4-BE49-F238E27FC236}">
                <a16:creationId xmlns:a16="http://schemas.microsoft.com/office/drawing/2014/main" id="{D3AE06E9-9E91-1A1D-E938-F599F112807C}"/>
              </a:ext>
            </a:extLst>
          </p:cNvPr>
          <p:cNvSpPr/>
          <p:nvPr/>
        </p:nvSpPr>
        <p:spPr>
          <a:xfrm>
            <a:off x="7303867" y="0"/>
            <a:ext cx="2443164" cy="502333"/>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Kehittäminen</a:t>
            </a:r>
            <a:br>
              <a:rPr lang="fi-FI" sz="1250" b="1" spc="31">
                <a:solidFill>
                  <a:schemeClr val="bg1">
                    <a:lumMod val="65000"/>
                  </a:schemeClr>
                </a:solidFill>
                <a:ea typeface="Inter" panose="02000503000000020004" pitchFamily="2" charset="0"/>
              </a:rPr>
            </a:br>
            <a:r>
              <a:rPr lang="fi-FI" sz="1250" b="1" spc="31">
                <a:solidFill>
                  <a:schemeClr val="bg1">
                    <a:lumMod val="65000"/>
                  </a:schemeClr>
                </a:solidFill>
                <a:ea typeface="Inter" panose="02000503000000020004" pitchFamily="2" charset="0"/>
              </a:rPr>
              <a:t>&amp; seuranta</a:t>
            </a:r>
          </a:p>
        </p:txBody>
      </p:sp>
      <p:sp>
        <p:nvSpPr>
          <p:cNvPr id="17" name="Rectangle 16">
            <a:extLst>
              <a:ext uri="{FF2B5EF4-FFF2-40B4-BE49-F238E27FC236}">
                <a16:creationId xmlns:a16="http://schemas.microsoft.com/office/drawing/2014/main" id="{BFAB320D-8C89-E943-C57D-C4FA5328DB02}"/>
              </a:ext>
            </a:extLst>
          </p:cNvPr>
          <p:cNvSpPr>
            <a:spLocks/>
          </p:cNvSpPr>
          <p:nvPr/>
        </p:nvSpPr>
        <p:spPr>
          <a:xfrm>
            <a:off x="4869243" y="0"/>
            <a:ext cx="2443164" cy="532326"/>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accent5"/>
                </a:solidFill>
                <a:ea typeface="Inter" panose="02000503000000020004" pitchFamily="2" charset="0"/>
              </a:rPr>
              <a:t>Toimintaperiaatteet </a:t>
            </a:r>
            <a:br>
              <a:rPr lang="fi-FI" sz="1250" b="1" spc="31">
                <a:solidFill>
                  <a:schemeClr val="accent5"/>
                </a:solidFill>
                <a:ea typeface="Inter" panose="02000503000000020004" pitchFamily="2" charset="0"/>
              </a:rPr>
            </a:br>
            <a:r>
              <a:rPr lang="fi-FI" sz="1250" b="1" spc="31">
                <a:solidFill>
                  <a:schemeClr val="accent5"/>
                </a:solidFill>
                <a:ea typeface="Inter" panose="02000503000000020004" pitchFamily="2" charset="0"/>
              </a:rPr>
              <a:t>&amp; käytännöt</a:t>
            </a:r>
          </a:p>
        </p:txBody>
      </p:sp>
      <p:sp>
        <p:nvSpPr>
          <p:cNvPr id="19" name="Rectangle 18">
            <a:extLst>
              <a:ext uri="{FF2B5EF4-FFF2-40B4-BE49-F238E27FC236}">
                <a16:creationId xmlns:a16="http://schemas.microsoft.com/office/drawing/2014/main" id="{D2DC9CD4-979D-680D-4310-B0CF657F5FA6}"/>
              </a:ext>
            </a:extLst>
          </p:cNvPr>
          <p:cNvSpPr>
            <a:spLocks/>
          </p:cNvSpPr>
          <p:nvPr/>
        </p:nvSpPr>
        <p:spPr>
          <a:xfrm>
            <a:off x="2434623" y="0"/>
            <a:ext cx="2443164" cy="494290"/>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Yksikön tiedot</a:t>
            </a:r>
          </a:p>
        </p:txBody>
      </p:sp>
      <p:sp>
        <p:nvSpPr>
          <p:cNvPr id="21" name="Rectangle 20">
            <a:extLst>
              <a:ext uri="{FF2B5EF4-FFF2-40B4-BE49-F238E27FC236}">
                <a16:creationId xmlns:a16="http://schemas.microsoft.com/office/drawing/2014/main" id="{7D6049FE-01E5-5E1D-B19F-CB63B923610F}"/>
              </a:ext>
            </a:extLst>
          </p:cNvPr>
          <p:cNvSpPr>
            <a:spLocks/>
          </p:cNvSpPr>
          <p:nvPr/>
        </p:nvSpPr>
        <p:spPr>
          <a:xfrm>
            <a:off x="0" y="0"/>
            <a:ext cx="2443163" cy="518181"/>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ts val="1400"/>
              </a:lnSpc>
            </a:pPr>
            <a:r>
              <a:rPr lang="fi-FI" sz="1250" b="1" spc="31">
                <a:solidFill>
                  <a:schemeClr val="bg1">
                    <a:lumMod val="65000"/>
                  </a:schemeClr>
                </a:solidFill>
                <a:ea typeface="Inter" panose="02000503000000020004" pitchFamily="2" charset="0"/>
              </a:rPr>
              <a:t>Sisällysluettelo</a:t>
            </a:r>
          </a:p>
        </p:txBody>
      </p:sp>
      <p:cxnSp>
        <p:nvCxnSpPr>
          <p:cNvPr id="22" name="Straight Connector 21">
            <a:extLst>
              <a:ext uri="{FF2B5EF4-FFF2-40B4-BE49-F238E27FC236}">
                <a16:creationId xmlns:a16="http://schemas.microsoft.com/office/drawing/2014/main" id="{BD38FB31-147A-6E7F-8737-F1350127AB79}"/>
              </a:ext>
            </a:extLst>
          </p:cNvPr>
          <p:cNvCxnSpPr>
            <a:cxnSpLocks/>
          </p:cNvCxnSpPr>
          <p:nvPr/>
        </p:nvCxnSpPr>
        <p:spPr>
          <a:xfrm>
            <a:off x="24384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6091238-1E1E-C412-4FB0-591FD3D5BC37}"/>
              </a:ext>
            </a:extLst>
          </p:cNvPr>
          <p:cNvCxnSpPr>
            <a:cxnSpLocks/>
          </p:cNvCxnSpPr>
          <p:nvPr/>
        </p:nvCxnSpPr>
        <p:spPr>
          <a:xfrm>
            <a:off x="48768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5241B44-7F10-3A0F-83D2-0FA3CD54A317}"/>
              </a:ext>
            </a:extLst>
          </p:cNvPr>
          <p:cNvCxnSpPr>
            <a:cxnSpLocks/>
          </p:cNvCxnSpPr>
          <p:nvPr/>
        </p:nvCxnSpPr>
        <p:spPr>
          <a:xfrm>
            <a:off x="73152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B322342-A85F-3ED5-BE26-CA3DBE272701}"/>
              </a:ext>
            </a:extLst>
          </p:cNvPr>
          <p:cNvCxnSpPr>
            <a:cxnSpLocks/>
          </p:cNvCxnSpPr>
          <p:nvPr/>
        </p:nvCxnSpPr>
        <p:spPr>
          <a:xfrm>
            <a:off x="97536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1E427D2-78B3-8FA2-7FFD-86C95794086D}"/>
              </a:ext>
            </a:extLst>
          </p:cNvPr>
          <p:cNvCxnSpPr>
            <a:cxnSpLocks/>
          </p:cNvCxnSpPr>
          <p:nvPr/>
        </p:nvCxnSpPr>
        <p:spPr>
          <a:xfrm flipH="1">
            <a:off x="7315515" y="518181"/>
            <a:ext cx="4877784"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2B75727-CBC5-BAC0-0F7B-156AFA73F66B}"/>
              </a:ext>
            </a:extLst>
          </p:cNvPr>
          <p:cNvCxnSpPr>
            <a:cxnSpLocks/>
          </p:cNvCxnSpPr>
          <p:nvPr/>
        </p:nvCxnSpPr>
        <p:spPr>
          <a:xfrm flipH="1">
            <a:off x="-8540" y="516156"/>
            <a:ext cx="4885340" cy="0"/>
          </a:xfrm>
          <a:prstGeom prst="line">
            <a:avLst/>
          </a:prstGeom>
          <a:ln w="19050" cap="sq">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28" name="Title 27">
            <a:extLst>
              <a:ext uri="{FF2B5EF4-FFF2-40B4-BE49-F238E27FC236}">
                <a16:creationId xmlns:a16="http://schemas.microsoft.com/office/drawing/2014/main" id="{73C1ACFB-FC30-0CB3-D36F-D81C330A84CC}"/>
              </a:ext>
            </a:extLst>
          </p:cNvPr>
          <p:cNvSpPr>
            <a:spLocks noGrp="1"/>
          </p:cNvSpPr>
          <p:nvPr>
            <p:ph type="title"/>
          </p:nvPr>
        </p:nvSpPr>
        <p:spPr/>
        <p:txBody>
          <a:bodyPr vert="horz">
            <a:normAutofit/>
          </a:bodyPr>
          <a:lstStyle/>
          <a:p>
            <a:r>
              <a:rPr lang="fi-FI">
                <a:solidFill>
                  <a:schemeClr val="accent5"/>
                </a:solidFill>
                <a:latin typeface="+mj-lt"/>
                <a:ea typeface="Inter" panose="02000503000000020004" pitchFamily="2" charset="0"/>
                <a:cs typeface="Times New Roman" panose="02020603050405020304" pitchFamily="18" charset="0"/>
              </a:rPr>
              <a:t>Kotihoito toteuttaa Eloisan yhteistä missiota ja arvoja!</a:t>
            </a:r>
            <a:endParaRPr lang="en-FI"/>
          </a:p>
        </p:txBody>
      </p:sp>
      <p:sp>
        <p:nvSpPr>
          <p:cNvPr id="20" name="Rectangle 19">
            <a:extLst>
              <a:ext uri="{FF2B5EF4-FFF2-40B4-BE49-F238E27FC236}">
                <a16:creationId xmlns:a16="http://schemas.microsoft.com/office/drawing/2014/main" id="{85B6E7AF-6D09-FB0D-CA51-CEDE77D34EC8}"/>
              </a:ext>
            </a:extLst>
          </p:cNvPr>
          <p:cNvSpPr/>
          <p:nvPr/>
        </p:nvSpPr>
        <p:spPr>
          <a:xfrm>
            <a:off x="565099" y="2242617"/>
            <a:ext cx="4414403" cy="34384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4000" b="1" err="1">
                <a:solidFill>
                  <a:schemeClr val="accent5"/>
                </a:solidFill>
                <a:latin typeface="+mj-lt"/>
              </a:rPr>
              <a:t>Myö</a:t>
            </a:r>
            <a:r>
              <a:rPr lang="fi-FI" sz="4000" b="1">
                <a:solidFill>
                  <a:schemeClr val="accent5"/>
                </a:solidFill>
                <a:latin typeface="+mj-lt"/>
              </a:rPr>
              <a:t> </a:t>
            </a:r>
            <a:r>
              <a:rPr lang="fi-FI" sz="4000" b="1" err="1">
                <a:solidFill>
                  <a:schemeClr val="accent5"/>
                </a:solidFill>
                <a:latin typeface="+mj-lt"/>
              </a:rPr>
              <a:t>yhessä</a:t>
            </a:r>
            <a:r>
              <a:rPr lang="fi-FI" sz="4000" b="1">
                <a:solidFill>
                  <a:schemeClr val="accent5"/>
                </a:solidFill>
                <a:latin typeface="+mj-lt"/>
              </a:rPr>
              <a:t> – Terveyttä ja turvaa Etelä-Savossa</a:t>
            </a:r>
          </a:p>
        </p:txBody>
      </p:sp>
      <p:sp>
        <p:nvSpPr>
          <p:cNvPr id="2" name="Rectangle 1">
            <a:extLst>
              <a:ext uri="{FF2B5EF4-FFF2-40B4-BE49-F238E27FC236}">
                <a16:creationId xmlns:a16="http://schemas.microsoft.com/office/drawing/2014/main" id="{AC7411C1-23F6-A219-84B9-A4162F6318DE}"/>
              </a:ext>
            </a:extLst>
          </p:cNvPr>
          <p:cNvSpPr/>
          <p:nvPr/>
        </p:nvSpPr>
        <p:spPr>
          <a:xfrm>
            <a:off x="5300095" y="2682623"/>
            <a:ext cx="2239086" cy="49528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600" b="1"/>
              <a:t>YHDENVERTAISUUS</a:t>
            </a:r>
            <a:endParaRPr lang="en-FI" sz="1600"/>
          </a:p>
        </p:txBody>
      </p:sp>
      <p:sp>
        <p:nvSpPr>
          <p:cNvPr id="5" name="Rectangle 4">
            <a:extLst>
              <a:ext uri="{FF2B5EF4-FFF2-40B4-BE49-F238E27FC236}">
                <a16:creationId xmlns:a16="http://schemas.microsoft.com/office/drawing/2014/main" id="{5D548383-C1FC-A19A-3D77-936315374F0B}"/>
              </a:ext>
            </a:extLst>
          </p:cNvPr>
          <p:cNvSpPr/>
          <p:nvPr/>
        </p:nvSpPr>
        <p:spPr>
          <a:xfrm>
            <a:off x="5300095" y="3175860"/>
            <a:ext cx="1773426" cy="49528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600" b="1"/>
              <a:t>VAIKUTTAVUUS</a:t>
            </a:r>
            <a:endParaRPr lang="en-FI" sz="1600"/>
          </a:p>
        </p:txBody>
      </p:sp>
      <p:sp>
        <p:nvSpPr>
          <p:cNvPr id="6" name="Rectangle 5">
            <a:extLst>
              <a:ext uri="{FF2B5EF4-FFF2-40B4-BE49-F238E27FC236}">
                <a16:creationId xmlns:a16="http://schemas.microsoft.com/office/drawing/2014/main" id="{10BB6E66-1132-1D2A-C234-79A6C719CF63}"/>
              </a:ext>
            </a:extLst>
          </p:cNvPr>
          <p:cNvSpPr/>
          <p:nvPr/>
        </p:nvSpPr>
        <p:spPr>
          <a:xfrm>
            <a:off x="5300095" y="3662527"/>
            <a:ext cx="2420672" cy="49528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600" b="1"/>
              <a:t>ASIAKASLÄHTÖISYYS</a:t>
            </a:r>
            <a:endParaRPr lang="en-FI" sz="1600"/>
          </a:p>
        </p:txBody>
      </p:sp>
      <p:sp>
        <p:nvSpPr>
          <p:cNvPr id="8" name="Rectangle 7">
            <a:extLst>
              <a:ext uri="{FF2B5EF4-FFF2-40B4-BE49-F238E27FC236}">
                <a16:creationId xmlns:a16="http://schemas.microsoft.com/office/drawing/2014/main" id="{FD72A78D-A693-07A7-788B-EEA74DD8095D}"/>
              </a:ext>
            </a:extLst>
          </p:cNvPr>
          <p:cNvSpPr/>
          <p:nvPr/>
        </p:nvSpPr>
        <p:spPr>
          <a:xfrm>
            <a:off x="5300095" y="4110003"/>
            <a:ext cx="1205482" cy="49528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600" b="1"/>
              <a:t>ROHKEUS</a:t>
            </a:r>
            <a:endParaRPr lang="en-FI" sz="1600"/>
          </a:p>
        </p:txBody>
      </p:sp>
      <p:sp>
        <p:nvSpPr>
          <p:cNvPr id="9" name="Rectangle 8">
            <a:extLst>
              <a:ext uri="{FF2B5EF4-FFF2-40B4-BE49-F238E27FC236}">
                <a16:creationId xmlns:a16="http://schemas.microsoft.com/office/drawing/2014/main" id="{EB933D6E-CFFD-5366-5EE5-B9B7D44F1F55}"/>
              </a:ext>
            </a:extLst>
          </p:cNvPr>
          <p:cNvSpPr/>
          <p:nvPr/>
        </p:nvSpPr>
        <p:spPr>
          <a:xfrm>
            <a:off x="5300095" y="4584374"/>
            <a:ext cx="1773426" cy="49528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600" b="1"/>
              <a:t>TURVALLISUUS</a:t>
            </a:r>
            <a:endParaRPr lang="en-FI" sz="1600"/>
          </a:p>
        </p:txBody>
      </p:sp>
      <p:cxnSp>
        <p:nvCxnSpPr>
          <p:cNvPr id="12" name="Straight Connector 11">
            <a:extLst>
              <a:ext uri="{FF2B5EF4-FFF2-40B4-BE49-F238E27FC236}">
                <a16:creationId xmlns:a16="http://schemas.microsoft.com/office/drawing/2014/main" id="{F23A4B58-B159-59BA-8693-CF452982E1BB}"/>
              </a:ext>
            </a:extLst>
          </p:cNvPr>
          <p:cNvCxnSpPr>
            <a:cxnSpLocks/>
          </p:cNvCxnSpPr>
          <p:nvPr/>
        </p:nvCxnSpPr>
        <p:spPr>
          <a:xfrm flipV="1">
            <a:off x="5139799" y="1796142"/>
            <a:ext cx="0" cy="423125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952B63C-8776-5F27-1A06-EBEA8E843CE0}"/>
              </a:ext>
            </a:extLst>
          </p:cNvPr>
          <p:cNvCxnSpPr>
            <a:cxnSpLocks/>
          </p:cNvCxnSpPr>
          <p:nvPr/>
        </p:nvCxnSpPr>
        <p:spPr>
          <a:xfrm>
            <a:off x="565099" y="1805639"/>
            <a:ext cx="110514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F55FC07-D5F2-B67D-0056-5587551E14BE}"/>
              </a:ext>
            </a:extLst>
          </p:cNvPr>
          <p:cNvCxnSpPr>
            <a:cxnSpLocks/>
          </p:cNvCxnSpPr>
          <p:nvPr/>
        </p:nvCxnSpPr>
        <p:spPr>
          <a:xfrm>
            <a:off x="607297" y="6027395"/>
            <a:ext cx="110514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4054BB73-235F-BF50-6BCB-1C8F69C43278}"/>
              </a:ext>
            </a:extLst>
          </p:cNvPr>
          <p:cNvSpPr/>
          <p:nvPr/>
        </p:nvSpPr>
        <p:spPr>
          <a:xfrm>
            <a:off x="5130836" y="2054718"/>
            <a:ext cx="6496066" cy="4231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fi-FI" sz="1400" spc="300">
                <a:solidFill>
                  <a:schemeClr val="tx1"/>
                </a:solidFill>
              </a:rPr>
              <a:t>ARVOT:</a:t>
            </a:r>
          </a:p>
          <a:p>
            <a:pPr>
              <a:lnSpc>
                <a:spcPct val="110000"/>
              </a:lnSpc>
            </a:pPr>
            <a:endParaRPr lang="fi-FI" sz="1400" b="1">
              <a:solidFill>
                <a:schemeClr val="tx1"/>
              </a:solidFill>
              <a:latin typeface="+mj-lt"/>
            </a:endParaRPr>
          </a:p>
        </p:txBody>
      </p:sp>
      <p:sp>
        <p:nvSpPr>
          <p:cNvPr id="35" name="Rectangle 34">
            <a:extLst>
              <a:ext uri="{FF2B5EF4-FFF2-40B4-BE49-F238E27FC236}">
                <a16:creationId xmlns:a16="http://schemas.microsoft.com/office/drawing/2014/main" id="{B83B3E8C-A7D7-8C01-096B-48DD3A83EE57}"/>
              </a:ext>
            </a:extLst>
          </p:cNvPr>
          <p:cNvSpPr/>
          <p:nvPr/>
        </p:nvSpPr>
        <p:spPr>
          <a:xfrm>
            <a:off x="565099" y="2003630"/>
            <a:ext cx="4565736" cy="6672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i-FI" sz="1351" spc="300">
                <a:solidFill>
                  <a:schemeClr val="tx1"/>
                </a:solidFill>
              </a:rPr>
              <a:t>MISSIO:</a:t>
            </a:r>
            <a:endParaRPr lang="fi-FI" sz="4000" b="1">
              <a:solidFill>
                <a:schemeClr val="tx1"/>
              </a:solidFill>
              <a:latin typeface="+mj-lt"/>
            </a:endParaRPr>
          </a:p>
        </p:txBody>
      </p:sp>
      <p:cxnSp>
        <p:nvCxnSpPr>
          <p:cNvPr id="10" name="Straight Connector 22">
            <a:extLst>
              <a:ext uri="{FF2B5EF4-FFF2-40B4-BE49-F238E27FC236}">
                <a16:creationId xmlns:a16="http://schemas.microsoft.com/office/drawing/2014/main" id="{7A21E3A1-2CBD-1948-829A-BB8C15705D1A}"/>
              </a:ext>
            </a:extLst>
          </p:cNvPr>
          <p:cNvCxnSpPr>
            <a:cxnSpLocks/>
          </p:cNvCxnSpPr>
          <p:nvPr/>
        </p:nvCxnSpPr>
        <p:spPr>
          <a:xfrm>
            <a:off x="7315200" y="0"/>
            <a:ext cx="0" cy="518181"/>
          </a:xfrm>
          <a:prstGeom prst="line">
            <a:avLst/>
          </a:prstGeom>
          <a:ln w="19050" cap="rnd">
            <a:solidFill>
              <a:schemeClr val="bg1">
                <a:lumMod val="95000"/>
              </a:schemeClr>
            </a:solidFill>
            <a:round/>
          </a:ln>
        </p:spPr>
        <p:style>
          <a:lnRef idx="1">
            <a:schemeClr val="accent1"/>
          </a:lnRef>
          <a:fillRef idx="0">
            <a:schemeClr val="accent1"/>
          </a:fillRef>
          <a:effectRef idx="0">
            <a:schemeClr val="accent1"/>
          </a:effectRef>
          <a:fontRef idx="minor">
            <a:schemeClr val="tx1"/>
          </a:fontRef>
        </p:style>
      </p:cxnSp>
      <p:sp>
        <p:nvSpPr>
          <p:cNvPr id="11" name="Rectangle 42">
            <a:extLst>
              <a:ext uri="{FF2B5EF4-FFF2-40B4-BE49-F238E27FC236}">
                <a16:creationId xmlns:a16="http://schemas.microsoft.com/office/drawing/2014/main" id="{F31865EE-97C6-999B-5DA9-592E7D7D9E96}"/>
              </a:ext>
            </a:extLst>
          </p:cNvPr>
          <p:cNvSpPr/>
          <p:nvPr/>
        </p:nvSpPr>
        <p:spPr>
          <a:xfrm>
            <a:off x="4928896" y="468949"/>
            <a:ext cx="318110" cy="45719"/>
          </a:xfrm>
          <a:prstGeom prst="rect">
            <a:avLst/>
          </a:prstGeom>
          <a:solidFill>
            <a:srgbClr val="000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Rectangle 43">
            <a:extLst>
              <a:ext uri="{FF2B5EF4-FFF2-40B4-BE49-F238E27FC236}">
                <a16:creationId xmlns:a16="http://schemas.microsoft.com/office/drawing/2014/main" id="{E169FDA3-E9FF-AB4E-3529-76AB8D1B5D75}"/>
              </a:ext>
            </a:extLst>
          </p:cNvPr>
          <p:cNvSpPr/>
          <p:nvPr/>
        </p:nvSpPr>
        <p:spPr>
          <a:xfrm>
            <a:off x="5333069"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9" name="Rectangle 44">
            <a:extLst>
              <a:ext uri="{FF2B5EF4-FFF2-40B4-BE49-F238E27FC236}">
                <a16:creationId xmlns:a16="http://schemas.microsoft.com/office/drawing/2014/main" id="{ED7C227F-3D30-E16C-A589-CED3EFFCCBC9}"/>
              </a:ext>
            </a:extLst>
          </p:cNvPr>
          <p:cNvSpPr/>
          <p:nvPr/>
        </p:nvSpPr>
        <p:spPr>
          <a:xfrm>
            <a:off x="573724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0" name="Rectangle 45">
            <a:extLst>
              <a:ext uri="{FF2B5EF4-FFF2-40B4-BE49-F238E27FC236}">
                <a16:creationId xmlns:a16="http://schemas.microsoft.com/office/drawing/2014/main" id="{090CF251-B772-8490-41E0-1A0704D77A1E}"/>
              </a:ext>
            </a:extLst>
          </p:cNvPr>
          <p:cNvSpPr/>
          <p:nvPr/>
        </p:nvSpPr>
        <p:spPr>
          <a:xfrm>
            <a:off x="6141415"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1" name="Rectangle 46">
            <a:extLst>
              <a:ext uri="{FF2B5EF4-FFF2-40B4-BE49-F238E27FC236}">
                <a16:creationId xmlns:a16="http://schemas.microsoft.com/office/drawing/2014/main" id="{4CF03656-B5BF-45E3-7573-D7EE8D8DD1F0}"/>
              </a:ext>
            </a:extLst>
          </p:cNvPr>
          <p:cNvSpPr/>
          <p:nvPr/>
        </p:nvSpPr>
        <p:spPr>
          <a:xfrm>
            <a:off x="6545588"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3" name="Rectangle 47">
            <a:extLst>
              <a:ext uri="{FF2B5EF4-FFF2-40B4-BE49-F238E27FC236}">
                <a16:creationId xmlns:a16="http://schemas.microsoft.com/office/drawing/2014/main" id="{FC582D5D-1FEE-548C-7D61-F2CEAE1568D0}"/>
              </a:ext>
            </a:extLst>
          </p:cNvPr>
          <p:cNvSpPr/>
          <p:nvPr/>
        </p:nvSpPr>
        <p:spPr>
          <a:xfrm>
            <a:off x="6949762" y="468949"/>
            <a:ext cx="31811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2515878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teema">
  <a:themeElements>
    <a:clrScheme name="Eloisa">
      <a:dk1>
        <a:srgbClr val="000000"/>
      </a:dk1>
      <a:lt1>
        <a:srgbClr val="FFFFFF"/>
      </a:lt1>
      <a:dk2>
        <a:srgbClr val="17406D"/>
      </a:dk2>
      <a:lt2>
        <a:srgbClr val="DBEFF9"/>
      </a:lt2>
      <a:accent1>
        <a:srgbClr val="00FF00"/>
      </a:accent1>
      <a:accent2>
        <a:srgbClr val="000000"/>
      </a:accent2>
      <a:accent3>
        <a:srgbClr val="ED0E93"/>
      </a:accent3>
      <a:accent4>
        <a:srgbClr val="22ABE0"/>
      </a:accent4>
      <a:accent5>
        <a:srgbClr val="00008B"/>
      </a:accent5>
      <a:accent6>
        <a:srgbClr val="FFBB00"/>
      </a:accent6>
      <a:hlink>
        <a:srgbClr val="000000"/>
      </a:hlink>
      <a:folHlink>
        <a:srgbClr val="00590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bf6ab6b-75d9-4b36-8034-b5c7101ace4b">
      <Terms xmlns="http://schemas.microsoft.com/office/infopath/2007/PartnerControls"/>
    </lcf76f155ced4ddcb4097134ff3c332f>
    <TaxCatchAll xmlns="9e33580a-899c-4872-a2b8-b506fe2c4f4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Asiakirja" ma:contentTypeID="0x01010007FE136B7C08B74CBA74C81F1D40CFE2" ma:contentTypeVersion="12" ma:contentTypeDescription="Luo uusi asiakirja." ma:contentTypeScope="" ma:versionID="1e5e2437dd87df8854e1fe464511118f">
  <xsd:schema xmlns:xsd="http://www.w3.org/2001/XMLSchema" xmlns:xs="http://www.w3.org/2001/XMLSchema" xmlns:p="http://schemas.microsoft.com/office/2006/metadata/properties" xmlns:ns2="ebf6ab6b-75d9-4b36-8034-b5c7101ace4b" xmlns:ns3="9e33580a-899c-4872-a2b8-b506fe2c4f43" targetNamespace="http://schemas.microsoft.com/office/2006/metadata/properties" ma:root="true" ma:fieldsID="6b057d011b26472db5cb117570ea8758" ns2:_="" ns3:_="">
    <xsd:import namespace="ebf6ab6b-75d9-4b36-8034-b5c7101ace4b"/>
    <xsd:import namespace="9e33580a-899c-4872-a2b8-b506fe2c4f43"/>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f6ab6b-75d9-4b36-8034-b5c7101ace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Kuvien tunnisteet" ma:readOnly="false" ma:fieldId="{5cf76f15-5ced-4ddc-b409-7134ff3c332f}" ma:taxonomyMulti="true" ma:sspId="21fb8f33-d4f7-423c-aa44-269ff6ac58c8"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e33580a-899c-4872-a2b8-b506fe2c4f43"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ad8f8c27-e048-4033-b186-fc16d5a6b031}" ma:internalName="TaxCatchAll" ma:showField="CatchAllData" ma:web="9e33580a-899c-4872-a2b8-b506fe2c4f43">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AF81B74-A675-4DF3-BB80-91B5E37B8DC8}">
  <ds:schemaRefs>
    <ds:schemaRef ds:uri="http://purl.org/dc/dcmitype/"/>
    <ds:schemaRef ds:uri="http://purl.org/dc/elements/1.1/"/>
    <ds:schemaRef ds:uri="http://schemas.microsoft.com/office/2006/documentManagement/types"/>
    <ds:schemaRef ds:uri="ebf6ab6b-75d9-4b36-8034-b5c7101ace4b"/>
    <ds:schemaRef ds:uri="http://schemas.microsoft.com/office/2006/metadata/properties"/>
    <ds:schemaRef ds:uri="http://www.w3.org/XML/1998/namespace"/>
    <ds:schemaRef ds:uri="http://purl.org/dc/terms/"/>
    <ds:schemaRef ds:uri="http://schemas.microsoft.com/office/infopath/2007/PartnerControls"/>
    <ds:schemaRef ds:uri="http://schemas.openxmlformats.org/package/2006/metadata/core-properties"/>
    <ds:schemaRef ds:uri="9e33580a-899c-4872-a2b8-b506fe2c4f43"/>
  </ds:schemaRefs>
</ds:datastoreItem>
</file>

<file path=customXml/itemProps2.xml><?xml version="1.0" encoding="utf-8"?>
<ds:datastoreItem xmlns:ds="http://schemas.openxmlformats.org/officeDocument/2006/customXml" ds:itemID="{E1CFED0A-4211-4CB6-BD70-578E4FE897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bf6ab6b-75d9-4b36-8034-b5c7101ace4b"/>
    <ds:schemaRef ds:uri="9e33580a-899c-4872-a2b8-b506fe2c4f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419D7DA-FC4F-4487-BA1D-CCFAC02E536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8940</Words>
  <Application>Microsoft Office PowerPoint</Application>
  <PresentationFormat>Laajakuva</PresentationFormat>
  <Paragraphs>1060</Paragraphs>
  <Slides>53</Slides>
  <Notes>53</Notes>
  <HiddenSlides>0</HiddenSlides>
  <MMClips>0</MMClips>
  <ScaleCrop>false</ScaleCrop>
  <HeadingPairs>
    <vt:vector size="8" baseType="variant">
      <vt:variant>
        <vt:lpstr>Käytetyt fontit</vt:lpstr>
      </vt:variant>
      <vt:variant>
        <vt:i4>5</vt:i4>
      </vt:variant>
      <vt:variant>
        <vt:lpstr>Teema</vt:lpstr>
      </vt:variant>
      <vt:variant>
        <vt:i4>1</vt:i4>
      </vt:variant>
      <vt:variant>
        <vt:lpstr>Upotetut OLE-palvelimet</vt:lpstr>
      </vt:variant>
      <vt:variant>
        <vt:i4>1</vt:i4>
      </vt:variant>
      <vt:variant>
        <vt:lpstr>Dian otsikot</vt:lpstr>
      </vt:variant>
      <vt:variant>
        <vt:i4>53</vt:i4>
      </vt:variant>
    </vt:vector>
  </HeadingPairs>
  <TitlesOfParts>
    <vt:vector size="60" baseType="lpstr">
      <vt:lpstr>Arial</vt:lpstr>
      <vt:lpstr>Arial Black</vt:lpstr>
      <vt:lpstr>Calibri</vt:lpstr>
      <vt:lpstr>Inter</vt:lpstr>
      <vt:lpstr>Trebuchet MS</vt:lpstr>
      <vt:lpstr>Office-teema</vt:lpstr>
      <vt:lpstr>think-cell Slide</vt:lpstr>
      <vt:lpstr>Lukijalle</vt:lpstr>
      <vt:lpstr>PowerPoint-esitys</vt:lpstr>
      <vt:lpstr>Sisällysluettelo</vt:lpstr>
      <vt:lpstr>PowerPoint-esitys</vt:lpstr>
      <vt:lpstr>Palveluntuottajaa koskevat tiedot</vt:lpstr>
      <vt:lpstr>Omavalvontasuunnitelman laatiminen</vt:lpstr>
      <vt:lpstr>PowerPoint-esitys</vt:lpstr>
      <vt:lpstr>PowerPoint-esitys</vt:lpstr>
      <vt:lpstr>Kotihoito toteuttaa Eloisan yhteistä missiota ja arvoja!</vt:lpstr>
      <vt:lpstr>Kotihoidon toiminta-ajatus, arvot ja periaatteet</vt:lpstr>
      <vt:lpstr>Kotihoidon yhteiset toimintaperiaatteet</vt:lpstr>
      <vt:lpstr>PowerPoint-esitys</vt:lpstr>
      <vt:lpstr>PowerPoint-esitys</vt:lpstr>
      <vt:lpstr>PowerPoint-esitys</vt:lpstr>
      <vt:lpstr>Riskienhallinnan järjestelmät ja menettelytavat (1/3)</vt:lpstr>
      <vt:lpstr>Riskienhallinnan järjestelmät ja menettelytavat (2/3)</vt:lpstr>
      <vt:lpstr>Riskienhallinnan järjestelmät ja menettelytavat (3/3)</vt:lpstr>
      <vt:lpstr>PowerPoint-esitys</vt:lpstr>
      <vt:lpstr>Riski- ja epäkohtailmoitusten käsittely (1/2)</vt:lpstr>
      <vt:lpstr>Riski- ja epäkohtailmoitusten käsittely (2/2)</vt:lpstr>
      <vt:lpstr>PowerPoint-esitys</vt:lpstr>
      <vt:lpstr>PowerPoint-esitys</vt:lpstr>
      <vt:lpstr>PowerPoint-esitys</vt:lpstr>
      <vt:lpstr>Itsemääräämisoikeuden vahvistaminen</vt:lpstr>
      <vt:lpstr>Asiakkaan osallisuus (1/4)</vt:lpstr>
      <vt:lpstr>Asiakkaan osallisuus (2/4)</vt:lpstr>
      <vt:lpstr>Asiakkaan osallisuus (3/4)</vt:lpstr>
      <vt:lpstr>Asiakkaan osallisuus (4/4)</vt:lpstr>
      <vt:lpstr>PowerPoint-esitys</vt:lpstr>
      <vt:lpstr>Tausta </vt:lpstr>
      <vt:lpstr>Hyvinvointia ja kuntoutumista tukeva toiminta</vt:lpstr>
      <vt:lpstr>Ravitsemus</vt:lpstr>
      <vt:lpstr>Hygieniakäytännöt ja infektioiden torjunta</vt:lpstr>
      <vt:lpstr>Terveyden- ja sairaanhoito</vt:lpstr>
      <vt:lpstr>Lääkehoito</vt:lpstr>
      <vt:lpstr>Monialainen yhteistyö</vt:lpstr>
      <vt:lpstr>PowerPoint-esitys</vt:lpstr>
      <vt:lpstr>Yhteistyö turvallisuudesta vastaavien viranomaisten ja toimijoiden kanssa</vt:lpstr>
      <vt:lpstr>Henkilöstö (1/2)</vt:lpstr>
      <vt:lpstr>Henkilöstö (2/2)</vt:lpstr>
      <vt:lpstr>Toimitilat ja teknologiset ratkaisut</vt:lpstr>
      <vt:lpstr>Terveydenhuollon laitteet ja tarvikkeet</vt:lpstr>
      <vt:lpstr>PowerPoint-esitys</vt:lpstr>
      <vt:lpstr>PowerPoint-esitys</vt:lpstr>
      <vt:lpstr>Asiakas- ja potilastietojen käsittely ja kirjaaminen</vt:lpstr>
      <vt:lpstr>PowerPoint-esitys</vt:lpstr>
      <vt:lpstr>Yhteenveto kehittämissuunnitelmasta</vt:lpstr>
      <vt:lpstr>Omavalvontasuunnitelman seuranta</vt:lpstr>
      <vt:lpstr>PowerPoint-esitys</vt:lpstr>
      <vt:lpstr>Omavalvontasuunnitelman seuranta</vt:lpstr>
      <vt:lpstr>Liitteet</vt:lpstr>
      <vt:lpstr>PowerPoint-esitys</vt:lpstr>
      <vt:lpstr>Koonti linkeistä lisätiedon pariin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Lukijalle</dc:title>
  <dc:creator/>
  <cp:lastModifiedBy/>
  <cp:revision>8</cp:revision>
  <dcterms:created xsi:type="dcterms:W3CDTF">2023-11-07T06:23:21Z</dcterms:created>
  <dcterms:modified xsi:type="dcterms:W3CDTF">2024-01-26T08:39:37Z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0x01010007FE136B7C08B74CBA74C81F1D40CFE2</vt:lpwstr>
  </property>
</Properties>
</file>