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notesSlides/notesSlide26.xml" ContentType="application/vnd.openxmlformats-officedocument.presentationml.notesSlide+xml"/>
  <Override PartName="/ppt/tags/tag70.xml" ContentType="application/vnd.openxmlformats-officedocument.presentationml.tags+xml"/>
  <Override PartName="/ppt/notesSlides/notesSlide27.xml" ContentType="application/vnd.openxmlformats-officedocument.presentationml.notesSlide+xml"/>
  <Override PartName="/ppt/tags/tag71.xml" ContentType="application/vnd.openxmlformats-officedocument.presentationml.tags+xml"/>
  <Override PartName="/ppt/notesSlides/notesSlide28.xml" ContentType="application/vnd.openxmlformats-officedocument.presentationml.notesSlide+xml"/>
  <Override PartName="/ppt/tags/tag72.xml" ContentType="application/vnd.openxmlformats-officedocument.presentationml.tags+xml"/>
  <Override PartName="/ppt/notesSlides/notesSlide2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notesSlides/notesSlide31.xml" ContentType="application/vnd.openxmlformats-officedocument.presentationml.notesSlide+xml"/>
  <Override PartName="/ppt/tags/tag76.xml" ContentType="application/vnd.openxmlformats-officedocument.presentationml.tags+xml"/>
  <Override PartName="/ppt/notesSlides/notesSlide32.xml" ContentType="application/vnd.openxmlformats-officedocument.presentationml.notesSlide+xml"/>
  <Override PartName="/ppt/tags/tag77.xml" ContentType="application/vnd.openxmlformats-officedocument.presentationml.tags+xml"/>
  <Override PartName="/ppt/notesSlides/notesSlide33.xml" ContentType="application/vnd.openxmlformats-officedocument.presentationml.notesSlide+xml"/>
  <Override PartName="/ppt/tags/tag78.xml" ContentType="application/vnd.openxmlformats-officedocument.presentationml.tags+xml"/>
  <Override PartName="/ppt/notesSlides/notesSlide34.xml" ContentType="application/vnd.openxmlformats-officedocument.presentationml.notesSlide+xml"/>
  <Override PartName="/ppt/tags/tag79.xml" ContentType="application/vnd.openxmlformats-officedocument.presentationml.tags+xml"/>
  <Override PartName="/ppt/notesSlides/notesSlide35.xml" ContentType="application/vnd.openxmlformats-officedocument.presentationml.notesSlide+xml"/>
  <Override PartName="/ppt/tags/tag80.xml" ContentType="application/vnd.openxmlformats-officedocument.presentationml.tags+xml"/>
  <Override PartName="/ppt/notesSlides/notesSlide36.xml" ContentType="application/vnd.openxmlformats-officedocument.presentationml.notesSlide+xml"/>
  <Override PartName="/ppt/tags/tag81.xml" ContentType="application/vnd.openxmlformats-officedocument.presentationml.tags+xml"/>
  <Override PartName="/ppt/notesSlides/notesSlide37.xml" ContentType="application/vnd.openxmlformats-officedocument.presentationml.notesSlide+xml"/>
  <Override PartName="/ppt/tags/tag82.xml" ContentType="application/vnd.openxmlformats-officedocument.presentationml.tags+xml"/>
  <Override PartName="/ppt/notesSlides/notesSlide38.xml" ContentType="application/vnd.openxmlformats-officedocument.presentationml.notesSlide+xml"/>
  <Override PartName="/ppt/tags/tag83.xml" ContentType="application/vnd.openxmlformats-officedocument.presentationml.tags+xml"/>
  <Override PartName="/ppt/notesSlides/notesSlide39.xml" ContentType="application/vnd.openxmlformats-officedocument.presentationml.notesSlide+xml"/>
  <Override PartName="/ppt/tags/tag84.xml" ContentType="application/vnd.openxmlformats-officedocument.presentationml.tags+xml"/>
  <Override PartName="/ppt/notesSlides/notesSlide4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1.xml" ContentType="application/vnd.openxmlformats-officedocument.presentationml.notesSlide+xml"/>
  <Override PartName="/ppt/tags/tag87.xml" ContentType="application/vnd.openxmlformats-officedocument.presentationml.tags+xml"/>
  <Override PartName="/ppt/notesSlides/notesSlide4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3.xml" ContentType="application/vnd.openxmlformats-officedocument.presentationml.notesSlide+xml"/>
  <Override PartName="/ppt/tags/tag90.xml" ContentType="application/vnd.openxmlformats-officedocument.presentationml.tags+xml"/>
  <Override PartName="/ppt/notesSlides/notesSlide4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5.xml" ContentType="application/vnd.openxmlformats-officedocument.presentationml.notesSlide+xml"/>
  <Override PartName="/ppt/tags/tag93.xml" ContentType="application/vnd.openxmlformats-officedocument.presentationml.tags+xml"/>
  <Override PartName="/ppt/notesSlides/notesSlide46.xml" ContentType="application/vnd.openxmlformats-officedocument.presentationml.notesSlide+xml"/>
  <Override PartName="/ppt/tags/tag94.xml" ContentType="application/vnd.openxmlformats-officedocument.presentationml.tags+xml"/>
  <Override PartName="/ppt/notesSlides/notesSlide47.xml" ContentType="application/vnd.openxmlformats-officedocument.presentationml.notesSlide+xml"/>
  <Override PartName="/ppt/tags/tag95.xml" ContentType="application/vnd.openxmlformats-officedocument.presentationml.tags+xml"/>
  <Override PartName="/ppt/notesSlides/notesSlide48.xml" ContentType="application/vnd.openxmlformats-officedocument.presentationml.notesSlide+xml"/>
  <Override PartName="/ppt/tags/tag96.xml" ContentType="application/vnd.openxmlformats-officedocument.presentationml.tags+xml"/>
  <Override PartName="/ppt/notesSlides/notesSlide49.xml" ContentType="application/vnd.openxmlformats-officedocument.presentationml.notesSlide+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notesSlides/notesSlide51.xml" ContentType="application/vnd.openxmlformats-officedocument.presentationml.notesSlide+xml"/>
  <Override PartName="/ppt/tags/tag99.xml" ContentType="application/vnd.openxmlformats-officedocument.presentationml.tags+xml"/>
  <Override PartName="/ppt/notesSlides/notesSlide52.xml" ContentType="application/vnd.openxmlformats-officedocument.presentationml.notesSlide+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02.xml" ContentType="application/vnd.openxmlformats-officedocument.presentationml.tags+xml"/>
  <Override PartName="/ppt/notesSlides/notesSlide56.xml" ContentType="application/vnd.openxmlformats-officedocument.presentationml.notesSlide+xml"/>
  <Override PartName="/ppt/tags/tag103.xml" ContentType="application/vnd.openxmlformats-officedocument.presentationml.tags+xml"/>
  <Override PartName="/ppt/notesSlides/notesSlide57.xml" ContentType="application/vnd.openxmlformats-officedocument.presentationml.notesSlide+xml"/>
  <Override PartName="/ppt/tags/tag104.xml" ContentType="application/vnd.openxmlformats-officedocument.presentationml.tags+xml"/>
  <Override PartName="/ppt/notesSlides/notesSlide58.xml" ContentType="application/vnd.openxmlformats-officedocument.presentationml.notesSlide+xml"/>
  <Override PartName="/ppt/ink/ink1.xml" ContentType="application/inkml+xml"/>
  <Override PartName="/ppt/tags/tag105.xml" ContentType="application/vnd.openxmlformats-officedocument.presentationml.tags+xml"/>
  <Override PartName="/ppt/notesSlides/notesSlide59.xml" ContentType="application/vnd.openxmlformats-officedocument.presentationml.notesSlide+xml"/>
  <Override PartName="/ppt/tags/tag106.xml" ContentType="application/vnd.openxmlformats-officedocument.presentationml.tags+xml"/>
  <Override PartName="/ppt/notesSlides/notesSlide60.xml" ContentType="application/vnd.openxmlformats-officedocument.presentationml.notesSlide+xml"/>
  <Override PartName="/ppt/tags/tag107.xml" ContentType="application/vnd.openxmlformats-officedocument.presentationml.tags+xml"/>
  <Override PartName="/ppt/notesSlides/notesSlide61.xml" ContentType="application/vnd.openxmlformats-officedocument.presentationml.notesSlide+xml"/>
  <Override PartName="/ppt/tags/tag108.xml" ContentType="application/vnd.openxmlformats-officedocument.presentationml.tags+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0" r:id="rId5"/>
    <p:sldMasterId id="2147483697" r:id="rId6"/>
  </p:sldMasterIdLst>
  <p:notesMasterIdLst>
    <p:notesMasterId r:id="rId69"/>
  </p:notesMasterIdLst>
  <p:handoutMasterIdLst>
    <p:handoutMasterId r:id="rId70"/>
  </p:handoutMasterIdLst>
  <p:sldIdLst>
    <p:sldId id="267" r:id="rId7"/>
    <p:sldId id="297" r:id="rId8"/>
    <p:sldId id="2134960655" r:id="rId9"/>
    <p:sldId id="2134960681" r:id="rId10"/>
    <p:sldId id="2134960682" r:id="rId11"/>
    <p:sldId id="2134960643" r:id="rId12"/>
    <p:sldId id="2134960656" r:id="rId13"/>
    <p:sldId id="301" r:id="rId14"/>
    <p:sldId id="2134960658" r:id="rId15"/>
    <p:sldId id="2134960672" r:id="rId16"/>
    <p:sldId id="2134960668" r:id="rId17"/>
    <p:sldId id="263" r:id="rId18"/>
    <p:sldId id="298" r:id="rId19"/>
    <p:sldId id="299" r:id="rId20"/>
    <p:sldId id="2134960567" r:id="rId21"/>
    <p:sldId id="2134960558" r:id="rId22"/>
    <p:sldId id="2134960559" r:id="rId23"/>
    <p:sldId id="2134960560" r:id="rId24"/>
    <p:sldId id="2134960561" r:id="rId25"/>
    <p:sldId id="277" r:id="rId26"/>
    <p:sldId id="2134960585" r:id="rId27"/>
    <p:sldId id="2134960584" r:id="rId28"/>
    <p:sldId id="2134960631" r:id="rId29"/>
    <p:sldId id="2134960568" r:id="rId30"/>
    <p:sldId id="306" r:id="rId31"/>
    <p:sldId id="2134960670" r:id="rId32"/>
    <p:sldId id="279" r:id="rId33"/>
    <p:sldId id="281" r:id="rId34"/>
    <p:sldId id="284" r:id="rId35"/>
    <p:sldId id="331" r:id="rId36"/>
    <p:sldId id="2134960565" r:id="rId37"/>
    <p:sldId id="2134960578" r:id="rId38"/>
    <p:sldId id="293" r:id="rId39"/>
    <p:sldId id="2134960660" r:id="rId40"/>
    <p:sldId id="273" r:id="rId41"/>
    <p:sldId id="2134960661" r:id="rId42"/>
    <p:sldId id="2134960675" r:id="rId43"/>
    <p:sldId id="2134960586" r:id="rId44"/>
    <p:sldId id="315" r:id="rId45"/>
    <p:sldId id="340" r:id="rId46"/>
    <p:sldId id="308" r:id="rId47"/>
    <p:sldId id="2134960673" r:id="rId48"/>
    <p:sldId id="2134960569" r:id="rId49"/>
    <p:sldId id="2134960648" r:id="rId50"/>
    <p:sldId id="2134960573" r:id="rId51"/>
    <p:sldId id="2134960574" r:id="rId52"/>
    <p:sldId id="2134960651" r:id="rId53"/>
    <p:sldId id="2134960677" r:id="rId54"/>
    <p:sldId id="2134960650" r:id="rId55"/>
    <p:sldId id="2134960577" r:id="rId56"/>
    <p:sldId id="2134960589" r:id="rId57"/>
    <p:sldId id="2134960570" r:id="rId58"/>
    <p:sldId id="2134960587" r:id="rId59"/>
    <p:sldId id="2134960665" r:id="rId60"/>
    <p:sldId id="264" r:id="rId61"/>
    <p:sldId id="311" r:id="rId62"/>
    <p:sldId id="2134960581" r:id="rId63"/>
    <p:sldId id="2134960642" r:id="rId64"/>
    <p:sldId id="2134960582" r:id="rId65"/>
    <p:sldId id="328" r:id="rId66"/>
    <p:sldId id="2134960641" r:id="rId67"/>
    <p:sldId id="2134960676" r:id="rId68"/>
  </p:sldIdLst>
  <p:sldSz cx="12192000" cy="6858000"/>
  <p:notesSz cx="6858000" cy="9144000"/>
  <p:custDataLst>
    <p:tags r:id="rId71"/>
  </p:custDataLst>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CAFF"/>
    <a:srgbClr val="EDEDFC"/>
    <a:srgbClr val="FDE0F1"/>
    <a:srgbClr val="E7F1F0"/>
    <a:srgbClr val="D6FFD6"/>
    <a:srgbClr val="B2096E"/>
    <a:srgbClr val="FDBFE2"/>
    <a:srgbClr val="FDCFEA"/>
    <a:srgbClr val="FED8EE"/>
    <a:srgbClr val="FDF1F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9CB6B-AC1F-6F6E-E7F0-18FE6025E1FB}" v="4" dt="2024-01-23T11:55:54.573"/>
    <p1510:client id="{3129E51D-02E3-69F4-1D3F-92CBBCE027AD}" v="7" dt="2024-01-23T11:53:25.744"/>
    <p1510:client id="{34F7AEC1-3081-4886-EAB8-AF7E218D58FF}" v="14" dt="2024-01-23T10:22:58.866"/>
    <p1510:client id="{A5621517-5065-2D6C-3530-8BCDEF12E4D1}" v="96" dt="2024-01-23T08:12:51.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Normaali tyyli 4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4" autoAdjust="0"/>
    <p:restoredTop sz="95706" autoAdjust="0"/>
  </p:normalViewPr>
  <p:slideViewPr>
    <p:cSldViewPr snapToGrid="0">
      <p:cViewPr varScale="1">
        <p:scale>
          <a:sx n="67" d="100"/>
          <a:sy n="67" d="100"/>
        </p:scale>
        <p:origin x="320" y="56"/>
      </p:cViewPr>
      <p:guideLst>
        <p:guide orient="horz" pos="2160"/>
        <p:guide pos="3840"/>
      </p:guideLst>
    </p:cSldViewPr>
  </p:slideViewPr>
  <p:outlineViewPr>
    <p:cViewPr>
      <p:scale>
        <a:sx n="33" d="100"/>
        <a:sy n="33" d="100"/>
      </p:scale>
      <p:origin x="0" y="-162"/>
    </p:cViewPr>
  </p:outlineViewPr>
  <p:notesTextViewPr>
    <p:cViewPr>
      <p:scale>
        <a:sx n="1" d="1"/>
        <a:sy n="1" d="1"/>
      </p:scale>
      <p:origin x="0" y="0"/>
    </p:cViewPr>
  </p:notesTextViewPr>
  <p:sorterViewPr>
    <p:cViewPr>
      <p:scale>
        <a:sx n="87" d="100"/>
        <a:sy n="87" d="100"/>
      </p:scale>
      <p:origin x="0" y="-11562"/>
    </p:cViewPr>
  </p:sorterViewPr>
  <p:notesViewPr>
    <p:cSldViewPr snapToGrid="0">
      <p:cViewPr>
        <p:scale>
          <a:sx n="1" d="2"/>
          <a:sy n="1" d="2"/>
        </p:scale>
        <p:origin x="6054" y="21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B755900-A9E7-0B97-FA96-4151ADC55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2D13BF5-4CDB-51A0-28D6-DDA65FC48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97E321-DCB1-7448-96AD-C284FCDE9D95}" type="datetimeFigureOut">
              <a:rPr lang="fi-FI" smtClean="0"/>
              <a:t>9.2.2024</a:t>
            </a:fld>
            <a:endParaRPr lang="fi-FI"/>
          </a:p>
        </p:txBody>
      </p:sp>
      <p:sp>
        <p:nvSpPr>
          <p:cNvPr id="4" name="Alatunnisteen paikkamerkki 3">
            <a:extLst>
              <a:ext uri="{FF2B5EF4-FFF2-40B4-BE49-F238E27FC236}">
                <a16:creationId xmlns:a16="http://schemas.microsoft.com/office/drawing/2014/main" id="{5D1352BC-59DB-ECF6-7F2F-01E17D13B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B7AC8DA0-8D11-612C-2E2F-FBA2818AAD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48CD-EA1E-7145-83AB-0709E06341AC}" type="slidenum">
              <a:rPr lang="fi-FI" smtClean="0"/>
              <a:t>‹#›</a:t>
            </a:fld>
            <a:endParaRPr lang="fi-FI"/>
          </a:p>
        </p:txBody>
      </p:sp>
    </p:spTree>
    <p:extLst>
      <p:ext uri="{BB962C8B-B14F-4D97-AF65-F5344CB8AC3E}">
        <p14:creationId xmlns:p14="http://schemas.microsoft.com/office/powerpoint/2010/main" val="4423509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13:47:23.171"/>
    </inkml:context>
    <inkml:brush xml:id="br0">
      <inkml:brushProperty name="width" value="0.025" units="cm"/>
      <inkml:brushProperty name="height" value="0.025" units="cm"/>
      <inkml:brushProperty name="color" value="#AB008B"/>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160DB6F-B396-1F43-B05E-1722511CBA15}" type="datetimeFigureOut">
              <a:rPr lang="fi-FI" smtClean="0"/>
              <a:pPr/>
              <a:t>9.2.2024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EB46B93-6D2B-B94A-92CA-D45241FFDB31}" type="slidenum">
              <a:rPr lang="fi-FI" smtClean="0"/>
              <a:pPr/>
              <a:t>‹#›</a:t>
            </a:fld>
            <a:endParaRPr lang="fi-FI" dirty="0"/>
          </a:p>
        </p:txBody>
      </p:sp>
    </p:spTree>
    <p:extLst>
      <p:ext uri="{BB962C8B-B14F-4D97-AF65-F5344CB8AC3E}">
        <p14:creationId xmlns:p14="http://schemas.microsoft.com/office/powerpoint/2010/main" val="2692589397"/>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a:t>
            </a:fld>
            <a:endParaRPr lang="fi-FI" dirty="0"/>
          </a:p>
        </p:txBody>
      </p:sp>
    </p:spTree>
    <p:extLst>
      <p:ext uri="{BB962C8B-B14F-4D97-AF65-F5344CB8AC3E}">
        <p14:creationId xmlns:p14="http://schemas.microsoft.com/office/powerpoint/2010/main" val="125864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4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11</a:t>
            </a:fld>
            <a:endParaRPr lang="fi-FI" dirty="0"/>
          </a:p>
        </p:txBody>
      </p:sp>
    </p:spTree>
    <p:extLst>
      <p:ext uri="{BB962C8B-B14F-4D97-AF65-F5344CB8AC3E}">
        <p14:creationId xmlns:p14="http://schemas.microsoft.com/office/powerpoint/2010/main" val="142963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12</a:t>
            </a:fld>
            <a:endParaRPr lang="fi-FI" dirty="0"/>
          </a:p>
        </p:txBody>
      </p:sp>
    </p:spTree>
    <p:extLst>
      <p:ext uri="{BB962C8B-B14F-4D97-AF65-F5344CB8AC3E}">
        <p14:creationId xmlns:p14="http://schemas.microsoft.com/office/powerpoint/2010/main" val="409233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13</a:t>
            </a:fld>
            <a:endParaRPr lang="fi-FI" dirty="0"/>
          </a:p>
        </p:txBody>
      </p:sp>
    </p:spTree>
    <p:extLst>
      <p:ext uri="{BB962C8B-B14F-4D97-AF65-F5344CB8AC3E}">
        <p14:creationId xmlns:p14="http://schemas.microsoft.com/office/powerpoint/2010/main" val="116111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14</a:t>
            </a:fld>
            <a:endParaRPr lang="fi-FI" dirty="0"/>
          </a:p>
        </p:txBody>
      </p:sp>
    </p:spTree>
    <p:extLst>
      <p:ext uri="{BB962C8B-B14F-4D97-AF65-F5344CB8AC3E}">
        <p14:creationId xmlns:p14="http://schemas.microsoft.com/office/powerpoint/2010/main" val="102256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15</a:t>
            </a:fld>
            <a:endParaRPr lang="fi-FI" dirty="0"/>
          </a:p>
        </p:txBody>
      </p:sp>
    </p:spTree>
    <p:extLst>
      <p:ext uri="{BB962C8B-B14F-4D97-AF65-F5344CB8AC3E}">
        <p14:creationId xmlns:p14="http://schemas.microsoft.com/office/powerpoint/2010/main" val="335713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16</a:t>
            </a:fld>
            <a:endParaRPr lang="fi-FI" dirty="0"/>
          </a:p>
        </p:txBody>
      </p:sp>
    </p:spTree>
    <p:extLst>
      <p:ext uri="{BB962C8B-B14F-4D97-AF65-F5344CB8AC3E}">
        <p14:creationId xmlns:p14="http://schemas.microsoft.com/office/powerpoint/2010/main" val="296090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17</a:t>
            </a:fld>
            <a:endParaRPr lang="fi-FI" dirty="0"/>
          </a:p>
        </p:txBody>
      </p:sp>
    </p:spTree>
    <p:extLst>
      <p:ext uri="{BB962C8B-B14F-4D97-AF65-F5344CB8AC3E}">
        <p14:creationId xmlns:p14="http://schemas.microsoft.com/office/powerpoint/2010/main" val="52756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18</a:t>
            </a:fld>
            <a:endParaRPr lang="fi-FI" dirty="0"/>
          </a:p>
        </p:txBody>
      </p:sp>
    </p:spTree>
    <p:extLst>
      <p:ext uri="{BB962C8B-B14F-4D97-AF65-F5344CB8AC3E}">
        <p14:creationId xmlns:p14="http://schemas.microsoft.com/office/powerpoint/2010/main" val="246691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19</a:t>
            </a:fld>
            <a:endParaRPr lang="fi-FI" dirty="0"/>
          </a:p>
        </p:txBody>
      </p:sp>
    </p:spTree>
    <p:extLst>
      <p:ext uri="{BB962C8B-B14F-4D97-AF65-F5344CB8AC3E}">
        <p14:creationId xmlns:p14="http://schemas.microsoft.com/office/powerpoint/2010/main" val="114886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a:t>
            </a:fld>
            <a:endParaRPr lang="fi-FI" dirty="0"/>
          </a:p>
        </p:txBody>
      </p:sp>
    </p:spTree>
    <p:extLst>
      <p:ext uri="{BB962C8B-B14F-4D97-AF65-F5344CB8AC3E}">
        <p14:creationId xmlns:p14="http://schemas.microsoft.com/office/powerpoint/2010/main" val="232816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20</a:t>
            </a:fld>
            <a:endParaRPr lang="fi-FI" dirty="0"/>
          </a:p>
        </p:txBody>
      </p:sp>
    </p:spTree>
    <p:extLst>
      <p:ext uri="{BB962C8B-B14F-4D97-AF65-F5344CB8AC3E}">
        <p14:creationId xmlns:p14="http://schemas.microsoft.com/office/powerpoint/2010/main" val="239738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21</a:t>
            </a:fld>
            <a:endParaRPr lang="fi-FI" dirty="0"/>
          </a:p>
        </p:txBody>
      </p:sp>
    </p:spTree>
    <p:extLst>
      <p:ext uri="{BB962C8B-B14F-4D97-AF65-F5344CB8AC3E}">
        <p14:creationId xmlns:p14="http://schemas.microsoft.com/office/powerpoint/2010/main" val="3072001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22</a:t>
            </a:fld>
            <a:endParaRPr lang="fi-FI" dirty="0"/>
          </a:p>
        </p:txBody>
      </p:sp>
    </p:spTree>
    <p:extLst>
      <p:ext uri="{BB962C8B-B14F-4D97-AF65-F5344CB8AC3E}">
        <p14:creationId xmlns:p14="http://schemas.microsoft.com/office/powerpoint/2010/main" val="75436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23</a:t>
            </a:fld>
            <a:endParaRPr lang="fi-FI" dirty="0"/>
          </a:p>
        </p:txBody>
      </p:sp>
    </p:spTree>
    <p:extLst>
      <p:ext uri="{BB962C8B-B14F-4D97-AF65-F5344CB8AC3E}">
        <p14:creationId xmlns:p14="http://schemas.microsoft.com/office/powerpoint/2010/main" val="1905934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24</a:t>
            </a:fld>
            <a:endParaRPr lang="fi-FI" dirty="0"/>
          </a:p>
        </p:txBody>
      </p:sp>
    </p:spTree>
    <p:extLst>
      <p:ext uri="{BB962C8B-B14F-4D97-AF65-F5344CB8AC3E}">
        <p14:creationId xmlns:p14="http://schemas.microsoft.com/office/powerpoint/2010/main" val="190830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25</a:t>
            </a:fld>
            <a:endParaRPr lang="fi-FI" dirty="0"/>
          </a:p>
        </p:txBody>
      </p:sp>
    </p:spTree>
    <p:extLst>
      <p:ext uri="{BB962C8B-B14F-4D97-AF65-F5344CB8AC3E}">
        <p14:creationId xmlns:p14="http://schemas.microsoft.com/office/powerpoint/2010/main" val="380350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26</a:t>
            </a:fld>
            <a:endParaRPr lang="fi-FI" dirty="0"/>
          </a:p>
        </p:txBody>
      </p:sp>
    </p:spTree>
    <p:extLst>
      <p:ext uri="{BB962C8B-B14F-4D97-AF65-F5344CB8AC3E}">
        <p14:creationId xmlns:p14="http://schemas.microsoft.com/office/powerpoint/2010/main" val="4014452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27</a:t>
            </a:fld>
            <a:endParaRPr lang="fi-FI" dirty="0"/>
          </a:p>
        </p:txBody>
      </p:sp>
    </p:spTree>
    <p:extLst>
      <p:ext uri="{BB962C8B-B14F-4D97-AF65-F5344CB8AC3E}">
        <p14:creationId xmlns:p14="http://schemas.microsoft.com/office/powerpoint/2010/main" val="92189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28</a:t>
            </a:fld>
            <a:endParaRPr lang="fi-FI" dirty="0"/>
          </a:p>
        </p:txBody>
      </p:sp>
    </p:spTree>
    <p:extLst>
      <p:ext uri="{BB962C8B-B14F-4D97-AF65-F5344CB8AC3E}">
        <p14:creationId xmlns:p14="http://schemas.microsoft.com/office/powerpoint/2010/main" val="291756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29</a:t>
            </a:fld>
            <a:endParaRPr lang="fi-FI" dirty="0"/>
          </a:p>
        </p:txBody>
      </p:sp>
    </p:spTree>
    <p:extLst>
      <p:ext uri="{BB962C8B-B14F-4D97-AF65-F5344CB8AC3E}">
        <p14:creationId xmlns:p14="http://schemas.microsoft.com/office/powerpoint/2010/main" val="158386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fi-FI" smtClean="0"/>
              <a:pPr/>
              <a:t>3</a:t>
            </a:fld>
            <a:endParaRPr lang="fi-FI" dirty="0"/>
          </a:p>
        </p:txBody>
      </p:sp>
    </p:spTree>
    <p:extLst>
      <p:ext uri="{BB962C8B-B14F-4D97-AF65-F5344CB8AC3E}">
        <p14:creationId xmlns:p14="http://schemas.microsoft.com/office/powerpoint/2010/main" val="1468218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30</a:t>
            </a:fld>
            <a:endParaRPr lang="fi-FI" dirty="0"/>
          </a:p>
        </p:txBody>
      </p:sp>
    </p:spTree>
    <p:extLst>
      <p:ext uri="{BB962C8B-B14F-4D97-AF65-F5344CB8AC3E}">
        <p14:creationId xmlns:p14="http://schemas.microsoft.com/office/powerpoint/2010/main" val="1336512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31</a:t>
            </a:fld>
            <a:endParaRPr lang="fi-FI" dirty="0"/>
          </a:p>
        </p:txBody>
      </p:sp>
    </p:spTree>
    <p:extLst>
      <p:ext uri="{BB962C8B-B14F-4D97-AF65-F5344CB8AC3E}">
        <p14:creationId xmlns:p14="http://schemas.microsoft.com/office/powerpoint/2010/main" val="1252785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32</a:t>
            </a:fld>
            <a:endParaRPr lang="fi-FI" dirty="0"/>
          </a:p>
        </p:txBody>
      </p:sp>
    </p:spTree>
    <p:extLst>
      <p:ext uri="{BB962C8B-B14F-4D97-AF65-F5344CB8AC3E}">
        <p14:creationId xmlns:p14="http://schemas.microsoft.com/office/powerpoint/2010/main" val="3597642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33</a:t>
            </a:fld>
            <a:endParaRPr lang="fi-FI" dirty="0"/>
          </a:p>
        </p:txBody>
      </p:sp>
    </p:spTree>
    <p:extLst>
      <p:ext uri="{BB962C8B-B14F-4D97-AF65-F5344CB8AC3E}">
        <p14:creationId xmlns:p14="http://schemas.microsoft.com/office/powerpoint/2010/main" val="3718201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34</a:t>
            </a:fld>
            <a:endParaRPr lang="fi-FI" dirty="0"/>
          </a:p>
        </p:txBody>
      </p:sp>
    </p:spTree>
    <p:extLst>
      <p:ext uri="{BB962C8B-B14F-4D97-AF65-F5344CB8AC3E}">
        <p14:creationId xmlns:p14="http://schemas.microsoft.com/office/powerpoint/2010/main" val="2362994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35</a:t>
            </a:fld>
            <a:endParaRPr lang="fi-FI" dirty="0"/>
          </a:p>
        </p:txBody>
      </p:sp>
    </p:spTree>
    <p:extLst>
      <p:ext uri="{BB962C8B-B14F-4D97-AF65-F5344CB8AC3E}">
        <p14:creationId xmlns:p14="http://schemas.microsoft.com/office/powerpoint/2010/main" val="2521758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36</a:t>
            </a:fld>
            <a:endParaRPr lang="fi-FI" dirty="0"/>
          </a:p>
        </p:txBody>
      </p:sp>
    </p:spTree>
    <p:extLst>
      <p:ext uri="{BB962C8B-B14F-4D97-AF65-F5344CB8AC3E}">
        <p14:creationId xmlns:p14="http://schemas.microsoft.com/office/powerpoint/2010/main" val="2102776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37</a:t>
            </a:fld>
            <a:endParaRPr lang="fi-FI" dirty="0"/>
          </a:p>
        </p:txBody>
      </p:sp>
    </p:spTree>
    <p:extLst>
      <p:ext uri="{BB962C8B-B14F-4D97-AF65-F5344CB8AC3E}">
        <p14:creationId xmlns:p14="http://schemas.microsoft.com/office/powerpoint/2010/main" val="64612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38</a:t>
            </a:fld>
            <a:endParaRPr lang="fi-FI" dirty="0"/>
          </a:p>
        </p:txBody>
      </p:sp>
    </p:spTree>
    <p:extLst>
      <p:ext uri="{BB962C8B-B14F-4D97-AF65-F5344CB8AC3E}">
        <p14:creationId xmlns:p14="http://schemas.microsoft.com/office/powerpoint/2010/main" val="2460389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39</a:t>
            </a:fld>
            <a:endParaRPr lang="fi-FI" dirty="0"/>
          </a:p>
        </p:txBody>
      </p:sp>
    </p:spTree>
    <p:extLst>
      <p:ext uri="{BB962C8B-B14F-4D97-AF65-F5344CB8AC3E}">
        <p14:creationId xmlns:p14="http://schemas.microsoft.com/office/powerpoint/2010/main" val="42622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fi-FI" smtClean="0"/>
              <a:pPr/>
              <a:t>4</a:t>
            </a:fld>
            <a:endParaRPr lang="fi-FI" dirty="0"/>
          </a:p>
        </p:txBody>
      </p:sp>
    </p:spTree>
    <p:extLst>
      <p:ext uri="{BB962C8B-B14F-4D97-AF65-F5344CB8AC3E}">
        <p14:creationId xmlns:p14="http://schemas.microsoft.com/office/powerpoint/2010/main" val="1557616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40</a:t>
            </a:fld>
            <a:endParaRPr lang="fi-FI" dirty="0"/>
          </a:p>
        </p:txBody>
      </p:sp>
    </p:spTree>
    <p:extLst>
      <p:ext uri="{BB962C8B-B14F-4D97-AF65-F5344CB8AC3E}">
        <p14:creationId xmlns:p14="http://schemas.microsoft.com/office/powerpoint/2010/main" val="3820716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350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42</a:t>
            </a:fld>
            <a:endParaRPr lang="fi-FI" dirty="0"/>
          </a:p>
        </p:txBody>
      </p:sp>
    </p:spTree>
    <p:extLst>
      <p:ext uri="{BB962C8B-B14F-4D97-AF65-F5344CB8AC3E}">
        <p14:creationId xmlns:p14="http://schemas.microsoft.com/office/powerpoint/2010/main" val="2274897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43</a:t>
            </a:fld>
            <a:endParaRPr lang="fi-FI" dirty="0"/>
          </a:p>
        </p:txBody>
      </p:sp>
    </p:spTree>
    <p:extLst>
      <p:ext uri="{BB962C8B-B14F-4D97-AF65-F5344CB8AC3E}">
        <p14:creationId xmlns:p14="http://schemas.microsoft.com/office/powerpoint/2010/main" val="4229861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44</a:t>
            </a:fld>
            <a:endParaRPr lang="fi-FI" dirty="0"/>
          </a:p>
        </p:txBody>
      </p:sp>
    </p:spTree>
    <p:extLst>
      <p:ext uri="{BB962C8B-B14F-4D97-AF65-F5344CB8AC3E}">
        <p14:creationId xmlns:p14="http://schemas.microsoft.com/office/powerpoint/2010/main" val="776749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45</a:t>
            </a:fld>
            <a:endParaRPr lang="fi-FI" dirty="0"/>
          </a:p>
        </p:txBody>
      </p:sp>
    </p:spTree>
    <p:extLst>
      <p:ext uri="{BB962C8B-B14F-4D97-AF65-F5344CB8AC3E}">
        <p14:creationId xmlns:p14="http://schemas.microsoft.com/office/powerpoint/2010/main" val="3001903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46</a:t>
            </a:fld>
            <a:endParaRPr lang="fi-FI" dirty="0"/>
          </a:p>
        </p:txBody>
      </p:sp>
    </p:spTree>
    <p:extLst>
      <p:ext uri="{BB962C8B-B14F-4D97-AF65-F5344CB8AC3E}">
        <p14:creationId xmlns:p14="http://schemas.microsoft.com/office/powerpoint/2010/main" val="1048385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47</a:t>
            </a:fld>
            <a:endParaRPr lang="fi-FI" dirty="0"/>
          </a:p>
        </p:txBody>
      </p:sp>
    </p:spTree>
    <p:extLst>
      <p:ext uri="{BB962C8B-B14F-4D97-AF65-F5344CB8AC3E}">
        <p14:creationId xmlns:p14="http://schemas.microsoft.com/office/powerpoint/2010/main" val="2487819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48</a:t>
            </a:fld>
            <a:endParaRPr lang="fi-FI" dirty="0"/>
          </a:p>
        </p:txBody>
      </p:sp>
    </p:spTree>
    <p:extLst>
      <p:ext uri="{BB962C8B-B14F-4D97-AF65-F5344CB8AC3E}">
        <p14:creationId xmlns:p14="http://schemas.microsoft.com/office/powerpoint/2010/main" val="526213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49</a:t>
            </a:fld>
            <a:endParaRPr lang="fi-FI" dirty="0"/>
          </a:p>
        </p:txBody>
      </p:sp>
    </p:spTree>
    <p:extLst>
      <p:ext uri="{BB962C8B-B14F-4D97-AF65-F5344CB8AC3E}">
        <p14:creationId xmlns:p14="http://schemas.microsoft.com/office/powerpoint/2010/main" val="234585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9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50</a:t>
            </a:fld>
            <a:endParaRPr lang="fi-FI" dirty="0"/>
          </a:p>
        </p:txBody>
      </p:sp>
    </p:spTree>
    <p:extLst>
      <p:ext uri="{BB962C8B-B14F-4D97-AF65-F5344CB8AC3E}">
        <p14:creationId xmlns:p14="http://schemas.microsoft.com/office/powerpoint/2010/main" val="2435299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51</a:t>
            </a:fld>
            <a:endParaRPr lang="fi-FI" dirty="0"/>
          </a:p>
        </p:txBody>
      </p:sp>
    </p:spTree>
    <p:extLst>
      <p:ext uri="{BB962C8B-B14F-4D97-AF65-F5344CB8AC3E}">
        <p14:creationId xmlns:p14="http://schemas.microsoft.com/office/powerpoint/2010/main" val="2042531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52</a:t>
            </a:fld>
            <a:endParaRPr lang="fi-FI" dirty="0"/>
          </a:p>
        </p:txBody>
      </p:sp>
    </p:spTree>
    <p:extLst>
      <p:ext uri="{BB962C8B-B14F-4D97-AF65-F5344CB8AC3E}">
        <p14:creationId xmlns:p14="http://schemas.microsoft.com/office/powerpoint/2010/main" val="224209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53</a:t>
            </a:fld>
            <a:endParaRPr lang="fi-FI" dirty="0"/>
          </a:p>
        </p:txBody>
      </p:sp>
    </p:spTree>
    <p:extLst>
      <p:ext uri="{BB962C8B-B14F-4D97-AF65-F5344CB8AC3E}">
        <p14:creationId xmlns:p14="http://schemas.microsoft.com/office/powerpoint/2010/main" val="2411391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54</a:t>
            </a:fld>
            <a:endParaRPr lang="fi-FI" dirty="0"/>
          </a:p>
        </p:txBody>
      </p:sp>
    </p:spTree>
    <p:extLst>
      <p:ext uri="{BB962C8B-B14F-4D97-AF65-F5344CB8AC3E}">
        <p14:creationId xmlns:p14="http://schemas.microsoft.com/office/powerpoint/2010/main" val="1895230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55</a:t>
            </a:fld>
            <a:endParaRPr lang="fi-FI" dirty="0"/>
          </a:p>
        </p:txBody>
      </p:sp>
    </p:spTree>
    <p:extLst>
      <p:ext uri="{BB962C8B-B14F-4D97-AF65-F5344CB8AC3E}">
        <p14:creationId xmlns:p14="http://schemas.microsoft.com/office/powerpoint/2010/main" val="881229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56</a:t>
            </a:fld>
            <a:endParaRPr lang="fi-FI" dirty="0"/>
          </a:p>
        </p:txBody>
      </p:sp>
    </p:spTree>
    <p:extLst>
      <p:ext uri="{BB962C8B-B14F-4D97-AF65-F5344CB8AC3E}">
        <p14:creationId xmlns:p14="http://schemas.microsoft.com/office/powerpoint/2010/main" val="1242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57</a:t>
            </a:fld>
            <a:endParaRPr lang="fi-FI" dirty="0"/>
          </a:p>
        </p:txBody>
      </p:sp>
    </p:spTree>
    <p:extLst>
      <p:ext uri="{BB962C8B-B14F-4D97-AF65-F5344CB8AC3E}">
        <p14:creationId xmlns:p14="http://schemas.microsoft.com/office/powerpoint/2010/main" val="2761224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58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98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59</a:t>
            </a:fld>
            <a:endParaRPr lang="fi-FI" dirty="0"/>
          </a:p>
        </p:txBody>
      </p:sp>
    </p:spTree>
    <p:extLst>
      <p:ext uri="{BB962C8B-B14F-4D97-AF65-F5344CB8AC3E}">
        <p14:creationId xmlns:p14="http://schemas.microsoft.com/office/powerpoint/2010/main" val="10954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a:t>
            </a:fld>
            <a:endParaRPr lang="fi-FI" dirty="0"/>
          </a:p>
        </p:txBody>
      </p:sp>
    </p:spTree>
    <p:extLst>
      <p:ext uri="{BB962C8B-B14F-4D97-AF65-F5344CB8AC3E}">
        <p14:creationId xmlns:p14="http://schemas.microsoft.com/office/powerpoint/2010/main" val="585254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60</a:t>
            </a:fld>
            <a:endParaRPr lang="fi-FI" dirty="0"/>
          </a:p>
        </p:txBody>
      </p:sp>
    </p:spTree>
    <p:extLst>
      <p:ext uri="{BB962C8B-B14F-4D97-AF65-F5344CB8AC3E}">
        <p14:creationId xmlns:p14="http://schemas.microsoft.com/office/powerpoint/2010/main" val="2596590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61</a:t>
            </a:fld>
            <a:endParaRPr lang="fi-FI" dirty="0"/>
          </a:p>
        </p:txBody>
      </p:sp>
    </p:spTree>
    <p:extLst>
      <p:ext uri="{BB962C8B-B14F-4D97-AF65-F5344CB8AC3E}">
        <p14:creationId xmlns:p14="http://schemas.microsoft.com/office/powerpoint/2010/main" val="32881432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59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90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8</a:t>
            </a:fld>
            <a:endParaRPr lang="fi-FI" dirty="0"/>
          </a:p>
        </p:txBody>
      </p:sp>
    </p:spTree>
    <p:extLst>
      <p:ext uri="{BB962C8B-B14F-4D97-AF65-F5344CB8AC3E}">
        <p14:creationId xmlns:p14="http://schemas.microsoft.com/office/powerpoint/2010/main" val="103263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2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7.png"/><Relationship Id="rId5" Type="http://schemas.openxmlformats.org/officeDocument/2006/relationships/image" Target="../media/image19.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0.emf"/><Relationship Id="rId5" Type="http://schemas.openxmlformats.org/officeDocument/2006/relationships/oleObject" Target="../embeddings/oleObject22.bin"/><Relationship Id="rId4" Type="http://schemas.openxmlformats.org/officeDocument/2006/relationships/image" Target="../media/image21.jpe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2.emf"/><Relationship Id="rId5" Type="http://schemas.openxmlformats.org/officeDocument/2006/relationships/oleObject" Target="../embeddings/oleObject23.bin"/><Relationship Id="rId4" Type="http://schemas.openxmlformats.org/officeDocument/2006/relationships/image" Target="../media/image23.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6.emf"/><Relationship Id="rId5" Type="http://schemas.openxmlformats.org/officeDocument/2006/relationships/oleObject" Target="../embeddings/oleObject25.bin"/><Relationship Id="rId4"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27.emf"/><Relationship Id="rId5" Type="http://schemas.openxmlformats.org/officeDocument/2006/relationships/oleObject" Target="../embeddings/oleObject26.bin"/><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8.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8.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8.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9.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8.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8.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8.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8.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8.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8.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8.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8.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8.emf"/><Relationship Id="rId5" Type="http://schemas.openxmlformats.org/officeDocument/2006/relationships/oleObject" Target="../embeddings/oleObject42.bin"/><Relationship Id="rId4" Type="http://schemas.openxmlformats.org/officeDocument/2006/relationships/image" Target="../media/image9.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10.emf"/><Relationship Id="rId5" Type="http://schemas.openxmlformats.org/officeDocument/2006/relationships/oleObject" Target="../embeddings/oleObject43.bin"/><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3.emf"/><Relationship Id="rId5" Type="http://schemas.openxmlformats.org/officeDocument/2006/relationships/oleObject" Target="../embeddings/oleObject44.bin"/><Relationship Id="rId4" Type="http://schemas.openxmlformats.org/officeDocument/2006/relationships/image" Target="../media/image14.jpe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5.emf"/><Relationship Id="rId5" Type="http://schemas.openxmlformats.org/officeDocument/2006/relationships/oleObject" Target="../embeddings/oleObject45.bin"/><Relationship Id="rId4" Type="http://schemas.openxmlformats.org/officeDocument/2006/relationships/image" Target="../media/image1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7.emf"/><Relationship Id="rId5" Type="http://schemas.openxmlformats.org/officeDocument/2006/relationships/oleObject" Target="../embeddings/oleObject46.bin"/><Relationship Id="rId4"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8.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4.jpe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7.png"/><Relationship Id="rId5" Type="http://schemas.openxmlformats.org/officeDocument/2006/relationships/image" Target="../media/image19.emf"/><Relationship Id="rId4" Type="http://schemas.openxmlformats.org/officeDocument/2006/relationships/oleObject" Target="../embeddings/oleObject5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20.emf"/><Relationship Id="rId5" Type="http://schemas.openxmlformats.org/officeDocument/2006/relationships/oleObject" Target="../embeddings/oleObject54.bin"/><Relationship Id="rId4" Type="http://schemas.openxmlformats.org/officeDocument/2006/relationships/image" Target="../media/image21.jpe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22.emf"/><Relationship Id="rId5" Type="http://schemas.openxmlformats.org/officeDocument/2006/relationships/oleObject" Target="../embeddings/oleObject55.bin"/><Relationship Id="rId4" Type="http://schemas.openxmlformats.org/officeDocument/2006/relationships/image" Target="../media/image23.jpe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24.emf"/><Relationship Id="rId5" Type="http://schemas.openxmlformats.org/officeDocument/2006/relationships/oleObject" Target="../embeddings/oleObject56.bin"/><Relationship Id="rId4" Type="http://schemas.openxmlformats.org/officeDocument/2006/relationships/image" Target="../media/image25.jpe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6.emf"/><Relationship Id="rId5" Type="http://schemas.openxmlformats.org/officeDocument/2006/relationships/oleObject" Target="../embeddings/oleObject57.bin"/><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7.emf"/><Relationship Id="rId5" Type="http://schemas.openxmlformats.org/officeDocument/2006/relationships/oleObject" Target="../embeddings/oleObject58.bin"/><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6.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8.bin"/><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2"/>
            </p:custDataLst>
            <p:extLst>
              <p:ext uri="{D42A27DB-BD31-4B8C-83A1-F6EECF244321}">
                <p14:modId xmlns:p14="http://schemas.microsoft.com/office/powerpoint/2010/main" val="397490965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05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7"/>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5"/>
            <a:ext cx="12192000" cy="653143"/>
          </a:xfrm>
        </p:spPr>
        <p:txBody>
          <a:bodyPr vert="horz" anchor="t">
            <a:normAutofit/>
          </a:bodyPr>
          <a:lstStyle>
            <a:lvl1pPr algn="ctr" rtl="0">
              <a:defRPr sz="16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541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58D8187-73F2-1D3C-3ED4-C6FB315B0949}"/>
              </a:ext>
            </a:extLst>
          </p:cNvPr>
          <p:cNvGraphicFramePr>
            <a:graphicFrameLocks noChangeAspect="1"/>
          </p:cNvGraphicFramePr>
          <p:nvPr userDrawn="1">
            <p:custDataLst>
              <p:tags r:id="rId2"/>
            </p:custDataLst>
            <p:extLst>
              <p:ext uri="{D42A27DB-BD31-4B8C-83A1-F6EECF244321}">
                <p14:modId xmlns:p14="http://schemas.microsoft.com/office/powerpoint/2010/main" val="342320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458D8187-73F2-1D3C-3ED4-C6FB315B09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5130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C258E939-D884-70FA-82BC-5D26317A2FBB}"/>
              </a:ext>
            </a:extLst>
          </p:cNvPr>
          <p:cNvGraphicFramePr>
            <a:graphicFrameLocks noChangeAspect="1"/>
          </p:cNvGraphicFramePr>
          <p:nvPr userDrawn="1">
            <p:custDataLst>
              <p:tags r:id="rId2"/>
            </p:custDataLst>
            <p:extLst>
              <p:ext uri="{D42A27DB-BD31-4B8C-83A1-F6EECF244321}">
                <p14:modId xmlns:p14="http://schemas.microsoft.com/office/powerpoint/2010/main" val="1040541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84" imgH="486" progId="TCLayout.ActiveDocument.1">
                  <p:embed/>
                </p:oleObj>
              </mc:Choice>
              <mc:Fallback>
                <p:oleObj name="think-cell Slide" r:id="rId4" imgW="484" imgH="486" progId="TCLayout.ActiveDocument.1">
                  <p:embed/>
                  <p:pic>
                    <p:nvPicPr>
                      <p:cNvPr id="21" name="think-cell data - do not delete" hidden="1">
                        <a:extLst>
                          <a:ext uri="{FF2B5EF4-FFF2-40B4-BE49-F238E27FC236}">
                            <a16:creationId xmlns:a16="http://schemas.microsoft.com/office/drawing/2014/main" id="{C258E939-D884-70FA-82BC-5D26317A2F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Rectangle 34">
            <a:extLst>
              <a:ext uri="{FF2B5EF4-FFF2-40B4-BE49-F238E27FC236}">
                <a16:creationId xmlns:a16="http://schemas.microsoft.com/office/drawing/2014/main" id="{ABD6C233-F6D2-5EE1-5C79-444B734FB469}"/>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dirty="0"/>
          </a:p>
        </p:txBody>
      </p:sp>
      <p:sp>
        <p:nvSpPr>
          <p:cNvPr id="8" name="Rectangle 35">
            <a:extLst>
              <a:ext uri="{FF2B5EF4-FFF2-40B4-BE49-F238E27FC236}">
                <a16:creationId xmlns:a16="http://schemas.microsoft.com/office/drawing/2014/main" id="{59B0FC02-AFE7-B8BE-2211-7CF2A56C5B95}"/>
              </a:ext>
            </a:extLst>
          </p:cNvPr>
          <p:cNvSpPr/>
          <p:nvPr userDrawn="1"/>
        </p:nvSpPr>
        <p:spPr>
          <a:xfrm>
            <a:off x="2441683" y="-848"/>
            <a:ext cx="2427068" cy="518181"/>
          </a:xfrm>
          <a:prstGeom prst="rect">
            <a:avLst/>
          </a:prstGeom>
          <a:solidFill>
            <a:srgbClr val="EE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dirty="0"/>
          </a:p>
        </p:txBody>
      </p:sp>
      <p:sp>
        <p:nvSpPr>
          <p:cNvPr id="9" name="Rectangle 37">
            <a:extLst>
              <a:ext uri="{FF2B5EF4-FFF2-40B4-BE49-F238E27FC236}">
                <a16:creationId xmlns:a16="http://schemas.microsoft.com/office/drawing/2014/main" id="{DDB911F0-C19F-F821-951D-363F4D137F63}"/>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38">
            <a:extLst>
              <a:ext uri="{FF2B5EF4-FFF2-40B4-BE49-F238E27FC236}">
                <a16:creationId xmlns:a16="http://schemas.microsoft.com/office/drawing/2014/main" id="{1211648F-7844-E72C-780F-41823B302979}"/>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Toimintaperiaatteet </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käytännöt</a:t>
            </a:r>
          </a:p>
        </p:txBody>
      </p:sp>
      <p:sp>
        <p:nvSpPr>
          <p:cNvPr id="11" name="Rectangle 39">
            <a:extLst>
              <a:ext uri="{FF2B5EF4-FFF2-40B4-BE49-F238E27FC236}">
                <a16:creationId xmlns:a16="http://schemas.microsoft.com/office/drawing/2014/main" id="{7CAE788B-2D03-7674-C9BF-9DDE0FE45121}"/>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accent1">
                    <a:lumMod val="50000"/>
                  </a:schemeClr>
                </a:solidFill>
                <a:ea typeface="Inter" panose="02000503000000020004" pitchFamily="2" charset="0"/>
              </a:rPr>
              <a:t>Toimintayksikön tiedot</a:t>
            </a:r>
          </a:p>
        </p:txBody>
      </p:sp>
      <p:sp>
        <p:nvSpPr>
          <p:cNvPr id="12" name="Rectangle 40">
            <a:extLst>
              <a:ext uri="{FF2B5EF4-FFF2-40B4-BE49-F238E27FC236}">
                <a16:creationId xmlns:a16="http://schemas.microsoft.com/office/drawing/2014/main" id="{9BC60891-7A28-6F63-5DD2-504C39790EE0}"/>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3" name="Straight Connector 41">
            <a:extLst>
              <a:ext uri="{FF2B5EF4-FFF2-40B4-BE49-F238E27FC236}">
                <a16:creationId xmlns:a16="http://schemas.microsoft.com/office/drawing/2014/main" id="{ACD3521A-B238-F1ED-DF13-254D2AE1A47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A6DF2F59-89A3-BC4F-7D45-FDDDF178F43E}"/>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4EE4C550-0C26-1932-AEF7-74011508AC32}"/>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B14A298-A48E-9A37-39DC-748DEB0718F0}"/>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6">
            <a:extLst>
              <a:ext uri="{FF2B5EF4-FFF2-40B4-BE49-F238E27FC236}">
                <a16:creationId xmlns:a16="http://schemas.microsoft.com/office/drawing/2014/main" id="{1ED49152-2B78-8B6F-61A9-47DB4DCA91C7}"/>
              </a:ext>
            </a:extLst>
          </p:cNvPr>
          <p:cNvCxnSpPr>
            <a:cxnSpLocks/>
          </p:cNvCxnSpPr>
          <p:nvPr userDrawn="1"/>
        </p:nvCxnSpPr>
        <p:spPr>
          <a:xfrm flipH="1">
            <a:off x="-8540" y="516156"/>
            <a:ext cx="2443163"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36">
            <a:extLst>
              <a:ext uri="{FF2B5EF4-FFF2-40B4-BE49-F238E27FC236}">
                <a16:creationId xmlns:a16="http://schemas.microsoft.com/office/drawing/2014/main" id="{7F742682-B96D-506F-7735-8D63328591DB}"/>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Liitteet</a:t>
            </a:r>
          </a:p>
        </p:txBody>
      </p:sp>
      <p:cxnSp>
        <p:nvCxnSpPr>
          <p:cNvPr id="19" name="Straight Connector 46">
            <a:extLst>
              <a:ext uri="{FF2B5EF4-FFF2-40B4-BE49-F238E27FC236}">
                <a16:creationId xmlns:a16="http://schemas.microsoft.com/office/drawing/2014/main" id="{928BB3F7-0BE4-8297-9400-6A89DB8FF018}"/>
              </a:ext>
            </a:extLst>
          </p:cNvPr>
          <p:cNvCxnSpPr>
            <a:cxnSpLocks/>
          </p:cNvCxnSpPr>
          <p:nvPr userDrawn="1"/>
        </p:nvCxnSpPr>
        <p:spPr>
          <a:xfrm flipH="1">
            <a:off x="4876800" y="516156"/>
            <a:ext cx="731520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10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9B2BBB1-75F0-1543-5D08-EA6963651594}"/>
              </a:ext>
            </a:extLst>
          </p:cNvPr>
          <p:cNvGraphicFramePr>
            <a:graphicFrameLocks noChangeAspect="1"/>
          </p:cNvGraphicFramePr>
          <p:nvPr userDrawn="1">
            <p:custDataLst>
              <p:tags r:id="rId2"/>
            </p:custDataLst>
            <p:extLst>
              <p:ext uri="{D42A27DB-BD31-4B8C-83A1-F6EECF244321}">
                <p14:modId xmlns:p14="http://schemas.microsoft.com/office/powerpoint/2010/main" val="98206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E9B2BBB1-75F0-1543-5D08-EA69636515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Rectangle 6">
            <a:extLst>
              <a:ext uri="{FF2B5EF4-FFF2-40B4-BE49-F238E27FC236}">
                <a16:creationId xmlns:a16="http://schemas.microsoft.com/office/drawing/2014/main" id="{ECFCDEF2-5EE4-990E-E366-FB2A6AEBD7C0}"/>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12">
            <a:extLst>
              <a:ext uri="{FF2B5EF4-FFF2-40B4-BE49-F238E27FC236}">
                <a16:creationId xmlns:a16="http://schemas.microsoft.com/office/drawing/2014/main" id="{72A3610A-4685-F53C-AAE8-E8079AE199AC}"/>
              </a:ext>
            </a:extLst>
          </p:cNvPr>
          <p:cNvSpPr/>
          <p:nvPr userDrawn="1"/>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4">
            <a:extLst>
              <a:ext uri="{FF2B5EF4-FFF2-40B4-BE49-F238E27FC236}">
                <a16:creationId xmlns:a16="http://schemas.microsoft.com/office/drawing/2014/main" id="{1BF4957A-FB64-174E-FCD7-672DEC240481}"/>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2" name="Rectangle 15">
            <a:extLst>
              <a:ext uri="{FF2B5EF4-FFF2-40B4-BE49-F238E27FC236}">
                <a16:creationId xmlns:a16="http://schemas.microsoft.com/office/drawing/2014/main" id="{A5AE5B8B-3C70-78CB-C60F-F32CA474F52E}"/>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3" name="Rectangle 16">
            <a:extLst>
              <a:ext uri="{FF2B5EF4-FFF2-40B4-BE49-F238E27FC236}">
                <a16:creationId xmlns:a16="http://schemas.microsoft.com/office/drawing/2014/main" id="{189EB317-4216-15ED-9209-45AC88081B62}"/>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t>&amp; käytännöt</a:t>
            </a:r>
          </a:p>
        </p:txBody>
      </p:sp>
      <p:sp>
        <p:nvSpPr>
          <p:cNvPr id="14" name="Rectangle 18">
            <a:extLst>
              <a:ext uri="{FF2B5EF4-FFF2-40B4-BE49-F238E27FC236}">
                <a16:creationId xmlns:a16="http://schemas.microsoft.com/office/drawing/2014/main" id="{B58BD1DC-8B38-9820-BA1F-880598200C93}"/>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5" name="Rectangle 20">
            <a:extLst>
              <a:ext uri="{FF2B5EF4-FFF2-40B4-BE49-F238E27FC236}">
                <a16:creationId xmlns:a16="http://schemas.microsoft.com/office/drawing/2014/main" id="{FD4C079F-D67E-86F3-FC80-164C400E0B9D}"/>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6" name="Straight Connector 21">
            <a:extLst>
              <a:ext uri="{FF2B5EF4-FFF2-40B4-BE49-F238E27FC236}">
                <a16:creationId xmlns:a16="http://schemas.microsoft.com/office/drawing/2014/main" id="{B688A1E1-6215-84D9-E9EB-9B3E4449AAB6}"/>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4">
            <a:extLst>
              <a:ext uri="{FF2B5EF4-FFF2-40B4-BE49-F238E27FC236}">
                <a16:creationId xmlns:a16="http://schemas.microsoft.com/office/drawing/2014/main" id="{8C7C610E-C63B-F2A3-4284-16400D2F837C}"/>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id="{A746A806-4880-A01B-782D-41E0A306AB1D}"/>
              </a:ext>
            </a:extLst>
          </p:cNvPr>
          <p:cNvCxnSpPr>
            <a:cxnSpLocks/>
          </p:cNvCxnSpPr>
          <p:nvPr userDrawn="1"/>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6">
            <a:extLst>
              <a:ext uri="{FF2B5EF4-FFF2-40B4-BE49-F238E27FC236}">
                <a16:creationId xmlns:a16="http://schemas.microsoft.com/office/drawing/2014/main" id="{634B93C8-EE79-C4CA-2996-12E46B4F64AB}"/>
              </a:ext>
            </a:extLst>
          </p:cNvPr>
          <p:cNvCxnSpPr>
            <a:cxnSpLocks/>
          </p:cNvCxnSpPr>
          <p:nvPr userDrawn="1"/>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22">
            <a:extLst>
              <a:ext uri="{FF2B5EF4-FFF2-40B4-BE49-F238E27FC236}">
                <a16:creationId xmlns:a16="http://schemas.microsoft.com/office/drawing/2014/main" id="{29428DE1-077D-C61F-D802-39CDA787CCC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85E86893-D6E5-3D11-3927-CC3D1FBD4538}"/>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6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E13D40E-877C-A9D4-4811-76001E2E9045}"/>
              </a:ext>
            </a:extLst>
          </p:cNvPr>
          <p:cNvGraphicFramePr>
            <a:graphicFrameLocks noChangeAspect="1"/>
          </p:cNvGraphicFramePr>
          <p:nvPr userDrawn="1">
            <p:custDataLst>
              <p:tags r:id="rId2"/>
            </p:custDataLst>
            <p:extLst>
              <p:ext uri="{D42A27DB-BD31-4B8C-83A1-F6EECF244321}">
                <p14:modId xmlns:p14="http://schemas.microsoft.com/office/powerpoint/2010/main" val="1242121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4E13D40E-877C-A9D4-4811-76001E2E90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uorakulmio 6">
            <a:extLst>
              <a:ext uri="{FF2B5EF4-FFF2-40B4-BE49-F238E27FC236}">
                <a16:creationId xmlns:a16="http://schemas.microsoft.com/office/drawing/2014/main" id="{71826CA2-492E-F396-E069-D17FCFCB6368}"/>
              </a:ext>
            </a:extLst>
          </p:cNvPr>
          <p:cNvSpPr/>
          <p:nvPr userDrawn="1"/>
        </p:nvSpPr>
        <p:spPr>
          <a:xfrm>
            <a:off x="64800" y="6176964"/>
            <a:ext cx="1850400" cy="555528"/>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1194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F8DBD1F-3EF7-C43F-B3FC-E65FBBBABE6F}"/>
              </a:ext>
            </a:extLst>
          </p:cNvPr>
          <p:cNvGraphicFramePr>
            <a:graphicFrameLocks noChangeAspect="1"/>
          </p:cNvGraphicFramePr>
          <p:nvPr userDrawn="1">
            <p:custDataLst>
              <p:tags r:id="rId2"/>
            </p:custDataLst>
            <p:extLst>
              <p:ext uri="{D42A27DB-BD31-4B8C-83A1-F6EECF244321}">
                <p14:modId xmlns:p14="http://schemas.microsoft.com/office/powerpoint/2010/main" val="3780867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AF8DBD1F-3EF7-C43F-B3FC-E65FBBBABE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8494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CF0866FF-D5D5-2D20-6553-C34AC035F0D7}"/>
              </a:ext>
            </a:extLst>
          </p:cNvPr>
          <p:cNvGraphicFramePr>
            <a:graphicFrameLocks noChangeAspect="1"/>
          </p:cNvGraphicFramePr>
          <p:nvPr userDrawn="1">
            <p:custDataLst>
              <p:tags r:id="rId2"/>
            </p:custDataLst>
            <p:extLst>
              <p:ext uri="{D42A27DB-BD31-4B8C-83A1-F6EECF244321}">
                <p14:modId xmlns:p14="http://schemas.microsoft.com/office/powerpoint/2010/main" val="2401756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484" imgH="486" progId="TCLayout.ActiveDocument.1">
                  <p:embed/>
                </p:oleObj>
              </mc:Choice>
              <mc:Fallback>
                <p:oleObj name="think-cell Slide" r:id="rId4" imgW="484" imgH="486" progId="TCLayout.ActiveDocument.1">
                  <p:embed/>
                  <p:pic>
                    <p:nvPicPr>
                      <p:cNvPr id="22" name="think-cell data - do not delete" hidden="1">
                        <a:extLst>
                          <a:ext uri="{FF2B5EF4-FFF2-40B4-BE49-F238E27FC236}">
                            <a16:creationId xmlns:a16="http://schemas.microsoft.com/office/drawing/2014/main" id="{CF0866FF-D5D5-2D20-6553-C34AC035F0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Rectangle 3">
            <a:extLst>
              <a:ext uri="{FF2B5EF4-FFF2-40B4-BE49-F238E27FC236}">
                <a16:creationId xmlns:a16="http://schemas.microsoft.com/office/drawing/2014/main" id="{526EB075-E510-3604-0DAB-A749278C5B74}"/>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5">
            <a:extLst>
              <a:ext uri="{FF2B5EF4-FFF2-40B4-BE49-F238E27FC236}">
                <a16:creationId xmlns:a16="http://schemas.microsoft.com/office/drawing/2014/main" id="{05727ECC-3307-85B8-1B03-2D1A75CAEADB}"/>
              </a:ext>
            </a:extLst>
          </p:cNvPr>
          <p:cNvSpPr/>
          <p:nvPr userDrawn="1"/>
        </p:nvSpPr>
        <p:spPr>
          <a:xfrm>
            <a:off x="7322756" y="-1"/>
            <a:ext cx="2427068" cy="525093"/>
          </a:xfrm>
          <a:prstGeom prst="rect">
            <a:avLst/>
          </a:prstGeom>
          <a:solidFill>
            <a:srgbClr val="F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6">
            <a:extLst>
              <a:ext uri="{FF2B5EF4-FFF2-40B4-BE49-F238E27FC236}">
                <a16:creationId xmlns:a16="http://schemas.microsoft.com/office/drawing/2014/main" id="{E2971453-FD5D-C423-19AB-237CB6E765F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0" name="Rectangle 7">
            <a:extLst>
              <a:ext uri="{FF2B5EF4-FFF2-40B4-BE49-F238E27FC236}">
                <a16:creationId xmlns:a16="http://schemas.microsoft.com/office/drawing/2014/main" id="{83FCBADB-7936-4ABF-21A1-1AD7B94CBFC0}"/>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t>&amp; seuranta</a:t>
            </a:r>
          </a:p>
        </p:txBody>
      </p:sp>
      <p:sp>
        <p:nvSpPr>
          <p:cNvPr id="11" name="Rectangle 8">
            <a:extLst>
              <a:ext uri="{FF2B5EF4-FFF2-40B4-BE49-F238E27FC236}">
                <a16:creationId xmlns:a16="http://schemas.microsoft.com/office/drawing/2014/main" id="{DA4D0B96-F52B-383B-DC29-287EB64E3C1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2" name="Rectangle 9">
            <a:extLst>
              <a:ext uri="{FF2B5EF4-FFF2-40B4-BE49-F238E27FC236}">
                <a16:creationId xmlns:a16="http://schemas.microsoft.com/office/drawing/2014/main" id="{5B2F3AD8-ADFC-0278-B731-5C930EF35944}"/>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3" name="Rectangle 10">
            <a:extLst>
              <a:ext uri="{FF2B5EF4-FFF2-40B4-BE49-F238E27FC236}">
                <a16:creationId xmlns:a16="http://schemas.microsoft.com/office/drawing/2014/main" id="{32231B9F-6D05-9EF0-E5D4-67A858456CF6}"/>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4" name="Straight Connector 11">
            <a:extLst>
              <a:ext uri="{FF2B5EF4-FFF2-40B4-BE49-F238E27FC236}">
                <a16:creationId xmlns:a16="http://schemas.microsoft.com/office/drawing/2014/main" id="{727A058F-8312-668C-EFAD-99D6C4586854}"/>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7">
            <a:extLst>
              <a:ext uri="{FF2B5EF4-FFF2-40B4-BE49-F238E27FC236}">
                <a16:creationId xmlns:a16="http://schemas.microsoft.com/office/drawing/2014/main" id="{C7FE136E-1AE6-8F8E-DA88-29BEFDD945A2}"/>
              </a:ext>
            </a:extLst>
          </p:cNvPr>
          <p:cNvCxnSpPr>
            <a:cxnSpLocks/>
          </p:cNvCxnSpPr>
          <p:nvPr userDrawn="1"/>
        </p:nvCxnSpPr>
        <p:spPr>
          <a:xfrm flipH="1">
            <a:off x="4876800" y="0"/>
            <a:ext cx="987"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9">
            <a:extLst>
              <a:ext uri="{FF2B5EF4-FFF2-40B4-BE49-F238E27FC236}">
                <a16:creationId xmlns:a16="http://schemas.microsoft.com/office/drawing/2014/main" id="{70DF553E-4B0B-6655-B53D-4990B3D18A7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0">
            <a:extLst>
              <a:ext uri="{FF2B5EF4-FFF2-40B4-BE49-F238E27FC236}">
                <a16:creationId xmlns:a16="http://schemas.microsoft.com/office/drawing/2014/main" id="{553E269D-CAA9-BA3F-0E4B-D6F86728CF2B}"/>
              </a:ext>
            </a:extLst>
          </p:cNvPr>
          <p:cNvCxnSpPr>
            <a:cxnSpLocks/>
          </p:cNvCxnSpPr>
          <p:nvPr userDrawn="1"/>
        </p:nvCxnSpPr>
        <p:spPr>
          <a:xfrm>
            <a:off x="9753600" y="0"/>
            <a:ext cx="0" cy="518181"/>
          </a:xfrm>
          <a:prstGeom prst="line">
            <a:avLst/>
          </a:prstGeom>
          <a:ln w="19050" cap="sq">
            <a:noFill/>
            <a:round/>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9770894E-BDB3-D050-6653-6CC714938797}"/>
              </a:ext>
            </a:extLst>
          </p:cNvPr>
          <p:cNvCxnSpPr>
            <a:cxnSpLocks/>
          </p:cNvCxnSpPr>
          <p:nvPr userDrawn="1"/>
        </p:nvCxnSpPr>
        <p:spPr>
          <a:xfrm flipH="1">
            <a:off x="9753600" y="518181"/>
            <a:ext cx="2439699"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2">
            <a:extLst>
              <a:ext uri="{FF2B5EF4-FFF2-40B4-BE49-F238E27FC236}">
                <a16:creationId xmlns:a16="http://schemas.microsoft.com/office/drawing/2014/main" id="{E60E18EE-26FE-0843-A7A2-3AAE64074FA5}"/>
              </a:ext>
            </a:extLst>
          </p:cNvPr>
          <p:cNvCxnSpPr>
            <a:cxnSpLocks/>
          </p:cNvCxnSpPr>
          <p:nvPr userDrawn="1"/>
        </p:nvCxnSpPr>
        <p:spPr>
          <a:xfrm flipH="1">
            <a:off x="-8540" y="516156"/>
            <a:ext cx="7320947"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19">
            <a:extLst>
              <a:ext uri="{FF2B5EF4-FFF2-40B4-BE49-F238E27FC236}">
                <a16:creationId xmlns:a16="http://schemas.microsoft.com/office/drawing/2014/main" id="{6C36FB33-8E61-2F72-9C04-BAD980AE9800}"/>
              </a:ext>
            </a:extLst>
          </p:cNvPr>
          <p:cNvCxnSpPr>
            <a:cxnSpLocks/>
          </p:cNvCxnSpPr>
          <p:nvPr userDrawn="1"/>
        </p:nvCxnSpPr>
        <p:spPr>
          <a:xfrm>
            <a:off x="9747031" y="-2025"/>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39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266B318-2653-A847-06EB-C865B581A3E4}"/>
              </a:ext>
            </a:extLst>
          </p:cNvPr>
          <p:cNvGraphicFramePr>
            <a:graphicFrameLocks noChangeAspect="1"/>
          </p:cNvGraphicFramePr>
          <p:nvPr userDrawn="1">
            <p:custDataLst>
              <p:tags r:id="rId2"/>
            </p:custDataLst>
            <p:extLst>
              <p:ext uri="{D42A27DB-BD31-4B8C-83A1-F6EECF244321}">
                <p14:modId xmlns:p14="http://schemas.microsoft.com/office/powerpoint/2010/main" val="3514636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0266B318-2653-A847-06EB-C865B581A3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1121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F3CDE66-82D4-0F77-DD8A-EC52B1FA5A8C}"/>
              </a:ext>
            </a:extLst>
          </p:cNvPr>
          <p:cNvGraphicFramePr>
            <a:graphicFrameLocks noChangeAspect="1"/>
          </p:cNvGraphicFramePr>
          <p:nvPr userDrawn="1">
            <p:custDataLst>
              <p:tags r:id="rId2"/>
            </p:custDataLst>
            <p:extLst>
              <p:ext uri="{D42A27DB-BD31-4B8C-83A1-F6EECF244321}">
                <p14:modId xmlns:p14="http://schemas.microsoft.com/office/powerpoint/2010/main" val="1414184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EF3CDE66-82D4-0F77-DD8A-EC52B1FA5A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36">
            <a:extLst>
              <a:ext uri="{FF2B5EF4-FFF2-40B4-BE49-F238E27FC236}">
                <a16:creationId xmlns:a16="http://schemas.microsoft.com/office/drawing/2014/main" id="{050D9C7D-714A-E961-6790-86C42FBE472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chemeClr val="tx1">
                    <a:lumMod val="75000"/>
                    <a:lumOff val="25000"/>
                  </a:schemeClr>
                </a:solidFill>
                <a:effectLst/>
                <a:uLnTx/>
                <a:uFillTx/>
                <a:latin typeface="Arial" panose="020B0604020202020204"/>
                <a:ea typeface="Inter" panose="02000503000000020004" pitchFamily="2" charset="0"/>
                <a:cs typeface="+mn-cs"/>
              </a:rPr>
              <a:t>Liitteet</a:t>
            </a:r>
          </a:p>
        </p:txBody>
      </p:sp>
      <p:sp>
        <p:nvSpPr>
          <p:cNvPr id="8" name="Rectangle 37">
            <a:extLst>
              <a:ext uri="{FF2B5EF4-FFF2-40B4-BE49-F238E27FC236}">
                <a16:creationId xmlns:a16="http://schemas.microsoft.com/office/drawing/2014/main" id="{87F0D37B-BD12-5F01-D563-31232C7D1E15}"/>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9" name="Rectangle 38">
            <a:extLst>
              <a:ext uri="{FF2B5EF4-FFF2-40B4-BE49-F238E27FC236}">
                <a16:creationId xmlns:a16="http://schemas.microsoft.com/office/drawing/2014/main" id="{BF16CA5E-7C55-4974-051E-D2DB067C0FE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0" name="Rectangle 39">
            <a:extLst>
              <a:ext uri="{FF2B5EF4-FFF2-40B4-BE49-F238E27FC236}">
                <a16:creationId xmlns:a16="http://schemas.microsoft.com/office/drawing/2014/main" id="{F16E5374-A3B1-D53D-082E-774B23BCF4DC}"/>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1" name="Rectangle 40">
            <a:extLst>
              <a:ext uri="{FF2B5EF4-FFF2-40B4-BE49-F238E27FC236}">
                <a16:creationId xmlns:a16="http://schemas.microsoft.com/office/drawing/2014/main" id="{ED060CC1-79F5-7614-B77D-E88E585AC134}"/>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mn-ea"/>
                <a:cs typeface="+mn-cs"/>
              </a:rPr>
              <a:t>Sisällysluettelo</a:t>
            </a:r>
          </a:p>
        </p:txBody>
      </p:sp>
      <p:cxnSp>
        <p:nvCxnSpPr>
          <p:cNvPr id="12" name="Straight Connector 41">
            <a:extLst>
              <a:ext uri="{FF2B5EF4-FFF2-40B4-BE49-F238E27FC236}">
                <a16:creationId xmlns:a16="http://schemas.microsoft.com/office/drawing/2014/main" id="{394B3EF3-7BC8-C233-9783-303BB7FAB51D}"/>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BC07BA31-9603-F06F-B47F-FE2568A6BABE}"/>
              </a:ext>
            </a:extLst>
          </p:cNvPr>
          <p:cNvCxnSpPr>
            <a:cxnSpLocks/>
          </p:cNvCxnSpPr>
          <p:nvPr userDrawn="1"/>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3">
            <a:extLst>
              <a:ext uri="{FF2B5EF4-FFF2-40B4-BE49-F238E27FC236}">
                <a16:creationId xmlns:a16="http://schemas.microsoft.com/office/drawing/2014/main" id="{B6B7FBDA-EB40-B175-AC61-48006E0C7A37}"/>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ED567682-8531-A5DE-F3F8-54AACBE99FE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C4A58796-9AE2-E16A-4058-3836F23BC626}"/>
              </a:ext>
            </a:extLst>
          </p:cNvPr>
          <p:cNvCxnSpPr>
            <a:cxnSpLocks/>
          </p:cNvCxnSpPr>
          <p:nvPr userDrawn="1"/>
        </p:nvCxnSpPr>
        <p:spPr>
          <a:xfrm flipH="1">
            <a:off x="-2538" y="532326"/>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7" name="Title 48">
            <a:extLst>
              <a:ext uri="{FF2B5EF4-FFF2-40B4-BE49-F238E27FC236}">
                <a16:creationId xmlns:a16="http://schemas.microsoft.com/office/drawing/2014/main" id="{E69FAA82-31FB-CBAD-3967-53A9D622AF77}"/>
              </a:ext>
            </a:extLst>
          </p:cNvPr>
          <p:cNvSpPr>
            <a:spLocks noGrp="1"/>
          </p:cNvSpPr>
          <p:nvPr>
            <p:ph type="title"/>
          </p:nvPr>
        </p:nvSpPr>
        <p:spPr>
          <a:xfrm>
            <a:off x="451413" y="822684"/>
            <a:ext cx="11289174" cy="868004"/>
          </a:xfrm>
        </p:spPr>
        <p:txBody>
          <a:bodyPr/>
          <a:lstStyle>
            <a:lvl1pPr rtl="0">
              <a:defRPr/>
            </a:lvl1pPr>
          </a:lstStyle>
          <a:p>
            <a:endParaRPr lang="fi-FI" dirty="0"/>
          </a:p>
        </p:txBody>
      </p:sp>
      <p:sp>
        <p:nvSpPr>
          <p:cNvPr id="18" name="Content Placeholder 29">
            <a:extLst>
              <a:ext uri="{FF2B5EF4-FFF2-40B4-BE49-F238E27FC236}">
                <a16:creationId xmlns:a16="http://schemas.microsoft.com/office/drawing/2014/main" id="{151DC8EC-DDFF-E5E7-78C9-4EE40BCC0707}"/>
              </a:ext>
            </a:extLst>
          </p:cNvPr>
          <p:cNvSpPr>
            <a:spLocks noGrp="1"/>
          </p:cNvSpPr>
          <p:nvPr>
            <p:ph sz="half" idx="1"/>
          </p:nvPr>
        </p:nvSpPr>
        <p:spPr>
          <a:xfrm>
            <a:off x="451413" y="1825625"/>
            <a:ext cx="11289174" cy="3942129"/>
          </a:xfrm>
        </p:spPr>
        <p:txBody>
          <a:bodyPr numCol="1"/>
          <a:lstStyle>
            <a:lvl1pPr rtl="0">
              <a:defRPr/>
            </a:lvl1pPr>
          </a:lstStyle>
          <a:p>
            <a:pPr>
              <a:lnSpc>
                <a:spcPct val="107000"/>
              </a:lnSpc>
              <a:spcAft>
                <a:spcPts val="800"/>
              </a:spcAft>
            </a:pPr>
            <a:endParaRPr lang="fi-FI" dirty="0"/>
          </a:p>
        </p:txBody>
      </p:sp>
      <p:pic>
        <p:nvPicPr>
          <p:cNvPr id="19" name="Kuva 18">
            <a:extLst>
              <a:ext uri="{FF2B5EF4-FFF2-40B4-BE49-F238E27FC236}">
                <a16:creationId xmlns:a16="http://schemas.microsoft.com/office/drawing/2014/main" id="{AA7D838F-96CF-9D8D-75C9-3E89CE95069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4252652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C2D370A-F698-B380-3C1F-8F00801B71FE}"/>
              </a:ext>
            </a:extLst>
          </p:cNvPr>
          <p:cNvGraphicFramePr>
            <a:graphicFrameLocks noChangeAspect="1"/>
          </p:cNvGraphicFramePr>
          <p:nvPr userDrawn="1">
            <p:custDataLst>
              <p:tags r:id="rId2"/>
            </p:custDataLst>
            <p:extLst>
              <p:ext uri="{D42A27DB-BD31-4B8C-83A1-F6EECF244321}">
                <p14:modId xmlns:p14="http://schemas.microsoft.com/office/powerpoint/2010/main" val="107720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7C2D370A-F698-B380-3C1F-8F00801B71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1871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2001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2"/>
            </p:custDataLst>
            <p:extLst>
              <p:ext uri="{D42A27DB-BD31-4B8C-83A1-F6EECF244321}">
                <p14:modId xmlns:p14="http://schemas.microsoft.com/office/powerpoint/2010/main" val="394725991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307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vert="horz" anchor="b">
            <a:noAutofit/>
          </a:bodyPr>
          <a:lstStyle>
            <a:lvl1pPr algn="l"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rtl="0">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408170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2"/>
            </p:custDataLst>
            <p:extLst>
              <p:ext uri="{D42A27DB-BD31-4B8C-83A1-F6EECF244321}">
                <p14:modId xmlns:p14="http://schemas.microsoft.com/office/powerpoint/2010/main" val="33958656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048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lvl1pPr rtl="0">
              <a:defRPr/>
            </a:lvl1pPr>
          </a:lstStyle>
          <a:p>
            <a:fld id="{CF4BB44F-7B72-EC4D-BE8A-419BCE6CF7A5}" type="slidenum">
              <a:rPr lang="fi-FI" smtClean="0"/>
              <a:pPr/>
              <a:t>‹#›</a:t>
            </a:fld>
            <a:endParaRPr lang="fi-FI" dirty="0"/>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3" y="6183089"/>
            <a:ext cx="6800211" cy="495299"/>
          </a:xfrm>
        </p:spPr>
        <p:txBody>
          <a:bodyPr vert="horz">
            <a:noAutofit/>
          </a:bodyPr>
          <a:lstStyle>
            <a:lvl1pPr rtl="0">
              <a:defRPr sz="2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3488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6DAE5CA1-7D40-C5E5-4771-E0A3C37D1DC9}"/>
              </a:ext>
            </a:extLst>
          </p:cNvPr>
          <p:cNvGraphicFramePr>
            <a:graphicFrameLocks noChangeAspect="1"/>
          </p:cNvGraphicFramePr>
          <p:nvPr userDrawn="1">
            <p:custDataLst>
              <p:tags r:id="rId2"/>
            </p:custDataLst>
            <p:extLst>
              <p:ext uri="{D42A27DB-BD31-4B8C-83A1-F6EECF244321}">
                <p14:modId xmlns:p14="http://schemas.microsoft.com/office/powerpoint/2010/main" val="36139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484" imgH="486" progId="TCLayout.ActiveDocument.1">
                  <p:embed/>
                </p:oleObj>
              </mc:Choice>
              <mc:Fallback>
                <p:oleObj name="think-cell Slide" r:id="rId4" imgW="484" imgH="486" progId="TCLayout.ActiveDocument.1">
                  <p:embed/>
                  <p:pic>
                    <p:nvPicPr>
                      <p:cNvPr id="19" name="think-cell data - do not delete" hidden="1">
                        <a:extLst>
                          <a:ext uri="{FF2B5EF4-FFF2-40B4-BE49-F238E27FC236}">
                            <a16:creationId xmlns:a16="http://schemas.microsoft.com/office/drawing/2014/main" id="{6DAE5CA1-7D40-C5E5-4771-E0A3C37D1D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48">
            <a:extLst>
              <a:ext uri="{FF2B5EF4-FFF2-40B4-BE49-F238E27FC236}">
                <a16:creationId xmlns:a16="http://schemas.microsoft.com/office/drawing/2014/main" id="{BEB2C391-3B20-0498-E422-05199EEA7A27}"/>
              </a:ext>
            </a:extLst>
          </p:cNvPr>
          <p:cNvSpPr>
            <a:spLocks noGrp="1"/>
          </p:cNvSpPr>
          <p:nvPr>
            <p:ph type="title"/>
          </p:nvPr>
        </p:nvSpPr>
        <p:spPr>
          <a:xfrm>
            <a:off x="451413" y="820946"/>
            <a:ext cx="11289174" cy="868004"/>
          </a:xfrm>
        </p:spPr>
        <p:txBody>
          <a:bodyPr vert="horz"/>
          <a:lstStyle>
            <a:lvl1pPr rtl="0">
              <a:defRPr/>
            </a:lvl1pPr>
          </a:lstStyle>
          <a:p>
            <a:endParaRPr lang="fi-FI" dirty="0"/>
          </a:p>
        </p:txBody>
      </p:sp>
      <p:sp>
        <p:nvSpPr>
          <p:cNvPr id="7" name="Rectangle 34">
            <a:extLst>
              <a:ext uri="{FF2B5EF4-FFF2-40B4-BE49-F238E27FC236}">
                <a16:creationId xmlns:a16="http://schemas.microsoft.com/office/drawing/2014/main" id="{61D6B59A-320E-7062-29AC-888378E27945}"/>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36">
            <a:extLst>
              <a:ext uri="{FF2B5EF4-FFF2-40B4-BE49-F238E27FC236}">
                <a16:creationId xmlns:a16="http://schemas.microsoft.com/office/drawing/2014/main" id="{2CA392DB-594A-36DA-4F1A-CDDBE2BA12F5}"/>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9" name="Rectangle 37">
            <a:extLst>
              <a:ext uri="{FF2B5EF4-FFF2-40B4-BE49-F238E27FC236}">
                <a16:creationId xmlns:a16="http://schemas.microsoft.com/office/drawing/2014/main" id="{3A6CA045-8F78-0FAE-C8B0-DD9F29E732E1}"/>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0" name="Rectangle 38">
            <a:extLst>
              <a:ext uri="{FF2B5EF4-FFF2-40B4-BE49-F238E27FC236}">
                <a16:creationId xmlns:a16="http://schemas.microsoft.com/office/drawing/2014/main" id="{F716BE8F-3A45-30FB-4A5D-AAFC835858B1}"/>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1" name="Rectangle 39">
            <a:extLst>
              <a:ext uri="{FF2B5EF4-FFF2-40B4-BE49-F238E27FC236}">
                <a16:creationId xmlns:a16="http://schemas.microsoft.com/office/drawing/2014/main" id="{68E2AA57-D0D2-1E26-C65E-AD8CCFF1BE88}"/>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2" name="Rectangle 40">
            <a:extLst>
              <a:ext uri="{FF2B5EF4-FFF2-40B4-BE49-F238E27FC236}">
                <a16:creationId xmlns:a16="http://schemas.microsoft.com/office/drawing/2014/main" id="{37AAED1E-C3B4-D250-0B24-FE1751712E9D}"/>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000000">
                    <a:lumMod val="75000"/>
                    <a:lumOff val="25000"/>
                  </a:srgbClr>
                </a:solidFill>
                <a:effectLst/>
                <a:uLnTx/>
                <a:uFillTx/>
                <a:latin typeface="Arial" panose="020B0604020202020204"/>
                <a:ea typeface="Inter" panose="02000503000000020004" pitchFamily="2" charset="0"/>
                <a:cs typeface="+mn-cs"/>
              </a:rPr>
              <a:t>Sisällysluettelo</a:t>
            </a:r>
          </a:p>
        </p:txBody>
      </p:sp>
      <p:cxnSp>
        <p:nvCxnSpPr>
          <p:cNvPr id="13" name="Straight Connector 41">
            <a:extLst>
              <a:ext uri="{FF2B5EF4-FFF2-40B4-BE49-F238E27FC236}">
                <a16:creationId xmlns:a16="http://schemas.microsoft.com/office/drawing/2014/main" id="{D8FEC7D2-10C8-A9B2-9905-22747F89AD0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C79CC661-C667-C108-1138-3249B3F495ED}"/>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D0511799-89F5-6450-2385-7F9386CE842B}"/>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950DF6A-AB08-25F2-BB18-F4A9455107D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61291EA2-35AE-25AD-0DE9-8D389697D130}"/>
              </a:ext>
            </a:extLst>
          </p:cNvPr>
          <p:cNvCxnSpPr>
            <a:cxnSpLocks/>
          </p:cNvCxnSpPr>
          <p:nvPr userDrawn="1"/>
        </p:nvCxnSpPr>
        <p:spPr>
          <a:xfrm flipH="1">
            <a:off x="2434623" y="518181"/>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45462BC-156E-68C4-A149-68B56A0B871B}"/>
              </a:ext>
            </a:extLst>
          </p:cNvPr>
          <p:cNvSpPr txBox="1">
            <a:spLocks/>
          </p:cNvSpPr>
          <p:nvPr userDrawn="1"/>
        </p:nvSpPr>
        <p:spPr>
          <a:xfrm>
            <a:off x="8576750" y="1984726"/>
            <a:ext cx="3191591" cy="707886"/>
          </a:xfrm>
          <a:prstGeom prst="rect">
            <a:avLst/>
          </a:prstGeom>
          <a:noFill/>
        </p:spPr>
        <p:txBody>
          <a:bodyPr wrap="square" rtlCol="0">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ED0E93"/>
                </a:solidFill>
                <a:effectLst/>
                <a:uLnTx/>
                <a:uFillTx/>
                <a:latin typeface="Arial Black" panose="020B0A04020102020204"/>
                <a:ea typeface="Inter" panose="02000503000000020004" pitchFamily="2" charset="0"/>
                <a:cs typeface="+mn-cs"/>
              </a:rPr>
              <a:t>Kehittäminen ja seuranta</a:t>
            </a:r>
            <a:endParaRPr kumimoji="0" lang="fi-FI" sz="1200" b="0" i="0" u="none" strike="noStrike" kern="1200" cap="none" spc="0" normalizeH="0" baseline="0" noProof="0" dirty="0">
              <a:ln>
                <a:noFill/>
              </a:ln>
              <a:solidFill>
                <a:srgbClr val="ED0E93"/>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2" name="TextBox 6">
            <a:extLst>
              <a:ext uri="{FF2B5EF4-FFF2-40B4-BE49-F238E27FC236}">
                <a16:creationId xmlns:a16="http://schemas.microsoft.com/office/drawing/2014/main" id="{F9CAD2F0-5907-B1DD-FBF1-D616465D00D8}"/>
              </a:ext>
            </a:extLst>
          </p:cNvPr>
          <p:cNvSpPr txBox="1">
            <a:spLocks/>
          </p:cNvSpPr>
          <p:nvPr userDrawn="1"/>
        </p:nvSpPr>
        <p:spPr>
          <a:xfrm>
            <a:off x="423659" y="1973954"/>
            <a:ext cx="3168000" cy="123110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rPr>
              <a:t>Toimintayksikön tiedot</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mn-cs"/>
            </a:endParaRPr>
          </a:p>
        </p:txBody>
      </p:sp>
      <p:cxnSp>
        <p:nvCxnSpPr>
          <p:cNvPr id="23" name="Straight Connector 12">
            <a:extLst>
              <a:ext uri="{FF2B5EF4-FFF2-40B4-BE49-F238E27FC236}">
                <a16:creationId xmlns:a16="http://schemas.microsoft.com/office/drawing/2014/main" id="{A3CE86BA-5D61-3C93-C8F8-50DF341428CD}"/>
              </a:ext>
            </a:extLst>
          </p:cNvPr>
          <p:cNvCxnSpPr>
            <a:cxnSpLocks/>
          </p:cNvCxnSpPr>
          <p:nvPr userDrawn="1"/>
        </p:nvCxnSpPr>
        <p:spPr>
          <a:xfrm>
            <a:off x="3793281" y="2085277"/>
            <a:ext cx="0" cy="3843323"/>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16">
            <a:extLst>
              <a:ext uri="{FF2B5EF4-FFF2-40B4-BE49-F238E27FC236}">
                <a16:creationId xmlns:a16="http://schemas.microsoft.com/office/drawing/2014/main" id="{7D563F2C-DE2D-FC1F-E66F-F23680AC2F5E}"/>
              </a:ext>
            </a:extLst>
          </p:cNvPr>
          <p:cNvCxnSpPr>
            <a:cxnSpLocks/>
          </p:cNvCxnSpPr>
          <p:nvPr userDrawn="1"/>
        </p:nvCxnSpPr>
        <p:spPr>
          <a:xfrm>
            <a:off x="8300019" y="2085278"/>
            <a:ext cx="0" cy="3843322"/>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08BDFEE3-10D8-1120-B523-53FA7D2AB18F}"/>
              </a:ext>
            </a:extLst>
          </p:cNvPr>
          <p:cNvSpPr txBox="1"/>
          <p:nvPr userDrawn="1"/>
        </p:nvSpPr>
        <p:spPr>
          <a:xfrm>
            <a:off x="4060761" y="1984726"/>
            <a:ext cx="4060127" cy="707886"/>
          </a:xfrm>
          <a:prstGeom prst="rect">
            <a:avLst/>
          </a:prstGeom>
          <a:noFill/>
        </p:spPr>
        <p:txBody>
          <a:bodyPr wrap="square">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mn-cs"/>
              </a:rPr>
              <a:t>Toimintaperiaatteet ja käytännöt</a:t>
            </a:r>
            <a:endParaRPr kumimoji="0" lang="fi-FI" sz="1200" b="0"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8" name="Rectangle 33">
            <a:extLst>
              <a:ext uri="{FF2B5EF4-FFF2-40B4-BE49-F238E27FC236}">
                <a16:creationId xmlns:a16="http://schemas.microsoft.com/office/drawing/2014/main" id="{F2ED44E9-313B-CB6D-8383-4569D58DFF78}"/>
              </a:ext>
            </a:extLst>
          </p:cNvPr>
          <p:cNvSpPr/>
          <p:nvPr userDrawn="1"/>
        </p:nvSpPr>
        <p:spPr>
          <a:xfrm>
            <a:off x="1071632" y="4850441"/>
            <a:ext cx="200246" cy="13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9" name="Kuva 28">
            <a:extLst>
              <a:ext uri="{FF2B5EF4-FFF2-40B4-BE49-F238E27FC236}">
                <a16:creationId xmlns:a16="http://schemas.microsoft.com/office/drawing/2014/main" id="{4CEAC39C-D9E3-F4D9-305B-6FFC9BC4D0FB}"/>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3690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2"/>
            </p:custDataLst>
            <p:extLst>
              <p:ext uri="{D42A27DB-BD31-4B8C-83A1-F6EECF244321}">
                <p14:modId xmlns:p14="http://schemas.microsoft.com/office/powerpoint/2010/main" val="22465687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2530"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rtl="0">
              <a:defRPr sz="2200"/>
            </a:lvl1pPr>
            <a:lvl2pPr rtl="0">
              <a:defRPr sz="2000"/>
            </a:lvl2pPr>
            <a:lvl3pPr rtl="0">
              <a:defRPr sz="1800"/>
            </a:lvl3pPr>
            <a:lvl4pPr rtl="0">
              <a:defRPr sz="1800"/>
            </a:lvl4pPr>
            <a:lvl5pPr rtl="0">
              <a:defRPr sz="18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200309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2"/>
            </p:custDataLst>
            <p:extLst>
              <p:ext uri="{D42A27DB-BD31-4B8C-83A1-F6EECF244321}">
                <p14:modId xmlns:p14="http://schemas.microsoft.com/office/powerpoint/2010/main" val="312832415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355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lvl1pPr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9" y="987424"/>
            <a:ext cx="4401683"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08812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2"/>
            </p:custDataLst>
            <p:extLst>
              <p:ext uri="{D42A27DB-BD31-4B8C-83A1-F6EECF244321}">
                <p14:modId xmlns:p14="http://schemas.microsoft.com/office/powerpoint/2010/main" val="412387320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457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31" y="987424"/>
            <a:ext cx="4739628"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7"/>
          <a:srcRect/>
          <a:stretch/>
        </p:blipFill>
        <p:spPr>
          <a:xfrm>
            <a:off x="10380527" y="6158852"/>
            <a:ext cx="1583792" cy="573640"/>
          </a:xfrm>
          <a:prstGeom prst="rect">
            <a:avLst/>
          </a:prstGeom>
        </p:spPr>
      </p:pic>
    </p:spTree>
    <p:extLst>
      <p:ext uri="{BB962C8B-B14F-4D97-AF65-F5344CB8AC3E}">
        <p14:creationId xmlns:p14="http://schemas.microsoft.com/office/powerpoint/2010/main" val="308846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2"/>
            </p:custDataLst>
            <p:extLst>
              <p:ext uri="{D42A27DB-BD31-4B8C-83A1-F6EECF244321}">
                <p14:modId xmlns:p14="http://schemas.microsoft.com/office/powerpoint/2010/main" val="56928512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5602"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2294465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2"/>
            </p:custDataLst>
            <p:extLst>
              <p:ext uri="{D42A27DB-BD31-4B8C-83A1-F6EECF244321}">
                <p14:modId xmlns:p14="http://schemas.microsoft.com/office/powerpoint/2010/main" val="80587600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2662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650941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10DBA9B-9324-5F93-AB59-94262A55D99E}"/>
              </a:ext>
            </a:extLst>
          </p:cNvPr>
          <p:cNvGraphicFramePr>
            <a:graphicFrameLocks noChangeAspect="1"/>
          </p:cNvGraphicFramePr>
          <p:nvPr userDrawn="1">
            <p:custDataLst>
              <p:tags r:id="rId2"/>
            </p:custDataLst>
            <p:extLst>
              <p:ext uri="{D42A27DB-BD31-4B8C-83A1-F6EECF244321}">
                <p14:modId xmlns:p14="http://schemas.microsoft.com/office/powerpoint/2010/main" val="1018559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710DBA9B-9324-5F93-AB59-94262A55D9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2D106141-2E69-3187-64E1-D87022578E4A}"/>
              </a:ext>
            </a:extLst>
          </p:cNvPr>
          <p:cNvSpPr>
            <a:spLocks noGrp="1"/>
          </p:cNvSpPr>
          <p:nvPr>
            <p:ph type="ctrTitle"/>
          </p:nvPr>
        </p:nvSpPr>
        <p:spPr>
          <a:xfrm>
            <a:off x="1524000" y="1122363"/>
            <a:ext cx="9144000" cy="2387600"/>
          </a:xfrm>
        </p:spPr>
        <p:txBody>
          <a:bodyPr vert="horz" anchor="b"/>
          <a:lstStyle>
            <a:lvl1pPr algn="ctr" rtl="0">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3E6307DD-53C5-6CA2-CD38-C48C333AA580}"/>
              </a:ext>
            </a:extLst>
          </p:cNvPr>
          <p:cNvSpPr>
            <a:spLocks noGrp="1"/>
          </p:cNvSpPr>
          <p:nvPr>
            <p:ph type="subTitle" idx="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65745425-1E8F-4E29-50D1-CCDF94ECF596}"/>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DE023C64-E143-7B2C-33C4-F3094A72A9CE}"/>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9B3568B6-D7D6-C749-A1A7-8C1C6D8EF3C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178671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26F00A0-AE51-000C-E27A-D8492AC6AC69}"/>
              </a:ext>
            </a:extLst>
          </p:cNvPr>
          <p:cNvGraphicFramePr>
            <a:graphicFrameLocks noChangeAspect="1"/>
          </p:cNvGraphicFramePr>
          <p:nvPr userDrawn="1">
            <p:custDataLst>
              <p:tags r:id="rId2"/>
            </p:custDataLst>
            <p:extLst>
              <p:ext uri="{D42A27DB-BD31-4B8C-83A1-F6EECF244321}">
                <p14:modId xmlns:p14="http://schemas.microsoft.com/office/powerpoint/2010/main" val="1850251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026F00A0-AE51-000C-E27A-D8492AC6AC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F8136B6A-3E36-CC24-58BD-44B61F7EBF7F}"/>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25F5550-B410-E591-28C5-EEEF90BD786B}"/>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C4B7820-FA55-4C24-CEF9-315413F04A9A}"/>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D0844E90-72D8-0D88-52B1-EA1BE16B9727}"/>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FA41795E-7357-3876-E355-144AA6376AB0}"/>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707535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CD001AA-3D57-2C77-2540-940ECF9F8D40}"/>
              </a:ext>
            </a:extLst>
          </p:cNvPr>
          <p:cNvGraphicFramePr>
            <a:graphicFrameLocks noChangeAspect="1"/>
          </p:cNvGraphicFramePr>
          <p:nvPr userDrawn="1">
            <p:custDataLst>
              <p:tags r:id="rId2"/>
            </p:custDataLst>
            <p:extLst>
              <p:ext uri="{D42A27DB-BD31-4B8C-83A1-F6EECF244321}">
                <p14:modId xmlns:p14="http://schemas.microsoft.com/office/powerpoint/2010/main" val="333589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FCD001AA-3D57-2C77-2540-940ECF9F8D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42EA2AED-9777-7142-9F23-7C3A337A0C1C}"/>
              </a:ext>
            </a:extLst>
          </p:cNvPr>
          <p:cNvSpPr>
            <a:spLocks noGrp="1"/>
          </p:cNvSpPr>
          <p:nvPr>
            <p:ph type="title"/>
          </p:nvPr>
        </p:nvSpPr>
        <p:spPr>
          <a:xfrm>
            <a:off x="831850" y="1709738"/>
            <a:ext cx="10515600" cy="2852737"/>
          </a:xfrm>
        </p:spPr>
        <p:txBody>
          <a:bodyPr vert="horz" anchor="b"/>
          <a:lstStyle>
            <a:lvl1pPr rtl="0">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F5ADC06-8B06-6CDD-BF66-8EBCB0DECEB1}"/>
              </a:ext>
            </a:extLst>
          </p:cNvPr>
          <p:cNvSpPr>
            <a:spLocks noGrp="1"/>
          </p:cNvSpPr>
          <p:nvPr>
            <p:ph type="body" idx="1"/>
          </p:nvPr>
        </p:nvSpPr>
        <p:spPr>
          <a:xfrm>
            <a:off x="831850" y="4589463"/>
            <a:ext cx="10515600" cy="1500187"/>
          </a:xfr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9FD750AE-2220-C10A-C064-383249B0EEF5}"/>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4EF479D6-3759-7188-DCAC-C1E4B01FF417}"/>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77EAC303-4EC9-2BA1-8B49-207C294DF3D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1149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2"/>
            </p:custDataLst>
            <p:extLst>
              <p:ext uri="{D42A27DB-BD31-4B8C-83A1-F6EECF244321}">
                <p14:modId xmlns:p14="http://schemas.microsoft.com/office/powerpoint/2010/main" val="159034233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9"/>
            <a:ext cx="66294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2BD139F-5856-2935-1075-115BB5384FAB}"/>
              </a:ext>
            </a:extLst>
          </p:cNvPr>
          <p:cNvGraphicFramePr>
            <a:graphicFrameLocks noChangeAspect="1"/>
          </p:cNvGraphicFramePr>
          <p:nvPr userDrawn="1">
            <p:custDataLst>
              <p:tags r:id="rId2"/>
            </p:custDataLst>
            <p:extLst>
              <p:ext uri="{D42A27DB-BD31-4B8C-83A1-F6EECF244321}">
                <p14:modId xmlns:p14="http://schemas.microsoft.com/office/powerpoint/2010/main" val="3008766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484" imgH="486" progId="TCLayout.ActiveDocument.1">
                  <p:embed/>
                </p:oleObj>
              </mc:Choice>
              <mc:Fallback>
                <p:oleObj name="think-cell Slide" r:id="rId4" imgW="484" imgH="486" progId="TCLayout.ActiveDocument.1">
                  <p:embed/>
                  <p:pic>
                    <p:nvPicPr>
                      <p:cNvPr id="9" name="think-cell data - do not delete" hidden="1">
                        <a:extLst>
                          <a:ext uri="{FF2B5EF4-FFF2-40B4-BE49-F238E27FC236}">
                            <a16:creationId xmlns:a16="http://schemas.microsoft.com/office/drawing/2014/main" id="{E2BD139F-5856-2935-1075-115BB5384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489418D-8B64-1E18-33F1-9DC621EF47F7}"/>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1F22096A-3D04-589A-E3B2-9FCA9D0C3C67}"/>
              </a:ext>
            </a:extLst>
          </p:cNvPr>
          <p:cNvSpPr>
            <a:spLocks noGrp="1"/>
          </p:cNvSpPr>
          <p:nvPr>
            <p:ph sz="half" idx="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1CE450F9-58E6-B9B8-180C-F56CECEF9975}"/>
              </a:ext>
            </a:extLst>
          </p:cNvPr>
          <p:cNvSpPr>
            <a:spLocks noGrp="1"/>
          </p:cNvSpPr>
          <p:nvPr>
            <p:ph sz="half" idx="2"/>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505EF220-E7E5-36D5-7EE1-286FF994DB95}"/>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6" name="Alatunnisteen paikkamerkki 5">
            <a:extLst>
              <a:ext uri="{FF2B5EF4-FFF2-40B4-BE49-F238E27FC236}">
                <a16:creationId xmlns:a16="http://schemas.microsoft.com/office/drawing/2014/main" id="{8C572BD7-2504-67F6-CE98-34BC3EBACF37}"/>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553AB83F-5C80-36A9-F51A-07A532BCFDA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443992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15A5BC6-9A7D-953E-8802-6952FDF6356D}"/>
              </a:ext>
            </a:extLst>
          </p:cNvPr>
          <p:cNvGraphicFramePr>
            <a:graphicFrameLocks noChangeAspect="1"/>
          </p:cNvGraphicFramePr>
          <p:nvPr userDrawn="1">
            <p:custDataLst>
              <p:tags r:id="rId2"/>
            </p:custDataLst>
            <p:extLst>
              <p:ext uri="{D42A27DB-BD31-4B8C-83A1-F6EECF244321}">
                <p14:modId xmlns:p14="http://schemas.microsoft.com/office/powerpoint/2010/main" val="1130758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484" imgH="486" progId="TCLayout.ActiveDocument.1">
                  <p:embed/>
                </p:oleObj>
              </mc:Choice>
              <mc:Fallback>
                <p:oleObj name="think-cell Slide" r:id="rId4" imgW="484" imgH="486" progId="TCLayout.ActiveDocument.1">
                  <p:embed/>
                  <p:pic>
                    <p:nvPicPr>
                      <p:cNvPr id="11" name="think-cell data - do not delete" hidden="1">
                        <a:extLst>
                          <a:ext uri="{FF2B5EF4-FFF2-40B4-BE49-F238E27FC236}">
                            <a16:creationId xmlns:a16="http://schemas.microsoft.com/office/drawing/2014/main" id="{F15A5BC6-9A7D-953E-8802-6952FDF635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D7411119-8EBC-66A3-F8C4-D862CCA67436}"/>
              </a:ext>
            </a:extLst>
          </p:cNvPr>
          <p:cNvSpPr>
            <a:spLocks noGrp="1"/>
          </p:cNvSpPr>
          <p:nvPr>
            <p:ph type="title"/>
          </p:nvPr>
        </p:nvSpPr>
        <p:spPr>
          <a:xfrm>
            <a:off x="839788" y="365125"/>
            <a:ext cx="10515600" cy="1325563"/>
          </a:xfrm>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6E46C1B-748E-705F-04E3-A8EF27DD10C1}"/>
              </a:ext>
            </a:extLst>
          </p:cNvPr>
          <p:cNvSpPr>
            <a:spLocks noGrp="1"/>
          </p:cNvSpPr>
          <p:nvPr>
            <p:ph type="body" idx="1"/>
          </p:nvPr>
        </p:nvSpPr>
        <p:spPr>
          <a:xfrm>
            <a:off x="839788" y="1681163"/>
            <a:ext cx="5157787"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F443AC18-468A-B76A-F950-5E70586D7084}"/>
              </a:ext>
            </a:extLst>
          </p:cNvPr>
          <p:cNvSpPr>
            <a:spLocks noGrp="1"/>
          </p:cNvSpPr>
          <p:nvPr>
            <p:ph sz="half" idx="2"/>
          </p:nvPr>
        </p:nvSpPr>
        <p:spPr>
          <a:xfrm>
            <a:off x="839788" y="2505075"/>
            <a:ext cx="5157787" cy="368458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B10B0E73-45EE-3F6E-13E7-200B1E427092}"/>
              </a:ext>
            </a:extLst>
          </p:cNvPr>
          <p:cNvSpPr>
            <a:spLocks noGrp="1"/>
          </p:cNvSpPr>
          <p:nvPr>
            <p:ph type="body" sz="quarter" idx="3"/>
          </p:nvPr>
        </p:nvSpPr>
        <p:spPr>
          <a:xfrm>
            <a:off x="6172200" y="1681163"/>
            <a:ext cx="5183188"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F7D1500F-BA75-1B7E-786B-CFBD88A0D887}"/>
              </a:ext>
            </a:extLst>
          </p:cNvPr>
          <p:cNvSpPr>
            <a:spLocks noGrp="1"/>
          </p:cNvSpPr>
          <p:nvPr>
            <p:ph sz="quarter" idx="4"/>
          </p:nvPr>
        </p:nvSpPr>
        <p:spPr>
          <a:xfrm>
            <a:off x="6172200" y="2505075"/>
            <a:ext cx="5183188" cy="368458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BDC5A180-868A-F63B-ECF3-4A4706DE8062}"/>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8" name="Alatunnisteen paikkamerkki 7">
            <a:extLst>
              <a:ext uri="{FF2B5EF4-FFF2-40B4-BE49-F238E27FC236}">
                <a16:creationId xmlns:a16="http://schemas.microsoft.com/office/drawing/2014/main" id="{5F299699-AADB-FFF0-C04E-77A6AF57455F}"/>
              </a:ext>
            </a:extLst>
          </p:cNvPr>
          <p:cNvSpPr>
            <a:spLocks noGrp="1"/>
          </p:cNvSpPr>
          <p:nvPr>
            <p:ph type="ftr" sz="quarter" idx="11"/>
          </p:nvPr>
        </p:nvSpPr>
        <p:spPr/>
        <p:txBody>
          <a:bodyPr/>
          <a:lstStyle>
            <a:lvl1pPr rtl="0">
              <a:defRPr/>
            </a:lvl1pPr>
          </a:lstStyle>
          <a:p>
            <a:endParaRPr lang="fi-FI" dirty="0"/>
          </a:p>
        </p:txBody>
      </p:sp>
      <p:sp>
        <p:nvSpPr>
          <p:cNvPr id="9" name="Dian numeron paikkamerkki 8">
            <a:extLst>
              <a:ext uri="{FF2B5EF4-FFF2-40B4-BE49-F238E27FC236}">
                <a16:creationId xmlns:a16="http://schemas.microsoft.com/office/drawing/2014/main" id="{2E9F2FAA-F141-3464-24CC-3F04904EFCF2}"/>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01932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D9C48B7-C53D-B526-8542-DC65D5220434}"/>
              </a:ext>
            </a:extLst>
          </p:cNvPr>
          <p:cNvGraphicFramePr>
            <a:graphicFrameLocks noChangeAspect="1"/>
          </p:cNvGraphicFramePr>
          <p:nvPr userDrawn="1">
            <p:custDataLst>
              <p:tags r:id="rId2"/>
            </p:custDataLst>
            <p:extLst>
              <p:ext uri="{D42A27DB-BD31-4B8C-83A1-F6EECF244321}">
                <p14:modId xmlns:p14="http://schemas.microsoft.com/office/powerpoint/2010/main" val="3552035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484" imgH="486" progId="TCLayout.ActiveDocument.1">
                  <p:embed/>
                </p:oleObj>
              </mc:Choice>
              <mc:Fallback>
                <p:oleObj name="think-cell Slide" r:id="rId4" imgW="484" imgH="486" progId="TCLayout.ActiveDocument.1">
                  <p:embed/>
                  <p:pic>
                    <p:nvPicPr>
                      <p:cNvPr id="7" name="think-cell data - do not delete" hidden="1">
                        <a:extLst>
                          <a:ext uri="{FF2B5EF4-FFF2-40B4-BE49-F238E27FC236}">
                            <a16:creationId xmlns:a16="http://schemas.microsoft.com/office/drawing/2014/main" id="{DD9C48B7-C53D-B526-8542-DC65D52204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8B68E42F-BD3C-B4D9-E5F0-119677C50E8D}"/>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EE907999-DBE6-9501-6803-3ADA9E7AD0FF}"/>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4" name="Alatunnisteen paikkamerkki 3">
            <a:extLst>
              <a:ext uri="{FF2B5EF4-FFF2-40B4-BE49-F238E27FC236}">
                <a16:creationId xmlns:a16="http://schemas.microsoft.com/office/drawing/2014/main" id="{B45DAC2D-8BE9-C096-5C33-4CFB149D72BB}"/>
              </a:ext>
            </a:extLst>
          </p:cNvPr>
          <p:cNvSpPr>
            <a:spLocks noGrp="1"/>
          </p:cNvSpPr>
          <p:nvPr>
            <p:ph type="ftr" sz="quarter" idx="11"/>
          </p:nvPr>
        </p:nvSpPr>
        <p:spPr/>
        <p:txBody>
          <a:bodyPr/>
          <a:lstStyle>
            <a:lvl1pPr rtl="0">
              <a:defRPr/>
            </a:lvl1pPr>
          </a:lstStyle>
          <a:p>
            <a:endParaRPr lang="fi-FI" dirty="0"/>
          </a:p>
        </p:txBody>
      </p:sp>
      <p:sp>
        <p:nvSpPr>
          <p:cNvPr id="5" name="Dian numeron paikkamerkki 4">
            <a:extLst>
              <a:ext uri="{FF2B5EF4-FFF2-40B4-BE49-F238E27FC236}">
                <a16:creationId xmlns:a16="http://schemas.microsoft.com/office/drawing/2014/main" id="{8A220945-684E-944A-A7BC-875B885CA881}"/>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1496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DEA00B-4F4D-C1E8-F821-C8E67ACC3A38}"/>
              </a:ext>
            </a:extLst>
          </p:cNvPr>
          <p:cNvGraphicFramePr>
            <a:graphicFrameLocks noChangeAspect="1"/>
          </p:cNvGraphicFramePr>
          <p:nvPr userDrawn="1">
            <p:custDataLst>
              <p:tags r:id="rId2"/>
            </p:custDataLst>
            <p:extLst>
              <p:ext uri="{D42A27DB-BD31-4B8C-83A1-F6EECF244321}">
                <p14:modId xmlns:p14="http://schemas.microsoft.com/office/powerpoint/2010/main" val="3304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9EDEA00B-4F4D-C1E8-F821-C8E67ACC3A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äivämäärän paikkamerkki 1">
            <a:extLst>
              <a:ext uri="{FF2B5EF4-FFF2-40B4-BE49-F238E27FC236}">
                <a16:creationId xmlns:a16="http://schemas.microsoft.com/office/drawing/2014/main" id="{480E2AC9-49DC-7DC2-2E0C-7945A3B415AB}"/>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3" name="Alatunnisteen paikkamerkki 2">
            <a:extLst>
              <a:ext uri="{FF2B5EF4-FFF2-40B4-BE49-F238E27FC236}">
                <a16:creationId xmlns:a16="http://schemas.microsoft.com/office/drawing/2014/main" id="{0364B013-B2CC-AF3C-9E9C-FA8C03672412}"/>
              </a:ext>
            </a:extLst>
          </p:cNvPr>
          <p:cNvSpPr>
            <a:spLocks noGrp="1"/>
          </p:cNvSpPr>
          <p:nvPr>
            <p:ph type="ftr" sz="quarter" idx="11"/>
          </p:nvPr>
        </p:nvSpPr>
        <p:spPr/>
        <p:txBody>
          <a:bodyPr/>
          <a:lstStyle>
            <a:lvl1pPr rtl="0">
              <a:defRPr/>
            </a:lvl1pPr>
          </a:lstStyle>
          <a:p>
            <a:endParaRPr lang="fi-FI" dirty="0"/>
          </a:p>
        </p:txBody>
      </p:sp>
      <p:sp>
        <p:nvSpPr>
          <p:cNvPr id="4" name="Dian numeron paikkamerkki 3">
            <a:extLst>
              <a:ext uri="{FF2B5EF4-FFF2-40B4-BE49-F238E27FC236}">
                <a16:creationId xmlns:a16="http://schemas.microsoft.com/office/drawing/2014/main" id="{DFC89A03-B0B3-01BF-A260-66A36BB22812}"/>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578452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EDF092B-723D-D008-2E6B-AB11D168688D}"/>
              </a:ext>
            </a:extLst>
          </p:cNvPr>
          <p:cNvGraphicFramePr>
            <a:graphicFrameLocks noChangeAspect="1"/>
          </p:cNvGraphicFramePr>
          <p:nvPr userDrawn="1">
            <p:custDataLst>
              <p:tags r:id="rId2"/>
            </p:custDataLst>
            <p:extLst>
              <p:ext uri="{D42A27DB-BD31-4B8C-83A1-F6EECF244321}">
                <p14:modId xmlns:p14="http://schemas.microsoft.com/office/powerpoint/2010/main" val="1171404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4" imgW="484" imgH="486" progId="TCLayout.ActiveDocument.1">
                  <p:embed/>
                </p:oleObj>
              </mc:Choice>
              <mc:Fallback>
                <p:oleObj name="think-cell Slide" r:id="rId4" imgW="484" imgH="486" progId="TCLayout.ActiveDocument.1">
                  <p:embed/>
                  <p:pic>
                    <p:nvPicPr>
                      <p:cNvPr id="9" name="think-cell data - do not delete" hidden="1">
                        <a:extLst>
                          <a:ext uri="{FF2B5EF4-FFF2-40B4-BE49-F238E27FC236}">
                            <a16:creationId xmlns:a16="http://schemas.microsoft.com/office/drawing/2014/main" id="{BEDF092B-723D-D008-2E6B-AB11D16868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80278122-BF03-59DB-D685-4CA57E7036E4}"/>
              </a:ext>
            </a:extLst>
          </p:cNvPr>
          <p:cNvSpPr>
            <a:spLocks noGrp="1"/>
          </p:cNvSpPr>
          <p:nvPr>
            <p:ph type="title"/>
          </p:nvPr>
        </p:nvSpPr>
        <p:spPr>
          <a:xfrm>
            <a:off x="839788" y="457200"/>
            <a:ext cx="3932237" cy="1600200"/>
          </a:xfrm>
        </p:spPr>
        <p:txBody>
          <a:bodyPr vert="horz" anchor="b"/>
          <a:lstStyle>
            <a:lvl1pPr rtl="0">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D2A58C85-73F9-B584-EFBE-E882E7E83852}"/>
              </a:ext>
            </a:extLst>
          </p:cNvPr>
          <p:cNvSpPr>
            <a:spLocks noGrp="1"/>
          </p:cNvSpPr>
          <p:nvPr>
            <p:ph idx="1"/>
          </p:nvPr>
        </p:nvSpPr>
        <p:spPr>
          <a:xfrm>
            <a:off x="5183188" y="987425"/>
            <a:ext cx="6172200" cy="48736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894AAF46-6C51-56CF-78DF-BA437039FA5E}"/>
              </a:ext>
            </a:extLst>
          </p:cNvPr>
          <p:cNvSpPr>
            <a:spLocks noGrp="1"/>
          </p:cNvSpPr>
          <p:nvPr>
            <p:ph type="body" sz="half" idx="2"/>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D4DF2FFA-1C38-EEF6-14F4-8AA226244055}"/>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6" name="Alatunnisteen paikkamerkki 5">
            <a:extLst>
              <a:ext uri="{FF2B5EF4-FFF2-40B4-BE49-F238E27FC236}">
                <a16:creationId xmlns:a16="http://schemas.microsoft.com/office/drawing/2014/main" id="{225B4DC5-6A38-0C93-B6B6-FF8841854124}"/>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E6B94194-FAEC-F2E1-CD32-C3C0FB1F92C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720318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B605DFB-8FDB-8BEB-25C8-8B50E3E68D4F}"/>
              </a:ext>
            </a:extLst>
          </p:cNvPr>
          <p:cNvGraphicFramePr>
            <a:graphicFrameLocks noChangeAspect="1"/>
          </p:cNvGraphicFramePr>
          <p:nvPr userDrawn="1">
            <p:custDataLst>
              <p:tags r:id="rId2"/>
            </p:custDataLst>
            <p:extLst>
              <p:ext uri="{D42A27DB-BD31-4B8C-83A1-F6EECF244321}">
                <p14:modId xmlns:p14="http://schemas.microsoft.com/office/powerpoint/2010/main" val="66806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484" imgH="486" progId="TCLayout.ActiveDocument.1">
                  <p:embed/>
                </p:oleObj>
              </mc:Choice>
              <mc:Fallback>
                <p:oleObj name="think-cell Slide" r:id="rId4" imgW="484" imgH="486" progId="TCLayout.ActiveDocument.1">
                  <p:embed/>
                  <p:pic>
                    <p:nvPicPr>
                      <p:cNvPr id="9" name="think-cell data - do not delete" hidden="1">
                        <a:extLst>
                          <a:ext uri="{FF2B5EF4-FFF2-40B4-BE49-F238E27FC236}">
                            <a16:creationId xmlns:a16="http://schemas.microsoft.com/office/drawing/2014/main" id="{8B605DFB-8FDB-8BEB-25C8-8B50E3E68D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867D7A5-7B8A-4CB2-E85A-75CC906DB6C3}"/>
              </a:ext>
            </a:extLst>
          </p:cNvPr>
          <p:cNvSpPr>
            <a:spLocks noGrp="1"/>
          </p:cNvSpPr>
          <p:nvPr>
            <p:ph type="title"/>
          </p:nvPr>
        </p:nvSpPr>
        <p:spPr>
          <a:xfrm>
            <a:off x="839788" y="457200"/>
            <a:ext cx="3932237" cy="1600200"/>
          </a:xfrm>
        </p:spPr>
        <p:txBody>
          <a:bodyPr vert="horz" anchor="b"/>
          <a:lstStyle>
            <a:lvl1pPr rtl="0">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766079E2-857A-B424-7D9A-4FF970B6F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4CF4392-D026-5DB3-9433-E42D18F772B0}"/>
              </a:ext>
            </a:extLst>
          </p:cNvPr>
          <p:cNvSpPr>
            <a:spLocks noGrp="1"/>
          </p:cNvSpPr>
          <p:nvPr>
            <p:ph type="body" sz="half" idx="2"/>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FD22DBA6-AD8A-DE68-3908-A40BAA0B5362}"/>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6" name="Alatunnisteen paikkamerkki 5">
            <a:extLst>
              <a:ext uri="{FF2B5EF4-FFF2-40B4-BE49-F238E27FC236}">
                <a16:creationId xmlns:a16="http://schemas.microsoft.com/office/drawing/2014/main" id="{0BD160F5-E268-24D7-071D-CFCC7C2481FA}"/>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889169D7-E651-F85D-A3B5-5285360FA07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868490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83AA0A6-17ED-77FD-9B47-2B8E0756511A}"/>
              </a:ext>
            </a:extLst>
          </p:cNvPr>
          <p:cNvGraphicFramePr>
            <a:graphicFrameLocks noChangeAspect="1"/>
          </p:cNvGraphicFramePr>
          <p:nvPr userDrawn="1">
            <p:custDataLst>
              <p:tags r:id="rId2"/>
            </p:custDataLst>
            <p:extLst>
              <p:ext uri="{D42A27DB-BD31-4B8C-83A1-F6EECF244321}">
                <p14:modId xmlns:p14="http://schemas.microsoft.com/office/powerpoint/2010/main" val="3985765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183AA0A6-17ED-77FD-9B47-2B8E075651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9A980C5-BC16-2EBD-F909-66A5008494B7}"/>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B6F0CD98-789A-DFA0-6935-68D1EBED9847}"/>
              </a:ext>
            </a:extLst>
          </p:cNvPr>
          <p:cNvSpPr>
            <a:spLocks noGrp="1"/>
          </p:cNvSpPr>
          <p:nvPr>
            <p:ph type="body" orient="vert" idx="1"/>
          </p:nvPr>
        </p:nvSpPr>
        <p:spPr/>
        <p:txBody>
          <a:bodyPr vert="eaVert"/>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04C72E0-ED9D-F158-FAE8-4BF19DC3F853}"/>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DEEA8C4F-68E2-4229-1E3D-41BF85462B38}"/>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5439D74E-C56B-A26A-8969-3AC1D3469B0D}"/>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34226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59ED88B-5A2F-0D02-6873-1966B141838D}"/>
              </a:ext>
            </a:extLst>
          </p:cNvPr>
          <p:cNvGraphicFramePr>
            <a:graphicFrameLocks noChangeAspect="1"/>
          </p:cNvGraphicFramePr>
          <p:nvPr userDrawn="1">
            <p:custDataLst>
              <p:tags r:id="rId2"/>
            </p:custDataLst>
            <p:extLst>
              <p:ext uri="{D42A27DB-BD31-4B8C-83A1-F6EECF244321}">
                <p14:modId xmlns:p14="http://schemas.microsoft.com/office/powerpoint/2010/main" val="120812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D59ED88B-5A2F-0D02-6873-1966B14183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ystysuora otsikko 1">
            <a:extLst>
              <a:ext uri="{FF2B5EF4-FFF2-40B4-BE49-F238E27FC236}">
                <a16:creationId xmlns:a16="http://schemas.microsoft.com/office/drawing/2014/main" id="{4F164AF4-1649-755A-C0DC-A2530E4E01E4}"/>
              </a:ext>
            </a:extLst>
          </p:cNvPr>
          <p:cNvSpPr>
            <a:spLocks noGrp="1"/>
          </p:cNvSpPr>
          <p:nvPr>
            <p:ph type="title" orient="vert"/>
          </p:nvPr>
        </p:nvSpPr>
        <p:spPr>
          <a:xfrm>
            <a:off x="8724900" y="365125"/>
            <a:ext cx="2628900" cy="5811838"/>
          </a:xfrm>
        </p:spPr>
        <p:txBody>
          <a:bodyPr vert="eaVert"/>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640DC179-7F3D-6AED-392D-270863EF0EEE}"/>
              </a:ext>
            </a:extLst>
          </p:cNvPr>
          <p:cNvSpPr>
            <a:spLocks noGrp="1"/>
          </p:cNvSpPr>
          <p:nvPr>
            <p:ph type="body" orient="vert" idx="1"/>
          </p:nvPr>
        </p:nvSpPr>
        <p:spPr>
          <a:xfrm>
            <a:off x="838200" y="365125"/>
            <a:ext cx="7734300" cy="5811838"/>
          </a:xfrm>
        </p:spPr>
        <p:txBody>
          <a:bodyPr vert="eaVert"/>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1D1FE52-1DEE-9AFE-7E8B-AF44404994AF}"/>
              </a:ext>
            </a:extLst>
          </p:cNvPr>
          <p:cNvSpPr>
            <a:spLocks noGrp="1"/>
          </p:cNvSpPr>
          <p:nvPr>
            <p:ph type="dt" sz="half" idx="10"/>
          </p:nvPr>
        </p:nvSpPr>
        <p:spPr/>
        <p:txBody>
          <a:bodyPr/>
          <a:lstStyle>
            <a:lvl1pPr rtl="0">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D4D723AA-77E2-58A8-5378-98C06D6AD8AC}"/>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1F4B12E0-F97A-5976-4B1F-E2324F6032F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1137679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2"/>
            </p:custDataLst>
            <p:extLst>
              <p:ext uri="{D42A27DB-BD31-4B8C-83A1-F6EECF244321}">
                <p14:modId xmlns:p14="http://schemas.microsoft.com/office/powerpoint/2010/main" val="300456896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0962"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7"/>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5"/>
            <a:ext cx="12192000" cy="653143"/>
          </a:xfrm>
        </p:spPr>
        <p:txBody>
          <a:bodyPr vert="horz" anchor="t">
            <a:normAutofit/>
          </a:bodyPr>
          <a:lstStyle>
            <a:lvl1pPr algn="ctr" rtl="0">
              <a:defRPr sz="16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531106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2"/>
            </p:custDataLst>
            <p:extLst>
              <p:ext uri="{D42A27DB-BD31-4B8C-83A1-F6EECF244321}">
                <p14:modId xmlns:p14="http://schemas.microsoft.com/office/powerpoint/2010/main" val="51915294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198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vert="horz" anchor="b">
            <a:noAutofit/>
          </a:bodyPr>
          <a:lstStyle>
            <a:lvl1pPr algn="l"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rtl="0">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2897834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2"/>
            </p:custDataLst>
            <p:extLst>
              <p:ext uri="{D42A27DB-BD31-4B8C-83A1-F6EECF244321}">
                <p14:modId xmlns:p14="http://schemas.microsoft.com/office/powerpoint/2010/main" val="220565349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122"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1" y="1973943"/>
            <a:ext cx="9923236" cy="2080532"/>
          </a:xfrm>
        </p:spPr>
        <p:txBody>
          <a:bodyPr vert="horz" anchor="b">
            <a:normAutofit/>
          </a:bodyPr>
          <a:lstStyle>
            <a:lvl1pPr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rtl="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rtl="0">
              <a:defRPr>
                <a:solidFill>
                  <a:schemeClr val="tx1"/>
                </a:solidFill>
              </a:defRPr>
            </a:lvl1pPr>
          </a:lstStyle>
          <a:p>
            <a:fld id="{E82995AC-F008-1E4B-9263-D2B18A52AAEA}" type="datetimeFigureOut">
              <a:rPr lang="fi-FI" smtClean="0"/>
              <a:pPr/>
              <a:t>9.2.2024</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rtl="0">
              <a:defRPr>
                <a:solidFill>
                  <a:schemeClr val="tx1"/>
                </a:solidFill>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7"/>
          <a:srcRect/>
          <a:stretch/>
        </p:blipFill>
        <p:spPr>
          <a:xfrm>
            <a:off x="156873" y="6159044"/>
            <a:ext cx="1583792" cy="573261"/>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2"/>
            </p:custDataLst>
            <p:extLst>
              <p:ext uri="{D42A27DB-BD31-4B8C-83A1-F6EECF244321}">
                <p14:modId xmlns:p14="http://schemas.microsoft.com/office/powerpoint/2010/main" val="120005236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3010"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9"/>
            <a:ext cx="66294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2003981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2"/>
            </p:custDataLst>
            <p:extLst>
              <p:ext uri="{D42A27DB-BD31-4B8C-83A1-F6EECF244321}">
                <p14:modId xmlns:p14="http://schemas.microsoft.com/office/powerpoint/2010/main" val="34802246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403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1" y="1973943"/>
            <a:ext cx="9923236" cy="2080532"/>
          </a:xfrm>
        </p:spPr>
        <p:txBody>
          <a:bodyPr vert="horz" anchor="b">
            <a:normAutofit/>
          </a:bodyPr>
          <a:lstStyle>
            <a:lvl1pPr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rtl="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rtl="0">
              <a:defRPr>
                <a:solidFill>
                  <a:schemeClr val="tx1"/>
                </a:solidFill>
              </a:defRPr>
            </a:lvl1pPr>
          </a:lstStyle>
          <a:p>
            <a:fld id="{E82995AC-F008-1E4B-9263-D2B18A52AAEA}" type="datetimeFigureOut">
              <a:rPr lang="fi-FI" smtClean="0"/>
              <a:pPr/>
              <a:t>9.2.2024</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rtl="0">
              <a:defRPr>
                <a:solidFill>
                  <a:schemeClr val="tx1"/>
                </a:solidFill>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7"/>
          <a:srcRect/>
          <a:stretch/>
        </p:blipFill>
        <p:spPr>
          <a:xfrm>
            <a:off x="156873" y="6159044"/>
            <a:ext cx="1583792" cy="573261"/>
          </a:xfrm>
          <a:prstGeom prst="rect">
            <a:avLst/>
          </a:prstGeom>
        </p:spPr>
      </p:pic>
    </p:spTree>
    <p:extLst>
      <p:ext uri="{BB962C8B-B14F-4D97-AF65-F5344CB8AC3E}">
        <p14:creationId xmlns:p14="http://schemas.microsoft.com/office/powerpoint/2010/main" val="160755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2"/>
            </p:custDataLst>
            <p:extLst>
              <p:ext uri="{D42A27DB-BD31-4B8C-83A1-F6EECF244321}">
                <p14:modId xmlns:p14="http://schemas.microsoft.com/office/powerpoint/2010/main" val="37648338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505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3535511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2"/>
            </p:custDataLst>
            <p:extLst>
              <p:ext uri="{D42A27DB-BD31-4B8C-83A1-F6EECF244321}">
                <p14:modId xmlns:p14="http://schemas.microsoft.com/office/powerpoint/2010/main" val="322406468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6082"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414266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2"/>
            </p:custDataLst>
            <p:extLst>
              <p:ext uri="{D42A27DB-BD31-4B8C-83A1-F6EECF244321}">
                <p14:modId xmlns:p14="http://schemas.microsoft.com/office/powerpoint/2010/main" val="377135661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47106"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6" y="365125"/>
            <a:ext cx="6950529" cy="1325563"/>
          </a:xfrm>
        </p:spPr>
        <p:txBody>
          <a:bodyPr vert="horz">
            <a:no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3706639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5070C51-2CAB-0194-7E6A-3FA52BAA8F4E}"/>
              </a:ext>
            </a:extLst>
          </p:cNvPr>
          <p:cNvGraphicFramePr>
            <a:graphicFrameLocks noChangeAspect="1"/>
          </p:cNvGraphicFramePr>
          <p:nvPr userDrawn="1">
            <p:custDataLst>
              <p:tags r:id="rId2"/>
            </p:custDataLst>
            <p:extLst>
              <p:ext uri="{D42A27DB-BD31-4B8C-83A1-F6EECF244321}">
                <p14:modId xmlns:p14="http://schemas.microsoft.com/office/powerpoint/2010/main" val="22151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C5070C51-2CAB-0194-7E6A-3FA52BAA8F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p:nvPr>
        </p:nvSpPr>
        <p:spPr>
          <a:xfrm>
            <a:off x="838200"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39058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8DB540-B56F-1326-3F65-77878AE280AC}"/>
              </a:ext>
            </a:extLst>
          </p:cNvPr>
          <p:cNvGraphicFramePr>
            <a:graphicFrameLocks noChangeAspect="1"/>
          </p:cNvGraphicFramePr>
          <p:nvPr userDrawn="1">
            <p:custDataLst>
              <p:tags r:id="rId2"/>
            </p:custDataLst>
            <p:extLst>
              <p:ext uri="{D42A27DB-BD31-4B8C-83A1-F6EECF244321}">
                <p14:modId xmlns:p14="http://schemas.microsoft.com/office/powerpoint/2010/main" val="4111920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468DB540-B56F-1326-3F65-77878AE280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159389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CE2DB21-2C40-4DB0-316C-34A5A4D84729}"/>
              </a:ext>
            </a:extLst>
          </p:cNvPr>
          <p:cNvGraphicFramePr>
            <a:graphicFrameLocks noChangeAspect="1"/>
          </p:cNvGraphicFramePr>
          <p:nvPr userDrawn="1">
            <p:custDataLst>
              <p:tags r:id="rId2"/>
            </p:custDataLst>
            <p:extLst>
              <p:ext uri="{D42A27DB-BD31-4B8C-83A1-F6EECF244321}">
                <p14:modId xmlns:p14="http://schemas.microsoft.com/office/powerpoint/2010/main" val="574060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2CE2DB21-2C40-4DB0-316C-34A5A4D847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923669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E25640B-12B4-8760-09D4-6C627A0D39A6}"/>
              </a:ext>
            </a:extLst>
          </p:cNvPr>
          <p:cNvGraphicFramePr>
            <a:graphicFrameLocks noChangeAspect="1"/>
          </p:cNvGraphicFramePr>
          <p:nvPr userDrawn="1">
            <p:custDataLst>
              <p:tags r:id="rId2"/>
            </p:custDataLst>
            <p:extLst>
              <p:ext uri="{D42A27DB-BD31-4B8C-83A1-F6EECF244321}">
                <p14:modId xmlns:p14="http://schemas.microsoft.com/office/powerpoint/2010/main" val="44699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CE25640B-12B4-8760-09D4-6C627A0D39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483260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BAA5392-C94A-D0E0-4B11-A4B5AE13E618}"/>
              </a:ext>
            </a:extLst>
          </p:cNvPr>
          <p:cNvGraphicFramePr>
            <a:graphicFrameLocks noChangeAspect="1"/>
          </p:cNvGraphicFramePr>
          <p:nvPr userDrawn="1">
            <p:custDataLst>
              <p:tags r:id="rId2"/>
            </p:custDataLst>
            <p:extLst>
              <p:ext uri="{D42A27DB-BD31-4B8C-83A1-F6EECF244321}">
                <p14:modId xmlns:p14="http://schemas.microsoft.com/office/powerpoint/2010/main" val="326213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5BAA5392-C94A-D0E0-4B11-A4B5AE13E6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941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2"/>
            </p:custDataLst>
            <p:extLst>
              <p:ext uri="{D42A27DB-BD31-4B8C-83A1-F6EECF244321}">
                <p14:modId xmlns:p14="http://schemas.microsoft.com/office/powerpoint/2010/main" val="118000306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614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179471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C2C35B2-9828-61EF-44FF-07F819660FFC}"/>
              </a:ext>
            </a:extLst>
          </p:cNvPr>
          <p:cNvGraphicFramePr>
            <a:graphicFrameLocks noChangeAspect="1"/>
          </p:cNvGraphicFramePr>
          <p:nvPr userDrawn="1">
            <p:custDataLst>
              <p:tags r:id="rId2"/>
            </p:custDataLst>
            <p:extLst>
              <p:ext uri="{D42A27DB-BD31-4B8C-83A1-F6EECF244321}">
                <p14:modId xmlns:p14="http://schemas.microsoft.com/office/powerpoint/2010/main" val="3950159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1C2C35B2-9828-61EF-44FF-07F819660F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89963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497509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2"/>
            </p:custDataLst>
            <p:extLst>
              <p:ext uri="{D42A27DB-BD31-4B8C-83A1-F6EECF244321}">
                <p14:modId xmlns:p14="http://schemas.microsoft.com/office/powerpoint/2010/main" val="122970715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427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lvl1pPr rtl="0">
              <a:defRPr/>
            </a:lvl1pPr>
          </a:lstStyle>
          <a:p>
            <a:fld id="{CF4BB44F-7B72-EC4D-BE8A-419BCE6CF7A5}" type="slidenum">
              <a:rPr lang="fi-FI" smtClean="0"/>
              <a:pPr/>
              <a:t>‹#›</a:t>
            </a:fld>
            <a:endParaRPr lang="fi-FI" dirty="0"/>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3" y="6183089"/>
            <a:ext cx="6800211" cy="495299"/>
          </a:xfrm>
        </p:spPr>
        <p:txBody>
          <a:bodyPr vert="horz">
            <a:noAutofit/>
          </a:bodyPr>
          <a:lstStyle>
            <a:lvl1pPr rtl="0">
              <a:defRPr sz="2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574205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2"/>
            </p:custDataLst>
            <p:extLst>
              <p:ext uri="{D42A27DB-BD31-4B8C-83A1-F6EECF244321}">
                <p14:modId xmlns:p14="http://schemas.microsoft.com/office/powerpoint/2010/main" val="151294831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529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rtl="0">
              <a:defRPr sz="2200"/>
            </a:lvl1pPr>
            <a:lvl2pPr rtl="0">
              <a:defRPr sz="2000"/>
            </a:lvl2pPr>
            <a:lvl3pPr rtl="0">
              <a:defRPr sz="1800"/>
            </a:lvl3pPr>
            <a:lvl4pPr rtl="0">
              <a:defRPr sz="1800"/>
            </a:lvl4pPr>
            <a:lvl5pPr rtl="0">
              <a:defRPr sz="18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3143590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2"/>
            </p:custDataLst>
            <p:extLst>
              <p:ext uri="{D42A27DB-BD31-4B8C-83A1-F6EECF244321}">
                <p14:modId xmlns:p14="http://schemas.microsoft.com/office/powerpoint/2010/main" val="317581624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6322"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lvl1pPr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9" y="987424"/>
            <a:ext cx="4401683"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2540893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2"/>
            </p:custDataLst>
            <p:extLst>
              <p:ext uri="{D42A27DB-BD31-4B8C-83A1-F6EECF244321}">
                <p14:modId xmlns:p14="http://schemas.microsoft.com/office/powerpoint/2010/main" val="384434912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7346"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rtl="0">
              <a:defRPr/>
            </a:lvl1pPr>
          </a:lstStyle>
          <a:p>
            <a:fld id="{E82995AC-F008-1E4B-9263-D2B18A52AAEA}" type="datetimeFigureOut">
              <a:rPr lang="fi-FI" smtClean="0"/>
              <a:pPr/>
              <a:t>9.2.2024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31" y="987424"/>
            <a:ext cx="4739628"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7"/>
          <a:srcRect/>
          <a:stretch/>
        </p:blipFill>
        <p:spPr>
          <a:xfrm>
            <a:off x="10380527" y="6158852"/>
            <a:ext cx="1583792" cy="573640"/>
          </a:xfrm>
          <a:prstGeom prst="rect">
            <a:avLst/>
          </a:prstGeom>
        </p:spPr>
      </p:pic>
    </p:spTree>
    <p:extLst>
      <p:ext uri="{BB962C8B-B14F-4D97-AF65-F5344CB8AC3E}">
        <p14:creationId xmlns:p14="http://schemas.microsoft.com/office/powerpoint/2010/main" val="3812072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2"/>
            </p:custDataLst>
            <p:extLst>
              <p:ext uri="{D42A27DB-BD31-4B8C-83A1-F6EECF244321}">
                <p14:modId xmlns:p14="http://schemas.microsoft.com/office/powerpoint/2010/main" val="15893574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8370"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441244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2"/>
            </p:custDataLst>
            <p:extLst>
              <p:ext uri="{D42A27DB-BD31-4B8C-83A1-F6EECF244321}">
                <p14:modId xmlns:p14="http://schemas.microsoft.com/office/powerpoint/2010/main" val="151372762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5939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165668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2"/>
            </p:custDataLst>
            <p:extLst>
              <p:ext uri="{D42A27DB-BD31-4B8C-83A1-F6EECF244321}">
                <p14:modId xmlns:p14="http://schemas.microsoft.com/office/powerpoint/2010/main" val="202655508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7170"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34509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2"/>
            </p:custDataLst>
            <p:extLst>
              <p:ext uri="{D42A27DB-BD31-4B8C-83A1-F6EECF244321}">
                <p14:modId xmlns:p14="http://schemas.microsoft.com/office/powerpoint/2010/main" val="17186246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819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6"/>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6" y="365125"/>
            <a:ext cx="6950529" cy="1325563"/>
          </a:xfrm>
        </p:spPr>
        <p:txBody>
          <a:bodyPr vert="horz">
            <a:no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7"/>
          <a:srcRect/>
          <a:stretch/>
        </p:blipFill>
        <p:spPr>
          <a:xfrm>
            <a:off x="156873" y="6158852"/>
            <a:ext cx="1583792" cy="573640"/>
          </a:xfrm>
          <a:prstGeom prst="rect">
            <a:avLst/>
          </a:prstGeom>
        </p:spPr>
      </p:pic>
    </p:spTree>
    <p:extLst>
      <p:ext uri="{BB962C8B-B14F-4D97-AF65-F5344CB8AC3E}">
        <p14:creationId xmlns:p14="http://schemas.microsoft.com/office/powerpoint/2010/main" val="360816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1886DA-F28F-1854-FC46-A503CBB019C2}"/>
              </a:ext>
            </a:extLst>
          </p:cNvPr>
          <p:cNvGraphicFramePr>
            <a:graphicFrameLocks noChangeAspect="1"/>
          </p:cNvGraphicFramePr>
          <p:nvPr userDrawn="1">
            <p:custDataLst>
              <p:tags r:id="rId2"/>
            </p:custDataLst>
            <p:extLst>
              <p:ext uri="{D42A27DB-BD31-4B8C-83A1-F6EECF244321}">
                <p14:modId xmlns:p14="http://schemas.microsoft.com/office/powerpoint/2010/main" val="2287266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DC1886DA-F28F-1854-FC46-A503CBB019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9.2.2024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6"/>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p:nvPr>
        </p:nvSpPr>
        <p:spPr>
          <a:xfrm>
            <a:off x="838200"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0648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A338E2-C699-C7F2-5F5E-63869CC17F72}"/>
              </a:ext>
            </a:extLst>
          </p:cNvPr>
          <p:cNvGraphicFramePr>
            <a:graphicFrameLocks noChangeAspect="1"/>
          </p:cNvGraphicFramePr>
          <p:nvPr userDrawn="1">
            <p:custDataLst>
              <p:tags r:id="rId2"/>
            </p:custDataLst>
            <p:extLst>
              <p:ext uri="{D42A27DB-BD31-4B8C-83A1-F6EECF244321}">
                <p14:modId xmlns:p14="http://schemas.microsoft.com/office/powerpoint/2010/main" val="1003234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84" imgH="486" progId="TCLayout.ActiveDocument.1">
                  <p:embed/>
                </p:oleObj>
              </mc:Choice>
              <mc:Fallback>
                <p:oleObj name="think-cell Slide" r:id="rId4" imgW="484" imgH="486" progId="TCLayout.ActiveDocument.1">
                  <p:embed/>
                  <p:pic>
                    <p:nvPicPr>
                      <p:cNvPr id="7" name="think-cell data - do not delete" hidden="1">
                        <a:extLst>
                          <a:ext uri="{FF2B5EF4-FFF2-40B4-BE49-F238E27FC236}">
                            <a16:creationId xmlns:a16="http://schemas.microsoft.com/office/drawing/2014/main" id="{40A338E2-C699-C7F2-5F5E-63869CC17F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C3355CC-01A2-68A7-29ED-11CD53C75DDB}"/>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825CBE83-F192-235E-F7DC-836AB0F66654}"/>
              </a:ext>
            </a:extLst>
          </p:cNvPr>
          <p:cNvSpPr>
            <a:spLocks noGrp="1"/>
          </p:cNvSpPr>
          <p:nvPr>
            <p:ph type="dt" sz="half" idx="10"/>
          </p:nvPr>
        </p:nvSpPr>
        <p:spPr/>
        <p:txBody>
          <a:bodyPr/>
          <a:lstStyle>
            <a:lvl1pPr rtl="0">
              <a:defRPr/>
            </a:lvl1pPr>
          </a:lstStyle>
          <a:p>
            <a:fld id="{E82995AC-F008-1E4B-9263-D2B18A52AAEA}" type="datetimeFigureOut">
              <a:rPr lang="fi-FI" smtClean="0"/>
              <a:pPr/>
              <a:t>9.2.2024</a:t>
            </a:fld>
            <a:endParaRPr lang="fi-FI" dirty="0"/>
          </a:p>
        </p:txBody>
      </p:sp>
      <p:sp>
        <p:nvSpPr>
          <p:cNvPr id="4" name="Alatunnisteen paikkamerkki 3">
            <a:extLst>
              <a:ext uri="{FF2B5EF4-FFF2-40B4-BE49-F238E27FC236}">
                <a16:creationId xmlns:a16="http://schemas.microsoft.com/office/drawing/2014/main" id="{B1BFAE4E-829F-08B4-328F-32E16A510500}"/>
              </a:ext>
            </a:extLst>
          </p:cNvPr>
          <p:cNvSpPr>
            <a:spLocks noGrp="1"/>
          </p:cNvSpPr>
          <p:nvPr>
            <p:ph type="ftr" sz="quarter" idx="11"/>
          </p:nvPr>
        </p:nvSpPr>
        <p:spPr/>
        <p:txBody>
          <a:bodyPr/>
          <a:lstStyle>
            <a:lvl1pPr rtl="0">
              <a:defRPr/>
            </a:lvl1pPr>
          </a:lstStyle>
          <a:p>
            <a:endParaRPr lang="fi-FI" dirty="0"/>
          </a:p>
        </p:txBody>
      </p:sp>
      <p:sp>
        <p:nvSpPr>
          <p:cNvPr id="5" name="Dian numeron paikkamerkki 4">
            <a:extLst>
              <a:ext uri="{FF2B5EF4-FFF2-40B4-BE49-F238E27FC236}">
                <a16:creationId xmlns:a16="http://schemas.microsoft.com/office/drawing/2014/main" id="{A52D7BFC-82F6-EEBD-4F87-4931CF51499B}"/>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3862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vmlDrawing" Target="../drawings/vmlDrawing27.v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image" Target="../media/image18.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oleObject" Target="../embeddings/oleObject27.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ags" Target="../tags/tag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1.emf"/><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oleObject" Target="../embeddings/oleObject39.bin"/><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ags" Target="../tags/tag4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vmlDrawing" Target="../drawings/vmlDrawing39.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9"/>
            </p:custDataLst>
            <p:extLst>
              <p:ext uri="{D42A27DB-BD31-4B8C-83A1-F6EECF244321}">
                <p14:modId xmlns:p14="http://schemas.microsoft.com/office/powerpoint/2010/main" val="20312954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1026" name="think-cell Slide" r:id="rId30" imgW="7772400" imgH="10058400" progId="TCLayout.ActiveDocument.1">
                  <p:embed/>
                </p:oleObj>
              </mc:Choice>
              <mc:Fallback>
                <p:oleObj name="think-cell Slide" r:id="rId30"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31"/>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fi-FI" dirty="0"/>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3" r:id="rId3"/>
    <p:sldLayoutId id="2147483651" r:id="rId4"/>
    <p:sldLayoutId id="2147483652" r:id="rId5"/>
    <p:sldLayoutId id="2147483653" r:id="rId6"/>
    <p:sldLayoutId id="2147483654" r:id="rId7"/>
    <p:sldLayoutId id="2147483655" r:id="rId8"/>
    <p:sldLayoutId id="2147483692" r:id="rId9"/>
    <p:sldLayoutId id="2147483675" r:id="rId10"/>
    <p:sldLayoutId id="2147483696" r:id="rId11"/>
    <p:sldLayoutId id="2147483676" r:id="rId12"/>
    <p:sldLayoutId id="2147483693" r:id="rId13"/>
    <p:sldLayoutId id="2147483677" r:id="rId14"/>
    <p:sldLayoutId id="2147483694" r:id="rId15"/>
    <p:sldLayoutId id="2147483679" r:id="rId16"/>
    <p:sldLayoutId id="2147483718" r:id="rId17"/>
    <p:sldLayoutId id="2147483678" r:id="rId18"/>
    <p:sldLayoutId id="2147483665" r:id="rId19"/>
    <p:sldLayoutId id="2147483664" r:id="rId20"/>
    <p:sldLayoutId id="2147483719" r:id="rId21"/>
    <p:sldLayoutId id="2147483667" r:id="rId22"/>
    <p:sldLayoutId id="2147483657" r:id="rId23"/>
    <p:sldLayoutId id="2147483662" r:id="rId24"/>
    <p:sldLayoutId id="2147483672" r:id="rId25"/>
    <p:sldLayoutId id="2147483673" r:id="rId26"/>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19A26C-FFD0-D5D5-CDC7-D75149BB4215}"/>
              </a:ext>
            </a:extLst>
          </p:cNvPr>
          <p:cNvGraphicFramePr>
            <a:graphicFrameLocks noChangeAspect="1"/>
          </p:cNvGraphicFramePr>
          <p:nvPr userDrawn="1">
            <p:custDataLst>
              <p:tags r:id="rId14"/>
            </p:custDataLst>
            <p:extLst>
              <p:ext uri="{D42A27DB-BD31-4B8C-83A1-F6EECF244321}">
                <p14:modId xmlns:p14="http://schemas.microsoft.com/office/powerpoint/2010/main" val="232417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15" imgW="484" imgH="486" progId="TCLayout.ActiveDocument.1">
                  <p:embed/>
                </p:oleObj>
              </mc:Choice>
              <mc:Fallback>
                <p:oleObj name="think-cell Slide" r:id="rId15" imgW="484" imgH="486" progId="TCLayout.ActiveDocument.1">
                  <p:embed/>
                  <p:pic>
                    <p:nvPicPr>
                      <p:cNvPr id="8" name="think-cell data - do not delete" hidden="1">
                        <a:extLst>
                          <a:ext uri="{FF2B5EF4-FFF2-40B4-BE49-F238E27FC236}">
                            <a16:creationId xmlns:a16="http://schemas.microsoft.com/office/drawing/2014/main" id="{4819A26C-FFD0-D5D5-CDC7-D75149BB421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3170F20A-3C56-8221-65A9-7AECBD84F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1DECE69-BEB6-4273-2FEB-C1571CE1D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DBF0452-F04D-4FCA-7D0E-3D97E8D14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fld id="{04D2B43B-D51B-40A9-8805-927622F36108}"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36B5F741-FE2A-A25B-9BBC-10D4AC163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07096A0-04DC-8DED-A1BC-43B41A0EB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40152032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3"/>
            </p:custDataLst>
            <p:extLst>
              <p:ext uri="{D42A27DB-BD31-4B8C-83A1-F6EECF244321}">
                <p14:modId xmlns:p14="http://schemas.microsoft.com/office/powerpoint/2010/main" val="143750148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spid="_x0000_s39938" name="think-cell Slide" r:id="rId24" imgW="7772400" imgH="10058400" progId="TCLayout.ActiveDocument.1">
                  <p:embed/>
                </p:oleObj>
              </mc:Choice>
              <mc:Fallback>
                <p:oleObj name="think-cell Slide" r:id="rId24"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25"/>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9.2.2024</a:t>
            </a:fld>
            <a:endParaRPr lang="fi-FI" dirty="0"/>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fi-FI" dirty="0"/>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24475545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8.xml"/><Relationship Id="rId7" Type="http://schemas.openxmlformats.org/officeDocument/2006/relationships/image" Target="../media/image28.jpe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8.emf"/><Relationship Id="rId5" Type="http://schemas.openxmlformats.org/officeDocument/2006/relationships/oleObject" Target="../embeddings/oleObject59.bin"/><Relationship Id="rId4" Type="http://schemas.openxmlformats.org/officeDocument/2006/relationships/notesSlide" Target="../notesSlides/notesSlide1.xml"/><Relationship Id="rId9" Type="http://schemas.openxmlformats.org/officeDocument/2006/relationships/image" Target="../media/image30.svg"/></Relationships>
</file>

<file path=ppt/slides/_rels/slide10.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11.xml"/><Relationship Id="rId7" Type="http://schemas.openxmlformats.org/officeDocument/2006/relationships/slide" Target="slide43.xml"/><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slide" Target="slide31.xml"/><Relationship Id="rId5" Type="http://schemas.openxmlformats.org/officeDocument/2006/relationships/slide" Target="slide24.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etelasavonha.fi/eloisa/tutkimus-ja-kehittamistyo/ikaohjelma-203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etelasavonha.fi/asiakkaan-opas/asiakas-ja-potilasturvallisuus-ja-valvonta/oma-ilmoitus-vaaratilanteesta/"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18.emf"/><Relationship Id="rId5" Type="http://schemas.openxmlformats.org/officeDocument/2006/relationships/oleObject" Target="../embeddings/oleObject6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18.emf"/><Relationship Id="rId5" Type="http://schemas.openxmlformats.org/officeDocument/2006/relationships/oleObject" Target="../embeddings/oleObject64.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julkaisut.valtioneuvosto.fi/bitstream/handle/10024/163858/STM_2022_2.pdf?sequence=1&amp;isAllowed=y" TargetMode="Externa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18.emf"/><Relationship Id="rId5" Type="http://schemas.openxmlformats.org/officeDocument/2006/relationships/oleObject" Target="../embeddings/oleObject65.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54.png"/><Relationship Id="rId12" Type="http://schemas.openxmlformats.org/officeDocument/2006/relationships/image" Target="../media/image65.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3.svg"/><Relationship Id="rId11" Type="http://schemas.openxmlformats.org/officeDocument/2006/relationships/image" Target="../media/image64.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61.svg"/><Relationship Id="rId9" Type="http://schemas.openxmlformats.org/officeDocument/2006/relationships/image" Target="../media/image56.png"/><Relationship Id="rId14" Type="http://schemas.openxmlformats.org/officeDocument/2006/relationships/image" Target="../media/image67.svg"/></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hyperlink" Target="https://julkaisut.valtioneuvosto.fi/handle/10024/72811" TargetMode="External"/><Relationship Id="rId3" Type="http://schemas.openxmlformats.org/officeDocument/2006/relationships/slideLayout" Target="../slideLayouts/slideLayout12.xml"/><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18.emf"/><Relationship Id="rId11" Type="http://schemas.openxmlformats.org/officeDocument/2006/relationships/image" Target="../media/image72.png"/><Relationship Id="rId5" Type="http://schemas.openxmlformats.org/officeDocument/2006/relationships/oleObject" Target="../embeddings/oleObject66.bin"/><Relationship Id="rId10" Type="http://schemas.openxmlformats.org/officeDocument/2006/relationships/image" Target="../media/image71.svg"/><Relationship Id="rId4" Type="http://schemas.openxmlformats.org/officeDocument/2006/relationships/notesSlide" Target="../notesSlides/notesSlide23.xml"/><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slideLayout" Target="../slideLayouts/slideLayout9.xml"/><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tags" Target="../tags/tag68.xml"/><Relationship Id="rId16" Type="http://schemas.openxmlformats.org/officeDocument/2006/relationships/image" Target="../media/image83.svg"/><Relationship Id="rId1" Type="http://schemas.openxmlformats.org/officeDocument/2006/relationships/vmlDrawing" Target="../drawings/vmlDrawing67.vml"/><Relationship Id="rId6" Type="http://schemas.openxmlformats.org/officeDocument/2006/relationships/image" Target="../media/image18.emf"/><Relationship Id="rId11" Type="http://schemas.openxmlformats.org/officeDocument/2006/relationships/image" Target="../media/image78.png"/><Relationship Id="rId5" Type="http://schemas.openxmlformats.org/officeDocument/2006/relationships/oleObject" Target="../embeddings/oleObject67.bin"/><Relationship Id="rId15" Type="http://schemas.openxmlformats.org/officeDocument/2006/relationships/image" Target="../media/image82.png"/><Relationship Id="rId10" Type="http://schemas.openxmlformats.org/officeDocument/2006/relationships/image" Target="../media/image77.svg"/><Relationship Id="rId4" Type="http://schemas.openxmlformats.org/officeDocument/2006/relationships/notesSlide" Target="../notesSlides/notesSlide25.xml"/><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18.emf"/><Relationship Id="rId5" Type="http://schemas.openxmlformats.org/officeDocument/2006/relationships/oleObject" Target="../embeddings/oleObject68.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slideLayout" Target="../slideLayouts/slideLayout12.xml"/><Relationship Id="rId7" Type="http://schemas.openxmlformats.org/officeDocument/2006/relationships/image" Target="../media/image78.png"/><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18.emf"/><Relationship Id="rId5" Type="http://schemas.openxmlformats.org/officeDocument/2006/relationships/oleObject" Target="../embeddings/oleObject69.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slideLayout" Target="../slideLayouts/slideLayout12.xml"/><Relationship Id="rId7" Type="http://schemas.openxmlformats.org/officeDocument/2006/relationships/image" Target="../media/image76.png"/><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18.emf"/><Relationship Id="rId5" Type="http://schemas.openxmlformats.org/officeDocument/2006/relationships/oleObject" Target="../embeddings/oleObject70.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hyperlink" Target="https://etelasavonha.fi/asiakkaan-opas/asiakas-ja-potilasturvallisuus-ja-valvonta/oma-ilmoitus-vaaratilanteesta/" TargetMode="External"/><Relationship Id="rId13" Type="http://schemas.openxmlformats.org/officeDocument/2006/relationships/image" Target="../media/image82.png"/><Relationship Id="rId3" Type="http://schemas.openxmlformats.org/officeDocument/2006/relationships/slideLayout" Target="../slideLayouts/slideLayout12.xml"/><Relationship Id="rId7" Type="http://schemas.openxmlformats.org/officeDocument/2006/relationships/hyperlink" Target="https://etelasavonha.fi/asiakkaan-opas/palaute-etela-savon-hyvinvointialueelle/" TargetMode="External"/><Relationship Id="rId12" Type="http://schemas.openxmlformats.org/officeDocument/2006/relationships/image" Target="../media/image75.svg"/><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18.emf"/><Relationship Id="rId11" Type="http://schemas.openxmlformats.org/officeDocument/2006/relationships/image" Target="../media/image74.png"/><Relationship Id="rId5" Type="http://schemas.openxmlformats.org/officeDocument/2006/relationships/oleObject" Target="../embeddings/oleObject71.bin"/><Relationship Id="rId10" Type="http://schemas.openxmlformats.org/officeDocument/2006/relationships/image" Target="../media/image87.svg"/><Relationship Id="rId4" Type="http://schemas.openxmlformats.org/officeDocument/2006/relationships/notesSlide" Target="../notesSlides/notesSlide29.xml"/><Relationship Id="rId9" Type="http://schemas.openxmlformats.org/officeDocument/2006/relationships/image" Target="../media/image86.png"/><Relationship Id="rId14" Type="http://schemas.openxmlformats.org/officeDocument/2006/relationships/image" Target="../media/image83.sv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8.xml"/><Relationship Id="rId7" Type="http://schemas.openxmlformats.org/officeDocument/2006/relationships/image" Target="../media/image32.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18.emf"/><Relationship Id="rId5" Type="http://schemas.openxmlformats.org/officeDocument/2006/relationships/oleObject" Target="../embeddings/oleObject60.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47.png"/><Relationship Id="rId3" Type="http://schemas.openxmlformats.org/officeDocument/2006/relationships/tags" Target="../tags/tag74.xml"/><Relationship Id="rId7" Type="http://schemas.openxmlformats.org/officeDocument/2006/relationships/image" Target="../media/image18.emf"/><Relationship Id="rId12" Type="http://schemas.openxmlformats.org/officeDocument/2006/relationships/hyperlink" Target="mailto:sosiaali.potilasasiamies@etelasavonha.fi" TargetMode="Externa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oleObject" Target="../embeddings/oleObject72.bin"/><Relationship Id="rId11" Type="http://schemas.openxmlformats.org/officeDocument/2006/relationships/image" Target="../media/image46.svg"/><Relationship Id="rId5" Type="http://schemas.openxmlformats.org/officeDocument/2006/relationships/notesSlide" Target="../notesSlides/notesSlide30.xml"/><Relationship Id="rId10" Type="http://schemas.openxmlformats.org/officeDocument/2006/relationships/image" Target="../media/image45.png"/><Relationship Id="rId4" Type="http://schemas.openxmlformats.org/officeDocument/2006/relationships/slideLayout" Target="../slideLayouts/slideLayout12.xml"/><Relationship Id="rId9" Type="http://schemas.openxmlformats.org/officeDocument/2006/relationships/hyperlink" Target="https://etelasavonha.fi/asiakkaan-opas/lomakkeet-ja-hakemukset/" TargetMode="External"/><Relationship Id="rId14" Type="http://schemas.openxmlformats.org/officeDocument/2006/relationships/image" Target="../media/image48.sv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vmlDrawing" Target="../drawings/vmlDrawing73.vml"/><Relationship Id="rId6" Type="http://schemas.openxmlformats.org/officeDocument/2006/relationships/image" Target="../media/image18.emf"/><Relationship Id="rId5" Type="http://schemas.openxmlformats.org/officeDocument/2006/relationships/oleObject" Target="../embeddings/oleObject74.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hyperlink" Target="https://etelasavonha.fi/asiakkaan-opas/palveluoppaat/" TargetMode="External"/><Relationship Id="rId3" Type="http://schemas.openxmlformats.org/officeDocument/2006/relationships/slideLayout" Target="../slideLayouts/slideLayout12.xml"/><Relationship Id="rId7" Type="http://schemas.openxmlformats.org/officeDocument/2006/relationships/hyperlink" Target="https://etelasavonha.fi/wp-content/uploads/2023/03/Etela-Savon_hyvinvointialue_Eloisa_Ikaantyneiden_palvelut_palveluopas_07032023_DIGI.pdf" TargetMode="External"/><Relationship Id="rId2" Type="http://schemas.openxmlformats.org/officeDocument/2006/relationships/tags" Target="../tags/tag76.xml"/><Relationship Id="rId1" Type="http://schemas.openxmlformats.org/officeDocument/2006/relationships/vmlDrawing" Target="../drawings/vmlDrawing74.vml"/><Relationship Id="rId6" Type="http://schemas.openxmlformats.org/officeDocument/2006/relationships/image" Target="../media/image18.emf"/><Relationship Id="rId5" Type="http://schemas.openxmlformats.org/officeDocument/2006/relationships/oleObject" Target="../embeddings/oleObject75.bin"/><Relationship Id="rId4" Type="http://schemas.openxmlformats.org/officeDocument/2006/relationships/notesSlide" Target="../notesSlides/notesSlide32.xml"/><Relationship Id="rId9"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slideLayout" Target="../slideLayouts/slideLayout12.xml"/><Relationship Id="rId7" Type="http://schemas.openxmlformats.org/officeDocument/2006/relationships/image" Target="../media/image89.png"/><Relationship Id="rId2" Type="http://schemas.openxmlformats.org/officeDocument/2006/relationships/tags" Target="../tags/tag77.xml"/><Relationship Id="rId1" Type="http://schemas.openxmlformats.org/officeDocument/2006/relationships/vmlDrawing" Target="../drawings/vmlDrawing75.vml"/><Relationship Id="rId6" Type="http://schemas.openxmlformats.org/officeDocument/2006/relationships/image" Target="../media/image18.emf"/><Relationship Id="rId5" Type="http://schemas.openxmlformats.org/officeDocument/2006/relationships/oleObject" Target="../embeddings/oleObject76.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vmlDrawing" Target="../drawings/vmlDrawing76.vml"/><Relationship Id="rId6" Type="http://schemas.openxmlformats.org/officeDocument/2006/relationships/image" Target="../media/image18.emf"/><Relationship Id="rId5" Type="http://schemas.openxmlformats.org/officeDocument/2006/relationships/oleObject" Target="../embeddings/oleObject77.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hyperlink" Target="https://www.ruokavirasto.fi/elintarvikkeet/terveytta-edistava-ruokavalio/ravitsemus--ja-ruokasuositukset/" TargetMode="External"/><Relationship Id="rId3" Type="http://schemas.openxmlformats.org/officeDocument/2006/relationships/slideLayout" Target="../slideLayouts/slideLayout12.xml"/><Relationship Id="rId7" Type="http://schemas.openxmlformats.org/officeDocument/2006/relationships/hyperlink" Target="https://www.julkari.fi/bitstream/handle/10024/139415/THL_OHJ_4_2020_Vireytt%c3%a4%20seniorivuosiin_verkko.pdf?sequence=4&amp;isAllowed=y" TargetMode="External"/><Relationship Id="rId2" Type="http://schemas.openxmlformats.org/officeDocument/2006/relationships/tags" Target="../tags/tag79.xml"/><Relationship Id="rId1" Type="http://schemas.openxmlformats.org/officeDocument/2006/relationships/vmlDrawing" Target="../drawings/vmlDrawing77.vml"/><Relationship Id="rId6" Type="http://schemas.openxmlformats.org/officeDocument/2006/relationships/image" Target="../media/image18.emf"/><Relationship Id="rId5" Type="http://schemas.openxmlformats.org/officeDocument/2006/relationships/oleObject" Target="../embeddings/oleObject78.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vmlDrawing" Target="../drawings/vmlDrawing78.vml"/><Relationship Id="rId6" Type="http://schemas.openxmlformats.org/officeDocument/2006/relationships/image" Target="../media/image18.emf"/><Relationship Id="rId5" Type="http://schemas.openxmlformats.org/officeDocument/2006/relationships/oleObject" Target="../embeddings/oleObject79.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slideLayout" Target="../slideLayouts/slideLayout12.xml"/><Relationship Id="rId7" Type="http://schemas.openxmlformats.org/officeDocument/2006/relationships/image" Target="../media/image91.png"/><Relationship Id="rId2" Type="http://schemas.openxmlformats.org/officeDocument/2006/relationships/tags" Target="../tags/tag81.xml"/><Relationship Id="rId1" Type="http://schemas.openxmlformats.org/officeDocument/2006/relationships/vmlDrawing" Target="../drawings/vmlDrawing79.vml"/><Relationship Id="rId6" Type="http://schemas.openxmlformats.org/officeDocument/2006/relationships/image" Target="../media/image18.emf"/><Relationship Id="rId5" Type="http://schemas.openxmlformats.org/officeDocument/2006/relationships/oleObject" Target="../embeddings/oleObject80.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essote.terveytesi.fi/citizenportal/#/login" TargetMode="External"/><Relationship Id="rId2" Type="http://schemas.openxmlformats.org/officeDocument/2006/relationships/tags" Target="../tags/tag82.xml"/><Relationship Id="rId1" Type="http://schemas.openxmlformats.org/officeDocument/2006/relationships/vmlDrawing" Target="../drawings/vmlDrawing80.vml"/><Relationship Id="rId6" Type="http://schemas.openxmlformats.org/officeDocument/2006/relationships/image" Target="../media/image18.emf"/><Relationship Id="rId5" Type="http://schemas.openxmlformats.org/officeDocument/2006/relationships/oleObject" Target="../embeddings/oleObject81.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hyperlink" Target="https://valvira.fi/sosiaali-ja-terveydenhuolto/rajattu-laakevarasto" TargetMode="External"/><Relationship Id="rId3" Type="http://schemas.openxmlformats.org/officeDocument/2006/relationships/slideLayout" Target="../slideLayouts/slideLayout12.xml"/><Relationship Id="rId7" Type="http://schemas.openxmlformats.org/officeDocument/2006/relationships/hyperlink" Target="https://julkaisut.valtioneuvosto.fi/handle/10024/162847" TargetMode="External"/><Relationship Id="rId2" Type="http://schemas.openxmlformats.org/officeDocument/2006/relationships/tags" Target="../tags/tag83.xml"/><Relationship Id="rId1" Type="http://schemas.openxmlformats.org/officeDocument/2006/relationships/vmlDrawing" Target="../drawings/vmlDrawing81.vml"/><Relationship Id="rId6" Type="http://schemas.openxmlformats.org/officeDocument/2006/relationships/image" Target="../media/image18.emf"/><Relationship Id="rId5" Type="http://schemas.openxmlformats.org/officeDocument/2006/relationships/oleObject" Target="../embeddings/oleObject82.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slideLayout" Target="../slideLayouts/slideLayout12.xml"/><Relationship Id="rId7" Type="http://schemas.openxmlformats.org/officeDocument/2006/relationships/image" Target="../media/image93.png"/><Relationship Id="rId2" Type="http://schemas.openxmlformats.org/officeDocument/2006/relationships/tags" Target="../tags/tag84.xml"/><Relationship Id="rId1" Type="http://schemas.openxmlformats.org/officeDocument/2006/relationships/vmlDrawing" Target="../drawings/vmlDrawing82.vml"/><Relationship Id="rId6" Type="http://schemas.openxmlformats.org/officeDocument/2006/relationships/image" Target="../media/image18.emf"/><Relationship Id="rId5" Type="http://schemas.openxmlformats.org/officeDocument/2006/relationships/oleObject" Target="../embeddings/oleObject83.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tags" Target="../tags/tag86.xml"/><Relationship Id="rId7" Type="http://schemas.openxmlformats.org/officeDocument/2006/relationships/image" Target="../media/image18.emf"/><Relationship Id="rId2" Type="http://schemas.openxmlformats.org/officeDocument/2006/relationships/tags" Target="../tags/tag85.xml"/><Relationship Id="rId1" Type="http://schemas.openxmlformats.org/officeDocument/2006/relationships/vmlDrawing" Target="../drawings/vmlDrawing83.vml"/><Relationship Id="rId6" Type="http://schemas.openxmlformats.org/officeDocument/2006/relationships/oleObject" Target="../embeddings/oleObject84.bin"/><Relationship Id="rId5" Type="http://schemas.openxmlformats.org/officeDocument/2006/relationships/notesSlide" Target="../notesSlides/notesSlide41.xml"/><Relationship Id="rId10" Type="http://schemas.openxmlformats.org/officeDocument/2006/relationships/image" Target="../media/image96.jpeg"/><Relationship Id="rId4" Type="http://schemas.openxmlformats.org/officeDocument/2006/relationships/slideLayout" Target="../slideLayouts/slideLayout47.xml"/><Relationship Id="rId9" Type="http://schemas.openxmlformats.org/officeDocument/2006/relationships/image" Target="../media/image95.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vmlDrawing" Target="../drawings/vmlDrawing84.vml"/><Relationship Id="rId6" Type="http://schemas.openxmlformats.org/officeDocument/2006/relationships/image" Target="../media/image18.emf"/><Relationship Id="rId5" Type="http://schemas.openxmlformats.org/officeDocument/2006/relationships/oleObject" Target="../embeddings/oleObject86.bin"/><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tags" Target="../tags/tag89.xml"/><Relationship Id="rId7" Type="http://schemas.openxmlformats.org/officeDocument/2006/relationships/image" Target="../media/image18.emf"/><Relationship Id="rId2" Type="http://schemas.openxmlformats.org/officeDocument/2006/relationships/tags" Target="../tags/tag88.xml"/><Relationship Id="rId1" Type="http://schemas.openxmlformats.org/officeDocument/2006/relationships/vmlDrawing" Target="../drawings/vmlDrawing85.vml"/><Relationship Id="rId6" Type="http://schemas.openxmlformats.org/officeDocument/2006/relationships/oleObject" Target="../embeddings/oleObject87.bin"/><Relationship Id="rId5" Type="http://schemas.openxmlformats.org/officeDocument/2006/relationships/notesSlide" Target="../notesSlides/notesSlide43.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s://pelastustoimi.fi/asiointi/lomakkeet/ilmoitus-ilmeinen-palonvaara" TargetMode="External"/><Relationship Id="rId3" Type="http://schemas.openxmlformats.org/officeDocument/2006/relationships/slideLayout" Target="../slideLayouts/slideLayout12.xml"/><Relationship Id="rId7" Type="http://schemas.openxmlformats.org/officeDocument/2006/relationships/hyperlink" Target="https://dvv.fi/nain-ilmoitat-edunvalvontaa-tarvitsevasta-henkilosta" TargetMode="External"/><Relationship Id="rId2" Type="http://schemas.openxmlformats.org/officeDocument/2006/relationships/tags" Target="../tags/tag90.xml"/><Relationship Id="rId1" Type="http://schemas.openxmlformats.org/officeDocument/2006/relationships/vmlDrawing" Target="../drawings/vmlDrawing86.vml"/><Relationship Id="rId6" Type="http://schemas.openxmlformats.org/officeDocument/2006/relationships/image" Target="../media/image18.emf"/><Relationship Id="rId5" Type="http://schemas.openxmlformats.org/officeDocument/2006/relationships/oleObject" Target="../embeddings/oleObject89.bin"/><Relationship Id="rId4" Type="http://schemas.openxmlformats.org/officeDocument/2006/relationships/notesSlide" Target="../notesSlides/notesSlide44.xml"/><Relationship Id="rId9" Type="http://schemas.openxmlformats.org/officeDocument/2006/relationships/hyperlink" Target="https://etelasavonha.fi/asiakkaan-opas/huoli/" TargetMode="Externa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tags" Target="../tags/tag92.xml"/><Relationship Id="rId7" Type="http://schemas.openxmlformats.org/officeDocument/2006/relationships/image" Target="../media/image18.emf"/><Relationship Id="rId2" Type="http://schemas.openxmlformats.org/officeDocument/2006/relationships/tags" Target="../tags/tag91.xml"/><Relationship Id="rId1" Type="http://schemas.openxmlformats.org/officeDocument/2006/relationships/vmlDrawing" Target="../drawings/vmlDrawing87.vml"/><Relationship Id="rId6" Type="http://schemas.openxmlformats.org/officeDocument/2006/relationships/oleObject" Target="../embeddings/oleObject90.bin"/><Relationship Id="rId5" Type="http://schemas.openxmlformats.org/officeDocument/2006/relationships/notesSlide" Target="../notesSlides/notesSlide45.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hyperlink" Target="https://valvira.fi/ammattioikeudet/riittava-kielitaito" TargetMode="External"/><Relationship Id="rId3" Type="http://schemas.openxmlformats.org/officeDocument/2006/relationships/slideLayout" Target="../slideLayouts/slideLayout12.xml"/><Relationship Id="rId7" Type="http://schemas.openxmlformats.org/officeDocument/2006/relationships/hyperlink" Target="https://www.kuntarekry.fi/fi/tyonantajat/etela-savon-hyvinvointialue/" TargetMode="External"/><Relationship Id="rId2" Type="http://schemas.openxmlformats.org/officeDocument/2006/relationships/tags" Target="../tags/tag93.xml"/><Relationship Id="rId1" Type="http://schemas.openxmlformats.org/officeDocument/2006/relationships/vmlDrawing" Target="../drawings/vmlDrawing88.vml"/><Relationship Id="rId6" Type="http://schemas.openxmlformats.org/officeDocument/2006/relationships/image" Target="../media/image18.emf"/><Relationship Id="rId5" Type="http://schemas.openxmlformats.org/officeDocument/2006/relationships/oleObject" Target="../embeddings/oleObject92.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4.xml"/><Relationship Id="rId1" Type="http://schemas.openxmlformats.org/officeDocument/2006/relationships/vmlDrawing" Target="../drawings/vmlDrawing89.vml"/><Relationship Id="rId6" Type="http://schemas.openxmlformats.org/officeDocument/2006/relationships/image" Target="../media/image18.emf"/><Relationship Id="rId5" Type="http://schemas.openxmlformats.org/officeDocument/2006/relationships/oleObject" Target="../embeddings/oleObject93.bin"/><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vmlDrawing" Target="../drawings/vmlDrawing90.vml"/><Relationship Id="rId6" Type="http://schemas.openxmlformats.org/officeDocument/2006/relationships/image" Target="../media/image18.emf"/><Relationship Id="rId5" Type="http://schemas.openxmlformats.org/officeDocument/2006/relationships/oleObject" Target="../embeddings/oleObject94.bin"/><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6.xml"/><Relationship Id="rId1" Type="http://schemas.openxmlformats.org/officeDocument/2006/relationships/vmlDrawing" Target="../drawings/vmlDrawing91.vml"/><Relationship Id="rId6" Type="http://schemas.openxmlformats.org/officeDocument/2006/relationships/image" Target="../media/image18.emf"/><Relationship Id="rId5" Type="http://schemas.openxmlformats.org/officeDocument/2006/relationships/oleObject" Target="../embeddings/oleObject95.bin"/><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vmlDrawing" Target="../drawings/vmlDrawing92.vml"/><Relationship Id="rId6" Type="http://schemas.openxmlformats.org/officeDocument/2006/relationships/image" Target="../media/image18.emf"/><Relationship Id="rId5" Type="http://schemas.openxmlformats.org/officeDocument/2006/relationships/oleObject" Target="../embeddings/oleObject96.bin"/><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3" Type="http://schemas.openxmlformats.org/officeDocument/2006/relationships/slideLayout" Target="../slideLayouts/slideLayout13.xml"/><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tags" Target="../tags/tag98.xml"/><Relationship Id="rId1" Type="http://schemas.openxmlformats.org/officeDocument/2006/relationships/vmlDrawing" Target="../drawings/vmlDrawing93.vml"/><Relationship Id="rId6" Type="http://schemas.openxmlformats.org/officeDocument/2006/relationships/image" Target="../media/image18.emf"/><Relationship Id="rId11" Type="http://schemas.openxmlformats.org/officeDocument/2006/relationships/image" Target="../media/image101.png"/><Relationship Id="rId5" Type="http://schemas.openxmlformats.org/officeDocument/2006/relationships/oleObject" Target="../embeddings/oleObject97.bin"/><Relationship Id="rId10" Type="http://schemas.openxmlformats.org/officeDocument/2006/relationships/image" Target="../media/image100.svg"/><Relationship Id="rId4" Type="http://schemas.openxmlformats.org/officeDocument/2006/relationships/notesSlide" Target="../notesSlides/notesSlide51.xml"/><Relationship Id="rId9" Type="http://schemas.openxmlformats.org/officeDocument/2006/relationships/image" Target="../media/image99.png"/><Relationship Id="rId14" Type="http://schemas.openxmlformats.org/officeDocument/2006/relationships/image" Target="../media/image104.sv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9.xml"/><Relationship Id="rId1" Type="http://schemas.openxmlformats.org/officeDocument/2006/relationships/vmlDrawing" Target="../drawings/vmlDrawing94.vml"/><Relationship Id="rId6" Type="http://schemas.openxmlformats.org/officeDocument/2006/relationships/image" Target="../media/image18.emf"/><Relationship Id="rId5" Type="http://schemas.openxmlformats.org/officeDocument/2006/relationships/oleObject" Target="../embeddings/oleObject98.bin"/><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tietosuoja.fi/documents/6927448/10594424/Sosiaalihuollon+asiakatietojen+k%C3%A4sittely.pdf/fc9f4ce8-caee-3161-f3ae-8962a87007b6/Sosiaalihuollon+asiakatietojen+k%C3%A4sittely.pdf?t=1664534736382" TargetMode="External"/><Relationship Id="rId3" Type="http://schemas.openxmlformats.org/officeDocument/2006/relationships/slideLayout" Target="../slideLayouts/slideLayout12.xml"/><Relationship Id="rId7" Type="http://schemas.openxmlformats.org/officeDocument/2006/relationships/hyperlink" Target="https://etelasavonha.fi/asiakkaan-opas/asiakas-ja-potilasturvallisuus-ja-valvonta/rekisterit/" TargetMode="External"/><Relationship Id="rId12" Type="http://schemas.openxmlformats.org/officeDocument/2006/relationships/hyperlink" Target="https://thl.fi/documents/920442/2816495/THL_maarays_1_2021sosiaalihuollon_asiakasasiakirjoista_ja_niihin_merkittavista_tiedoista.pdf/f11f6fce-d7c5-9fff-7a92-d40460dbde80?t=1637222140211" TargetMode="External"/><Relationship Id="rId2" Type="http://schemas.openxmlformats.org/officeDocument/2006/relationships/tags" Target="../tags/tag100.xml"/><Relationship Id="rId1" Type="http://schemas.openxmlformats.org/officeDocument/2006/relationships/vmlDrawing" Target="../drawings/vmlDrawing95.vml"/><Relationship Id="rId6" Type="http://schemas.openxmlformats.org/officeDocument/2006/relationships/image" Target="../media/image18.emf"/><Relationship Id="rId11" Type="http://schemas.openxmlformats.org/officeDocument/2006/relationships/image" Target="../media/image48.svg"/><Relationship Id="rId5" Type="http://schemas.openxmlformats.org/officeDocument/2006/relationships/oleObject" Target="../embeddings/oleObject99.bin"/><Relationship Id="rId10" Type="http://schemas.openxmlformats.org/officeDocument/2006/relationships/image" Target="../media/image47.png"/><Relationship Id="rId4" Type="http://schemas.openxmlformats.org/officeDocument/2006/relationships/notesSlide" Target="../notesSlides/notesSlide53.xml"/><Relationship Id="rId9" Type="http://schemas.openxmlformats.org/officeDocument/2006/relationships/image" Target="../media/image46.sv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1.xml"/><Relationship Id="rId1" Type="http://schemas.openxmlformats.org/officeDocument/2006/relationships/vmlDrawing" Target="../drawings/vmlDrawing96.vml"/><Relationship Id="rId6" Type="http://schemas.openxmlformats.org/officeDocument/2006/relationships/image" Target="../media/image18.emf"/><Relationship Id="rId5" Type="http://schemas.openxmlformats.org/officeDocument/2006/relationships/oleObject" Target="../embeddings/oleObject100.bin"/><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2.xml"/><Relationship Id="rId1" Type="http://schemas.openxmlformats.org/officeDocument/2006/relationships/vmlDrawing" Target="../drawings/vmlDrawing97.vml"/><Relationship Id="rId6" Type="http://schemas.openxmlformats.org/officeDocument/2006/relationships/image" Target="../media/image18.emf"/><Relationship Id="rId5" Type="http://schemas.openxmlformats.org/officeDocument/2006/relationships/oleObject" Target="../embeddings/oleObject101.bin"/><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hyperlink" Target="https://etelasavonha.fi/asiakkaan-opas/asiakas-ja-potilasturvallisuus-ja-valvonta/valvonnan-yhteystiedot/" TargetMode="External"/><Relationship Id="rId3" Type="http://schemas.openxmlformats.org/officeDocument/2006/relationships/slideLayout" Target="../slideLayouts/slideLayout15.xml"/><Relationship Id="rId7" Type="http://schemas.openxmlformats.org/officeDocument/2006/relationships/hyperlink" Target="https://etelasavonha.fi/asiakkaan-opas/asiakas-ja-potilasturvallisuus-ja-valvonta/omavalvontaohjelma-ja-suunnitelmat/" TargetMode="External"/><Relationship Id="rId2" Type="http://schemas.openxmlformats.org/officeDocument/2006/relationships/tags" Target="../tags/tag103.xml"/><Relationship Id="rId1" Type="http://schemas.openxmlformats.org/officeDocument/2006/relationships/vmlDrawing" Target="../drawings/vmlDrawing98.vml"/><Relationship Id="rId6" Type="http://schemas.openxmlformats.org/officeDocument/2006/relationships/image" Target="../media/image18.emf"/><Relationship Id="rId5" Type="http://schemas.openxmlformats.org/officeDocument/2006/relationships/oleObject" Target="../embeddings/oleObject102.bin"/><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slideLayout" Target="../slideLayouts/slideLayout16.xml"/><Relationship Id="rId7" Type="http://schemas.openxmlformats.org/officeDocument/2006/relationships/customXml" Target="../ink/ink1.xml"/><Relationship Id="rId2" Type="http://schemas.openxmlformats.org/officeDocument/2006/relationships/tags" Target="../tags/tag104.xml"/><Relationship Id="rId1" Type="http://schemas.openxmlformats.org/officeDocument/2006/relationships/vmlDrawing" Target="../drawings/vmlDrawing99.vml"/><Relationship Id="rId6" Type="http://schemas.openxmlformats.org/officeDocument/2006/relationships/image" Target="../media/image18.emf"/><Relationship Id="rId5" Type="http://schemas.openxmlformats.org/officeDocument/2006/relationships/oleObject" Target="../embeddings/oleObject103.bin"/><Relationship Id="rId10" Type="http://schemas.openxmlformats.org/officeDocument/2006/relationships/image" Target="../media/image106.svg"/><Relationship Id="rId4" Type="http://schemas.openxmlformats.org/officeDocument/2006/relationships/notesSlide" Target="../notesSlides/notesSlide58.xml"/><Relationship Id="rId9"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5.xml"/><Relationship Id="rId1" Type="http://schemas.openxmlformats.org/officeDocument/2006/relationships/vmlDrawing" Target="../drawings/vmlDrawing100.vml"/><Relationship Id="rId6" Type="http://schemas.openxmlformats.org/officeDocument/2006/relationships/image" Target="../media/image18.emf"/><Relationship Id="rId5" Type="http://schemas.openxmlformats.org/officeDocument/2006/relationships/oleObject" Target="../embeddings/oleObject104.bin"/><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44.svg"/><Relationship Id="rId3" Type="http://schemas.openxmlformats.org/officeDocument/2006/relationships/slide" Target="slide8.xml"/><Relationship Id="rId7" Type="http://schemas.openxmlformats.org/officeDocument/2006/relationships/slide" Target="slide43.xml"/><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slide" Target="slide31.xml"/><Relationship Id="rId11" Type="http://schemas.openxmlformats.org/officeDocument/2006/relationships/slide" Target="slide59.xml"/><Relationship Id="rId5" Type="http://schemas.openxmlformats.org/officeDocument/2006/relationships/slide" Target="slide24.xml"/><Relationship Id="rId10" Type="http://schemas.openxmlformats.org/officeDocument/2006/relationships/slide" Target="slide56.xml"/><Relationship Id="rId4" Type="http://schemas.openxmlformats.org/officeDocument/2006/relationships/slide" Target="slide15.xml"/><Relationship Id="rId9" Type="http://schemas.openxmlformats.org/officeDocument/2006/relationships/slide" Target="slide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6.xml"/><Relationship Id="rId1" Type="http://schemas.openxmlformats.org/officeDocument/2006/relationships/vmlDrawing" Target="../drawings/vmlDrawing101.vml"/><Relationship Id="rId6" Type="http://schemas.openxmlformats.org/officeDocument/2006/relationships/image" Target="../media/image18.emf"/><Relationship Id="rId5" Type="http://schemas.openxmlformats.org/officeDocument/2006/relationships/oleObject" Target="../embeddings/oleObject105.bin"/><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hyperlink" Target="https://etelasavonha.fi/asiakkaan-opas/asiakas-ja-potilasturvallisuus-ja-valvonta/oma-ilmoitus-vaaratilanteesta/" TargetMode="External"/><Relationship Id="rId13" Type="http://schemas.openxmlformats.org/officeDocument/2006/relationships/hyperlink" Target="https://urldefense.proofpoint.com/v2/url?u=https-3A__mikkeli.fi_palvelut_ymparisto_ymparistoterveydenhuolto-2D2_asumisterveys-2Dja-2Dsisailma_&amp;d=DwMFAw&amp;c=euGZstcaTDllvimEN8b7jXrwqOf-v5A_CdpgnVfiiMM&amp;r=mc_BQWkfQO8xQBgHnlkDa0syIeHuwRe1MVW24M-zU6A&amp;m=rh-clCKp1Nzbv9CRjRVHVHhvsbhsxfaGWN7DBI9zuPEFlBVDBc0_tFFxXnvt-5o6&amp;s=t3PoO75kO1TQgDv3VH0HRofQmzsadkjOj0EpDCEYEZo&amp;e=" TargetMode="External"/><Relationship Id="rId3" Type="http://schemas.openxmlformats.org/officeDocument/2006/relationships/slideLayout" Target="../slideLayouts/slideLayout9.xml"/><Relationship Id="rId7" Type="http://schemas.openxmlformats.org/officeDocument/2006/relationships/hyperlink" Target="https://etelasavonha.fi/asiakkaan-opas/huoli/" TargetMode="External"/><Relationship Id="rId12" Type="http://schemas.openxmlformats.org/officeDocument/2006/relationships/hyperlink" Target="https://urldefense.proofpoint.com/v2/url?u=https-3A__www.savonlinna.fi_asukas_terveysvalvonta_asumisterveys_&amp;d=DwMFAw&amp;c=euGZstcaTDllvimEN8b7jXrwqOf-v5A_CdpgnVfiiMM&amp;r=mc_BQWkfQO8xQBgHnlkDa0syIeHuwRe1MVW24M-zU6A&amp;m=rh-clCKp1Nzbv9CRjRVHVHhvsbhsxfaGWN7DBI9zuPEFlBVDBc0_tFFxXnvt-5o6&amp;s=QqMsBFvP9m59CpE43Eb2h68w_4bHLJu7ll6Pz5XBLjM&amp;e=" TargetMode="External"/><Relationship Id="rId2" Type="http://schemas.openxmlformats.org/officeDocument/2006/relationships/tags" Target="../tags/tag107.xml"/><Relationship Id="rId1" Type="http://schemas.openxmlformats.org/officeDocument/2006/relationships/vmlDrawing" Target="../drawings/vmlDrawing102.vml"/><Relationship Id="rId6" Type="http://schemas.openxmlformats.org/officeDocument/2006/relationships/image" Target="../media/image18.emf"/><Relationship Id="rId11" Type="http://schemas.openxmlformats.org/officeDocument/2006/relationships/hyperlink" Target="https://pelastustoimi.fi/asiointi/lomakkeet/ilmoitus-ilmeinen-palonvaara" TargetMode="External"/><Relationship Id="rId5" Type="http://schemas.openxmlformats.org/officeDocument/2006/relationships/oleObject" Target="../embeddings/oleObject106.bin"/><Relationship Id="rId15" Type="http://schemas.openxmlformats.org/officeDocument/2006/relationships/hyperlink" Target="https://poliisi.fi/tee-rikosilmoitus" TargetMode="External"/><Relationship Id="rId10" Type="http://schemas.openxmlformats.org/officeDocument/2006/relationships/hyperlink" Target="https://dvv.fi/nain-ilmoitat-edunvalvontaa-tarvitsevasta-henkilosta" TargetMode="External"/><Relationship Id="rId4" Type="http://schemas.openxmlformats.org/officeDocument/2006/relationships/notesSlide" Target="../notesSlides/notesSlide61.xml"/><Relationship Id="rId9" Type="http://schemas.openxmlformats.org/officeDocument/2006/relationships/hyperlink" Target="https://etelasavonha.fi/asiakkaan-opas/lomakkeet-ja-hakemukset/" TargetMode="External"/><Relationship Id="rId14" Type="http://schemas.openxmlformats.org/officeDocument/2006/relationships/hyperlink" Target="https://urldefense.proofpoint.com/v2/url?u=https-3A__keskisavonymparistotoimi.fi_terveysvalvonta_asumisterveys-2D2_&amp;d=DwMFAw&amp;c=euGZstcaTDllvimEN8b7jXrwqOf-v5A_CdpgnVfiiMM&amp;r=mc_BQWkfQO8xQBgHnlkDa0syIeHuwRe1MVW24M-zU6A&amp;m=rh-clCKp1Nzbv9CRjRVHVHhvsbhsxfaGWN7DBI9zuPEFlBVDBc0_tFFxXnvt-5o6&amp;s=YC2VFsqiGJKMWNU4K0EKxg8oVCXaAt-96uh1tjKFBfU&amp;e="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etelasavonha.fi/asiakkaan-opas/palveluoppaat/" TargetMode="External"/><Relationship Id="rId13" Type="http://schemas.openxmlformats.org/officeDocument/2006/relationships/hyperlink" Target="https://julkaisut.valtioneuvosto.fi/handle/10024/72811" TargetMode="External"/><Relationship Id="rId18" Type="http://schemas.openxmlformats.org/officeDocument/2006/relationships/hyperlink" Target="https://www.kuntarekry.fi/fi/tyonantajat/etela-savon-hyvinvointialue/" TargetMode="External"/><Relationship Id="rId3" Type="http://schemas.openxmlformats.org/officeDocument/2006/relationships/slideLayout" Target="../slideLayouts/slideLayout18.xml"/><Relationship Id="rId21" Type="http://schemas.openxmlformats.org/officeDocument/2006/relationships/hyperlink" Target="https://tietosuoja.fi/documents/6927448/10594424/Sosiaalihuollon+asiakatietojen+k%C3%A4sittely.pdf/fc9f4ce8-caee-3161-f3ae-8962a87007b6/Sosiaalihuollon+asiakatietojen+k%C3%A4sittely.pdf?t=1664534736382" TargetMode="External"/><Relationship Id="rId7" Type="http://schemas.openxmlformats.org/officeDocument/2006/relationships/hyperlink" Target="https://etelasavonha.fi/eloisa/tutkimus-ja-kehittamistyo/ikaohjelma-2030/" TargetMode="External"/><Relationship Id="rId12" Type="http://schemas.openxmlformats.org/officeDocument/2006/relationships/hyperlink" Target="https://julkaisut.valtioneuvosto.fi/bitstream/handle/10024/163858/STM_2022_2.pdf?sequence=1&amp;isAllowed=y" TargetMode="External"/><Relationship Id="rId17" Type="http://schemas.openxmlformats.org/officeDocument/2006/relationships/hyperlink" Target="https://valvira.fi/sosiaali-ja-terveydenhuolto/rajattu-laakevarasto" TargetMode="External"/><Relationship Id="rId2" Type="http://schemas.openxmlformats.org/officeDocument/2006/relationships/tags" Target="../tags/tag108.xml"/><Relationship Id="rId16" Type="http://schemas.openxmlformats.org/officeDocument/2006/relationships/hyperlink" Target="https://julkaisut.valtioneuvosto.fi/handle/10024/162847" TargetMode="External"/><Relationship Id="rId20" Type="http://schemas.openxmlformats.org/officeDocument/2006/relationships/hyperlink" Target="https://thl.fi/documents/920442/2816495/THL_maarays_1_2021sosiaalihuollon_asiakasasiakirjoista_ja_niihin_merkittavista_tiedoista.pdf/f11f6fce-d7c5-9fff-7a92-d40460dbde80?t=1637222140211" TargetMode="External"/><Relationship Id="rId1" Type="http://schemas.openxmlformats.org/officeDocument/2006/relationships/vmlDrawing" Target="../drawings/vmlDrawing103.vml"/><Relationship Id="rId6" Type="http://schemas.openxmlformats.org/officeDocument/2006/relationships/image" Target="../media/image18.emf"/><Relationship Id="rId11" Type="http://schemas.openxmlformats.org/officeDocument/2006/relationships/hyperlink" Target="https://etelasavonha.fi/asiakkaan-opas/asiakas-ja-potilasturvallisuus-ja-valvonta/valvonnan-yhteystiedot/" TargetMode="External"/><Relationship Id="rId5" Type="http://schemas.openxmlformats.org/officeDocument/2006/relationships/oleObject" Target="../embeddings/oleObject107.bin"/><Relationship Id="rId15" Type="http://schemas.openxmlformats.org/officeDocument/2006/relationships/hyperlink" Target="https://www.ruokavirasto.fi/elintarvikkeet/terveytta-edistava-ruokavalio/ravitsemus--ja-ruokasuositukset/" TargetMode="External"/><Relationship Id="rId10" Type="http://schemas.openxmlformats.org/officeDocument/2006/relationships/hyperlink" Target="https://etelasavonha.fi/asiakkaan-opas/asiakas-ja-potilasturvallisuus-ja-valvonta/omavalvontaohjelma-ja-suunnitelmat/" TargetMode="External"/><Relationship Id="rId19" Type="http://schemas.openxmlformats.org/officeDocument/2006/relationships/hyperlink" Target="https://valvira.fi/ammattioikeudet/riittava-kielitaito" TargetMode="External"/><Relationship Id="rId4" Type="http://schemas.openxmlformats.org/officeDocument/2006/relationships/notesSlide" Target="../notesSlides/notesSlide62.xml"/><Relationship Id="rId9" Type="http://schemas.openxmlformats.org/officeDocument/2006/relationships/hyperlink" Target="https://etelasavonha.fi/asiakkaan-opas/asiakas-ja-potilasturvallisuus-ja-valvonta/rekisterit/" TargetMode="External"/><Relationship Id="rId14" Type="http://schemas.openxmlformats.org/officeDocument/2006/relationships/hyperlink" Target="https://www.julkari.fi/bitstream/handle/10024/139415/THL_OHJ_4_2020_Vireytt%c3%a4%20seniorivuosiin_verkko.pdf?sequence=4&amp;isAllowed=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18.emf"/><Relationship Id="rId5" Type="http://schemas.openxmlformats.org/officeDocument/2006/relationships/oleObject" Target="../embeddings/oleObject6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11.xml"/><Relationship Id="rId7" Type="http://schemas.openxmlformats.org/officeDocument/2006/relationships/image" Target="../media/image45.png"/><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18.emf"/><Relationship Id="rId5" Type="http://schemas.openxmlformats.org/officeDocument/2006/relationships/oleObject" Target="../embeddings/oleObject62.bin"/><Relationship Id="rId10" Type="http://schemas.openxmlformats.org/officeDocument/2006/relationships/image" Target="../media/image48.svg"/><Relationship Id="rId4" Type="http://schemas.openxmlformats.org/officeDocument/2006/relationships/notesSlide" Target="../notesSlides/notesSlide9.xm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EE3100-5E23-0A26-BDF8-D9B9663E1752}"/>
              </a:ext>
            </a:extLst>
          </p:cNvPr>
          <p:cNvGraphicFramePr>
            <a:graphicFrameLocks noChangeAspect="1"/>
          </p:cNvGraphicFramePr>
          <p:nvPr>
            <p:custDataLst>
              <p:tags r:id="rId2"/>
            </p:custDataLst>
            <p:extLst>
              <p:ext uri="{D42A27DB-BD31-4B8C-83A1-F6EECF244321}">
                <p14:modId xmlns:p14="http://schemas.microsoft.com/office/powerpoint/2010/main" val="298899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5" imgW="484" imgH="486" progId="TCLayout.ActiveDocument.1">
                  <p:embed/>
                </p:oleObj>
              </mc:Choice>
              <mc:Fallback>
                <p:oleObj name="think-cell Slide" r:id="rId5" imgW="484" imgH="486" progId="TCLayout.ActiveDocument.1">
                  <p:embed/>
                  <p:pic>
                    <p:nvPicPr>
                      <p:cNvPr id="2" name="think-cell data - do not delete" hidden="1">
                        <a:extLst>
                          <a:ext uri="{FF2B5EF4-FFF2-40B4-BE49-F238E27FC236}">
                            <a16:creationId xmlns:a16="http://schemas.microsoft.com/office/drawing/2014/main" id="{09EE3100-5E23-0A26-BDF8-D9B9663E175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83547D8E-2C3C-BE33-F647-880681E2D150}"/>
              </a:ext>
            </a:extLst>
          </p:cNvPr>
          <p:cNvGrpSpPr/>
          <p:nvPr/>
        </p:nvGrpSpPr>
        <p:grpSpPr>
          <a:xfrm>
            <a:off x="6471560" y="665320"/>
            <a:ext cx="5641245" cy="5285725"/>
            <a:chOff x="1670960" y="1142723"/>
            <a:chExt cx="5641245" cy="5285725"/>
          </a:xfrm>
        </p:grpSpPr>
        <p:pic>
          <p:nvPicPr>
            <p:cNvPr id="15" name="Picture 14">
              <a:extLst>
                <a:ext uri="{FF2B5EF4-FFF2-40B4-BE49-F238E27FC236}">
                  <a16:creationId xmlns:a16="http://schemas.microsoft.com/office/drawing/2014/main" id="{13343B6D-F980-3790-7275-F780AD04F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6174" y="2132173"/>
              <a:ext cx="4714875" cy="3143250"/>
            </a:xfrm>
            <a:prstGeom prst="rect">
              <a:avLst/>
            </a:prstGeom>
          </p:spPr>
        </p:pic>
        <p:pic>
          <p:nvPicPr>
            <p:cNvPr id="16" name="Graphic 15">
              <a:extLst>
                <a:ext uri="{FF2B5EF4-FFF2-40B4-BE49-F238E27FC236}">
                  <a16:creationId xmlns:a16="http://schemas.microsoft.com/office/drawing/2014/main" id="{309E1002-4B3A-6365-23BC-5B1AAD1B0A8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8507" r="16114"/>
            <a:stretch/>
          </p:blipFill>
          <p:spPr>
            <a:xfrm>
              <a:off x="1670960" y="1142723"/>
              <a:ext cx="5641245" cy="5285725"/>
            </a:xfrm>
            <a:prstGeom prst="rect">
              <a:avLst/>
            </a:prstGeom>
          </p:spPr>
        </p:pic>
      </p:grpSp>
      <p:sp>
        <p:nvSpPr>
          <p:cNvPr id="9" name="Sisällön paikkamerkki 2">
            <a:extLst>
              <a:ext uri="{FF2B5EF4-FFF2-40B4-BE49-F238E27FC236}">
                <a16:creationId xmlns:a16="http://schemas.microsoft.com/office/drawing/2014/main" id="{3233CC60-49AA-8583-4A5E-53B34BAD0F1A}"/>
              </a:ext>
            </a:extLst>
          </p:cNvPr>
          <p:cNvSpPr txBox="1">
            <a:spLocks/>
          </p:cNvSpPr>
          <p:nvPr/>
        </p:nvSpPr>
        <p:spPr>
          <a:xfrm>
            <a:off x="1007016" y="1377319"/>
            <a:ext cx="4803045" cy="6638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spc="40" dirty="0">
                <a:latin typeface="+mj-lt"/>
                <a:ea typeface="Inter" panose="02000503000000020004" pitchFamily="2" charset="0"/>
              </a:rPr>
              <a:t>[TOIMINTAYKSIKÖN NIMI]</a:t>
            </a:r>
          </a:p>
        </p:txBody>
      </p:sp>
      <p:sp>
        <p:nvSpPr>
          <p:cNvPr id="10" name="Otsikko 1">
            <a:extLst>
              <a:ext uri="{FF2B5EF4-FFF2-40B4-BE49-F238E27FC236}">
                <a16:creationId xmlns:a16="http://schemas.microsoft.com/office/drawing/2014/main" id="{424094F7-DF5A-CE2F-8741-AFFA7E4F428D}"/>
              </a:ext>
            </a:extLst>
          </p:cNvPr>
          <p:cNvSpPr txBox="1">
            <a:spLocks/>
          </p:cNvSpPr>
          <p:nvPr/>
        </p:nvSpPr>
        <p:spPr>
          <a:xfrm>
            <a:off x="838200" y="2235200"/>
            <a:ext cx="8671560" cy="23876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6400" dirty="0">
                <a:latin typeface="+mj-lt"/>
                <a:ea typeface="Inter" panose="02000503000000020004" pitchFamily="2" charset="0"/>
              </a:rPr>
              <a:t>Omavalvonta-suunnitelma</a:t>
            </a:r>
          </a:p>
        </p:txBody>
      </p:sp>
    </p:spTree>
    <p:extLst>
      <p:ext uri="{BB962C8B-B14F-4D97-AF65-F5344CB8AC3E}">
        <p14:creationId xmlns:p14="http://schemas.microsoft.com/office/powerpoint/2010/main" val="97439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784520" y="2466780"/>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t>Toimintaperiaatteet </a:t>
            </a:r>
            <a:b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br>
            <a: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t>&amp; käytännöt</a:t>
            </a:r>
          </a:p>
        </p:txBody>
      </p:sp>
      <p:sp>
        <p:nvSpPr>
          <p:cNvPr id="13" name="TextBox 5">
            <a:extLst>
              <a:ext uri="{FF2B5EF4-FFF2-40B4-BE49-F238E27FC236}">
                <a16:creationId xmlns:a16="http://schemas.microsoft.com/office/drawing/2014/main" id="{3D37FFB7-E776-7FB3-3CAD-DC3C9A0C45F1}"/>
              </a:ext>
            </a:extLst>
          </p:cNvPr>
          <p:cNvSpPr txBox="1"/>
          <p:nvPr/>
        </p:nvSpPr>
        <p:spPr>
          <a:xfrm>
            <a:off x="1934375" y="4689774"/>
            <a:ext cx="9241017" cy="1905650"/>
          </a:xfrm>
          <a:prstGeom prst="rect">
            <a:avLst/>
          </a:prstGeom>
          <a:noFill/>
        </p:spPr>
        <p:txBody>
          <a:bodyPr wrap="square" rtlCol="0">
            <a:spAutoFit/>
          </a:bodyPr>
          <a:lstStyle/>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3" action="ppaction://hlinksldjump">
                  <a:extLst>
                    <a:ext uri="{A12FA001-AC4F-418D-AE19-62706E023703}">
                      <ahyp:hlinkClr xmlns:ahyp="http://schemas.microsoft.com/office/drawing/2018/hyperlinkcolor" val="tx"/>
                    </a:ext>
                  </a:extLst>
                </a:hlinkClick>
              </a:rPr>
              <a:t>Toiminta-ajatus, arvot ja periaatteet</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4" action="ppaction://hlinksldjump">
                  <a:extLst>
                    <a:ext uri="{A12FA001-AC4F-418D-AE19-62706E023703}">
                      <ahyp:hlinkClr xmlns:ahyp="http://schemas.microsoft.com/office/drawing/2018/hyperlinkcolor" val="tx"/>
                    </a:ext>
                  </a:extLst>
                </a:hlinkClick>
              </a:rPr>
              <a:t>Omavalvonnan toimeenpano </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5" action="ppaction://hlinksldjump">
                  <a:extLst>
                    <a:ext uri="{A12FA001-AC4F-418D-AE19-62706E023703}">
                      <ahyp:hlinkClr xmlns:ahyp="http://schemas.microsoft.com/office/drawing/2018/hyperlinkcolor" val="tx"/>
                    </a:ext>
                  </a:extLst>
                </a:hlinkClick>
              </a:rPr>
              <a:t>Asiakkaan asema ja oikeudet</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6" action="ppaction://hlinksldjump">
                  <a:extLst>
                    <a:ext uri="{A12FA001-AC4F-418D-AE19-62706E023703}">
                      <ahyp:hlinkClr xmlns:ahyp="http://schemas.microsoft.com/office/drawing/2018/hyperlinkcolor" val="tx"/>
                    </a:ext>
                  </a:extLst>
                </a:hlinkClick>
              </a:rPr>
              <a:t>Palvelun sisällön omavalvonta</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7" action="ppaction://hlinksldjump">
                  <a:extLst>
                    <a:ext uri="{A12FA001-AC4F-418D-AE19-62706E023703}">
                      <ahyp:hlinkClr xmlns:ahyp="http://schemas.microsoft.com/office/drawing/2018/hyperlinkcolor" val="tx"/>
                    </a:ext>
                  </a:extLst>
                </a:hlinkClick>
              </a:rPr>
              <a:t>Asiakasturvallisuus</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Inter" panose="02000503000000020004" pitchFamily="2" charset="0"/>
                <a:cs typeface="+mn-cs"/>
                <a:hlinkClick r:id="rId8" action="ppaction://hlinksldjump">
                  <a:extLst>
                    <a:ext uri="{A12FA001-AC4F-418D-AE19-62706E023703}">
                      <ahyp:hlinkClr xmlns:ahyp="http://schemas.microsoft.com/office/drawing/2018/hyperlinkcolor" val="tx"/>
                    </a:ext>
                  </a:extLst>
                </a:hlinkClick>
              </a:rPr>
              <a:t>Asiakas- ja potilastietojen käsittely ja kirjaaminen</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Inter" panose="02000503000000020004" pitchFamily="2" charset="0"/>
              <a:cs typeface="+mn-cs"/>
            </a:endParaRPr>
          </a:p>
        </p:txBody>
      </p:sp>
    </p:spTree>
    <p:extLst>
      <p:ext uri="{BB962C8B-B14F-4D97-AF65-F5344CB8AC3E}">
        <p14:creationId xmlns:p14="http://schemas.microsoft.com/office/powerpoint/2010/main" val="85036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Toiminta-ajatus, arvot &amp; toimintaperiaatteet</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8">
            <a:extLst>
              <a:ext uri="{FF2B5EF4-FFF2-40B4-BE49-F238E27FC236}">
                <a16:creationId xmlns:a16="http://schemas.microsoft.com/office/drawing/2014/main" id="{2F1422B6-F0E9-8F33-75DB-9E2BF4E0808F}"/>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14" name="Ryhmä 13">
            <a:extLst>
              <a:ext uri="{FF2B5EF4-FFF2-40B4-BE49-F238E27FC236}">
                <a16:creationId xmlns:a16="http://schemas.microsoft.com/office/drawing/2014/main" id="{C2CF32A9-73BA-94E1-B55D-C3A95CB71A73}"/>
              </a:ext>
            </a:extLst>
          </p:cNvPr>
          <p:cNvGrpSpPr/>
          <p:nvPr/>
        </p:nvGrpSpPr>
        <p:grpSpPr>
          <a:xfrm>
            <a:off x="4928896" y="468949"/>
            <a:ext cx="2338976" cy="45719"/>
            <a:chOff x="4928896" y="468949"/>
            <a:chExt cx="2338976" cy="45719"/>
          </a:xfrm>
        </p:grpSpPr>
        <p:sp>
          <p:nvSpPr>
            <p:cNvPr id="15" name="Rectangle 42">
              <a:extLst>
                <a:ext uri="{FF2B5EF4-FFF2-40B4-BE49-F238E27FC236}">
                  <a16:creationId xmlns:a16="http://schemas.microsoft.com/office/drawing/2014/main" id="{48F5428A-DF2E-5FCB-FFEB-0F7E4EFEDE66}"/>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3">
              <a:extLst>
                <a:ext uri="{FF2B5EF4-FFF2-40B4-BE49-F238E27FC236}">
                  <a16:creationId xmlns:a16="http://schemas.microsoft.com/office/drawing/2014/main" id="{C6DF03C2-9089-A308-8CC3-AC3C2C197B09}"/>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A469076B-3FE9-9EA5-98A5-5FA6D346928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2936D695-C8FE-8A10-30F3-9829723B8602}"/>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3FBB102F-AE6A-6859-0E45-42D7D0ADA057}"/>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171309EF-06E5-8640-0026-8543B1726196}"/>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33416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9FF827-2964-8CF3-4F91-274AB6518AF4}"/>
              </a:ext>
            </a:extLst>
          </p:cNvPr>
          <p:cNvSpPr/>
          <p:nvPr/>
        </p:nvSpPr>
        <p:spPr>
          <a:xfrm>
            <a:off x="5603240" y="2761845"/>
            <a:ext cx="6394789" cy="306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2000"/>
              </a:lnSpc>
            </a:pPr>
            <a:r>
              <a:rPr lang="fi-FI" sz="1300" b="1" dirty="0">
                <a:solidFill>
                  <a:schemeClr val="accent5"/>
                </a:solidFill>
                <a:latin typeface="+mj-lt"/>
              </a:rPr>
              <a:t>YHDENVERTAISU.      </a:t>
            </a:r>
            <a:r>
              <a:rPr lang="fi-FI" sz="1300" dirty="0">
                <a:solidFill>
                  <a:schemeClr val="accent5"/>
                </a:solidFill>
              </a:rPr>
              <a:t>– Palvelumme ovat kaikkien lähellä ja tukena.</a:t>
            </a:r>
          </a:p>
          <a:p>
            <a:pPr>
              <a:lnSpc>
                <a:spcPct val="122000"/>
              </a:lnSpc>
            </a:pPr>
            <a:endParaRPr lang="fi-FI" sz="1300" dirty="0">
              <a:solidFill>
                <a:schemeClr val="accent5"/>
              </a:solidFill>
            </a:endParaRPr>
          </a:p>
          <a:p>
            <a:pPr>
              <a:lnSpc>
                <a:spcPct val="122000"/>
              </a:lnSpc>
            </a:pPr>
            <a:r>
              <a:rPr lang="fi-FI" sz="1300" b="1" dirty="0">
                <a:solidFill>
                  <a:schemeClr val="accent5"/>
                </a:solidFill>
                <a:latin typeface="+mj-lt"/>
              </a:rPr>
              <a:t>VAIKUTTAVUU   </a:t>
            </a:r>
            <a:r>
              <a:rPr lang="fi-FI" sz="1300" dirty="0">
                <a:solidFill>
                  <a:schemeClr val="accent5"/>
                </a:solidFill>
              </a:rPr>
              <a:t>– Toimintamme on tarkoituksenmukaista ja vastuullista.</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ASIAKASLÄHTÖISYYS   – </a:t>
            </a:r>
            <a:r>
              <a:rPr lang="fi-FI" sz="1300" dirty="0">
                <a:solidFill>
                  <a:schemeClr val="accent5"/>
                </a:solidFill>
              </a:rPr>
              <a:t>Palvelemme asiakkaita inhimillisesti ja arvostavasti.</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ROHKEU </a:t>
            </a:r>
            <a:r>
              <a:rPr lang="fi-FI" sz="1300" dirty="0">
                <a:solidFill>
                  <a:schemeClr val="accent5"/>
                </a:solidFill>
              </a:rPr>
              <a:t>– Uudistumme luovasti ja ennakkoluulottomasti.</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TURVALLISUU   </a:t>
            </a:r>
            <a:r>
              <a:rPr lang="fi-FI" sz="1300" dirty="0">
                <a:solidFill>
                  <a:schemeClr val="accent5"/>
                </a:solidFill>
              </a:rPr>
              <a:t>– Luomme turvaa asumiseen, työhön ja vapaa-aikaan.</a:t>
            </a:r>
          </a:p>
          <a:p>
            <a:pPr>
              <a:lnSpc>
                <a:spcPct val="122000"/>
              </a:lnSpc>
            </a:pPr>
            <a:endParaRPr lang="fi-FI" sz="1400" b="1" dirty="0">
              <a:solidFill>
                <a:schemeClr val="accent5"/>
              </a:solidFill>
              <a:latin typeface="+mj-lt"/>
            </a:endParaRPr>
          </a:p>
        </p:txBody>
      </p:sp>
      <p:sp>
        <p:nvSpPr>
          <p:cNvPr id="28" name="Title 27">
            <a:extLst>
              <a:ext uri="{FF2B5EF4-FFF2-40B4-BE49-F238E27FC236}">
                <a16:creationId xmlns:a16="http://schemas.microsoft.com/office/drawing/2014/main" id="{73C1ACFB-FC30-0CB3-D36F-D81C330A84CC}"/>
              </a:ext>
            </a:extLst>
          </p:cNvPr>
          <p:cNvSpPr>
            <a:spLocks noGrp="1"/>
          </p:cNvSpPr>
          <p:nvPr>
            <p:ph type="title"/>
          </p:nvPr>
        </p:nvSpPr>
        <p:spPr/>
        <p:txBody>
          <a:bodyPr vert="horz">
            <a:normAutofit/>
          </a:bodyPr>
          <a:lstStyle/>
          <a:p>
            <a:r>
              <a:rPr lang="fi-FI" dirty="0">
                <a:solidFill>
                  <a:schemeClr val="accent5"/>
                </a:solidFill>
                <a:latin typeface="+mj-lt"/>
                <a:ea typeface="Inter" panose="02000503000000020004" pitchFamily="2" charset="0"/>
                <a:cs typeface="Times New Roman" panose="02020603050405020304" pitchFamily="18" charset="0"/>
              </a:rPr>
              <a:t>Yksikön toiminta toteuttaa Eloisan yhteistä missiota ja </a:t>
            </a:r>
            <a:r>
              <a:rPr lang="fi-FI">
                <a:solidFill>
                  <a:schemeClr val="accent5"/>
                </a:solidFill>
                <a:latin typeface="+mj-lt"/>
                <a:ea typeface="Inter" panose="02000503000000020004" pitchFamily="2" charset="0"/>
                <a:cs typeface="Times New Roman" panose="02020603050405020304" pitchFamily="18" charset="0"/>
              </a:rPr>
              <a:t>arvoja!</a:t>
            </a:r>
            <a:endParaRPr lang="fi-FI" dirty="0"/>
          </a:p>
        </p:txBody>
      </p:sp>
      <p:sp>
        <p:nvSpPr>
          <p:cNvPr id="20" name="Rectangle 19">
            <a:extLst>
              <a:ext uri="{FF2B5EF4-FFF2-40B4-BE49-F238E27FC236}">
                <a16:creationId xmlns:a16="http://schemas.microsoft.com/office/drawing/2014/main" id="{85B6E7AF-6D09-FB0D-CA51-CEDE77D34EC8}"/>
              </a:ext>
            </a:extLst>
          </p:cNvPr>
          <p:cNvSpPr/>
          <p:nvPr/>
        </p:nvSpPr>
        <p:spPr>
          <a:xfrm>
            <a:off x="565099" y="2242617"/>
            <a:ext cx="4414403" cy="3438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b="1" dirty="0" err="1">
                <a:solidFill>
                  <a:schemeClr val="accent5"/>
                </a:solidFill>
                <a:latin typeface="+mj-lt"/>
              </a:rPr>
              <a:t>Myö</a:t>
            </a:r>
            <a:r>
              <a:rPr lang="fi-FI" sz="4000" b="1" dirty="0">
                <a:solidFill>
                  <a:schemeClr val="accent5"/>
                </a:solidFill>
                <a:latin typeface="+mj-lt"/>
              </a:rPr>
              <a:t> </a:t>
            </a:r>
            <a:r>
              <a:rPr lang="fi-FI" sz="4000" b="1" dirty="0" err="1">
                <a:solidFill>
                  <a:schemeClr val="accent5"/>
                </a:solidFill>
                <a:latin typeface="+mj-lt"/>
              </a:rPr>
              <a:t>yhessä</a:t>
            </a:r>
            <a:r>
              <a:rPr lang="fi-FI" sz="4000" b="1" dirty="0">
                <a:solidFill>
                  <a:schemeClr val="accent5"/>
                </a:solidFill>
                <a:latin typeface="+mj-lt"/>
              </a:rPr>
              <a:t> – Terveyttä ja turvaa Etelä-Savossa</a:t>
            </a:r>
          </a:p>
        </p:txBody>
      </p:sp>
      <p:sp>
        <p:nvSpPr>
          <p:cNvPr id="2" name="Rectangle 1">
            <a:extLst>
              <a:ext uri="{FF2B5EF4-FFF2-40B4-BE49-F238E27FC236}">
                <a16:creationId xmlns:a16="http://schemas.microsoft.com/office/drawing/2014/main" id="{AC7411C1-23F6-A219-84B9-A4162F6318DE}"/>
              </a:ext>
            </a:extLst>
          </p:cNvPr>
          <p:cNvSpPr/>
          <p:nvPr/>
        </p:nvSpPr>
        <p:spPr>
          <a:xfrm>
            <a:off x="5300095" y="2682623"/>
            <a:ext cx="223908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YHDENVERTAISUUS</a:t>
            </a:r>
            <a:endParaRPr lang="fi-FI" sz="1600" dirty="0"/>
          </a:p>
        </p:txBody>
      </p:sp>
      <p:sp>
        <p:nvSpPr>
          <p:cNvPr id="5" name="Rectangle 4">
            <a:extLst>
              <a:ext uri="{FF2B5EF4-FFF2-40B4-BE49-F238E27FC236}">
                <a16:creationId xmlns:a16="http://schemas.microsoft.com/office/drawing/2014/main" id="{5D548383-C1FC-A19A-3D77-936315374F0B}"/>
              </a:ext>
            </a:extLst>
          </p:cNvPr>
          <p:cNvSpPr/>
          <p:nvPr/>
        </p:nvSpPr>
        <p:spPr>
          <a:xfrm>
            <a:off x="5300095" y="3175860"/>
            <a:ext cx="177342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VAIKUTTAVUUS</a:t>
            </a:r>
            <a:endParaRPr lang="fi-FI" sz="1600" dirty="0"/>
          </a:p>
        </p:txBody>
      </p:sp>
      <p:sp>
        <p:nvSpPr>
          <p:cNvPr id="6" name="Rectangle 5">
            <a:extLst>
              <a:ext uri="{FF2B5EF4-FFF2-40B4-BE49-F238E27FC236}">
                <a16:creationId xmlns:a16="http://schemas.microsoft.com/office/drawing/2014/main" id="{10BB6E66-1132-1D2A-C234-79A6C719CF63}"/>
              </a:ext>
            </a:extLst>
          </p:cNvPr>
          <p:cNvSpPr/>
          <p:nvPr/>
        </p:nvSpPr>
        <p:spPr>
          <a:xfrm>
            <a:off x="5300095" y="3662527"/>
            <a:ext cx="2420672"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ASIAKASLÄHTÖISYYS</a:t>
            </a:r>
            <a:endParaRPr lang="fi-FI" sz="1600" dirty="0"/>
          </a:p>
        </p:txBody>
      </p:sp>
      <p:sp>
        <p:nvSpPr>
          <p:cNvPr id="8" name="Rectangle 7">
            <a:extLst>
              <a:ext uri="{FF2B5EF4-FFF2-40B4-BE49-F238E27FC236}">
                <a16:creationId xmlns:a16="http://schemas.microsoft.com/office/drawing/2014/main" id="{FD72A78D-A693-07A7-788B-EEA74DD8095D}"/>
              </a:ext>
            </a:extLst>
          </p:cNvPr>
          <p:cNvSpPr/>
          <p:nvPr/>
        </p:nvSpPr>
        <p:spPr>
          <a:xfrm>
            <a:off x="5300095" y="4110003"/>
            <a:ext cx="1205482"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ROHKEUS</a:t>
            </a:r>
            <a:endParaRPr lang="fi-FI" sz="1600" dirty="0"/>
          </a:p>
        </p:txBody>
      </p:sp>
      <p:sp>
        <p:nvSpPr>
          <p:cNvPr id="9" name="Rectangle 8">
            <a:extLst>
              <a:ext uri="{FF2B5EF4-FFF2-40B4-BE49-F238E27FC236}">
                <a16:creationId xmlns:a16="http://schemas.microsoft.com/office/drawing/2014/main" id="{EB933D6E-CFFD-5366-5EE5-B9B7D44F1F55}"/>
              </a:ext>
            </a:extLst>
          </p:cNvPr>
          <p:cNvSpPr/>
          <p:nvPr/>
        </p:nvSpPr>
        <p:spPr>
          <a:xfrm>
            <a:off x="5300095" y="4584374"/>
            <a:ext cx="177342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TURVALLISUUS</a:t>
            </a:r>
            <a:endParaRPr lang="fi-FI" sz="1600" dirty="0"/>
          </a:p>
        </p:txBody>
      </p:sp>
      <p:cxnSp>
        <p:nvCxnSpPr>
          <p:cNvPr id="12" name="Straight Connector 11">
            <a:extLst>
              <a:ext uri="{FF2B5EF4-FFF2-40B4-BE49-F238E27FC236}">
                <a16:creationId xmlns:a16="http://schemas.microsoft.com/office/drawing/2014/main" id="{F23A4B58-B159-59BA-8693-CF452982E1BB}"/>
              </a:ext>
            </a:extLst>
          </p:cNvPr>
          <p:cNvCxnSpPr>
            <a:cxnSpLocks/>
          </p:cNvCxnSpPr>
          <p:nvPr/>
        </p:nvCxnSpPr>
        <p:spPr>
          <a:xfrm flipV="1">
            <a:off x="5139799" y="1796142"/>
            <a:ext cx="0" cy="423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52B63C-8776-5F27-1A06-EBEA8E843CE0}"/>
              </a:ext>
            </a:extLst>
          </p:cNvPr>
          <p:cNvCxnSpPr>
            <a:cxnSpLocks/>
          </p:cNvCxnSpPr>
          <p:nvPr/>
        </p:nvCxnSpPr>
        <p:spPr>
          <a:xfrm>
            <a:off x="565099" y="1805639"/>
            <a:ext cx="110514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55FC07-D5F2-B67D-0056-5587551E14BE}"/>
              </a:ext>
            </a:extLst>
          </p:cNvPr>
          <p:cNvCxnSpPr>
            <a:cxnSpLocks/>
          </p:cNvCxnSpPr>
          <p:nvPr/>
        </p:nvCxnSpPr>
        <p:spPr>
          <a:xfrm>
            <a:off x="607297" y="6027395"/>
            <a:ext cx="110514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054BB73-235F-BF50-6BCB-1C8F69C43278}"/>
              </a:ext>
            </a:extLst>
          </p:cNvPr>
          <p:cNvSpPr/>
          <p:nvPr/>
        </p:nvSpPr>
        <p:spPr>
          <a:xfrm>
            <a:off x="5130836" y="2054718"/>
            <a:ext cx="6496066" cy="423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fi-FI" sz="1400" spc="300" dirty="0">
                <a:solidFill>
                  <a:schemeClr val="tx1"/>
                </a:solidFill>
              </a:rPr>
              <a:t>ARVOT:</a:t>
            </a:r>
          </a:p>
          <a:p>
            <a:pPr>
              <a:lnSpc>
                <a:spcPct val="110000"/>
              </a:lnSpc>
            </a:pPr>
            <a:endParaRPr lang="fi-FI" sz="1400" b="1" dirty="0">
              <a:solidFill>
                <a:schemeClr val="tx1"/>
              </a:solidFill>
              <a:latin typeface="+mj-lt"/>
            </a:endParaRPr>
          </a:p>
        </p:txBody>
      </p:sp>
      <p:sp>
        <p:nvSpPr>
          <p:cNvPr id="35" name="Rectangle 34">
            <a:extLst>
              <a:ext uri="{FF2B5EF4-FFF2-40B4-BE49-F238E27FC236}">
                <a16:creationId xmlns:a16="http://schemas.microsoft.com/office/drawing/2014/main" id="{B83B3E8C-A7D7-8C01-096B-48DD3A83EE57}"/>
              </a:ext>
            </a:extLst>
          </p:cNvPr>
          <p:cNvSpPr/>
          <p:nvPr/>
        </p:nvSpPr>
        <p:spPr>
          <a:xfrm>
            <a:off x="565099" y="2003630"/>
            <a:ext cx="4565736" cy="66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351" spc="300" dirty="0">
                <a:solidFill>
                  <a:schemeClr val="tx1"/>
                </a:solidFill>
              </a:rPr>
              <a:t>MISSIO:</a:t>
            </a:r>
            <a:endParaRPr lang="fi-FI" sz="4000" b="1" dirty="0">
              <a:solidFill>
                <a:schemeClr val="tx1"/>
              </a:solidFill>
              <a:latin typeface="+mj-lt"/>
            </a:endParaRPr>
          </a:p>
        </p:txBody>
      </p:sp>
      <p:grpSp>
        <p:nvGrpSpPr>
          <p:cNvPr id="4" name="Ryhmä 3">
            <a:extLst>
              <a:ext uri="{FF2B5EF4-FFF2-40B4-BE49-F238E27FC236}">
                <a16:creationId xmlns:a16="http://schemas.microsoft.com/office/drawing/2014/main" id="{3B18AED4-3C66-47AB-8657-3F92D4FBBF1C}"/>
              </a:ext>
            </a:extLst>
          </p:cNvPr>
          <p:cNvGrpSpPr/>
          <p:nvPr/>
        </p:nvGrpSpPr>
        <p:grpSpPr>
          <a:xfrm>
            <a:off x="4928896" y="468949"/>
            <a:ext cx="2338976" cy="45719"/>
            <a:chOff x="4928896" y="468949"/>
            <a:chExt cx="2338976" cy="45719"/>
          </a:xfrm>
        </p:grpSpPr>
        <p:sp>
          <p:nvSpPr>
            <p:cNvPr id="37" name="Rectangle 42">
              <a:extLst>
                <a:ext uri="{FF2B5EF4-FFF2-40B4-BE49-F238E27FC236}">
                  <a16:creationId xmlns:a16="http://schemas.microsoft.com/office/drawing/2014/main" id="{9D37DD45-1B76-BAC5-9BA6-FBB239B70ECE}"/>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Rectangle 43">
              <a:extLst>
                <a:ext uri="{FF2B5EF4-FFF2-40B4-BE49-F238E27FC236}">
                  <a16:creationId xmlns:a16="http://schemas.microsoft.com/office/drawing/2014/main" id="{D0E0306D-744F-67FC-69CD-84A4F1DC2620}"/>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Rectangle 44">
              <a:extLst>
                <a:ext uri="{FF2B5EF4-FFF2-40B4-BE49-F238E27FC236}">
                  <a16:creationId xmlns:a16="http://schemas.microsoft.com/office/drawing/2014/main" id="{C0B73645-5003-7E51-170B-CC8EC6D744F3}"/>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5">
              <a:extLst>
                <a:ext uri="{FF2B5EF4-FFF2-40B4-BE49-F238E27FC236}">
                  <a16:creationId xmlns:a16="http://schemas.microsoft.com/office/drawing/2014/main" id="{7CB4B7B2-3538-4220-F18C-B1D9B984B059}"/>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Rectangle 46">
              <a:extLst>
                <a:ext uri="{FF2B5EF4-FFF2-40B4-BE49-F238E27FC236}">
                  <a16:creationId xmlns:a16="http://schemas.microsoft.com/office/drawing/2014/main" id="{87FE52A6-D662-1B17-0CC5-FDC04F4DA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Rectangle 47">
              <a:extLst>
                <a:ext uri="{FF2B5EF4-FFF2-40B4-BE49-F238E27FC236}">
                  <a16:creationId xmlns:a16="http://schemas.microsoft.com/office/drawing/2014/main" id="{737986CC-CB88-D13F-CFB6-CFD6C7EC445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25158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3C1ACFB-FC30-0CB3-D36F-D81C330A84CC}"/>
              </a:ext>
            </a:extLst>
          </p:cNvPr>
          <p:cNvSpPr>
            <a:spLocks noGrp="1"/>
          </p:cNvSpPr>
          <p:nvPr>
            <p:ph type="title"/>
          </p:nvPr>
        </p:nvSpPr>
        <p:spPr/>
        <p:txBody>
          <a:bodyPr vert="horz">
            <a:normAutofit/>
          </a:bodyPr>
          <a:lstStyle/>
          <a:p>
            <a:r>
              <a:rPr lang="fi-FI" dirty="0">
                <a:latin typeface="+mj-lt"/>
                <a:ea typeface="Inter" panose="02000503000000020004" pitchFamily="2" charset="0"/>
                <a:cs typeface="Times New Roman" panose="02020603050405020304" pitchFamily="18" charset="0"/>
              </a:rPr>
              <a:t>T</a:t>
            </a:r>
            <a:r>
              <a:rPr lang="fi-FI" dirty="0">
                <a:solidFill>
                  <a:schemeClr val="accent5"/>
                </a:solidFill>
                <a:latin typeface="+mj-lt"/>
                <a:ea typeface="Inter" panose="02000503000000020004" pitchFamily="2" charset="0"/>
                <a:cs typeface="Times New Roman" panose="02020603050405020304" pitchFamily="18" charset="0"/>
              </a:rPr>
              <a:t>oiminta-ajatus, arvot ja toimintaperiaatteet</a:t>
            </a:r>
          </a:p>
        </p:txBody>
      </p:sp>
      <p:sp>
        <p:nvSpPr>
          <p:cNvPr id="41" name="Content Placeholder 30">
            <a:extLst>
              <a:ext uri="{FF2B5EF4-FFF2-40B4-BE49-F238E27FC236}">
                <a16:creationId xmlns:a16="http://schemas.microsoft.com/office/drawing/2014/main" id="{A0F75A8B-6339-1E2F-889A-DF4810DE8FF8}"/>
              </a:ext>
            </a:extLst>
          </p:cNvPr>
          <p:cNvSpPr>
            <a:spLocks noGrp="1"/>
          </p:cNvSpPr>
          <p:nvPr>
            <p:ph sz="half" idx="1"/>
          </p:nvPr>
        </p:nvSpPr>
        <p:spPr>
          <a:xfrm>
            <a:off x="451413" y="1825625"/>
            <a:ext cx="5529132" cy="4514194"/>
          </a:xfrm>
        </p:spPr>
        <p:txBody>
          <a:bodyPr numCol="1"/>
          <a:lstStyle/>
          <a:p>
            <a:pPr marL="0" lvl="1">
              <a:spcBef>
                <a:spcPts val="900"/>
              </a:spcBef>
              <a:spcAft>
                <a:spcPts val="200"/>
              </a:spcAft>
            </a:pPr>
            <a:r>
              <a:rPr lang="fi-FI" sz="2000" b="1" dirty="0"/>
              <a:t>Toiminta-ajatus</a:t>
            </a:r>
          </a:p>
          <a:p>
            <a:pPr marL="0" lvl="1">
              <a:spcBef>
                <a:spcPts val="900"/>
              </a:spcBef>
              <a:spcAft>
                <a:spcPts val="200"/>
              </a:spcAft>
            </a:pPr>
            <a:r>
              <a:rPr lang="fi-FI" dirty="0"/>
              <a:t>Ikääntyneiden sosiaalihuollon palveluiden toiminta-ajatukset perustuvat lainsäädäntöön eli sosiaalihuoltolakiin, lakiin sosiaalihuollon asiakkaan asemasta ja oikeuksista sekä vanhuspalvelulakiin. </a:t>
            </a:r>
            <a:r>
              <a:rPr lang="fi-FI" b="1" dirty="0"/>
              <a:t>Palvelut toteutetaan niin, että ne tukevat iäkkään henkilön hyvinvointia, terveyttä, toimintakykyä, itsenäistä suoriutumista ja osallisuutta. </a:t>
            </a:r>
          </a:p>
          <a:p>
            <a:pPr marL="0" lvl="1">
              <a:spcBef>
                <a:spcPts val="900"/>
              </a:spcBef>
              <a:spcAft>
                <a:spcPts val="200"/>
              </a:spcAft>
            </a:pPr>
            <a:r>
              <a:rPr lang="fi-FI" b="1" i="1" dirty="0">
                <a:solidFill>
                  <a:schemeClr val="accent5"/>
                </a:solidFill>
              </a:rPr>
              <a:t>[</a:t>
            </a:r>
            <a:r>
              <a:rPr kumimoji="0" lang="fi-FI" sz="1200" b="1" i="1"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rPr>
              <a:t>Korvaa </a:t>
            </a:r>
            <a:r>
              <a:rPr kumimoji="0" lang="fi-FI" sz="1200" b="1" i="1" strike="noStrike" kern="1200" cap="none" spc="0" normalizeH="0" baseline="0" noProof="0" dirty="0" err="1">
                <a:ln>
                  <a:noFill/>
                </a:ln>
                <a:solidFill>
                  <a:schemeClr val="accent5"/>
                </a:solidFill>
                <a:effectLst/>
                <a:uLnTx/>
                <a:uFillTx/>
                <a:latin typeface="Arial" panose="020B0604020202020204"/>
                <a:ea typeface="Inter" panose="02000503000000020004" pitchFamily="2" charset="0"/>
                <a:cs typeface="+mn-cs"/>
              </a:rPr>
              <a:t>tä</a:t>
            </a:r>
            <a:r>
              <a:rPr lang="fi-FI" b="1" i="1" dirty="0" err="1">
                <a:solidFill>
                  <a:schemeClr val="accent5"/>
                </a:solidFill>
                <a:latin typeface="Arial" panose="020B0604020202020204"/>
                <a:ea typeface="Inter" panose="02000503000000020004" pitchFamily="2" charset="0"/>
                <a:cs typeface="+mn-cs"/>
              </a:rPr>
              <a:t>mä</a:t>
            </a:r>
            <a:r>
              <a:rPr lang="fi-FI" b="1" i="1" dirty="0">
                <a:solidFill>
                  <a:schemeClr val="accent5"/>
                </a:solidFill>
                <a:latin typeface="Arial" panose="020B0604020202020204"/>
                <a:ea typeface="Inter" panose="02000503000000020004" pitchFamily="2" charset="0"/>
                <a:cs typeface="+mn-cs"/>
              </a:rPr>
              <a:t> tekstikappale kuvauksella palvelun toiminta-ajatuksesta.</a:t>
            </a:r>
            <a:r>
              <a:rPr lang="fi-FI" b="1" i="1" dirty="0">
                <a:solidFill>
                  <a:schemeClr val="accent5"/>
                </a:solidFill>
              </a:rPr>
              <a:t> </a:t>
            </a:r>
            <a:r>
              <a:rPr lang="fi-FI" sz="1200" b="1" i="1" dirty="0">
                <a:solidFill>
                  <a:schemeClr val="accent5"/>
                </a:solidFill>
              </a:rPr>
              <a:t>Mikä on yksikön/palvelun toiminta-ajatus? </a:t>
            </a:r>
            <a:r>
              <a:rPr kumimoji="0" lang="fi-FI" sz="1200" b="0" i="1" u="none"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rPr>
              <a:t>Toiminta-ajatus ilmaisee, kenelle ja mitä palvelua tuotetaan. Toiminta-ajatuksen tulee perustua toimialaa koskevaan lainsäädäntöön.</a:t>
            </a:r>
            <a:r>
              <a:rPr kumimoji="0" lang="fi-FI" sz="1200" b="1" i="1" u="none"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rPr>
              <a:t>]</a:t>
            </a:r>
            <a:endParaRPr lang="fi-FI" b="1" i="1" dirty="0">
              <a:solidFill>
                <a:schemeClr val="accent5"/>
              </a:solidFill>
            </a:endParaRPr>
          </a:p>
          <a:p>
            <a:pPr marL="0" lvl="1">
              <a:spcBef>
                <a:spcPts val="900"/>
              </a:spcBef>
              <a:spcAft>
                <a:spcPts val="200"/>
              </a:spcAft>
            </a:pPr>
            <a:r>
              <a:rPr lang="fi-FI" b="1" i="1" dirty="0">
                <a:solidFill>
                  <a:schemeClr val="accent5"/>
                </a:solidFill>
              </a:rPr>
              <a:t>[Bonus: Ikäohjelman mukaisten ikäihmisen turvakehän painopisteiden esille tuonti: Miten ikäohjelma ja sen painopisteet on huomioitu toiminta-ajatuksessa? </a:t>
            </a:r>
            <a:r>
              <a:rPr lang="fi-FI" i="1" dirty="0">
                <a:solidFill>
                  <a:schemeClr val="accent5"/>
                </a:solidFill>
              </a:rPr>
              <a:t>Tutustu tarkemmin Eloisan ikäohjelmaan: </a:t>
            </a:r>
            <a:r>
              <a:rPr kumimoji="0" lang="fi-FI" sz="1200" i="1" u="none"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hlinkClick r:id="rId3">
                  <a:extLst>
                    <a:ext uri="{A12FA001-AC4F-418D-AE19-62706E023703}">
                      <ahyp:hlinkClr xmlns:ahyp="http://schemas.microsoft.com/office/drawing/2018/hyperlinkcolor" val="tx"/>
                    </a:ext>
                  </a:extLst>
                </a:hlinkClick>
              </a:rPr>
              <a:t>ikäohjelmassa 2030 </a:t>
            </a:r>
            <a:r>
              <a:rPr lang="fi-FI" b="1" i="1" dirty="0">
                <a:solidFill>
                  <a:schemeClr val="accent5"/>
                </a:solidFill>
              </a:rPr>
              <a:t>]</a:t>
            </a:r>
          </a:p>
          <a:p>
            <a:pPr marL="0" lvl="1">
              <a:spcAft>
                <a:spcPts val="600"/>
              </a:spcAft>
            </a:pPr>
            <a:endParaRPr lang="fi-FI" sz="1200" dirty="0">
              <a:highlight>
                <a:srgbClr val="FFFF00"/>
              </a:highlight>
              <a:ea typeface="Inter" panose="02000503000000020004" pitchFamily="2"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lnSpc>
                <a:spcPct val="100000"/>
              </a:lnSpc>
              <a:spcAft>
                <a:spcPts val="600"/>
              </a:spcAft>
              <a:defRPr/>
            </a:pPr>
            <a:endParaRPr lang="fi-FI" sz="1200" dirty="0">
              <a:latin typeface="+mn-lt"/>
            </a:endParaRPr>
          </a:p>
        </p:txBody>
      </p:sp>
      <p:sp>
        <p:nvSpPr>
          <p:cNvPr id="33" name="Content Placeholder 30">
            <a:extLst>
              <a:ext uri="{FF2B5EF4-FFF2-40B4-BE49-F238E27FC236}">
                <a16:creationId xmlns:a16="http://schemas.microsoft.com/office/drawing/2014/main" id="{AF05345F-4EFD-F972-1D17-A3DA0981C209}"/>
              </a:ext>
            </a:extLst>
          </p:cNvPr>
          <p:cNvSpPr txBox="1">
            <a:spLocks/>
          </p:cNvSpPr>
          <p:nvPr/>
        </p:nvSpPr>
        <p:spPr>
          <a:xfrm>
            <a:off x="6300470" y="1825625"/>
            <a:ext cx="5529132" cy="4514194"/>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r>
              <a:rPr lang="fi-FI" sz="2000" b="1" dirty="0">
                <a:ea typeface="Inter" panose="02000503000000020004" pitchFamily="2" charset="0"/>
                <a:cs typeface="Times New Roman" panose="02020603050405020304" pitchFamily="18" charset="0"/>
              </a:rPr>
              <a:t>Arvot ja toimintaperiaatteet</a:t>
            </a:r>
          </a:p>
          <a:p>
            <a:pPr marL="0" lvl="1">
              <a:spcAft>
                <a:spcPts val="600"/>
              </a:spcAft>
              <a:defRPr/>
            </a:pPr>
            <a:r>
              <a:rPr lang="fi-FI" dirty="0">
                <a:ea typeface="Inter" panose="02000503000000020004" pitchFamily="2" charset="0"/>
              </a:rPr>
              <a:t>Eloisan yhteiset arvo (</a:t>
            </a:r>
            <a:r>
              <a:rPr lang="fi-FI" i="1" dirty="0">
                <a:ea typeface="Inter" panose="02000503000000020004" pitchFamily="2" charset="0"/>
              </a:rPr>
              <a:t>yhdenvertaisuus, vaikuttavuus, asiakaslähtöisyys, turvallisuus, rohkeus</a:t>
            </a:r>
            <a:r>
              <a:rPr lang="fi-FI" dirty="0">
                <a:ea typeface="Inter" panose="02000503000000020004" pitchFamily="2" charset="0"/>
              </a:rPr>
              <a:t>) ohjaavat yksikön toimintaa. </a:t>
            </a:r>
            <a:endParaRPr lang="fi-FI" dirty="0">
              <a:latin typeface="+mn-lt"/>
            </a:endParaRPr>
          </a:p>
          <a:p>
            <a:pPr marL="0" lvl="1">
              <a:spcAft>
                <a:spcPts val="600"/>
              </a:spcAft>
              <a:defRPr/>
            </a:pPr>
            <a:r>
              <a:rPr lang="fi-FI" b="1" i="1" dirty="0">
                <a:solidFill>
                  <a:schemeClr val="accent5"/>
                </a:solidFill>
                <a:latin typeface="+mn-lt"/>
              </a:rPr>
              <a:t>[Korvaa tämä tekstikappale kuvauksella, ja täydennä lisäksi seuraavan sivun kalvo. Kuvaus arvojen näkymisestä toiminnasta ja toimintaa ohjaavista periaatteista. </a:t>
            </a:r>
            <a:r>
              <a:rPr lang="fi-FI" i="1" dirty="0">
                <a:solidFill>
                  <a:schemeClr val="accent5"/>
                </a:solidFill>
                <a:latin typeface="+mn-lt"/>
              </a:rPr>
              <a:t>Miten Eloisan arvojen merkitystä ja näkymistä on käsitelty toimintayksikössä? Mitkä ovat toimintaa ohjaavat toimintaperiaatteet palvelussa?</a:t>
            </a:r>
            <a:r>
              <a:rPr lang="fi-FI" b="1" i="1" dirty="0">
                <a:solidFill>
                  <a:schemeClr val="accent5"/>
                </a:solidFill>
                <a:latin typeface="+mn-lt"/>
              </a:rPr>
              <a:t>]</a:t>
            </a:r>
          </a:p>
          <a:p>
            <a:pPr marL="0" lvl="1">
              <a:lnSpc>
                <a:spcPct val="100000"/>
              </a:lnSpc>
              <a:spcAft>
                <a:spcPts val="600"/>
              </a:spcAft>
              <a:defRPr/>
            </a:pPr>
            <a:endParaRPr lang="fi-FI" dirty="0">
              <a:latin typeface="+mn-lt"/>
            </a:endParaRPr>
          </a:p>
        </p:txBody>
      </p:sp>
      <p:grpSp>
        <p:nvGrpSpPr>
          <p:cNvPr id="4" name="Ryhmä 3">
            <a:extLst>
              <a:ext uri="{FF2B5EF4-FFF2-40B4-BE49-F238E27FC236}">
                <a16:creationId xmlns:a16="http://schemas.microsoft.com/office/drawing/2014/main" id="{12192642-DF26-9378-7917-2BA47DA73E18}"/>
              </a:ext>
            </a:extLst>
          </p:cNvPr>
          <p:cNvGrpSpPr/>
          <p:nvPr/>
        </p:nvGrpSpPr>
        <p:grpSpPr>
          <a:xfrm>
            <a:off x="4928896" y="468949"/>
            <a:ext cx="2338976" cy="45719"/>
            <a:chOff x="4928896" y="468949"/>
            <a:chExt cx="2338976" cy="45719"/>
          </a:xfrm>
        </p:grpSpPr>
        <p:sp>
          <p:nvSpPr>
            <p:cNvPr id="5" name="Rectangle 42">
              <a:extLst>
                <a:ext uri="{FF2B5EF4-FFF2-40B4-BE49-F238E27FC236}">
                  <a16:creationId xmlns:a16="http://schemas.microsoft.com/office/drawing/2014/main" id="{9408E5DE-40DD-EB00-4BC8-EEA4884AB2B5}"/>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3">
              <a:extLst>
                <a:ext uri="{FF2B5EF4-FFF2-40B4-BE49-F238E27FC236}">
                  <a16:creationId xmlns:a16="http://schemas.microsoft.com/office/drawing/2014/main" id="{A6590940-CBF3-8A42-3918-5E5D9A54E652}"/>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4">
              <a:extLst>
                <a:ext uri="{FF2B5EF4-FFF2-40B4-BE49-F238E27FC236}">
                  <a16:creationId xmlns:a16="http://schemas.microsoft.com/office/drawing/2014/main" id="{FB2AABBF-663D-C427-862B-D1481FD651E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5">
              <a:extLst>
                <a:ext uri="{FF2B5EF4-FFF2-40B4-BE49-F238E27FC236}">
                  <a16:creationId xmlns:a16="http://schemas.microsoft.com/office/drawing/2014/main" id="{D8FD0C10-5FA8-C50B-09A6-698619EBDD22}"/>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6">
              <a:extLst>
                <a:ext uri="{FF2B5EF4-FFF2-40B4-BE49-F238E27FC236}">
                  <a16:creationId xmlns:a16="http://schemas.microsoft.com/office/drawing/2014/main" id="{F864AE21-7B09-D5A0-EC86-5EEAE702A410}"/>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7">
              <a:extLst>
                <a:ext uri="{FF2B5EF4-FFF2-40B4-BE49-F238E27FC236}">
                  <a16:creationId xmlns:a16="http://schemas.microsoft.com/office/drawing/2014/main" id="{829EBEA0-67D8-4365-2535-CC51A16B95AD}"/>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09792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4D9D95-C582-9A15-6F37-2B65900BE4DB}"/>
              </a:ext>
            </a:extLst>
          </p:cNvPr>
          <p:cNvGrpSpPr/>
          <p:nvPr/>
        </p:nvGrpSpPr>
        <p:grpSpPr>
          <a:xfrm>
            <a:off x="3104089" y="719624"/>
            <a:ext cx="6180317" cy="5196842"/>
            <a:chOff x="3104089" y="719624"/>
            <a:chExt cx="6180317" cy="5196842"/>
          </a:xfrm>
        </p:grpSpPr>
        <p:grpSp>
          <p:nvGrpSpPr>
            <p:cNvPr id="60" name="Group 59">
              <a:extLst>
                <a:ext uri="{FF2B5EF4-FFF2-40B4-BE49-F238E27FC236}">
                  <a16:creationId xmlns:a16="http://schemas.microsoft.com/office/drawing/2014/main" id="{41978C7B-5C61-CBD4-127D-7996321B645A}"/>
                </a:ext>
              </a:extLst>
            </p:cNvPr>
            <p:cNvGrpSpPr/>
            <p:nvPr/>
          </p:nvGrpSpPr>
          <p:grpSpPr>
            <a:xfrm>
              <a:off x="3104089" y="719624"/>
              <a:ext cx="5555406" cy="5196842"/>
              <a:chOff x="2740240" y="706000"/>
              <a:chExt cx="5555406" cy="5196842"/>
            </a:xfrm>
          </p:grpSpPr>
          <p:grpSp>
            <p:nvGrpSpPr>
              <p:cNvPr id="53" name="Group 52">
                <a:extLst>
                  <a:ext uri="{FF2B5EF4-FFF2-40B4-BE49-F238E27FC236}">
                    <a16:creationId xmlns:a16="http://schemas.microsoft.com/office/drawing/2014/main" id="{44EE7630-1EBE-C3B5-4F52-AEC640D9DF9B}"/>
                  </a:ext>
                </a:extLst>
              </p:cNvPr>
              <p:cNvGrpSpPr/>
              <p:nvPr/>
            </p:nvGrpSpPr>
            <p:grpSpPr>
              <a:xfrm>
                <a:off x="2809795" y="1158110"/>
                <a:ext cx="5468640" cy="4663441"/>
                <a:chOff x="2396968" y="3241023"/>
                <a:chExt cx="5468640" cy="5123999"/>
              </a:xfrm>
              <a:solidFill>
                <a:srgbClr val="EDEDFC"/>
              </a:solidFill>
            </p:grpSpPr>
            <p:pic>
              <p:nvPicPr>
                <p:cNvPr id="58" name="Picture 57">
                  <a:extLst>
                    <a:ext uri="{FF2B5EF4-FFF2-40B4-BE49-F238E27FC236}">
                      <a16:creationId xmlns:a16="http://schemas.microsoft.com/office/drawing/2014/main" id="{56E70A4A-201B-A251-9F6F-A89C9887D6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574869" y="3863816"/>
                  <a:ext cx="4780569" cy="3809725"/>
                </a:xfrm>
                <a:prstGeom prst="rect">
                  <a:avLst/>
                </a:prstGeom>
                <a:grpFill/>
              </p:spPr>
            </p:pic>
            <p:pic>
              <p:nvPicPr>
                <p:cNvPr id="59" name="Graphic 58">
                  <a:extLst>
                    <a:ext uri="{FF2B5EF4-FFF2-40B4-BE49-F238E27FC236}">
                      <a16:creationId xmlns:a16="http://schemas.microsoft.com/office/drawing/2014/main" id="{C688E09C-D413-3146-C285-D07407B1DD5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07" r="16114"/>
                <a:stretch/>
              </p:blipFill>
              <p:spPr>
                <a:xfrm>
                  <a:off x="2396968" y="3241023"/>
                  <a:ext cx="5468640" cy="5123999"/>
                </a:xfrm>
                <a:prstGeom prst="rect">
                  <a:avLst/>
                </a:prstGeom>
              </p:spPr>
            </p:pic>
          </p:grpSp>
          <p:sp>
            <p:nvSpPr>
              <p:cNvPr id="54" name="Rectangle 53">
                <a:extLst>
                  <a:ext uri="{FF2B5EF4-FFF2-40B4-BE49-F238E27FC236}">
                    <a16:creationId xmlns:a16="http://schemas.microsoft.com/office/drawing/2014/main" id="{DEF162A7-953E-8132-840A-03EAACC428DD}"/>
                  </a:ext>
                </a:extLst>
              </p:cNvPr>
              <p:cNvSpPr/>
              <p:nvPr/>
            </p:nvSpPr>
            <p:spPr>
              <a:xfrm>
                <a:off x="2740240" y="706000"/>
                <a:ext cx="5538894" cy="521664"/>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5" name="Rectangle 54">
                <a:extLst>
                  <a:ext uri="{FF2B5EF4-FFF2-40B4-BE49-F238E27FC236}">
                    <a16:creationId xmlns:a16="http://schemas.microsoft.com/office/drawing/2014/main" id="{31FEFB84-FD1E-1CFD-3EB3-DE66C962012C}"/>
                  </a:ext>
                </a:extLst>
              </p:cNvPr>
              <p:cNvSpPr/>
              <p:nvPr/>
            </p:nvSpPr>
            <p:spPr>
              <a:xfrm>
                <a:off x="2740240" y="5575130"/>
                <a:ext cx="5555406" cy="327712"/>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4" name="Rectangle 3">
              <a:extLst>
                <a:ext uri="{FF2B5EF4-FFF2-40B4-BE49-F238E27FC236}">
                  <a16:creationId xmlns:a16="http://schemas.microsoft.com/office/drawing/2014/main" id="{ECE61FE3-E9C5-74BA-2DF7-A0D53221DC98}"/>
                </a:ext>
              </a:extLst>
            </p:cNvPr>
            <p:cNvSpPr/>
            <p:nvPr/>
          </p:nvSpPr>
          <p:spPr>
            <a:xfrm>
              <a:off x="8503770" y="1156381"/>
              <a:ext cx="780636" cy="4694546"/>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cxnSp>
        <p:nvCxnSpPr>
          <p:cNvPr id="23" name="Straight Connector 22">
            <a:extLst>
              <a:ext uri="{FF2B5EF4-FFF2-40B4-BE49-F238E27FC236}">
                <a16:creationId xmlns:a16="http://schemas.microsoft.com/office/drawing/2014/main" id="{7E82048B-FFAF-AC31-2A7C-5CB18838F9E1}"/>
              </a:ext>
            </a:extLst>
          </p:cNvPr>
          <p:cNvCxnSpPr>
            <a:cxnSpLocks/>
            <a:stCxn id="49" idx="1"/>
            <a:endCxn id="24" idx="5"/>
          </p:cNvCxnSpPr>
          <p:nvPr/>
        </p:nvCxnSpPr>
        <p:spPr>
          <a:xfrm flipH="1" flipV="1">
            <a:off x="8019668" y="4140197"/>
            <a:ext cx="1007727" cy="549884"/>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617F44A-17E9-E027-717D-4A2B465EB6F4}"/>
              </a:ext>
            </a:extLst>
          </p:cNvPr>
          <p:cNvSpPr/>
          <p:nvPr/>
        </p:nvSpPr>
        <p:spPr>
          <a:xfrm>
            <a:off x="7841029" y="396155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27" name="Straight Connector 26">
            <a:extLst>
              <a:ext uri="{FF2B5EF4-FFF2-40B4-BE49-F238E27FC236}">
                <a16:creationId xmlns:a16="http://schemas.microsoft.com/office/drawing/2014/main" id="{5D130E20-71F3-2A85-D640-4A9803D27C00}"/>
              </a:ext>
            </a:extLst>
          </p:cNvPr>
          <p:cNvCxnSpPr>
            <a:cxnSpLocks/>
            <a:stCxn id="42" idx="3"/>
            <a:endCxn id="28" idx="3"/>
          </p:cNvCxnSpPr>
          <p:nvPr/>
        </p:nvCxnSpPr>
        <p:spPr>
          <a:xfrm flipV="1">
            <a:off x="3849003" y="4826960"/>
            <a:ext cx="510269" cy="483531"/>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FF9267A-D4A7-5AA9-A66A-6BDFE3B3F4B9}"/>
              </a:ext>
            </a:extLst>
          </p:cNvPr>
          <p:cNvSpPr/>
          <p:nvPr/>
        </p:nvSpPr>
        <p:spPr>
          <a:xfrm>
            <a:off x="4328622" y="4648321"/>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29" name="Straight Connector 28">
            <a:extLst>
              <a:ext uri="{FF2B5EF4-FFF2-40B4-BE49-F238E27FC236}">
                <a16:creationId xmlns:a16="http://schemas.microsoft.com/office/drawing/2014/main" id="{D05B3E8F-337E-D454-203F-2D7EAF764D38}"/>
              </a:ext>
            </a:extLst>
          </p:cNvPr>
          <p:cNvCxnSpPr>
            <a:cxnSpLocks/>
            <a:endCxn id="30" idx="2"/>
          </p:cNvCxnSpPr>
          <p:nvPr/>
        </p:nvCxnSpPr>
        <p:spPr>
          <a:xfrm flipV="1">
            <a:off x="3397857" y="2513395"/>
            <a:ext cx="451146" cy="19906"/>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300536A-4FDF-3544-EE79-9C2FB267176E}"/>
              </a:ext>
            </a:extLst>
          </p:cNvPr>
          <p:cNvSpPr/>
          <p:nvPr/>
        </p:nvSpPr>
        <p:spPr>
          <a:xfrm>
            <a:off x="3849003" y="2408750"/>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35" name="Straight Connector 34">
            <a:extLst>
              <a:ext uri="{FF2B5EF4-FFF2-40B4-BE49-F238E27FC236}">
                <a16:creationId xmlns:a16="http://schemas.microsoft.com/office/drawing/2014/main" id="{1C725B09-C19C-7875-4586-DD1C8118CF97}"/>
              </a:ext>
            </a:extLst>
          </p:cNvPr>
          <p:cNvCxnSpPr>
            <a:cxnSpLocks/>
            <a:stCxn id="37" idx="0"/>
            <a:endCxn id="36" idx="5"/>
          </p:cNvCxnSpPr>
          <p:nvPr/>
        </p:nvCxnSpPr>
        <p:spPr>
          <a:xfrm flipH="1" flipV="1">
            <a:off x="6651687" y="4659431"/>
            <a:ext cx="539250" cy="192684"/>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7D9974B-CECE-DABA-C292-3F52D19615E9}"/>
              </a:ext>
            </a:extLst>
          </p:cNvPr>
          <p:cNvSpPr/>
          <p:nvPr/>
        </p:nvSpPr>
        <p:spPr>
          <a:xfrm>
            <a:off x="6473048" y="4480792"/>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6" name="Rectangle 45">
            <a:extLst>
              <a:ext uri="{FF2B5EF4-FFF2-40B4-BE49-F238E27FC236}">
                <a16:creationId xmlns:a16="http://schemas.microsoft.com/office/drawing/2014/main" id="{E9991BD6-953D-A421-3BA5-A552B9E1F91D}"/>
              </a:ext>
            </a:extLst>
          </p:cNvPr>
          <p:cNvSpPr>
            <a:spLocks/>
          </p:cNvSpPr>
          <p:nvPr/>
        </p:nvSpPr>
        <p:spPr>
          <a:xfrm>
            <a:off x="8540217" y="1103090"/>
            <a:ext cx="2825441" cy="1916872"/>
          </a:xfrm>
          <a:prstGeom prst="rect">
            <a:avLst/>
          </a:prstGeom>
          <a:solidFill>
            <a:srgbClr val="E7F1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p:txBody>
      </p:sp>
      <p:cxnSp>
        <p:nvCxnSpPr>
          <p:cNvPr id="25" name="Straight Connector 24">
            <a:extLst>
              <a:ext uri="{FF2B5EF4-FFF2-40B4-BE49-F238E27FC236}">
                <a16:creationId xmlns:a16="http://schemas.microsoft.com/office/drawing/2014/main" id="{2D462810-124D-2656-DC51-945C3FC8FC31}"/>
              </a:ext>
            </a:extLst>
          </p:cNvPr>
          <p:cNvCxnSpPr>
            <a:cxnSpLocks/>
            <a:stCxn id="46" idx="1"/>
          </p:cNvCxnSpPr>
          <p:nvPr/>
        </p:nvCxnSpPr>
        <p:spPr>
          <a:xfrm flipH="1">
            <a:off x="7877717" y="2061526"/>
            <a:ext cx="662500" cy="67879"/>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214E134-4348-1952-854F-974488A87B45}"/>
              </a:ext>
            </a:extLst>
          </p:cNvPr>
          <p:cNvSpPr/>
          <p:nvPr/>
        </p:nvSpPr>
        <p:spPr>
          <a:xfrm>
            <a:off x="7685042" y="2049981"/>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7" name="Ryhmä 16">
            <a:extLst>
              <a:ext uri="{FF2B5EF4-FFF2-40B4-BE49-F238E27FC236}">
                <a16:creationId xmlns:a16="http://schemas.microsoft.com/office/drawing/2014/main" id="{638F6813-A742-2D85-B5EF-730280FC2E94}"/>
              </a:ext>
            </a:extLst>
          </p:cNvPr>
          <p:cNvGrpSpPr>
            <a:grpSpLocks/>
          </p:cNvGrpSpPr>
          <p:nvPr/>
        </p:nvGrpSpPr>
        <p:grpSpPr>
          <a:xfrm>
            <a:off x="1035149" y="4255756"/>
            <a:ext cx="2813854" cy="2109469"/>
            <a:chOff x="1303745" y="4516545"/>
            <a:chExt cx="2608886" cy="1367411"/>
          </a:xfrm>
          <a:solidFill>
            <a:srgbClr val="E7F1F0"/>
          </a:solidFill>
        </p:grpSpPr>
        <p:sp>
          <p:nvSpPr>
            <p:cNvPr id="42" name="Rectangle 41">
              <a:extLst>
                <a:ext uri="{FF2B5EF4-FFF2-40B4-BE49-F238E27FC236}">
                  <a16:creationId xmlns:a16="http://schemas.microsoft.com/office/drawing/2014/main" id="{EB346586-7322-89D7-FE1B-3286690FC931}"/>
                </a:ext>
              </a:extLst>
            </p:cNvPr>
            <p:cNvSpPr/>
            <p:nvPr/>
          </p:nvSpPr>
          <p:spPr>
            <a:xfrm>
              <a:off x="1303745" y="4516545"/>
              <a:ext cx="2608886" cy="1367411"/>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p:txBody>
        </p:sp>
        <p:sp>
          <p:nvSpPr>
            <p:cNvPr id="11" name="Rectangle 4">
              <a:extLst>
                <a:ext uri="{FF2B5EF4-FFF2-40B4-BE49-F238E27FC236}">
                  <a16:creationId xmlns:a16="http://schemas.microsoft.com/office/drawing/2014/main" id="{F05A1FA9-2F02-CE8A-AFB2-54095A16C56B}"/>
                </a:ext>
              </a:extLst>
            </p:cNvPr>
            <p:cNvSpPr/>
            <p:nvPr/>
          </p:nvSpPr>
          <p:spPr>
            <a:xfrm>
              <a:off x="1366898" y="4526170"/>
              <a:ext cx="2518984" cy="212431"/>
            </a:xfrm>
            <a:prstGeom prst="rect">
              <a:avLst/>
            </a:prstGeom>
            <a:grpFill/>
          </p:spPr>
          <p:txBody>
            <a:bodyPr wrap="none">
              <a:normAutofit lnSpcReduction="10000"/>
            </a:bodyPr>
            <a:lstStyle/>
            <a:p>
              <a:pPr algn="ctr"/>
              <a:r>
                <a:rPr lang="fi-FI" sz="1600" b="1" spc="60" dirty="0">
                  <a:solidFill>
                    <a:schemeClr val="accent1">
                      <a:lumMod val="50000"/>
                      <a:alpha val="50000"/>
                    </a:schemeClr>
                  </a:solidFill>
                  <a:latin typeface="+mj-lt"/>
                </a:rPr>
                <a:t>YHDENVERTAISUUS</a:t>
              </a:r>
              <a:endParaRPr lang="fi-FI" sz="1600" spc="100" dirty="0">
                <a:solidFill>
                  <a:schemeClr val="tx1">
                    <a:lumMod val="75000"/>
                    <a:lumOff val="25000"/>
                  </a:schemeClr>
                </a:solidFill>
              </a:endParaRPr>
            </a:p>
          </p:txBody>
        </p:sp>
      </p:grpSp>
      <p:grpSp>
        <p:nvGrpSpPr>
          <p:cNvPr id="22" name="Ryhmä 21">
            <a:extLst>
              <a:ext uri="{FF2B5EF4-FFF2-40B4-BE49-F238E27FC236}">
                <a16:creationId xmlns:a16="http://schemas.microsoft.com/office/drawing/2014/main" id="{0FCF53C1-2441-BC31-6A68-AC5E82603EB4}"/>
              </a:ext>
            </a:extLst>
          </p:cNvPr>
          <p:cNvGrpSpPr/>
          <p:nvPr/>
        </p:nvGrpSpPr>
        <p:grpSpPr>
          <a:xfrm>
            <a:off x="572416" y="1197926"/>
            <a:ext cx="2825441" cy="2273113"/>
            <a:chOff x="572416" y="1197926"/>
            <a:chExt cx="2825441" cy="2801265"/>
          </a:xfrm>
          <a:solidFill>
            <a:srgbClr val="E7F1F0"/>
          </a:solidFill>
        </p:grpSpPr>
        <p:sp>
          <p:nvSpPr>
            <p:cNvPr id="39" name="Rectangle 38">
              <a:extLst>
                <a:ext uri="{FF2B5EF4-FFF2-40B4-BE49-F238E27FC236}">
                  <a16:creationId xmlns:a16="http://schemas.microsoft.com/office/drawing/2014/main" id="{3D7AC905-1044-D7AB-B712-418F797A0181}"/>
                </a:ext>
              </a:extLst>
            </p:cNvPr>
            <p:cNvSpPr>
              <a:spLocks/>
            </p:cNvSpPr>
            <p:nvPr/>
          </p:nvSpPr>
          <p:spPr>
            <a:xfrm>
              <a:off x="572416" y="1197926"/>
              <a:ext cx="2825441" cy="2801265"/>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endParaRPr lang="en-US">
                <a:solidFill>
                  <a:schemeClr val="accent5"/>
                </a:solidFill>
                <a:cs typeface="Arial" panose="020B0604020202020204"/>
              </a:endParaRPr>
            </a:p>
            <a:p>
              <a:pPr marL="170815" lvl="1" indent="-170815"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endParaRPr lang="fi-FI" sz="1100" b="1" i="1" dirty="0">
                <a:solidFill>
                  <a:schemeClr val="accent5"/>
                </a:solidFill>
                <a:cs typeface="Arial" panose="020B0604020202020204"/>
              </a:endParaRPr>
            </a:p>
            <a:p>
              <a:pPr marL="170815" lvl="1" indent="-170815"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endParaRPr lang="fi-FI" sz="1100" i="1" dirty="0">
                <a:solidFill>
                  <a:schemeClr val="accent5"/>
                </a:solidFill>
                <a:cs typeface="Arial" panose="020B0604020202020204"/>
              </a:endParaRPr>
            </a:p>
          </p:txBody>
        </p:sp>
        <p:sp>
          <p:nvSpPr>
            <p:cNvPr id="18" name="Rectangle 7">
              <a:extLst>
                <a:ext uri="{FF2B5EF4-FFF2-40B4-BE49-F238E27FC236}">
                  <a16:creationId xmlns:a16="http://schemas.microsoft.com/office/drawing/2014/main" id="{2DD7D920-C998-7BB3-84A5-F6CBC358DCA6}"/>
                </a:ext>
              </a:extLst>
            </p:cNvPr>
            <p:cNvSpPr/>
            <p:nvPr/>
          </p:nvSpPr>
          <p:spPr>
            <a:xfrm>
              <a:off x="972424" y="1223266"/>
              <a:ext cx="2113442" cy="338554"/>
            </a:xfrm>
            <a:prstGeom prst="rect">
              <a:avLst/>
            </a:prstGeom>
            <a:grpFill/>
          </p:spPr>
          <p:txBody>
            <a:bodyPr wrap="square">
              <a:normAutofit fontScale="85000" lnSpcReduction="20000"/>
            </a:bodyPr>
            <a:lstStyle/>
            <a:p>
              <a:r>
                <a:rPr lang="fi-FI" sz="1600" b="1" spc="60" dirty="0">
                  <a:solidFill>
                    <a:schemeClr val="accent1">
                      <a:lumMod val="50000"/>
                      <a:alpha val="50000"/>
                    </a:schemeClr>
                  </a:solidFill>
                  <a:latin typeface="+mj-lt"/>
                </a:rPr>
                <a:t>VAIKUTTAVUUS</a:t>
              </a:r>
            </a:p>
          </p:txBody>
        </p:sp>
      </p:grpSp>
      <p:grpSp>
        <p:nvGrpSpPr>
          <p:cNvPr id="31" name="Ryhmä 30">
            <a:extLst>
              <a:ext uri="{FF2B5EF4-FFF2-40B4-BE49-F238E27FC236}">
                <a16:creationId xmlns:a16="http://schemas.microsoft.com/office/drawing/2014/main" id="{26418302-B839-49FB-673B-8F1FA14B9D98}"/>
              </a:ext>
            </a:extLst>
          </p:cNvPr>
          <p:cNvGrpSpPr/>
          <p:nvPr/>
        </p:nvGrpSpPr>
        <p:grpSpPr>
          <a:xfrm>
            <a:off x="5778216" y="4852115"/>
            <a:ext cx="2825441" cy="1780082"/>
            <a:chOff x="5778216" y="4846449"/>
            <a:chExt cx="2825441" cy="1780082"/>
          </a:xfrm>
          <a:solidFill>
            <a:srgbClr val="E7F1F0"/>
          </a:solidFill>
        </p:grpSpPr>
        <p:sp>
          <p:nvSpPr>
            <p:cNvPr id="37" name="Rectangle 36">
              <a:extLst>
                <a:ext uri="{FF2B5EF4-FFF2-40B4-BE49-F238E27FC236}">
                  <a16:creationId xmlns:a16="http://schemas.microsoft.com/office/drawing/2014/main" id="{D4AFF689-7E14-7776-202C-32CC745A8EEA}"/>
                </a:ext>
              </a:extLst>
            </p:cNvPr>
            <p:cNvSpPr>
              <a:spLocks/>
            </p:cNvSpPr>
            <p:nvPr/>
          </p:nvSpPr>
          <p:spPr>
            <a:xfrm>
              <a:off x="5778216" y="4846449"/>
              <a:ext cx="2825441" cy="178008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a:p>
              <a:pPr algn="ctr"/>
              <a:endParaRPr lang="fi-FI" dirty="0"/>
            </a:p>
          </p:txBody>
        </p:sp>
        <p:sp>
          <p:nvSpPr>
            <p:cNvPr id="19" name="Rectangle 5">
              <a:extLst>
                <a:ext uri="{FF2B5EF4-FFF2-40B4-BE49-F238E27FC236}">
                  <a16:creationId xmlns:a16="http://schemas.microsoft.com/office/drawing/2014/main" id="{C8B91526-2B79-079E-1167-2BC047C97FD9}"/>
                </a:ext>
              </a:extLst>
            </p:cNvPr>
            <p:cNvSpPr/>
            <p:nvPr/>
          </p:nvSpPr>
          <p:spPr>
            <a:xfrm>
              <a:off x="5804153" y="4866734"/>
              <a:ext cx="2799504" cy="338554"/>
            </a:xfrm>
            <a:prstGeom prst="rect">
              <a:avLst/>
            </a:prstGeom>
            <a:grpFill/>
          </p:spPr>
          <p:txBody>
            <a:bodyPr wrap="square">
              <a:normAutofit/>
            </a:bodyPr>
            <a:lstStyle/>
            <a:p>
              <a:r>
                <a:rPr lang="fi-FI" sz="1600" b="1" spc="60" dirty="0">
                  <a:solidFill>
                    <a:schemeClr val="accent1">
                      <a:lumMod val="50000"/>
                      <a:alpha val="50000"/>
                    </a:schemeClr>
                  </a:solidFill>
                  <a:latin typeface="+mj-lt"/>
                </a:rPr>
                <a:t>ASIAKASLÄHTÖISYYS</a:t>
              </a:r>
            </a:p>
          </p:txBody>
        </p:sp>
      </p:grpSp>
      <p:grpSp>
        <p:nvGrpSpPr>
          <p:cNvPr id="56" name="Ryhmä 55">
            <a:extLst>
              <a:ext uri="{FF2B5EF4-FFF2-40B4-BE49-F238E27FC236}">
                <a16:creationId xmlns:a16="http://schemas.microsoft.com/office/drawing/2014/main" id="{AD931CE6-4E99-409E-26F6-6830214D5224}"/>
              </a:ext>
            </a:extLst>
          </p:cNvPr>
          <p:cNvGrpSpPr/>
          <p:nvPr/>
        </p:nvGrpSpPr>
        <p:grpSpPr>
          <a:xfrm>
            <a:off x="9027395" y="3338577"/>
            <a:ext cx="2825441" cy="2703007"/>
            <a:chOff x="9006954" y="3338577"/>
            <a:chExt cx="2825441" cy="2703007"/>
          </a:xfrm>
          <a:solidFill>
            <a:srgbClr val="E7F1F0"/>
          </a:solidFill>
        </p:grpSpPr>
        <p:sp>
          <p:nvSpPr>
            <p:cNvPr id="49" name="Rectangle 48">
              <a:extLst>
                <a:ext uri="{FF2B5EF4-FFF2-40B4-BE49-F238E27FC236}">
                  <a16:creationId xmlns:a16="http://schemas.microsoft.com/office/drawing/2014/main" id="{6D4BE364-39E7-85AC-E27A-18FC2B152C58}"/>
                </a:ext>
              </a:extLst>
            </p:cNvPr>
            <p:cNvSpPr>
              <a:spLocks/>
            </p:cNvSpPr>
            <p:nvPr/>
          </p:nvSpPr>
          <p:spPr>
            <a:xfrm>
              <a:off x="9006954" y="3338577"/>
              <a:ext cx="2825441" cy="2703007"/>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a:p>
              <a:pPr algn="ctr"/>
              <a:endParaRPr lang="fi-FI" dirty="0"/>
            </a:p>
          </p:txBody>
        </p:sp>
        <p:sp>
          <p:nvSpPr>
            <p:cNvPr id="52" name="Rectangle 6">
              <a:extLst>
                <a:ext uri="{FF2B5EF4-FFF2-40B4-BE49-F238E27FC236}">
                  <a16:creationId xmlns:a16="http://schemas.microsoft.com/office/drawing/2014/main" id="{B3C3A5B2-0355-0673-30D5-E4005611E5C2}"/>
                </a:ext>
              </a:extLst>
            </p:cNvPr>
            <p:cNvSpPr/>
            <p:nvPr/>
          </p:nvSpPr>
          <p:spPr>
            <a:xfrm>
              <a:off x="9650800" y="3352466"/>
              <a:ext cx="2089787" cy="338554"/>
            </a:xfrm>
            <a:prstGeom prst="rect">
              <a:avLst/>
            </a:prstGeom>
            <a:grpFill/>
          </p:spPr>
          <p:txBody>
            <a:bodyPr wrap="square">
              <a:spAutoFit/>
            </a:bodyPr>
            <a:lstStyle/>
            <a:p>
              <a:r>
                <a:rPr lang="fi-FI" sz="1600" b="1" spc="60" dirty="0">
                  <a:solidFill>
                    <a:schemeClr val="accent1">
                      <a:lumMod val="50000"/>
                      <a:alpha val="50000"/>
                    </a:schemeClr>
                  </a:solidFill>
                  <a:latin typeface="+mj-lt"/>
                </a:rPr>
                <a:t>ROHKEUS</a:t>
              </a:r>
            </a:p>
          </p:txBody>
        </p:sp>
      </p:grpSp>
      <p:sp>
        <p:nvSpPr>
          <p:cNvPr id="57" name="Rectangle 2">
            <a:extLst>
              <a:ext uri="{FF2B5EF4-FFF2-40B4-BE49-F238E27FC236}">
                <a16:creationId xmlns:a16="http://schemas.microsoft.com/office/drawing/2014/main" id="{0FDA2B56-6EB2-4BB6-FF01-9D7CC387EA35}"/>
              </a:ext>
            </a:extLst>
          </p:cNvPr>
          <p:cNvSpPr/>
          <p:nvPr/>
        </p:nvSpPr>
        <p:spPr>
          <a:xfrm>
            <a:off x="8855976" y="1103090"/>
            <a:ext cx="2439683" cy="338554"/>
          </a:xfrm>
          <a:prstGeom prst="rect">
            <a:avLst/>
          </a:prstGeom>
        </p:spPr>
        <p:txBody>
          <a:bodyPr wrap="square">
            <a:spAutoFit/>
          </a:bodyPr>
          <a:lstStyle/>
          <a:p>
            <a:r>
              <a:rPr lang="fi-FI" sz="1600" b="1" spc="60" dirty="0">
                <a:solidFill>
                  <a:schemeClr val="accent1">
                    <a:lumMod val="50000"/>
                    <a:alpha val="50000"/>
                  </a:schemeClr>
                </a:solidFill>
                <a:latin typeface="+mj-lt"/>
              </a:rPr>
              <a:t>TURVALLISUUS</a:t>
            </a:r>
          </a:p>
        </p:txBody>
      </p:sp>
      <p:sp>
        <p:nvSpPr>
          <p:cNvPr id="9" name="Title 1">
            <a:extLst>
              <a:ext uri="{FF2B5EF4-FFF2-40B4-BE49-F238E27FC236}">
                <a16:creationId xmlns:a16="http://schemas.microsoft.com/office/drawing/2014/main" id="{03EDADC2-326D-EFF5-B5EB-CE787A7DD5BB}"/>
              </a:ext>
            </a:extLst>
          </p:cNvPr>
          <p:cNvSpPr>
            <a:spLocks noGrp="1"/>
          </p:cNvSpPr>
          <p:nvPr>
            <p:ph type="title"/>
          </p:nvPr>
        </p:nvSpPr>
        <p:spPr>
          <a:xfrm>
            <a:off x="451413" y="194943"/>
            <a:ext cx="11289174" cy="868004"/>
          </a:xfrm>
        </p:spPr>
        <p:txBody>
          <a:bodyPr vert="horz">
            <a:normAutofit/>
          </a:bodyPr>
          <a:lstStyle/>
          <a:p>
            <a:r>
              <a:rPr lang="fi-FI"/>
              <a:t>Palvelun toimintaperiaatteet</a:t>
            </a:r>
            <a:endParaRPr lang="fi-FI" dirty="0"/>
          </a:p>
        </p:txBody>
      </p:sp>
    </p:spTree>
    <p:extLst>
      <p:ext uri="{BB962C8B-B14F-4D97-AF65-F5344CB8AC3E}">
        <p14:creationId xmlns:p14="http://schemas.microsoft.com/office/powerpoint/2010/main" val="131265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Omavalvonnan toimeenpano</a:t>
            </a:r>
          </a:p>
        </p:txBody>
      </p:sp>
      <p:grpSp>
        <p:nvGrpSpPr>
          <p:cNvPr id="14" name="Ryhmä 13">
            <a:extLst>
              <a:ext uri="{FF2B5EF4-FFF2-40B4-BE49-F238E27FC236}">
                <a16:creationId xmlns:a16="http://schemas.microsoft.com/office/drawing/2014/main" id="{23266E1D-B50B-24FC-1124-65F196BF8B8E}"/>
              </a:ext>
            </a:extLst>
          </p:cNvPr>
          <p:cNvGrpSpPr/>
          <p:nvPr/>
        </p:nvGrpSpPr>
        <p:grpSpPr>
          <a:xfrm>
            <a:off x="4928896" y="468949"/>
            <a:ext cx="2338976" cy="45719"/>
            <a:chOff x="4928896" y="468949"/>
            <a:chExt cx="2338976" cy="45719"/>
          </a:xfrm>
        </p:grpSpPr>
        <p:sp>
          <p:nvSpPr>
            <p:cNvPr id="15" name="Rectangle 42">
              <a:extLst>
                <a:ext uri="{FF2B5EF4-FFF2-40B4-BE49-F238E27FC236}">
                  <a16:creationId xmlns:a16="http://schemas.microsoft.com/office/drawing/2014/main" id="{890804CB-13C1-047A-484F-49AE7EDB6C4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3">
              <a:extLst>
                <a:ext uri="{FF2B5EF4-FFF2-40B4-BE49-F238E27FC236}">
                  <a16:creationId xmlns:a16="http://schemas.microsoft.com/office/drawing/2014/main" id="{D9F023A9-D593-19C8-966B-06713259EFFE}"/>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1A47B21B-C509-B0E1-978A-3CE061C9DDBF}"/>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07FC38E1-7ADF-050F-5358-5C428B427317}"/>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9530E738-7A2D-7013-0968-121B752509D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77C0B05F-6000-0139-A563-A692F82893AE}"/>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22738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5806FA1A-1849-7FE0-0B1E-F76412087378}"/>
              </a:ext>
            </a:extLst>
          </p:cNvPr>
          <p:cNvSpPr>
            <a:spLocks noGrp="1"/>
          </p:cNvSpPr>
          <p:nvPr>
            <p:ph sz="half" idx="1"/>
          </p:nvPr>
        </p:nvSpPr>
        <p:spPr>
          <a:xfrm>
            <a:off x="496828" y="1766841"/>
            <a:ext cx="11289174" cy="4268475"/>
          </a:xfrm>
        </p:spPr>
        <p:txBody>
          <a:bodyPr vert="horz" lIns="91440" tIns="45720" rIns="91440" bIns="45720" numCol="2" spcCol="720000" rtlCol="0" anchor="t">
            <a:noAutofit/>
          </a:bodyPr>
          <a:lstStyle/>
          <a:p>
            <a:pPr marL="0" lvl="1">
              <a:lnSpc>
                <a:spcPct val="110000"/>
              </a:lnSpc>
              <a:spcBef>
                <a:spcPts val="789"/>
              </a:spcBef>
              <a:spcAft>
                <a:spcPts val="175"/>
              </a:spcAft>
            </a:pPr>
            <a:r>
              <a:rPr lang="fi-FI" sz="1200" b="1" dirty="0">
                <a:ea typeface="Inter" panose="02000503000000020004" pitchFamily="2" charset="0"/>
              </a:rPr>
              <a:t>Asiakas- ja potilasturvallisuutta vaarantavien riskien tunnistaminen on omavalvontasuunnitelman ja omavalvonnan toimeenpanon lähtökohta</a:t>
            </a:r>
            <a:r>
              <a:rPr lang="fi-FI" sz="1200" dirty="0">
                <a:ea typeface="Inter" panose="02000503000000020004" pitchFamily="2" charset="0"/>
              </a:rPr>
              <a:t>. Ilman riskien tunnistamista ei riskejä voida ennaltaehkäistä eikä toteutuneisiin epäkohtiin voida puuttua suunnitelmallisesti. Omavalvonta perustuu riskienhallintaan, jossa palveluun liittyviä riskejä ja mahdollisia epäkohtien uhkia arvioidaan monipuolisesti asiakkaan saaman palvelun näkökulmasta.</a:t>
            </a:r>
          </a:p>
          <a:p>
            <a:pPr marL="0" lvl="1">
              <a:lnSpc>
                <a:spcPct val="110000"/>
              </a:lnSpc>
              <a:spcBef>
                <a:spcPts val="789"/>
              </a:spcBef>
              <a:spcAft>
                <a:spcPts val="175"/>
              </a:spcAft>
            </a:pPr>
            <a:r>
              <a:rPr lang="fi-FI" sz="1200" b="1" dirty="0">
                <a:ea typeface="Inter" panose="02000503000000020004" pitchFamily="2" charset="0"/>
              </a:rPr>
              <a:t>Riskit voivat aiheutua esimerkiksi</a:t>
            </a:r>
            <a:r>
              <a:rPr lang="fi-FI" sz="1200" dirty="0">
                <a:ea typeface="Inter" panose="02000503000000020004" pitchFamily="2" charset="0"/>
              </a:rPr>
              <a:t> riittämättömästä henkilöstömitoituksesta, toimintakulttuurista, perusteettomasta asiakkaan itsemääräämisoikeuden rajoittamisesta</a:t>
            </a:r>
            <a:r>
              <a:rPr lang="fi-FI" dirty="0">
                <a:ea typeface="Inter" panose="02000503000000020004" pitchFamily="2" charset="0"/>
              </a:rPr>
              <a:t> tai </a:t>
            </a:r>
            <a:r>
              <a:rPr lang="fi-FI" sz="1200" dirty="0">
                <a:ea typeface="Inter" panose="02000503000000020004" pitchFamily="2" charset="0"/>
              </a:rPr>
              <a:t>fyysisestä toimintaympäristöstä (esim. esteettömyydessä ja toimitilojen soveltuvuudessa esiintyy ongelmia tai vaikeakäyttöiset laitteet). Usein riskit ovat monien toimintojen summa. </a:t>
            </a:r>
            <a:r>
              <a:rPr lang="fi-FI" sz="1200" b="1" dirty="0">
                <a:ea typeface="Inter" panose="02000503000000020004" pitchFamily="2" charset="0"/>
              </a:rPr>
              <a:t>Riskienhallinnan onnistuminen edellyttää, että työyhteisössä on avoin ja turvallinen keskusteluilmapiiri</a:t>
            </a:r>
            <a:r>
              <a:rPr lang="fi-FI" sz="1200" dirty="0">
                <a:ea typeface="Inter" panose="02000503000000020004" pitchFamily="2" charset="0"/>
              </a:rPr>
              <a:t>, jossa sekä henkilöstö että asiakkaat ja heidän omaisensa uskaltavat tuoda esille laatuun ja asiakasturvallisuuteen liittyviä havaintojaan. Riskienhallinnan luonteeseen kuuluu, ettei työ ole koskaan valmista.</a:t>
            </a:r>
          </a:p>
          <a:p>
            <a:pPr marL="0" lvl="1">
              <a:lnSpc>
                <a:spcPct val="110000"/>
              </a:lnSpc>
              <a:spcBef>
                <a:spcPts val="789"/>
              </a:spcBef>
              <a:spcAft>
                <a:spcPts val="175"/>
              </a:spcAft>
              <a:defRPr/>
            </a:pPr>
            <a:r>
              <a:rPr lang="fi-FI" b="1" dirty="0">
                <a:latin typeface="Arial"/>
                <a:cs typeface="Arial"/>
              </a:rPr>
              <a:t>Ikääntyneiden palveluissa mahdollisesti ilmeneviä riskejä ja/tai epäkohtia </a:t>
            </a:r>
            <a:r>
              <a:rPr lang="fi-FI" dirty="0">
                <a:latin typeface="Arial"/>
                <a:cs typeface="Arial"/>
              </a:rPr>
              <a:t>ovat turvallisuusriskit, </a:t>
            </a:r>
            <a:r>
              <a:rPr lang="fi-FI" sz="1200" b="0" kern="100" dirty="0">
                <a:effectLst/>
                <a:latin typeface="Arial"/>
                <a:cs typeface="Arial"/>
              </a:rPr>
              <a:t>asiakkaalle tapahtuneet </a:t>
            </a:r>
            <a:r>
              <a:rPr lang="fi-FI" sz="1200" b="0" strike="noStrike" kern="100" dirty="0">
                <a:effectLst/>
                <a:latin typeface="Arial"/>
                <a:cs typeface="Arial"/>
              </a:rPr>
              <a:t>vaaratilanteet, kuten </a:t>
            </a:r>
            <a:r>
              <a:rPr lang="fi-FI" kern="100" dirty="0">
                <a:latin typeface="Arial"/>
                <a:cs typeface="Arial"/>
              </a:rPr>
              <a:t>l</a:t>
            </a:r>
            <a:r>
              <a:rPr lang="fi-FI" sz="1200" b="0" kern="100" noProof="0" dirty="0">
                <a:effectLst/>
                <a:latin typeface="Arial"/>
                <a:cs typeface="Arial"/>
              </a:rPr>
              <a:t>äheltä piti </a:t>
            </a:r>
            <a:r>
              <a:rPr lang="fi-FI" i="1" kern="100" noProof="0" dirty="0">
                <a:effectLst/>
                <a:latin typeface="Arial"/>
                <a:cs typeface="Arial"/>
              </a:rPr>
              <a:t>-</a:t>
            </a:r>
            <a:r>
              <a:rPr lang="fi-FI" sz="1200" kern="100" noProof="0" dirty="0">
                <a:effectLst/>
                <a:latin typeface="Arial"/>
                <a:cs typeface="Arial"/>
              </a:rPr>
              <a:t>tilantee</a:t>
            </a:r>
            <a:r>
              <a:rPr lang="fi-FI" kern="100" dirty="0">
                <a:latin typeface="Arial"/>
                <a:cs typeface="Arial"/>
              </a:rPr>
              <a:t>t</a:t>
            </a:r>
            <a:r>
              <a:rPr lang="fi-FI" sz="1200" b="0" kern="100" noProof="0" dirty="0">
                <a:effectLst/>
                <a:latin typeface="Arial"/>
                <a:cs typeface="Arial"/>
              </a:rPr>
              <a:t>, haittatapahtumat ja </a:t>
            </a:r>
            <a:r>
              <a:rPr lang="fi-FI" sz="1200" b="0" strike="noStrike" kern="100" dirty="0">
                <a:effectLst/>
                <a:latin typeface="Arial"/>
                <a:cs typeface="Arial"/>
              </a:rPr>
              <a:t>lääkepoikkeamat sekä </a:t>
            </a:r>
            <a:r>
              <a:rPr lang="fi-FI" sz="1200" b="0" kern="100" noProof="0" dirty="0">
                <a:effectLst/>
                <a:latin typeface="Arial"/>
                <a:cs typeface="Arial"/>
              </a:rPr>
              <a:t>asiakkaan epäasiallinen kohtelu. </a:t>
            </a:r>
            <a:r>
              <a:rPr lang="fi-FI" dirty="0">
                <a:latin typeface="Arial"/>
                <a:cs typeface="Arial"/>
              </a:rPr>
              <a:t>Henkilökunta tekee kaikista läheltä piti -tilanteista tai asiakkaalle tapahtuneista poikkeamatilanteista ilmoituksen ja lähettää sen esihenkilön käsiteltäväksi. </a:t>
            </a:r>
            <a:endParaRPr lang="fi-FI" dirty="0">
              <a:ea typeface="Inter" panose="02000503000000020004" pitchFamily="2" charset="0"/>
            </a:endParaRPr>
          </a:p>
          <a:p>
            <a:pPr marL="0" lvl="1">
              <a:lnSpc>
                <a:spcPct val="110000"/>
              </a:lnSpc>
              <a:spcBef>
                <a:spcPts val="789"/>
              </a:spcBef>
              <a:spcAft>
                <a:spcPts val="175"/>
              </a:spcAft>
              <a:defRPr/>
            </a:pPr>
            <a:r>
              <a:rPr lang="fi-FI" b="1" dirty="0">
                <a:ea typeface="Inter" panose="02000503000000020004" pitchFamily="2" charset="0"/>
              </a:rPr>
              <a:t>Asiakkaat voivat kertoa havaitsemistaan riskeistä</a:t>
            </a:r>
            <a:r>
              <a:rPr lang="fi-FI" dirty="0">
                <a:ea typeface="Inter" panose="02000503000000020004" pitchFamily="2" charset="0"/>
              </a:rPr>
              <a:t>, uhista, epäkohdista tai laatupoikkeamista suoraan työntekijöille, jotka vievät tiedon esihenkilölle käsiteltäväksi tilanteen mukaisesti. Asiakkailla ja omaisilla on mahdollisuus tehdä myös </a:t>
            </a:r>
            <a:r>
              <a:rPr lang="fi-FI" dirty="0">
                <a:ea typeface="Inter" panose="02000503000000020004" pitchFamily="2" charset="0"/>
                <a:hlinkClick r:id="rId3"/>
              </a:rPr>
              <a:t>Eloisan internetsivuilla</a:t>
            </a:r>
            <a:r>
              <a:rPr lang="fi-FI" dirty="0">
                <a:ea typeface="Inter" panose="02000503000000020004" pitchFamily="2" charset="0"/>
              </a:rPr>
              <a:t>. </a:t>
            </a:r>
          </a:p>
          <a:p>
            <a:pPr marL="0" lvl="1">
              <a:lnSpc>
                <a:spcPct val="110000"/>
              </a:lnSpc>
              <a:spcBef>
                <a:spcPts val="789"/>
              </a:spcBef>
              <a:spcAft>
                <a:spcPts val="175"/>
              </a:spcAft>
              <a:defRPr/>
            </a:pPr>
            <a:r>
              <a:rPr lang="fi-FI" sz="2000" b="1" dirty="0">
                <a:ea typeface="Inter" panose="02000503000000020004" pitchFamily="2" charset="0"/>
                <a:cs typeface="Times New Roman" panose="02020603050405020304" pitchFamily="18" charset="0"/>
              </a:rPr>
              <a:t>Ilmoitusvelvollisuus</a:t>
            </a:r>
          </a:p>
          <a:p>
            <a:pPr marL="0" lvl="1">
              <a:lnSpc>
                <a:spcPct val="110000"/>
              </a:lnSpc>
              <a:spcBef>
                <a:spcPts val="789"/>
              </a:spcBef>
              <a:spcAft>
                <a:spcPts val="175"/>
              </a:spcAft>
              <a:defRPr/>
            </a:pPr>
            <a:r>
              <a:rPr lang="fi-FI" b="1" dirty="0">
                <a:latin typeface="Arial"/>
                <a:cs typeface="Arial"/>
              </a:rPr>
              <a:t>Henkilöstön on ilmoitettava viipymättä toiminnasta vastaavalle henkilölle, jos hän tehtävissään huomaa tai saa tietoonsa epäkohdan tai ilmeisen epäkohdan uhan asiakkaan sosiaalihuollon toteuttamisessa</a:t>
            </a:r>
            <a:r>
              <a:rPr lang="fi-FI" dirty="0">
                <a:latin typeface="Arial"/>
                <a:cs typeface="Arial"/>
              </a:rPr>
              <a:t>. Ilmoituksen vastaanottaneen henkilön on ilmoitettava asiasta. Ilmoitus voidaan tehdä salassapitosäännösten estämättä (</a:t>
            </a:r>
            <a:r>
              <a:rPr lang="fi-FI" dirty="0">
                <a:highlight>
                  <a:srgbClr val="FFFF00"/>
                </a:highlight>
                <a:latin typeface="Arial"/>
                <a:cs typeface="Arial"/>
              </a:rPr>
              <a:t>Laki sosiaali- ja terveydenhuollon valvonnasta 29 §</a:t>
            </a:r>
            <a:r>
              <a:rPr lang="fi-FI" dirty="0">
                <a:latin typeface="Arial"/>
                <a:cs typeface="Arial"/>
              </a:rPr>
              <a:t>).</a:t>
            </a:r>
          </a:p>
          <a:p>
            <a:pPr marL="0" lvl="1">
              <a:lnSpc>
                <a:spcPct val="110000"/>
              </a:lnSpc>
              <a:spcBef>
                <a:spcPts val="789"/>
              </a:spcBef>
              <a:spcAft>
                <a:spcPts val="175"/>
              </a:spcAft>
              <a:defRPr/>
            </a:pPr>
            <a:r>
              <a:rPr lang="fi-FI" dirty="0">
                <a:latin typeface="Arial"/>
                <a:cs typeface="Arial"/>
              </a:rPr>
              <a:t>Ilmoitus tehdään henkilöstön intran kautta tulostettavalla ja täytettävällä lomakkeella, jonka vastuuhenkilö käsittelee. </a:t>
            </a:r>
            <a:endParaRPr lang="fi-FI" dirty="0"/>
          </a:p>
        </p:txBody>
      </p:sp>
      <p:cxnSp>
        <p:nvCxnSpPr>
          <p:cNvPr id="30" name="Straight Connector 29">
            <a:extLst>
              <a:ext uri="{FF2B5EF4-FFF2-40B4-BE49-F238E27FC236}">
                <a16:creationId xmlns:a16="http://schemas.microsoft.com/office/drawing/2014/main" id="{4BDD89E9-7686-420D-E45B-9EB9C93B0D0C}"/>
              </a:ext>
            </a:extLst>
          </p:cNvPr>
          <p:cNvCxnSpPr>
            <a:cxnSpLocks/>
          </p:cNvCxnSpPr>
          <p:nvPr/>
        </p:nvCxnSpPr>
        <p:spPr>
          <a:xfrm flipH="1">
            <a:off x="5249260" y="1211481"/>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6" name="Title 27">
            <a:extLst>
              <a:ext uri="{FF2B5EF4-FFF2-40B4-BE49-F238E27FC236}">
                <a16:creationId xmlns:a16="http://schemas.microsoft.com/office/drawing/2014/main" id="{8B27A281-EB9B-B3AE-7BB5-18379EAF01FF}"/>
              </a:ext>
            </a:extLst>
          </p:cNvPr>
          <p:cNvSpPr txBox="1">
            <a:spLocks/>
          </p:cNvSpPr>
          <p:nvPr/>
        </p:nvSpPr>
        <p:spPr>
          <a:xfrm>
            <a:off x="451413" y="822684"/>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dirty="0">
                <a:latin typeface="+mj-lt"/>
                <a:ea typeface="Inter" panose="02000503000000020004" pitchFamily="2" charset="0"/>
                <a:cs typeface="Times New Roman" panose="02020603050405020304" pitchFamily="18" charset="0"/>
              </a:rPr>
              <a:t>Riskien ja epäkohtien tunnistaminen ja niiden korjaaminen</a:t>
            </a:r>
          </a:p>
        </p:txBody>
      </p:sp>
      <p:sp>
        <p:nvSpPr>
          <p:cNvPr id="37" name="TextBox 36">
            <a:extLst>
              <a:ext uri="{FF2B5EF4-FFF2-40B4-BE49-F238E27FC236}">
                <a16:creationId xmlns:a16="http://schemas.microsoft.com/office/drawing/2014/main" id="{6FE2F186-0CC1-3E81-EB1A-EF46BF296254}"/>
              </a:ext>
            </a:extLst>
          </p:cNvPr>
          <p:cNvSpPr txBox="1"/>
          <p:nvPr/>
        </p:nvSpPr>
        <p:spPr>
          <a:xfrm>
            <a:off x="451413" y="746532"/>
            <a:ext cx="2626338"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Omavalvonnan toimeenpano</a:t>
            </a:r>
            <a:endParaRPr lang="fi-FI" sz="1400" b="1" dirty="0">
              <a:solidFill>
                <a:schemeClr val="accent1"/>
              </a:solidFill>
            </a:endParaRPr>
          </a:p>
        </p:txBody>
      </p:sp>
      <p:grpSp>
        <p:nvGrpSpPr>
          <p:cNvPr id="11" name="Ryhmä 10">
            <a:extLst>
              <a:ext uri="{FF2B5EF4-FFF2-40B4-BE49-F238E27FC236}">
                <a16:creationId xmlns:a16="http://schemas.microsoft.com/office/drawing/2014/main" id="{234C3B79-AB49-F0AB-6D43-F59E3E6C5453}"/>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31D14321-115E-15B4-04B8-622F193AAFC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43">
              <a:extLst>
                <a:ext uri="{FF2B5EF4-FFF2-40B4-BE49-F238E27FC236}">
                  <a16:creationId xmlns:a16="http://schemas.microsoft.com/office/drawing/2014/main" id="{07C92492-53AC-83EB-204C-6E7963DF0FD5}"/>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4">
              <a:extLst>
                <a:ext uri="{FF2B5EF4-FFF2-40B4-BE49-F238E27FC236}">
                  <a16:creationId xmlns:a16="http://schemas.microsoft.com/office/drawing/2014/main" id="{D7BF28D3-2315-912E-37AC-EEC28E8219C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45">
              <a:extLst>
                <a:ext uri="{FF2B5EF4-FFF2-40B4-BE49-F238E27FC236}">
                  <a16:creationId xmlns:a16="http://schemas.microsoft.com/office/drawing/2014/main" id="{FE9F09EC-6619-4C08-EE0C-F35162889C2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Rectangle 46">
              <a:extLst>
                <a:ext uri="{FF2B5EF4-FFF2-40B4-BE49-F238E27FC236}">
                  <a16:creationId xmlns:a16="http://schemas.microsoft.com/office/drawing/2014/main" id="{8150C08D-A58D-BD6D-581C-ECE5DD24F28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3D8D2EA5-EA89-5D2F-1B2D-07CA044A9BD4}"/>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54811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40D19-8995-20C2-CC22-29D6AE9B8E3C}"/>
              </a:ext>
            </a:extLst>
          </p:cNvPr>
          <p:cNvSpPr>
            <a:spLocks noGrp="1"/>
          </p:cNvSpPr>
          <p:nvPr>
            <p:ph type="title"/>
          </p:nvPr>
        </p:nvSpPr>
        <p:spPr>
          <a:xfrm>
            <a:off x="451413" y="432189"/>
            <a:ext cx="11289174" cy="868004"/>
          </a:xfrm>
        </p:spPr>
        <p:txBody>
          <a:bodyPr vert="horz"/>
          <a:lstStyle/>
          <a:p>
            <a:r>
              <a:rPr lang="fi-FI" sz="2400" b="1" dirty="0">
                <a:ea typeface="Inter" panose="02000503000000020004" pitchFamily="2" charset="0"/>
                <a:cs typeface="Times New Roman" panose="02020603050405020304" pitchFamily="18" charset="0"/>
              </a:rPr>
              <a:t>Käsitteet ja käsitehierarkia </a:t>
            </a:r>
            <a:endParaRPr lang="fi-FI" dirty="0"/>
          </a:p>
        </p:txBody>
      </p:sp>
      <p:sp>
        <p:nvSpPr>
          <p:cNvPr id="4" name="Content Placeholder 29">
            <a:extLst>
              <a:ext uri="{FF2B5EF4-FFF2-40B4-BE49-F238E27FC236}">
                <a16:creationId xmlns:a16="http://schemas.microsoft.com/office/drawing/2014/main" id="{EB006210-9E46-7CFC-8B7F-1146A9A6E142}"/>
              </a:ext>
            </a:extLst>
          </p:cNvPr>
          <p:cNvSpPr>
            <a:spLocks noGrp="1"/>
          </p:cNvSpPr>
          <p:nvPr>
            <p:ph sz="half" idx="1"/>
          </p:nvPr>
        </p:nvSpPr>
        <p:spPr>
          <a:xfrm>
            <a:off x="451413" y="1435130"/>
            <a:ext cx="11289174" cy="4351339"/>
          </a:xfrm>
        </p:spPr>
        <p:txBody>
          <a:bodyPr lIns="0" rIns="0" numCol="3"/>
          <a:lstStyle/>
          <a:p>
            <a:pPr marL="0" lvl="1">
              <a:lnSpc>
                <a:spcPct val="100000"/>
              </a:lnSpc>
              <a:spcBef>
                <a:spcPts val="0"/>
              </a:spcBef>
              <a:spcAft>
                <a:spcPts val="600"/>
              </a:spcAft>
            </a:pPr>
            <a:r>
              <a:rPr lang="fi-FI" sz="2000" b="1" dirty="0">
                <a:ea typeface="Inter" panose="02000503000000020004" pitchFamily="2" charset="0"/>
                <a:cs typeface="Times New Roman" panose="02020603050405020304" pitchFamily="18" charset="0"/>
              </a:rPr>
              <a:t>Riski</a:t>
            </a:r>
          </a:p>
          <a:p>
            <a:pPr marL="0" lvl="1">
              <a:lnSpc>
                <a:spcPct val="100000"/>
              </a:lnSpc>
              <a:spcBef>
                <a:spcPts val="0"/>
              </a:spcBef>
              <a:spcAft>
                <a:spcPts val="175"/>
              </a:spcAft>
            </a:pPr>
            <a:r>
              <a:rPr lang="fi-FI" dirty="0"/>
              <a:t>Asiakas- ja potilasturvallisuutta vaarantava riski:</a:t>
            </a:r>
          </a:p>
          <a:p>
            <a:pPr marL="171450" lvl="1" indent="-171450">
              <a:lnSpc>
                <a:spcPct val="100000"/>
              </a:lnSpc>
              <a:spcBef>
                <a:spcPts val="0"/>
              </a:spcBef>
              <a:spcAft>
                <a:spcPts val="175"/>
              </a:spcAft>
              <a:buFont typeface="Arial" panose="020B0604020202020204" pitchFamily="34" charset="0"/>
              <a:buChar char="•"/>
            </a:pPr>
            <a:r>
              <a:rPr lang="fi-FI" dirty="0"/>
              <a:t>laite / laitteen käyttö</a:t>
            </a:r>
          </a:p>
          <a:p>
            <a:pPr marL="171450" lvl="1" indent="-171450">
              <a:lnSpc>
                <a:spcPct val="100000"/>
              </a:lnSpc>
              <a:spcBef>
                <a:spcPts val="0"/>
              </a:spcBef>
              <a:spcAft>
                <a:spcPts val="175"/>
              </a:spcAft>
              <a:buFont typeface="Arial" panose="020B0604020202020204" pitchFamily="34" charset="0"/>
              <a:buChar char="•"/>
            </a:pPr>
            <a:r>
              <a:rPr lang="fi-FI" dirty="0"/>
              <a:t>hoitomenetelmä / hoitaminen </a:t>
            </a:r>
          </a:p>
          <a:p>
            <a:pPr marL="171450" lvl="1" indent="-171450">
              <a:lnSpc>
                <a:spcPct val="100000"/>
              </a:lnSpc>
              <a:spcBef>
                <a:spcPts val="0"/>
              </a:spcBef>
              <a:spcAft>
                <a:spcPts val="175"/>
              </a:spcAft>
              <a:buFont typeface="Arial" panose="020B0604020202020204" pitchFamily="34" charset="0"/>
              <a:buChar char="•"/>
            </a:pPr>
            <a:r>
              <a:rPr lang="fi-FI" dirty="0"/>
              <a:t>lääke / lääkitys</a:t>
            </a:r>
          </a:p>
          <a:p>
            <a:pPr marL="171450" lvl="1" indent="-171450">
              <a:lnSpc>
                <a:spcPct val="100000"/>
              </a:lnSpc>
              <a:spcBef>
                <a:spcPts val="0"/>
              </a:spcBef>
              <a:spcAft>
                <a:spcPts val="175"/>
              </a:spcAft>
              <a:buFont typeface="Arial" panose="020B0604020202020204" pitchFamily="34" charset="0"/>
              <a:buChar char="•"/>
            </a:pPr>
            <a:r>
              <a:rPr lang="fi-FI" dirty="0"/>
              <a:t>asiakaskohteeseen liittyvä turvallisuusriski</a:t>
            </a:r>
          </a:p>
          <a:p>
            <a:pPr marL="0" lvl="1">
              <a:lnSpc>
                <a:spcPct val="100000"/>
              </a:lnSpc>
              <a:spcBef>
                <a:spcPts val="0"/>
              </a:spcBef>
              <a:spcAft>
                <a:spcPts val="175"/>
              </a:spcAft>
            </a:pPr>
            <a:endParaRPr lang="fi-FI" dirty="0"/>
          </a:p>
          <a:p>
            <a:pPr marL="0" lvl="1">
              <a:lnSpc>
                <a:spcPct val="100000"/>
              </a:lnSpc>
              <a:spcBef>
                <a:spcPts val="0"/>
              </a:spcBef>
              <a:spcAft>
                <a:spcPts val="175"/>
              </a:spcAft>
            </a:pPr>
            <a:endParaRPr lang="fi-FI" dirty="0"/>
          </a:p>
          <a:p>
            <a:pPr marL="0" lvl="1">
              <a:lnSpc>
                <a:spcPct val="100000"/>
              </a:lnSpc>
              <a:spcBef>
                <a:spcPts val="0"/>
              </a:spcBef>
              <a:spcAft>
                <a:spcPts val="600"/>
              </a:spcAft>
            </a:pPr>
            <a:r>
              <a:rPr lang="fi-FI" sz="2000" b="1" dirty="0">
                <a:ea typeface="Inter" panose="02000503000000020004" pitchFamily="2" charset="0"/>
                <a:cs typeface="Times New Roman" panose="02020603050405020304" pitchFamily="18" charset="0"/>
              </a:rPr>
              <a:t>Riskienhallinta</a:t>
            </a:r>
          </a:p>
          <a:p>
            <a:pPr marL="0" lvl="1">
              <a:lnSpc>
                <a:spcPct val="100000"/>
              </a:lnSpc>
              <a:spcBef>
                <a:spcPts val="0"/>
              </a:spcBef>
              <a:spcAft>
                <a:spcPts val="175"/>
              </a:spcAft>
            </a:pPr>
            <a:r>
              <a:rPr lang="fi-FI" dirty="0"/>
              <a:t>Seurauksiltaan merkittävien kielteisten tapahtumien järjestelmällistä määrittelyä ja niihin varautumista. Riskienhallinnalla varmistetaan, että organisaatiolla on riittävästi tietoa toiminnan, toimijoiden ja toimintaympäristön riskeistä. </a:t>
            </a:r>
          </a:p>
          <a:p>
            <a:pPr marL="0" lvl="1">
              <a:lnSpc>
                <a:spcPct val="100000"/>
              </a:lnSpc>
              <a:spcBef>
                <a:spcPts val="0"/>
              </a:spcBef>
              <a:spcAft>
                <a:spcPts val="175"/>
              </a:spcAft>
            </a:pPr>
            <a:endParaRPr lang="fi-FI" sz="2000" b="1" dirty="0">
              <a:ea typeface="Inter" panose="02000503000000020004" pitchFamily="2" charset="0"/>
              <a:cs typeface="Times New Roman" panose="02020603050405020304" pitchFamily="18" charset="0"/>
            </a:endParaRPr>
          </a:p>
          <a:p>
            <a:pPr marL="0" lvl="1">
              <a:lnSpc>
                <a:spcPct val="100000"/>
              </a:lnSpc>
              <a:spcBef>
                <a:spcPts val="0"/>
              </a:spcBef>
              <a:spcAft>
                <a:spcPts val="600"/>
              </a:spcAft>
            </a:pPr>
            <a:endParaRPr lang="fi-FI" sz="2000" b="1" dirty="0">
              <a:ea typeface="Inter" panose="02000503000000020004" pitchFamily="2" charset="0"/>
              <a:cs typeface="Times New Roman" panose="02020603050405020304" pitchFamily="18" charset="0"/>
            </a:endParaRPr>
          </a:p>
          <a:p>
            <a:pPr marL="0" lvl="1">
              <a:lnSpc>
                <a:spcPct val="100000"/>
              </a:lnSpc>
              <a:spcBef>
                <a:spcPts val="0"/>
              </a:spcBef>
              <a:spcAft>
                <a:spcPts val="600"/>
              </a:spcAft>
            </a:pPr>
            <a:endParaRPr lang="fi-FI" sz="2000" b="1" dirty="0">
              <a:ea typeface="Inter" panose="02000503000000020004" pitchFamily="2" charset="0"/>
              <a:cs typeface="Times New Roman" panose="02020603050405020304" pitchFamily="18" charset="0"/>
            </a:endParaRPr>
          </a:p>
          <a:p>
            <a:pPr marL="0" lvl="1">
              <a:lnSpc>
                <a:spcPct val="100000"/>
              </a:lnSpc>
              <a:spcBef>
                <a:spcPts val="0"/>
              </a:spcBef>
              <a:spcAft>
                <a:spcPts val="600"/>
              </a:spcAft>
            </a:pPr>
            <a:r>
              <a:rPr lang="fi-FI" sz="2000" b="1" dirty="0">
                <a:ea typeface="Inter" panose="02000503000000020004" pitchFamily="2" charset="0"/>
                <a:cs typeface="Times New Roman" panose="02020603050405020304" pitchFamily="18" charset="0"/>
              </a:rPr>
              <a:t>Poikkeama</a:t>
            </a:r>
            <a:endParaRPr lang="fi-FI" sz="2000" dirty="0">
              <a:ea typeface="Inter" panose="02000503000000020004" pitchFamily="2" charset="0"/>
              <a:cs typeface="Times New Roman" panose="02020603050405020304" pitchFamily="18" charset="0"/>
            </a:endParaRPr>
          </a:p>
          <a:p>
            <a:pPr marL="0" lvl="1">
              <a:lnSpc>
                <a:spcPct val="100000"/>
              </a:lnSpc>
              <a:spcBef>
                <a:spcPts val="0"/>
              </a:spcBef>
              <a:spcAft>
                <a:spcPts val="175"/>
              </a:spcAft>
            </a:pPr>
            <a:r>
              <a:rPr lang="fi-FI" dirty="0"/>
              <a:t>Mikä tahansa suunnitellusta tai sovitusta poikkeava tapahtuma, joka voi johtaa haittatapahtumaan. Poikkeama voi johtua tekemisestä, tekemättä jättämisestä tai suojausten pettämisestä.</a:t>
            </a:r>
          </a:p>
          <a:p>
            <a:pPr marL="0" lvl="1">
              <a:lnSpc>
                <a:spcPct val="100000"/>
              </a:lnSpc>
              <a:spcBef>
                <a:spcPts val="0"/>
              </a:spcBef>
              <a:spcAft>
                <a:spcPts val="600"/>
              </a:spcAft>
            </a:pPr>
            <a:br>
              <a:rPr lang="fi-FI" sz="2000" b="1" dirty="0">
                <a:cs typeface="Times New Roman" panose="02020603050405020304" pitchFamily="18" charset="0"/>
              </a:rPr>
            </a:br>
            <a:r>
              <a:rPr lang="fi-FI" sz="2000" b="1" dirty="0">
                <a:cs typeface="Times New Roman" panose="02020603050405020304" pitchFamily="18" charset="0"/>
              </a:rPr>
              <a:t>Epäkohta tai </a:t>
            </a:r>
            <a:br>
              <a:rPr lang="fi-FI" sz="2000" b="1" dirty="0">
                <a:cs typeface="Times New Roman" panose="02020603050405020304" pitchFamily="18" charset="0"/>
              </a:rPr>
            </a:br>
            <a:r>
              <a:rPr lang="fi-FI" sz="2000" b="1" dirty="0">
                <a:cs typeface="Times New Roman" panose="02020603050405020304" pitchFamily="18" charset="0"/>
              </a:rPr>
              <a:t>epäkohdan uhka </a:t>
            </a:r>
          </a:p>
          <a:p>
            <a:pPr marL="0" lvl="1">
              <a:lnSpc>
                <a:spcPct val="100000"/>
              </a:lnSpc>
              <a:spcBef>
                <a:spcPts val="0"/>
              </a:spcBef>
              <a:spcAft>
                <a:spcPts val="600"/>
              </a:spcAft>
            </a:pPr>
            <a:r>
              <a:rPr lang="fi-FI" dirty="0"/>
              <a:t>Epäkohdalla tarkoitetaan esimerkiksi asiakkaan epäasiallista kohtaamista, loukkaamista sanoilla, asiakasturvallisuudessa ilmeneviä puutteita, </a:t>
            </a:r>
            <a:r>
              <a:rPr lang="fi-FI" sz="1100" b="0" i="0" dirty="0">
                <a:effectLst/>
                <a:latin typeface="Arial" panose="020B0604020202020204" pitchFamily="34" charset="0"/>
              </a:rPr>
              <a:t>asiakkaan kaltoinkohtelua ja toimintakulttuurista johtuvia asiakkaalle vahingollisia toimia. </a:t>
            </a:r>
            <a:r>
              <a:rPr lang="fi-FI" dirty="0">
                <a:solidFill>
                  <a:schemeClr val="dk1"/>
                </a:solidFill>
                <a:latin typeface="+mn-lt"/>
                <a:cs typeface="+mn-cs"/>
              </a:rPr>
              <a:t>Epäkohta ja epäkohdan uhka ovat sosiaalihuollon vastaavat käsitteet terveydenhuollossa käytetylle termille </a:t>
            </a:r>
            <a:r>
              <a:rPr lang="fi-FI" i="1" dirty="0">
                <a:solidFill>
                  <a:schemeClr val="dk1"/>
                </a:solidFill>
                <a:latin typeface="+mn-lt"/>
                <a:cs typeface="+mn-cs"/>
              </a:rPr>
              <a:t>vaaratilanne</a:t>
            </a:r>
            <a:r>
              <a:rPr lang="fi-FI" dirty="0">
                <a:solidFill>
                  <a:schemeClr val="dk1"/>
                </a:solidFill>
                <a:latin typeface="+mn-lt"/>
                <a:cs typeface="+mn-cs"/>
              </a:rPr>
              <a:t>. </a:t>
            </a:r>
            <a:endParaRPr lang="fi-FI" b="1" dirty="0">
              <a:solidFill>
                <a:schemeClr val="dk1"/>
              </a:solidFill>
              <a:latin typeface="+mn-lt"/>
              <a:cs typeface="Times New Roman" panose="02020603050405020304" pitchFamily="18" charset="0"/>
            </a:endParaRPr>
          </a:p>
          <a:p>
            <a:pPr marL="0" lvl="1">
              <a:lnSpc>
                <a:spcPct val="100000"/>
              </a:lnSpc>
              <a:spcBef>
                <a:spcPts val="0"/>
              </a:spcBef>
              <a:spcAft>
                <a:spcPts val="600"/>
              </a:spcAft>
            </a:pPr>
            <a:endParaRPr lang="fi-FI" b="1" dirty="0">
              <a:cs typeface="Times New Roman" panose="02020603050405020304" pitchFamily="18" charset="0"/>
            </a:endParaRPr>
          </a:p>
          <a:p>
            <a:pPr marL="0" lvl="1">
              <a:lnSpc>
                <a:spcPct val="100000"/>
              </a:lnSpc>
              <a:spcBef>
                <a:spcPts val="0"/>
              </a:spcBef>
              <a:spcAft>
                <a:spcPts val="600"/>
              </a:spcAft>
            </a:pPr>
            <a:endParaRPr lang="fi-FI" sz="2000" b="1" dirty="0">
              <a:cs typeface="Times New Roman" panose="02020603050405020304" pitchFamily="18" charset="0"/>
            </a:endParaRPr>
          </a:p>
          <a:p>
            <a:pPr marL="0" lvl="1">
              <a:lnSpc>
                <a:spcPct val="100000"/>
              </a:lnSpc>
              <a:spcBef>
                <a:spcPts val="0"/>
              </a:spcBef>
              <a:spcAft>
                <a:spcPts val="600"/>
              </a:spcAft>
            </a:pPr>
            <a:r>
              <a:rPr lang="fi-FI" sz="2000" b="1" dirty="0">
                <a:cs typeface="Times New Roman" panose="02020603050405020304" pitchFamily="18" charset="0"/>
              </a:rPr>
              <a:t>Vaaratilanne</a:t>
            </a:r>
          </a:p>
          <a:p>
            <a:pPr marL="0" lvl="1">
              <a:lnSpc>
                <a:spcPct val="100000"/>
              </a:lnSpc>
              <a:spcBef>
                <a:spcPts val="0"/>
              </a:spcBef>
              <a:spcAft>
                <a:spcPts val="175"/>
              </a:spcAft>
            </a:pPr>
            <a:r>
              <a:rPr lang="fi-FI" dirty="0"/>
              <a:t>Asiakkaan turvallisuuden vaarantava tapahtuma, joka aiheuttaa haittaa asiakkaalle (= haittatapahtuma) tai voi aiheuttaa haittaa asiakkaalle (= läheltä piti -tapahtuma).</a:t>
            </a:r>
          </a:p>
          <a:p>
            <a:pPr>
              <a:lnSpc>
                <a:spcPct val="100000"/>
              </a:lnSpc>
              <a:spcBef>
                <a:spcPts val="0"/>
              </a:spcBef>
            </a:pPr>
            <a:endParaRPr lang="fi-FI" kern="100" dirty="0">
              <a:latin typeface="+mn-lt"/>
              <a:cs typeface="Times New Roman" panose="02020603050405020304" pitchFamily="18" charset="0"/>
            </a:endParaRPr>
          </a:p>
          <a:p>
            <a:pPr marL="342900" lvl="1" indent="-342900">
              <a:lnSpc>
                <a:spcPct val="100000"/>
              </a:lnSpc>
              <a:spcBef>
                <a:spcPts val="0"/>
              </a:spcBef>
              <a:spcAft>
                <a:spcPts val="600"/>
              </a:spcAft>
              <a:buFont typeface="Arial" panose="020B0604020202020204" pitchFamily="34" charset="0"/>
              <a:buChar char="•"/>
            </a:pPr>
            <a:r>
              <a:rPr lang="fi-FI" sz="2000" b="1" dirty="0">
                <a:cs typeface="Times New Roman" panose="02020603050405020304" pitchFamily="18" charset="0"/>
              </a:rPr>
              <a:t>Haittatapahtuma</a:t>
            </a:r>
            <a:br>
              <a:rPr lang="fi-FI" sz="2000" b="1" dirty="0">
                <a:cs typeface="Times New Roman" panose="02020603050405020304" pitchFamily="18" charset="0"/>
              </a:rPr>
            </a:br>
            <a:r>
              <a:rPr lang="fi-FI" dirty="0"/>
              <a:t>Asiakkaan turvallisuuden vaarantava tapahtuma, joka aiheuttaa </a:t>
            </a:r>
            <a:r>
              <a:rPr lang="fi-FI"/>
              <a:t>haittaa asiakkaalle</a:t>
            </a:r>
            <a:endParaRPr lang="fi-FI" dirty="0"/>
          </a:p>
          <a:p>
            <a:pPr marL="171450" indent="-171450">
              <a:lnSpc>
                <a:spcPct val="100000"/>
              </a:lnSpc>
              <a:spcBef>
                <a:spcPts val="0"/>
              </a:spcBef>
              <a:buFont typeface="Arial" panose="020B0604020202020204" pitchFamily="34" charset="0"/>
              <a:buChar char="•"/>
            </a:pPr>
            <a:endParaRPr lang="fi-FI" kern="100" dirty="0">
              <a:latin typeface="+mn-lt"/>
              <a:cs typeface="Times New Roman" panose="02020603050405020304" pitchFamily="18" charset="0"/>
            </a:endParaRPr>
          </a:p>
          <a:p>
            <a:pPr marL="342900" lvl="1" indent="-342900">
              <a:lnSpc>
                <a:spcPct val="100000"/>
              </a:lnSpc>
              <a:spcBef>
                <a:spcPts val="0"/>
              </a:spcBef>
              <a:spcAft>
                <a:spcPts val="600"/>
              </a:spcAft>
              <a:buFont typeface="Arial" panose="020B0604020202020204" pitchFamily="34" charset="0"/>
              <a:buChar char="•"/>
            </a:pPr>
            <a:r>
              <a:rPr lang="fi-FI" sz="2000" b="1" dirty="0">
                <a:cs typeface="Times New Roman" panose="02020603050405020304" pitchFamily="18" charset="0"/>
              </a:rPr>
              <a:t>Läheltä piti </a:t>
            </a:r>
            <a:r>
              <a:rPr lang="fi-FI" sz="2000" b="1" i="1" dirty="0">
                <a:cs typeface="Times New Roman" panose="02020603050405020304" pitchFamily="18" charset="0"/>
              </a:rPr>
              <a:t>-</a:t>
            </a:r>
            <a:r>
              <a:rPr lang="fi-FI" sz="2000" b="1" dirty="0">
                <a:cs typeface="Times New Roman" panose="02020603050405020304" pitchFamily="18" charset="0"/>
              </a:rPr>
              <a:t>tilanne</a:t>
            </a:r>
            <a:br>
              <a:rPr lang="fi-FI" sz="2000" b="1" dirty="0">
                <a:cs typeface="Times New Roman" panose="02020603050405020304" pitchFamily="18" charset="0"/>
              </a:rPr>
            </a:br>
            <a:r>
              <a:rPr lang="fi-FI" dirty="0"/>
              <a:t>Vaaratilanne, joka olisi voinut aiheuttaa haittaa asiakkaalle. Haitalta vältyttiin joko sattumalta tai siksi, että poikkeama tai vaaratilanne havaittiin ja haitalliset seuraukset pystyttiin </a:t>
            </a:r>
            <a:r>
              <a:rPr lang="fi-FI"/>
              <a:t>estämään ajoissa </a:t>
            </a:r>
            <a:endParaRPr lang="fi-FI" dirty="0"/>
          </a:p>
          <a:p>
            <a:pPr marL="0" lvl="1">
              <a:lnSpc>
                <a:spcPct val="100000"/>
              </a:lnSpc>
              <a:spcBef>
                <a:spcPts val="0"/>
              </a:spcBef>
              <a:spcAft>
                <a:spcPts val="600"/>
              </a:spcAft>
            </a:pPr>
            <a:endParaRPr lang="fi-FI" sz="2000" b="1" dirty="0">
              <a:cs typeface="Times New Roman" panose="02020603050405020304" pitchFamily="18" charset="0"/>
            </a:endParaRPr>
          </a:p>
        </p:txBody>
      </p:sp>
    </p:spTree>
    <p:extLst>
      <p:ext uri="{BB962C8B-B14F-4D97-AF65-F5344CB8AC3E}">
        <p14:creationId xmlns:p14="http://schemas.microsoft.com/office/powerpoint/2010/main" val="201192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639917E-E440-F42D-8014-9274BCA50DB5}"/>
              </a:ext>
            </a:extLst>
          </p:cNvPr>
          <p:cNvGraphicFramePr>
            <a:graphicFrameLocks noChangeAspect="1"/>
          </p:cNvGraphicFramePr>
          <p:nvPr>
            <p:custDataLst>
              <p:tags r:id="rId2"/>
            </p:custDataLst>
            <p:extLst>
              <p:ext uri="{D42A27DB-BD31-4B8C-83A1-F6EECF244321}">
                <p14:modId xmlns:p14="http://schemas.microsoft.com/office/powerpoint/2010/main" val="2363529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5" imgW="484" imgH="486" progId="TCLayout.ActiveDocument.1">
                  <p:embed/>
                </p:oleObj>
              </mc:Choice>
              <mc:Fallback>
                <p:oleObj name="think-cell Slide" r:id="rId5" imgW="484" imgH="486" progId="TCLayout.ActiveDocument.1">
                  <p:embed/>
                  <p:pic>
                    <p:nvPicPr>
                      <p:cNvPr id="16" name="think-cell data - do not delete" hidden="1">
                        <a:extLst>
                          <a:ext uri="{FF2B5EF4-FFF2-40B4-BE49-F238E27FC236}">
                            <a16:creationId xmlns:a16="http://schemas.microsoft.com/office/drawing/2014/main" id="{3639917E-E440-F42D-8014-9274BCA50D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5806FA1A-1849-7FE0-0B1E-F76412087378}"/>
              </a:ext>
            </a:extLst>
          </p:cNvPr>
          <p:cNvSpPr>
            <a:spLocks noGrp="1"/>
          </p:cNvSpPr>
          <p:nvPr>
            <p:ph sz="half" idx="1"/>
          </p:nvPr>
        </p:nvSpPr>
        <p:spPr>
          <a:xfrm>
            <a:off x="451413" y="1825627"/>
            <a:ext cx="11289174" cy="4368985"/>
          </a:xfrm>
        </p:spPr>
        <p:txBody>
          <a:bodyPr numCol="2"/>
          <a:lstStyle/>
          <a:p>
            <a:pPr marL="0" lvl="1">
              <a:lnSpc>
                <a:spcPct val="110000"/>
              </a:lnSpc>
              <a:spcBef>
                <a:spcPts val="789"/>
              </a:spcBef>
              <a:spcAft>
                <a:spcPts val="175"/>
              </a:spcAft>
            </a:pPr>
            <a:r>
              <a:rPr lang="fi-FI" sz="1200" dirty="0">
                <a:ea typeface="Inter" panose="02000503000000020004" pitchFamily="2" charset="0"/>
              </a:rPr>
              <a:t>Riskienhallinnassa laatua ja asiakasturvallisuutta parannetaan tunnistamalla jo ennalta ne kriittiset työvaiheet, joissa toiminnalle asetettujen vaatimusten ja tavoitteiden toteutuminen on vaarassa. Riskienhallintaan kuuluu suunnitelmallinen toiminta epäkohtien ja todettujen riskien poistamiseksi tai minimoimiseksi. Riskienhallinta ja omavalvonta ovat osa jokapäiväistä arjen työtä palveluissa. Sen lisäksi, </a:t>
            </a:r>
            <a:r>
              <a:rPr lang="fi-FI" sz="1200" b="1" dirty="0">
                <a:ea typeface="Inter" panose="02000503000000020004" pitchFamily="2" charset="0"/>
              </a:rPr>
              <a:t>t</a:t>
            </a:r>
            <a:r>
              <a:rPr lang="fi-FI" b="1" dirty="0"/>
              <a:t>yöyksikön vaarojen ja riskien arviointi </a:t>
            </a:r>
            <a:r>
              <a:rPr lang="fi-FI" dirty="0"/>
              <a:t>tehdään Eloisassa käytössä olevan</a:t>
            </a:r>
            <a:r>
              <a:rPr lang="fi-FI" b="1" dirty="0"/>
              <a:t> </a:t>
            </a:r>
            <a:r>
              <a:rPr lang="fi-FI" dirty="0"/>
              <a:t>riskien </a:t>
            </a:r>
            <a:r>
              <a:rPr lang="fi-FI" b="1" dirty="0"/>
              <a:t>arviointilomakkeen</a:t>
            </a:r>
            <a:r>
              <a:rPr lang="fi-FI" dirty="0"/>
              <a:t> </a:t>
            </a:r>
            <a:r>
              <a:rPr lang="fi-FI" b="1" dirty="0"/>
              <a:t>avulla</a:t>
            </a:r>
            <a:r>
              <a:rPr lang="fi-FI" dirty="0"/>
              <a:t> kaikissa työpisteissä.</a:t>
            </a:r>
            <a:endParaRPr lang="fi-FI" sz="1200" dirty="0">
              <a:ea typeface="Inter" panose="02000503000000020004" pitchFamily="2" charset="0"/>
            </a:endParaRPr>
          </a:p>
          <a:p>
            <a:pPr marL="0" lvl="1">
              <a:lnSpc>
                <a:spcPct val="110000"/>
              </a:lnSpc>
              <a:spcBef>
                <a:spcPts val="789"/>
              </a:spcBef>
              <a:spcAft>
                <a:spcPts val="175"/>
              </a:spcAft>
            </a:pPr>
            <a:r>
              <a:rPr lang="fi-FI" sz="1200" dirty="0">
                <a:ea typeface="Inter" panose="02000503000000020004" pitchFamily="2" charset="0"/>
              </a:rPr>
              <a:t>Osana riskienhallinnan toimeenpanoa </a:t>
            </a:r>
            <a:r>
              <a:rPr lang="fi-FI" sz="1200" b="1" dirty="0">
                <a:ea typeface="Inter" panose="02000503000000020004" pitchFamily="2" charset="0"/>
              </a:rPr>
              <a:t>toteutuneet vaaratilanteet </a:t>
            </a:r>
            <a:r>
              <a:rPr lang="fi-FI" sz="1200" dirty="0">
                <a:ea typeface="Inter" panose="02000503000000020004" pitchFamily="2" charset="0"/>
              </a:rPr>
              <a:t>(läheltä piti -tilanteet ja haittatapahtumat)</a:t>
            </a:r>
            <a:r>
              <a:rPr lang="fi-FI" dirty="0">
                <a:ea typeface="Inter" panose="02000503000000020004" pitchFamily="2" charset="0"/>
              </a:rPr>
              <a:t> </a:t>
            </a:r>
            <a:r>
              <a:rPr lang="fi-FI" sz="1200" b="1" dirty="0">
                <a:ea typeface="Inter" panose="02000503000000020004" pitchFamily="2" charset="0"/>
              </a:rPr>
              <a:t>ilmoitetaan, käsitellään, raportoidaan ja toteutetaan korjaavat toimenpiteet</a:t>
            </a:r>
            <a:r>
              <a:rPr lang="fi-FI" sz="1200" dirty="0">
                <a:ea typeface="Inter" panose="02000503000000020004" pitchFamily="2" charset="0"/>
              </a:rPr>
              <a:t>.</a:t>
            </a:r>
            <a:r>
              <a:rPr lang="fi-FI" dirty="0">
                <a:ea typeface="Inter" panose="02000503000000020004" pitchFamily="2" charset="0"/>
              </a:rPr>
              <a:t> </a:t>
            </a:r>
            <a:r>
              <a:rPr lang="fi-FI" sz="1200" dirty="0">
                <a:ea typeface="Inter" panose="02000503000000020004" pitchFamily="2" charset="0"/>
              </a:rPr>
              <a:t>Työkaluna toimii </a:t>
            </a:r>
            <a:r>
              <a:rPr lang="fi-FI" sz="1200" b="1" dirty="0" err="1">
                <a:ea typeface="Inter" panose="02000503000000020004" pitchFamily="2" charset="0"/>
              </a:rPr>
              <a:t>HaiPro</a:t>
            </a:r>
            <a:r>
              <a:rPr lang="fi-FI" sz="1200" dirty="0">
                <a:ea typeface="Inter" panose="02000503000000020004" pitchFamily="2" charset="0"/>
              </a:rPr>
              <a:t>-järjestelmä. </a:t>
            </a:r>
            <a:r>
              <a:rPr lang="fi-FI" dirty="0"/>
              <a:t>Henkilökunta tekee kaikista läheltä piti -tilanteista tai asiakkaalle tapahtuneista poikkeamatilanteista sähköisesti ilmoituksen ja lähettää sen lähiesihenkilön käsiteltäväksi. </a:t>
            </a:r>
            <a:endParaRPr lang="fi-FI" sz="1200" dirty="0">
              <a:ea typeface="Inter" panose="02000503000000020004" pitchFamily="2" charset="0"/>
            </a:endParaRPr>
          </a:p>
          <a:p>
            <a:pPr marL="0" lvl="1">
              <a:lnSpc>
                <a:spcPct val="110000"/>
              </a:lnSpc>
              <a:spcBef>
                <a:spcPts val="789"/>
              </a:spcBef>
              <a:spcAft>
                <a:spcPts val="175"/>
              </a:spcAft>
            </a:pPr>
            <a:r>
              <a:rPr lang="fi-FI" b="1" dirty="0">
                <a:ea typeface="Inter" panose="02000503000000020004" pitchFamily="2" charset="0"/>
              </a:rPr>
              <a:t>Muista palvelussa havaituista laatupoikkeamista tai epäkohdista </a:t>
            </a:r>
            <a:r>
              <a:rPr lang="fi-FI" dirty="0">
                <a:ea typeface="Inter" panose="02000503000000020004" pitchFamily="2" charset="0"/>
              </a:rPr>
              <a:t>(esim. asiakkaan epäasiallinen kohtelu) </a:t>
            </a:r>
            <a:r>
              <a:rPr lang="fi-FI" b="1" dirty="0">
                <a:ea typeface="Inter" panose="02000503000000020004" pitchFamily="2" charset="0"/>
              </a:rPr>
              <a:t>tehdään ilmoitus </a:t>
            </a:r>
            <a:r>
              <a:rPr lang="fi-FI" dirty="0">
                <a:ea typeface="Inter" panose="02000503000000020004" pitchFamily="2" charset="0"/>
              </a:rPr>
              <a:t>toiminnasta vastaavalle taholle esim. omalle esihenkilölle.</a:t>
            </a:r>
          </a:p>
          <a:p>
            <a:pPr marL="0" lvl="1">
              <a:lnSpc>
                <a:spcPct val="110000"/>
              </a:lnSpc>
              <a:spcBef>
                <a:spcPts val="789"/>
              </a:spcBef>
              <a:spcAft>
                <a:spcPts val="175"/>
              </a:spcAft>
            </a:pPr>
            <a:r>
              <a:rPr lang="fi-FI" dirty="0">
                <a:ea typeface="Inter" panose="02000503000000020004" pitchFamily="2" charset="0"/>
              </a:rPr>
              <a:t>Henkilökunta perehdytetään o</a:t>
            </a:r>
            <a:r>
              <a:rPr lang="fi-FI" sz="1200" dirty="0">
                <a:ea typeface="Inter" panose="02000503000000020004" pitchFamily="2" charset="0"/>
              </a:rPr>
              <a:t>mavalvonnan periaatteisiin ja toimeenpanoon ja näitä koskeviin ohjeistuksiin mukaan lukien henkilökunnalle laissa asetettu velvollisuus ilmoittaa asiakasturvallisuutta ja palvelun laatua koskevista epäkohdista ja niiden uhista. </a:t>
            </a:r>
          </a:p>
          <a:p>
            <a:pPr marL="0" lvl="1">
              <a:lnSpc>
                <a:spcPct val="110000"/>
              </a:lnSpc>
              <a:spcBef>
                <a:spcPts val="789"/>
              </a:spcBef>
              <a:spcAft>
                <a:spcPts val="175"/>
              </a:spcAft>
            </a:pPr>
            <a:r>
              <a:rPr lang="fi-FI" b="1" i="1" dirty="0">
                <a:solidFill>
                  <a:schemeClr val="accent5"/>
                </a:solidFill>
              </a:rPr>
              <a:t>[Korvaa tämä tekstikappale kuvauksella muista tärkeistä riskienhallinnan menettelytavoista</a:t>
            </a:r>
            <a:r>
              <a:rPr lang="fi-FI" i="1" dirty="0">
                <a:solidFill>
                  <a:schemeClr val="accent5"/>
                </a:solidFill>
              </a:rPr>
              <a:t>: esim. ennakoiva työote tai asiakaskohteista tarvittaessa tehtävä turvallisuuskartoitus.</a:t>
            </a:r>
            <a:r>
              <a:rPr lang="fi-FI" b="1" i="1" dirty="0">
                <a:solidFill>
                  <a:schemeClr val="accent5"/>
                </a:solidFill>
              </a:rPr>
              <a:t>]</a:t>
            </a:r>
            <a:endParaRPr lang="fi-FI" i="1" dirty="0">
              <a:solidFill>
                <a:schemeClr val="accent5"/>
              </a:solidFill>
            </a:endParaRPr>
          </a:p>
          <a:p>
            <a:pPr>
              <a:lnSpc>
                <a:spcPct val="110000"/>
              </a:lnSpc>
              <a:spcBef>
                <a:spcPts val="789"/>
              </a:spcBef>
              <a:spcAft>
                <a:spcPts val="175"/>
              </a:spcAft>
            </a:pPr>
            <a:endParaRPr lang="fi-FI" dirty="0"/>
          </a:p>
        </p:txBody>
      </p:sp>
      <p:sp>
        <p:nvSpPr>
          <p:cNvPr id="4" name="TextBox 3">
            <a:extLst>
              <a:ext uri="{FF2B5EF4-FFF2-40B4-BE49-F238E27FC236}">
                <a16:creationId xmlns:a16="http://schemas.microsoft.com/office/drawing/2014/main" id="{87939B38-F077-CAA9-6B56-A5DB985812F2}"/>
              </a:ext>
            </a:extLst>
          </p:cNvPr>
          <p:cNvSpPr txBox="1"/>
          <p:nvPr/>
        </p:nvSpPr>
        <p:spPr>
          <a:xfrm>
            <a:off x="451413" y="746532"/>
            <a:ext cx="2626338"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Omavalvonnan toimeenpano</a:t>
            </a:r>
            <a:endParaRPr lang="fi-FI" sz="1400" b="1" dirty="0">
              <a:solidFill>
                <a:schemeClr val="accent1"/>
              </a:solidFill>
            </a:endParaRPr>
          </a:p>
        </p:txBody>
      </p:sp>
      <p:sp>
        <p:nvSpPr>
          <p:cNvPr id="33" name="Title 27">
            <a:extLst>
              <a:ext uri="{FF2B5EF4-FFF2-40B4-BE49-F238E27FC236}">
                <a16:creationId xmlns:a16="http://schemas.microsoft.com/office/drawing/2014/main" id="{1CFEC4E6-3867-1050-8098-86A4EFE7F0D0}"/>
              </a:ext>
            </a:extLst>
          </p:cNvPr>
          <p:cNvSpPr>
            <a:spLocks noGrp="1"/>
          </p:cNvSpPr>
          <p:nvPr>
            <p:ph type="title"/>
          </p:nvPr>
        </p:nvSpPr>
        <p:spPr>
          <a:xfrm>
            <a:off x="451413" y="822684"/>
            <a:ext cx="11289174" cy="868004"/>
          </a:xfrm>
        </p:spPr>
        <p:txBody>
          <a:bodyPr vert="horz">
            <a:normAutofit/>
          </a:bodyPr>
          <a:lstStyle/>
          <a:p>
            <a:r>
              <a:rPr lang="fi-FI" dirty="0">
                <a:solidFill>
                  <a:schemeClr val="accent5"/>
                </a:solidFill>
                <a:latin typeface="+mj-lt"/>
                <a:ea typeface="Inter" panose="02000503000000020004" pitchFamily="2" charset="0"/>
                <a:cs typeface="Times New Roman" panose="02020603050405020304" pitchFamily="18" charset="0"/>
              </a:rPr>
              <a:t>Riskienhallinnan järjestelmät ja menettelytavat (1/3)</a:t>
            </a:r>
          </a:p>
        </p:txBody>
      </p:sp>
      <p:grpSp>
        <p:nvGrpSpPr>
          <p:cNvPr id="5" name="Ryhmä 4">
            <a:extLst>
              <a:ext uri="{FF2B5EF4-FFF2-40B4-BE49-F238E27FC236}">
                <a16:creationId xmlns:a16="http://schemas.microsoft.com/office/drawing/2014/main" id="{EEEC2C3C-9B6A-9D1A-AE89-DCD4B51AC3BC}"/>
              </a:ext>
            </a:extLst>
          </p:cNvPr>
          <p:cNvGrpSpPr/>
          <p:nvPr/>
        </p:nvGrpSpPr>
        <p:grpSpPr>
          <a:xfrm>
            <a:off x="6359985" y="4565915"/>
            <a:ext cx="5380602" cy="1823136"/>
            <a:chOff x="6359985" y="4473387"/>
            <a:chExt cx="5380602" cy="1628697"/>
          </a:xfrm>
        </p:grpSpPr>
        <p:grpSp>
          <p:nvGrpSpPr>
            <p:cNvPr id="10" name="Group 9">
              <a:extLst>
                <a:ext uri="{FF2B5EF4-FFF2-40B4-BE49-F238E27FC236}">
                  <a16:creationId xmlns:a16="http://schemas.microsoft.com/office/drawing/2014/main" id="{E2547C16-77B0-8DB6-9018-FA23AEB83133}"/>
                </a:ext>
              </a:extLst>
            </p:cNvPr>
            <p:cNvGrpSpPr/>
            <p:nvPr/>
          </p:nvGrpSpPr>
          <p:grpSpPr>
            <a:xfrm>
              <a:off x="6359985" y="4473387"/>
              <a:ext cx="5380602" cy="1628697"/>
              <a:chOff x="6359985" y="4867835"/>
              <a:chExt cx="5380602" cy="1628697"/>
            </a:xfrm>
          </p:grpSpPr>
          <p:sp>
            <p:nvSpPr>
              <p:cNvPr id="2" name="Rectangle 1">
                <a:extLst>
                  <a:ext uri="{FF2B5EF4-FFF2-40B4-BE49-F238E27FC236}">
                    <a16:creationId xmlns:a16="http://schemas.microsoft.com/office/drawing/2014/main" id="{10622B43-51CE-2FA3-5DED-77D2DDE1C44F}"/>
                  </a:ext>
                </a:extLst>
              </p:cNvPr>
              <p:cNvSpPr/>
              <p:nvPr/>
            </p:nvSpPr>
            <p:spPr>
              <a:xfrm>
                <a:off x="6359985" y="4867835"/>
                <a:ext cx="5380602" cy="1628697"/>
              </a:xfrm>
              <a:prstGeom prst="rect">
                <a:avLst/>
              </a:prstGeom>
              <a:solidFill>
                <a:schemeClr val="bg1"/>
              </a:solidFill>
              <a:ln w="19050">
                <a:solidFill>
                  <a:schemeClr val="accent5">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288000" rIns="90000" bIns="46800" numCol="2" rtlCol="0" anchor="t"/>
              <a:lstStyle/>
              <a:p>
                <a:pPr algn="ctr"/>
                <a:endParaRPr lang="fi-FI" dirty="0"/>
              </a:p>
            </p:txBody>
          </p:sp>
          <p:sp>
            <p:nvSpPr>
              <p:cNvPr id="9" name="TextBox 8">
                <a:extLst>
                  <a:ext uri="{FF2B5EF4-FFF2-40B4-BE49-F238E27FC236}">
                    <a16:creationId xmlns:a16="http://schemas.microsoft.com/office/drawing/2014/main" id="{FB9C05DE-BABB-ED0E-1520-9D89E464F846}"/>
                  </a:ext>
                </a:extLst>
              </p:cNvPr>
              <p:cNvSpPr txBox="1"/>
              <p:nvPr/>
            </p:nvSpPr>
            <p:spPr>
              <a:xfrm>
                <a:off x="6359985" y="4867835"/>
                <a:ext cx="5130051" cy="461665"/>
              </a:xfrm>
              <a:prstGeom prst="rect">
                <a:avLst/>
              </a:prstGeom>
              <a:noFill/>
            </p:spPr>
            <p:txBody>
              <a:bodyPr wrap="square">
                <a:spAutoFit/>
              </a:bodyPr>
              <a:lstStyle/>
              <a:p>
                <a:r>
                  <a:rPr lang="fi-FI" sz="1200" b="1" dirty="0"/>
                  <a:t>Luettelo käytössä olevista riskienhallinnan / omavalvonnan toimeenpanon ohjeista:</a:t>
                </a:r>
              </a:p>
            </p:txBody>
          </p:sp>
        </p:grpSp>
        <p:sp>
          <p:nvSpPr>
            <p:cNvPr id="3" name="Tekstiruutu 2">
              <a:extLst>
                <a:ext uri="{FF2B5EF4-FFF2-40B4-BE49-F238E27FC236}">
                  <a16:creationId xmlns:a16="http://schemas.microsoft.com/office/drawing/2014/main" id="{B87176AB-DD60-B592-78F2-F58C1EA77391}"/>
                </a:ext>
              </a:extLst>
            </p:cNvPr>
            <p:cNvSpPr txBox="1"/>
            <p:nvPr/>
          </p:nvSpPr>
          <p:spPr>
            <a:xfrm>
              <a:off x="6359985" y="4935051"/>
              <a:ext cx="5380602" cy="1167033"/>
            </a:xfrm>
            <a:prstGeom prst="rect">
              <a:avLst/>
            </a:prstGeom>
            <a:noFill/>
          </p:spPr>
          <p:txBody>
            <a:bodyPr wrap="square" numCol="2" rtlCol="0">
              <a:normAutofit/>
            </a:bodyPr>
            <a:lstStyle/>
            <a:p>
              <a:pPr marL="171450" marR="0" lvl="0" indent="-171450" algn="l" defTabSz="914377"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b="1" dirty="0">
                  <a:solidFill>
                    <a:srgbClr val="000000"/>
                  </a:solidFill>
                  <a:latin typeface="Arial" panose="020B0604020202020204"/>
                  <a:ea typeface="Inter" panose="02000503000000020004" pitchFamily="2" charset="0"/>
                </a:rPr>
                <a:t>[</a:t>
              </a:r>
              <a:r>
                <a:rPr lang="fi-FI" sz="1200" dirty="0">
                  <a:solidFill>
                    <a:srgbClr val="000000"/>
                  </a:solidFill>
                  <a:latin typeface="Arial" panose="020B0604020202020204"/>
                  <a:ea typeface="Inter" panose="02000503000000020004" pitchFamily="2" charset="0"/>
                </a:rPr>
                <a:t>Ohje a. Kirjoita tänne ja poista hakasulkeet</a:t>
              </a:r>
              <a:r>
                <a:rPr lang="fi-FI" sz="1200" b="1" dirty="0">
                  <a:solidFill>
                    <a:srgbClr val="000000"/>
                  </a:solidFill>
                  <a:latin typeface="Arial" panose="020B0604020202020204"/>
                  <a:ea typeface="Inter" panose="02000503000000020004" pitchFamily="2" charset="0"/>
                </a:rPr>
                <a:t>.] </a:t>
              </a:r>
            </a:p>
            <a:p>
              <a:pPr marL="171450" marR="0" lvl="0" indent="-171450" algn="l" defTabSz="914377"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a:t>
              </a:r>
              <a:r>
                <a:rPr kumimoji="0" lang="fi-FI" sz="120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Ohje b</a:t>
              </a: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a:t>
              </a:r>
              <a:endParaRPr lang="fi-FI" sz="1200" b="1" dirty="0">
                <a:solidFill>
                  <a:srgbClr val="000000"/>
                </a:solidFill>
                <a:latin typeface="Arial" panose="020B0604020202020204"/>
                <a:ea typeface="Inter" panose="02000503000000020004" pitchFamily="2" charset="0"/>
              </a:endParaRPr>
            </a:p>
            <a:p>
              <a:pPr marL="171450" marR="0" lvl="0" indent="-171450" algn="l" defTabSz="914377"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a:t>
              </a:r>
              <a:r>
                <a:rPr lang="fi-FI" sz="1200" dirty="0">
                  <a:solidFill>
                    <a:srgbClr val="000000"/>
                  </a:solidFill>
                  <a:latin typeface="Arial" panose="020B0604020202020204"/>
                  <a:ea typeface="Inter" panose="02000503000000020004" pitchFamily="2" charset="0"/>
                </a:rPr>
                <a:t>…</a:t>
              </a:r>
              <a:r>
                <a:rPr lang="fi-FI" sz="1200" b="1" dirty="0">
                  <a:solidFill>
                    <a:srgbClr val="000000"/>
                  </a:solidFill>
                  <a:latin typeface="Arial" panose="020B0604020202020204"/>
                  <a:ea typeface="Inter" panose="02000503000000020004" pitchFamily="2" charset="0"/>
                </a:rPr>
                <a:t>]</a:t>
              </a:r>
              <a:endPar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endParaRPr>
            </a:p>
            <a:p>
              <a:pPr marL="171450" marR="0" lvl="0" indent="-171450" algn="l" defTabSz="914377"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i-FI" sz="1200" dirty="0">
                <a:solidFill>
                  <a:srgbClr val="000000"/>
                </a:solidFill>
                <a:latin typeface="Arial" panose="020B0604020202020204"/>
                <a:ea typeface="Inter" panose="02000503000000020004" pitchFamily="2" charset="0"/>
              </a:endParaRPr>
            </a:p>
          </p:txBody>
        </p:sp>
      </p:grpSp>
      <p:grpSp>
        <p:nvGrpSpPr>
          <p:cNvPr id="6" name="Ryhmä 5">
            <a:extLst>
              <a:ext uri="{FF2B5EF4-FFF2-40B4-BE49-F238E27FC236}">
                <a16:creationId xmlns:a16="http://schemas.microsoft.com/office/drawing/2014/main" id="{3CB1CE74-130B-53BD-166B-FF57377B2B8A}"/>
              </a:ext>
            </a:extLst>
          </p:cNvPr>
          <p:cNvGrpSpPr/>
          <p:nvPr/>
        </p:nvGrpSpPr>
        <p:grpSpPr>
          <a:xfrm>
            <a:off x="4928896" y="468949"/>
            <a:ext cx="2338976" cy="45719"/>
            <a:chOff x="4928896" y="468949"/>
            <a:chExt cx="2338976" cy="45719"/>
          </a:xfrm>
        </p:grpSpPr>
        <p:sp>
          <p:nvSpPr>
            <p:cNvPr id="7" name="Rectangle 42">
              <a:extLst>
                <a:ext uri="{FF2B5EF4-FFF2-40B4-BE49-F238E27FC236}">
                  <a16:creationId xmlns:a16="http://schemas.microsoft.com/office/drawing/2014/main" id="{5AF893AA-EDE6-DF9B-8513-6E5D62A3E271}"/>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43">
              <a:extLst>
                <a:ext uri="{FF2B5EF4-FFF2-40B4-BE49-F238E27FC236}">
                  <a16:creationId xmlns:a16="http://schemas.microsoft.com/office/drawing/2014/main" id="{351FDE38-C7F3-3A43-F21D-2AA5592B8429}"/>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Rectangle 44">
              <a:extLst>
                <a:ext uri="{FF2B5EF4-FFF2-40B4-BE49-F238E27FC236}">
                  <a16:creationId xmlns:a16="http://schemas.microsoft.com/office/drawing/2014/main" id="{D90D96EC-F3C2-03BB-5794-57F226B76F8F}"/>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Rectangle 45">
              <a:extLst>
                <a:ext uri="{FF2B5EF4-FFF2-40B4-BE49-F238E27FC236}">
                  <a16:creationId xmlns:a16="http://schemas.microsoft.com/office/drawing/2014/main" id="{35424217-FB3E-F95F-3807-3317EA8931EF}"/>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46">
              <a:extLst>
                <a:ext uri="{FF2B5EF4-FFF2-40B4-BE49-F238E27FC236}">
                  <a16:creationId xmlns:a16="http://schemas.microsoft.com/office/drawing/2014/main" id="{2C8CD536-CB8B-DD0F-590C-4672EE621921}"/>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7">
              <a:extLst>
                <a:ext uri="{FF2B5EF4-FFF2-40B4-BE49-F238E27FC236}">
                  <a16:creationId xmlns:a16="http://schemas.microsoft.com/office/drawing/2014/main" id="{6B14B898-E525-E6AE-5785-3832F2FDDFF9}"/>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85509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9D7079E-75CA-5EE8-A655-04BCB59A3874}"/>
              </a:ext>
            </a:extLst>
          </p:cNvPr>
          <p:cNvGraphicFramePr>
            <a:graphicFrameLocks noChangeAspect="1"/>
          </p:cNvGraphicFramePr>
          <p:nvPr>
            <p:custDataLst>
              <p:tags r:id="rId2"/>
            </p:custDataLst>
            <p:extLst>
              <p:ext uri="{D42A27DB-BD31-4B8C-83A1-F6EECF244321}">
                <p14:modId xmlns:p14="http://schemas.microsoft.com/office/powerpoint/2010/main" val="4140378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5" imgW="484" imgH="486" progId="TCLayout.ActiveDocument.1">
                  <p:embed/>
                </p:oleObj>
              </mc:Choice>
              <mc:Fallback>
                <p:oleObj name="think-cell Slide" r:id="rId5" imgW="484" imgH="486" progId="TCLayout.ActiveDocument.1">
                  <p:embed/>
                  <p:pic>
                    <p:nvPicPr>
                      <p:cNvPr id="10" name="think-cell data - do not delete" hidden="1">
                        <a:extLst>
                          <a:ext uri="{FF2B5EF4-FFF2-40B4-BE49-F238E27FC236}">
                            <a16:creationId xmlns:a16="http://schemas.microsoft.com/office/drawing/2014/main" id="{79D7079E-75CA-5EE8-A655-04BCB59A38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975122AF-0A04-DD9F-1A57-F6D5245A65C1}"/>
              </a:ext>
            </a:extLst>
          </p:cNvPr>
          <p:cNvSpPr>
            <a:spLocks noGrp="1"/>
          </p:cNvSpPr>
          <p:nvPr>
            <p:ph sz="half" idx="1"/>
          </p:nvPr>
        </p:nvSpPr>
        <p:spPr>
          <a:xfrm>
            <a:off x="509102" y="1597275"/>
            <a:ext cx="11289174" cy="4514193"/>
          </a:xfrm>
        </p:spPr>
        <p:txBody>
          <a:bodyPr vert="horz" lIns="91440" tIns="45720" rIns="0" bIns="45720" numCol="2" spcCol="720000" rtlCol="0" anchor="t">
            <a:noAutofit/>
          </a:bodyPr>
          <a:lstStyle/>
          <a:p>
            <a:pPr defTabSz="914377">
              <a:lnSpc>
                <a:spcPct val="107000"/>
              </a:lnSpc>
              <a:spcBef>
                <a:spcPts val="0"/>
              </a:spcBef>
              <a:spcAft>
                <a:spcPts val="600"/>
              </a:spcAft>
              <a:defRPr/>
            </a:pPr>
            <a:r>
              <a:rPr lang="fi-FI" sz="2000" b="1" dirty="0">
                <a:solidFill>
                  <a:srgbClr val="000000"/>
                </a:solidFill>
                <a:cs typeface="Times New Roman" panose="02020603050405020304" pitchFamily="18" charset="0"/>
              </a:rPr>
              <a:t>Haittatapahtumien ja läheltä piti -tilanteiden raportointi ja käsittely</a:t>
            </a:r>
          </a:p>
          <a:p>
            <a:pPr marL="0" lvl="1">
              <a:lnSpc>
                <a:spcPct val="100000"/>
              </a:lnSpc>
              <a:spcBef>
                <a:spcPts val="0"/>
              </a:spcBef>
              <a:spcAft>
                <a:spcPts val="175"/>
              </a:spcAft>
            </a:pPr>
            <a:r>
              <a:rPr lang="fi-FI" dirty="0"/>
              <a:t>Haittatapahtumien ja läheltä piti -tilanteiden käsittelyyn kuuluu tapahtumien kirjaaminen, käsittely ja raportointi sekä korjaavien toimenpiteiden toteuttaminen. Lisäksi tapahtumista keskustellaan työntekijöiden, asiakkaan ja tarvittaessa omaisten kanssa. Jos tapahtuu vakava, korvattavia seurauksia aiheuttanut haittatapahtuma, asiakasta tai omaisia informoidaan korvausten hakemisesta. Vakavista haittatapahtumista ilmoitetaan Eloisan valvontatiimille. Haittatapahtumat ja läheltä piti -tilanteet raportoidaan ja käsitellään seuraavasti: </a:t>
            </a:r>
          </a:p>
          <a:p>
            <a:pPr marL="228600" lvl="1" indent="-228600">
              <a:lnSpc>
                <a:spcPct val="100000"/>
              </a:lnSpc>
              <a:spcBef>
                <a:spcPts val="300"/>
              </a:spcBef>
              <a:buFont typeface="Arial" panose="020B0604020202020204" pitchFamily="34" charset="0"/>
              <a:buAutoNum type="arabicPeriod"/>
            </a:pPr>
            <a:r>
              <a:rPr lang="fi-FI" dirty="0">
                <a:ea typeface="Inter" panose="02000503000000020004" pitchFamily="2" charset="0"/>
              </a:rPr>
              <a:t>Potilasturvallisuuteen ja työturvallisuuteen liittyvät haittatapahtumat ja läheltä piti -tilanteet kirjataan </a:t>
            </a:r>
            <a:r>
              <a:rPr lang="fi-FI" dirty="0" err="1">
                <a:ea typeface="Inter" panose="02000503000000020004" pitchFamily="2" charset="0"/>
              </a:rPr>
              <a:t>HaiPro</a:t>
            </a:r>
            <a:r>
              <a:rPr lang="fi-FI" dirty="0">
                <a:ea typeface="Inter" panose="02000503000000020004" pitchFamily="2" charset="0"/>
              </a:rPr>
              <a:t>-järjestelmään. Lääkepoikkeamista otetaan lisäksi yhteys lääkäriin toimintaohjeiden saamiseksi </a:t>
            </a:r>
          </a:p>
          <a:p>
            <a:pPr marL="228600" lvl="1" indent="-228600">
              <a:lnSpc>
                <a:spcPct val="100000"/>
              </a:lnSpc>
              <a:spcBef>
                <a:spcPts val="300"/>
              </a:spcBef>
              <a:buAutoNum type="arabicPeriod"/>
            </a:pPr>
            <a:r>
              <a:rPr lang="fi-FI" dirty="0">
                <a:ea typeface="Inter" panose="02000503000000020004" pitchFamily="2" charset="0"/>
              </a:rPr>
              <a:t>Yksikön esihenkilö käy läpi yksikkönsä </a:t>
            </a:r>
            <a:r>
              <a:rPr lang="fi-FI" dirty="0" err="1">
                <a:ea typeface="Inter" panose="02000503000000020004" pitchFamily="2" charset="0"/>
              </a:rPr>
              <a:t>HaiPro</a:t>
            </a:r>
            <a:r>
              <a:rPr lang="fi-FI" dirty="0">
                <a:ea typeface="Inter" panose="02000503000000020004" pitchFamily="2" charset="0"/>
              </a:rPr>
              <a:t>-ilmoitukset, ja ne käsitellään säännöllisesti tiimipalavereissa </a:t>
            </a:r>
          </a:p>
          <a:p>
            <a:pPr marL="228600" lvl="1" indent="-228600">
              <a:lnSpc>
                <a:spcPct val="100000"/>
              </a:lnSpc>
              <a:spcBef>
                <a:spcPts val="300"/>
              </a:spcBef>
              <a:buAutoNum type="arabicPeriod"/>
            </a:pPr>
            <a:r>
              <a:rPr lang="fi-FI" dirty="0">
                <a:ea typeface="Inter" panose="02000503000000020004" pitchFamily="2" charset="0"/>
              </a:rPr>
              <a:t>Esihenkilö käynnistää korjaavat toimenpiteet, ja kirjaa ne </a:t>
            </a:r>
            <a:r>
              <a:rPr lang="fi-FI" dirty="0" err="1">
                <a:ea typeface="Inter" panose="02000503000000020004" pitchFamily="2" charset="0"/>
              </a:rPr>
              <a:t>HaiPro</a:t>
            </a:r>
            <a:r>
              <a:rPr lang="fi-FI" dirty="0">
                <a:ea typeface="Inter" panose="02000503000000020004" pitchFamily="2" charset="0"/>
              </a:rPr>
              <a:t>-järjestelmään</a:t>
            </a:r>
          </a:p>
          <a:p>
            <a:pPr marL="228600" lvl="1" indent="-228600">
              <a:lnSpc>
                <a:spcPct val="100000"/>
              </a:lnSpc>
              <a:spcBef>
                <a:spcPts val="300"/>
              </a:spcBef>
              <a:buAutoNum type="arabicPeriod"/>
            </a:pPr>
            <a:r>
              <a:rPr lang="fi-FI" dirty="0">
                <a:ea typeface="Inter" panose="02000503000000020004" pitchFamily="2" charset="0"/>
              </a:rPr>
              <a:t>Yksikön esihenkilö käy säännöllisesti läpi </a:t>
            </a:r>
            <a:r>
              <a:rPr lang="fi-FI" dirty="0" err="1">
                <a:ea typeface="Inter" panose="02000503000000020004" pitchFamily="2" charset="0"/>
              </a:rPr>
              <a:t>HaiPro</a:t>
            </a:r>
            <a:r>
              <a:rPr lang="fi-FI" dirty="0">
                <a:ea typeface="Inter" panose="02000503000000020004" pitchFamily="2" charset="0"/>
              </a:rPr>
              <a:t>-tilastot </a:t>
            </a:r>
          </a:p>
          <a:p>
            <a:pPr marL="228600" lvl="1" indent="-228600">
              <a:lnSpc>
                <a:spcPct val="100000"/>
              </a:lnSpc>
              <a:spcBef>
                <a:spcPts val="300"/>
              </a:spcBef>
              <a:buAutoNum type="arabicPeriod"/>
            </a:pPr>
            <a:r>
              <a:rPr lang="fi-FI" dirty="0">
                <a:ea typeface="Inter" panose="02000503000000020004" pitchFamily="2" charset="0"/>
              </a:rPr>
              <a:t>Tiedottaminen kootusti sovituista muutoksista toimintatavoissa tapahtuu kirjallisesti kolmen kuukauden välein, ja ne julkaistaan Eloisan verkkosivuilla</a:t>
            </a:r>
          </a:p>
          <a:p>
            <a:pPr defTabSz="914377">
              <a:lnSpc>
                <a:spcPct val="107000"/>
              </a:lnSpc>
              <a:spcBef>
                <a:spcPts val="0"/>
              </a:spcBef>
              <a:spcAft>
                <a:spcPts val="600"/>
              </a:spcAft>
              <a:defRPr/>
            </a:pPr>
            <a:endParaRPr lang="fi-FI" sz="2000" b="1" dirty="0">
              <a:solidFill>
                <a:srgbClr val="000000"/>
              </a:solidFill>
              <a:cs typeface="Times New Roman" panose="02020603050405020304" pitchFamily="18" charset="0"/>
            </a:endParaRPr>
          </a:p>
          <a:p>
            <a:pPr defTabSz="914377">
              <a:lnSpc>
                <a:spcPct val="107000"/>
              </a:lnSpc>
              <a:spcBef>
                <a:spcPts val="0"/>
              </a:spcBef>
              <a:spcAft>
                <a:spcPts val="600"/>
              </a:spcAft>
              <a:defRPr/>
            </a:pPr>
            <a:r>
              <a:rPr lang="fi-FI" sz="2000" b="1" dirty="0">
                <a:solidFill>
                  <a:srgbClr val="000000"/>
                </a:solidFill>
                <a:cs typeface="Times New Roman" panose="02020603050405020304" pitchFamily="18" charset="0"/>
              </a:rPr>
              <a:t>Epäkohtailmoitusten käsittely</a:t>
            </a:r>
          </a:p>
          <a:p>
            <a:pPr marL="0" lvl="1">
              <a:lnSpc>
                <a:spcPct val="100000"/>
              </a:lnSpc>
              <a:spcBef>
                <a:spcPts val="0"/>
              </a:spcBef>
              <a:spcAft>
                <a:spcPts val="175"/>
              </a:spcAft>
            </a:pPr>
            <a:r>
              <a:rPr lang="fi-FI" dirty="0">
                <a:latin typeface="Arial"/>
                <a:cs typeface="Arial"/>
              </a:rPr>
              <a:t>Henkilöstön on ilmoitettava viipymättä toiminnasta vastaavalle henkilölle, jos tehtävissään huomaa tai saa tietoonsa epäkohdan tai ilmeisen epäkohdan uhan asiakkaan sosiaalihuollon toteuttamisessa. Ilmoitus tehdään henkilöstön intran kautta tulostettavalla ja täytettävällä lomakkeella, jonka toimintayksikön vastuuhenkilö käsittelee. Vastaava henkilö </a:t>
            </a:r>
            <a:r>
              <a:rPr lang="fi-FI" sz="1200" kern="1200" dirty="0">
                <a:latin typeface="+mn-lt"/>
                <a:ea typeface="+mn-ea"/>
                <a:cs typeface="+mn-cs"/>
              </a:rPr>
              <a:t>tekee tarvittavat selvitykset ja toimenpiteet epäkohdan tai sen uhan poistamiseksi</a:t>
            </a:r>
            <a:r>
              <a:rPr lang="fi-FI" dirty="0">
                <a:latin typeface="+mn-lt"/>
                <a:cs typeface="+mn-cs"/>
              </a:rPr>
              <a:t>.</a:t>
            </a:r>
            <a:endParaRPr lang="fi-FI" dirty="0"/>
          </a:p>
          <a:p>
            <a:pPr>
              <a:lnSpc>
                <a:spcPct val="107000"/>
              </a:lnSpc>
              <a:spcBef>
                <a:spcPts val="200"/>
              </a:spcBef>
              <a:defRPr/>
            </a:pPr>
            <a:endParaRPr lang="fi-FI" dirty="0">
              <a:solidFill>
                <a:srgbClr val="000000"/>
              </a:solidFill>
            </a:endParaRPr>
          </a:p>
          <a:p>
            <a:pPr>
              <a:lnSpc>
                <a:spcPct val="107000"/>
              </a:lnSpc>
              <a:spcBef>
                <a:spcPts val="200"/>
              </a:spcBef>
              <a:defRPr/>
            </a:pPr>
            <a:r>
              <a:rPr lang="fi-FI" dirty="0"/>
              <a:t>Seuraavilla sivuilla on määritelty, miten yksikön riskienhallinnan prosessissa toteutetaan epäkohtiin liittyvät korjaavat toimenpiteet. Jos epäkohta on sellainen, että se on korjattavissa yksikön omavalvonnan menettelyssä, se otetaan välittömästi työn alle. Jos epäkohta on sellainen, että se vaatii järjestämisvastuussa olevan tahon toimenpiteitä, siirretään vastuu korjaavista toimenpiteistä toimivaltaiselle taholle. </a:t>
            </a:r>
          </a:p>
          <a:p>
            <a:pPr marR="0" lvl="0" algn="l" defTabSz="914286" eaLnBrk="1" fontAlgn="auto" latinLnBrk="0" hangingPunct="1">
              <a:lnSpc>
                <a:spcPct val="107000"/>
              </a:lnSpc>
              <a:spcBef>
                <a:spcPts val="200"/>
              </a:spcBef>
              <a:spcAft>
                <a:spcPts val="0"/>
              </a:spcAft>
              <a:buClrTx/>
              <a:buSzTx/>
              <a:tabLst/>
              <a:defRPr/>
            </a:pPr>
            <a:endParaRPr lang="fi-FI" kern="100" dirty="0">
              <a:latin typeface="+mn-lt"/>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28DD3B31-00C1-A9C5-AE0D-690CE3F78160}"/>
              </a:ext>
            </a:extLst>
          </p:cNvPr>
          <p:cNvSpPr txBox="1">
            <a:spLocks/>
          </p:cNvSpPr>
          <p:nvPr/>
        </p:nvSpPr>
        <p:spPr>
          <a:xfrm>
            <a:off x="472519" y="1360222"/>
            <a:ext cx="11152690" cy="868004"/>
          </a:xfrm>
          <a:prstGeom prst="rect">
            <a:avLst/>
          </a:prstGeom>
        </p:spPr>
        <p:txBody>
          <a:bodyPr vert="horz" lIns="91440" tIns="45720" rIns="91440" bIns="45720" rtlCol="0" anchor="ctr">
            <a:no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a:lnSpc>
                <a:spcPct val="100000"/>
              </a:lnSpc>
              <a:spcAft>
                <a:spcPts val="600"/>
              </a:spcAft>
            </a:pPr>
            <a:endParaRPr lang="fi-FI" sz="2000" dirty="0">
              <a:solidFill>
                <a:schemeClr val="tx1"/>
              </a:solidFill>
              <a:latin typeface="Arial" panose="020B0604020202020204" pitchFamily="34"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DCD2460-3FCA-08B5-643A-BF0753EF7BD5}"/>
              </a:ext>
            </a:extLst>
          </p:cNvPr>
          <p:cNvSpPr txBox="1"/>
          <p:nvPr/>
        </p:nvSpPr>
        <p:spPr>
          <a:xfrm>
            <a:off x="451413" y="746532"/>
            <a:ext cx="2626338"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Omavalvonnan toimeenpano</a:t>
            </a:r>
            <a:endParaRPr lang="fi-FI" sz="1400" b="1" dirty="0">
              <a:solidFill>
                <a:schemeClr val="accent1"/>
              </a:solidFill>
            </a:endParaRPr>
          </a:p>
        </p:txBody>
      </p:sp>
      <p:sp>
        <p:nvSpPr>
          <p:cNvPr id="36" name="Title 27">
            <a:extLst>
              <a:ext uri="{FF2B5EF4-FFF2-40B4-BE49-F238E27FC236}">
                <a16:creationId xmlns:a16="http://schemas.microsoft.com/office/drawing/2014/main" id="{5D864ADE-4E4F-F90B-C116-83A877E378B2}"/>
              </a:ext>
            </a:extLst>
          </p:cNvPr>
          <p:cNvSpPr>
            <a:spLocks noGrp="1"/>
          </p:cNvSpPr>
          <p:nvPr>
            <p:ph type="title"/>
          </p:nvPr>
        </p:nvSpPr>
        <p:spPr>
          <a:xfrm>
            <a:off x="451413" y="822684"/>
            <a:ext cx="11289174" cy="868004"/>
          </a:xfrm>
        </p:spPr>
        <p:txBody>
          <a:bodyPr vert="horz">
            <a:normAutofit/>
          </a:bodyPr>
          <a:lstStyle/>
          <a:p>
            <a:r>
              <a:rPr lang="fi-FI" dirty="0">
                <a:solidFill>
                  <a:schemeClr val="accent5"/>
                </a:solidFill>
                <a:latin typeface="+mj-lt"/>
                <a:ea typeface="Inter" panose="02000503000000020004" pitchFamily="2" charset="0"/>
                <a:cs typeface="Times New Roman" panose="02020603050405020304" pitchFamily="18" charset="0"/>
              </a:rPr>
              <a:t>Riskienhallinnan järjestelmät ja menettelytavat (2/3)</a:t>
            </a:r>
          </a:p>
        </p:txBody>
      </p:sp>
      <p:grpSp>
        <p:nvGrpSpPr>
          <p:cNvPr id="2" name="Ryhmä 1">
            <a:extLst>
              <a:ext uri="{FF2B5EF4-FFF2-40B4-BE49-F238E27FC236}">
                <a16:creationId xmlns:a16="http://schemas.microsoft.com/office/drawing/2014/main" id="{435DA521-1F51-06FC-8BF4-544DA94677F4}"/>
              </a:ext>
            </a:extLst>
          </p:cNvPr>
          <p:cNvGrpSpPr/>
          <p:nvPr/>
        </p:nvGrpSpPr>
        <p:grpSpPr>
          <a:xfrm>
            <a:off x="4928896" y="468949"/>
            <a:ext cx="2338976" cy="45719"/>
            <a:chOff x="4928896" y="468949"/>
            <a:chExt cx="2338976" cy="45719"/>
          </a:xfrm>
        </p:grpSpPr>
        <p:sp>
          <p:nvSpPr>
            <p:cNvPr id="4" name="Rectangle 42">
              <a:extLst>
                <a:ext uri="{FF2B5EF4-FFF2-40B4-BE49-F238E27FC236}">
                  <a16:creationId xmlns:a16="http://schemas.microsoft.com/office/drawing/2014/main" id="{BBDD14D6-68C4-C98A-0FF2-941002E90F38}"/>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43">
              <a:extLst>
                <a:ext uri="{FF2B5EF4-FFF2-40B4-BE49-F238E27FC236}">
                  <a16:creationId xmlns:a16="http://schemas.microsoft.com/office/drawing/2014/main" id="{8FDFA7EF-E78F-F760-1529-A30B10FE4114}"/>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44">
              <a:extLst>
                <a:ext uri="{FF2B5EF4-FFF2-40B4-BE49-F238E27FC236}">
                  <a16:creationId xmlns:a16="http://schemas.microsoft.com/office/drawing/2014/main" id="{AF27D62D-5CE3-6684-8DA9-39E6320902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45">
              <a:extLst>
                <a:ext uri="{FF2B5EF4-FFF2-40B4-BE49-F238E27FC236}">
                  <a16:creationId xmlns:a16="http://schemas.microsoft.com/office/drawing/2014/main" id="{11CA27E8-D899-126A-9A7A-216A3DD7157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46">
              <a:extLst>
                <a:ext uri="{FF2B5EF4-FFF2-40B4-BE49-F238E27FC236}">
                  <a16:creationId xmlns:a16="http://schemas.microsoft.com/office/drawing/2014/main" id="{900943E0-AB2E-1BDC-D3A2-090381FD4E8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47">
              <a:extLst>
                <a:ext uri="{FF2B5EF4-FFF2-40B4-BE49-F238E27FC236}">
                  <a16:creationId xmlns:a16="http://schemas.microsoft.com/office/drawing/2014/main" id="{A82226D6-9EBA-2409-CF9B-220AC18F8AA1}"/>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39787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p:txBody>
          <a:bodyPr vert="horz"/>
          <a:lstStyle/>
          <a:p>
            <a:r>
              <a:rPr lang="fi-FI" sz="2600">
                <a:latin typeface="+mj-lt"/>
                <a:ea typeface="Inter" panose="02000503000000020004" pitchFamily="2" charset="0"/>
              </a:rPr>
              <a:t>Lukijalle</a:t>
            </a:r>
            <a:endParaRPr lang="fi-FI" dirty="0"/>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838201" y="1205309"/>
            <a:ext cx="10781715" cy="681323"/>
          </a:xfrm>
          <a:prstGeom prst="rect">
            <a:avLst/>
          </a:prstGeom>
        </p:spPr>
        <p:txBody>
          <a:bodyPr anchor="b"/>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endParaRPr lang="fi-FI" sz="2600" dirty="0">
              <a:latin typeface="+mj-lt"/>
              <a:ea typeface="Inter" panose="02000503000000020004" pitchFamily="2" charset="0"/>
            </a:endParaRPr>
          </a:p>
        </p:txBody>
      </p:sp>
      <p:sp>
        <p:nvSpPr>
          <p:cNvPr id="35" name="Rectangle 34">
            <a:extLst>
              <a:ext uri="{FF2B5EF4-FFF2-40B4-BE49-F238E27FC236}">
                <a16:creationId xmlns:a16="http://schemas.microsoft.com/office/drawing/2014/main" id="{F1DC9D12-00D1-3C63-ED73-EB79BADB4691}"/>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8" name="Content Placeholder 4">
            <a:extLst>
              <a:ext uri="{FF2B5EF4-FFF2-40B4-BE49-F238E27FC236}">
                <a16:creationId xmlns:a16="http://schemas.microsoft.com/office/drawing/2014/main" id="{42C25015-C74F-C0C3-7718-26DC6F17B4FE}"/>
              </a:ext>
            </a:extLst>
          </p:cNvPr>
          <p:cNvSpPr txBox="1">
            <a:spLocks/>
          </p:cNvSpPr>
          <p:nvPr/>
        </p:nvSpPr>
        <p:spPr>
          <a:xfrm>
            <a:off x="451413" y="1825626"/>
            <a:ext cx="11289174" cy="2299565"/>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dirty="0">
                <a:latin typeface="+mn-lt"/>
                <a:ea typeface="Inter" panose="02000503000000020004" pitchFamily="2" charset="0"/>
              </a:rPr>
              <a:t>Tämä on Eloisan ikääntyneiden palveluiden omavalvontasuunnitelma, jollaisia on laadittu yksi kullekin palvelulle ja toimintayksikölle Eloisan alueella. Dokumentti on tuotettu perinteisen tekstidokumentin sijaan näyttöruuduille sopivassa 16:9-muodossa, ja siihen on lisätty erilaisia kuvia ja kaavioita, jotta omavalvontasuunnitelma olisi mahdollisimman helposti luettavissa ja omaksuttavissa niin henkilöstön kuin asiakkaidenkin toimesta, ja sen käsittely yhteisesti valkokankaalta olisi mahdollisimman helppoa. Dokumentti on laadittu Valviran antaman määräyksen (1/2014) mukaisesti, joka tuli voimaan 1.1.2015. Lomake kattaa kaikki määräyksen asiakokonaisuudet ja jokainen toimintayksikkö ottaa omassa omavalvontasuunnitelmassaan esille ne asiat, jotka toteutuvat palvelun käytännössä. </a:t>
            </a:r>
          </a:p>
          <a:p>
            <a:pPr>
              <a:lnSpc>
                <a:spcPct val="100000"/>
              </a:lnSpc>
            </a:pPr>
            <a:endParaRPr lang="fi-FI" dirty="0">
              <a:latin typeface="+mn-lt"/>
              <a:ea typeface="Inter" panose="02000503000000020004" pitchFamily="2" charset="0"/>
            </a:endParaRPr>
          </a:p>
          <a:p>
            <a:pPr>
              <a:lnSpc>
                <a:spcPct val="100000"/>
              </a:lnSpc>
            </a:pPr>
            <a:endParaRPr lang="fi-FI" dirty="0">
              <a:latin typeface="+mn-lt"/>
              <a:ea typeface="Inter" panose="02000503000000020004" pitchFamily="2" charset="0"/>
            </a:endParaRPr>
          </a:p>
          <a:p>
            <a:pPr>
              <a:lnSpc>
                <a:spcPct val="100000"/>
              </a:lnSpc>
            </a:pPr>
            <a:endParaRPr lang="fi-FI" dirty="0">
              <a:latin typeface="+mn-lt"/>
              <a:ea typeface="Inter" panose="02000503000000020004" pitchFamily="2" charset="0"/>
            </a:endParaRPr>
          </a:p>
        </p:txBody>
      </p:sp>
      <p:pic>
        <p:nvPicPr>
          <p:cNvPr id="9" name="Picture 8" descr="A person standing on the side of the road&#10;&#10;Description automatically generated">
            <a:extLst>
              <a:ext uri="{FF2B5EF4-FFF2-40B4-BE49-F238E27FC236}">
                <a16:creationId xmlns:a16="http://schemas.microsoft.com/office/drawing/2014/main" id="{80D62194-14F1-6702-CD97-6AA7253407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037" y="1511171"/>
            <a:ext cx="5405879" cy="3835657"/>
          </a:xfrm>
          <a:prstGeom prst="rect">
            <a:avLst/>
          </a:prstGeom>
        </p:spPr>
      </p:pic>
    </p:spTree>
    <p:extLst>
      <p:ext uri="{BB962C8B-B14F-4D97-AF65-F5344CB8AC3E}">
        <p14:creationId xmlns:p14="http://schemas.microsoft.com/office/powerpoint/2010/main" val="69597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34427EE-070D-01DB-26D7-418FFE44BF96}"/>
              </a:ext>
            </a:extLst>
          </p:cNvPr>
          <p:cNvGraphicFramePr>
            <a:graphicFrameLocks noChangeAspect="1"/>
          </p:cNvGraphicFramePr>
          <p:nvPr>
            <p:custDataLst>
              <p:tags r:id="rId2"/>
            </p:custDataLst>
            <p:extLst>
              <p:ext uri="{D42A27DB-BD31-4B8C-83A1-F6EECF244321}">
                <p14:modId xmlns:p14="http://schemas.microsoft.com/office/powerpoint/2010/main" val="388028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5" imgW="484" imgH="486" progId="TCLayout.ActiveDocument.1">
                  <p:embed/>
                </p:oleObj>
              </mc:Choice>
              <mc:Fallback>
                <p:oleObj name="think-cell Slide" r:id="rId5" imgW="484" imgH="486" progId="TCLayout.ActiveDocument.1">
                  <p:embed/>
                  <p:pic>
                    <p:nvPicPr>
                      <p:cNvPr id="11" name="think-cell data - do not delete" hidden="1">
                        <a:extLst>
                          <a:ext uri="{FF2B5EF4-FFF2-40B4-BE49-F238E27FC236}">
                            <a16:creationId xmlns:a16="http://schemas.microsoft.com/office/drawing/2014/main" id="{034427EE-070D-01DB-26D7-418FFE44BF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uorakulmio: Pyöristetyt kulmat 2">
            <a:extLst>
              <a:ext uri="{FF2B5EF4-FFF2-40B4-BE49-F238E27FC236}">
                <a16:creationId xmlns:a16="http://schemas.microsoft.com/office/drawing/2014/main" id="{CA231627-BBD8-127B-CD3B-CF985C89D866}"/>
              </a:ext>
            </a:extLst>
          </p:cNvPr>
          <p:cNvSpPr/>
          <p:nvPr/>
        </p:nvSpPr>
        <p:spPr>
          <a:xfrm>
            <a:off x="6406010" y="5743258"/>
            <a:ext cx="5380602" cy="490520"/>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000" b="1" dirty="0">
                <a:solidFill>
                  <a:schemeClr val="tx1"/>
                </a:solidFill>
                <a:latin typeface="Arial" panose="020B0604020202020204" pitchFamily="34" charset="0"/>
                <a:cs typeface="Arial" panose="020B0604020202020204" pitchFamily="34" charset="0"/>
              </a:rPr>
              <a:t>Lue lisää: </a:t>
            </a:r>
          </a:p>
          <a:p>
            <a:pPr marL="171450" indent="-171450">
              <a:buFont typeface="Arial" panose="020B0604020202020204" pitchFamily="34" charset="0"/>
              <a:buChar char="•"/>
            </a:pPr>
            <a:r>
              <a:rPr lang="fi-FI" sz="10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Asiakas- ja potilasturvallisuusstrategia ja toimeenpanosuunnitelma 2022-2026</a:t>
            </a:r>
            <a:r>
              <a:rPr lang="fi-FI" sz="1000" u="sng" dirty="0">
                <a:solidFill>
                  <a:schemeClr val="tx1"/>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fi-FI" sz="1000" u="sng" dirty="0">
                <a:solidFill>
                  <a:schemeClr val="tx1"/>
                </a:solidFill>
                <a:latin typeface="Arial" panose="020B0604020202020204" pitchFamily="34" charset="0"/>
                <a:ea typeface="Calibri" panose="020F0502020204030204" pitchFamily="34" charset="0"/>
                <a:cs typeface="Arial" panose="020B0604020202020204" pitchFamily="34" charset="0"/>
              </a:rPr>
              <a:t>– STM</a:t>
            </a:r>
            <a:endParaRPr lang="fi-FI" sz="1000" u="sng" dirty="0">
              <a:solidFill>
                <a:schemeClr val="tx1"/>
              </a:solidFill>
              <a:latin typeface="Arial" panose="020B0604020202020204" pitchFamily="34" charset="0"/>
              <a:cs typeface="Arial" panose="020B0604020202020204" pitchFamily="34" charset="0"/>
            </a:endParaRPr>
          </a:p>
        </p:txBody>
      </p:sp>
      <p:sp>
        <p:nvSpPr>
          <p:cNvPr id="35" name="Content Placeholder 34">
            <a:extLst>
              <a:ext uri="{FF2B5EF4-FFF2-40B4-BE49-F238E27FC236}">
                <a16:creationId xmlns:a16="http://schemas.microsoft.com/office/drawing/2014/main" id="{509F0565-D4C8-4FF9-3B42-883C4F792B61}"/>
              </a:ext>
            </a:extLst>
          </p:cNvPr>
          <p:cNvSpPr>
            <a:spLocks noGrp="1"/>
          </p:cNvSpPr>
          <p:nvPr>
            <p:ph sz="half" idx="1"/>
          </p:nvPr>
        </p:nvSpPr>
        <p:spPr>
          <a:xfrm>
            <a:off x="451413" y="1825626"/>
            <a:ext cx="5853593" cy="4285842"/>
          </a:xfrm>
        </p:spPr>
        <p:txBody>
          <a:bodyPr numCol="1"/>
          <a:lstStyle/>
          <a:p>
            <a:pPr marL="0" marR="0" lvl="0" indent="0" algn="l" defTabSz="914377"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Korjaavat toimenpiteet</a:t>
            </a:r>
          </a:p>
          <a:p>
            <a:pPr marL="0" lvl="1">
              <a:lnSpc>
                <a:spcPct val="110000"/>
              </a:lnSpc>
              <a:spcBef>
                <a:spcPts val="789"/>
              </a:spcBef>
              <a:spcAft>
                <a:spcPts val="175"/>
              </a:spcAft>
            </a:pPr>
            <a:r>
              <a:rPr lang="fi-FI" dirty="0"/>
              <a:t>Riskienhallinnan prosessissa sovitaan todettujen haittatapahtumien ja epäkohtien korjaamiseen liittyvistä toimenpiteistä. Muutosta vaativien laatupoikkeamien juurisyyt selvitetään ja suunnitellaan tarvittavat toimenpiteet muutoksen aikaansaamiseksi. </a:t>
            </a:r>
            <a:r>
              <a:rPr lang="fi-FI" b="1" i="1" dirty="0"/>
              <a:t>Korjaavista toimenpiteistä tehdään kirjaukset </a:t>
            </a:r>
            <a:r>
              <a:rPr lang="fi-FI" b="1" i="1" dirty="0" err="1"/>
              <a:t>HaiPro</a:t>
            </a:r>
            <a:r>
              <a:rPr lang="fi-FI" b="1" i="1" dirty="0"/>
              <a:t>-järjestelmään. </a:t>
            </a:r>
          </a:p>
          <a:p>
            <a:pPr marL="0" lvl="1">
              <a:lnSpc>
                <a:spcPct val="110000"/>
              </a:lnSpc>
              <a:spcBef>
                <a:spcPts val="789"/>
              </a:spcBef>
              <a:spcAft>
                <a:spcPts val="175"/>
              </a:spcAft>
            </a:pPr>
            <a:r>
              <a:rPr lang="fi-FI" sz="1200" dirty="0">
                <a:ea typeface="Inter" panose="02000503000000020004" pitchFamily="2" charset="0"/>
              </a:rPr>
              <a:t>Yksikön esihenkilö seuraa säännöllisesti korjaavien toimenpiteiden toteutumista. Sovituista muutoksista työskentelyssä ja korjaavista toimenpiteistä tiedotetaan viipymättä henkilökunnalle ja muille yhteistyötahoille. </a:t>
            </a:r>
            <a:r>
              <a:rPr lang="fi-FI" dirty="0">
                <a:ea typeface="Inter" panose="02000503000000020004" pitchFamily="2" charset="0"/>
              </a:rPr>
              <a:t>P</a:t>
            </a:r>
            <a:r>
              <a:rPr lang="fi-FI" sz="1200" dirty="0">
                <a:ea typeface="Inter" panose="02000503000000020004" pitchFamily="2" charset="0"/>
              </a:rPr>
              <a:t>äivittäise</a:t>
            </a:r>
            <a:r>
              <a:rPr lang="fi-FI" dirty="0">
                <a:ea typeface="Inter" panose="02000503000000020004" pitchFamily="2" charset="0"/>
              </a:rPr>
              <a:t>ssä </a:t>
            </a:r>
            <a:r>
              <a:rPr lang="fi-FI" sz="1200" dirty="0">
                <a:ea typeface="Inter" panose="02000503000000020004" pitchFamily="2" charset="0"/>
              </a:rPr>
              <a:t>viestinnässä henkilökunnan kesken käytetään viestisovelluksia tai työkaluja, joilla henkilökunta pysyy ajan tasalla</a:t>
            </a:r>
            <a:r>
              <a:rPr lang="fi-FI" dirty="0">
                <a:ea typeface="Inter" panose="02000503000000020004" pitchFamily="2" charset="0"/>
              </a:rPr>
              <a:t> toimenpiteistä</a:t>
            </a:r>
            <a:r>
              <a:rPr lang="fi-FI" sz="1200" dirty="0">
                <a:ea typeface="Inter" panose="02000503000000020004" pitchFamily="2" charset="0"/>
              </a:rPr>
              <a:t>. </a:t>
            </a:r>
          </a:p>
          <a:p>
            <a:pPr marL="0" lvl="1">
              <a:lnSpc>
                <a:spcPct val="110000"/>
              </a:lnSpc>
              <a:spcBef>
                <a:spcPts val="789"/>
              </a:spcBef>
              <a:spcAft>
                <a:spcPts val="175"/>
              </a:spcAft>
            </a:pPr>
            <a:r>
              <a:rPr lang="fi-FI" b="1" i="1" dirty="0">
                <a:solidFill>
                  <a:schemeClr val="accent5"/>
                </a:solidFill>
                <a:ea typeface="Inter" panose="02000503000000020004" pitchFamily="2" charset="0"/>
              </a:rPr>
              <a:t>[Korvaa ja kuvaa tähän tarvittaessa tarkemmin korjaavien toimenpiteiden </a:t>
            </a:r>
            <a:r>
              <a:rPr lang="fi-FI" b="1" i="1" dirty="0">
                <a:solidFill>
                  <a:schemeClr val="accent5"/>
                </a:solidFill>
                <a:latin typeface="+mn-lt"/>
                <a:ea typeface="Inter" panose="02000503000000020004" pitchFamily="2" charset="0"/>
              </a:rPr>
              <a:t>seuranta ja kirjaaminen.]</a:t>
            </a:r>
          </a:p>
        </p:txBody>
      </p:sp>
      <p:sp>
        <p:nvSpPr>
          <p:cNvPr id="13" name="Rectangle 12">
            <a:extLst>
              <a:ext uri="{FF2B5EF4-FFF2-40B4-BE49-F238E27FC236}">
                <a16:creationId xmlns:a16="http://schemas.microsoft.com/office/drawing/2014/main" id="{C8D307F4-6725-C95B-0579-E060FF0CFC77}"/>
              </a:ext>
            </a:extLst>
          </p:cNvPr>
          <p:cNvSpPr/>
          <p:nvPr/>
        </p:nvSpPr>
        <p:spPr>
          <a:xfrm>
            <a:off x="6406010" y="1825626"/>
            <a:ext cx="5380602" cy="3782694"/>
          </a:xfrm>
          <a:prstGeom prst="rect">
            <a:avLst/>
          </a:prstGeom>
          <a:solidFill>
            <a:schemeClr val="bg1"/>
          </a:solidFill>
          <a:ln w="19050">
            <a:solidFill>
              <a:schemeClr val="accent5">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600"/>
              </a:spcAft>
              <a:buClrTx/>
              <a:buSzTx/>
              <a:buFontTx/>
              <a:buNone/>
              <a:tabLst/>
              <a:defRPr/>
            </a:pPr>
            <a:r>
              <a:rPr lang="fi-FI" sz="1200" b="1" dirty="0">
                <a:solidFill>
                  <a:srgbClr val="000000"/>
                </a:solidFill>
                <a:latin typeface="Arial" panose="020B0604020202020204"/>
                <a:ea typeface="Inter" panose="02000503000000020004" pitchFamily="2" charset="0"/>
              </a:rPr>
              <a:t>Henkilöstön osallistaminen korjaavien toimenpiteiden suunnitteluun ja toteutukseen:</a:t>
            </a:r>
          </a:p>
          <a:p>
            <a:pPr>
              <a:spcAft>
                <a:spcPts val="600"/>
              </a:spcAft>
              <a:defRPr/>
            </a:pPr>
            <a:r>
              <a:rPr lang="fi-FI" sz="1200" b="1" dirty="0">
                <a:solidFill>
                  <a:schemeClr val="tx1"/>
                </a:solidFill>
                <a:ea typeface="Inter" panose="02000503000000020004" pitchFamily="2" charset="0"/>
              </a:rPr>
              <a:t>[</a:t>
            </a:r>
            <a:r>
              <a:rPr lang="fi-FI" sz="1200" dirty="0">
                <a:solidFill>
                  <a:schemeClr val="tx1"/>
                </a:solidFill>
                <a:ea typeface="Inter" panose="02000503000000020004" pitchFamily="2" charset="0"/>
              </a:rPr>
              <a:t>Korvaa tämä tekstikappale kuvauksella: Miten henkilöstöä </a:t>
            </a:r>
            <a:r>
              <a:rPr lang="fi-FI" sz="1200" dirty="0" err="1">
                <a:solidFill>
                  <a:schemeClr val="tx1"/>
                </a:solidFill>
                <a:ea typeface="Inter" panose="02000503000000020004" pitchFamily="2" charset="0"/>
              </a:rPr>
              <a:t>osallistetaan</a:t>
            </a:r>
            <a:r>
              <a:rPr lang="fi-FI" sz="1200" dirty="0">
                <a:solidFill>
                  <a:schemeClr val="tx1"/>
                </a:solidFill>
                <a:ea typeface="Inter" panose="02000503000000020004" pitchFamily="2" charset="0"/>
              </a:rPr>
              <a:t> korjaavien toimenpiteiden suunnitteluun ja toteutukseen? Miten sovituista muutoksista työskentelyssä ja muista korjaavista toimenpiteistä tiedotetaan henkilökunnalle ja muille yhteistyötahoille?</a:t>
            </a:r>
            <a:r>
              <a:rPr lang="fi-FI" sz="1200" b="1" dirty="0">
                <a:solidFill>
                  <a:schemeClr val="tx1"/>
                </a:solidFill>
                <a:ea typeface="Inter" panose="02000503000000020004" pitchFamily="2" charset="0"/>
              </a:rPr>
              <a:t>]</a:t>
            </a:r>
          </a:p>
        </p:txBody>
      </p:sp>
      <p:sp>
        <p:nvSpPr>
          <p:cNvPr id="14" name="TextBox 13">
            <a:extLst>
              <a:ext uri="{FF2B5EF4-FFF2-40B4-BE49-F238E27FC236}">
                <a16:creationId xmlns:a16="http://schemas.microsoft.com/office/drawing/2014/main" id="{4CC3D14E-1476-AB25-CC94-07C627623504}"/>
              </a:ext>
            </a:extLst>
          </p:cNvPr>
          <p:cNvSpPr txBox="1"/>
          <p:nvPr/>
        </p:nvSpPr>
        <p:spPr>
          <a:xfrm>
            <a:off x="451413" y="746532"/>
            <a:ext cx="2626338"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Omavalvonnan toimeenpano</a:t>
            </a:r>
            <a:endParaRPr lang="fi-FI" sz="1400" b="1" dirty="0">
              <a:solidFill>
                <a:schemeClr val="accent1"/>
              </a:solidFill>
            </a:endParaRPr>
          </a:p>
        </p:txBody>
      </p:sp>
      <p:sp>
        <p:nvSpPr>
          <p:cNvPr id="39" name="Title 27">
            <a:extLst>
              <a:ext uri="{FF2B5EF4-FFF2-40B4-BE49-F238E27FC236}">
                <a16:creationId xmlns:a16="http://schemas.microsoft.com/office/drawing/2014/main" id="{394A72EB-34D9-5FC2-AB20-86EA13EB8856}"/>
              </a:ext>
            </a:extLst>
          </p:cNvPr>
          <p:cNvSpPr>
            <a:spLocks noGrp="1"/>
          </p:cNvSpPr>
          <p:nvPr>
            <p:ph type="title"/>
          </p:nvPr>
        </p:nvSpPr>
        <p:spPr>
          <a:xfrm>
            <a:off x="451413" y="822684"/>
            <a:ext cx="11289174" cy="868004"/>
          </a:xfrm>
        </p:spPr>
        <p:txBody>
          <a:bodyPr vert="horz">
            <a:normAutofit/>
          </a:bodyPr>
          <a:lstStyle/>
          <a:p>
            <a:r>
              <a:rPr lang="fi-FI" dirty="0">
                <a:solidFill>
                  <a:schemeClr val="accent5"/>
                </a:solidFill>
                <a:latin typeface="+mj-lt"/>
                <a:ea typeface="Inter" panose="02000503000000020004" pitchFamily="2" charset="0"/>
                <a:cs typeface="Times New Roman" panose="02020603050405020304" pitchFamily="18" charset="0"/>
              </a:rPr>
              <a:t>Riskienhallinnan järjestelmät ja menettelytavat (3/3)</a:t>
            </a:r>
          </a:p>
        </p:txBody>
      </p:sp>
      <p:grpSp>
        <p:nvGrpSpPr>
          <p:cNvPr id="2" name="Ryhmä 1">
            <a:extLst>
              <a:ext uri="{FF2B5EF4-FFF2-40B4-BE49-F238E27FC236}">
                <a16:creationId xmlns:a16="http://schemas.microsoft.com/office/drawing/2014/main" id="{42DBE7B7-824D-D5E6-056C-10DCE08D6AAB}"/>
              </a:ext>
            </a:extLst>
          </p:cNvPr>
          <p:cNvGrpSpPr/>
          <p:nvPr/>
        </p:nvGrpSpPr>
        <p:grpSpPr>
          <a:xfrm>
            <a:off x="4928896" y="468949"/>
            <a:ext cx="2338976" cy="45719"/>
            <a:chOff x="4928896" y="468949"/>
            <a:chExt cx="2338976" cy="45719"/>
          </a:xfrm>
        </p:grpSpPr>
        <p:sp>
          <p:nvSpPr>
            <p:cNvPr id="4" name="Rectangle 42">
              <a:extLst>
                <a:ext uri="{FF2B5EF4-FFF2-40B4-BE49-F238E27FC236}">
                  <a16:creationId xmlns:a16="http://schemas.microsoft.com/office/drawing/2014/main" id="{E253CF61-1F65-0439-FAC8-4F1F7E464C6D}"/>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43">
              <a:extLst>
                <a:ext uri="{FF2B5EF4-FFF2-40B4-BE49-F238E27FC236}">
                  <a16:creationId xmlns:a16="http://schemas.microsoft.com/office/drawing/2014/main" id="{E5B2B6E3-22D0-4EFF-AD4D-8B5D29623348}"/>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44">
              <a:extLst>
                <a:ext uri="{FF2B5EF4-FFF2-40B4-BE49-F238E27FC236}">
                  <a16:creationId xmlns:a16="http://schemas.microsoft.com/office/drawing/2014/main" id="{50C5F6E3-24E6-3301-216A-5B476230687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45">
              <a:extLst>
                <a:ext uri="{FF2B5EF4-FFF2-40B4-BE49-F238E27FC236}">
                  <a16:creationId xmlns:a16="http://schemas.microsoft.com/office/drawing/2014/main" id="{400CA21A-3C5D-1D28-231E-C6715BA14D1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46">
              <a:extLst>
                <a:ext uri="{FF2B5EF4-FFF2-40B4-BE49-F238E27FC236}">
                  <a16:creationId xmlns:a16="http://schemas.microsoft.com/office/drawing/2014/main" id="{1F04EFDC-8824-131A-4126-92A8BB73A5F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47">
              <a:extLst>
                <a:ext uri="{FF2B5EF4-FFF2-40B4-BE49-F238E27FC236}">
                  <a16:creationId xmlns:a16="http://schemas.microsoft.com/office/drawing/2014/main" id="{F2A55AFF-2617-E570-E85A-F950DAA0C21F}"/>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89335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0F31A7-3682-9E4D-1442-ED08F5E530F0}"/>
              </a:ext>
            </a:extLst>
          </p:cNvPr>
          <p:cNvSpPr/>
          <p:nvPr/>
        </p:nvSpPr>
        <p:spPr>
          <a:xfrm>
            <a:off x="572755" y="1010349"/>
            <a:ext cx="1618571"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20">
            <a:extLst>
              <a:ext uri="{FF2B5EF4-FFF2-40B4-BE49-F238E27FC236}">
                <a16:creationId xmlns:a16="http://schemas.microsoft.com/office/drawing/2014/main" id="{BD8BDFD7-16B8-934F-F9DF-DEF4D9DB04B0}"/>
              </a:ext>
            </a:extLst>
          </p:cNvPr>
          <p:cNvSpPr/>
          <p:nvPr/>
        </p:nvSpPr>
        <p:spPr>
          <a:xfrm>
            <a:off x="2326353" y="1010349"/>
            <a:ext cx="193334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27">
            <a:extLst>
              <a:ext uri="{FF2B5EF4-FFF2-40B4-BE49-F238E27FC236}">
                <a16:creationId xmlns:a16="http://schemas.microsoft.com/office/drawing/2014/main" id="{F79E353B-B4F8-6173-0062-068F91DCF2F5}"/>
              </a:ext>
            </a:extLst>
          </p:cNvPr>
          <p:cNvSpPr/>
          <p:nvPr/>
        </p:nvSpPr>
        <p:spPr>
          <a:xfrm>
            <a:off x="4400754" y="1010349"/>
            <a:ext cx="315536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31">
            <a:extLst>
              <a:ext uri="{FF2B5EF4-FFF2-40B4-BE49-F238E27FC236}">
                <a16:creationId xmlns:a16="http://schemas.microsoft.com/office/drawing/2014/main" id="{DAD4B160-0472-5C68-C4DA-1B49092E330A}"/>
              </a:ext>
            </a:extLst>
          </p:cNvPr>
          <p:cNvSpPr/>
          <p:nvPr/>
        </p:nvSpPr>
        <p:spPr>
          <a:xfrm>
            <a:off x="7697172" y="1010349"/>
            <a:ext cx="240465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33">
            <a:extLst>
              <a:ext uri="{FF2B5EF4-FFF2-40B4-BE49-F238E27FC236}">
                <a16:creationId xmlns:a16="http://schemas.microsoft.com/office/drawing/2014/main" id="{9FAEA14E-E8C0-2D08-55F5-13C398F17975}"/>
              </a:ext>
            </a:extLst>
          </p:cNvPr>
          <p:cNvSpPr/>
          <p:nvPr/>
        </p:nvSpPr>
        <p:spPr>
          <a:xfrm>
            <a:off x="10236847" y="1010349"/>
            <a:ext cx="149315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38" name="Straight Connector 37">
            <a:extLst>
              <a:ext uri="{FF2B5EF4-FFF2-40B4-BE49-F238E27FC236}">
                <a16:creationId xmlns:a16="http://schemas.microsoft.com/office/drawing/2014/main" id="{58D80CAE-9841-9236-0A98-B946F9C253A4}"/>
              </a:ext>
            </a:extLst>
          </p:cNvPr>
          <p:cNvCxnSpPr>
            <a:cxnSpLocks/>
          </p:cNvCxnSpPr>
          <p:nvPr/>
        </p:nvCxnSpPr>
        <p:spPr>
          <a:xfrm>
            <a:off x="1489941" y="2075875"/>
            <a:ext cx="9177401"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2809E9-8CB0-B61B-D7A6-106D6A743F0F}"/>
              </a:ext>
            </a:extLst>
          </p:cNvPr>
          <p:cNvSpPr/>
          <p:nvPr/>
        </p:nvSpPr>
        <p:spPr>
          <a:xfrm>
            <a:off x="451413" y="2629837"/>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i-FI" sz="900" dirty="0"/>
          </a:p>
        </p:txBody>
      </p:sp>
      <p:sp>
        <p:nvSpPr>
          <p:cNvPr id="17" name="Rectangle 16">
            <a:extLst>
              <a:ext uri="{FF2B5EF4-FFF2-40B4-BE49-F238E27FC236}">
                <a16:creationId xmlns:a16="http://schemas.microsoft.com/office/drawing/2014/main" id="{3443E7B0-4063-49E2-6A84-2AC168071D49}"/>
              </a:ext>
            </a:extLst>
          </p:cNvPr>
          <p:cNvSpPr/>
          <p:nvPr/>
        </p:nvSpPr>
        <p:spPr>
          <a:xfrm>
            <a:off x="7726608" y="2447046"/>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indent="-99450" algn="ctr">
              <a:buFont typeface="Arial" panose="020B0604020202020204" pitchFamily="34" charset="0"/>
              <a:buChar char="•"/>
            </a:pPr>
            <a:endParaRPr lang="fi-FI" sz="800" dirty="0"/>
          </a:p>
        </p:txBody>
      </p:sp>
      <p:sp>
        <p:nvSpPr>
          <p:cNvPr id="18" name="Rectangle 17">
            <a:extLst>
              <a:ext uri="{FF2B5EF4-FFF2-40B4-BE49-F238E27FC236}">
                <a16:creationId xmlns:a16="http://schemas.microsoft.com/office/drawing/2014/main" id="{784B4C5B-D429-514A-79E3-E6B4E520756E}"/>
              </a:ext>
            </a:extLst>
          </p:cNvPr>
          <p:cNvSpPr/>
          <p:nvPr/>
        </p:nvSpPr>
        <p:spPr>
          <a:xfrm>
            <a:off x="9754468" y="2701409"/>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i-FI" sz="900" dirty="0"/>
          </a:p>
        </p:txBody>
      </p:sp>
      <p:cxnSp>
        <p:nvCxnSpPr>
          <p:cNvPr id="29" name="Straight Connector 28">
            <a:extLst>
              <a:ext uri="{FF2B5EF4-FFF2-40B4-BE49-F238E27FC236}">
                <a16:creationId xmlns:a16="http://schemas.microsoft.com/office/drawing/2014/main" id="{D3B9094E-9D52-4E42-20ED-746429835959}"/>
              </a:ext>
            </a:extLst>
          </p:cNvPr>
          <p:cNvCxnSpPr>
            <a:cxnSpLocks/>
          </p:cNvCxnSpPr>
          <p:nvPr/>
        </p:nvCxnSpPr>
        <p:spPr>
          <a:xfrm>
            <a:off x="451413" y="2629837"/>
            <a:ext cx="11403552" cy="0"/>
          </a:xfrm>
          <a:prstGeom prst="line">
            <a:avLst/>
          </a:prstGeom>
          <a:ln w="22225">
            <a:solidFill>
              <a:srgbClr val="EDEDF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A48B8E9-D627-1CAB-1108-ED5BB16EEFC3}"/>
              </a:ext>
            </a:extLst>
          </p:cNvPr>
          <p:cNvCxnSpPr>
            <a:cxnSpLocks/>
          </p:cNvCxnSpPr>
          <p:nvPr/>
        </p:nvCxnSpPr>
        <p:spPr>
          <a:xfrm>
            <a:off x="2118429" y="2253129"/>
            <a:ext cx="8842836" cy="726"/>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0FA7B37-8285-AD2F-4162-0FBAF6F2C113}"/>
              </a:ext>
            </a:extLst>
          </p:cNvPr>
          <p:cNvSpPr>
            <a:spLocks/>
          </p:cNvSpPr>
          <p:nvPr/>
        </p:nvSpPr>
        <p:spPr>
          <a:xfrm>
            <a:off x="2297000" y="2552497"/>
            <a:ext cx="1880665" cy="8765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0800" marR="0" lvl="0" indent="-10080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kern="1200" dirty="0">
                <a:solidFill>
                  <a:schemeClr val="dk1"/>
                </a:solidFill>
                <a:latin typeface="+mn-lt"/>
                <a:ea typeface="+mn-ea"/>
                <a:cs typeface="+mn-cs"/>
              </a:rPr>
              <a:t>Ilmoitus esihenkilölle </a:t>
            </a:r>
            <a:r>
              <a:rPr lang="fi-FI" sz="800" dirty="0">
                <a:solidFill>
                  <a:schemeClr val="dk1"/>
                </a:solidFill>
              </a:rPr>
              <a:t>ja</a:t>
            </a:r>
            <a:r>
              <a:rPr lang="fi-FI" sz="800" kern="1200" dirty="0">
                <a:solidFill>
                  <a:schemeClr val="dk1"/>
                </a:solidFill>
                <a:latin typeface="+mn-lt"/>
                <a:ea typeface="+mn-ea"/>
                <a:cs typeface="+mn-cs"/>
              </a:rPr>
              <a:t> täyttämällä lomake</a:t>
            </a:r>
            <a:r>
              <a:rPr lang="fi-FI" sz="800" b="1" i="1" kern="1200" dirty="0">
                <a:solidFill>
                  <a:schemeClr val="dk1"/>
                </a:solidFill>
                <a:latin typeface="+mn-lt"/>
                <a:ea typeface="+mn-ea"/>
                <a:cs typeface="+mn-cs"/>
              </a:rPr>
              <a:t>*</a:t>
            </a:r>
          </a:p>
          <a:p>
            <a:pPr marL="100800" marR="0" lvl="0" indent="-10080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kern="1200" dirty="0">
                <a:solidFill>
                  <a:schemeClr val="dk1"/>
                </a:solidFill>
                <a:latin typeface="+mn-lt"/>
                <a:ea typeface="+mn-ea"/>
                <a:cs typeface="+mn-cs"/>
              </a:rPr>
              <a:t>Esihenkilö toimittaa lomakkeen Eloisan kirjaamoon</a:t>
            </a:r>
            <a:r>
              <a:rPr lang="fi-FI" sz="800" dirty="0">
                <a:solidFill>
                  <a:schemeClr val="dk1"/>
                </a:solidFill>
              </a:rPr>
              <a:t>, josta asia avataan </a:t>
            </a:r>
            <a:r>
              <a:rPr lang="fi-FI" sz="800" kern="1200" dirty="0">
                <a:solidFill>
                  <a:schemeClr val="dk1"/>
                </a:solidFill>
                <a:latin typeface="+mn-lt"/>
                <a:ea typeface="+mn-ea"/>
                <a:cs typeface="+mn-cs"/>
              </a:rPr>
              <a:t>Sosiaali- ja integraatiojohtajalle</a:t>
            </a:r>
          </a:p>
        </p:txBody>
      </p:sp>
      <p:sp>
        <p:nvSpPr>
          <p:cNvPr id="16" name="Rectangle 15">
            <a:extLst>
              <a:ext uri="{FF2B5EF4-FFF2-40B4-BE49-F238E27FC236}">
                <a16:creationId xmlns:a16="http://schemas.microsoft.com/office/drawing/2014/main" id="{AA6DEBE2-2138-109F-C0AE-7F672FD398BC}"/>
              </a:ext>
            </a:extLst>
          </p:cNvPr>
          <p:cNvSpPr>
            <a:spLocks/>
          </p:cNvSpPr>
          <p:nvPr/>
        </p:nvSpPr>
        <p:spPr>
          <a:xfrm>
            <a:off x="4348160" y="2552497"/>
            <a:ext cx="3207954" cy="881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0800" indent="-100800" algn="l" defTabSz="914286" eaLnBrk="1" latinLnBrk="0" hangingPunct="1">
              <a:spcBef>
                <a:spcPts val="200"/>
              </a:spcBef>
              <a:buFont typeface="Arial" panose="020B0604020202020204" pitchFamily="34" charset="0"/>
              <a:buChar char="•"/>
            </a:pPr>
            <a:r>
              <a:rPr lang="fi-FI" sz="800" kern="1200" dirty="0">
                <a:solidFill>
                  <a:schemeClr val="dk1"/>
                </a:solidFill>
                <a:latin typeface="+mn-lt"/>
                <a:ea typeface="+mn-ea"/>
                <a:cs typeface="+mn-cs"/>
              </a:rPr>
              <a:t>Esihenkilö </a:t>
            </a:r>
            <a:r>
              <a:rPr lang="fi-FI" sz="800" dirty="0">
                <a:solidFill>
                  <a:schemeClr val="tx1"/>
                </a:solidFill>
              </a:rPr>
              <a:t>k</a:t>
            </a:r>
            <a:r>
              <a:rPr lang="fi-FI" sz="800" kern="1200" dirty="0">
                <a:solidFill>
                  <a:schemeClr val="tx1"/>
                </a:solidFill>
                <a:latin typeface="+mn-lt"/>
                <a:ea typeface="+mn-ea"/>
                <a:cs typeface="+mn-cs"/>
              </a:rPr>
              <a:t>äsittelee ilmoituksen ja tekee tarvittavat selvitykset ja toimenpiteet epäkohdan tai sen uhan poistamiseksi </a:t>
            </a:r>
          </a:p>
          <a:p>
            <a:pPr marL="100800" indent="-100800" algn="l" defTabSz="914286" eaLnBrk="1" latinLnBrk="0" hangingPunct="1">
              <a:spcBef>
                <a:spcPts val="200"/>
              </a:spcBef>
              <a:buFont typeface="Arial" panose="020B0604020202020204" pitchFamily="34" charset="0"/>
              <a:buChar char="•"/>
            </a:pPr>
            <a:r>
              <a:rPr lang="fi-FI" sz="800" dirty="0">
                <a:solidFill>
                  <a:schemeClr val="tx1"/>
                </a:solidFill>
              </a:rPr>
              <a:t>Sosiaali- ja integraatiojohtaja käy läpi ilmoituksen ja toimenpiteet, joihin on ryhdytty, ja tekee tarvittaessa täydennykset lomakkeeseen ja määrittää ovatko tehdyt toimenpiteet riittävät</a:t>
            </a:r>
            <a:endParaRPr lang="fi-FI" sz="800" b="0" i="0" dirty="0">
              <a:solidFill>
                <a:srgbClr val="242424"/>
              </a:solidFill>
              <a:effectLst/>
              <a:latin typeface="Calibri" panose="020F0502020204030204" pitchFamily="34" charset="0"/>
            </a:endParaRPr>
          </a:p>
          <a:p>
            <a:pPr marL="100800" indent="-100800" algn="l" defTabSz="914286" eaLnBrk="1" latinLnBrk="0" hangingPunct="1">
              <a:spcBef>
                <a:spcPts val="200"/>
              </a:spcBef>
              <a:buFont typeface="Arial" panose="020B0604020202020204" pitchFamily="34" charset="0"/>
              <a:buChar char="•"/>
            </a:pPr>
            <a:r>
              <a:rPr lang="fi-FI" sz="800" noProof="0" dirty="0">
                <a:solidFill>
                  <a:schemeClr val="tx1"/>
                </a:solidFill>
              </a:rPr>
              <a:t>Keskustelu tarvittaessa asiakkaan ja omaisen kanssa</a:t>
            </a:r>
            <a:endParaRPr lang="fi-FI" sz="800" kern="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0800" indent="-100800" algn="l" defTabSz="914286" eaLnBrk="1" latinLnBrk="0" hangingPunct="1">
              <a:spcBef>
                <a:spcPts val="200"/>
              </a:spcBef>
              <a:buFont typeface="Arial" panose="020B0604020202020204" pitchFamily="34" charset="0"/>
              <a:buChar char="•"/>
            </a:pPr>
            <a:r>
              <a:rPr lang="fi-FI" sz="800" kern="1200" dirty="0">
                <a:solidFill>
                  <a:schemeClr val="tx1"/>
                </a:solidFill>
                <a:latin typeface="+mn-lt"/>
                <a:ea typeface="+mn-ea"/>
                <a:cs typeface="+mn-cs"/>
              </a:rPr>
              <a:t>Toteutetaan korjaavat toimenpiteet yksikössä</a:t>
            </a:r>
          </a:p>
          <a:p>
            <a:pPr algn="l" defTabSz="914286" eaLnBrk="1" latinLnBrk="0" hangingPunct="1">
              <a:spcBef>
                <a:spcPts val="200"/>
              </a:spcBef>
            </a:pPr>
            <a:endParaRPr lang="fi-FI" sz="800" kern="1200" dirty="0">
              <a:solidFill>
                <a:schemeClr val="accent5">
                  <a:lumMod val="75000"/>
                </a:schemeClr>
              </a:solidFill>
              <a:latin typeface="+mn-lt"/>
              <a:ea typeface="+mn-ea"/>
              <a:cs typeface="+mn-cs"/>
            </a:endParaRPr>
          </a:p>
        </p:txBody>
      </p:sp>
      <p:sp>
        <p:nvSpPr>
          <p:cNvPr id="20" name="TextBox 19">
            <a:extLst>
              <a:ext uri="{FF2B5EF4-FFF2-40B4-BE49-F238E27FC236}">
                <a16:creationId xmlns:a16="http://schemas.microsoft.com/office/drawing/2014/main" id="{0816D907-1F6A-CDA0-FF3A-91C668025684}"/>
              </a:ext>
            </a:extLst>
          </p:cNvPr>
          <p:cNvSpPr txBox="1">
            <a:spLocks/>
          </p:cNvSpPr>
          <p:nvPr/>
        </p:nvSpPr>
        <p:spPr>
          <a:xfrm>
            <a:off x="635926" y="1042366"/>
            <a:ext cx="1492802" cy="492443"/>
          </a:xfrm>
          <a:prstGeom prst="rect">
            <a:avLst/>
          </a:prstGeom>
          <a:noFill/>
        </p:spPr>
        <p:txBody>
          <a:bodyPr wrap="square" lIns="36000" rIns="36000" rtlCol="0">
            <a:spAutoFit/>
          </a:bodyPr>
          <a:lstStyle/>
          <a:p>
            <a:pPr algn="ctr"/>
            <a:r>
              <a:rPr lang="fi-FI" sz="1300" b="1" dirty="0">
                <a:solidFill>
                  <a:schemeClr val="bg1"/>
                </a:solidFill>
              </a:rPr>
              <a:t>Haittatapahtuman huomaaminen</a:t>
            </a:r>
          </a:p>
        </p:txBody>
      </p:sp>
      <p:sp>
        <p:nvSpPr>
          <p:cNvPr id="24" name="TextBox 23">
            <a:extLst>
              <a:ext uri="{FF2B5EF4-FFF2-40B4-BE49-F238E27FC236}">
                <a16:creationId xmlns:a16="http://schemas.microsoft.com/office/drawing/2014/main" id="{062E4186-A0E2-AFBE-15A1-8B25F3273BF3}"/>
              </a:ext>
            </a:extLst>
          </p:cNvPr>
          <p:cNvSpPr txBox="1">
            <a:spLocks/>
          </p:cNvSpPr>
          <p:nvPr/>
        </p:nvSpPr>
        <p:spPr>
          <a:xfrm>
            <a:off x="2439262" y="1042366"/>
            <a:ext cx="1695074" cy="492443"/>
          </a:xfrm>
          <a:prstGeom prst="rect">
            <a:avLst/>
          </a:prstGeom>
          <a:noFill/>
        </p:spPr>
        <p:txBody>
          <a:bodyPr wrap="square" rtlCol="0">
            <a:spAutoFit/>
          </a:bodyPr>
          <a:lstStyle/>
          <a:p>
            <a:pPr algn="ctr"/>
            <a:r>
              <a:rPr lang="fi-FI" sz="1300" b="1" dirty="0">
                <a:solidFill>
                  <a:schemeClr val="bg1"/>
                </a:solidFill>
              </a:rPr>
              <a:t>Tapahtuman kirjaus</a:t>
            </a:r>
          </a:p>
        </p:txBody>
      </p:sp>
      <p:sp>
        <p:nvSpPr>
          <p:cNvPr id="25" name="TextBox 24">
            <a:extLst>
              <a:ext uri="{FF2B5EF4-FFF2-40B4-BE49-F238E27FC236}">
                <a16:creationId xmlns:a16="http://schemas.microsoft.com/office/drawing/2014/main" id="{10085E3F-3798-F3E7-1FA8-A7BC530F5EC8}"/>
              </a:ext>
            </a:extLst>
          </p:cNvPr>
          <p:cNvSpPr txBox="1"/>
          <p:nvPr/>
        </p:nvSpPr>
        <p:spPr>
          <a:xfrm>
            <a:off x="4434164" y="1047560"/>
            <a:ext cx="3121950" cy="492443"/>
          </a:xfrm>
          <a:prstGeom prst="rect">
            <a:avLst/>
          </a:prstGeom>
          <a:noFill/>
        </p:spPr>
        <p:txBody>
          <a:bodyPr wrap="square" rtlCol="0">
            <a:spAutoFit/>
          </a:bodyPr>
          <a:lstStyle/>
          <a:p>
            <a:pPr algn="ctr"/>
            <a:r>
              <a:rPr lang="fi-FI" sz="1300" b="1" dirty="0">
                <a:solidFill>
                  <a:schemeClr val="bg1"/>
                </a:solidFill>
              </a:rPr>
              <a:t>Ilmoituksen käsittely ja korjaavat toimenpiteet</a:t>
            </a:r>
          </a:p>
        </p:txBody>
      </p:sp>
      <p:sp>
        <p:nvSpPr>
          <p:cNvPr id="26" name="TextBox 25">
            <a:extLst>
              <a:ext uri="{FF2B5EF4-FFF2-40B4-BE49-F238E27FC236}">
                <a16:creationId xmlns:a16="http://schemas.microsoft.com/office/drawing/2014/main" id="{4AB51011-CFB2-FFAC-E7A4-8AF896E849BD}"/>
              </a:ext>
            </a:extLst>
          </p:cNvPr>
          <p:cNvSpPr txBox="1"/>
          <p:nvPr/>
        </p:nvSpPr>
        <p:spPr>
          <a:xfrm>
            <a:off x="7715545" y="1025326"/>
            <a:ext cx="2401784" cy="492443"/>
          </a:xfrm>
          <a:prstGeom prst="rect">
            <a:avLst/>
          </a:prstGeom>
          <a:noFill/>
        </p:spPr>
        <p:txBody>
          <a:bodyPr wrap="square" rtlCol="0">
            <a:spAutoFit/>
          </a:bodyPr>
          <a:lstStyle/>
          <a:p>
            <a:pPr algn="ctr"/>
            <a:r>
              <a:rPr lang="fi-FI" sz="1300" b="1" dirty="0">
                <a:solidFill>
                  <a:schemeClr val="bg1"/>
                </a:solidFill>
              </a:rPr>
              <a:t>Tapahtuman dokumentointi, </a:t>
            </a:r>
            <a:br>
              <a:rPr lang="fi-FI" sz="1300" b="1" dirty="0">
                <a:solidFill>
                  <a:schemeClr val="bg1"/>
                </a:solidFill>
              </a:rPr>
            </a:br>
            <a:r>
              <a:rPr lang="fi-FI" sz="1300" b="1" dirty="0">
                <a:solidFill>
                  <a:schemeClr val="bg1"/>
                </a:solidFill>
              </a:rPr>
              <a:t>viestintä ja raportointi</a:t>
            </a:r>
          </a:p>
        </p:txBody>
      </p:sp>
      <p:sp>
        <p:nvSpPr>
          <p:cNvPr id="27" name="TextBox 26">
            <a:extLst>
              <a:ext uri="{FF2B5EF4-FFF2-40B4-BE49-F238E27FC236}">
                <a16:creationId xmlns:a16="http://schemas.microsoft.com/office/drawing/2014/main" id="{B0E94D6F-BE6C-F6BB-5AE4-B3289A0571E3}"/>
              </a:ext>
            </a:extLst>
          </p:cNvPr>
          <p:cNvSpPr txBox="1"/>
          <p:nvPr/>
        </p:nvSpPr>
        <p:spPr>
          <a:xfrm>
            <a:off x="10442464" y="1138297"/>
            <a:ext cx="1038698" cy="292388"/>
          </a:xfrm>
          <a:prstGeom prst="rect">
            <a:avLst/>
          </a:prstGeom>
          <a:noFill/>
        </p:spPr>
        <p:txBody>
          <a:bodyPr wrap="square" rtlCol="0">
            <a:spAutoFit/>
          </a:bodyPr>
          <a:lstStyle/>
          <a:p>
            <a:pPr algn="ctr"/>
            <a:r>
              <a:rPr lang="fi-FI" sz="1300" b="1" dirty="0">
                <a:solidFill>
                  <a:schemeClr val="bg1"/>
                </a:solidFill>
              </a:rPr>
              <a:t>Seuranta</a:t>
            </a:r>
          </a:p>
        </p:txBody>
      </p:sp>
      <p:sp>
        <p:nvSpPr>
          <p:cNvPr id="35" name="Oval 34">
            <a:extLst>
              <a:ext uri="{FF2B5EF4-FFF2-40B4-BE49-F238E27FC236}">
                <a16:creationId xmlns:a16="http://schemas.microsoft.com/office/drawing/2014/main" id="{8B9A5313-DAB3-E615-D71B-6D022CABF9EE}"/>
              </a:ext>
            </a:extLst>
          </p:cNvPr>
          <p:cNvSpPr>
            <a:spLocks noChangeAspect="1"/>
          </p:cNvSpPr>
          <p:nvPr/>
        </p:nvSpPr>
        <p:spPr>
          <a:xfrm>
            <a:off x="901017" y="182352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Oval 39">
            <a:extLst>
              <a:ext uri="{FF2B5EF4-FFF2-40B4-BE49-F238E27FC236}">
                <a16:creationId xmlns:a16="http://schemas.microsoft.com/office/drawing/2014/main" id="{A3CD600F-687A-9DEC-2C05-92AAEB4CA633}"/>
              </a:ext>
            </a:extLst>
          </p:cNvPr>
          <p:cNvSpPr>
            <a:spLocks noChangeAspect="1"/>
          </p:cNvSpPr>
          <p:nvPr/>
        </p:nvSpPr>
        <p:spPr>
          <a:xfrm>
            <a:off x="2860152"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Oval 44">
            <a:extLst>
              <a:ext uri="{FF2B5EF4-FFF2-40B4-BE49-F238E27FC236}">
                <a16:creationId xmlns:a16="http://schemas.microsoft.com/office/drawing/2014/main" id="{036F2911-5542-A02E-2ABC-AED70F2DCF58}"/>
              </a:ext>
            </a:extLst>
          </p:cNvPr>
          <p:cNvSpPr>
            <a:spLocks noChangeAspect="1"/>
          </p:cNvSpPr>
          <p:nvPr/>
        </p:nvSpPr>
        <p:spPr>
          <a:xfrm>
            <a:off x="5577316"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6" name="Oval 45">
            <a:extLst>
              <a:ext uri="{FF2B5EF4-FFF2-40B4-BE49-F238E27FC236}">
                <a16:creationId xmlns:a16="http://schemas.microsoft.com/office/drawing/2014/main" id="{D62E56D5-1DF2-62E6-9433-C3F6CB124DCE}"/>
              </a:ext>
            </a:extLst>
          </p:cNvPr>
          <p:cNvSpPr>
            <a:spLocks noChangeAspect="1"/>
          </p:cNvSpPr>
          <p:nvPr/>
        </p:nvSpPr>
        <p:spPr>
          <a:xfrm>
            <a:off x="8675254"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Oval 49">
            <a:extLst>
              <a:ext uri="{FF2B5EF4-FFF2-40B4-BE49-F238E27FC236}">
                <a16:creationId xmlns:a16="http://schemas.microsoft.com/office/drawing/2014/main" id="{001A593A-5F82-B023-D672-5C0D9A7F5FFF}"/>
              </a:ext>
            </a:extLst>
          </p:cNvPr>
          <p:cNvSpPr>
            <a:spLocks noChangeAspect="1"/>
          </p:cNvSpPr>
          <p:nvPr/>
        </p:nvSpPr>
        <p:spPr>
          <a:xfrm>
            <a:off x="10625224"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9" name="TextBox 58">
            <a:extLst>
              <a:ext uri="{FF2B5EF4-FFF2-40B4-BE49-F238E27FC236}">
                <a16:creationId xmlns:a16="http://schemas.microsoft.com/office/drawing/2014/main" id="{77515231-6C90-7DF4-774E-7DCDA7DE35EF}"/>
              </a:ext>
            </a:extLst>
          </p:cNvPr>
          <p:cNvSpPr txBox="1"/>
          <p:nvPr/>
        </p:nvSpPr>
        <p:spPr>
          <a:xfrm>
            <a:off x="329925" y="2597450"/>
            <a:ext cx="1695074" cy="461665"/>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lang="fi-FI" sz="1200" b="1" dirty="0"/>
              <a:t>Asiakkaan epä-asiallinen kohtelu</a:t>
            </a:r>
          </a:p>
        </p:txBody>
      </p:sp>
      <p:pic>
        <p:nvPicPr>
          <p:cNvPr id="23" name="Graphic 22">
            <a:extLst>
              <a:ext uri="{FF2B5EF4-FFF2-40B4-BE49-F238E27FC236}">
                <a16:creationId xmlns:a16="http://schemas.microsoft.com/office/drawing/2014/main" id="{90332157-C4F0-6756-B33C-5B71073BA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4042" y="1959667"/>
            <a:ext cx="404882" cy="404882"/>
          </a:xfrm>
          <a:prstGeom prst="rect">
            <a:avLst/>
          </a:prstGeom>
        </p:spPr>
      </p:pic>
      <p:pic>
        <p:nvPicPr>
          <p:cNvPr id="30" name="Graphic 29">
            <a:extLst>
              <a:ext uri="{FF2B5EF4-FFF2-40B4-BE49-F238E27FC236}">
                <a16:creationId xmlns:a16="http://schemas.microsoft.com/office/drawing/2014/main" id="{0FEFC240-C757-E185-70F5-8261AB47E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3079" y="1907547"/>
            <a:ext cx="509122" cy="509122"/>
          </a:xfrm>
          <a:prstGeom prst="rect">
            <a:avLst/>
          </a:prstGeom>
        </p:spPr>
      </p:pic>
      <p:pic>
        <p:nvPicPr>
          <p:cNvPr id="31" name="Graphic 30">
            <a:extLst>
              <a:ext uri="{FF2B5EF4-FFF2-40B4-BE49-F238E27FC236}">
                <a16:creationId xmlns:a16="http://schemas.microsoft.com/office/drawing/2014/main" id="{AF9AF21A-C989-1103-123E-7AF05FDB79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1744" y="1959667"/>
            <a:ext cx="404882" cy="404882"/>
          </a:xfrm>
          <a:prstGeom prst="rect">
            <a:avLst/>
          </a:prstGeom>
        </p:spPr>
      </p:pic>
      <p:pic>
        <p:nvPicPr>
          <p:cNvPr id="33" name="Graphic 32">
            <a:extLst>
              <a:ext uri="{FF2B5EF4-FFF2-40B4-BE49-F238E27FC236}">
                <a16:creationId xmlns:a16="http://schemas.microsoft.com/office/drawing/2014/main" id="{CDC6C8E7-96F0-95EF-0DB8-679B94E99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80843" y="1940134"/>
            <a:ext cx="443949" cy="443949"/>
          </a:xfrm>
          <a:prstGeom prst="rect">
            <a:avLst/>
          </a:prstGeom>
        </p:spPr>
      </p:pic>
      <p:sp>
        <p:nvSpPr>
          <p:cNvPr id="11" name="Rectangle 10">
            <a:extLst>
              <a:ext uri="{FF2B5EF4-FFF2-40B4-BE49-F238E27FC236}">
                <a16:creationId xmlns:a16="http://schemas.microsoft.com/office/drawing/2014/main" id="{CD541E48-8EA0-85C6-4F9F-F3F0F08A3A97}"/>
              </a:ext>
            </a:extLst>
          </p:cNvPr>
          <p:cNvSpPr>
            <a:spLocks/>
          </p:cNvSpPr>
          <p:nvPr/>
        </p:nvSpPr>
        <p:spPr>
          <a:xfrm>
            <a:off x="7726608" y="2552497"/>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00330" marR="0" lvl="0" indent="-100330" defTabSz="914286" fontAlgn="auto">
              <a:lnSpc>
                <a:spcPct val="107000"/>
              </a:lnSpc>
              <a:spcBef>
                <a:spcPts val="200"/>
              </a:spcBef>
              <a:spcAft>
                <a:spcPts val="0"/>
              </a:spcAft>
              <a:buClrTx/>
              <a:buSzTx/>
              <a:buFont typeface="Arial" panose="020B0604020202020204" pitchFamily="34" charset="0"/>
              <a:buChar char="•"/>
              <a:tabLst/>
              <a:defRPr/>
            </a:pPr>
            <a:r>
              <a:rPr lang="fi-FI" sz="800" dirty="0">
                <a:solidFill>
                  <a:schemeClr val="tx1"/>
                </a:solidFill>
              </a:rPr>
              <a:t>Ilmoitukset käsitellään työyksiköissä ja tulosyksiköissä sekä palvelualueen esimiesten kanssa sekä jokaisen organisaation omissa työkokouksissa koulutusmielessä noudattaen tietosuojaa </a:t>
            </a:r>
            <a:endParaRPr lang="en-US"/>
          </a:p>
          <a:p>
            <a:pPr marL="100330" marR="0" lvl="0" indent="-100330" defTabSz="914286" fontAlgn="auto">
              <a:lnSpc>
                <a:spcPct val="107000"/>
              </a:lnSpc>
              <a:spcBef>
                <a:spcPts val="200"/>
              </a:spcBef>
              <a:spcAft>
                <a:spcPts val="0"/>
              </a:spcAft>
              <a:buClrTx/>
              <a:buSzTx/>
              <a:buFont typeface="Arial" panose="020B0604020202020204" pitchFamily="34" charset="0"/>
              <a:buChar char="•"/>
              <a:tabLst/>
              <a:defRPr/>
            </a:pPr>
            <a:r>
              <a:rPr lang="fi-FI" sz="800" dirty="0">
                <a:solidFill>
                  <a:schemeClr val="tx1"/>
                </a:solidFill>
              </a:rPr>
              <a:t>Sosiaali- ja integraatiojohtaja huolehtii lomakkeen arkistoinnista</a:t>
            </a:r>
            <a:endParaRPr lang="fi-FI" sz="800" dirty="0">
              <a:solidFill>
                <a:schemeClr val="tx1"/>
              </a:solidFill>
              <a:cs typeface="Arial" panose="020B0604020202020204"/>
            </a:endParaRPr>
          </a:p>
          <a:p>
            <a:pPr marL="100330" marR="0" lvl="0" indent="-100330" defTabSz="914286" fontAlgn="auto">
              <a:lnSpc>
                <a:spcPct val="107000"/>
              </a:lnSpc>
              <a:spcBef>
                <a:spcPts val="200"/>
              </a:spcBef>
              <a:spcAft>
                <a:spcPts val="0"/>
              </a:spcAft>
              <a:buClrTx/>
              <a:buSzTx/>
              <a:buFont typeface="Arial" panose="020B0604020202020204" pitchFamily="34" charset="0"/>
              <a:buChar char="•"/>
              <a:tabLst/>
              <a:defRPr/>
            </a:pPr>
            <a:r>
              <a:rPr lang="fi-FI" sz="800" dirty="0">
                <a:solidFill>
                  <a:schemeClr val="tx1"/>
                </a:solidFill>
              </a:rPr>
              <a:t>Kopio lomakkeesta lähetetään ilmoituksen tehneelle työntekijälle, yksikön esimiehelle, potilas- ja sosiaaliasiamiehelle ja vakavista epäkohdista menee tieto myös aluehallintovirastoon</a:t>
            </a:r>
            <a:endParaRPr lang="fi-FI" sz="800" dirty="0">
              <a:solidFill>
                <a:schemeClr val="tx1"/>
              </a:solidFill>
              <a:cs typeface="Arial" panose="020B0604020202020204"/>
            </a:endParaRPr>
          </a:p>
          <a:p>
            <a:pPr marL="100330" marR="0" lvl="0" indent="-100330" defTabSz="914286" fontAlgn="auto">
              <a:lnSpc>
                <a:spcPct val="107000"/>
              </a:lnSpc>
              <a:spcBef>
                <a:spcPts val="200"/>
              </a:spcBef>
              <a:spcAft>
                <a:spcPts val="0"/>
              </a:spcAft>
              <a:buClrTx/>
              <a:buSzTx/>
              <a:buFont typeface="Arial" panose="020B0604020202020204" pitchFamily="34" charset="0"/>
              <a:buChar char="•"/>
              <a:tabLst/>
              <a:defRPr/>
            </a:pPr>
            <a:r>
              <a:rPr lang="fi-FI" sz="800" dirty="0">
                <a:solidFill>
                  <a:schemeClr val="tx1"/>
                </a:solidFill>
              </a:rPr>
              <a:t>Tiedottaminen korjaavista toimenpiteistä kirjallisesti neljän kuukauden välein, ja julkaisu Eloisan verkkosivuilla</a:t>
            </a:r>
            <a:endParaRPr lang="fi-FI" sz="800" dirty="0">
              <a:solidFill>
                <a:schemeClr val="tx1"/>
              </a:solidFill>
              <a:cs typeface="Arial"/>
            </a:endParaRPr>
          </a:p>
          <a:p>
            <a:pPr marL="99060" indent="-99060" algn="ctr">
              <a:buFont typeface="Arial" panose="020B0604020202020204" pitchFamily="34" charset="0"/>
              <a:buChar char="•"/>
            </a:pPr>
            <a:endParaRPr lang="fi-FI" sz="800" dirty="0">
              <a:cs typeface="Arial" panose="020B0604020202020204"/>
            </a:endParaRPr>
          </a:p>
        </p:txBody>
      </p:sp>
      <p:sp>
        <p:nvSpPr>
          <p:cNvPr id="22" name="TextBox 21">
            <a:extLst>
              <a:ext uri="{FF2B5EF4-FFF2-40B4-BE49-F238E27FC236}">
                <a16:creationId xmlns:a16="http://schemas.microsoft.com/office/drawing/2014/main" id="{7C9ED558-CCE5-AA28-5AEA-12BF191DC338}"/>
              </a:ext>
            </a:extLst>
          </p:cNvPr>
          <p:cNvSpPr txBox="1">
            <a:spLocks/>
          </p:cNvSpPr>
          <p:nvPr/>
        </p:nvSpPr>
        <p:spPr>
          <a:xfrm>
            <a:off x="10118564" y="2552497"/>
            <a:ext cx="1790394" cy="2819426"/>
          </a:xfrm>
          <a:prstGeom prst="rect">
            <a:avLst/>
          </a:prstGeom>
          <a:noFill/>
        </p:spPr>
        <p:txBody>
          <a:bodyPr wrap="square" lIns="91440" tIns="45720" rIns="91440" bIns="45720" anchor="t">
            <a:spAutoFit/>
          </a:bodyPr>
          <a:lstStyle/>
          <a:p>
            <a:pPr marL="99450" marR="0" lvl="0" indent="-9945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r>
              <a:rPr lang="fi-FI" sz="800" noProof="0" dirty="0">
                <a:sym typeface="Wingdings" panose="05000000000000000000" pitchFamily="2" charset="2"/>
              </a:rPr>
              <a:t>Ilmoitus </a:t>
            </a:r>
            <a:r>
              <a:rPr lang="fi-FI" sz="800" kern="100" dirty="0">
                <a:ea typeface="Calibri" panose="020F0502020204030204" pitchFamily="34" charset="0"/>
                <a:cs typeface="Times New Roman" panose="02020603050405020304" pitchFamily="18" charset="0"/>
                <a:sym typeface="Wingdings" panose="05000000000000000000" pitchFamily="2" charset="2"/>
              </a:rPr>
              <a:t>valvontatiimi</a:t>
            </a:r>
            <a:r>
              <a:rPr lang="fi-FI" sz="800" kern="100" noProof="0" dirty="0" err="1">
                <a:effectLst/>
                <a:latin typeface="+mn-lt"/>
                <a:ea typeface="Calibri" panose="020F0502020204030204" pitchFamily="34" charset="0"/>
                <a:cs typeface="Times New Roman" panose="02020603050405020304" pitchFamily="18" charset="0"/>
              </a:rPr>
              <a:t>lle</a:t>
            </a:r>
            <a:r>
              <a:rPr lang="fi-FI" sz="800" kern="100" noProof="0" dirty="0">
                <a:effectLst/>
                <a:latin typeface="+mn-lt"/>
                <a:ea typeface="Calibri" panose="020F0502020204030204" pitchFamily="34" charset="0"/>
                <a:cs typeface="Times New Roman" panose="02020603050405020304" pitchFamily="18" charset="0"/>
              </a:rPr>
              <a:t>, mikäli korjaavia toimenpiteitä ei käynnistetä, tai </a:t>
            </a:r>
            <a:r>
              <a:rPr lang="fi-FI" sz="800" kern="1200" dirty="0">
                <a:solidFill>
                  <a:schemeClr val="dk1"/>
                </a:solidFill>
                <a:latin typeface="+mn-lt"/>
                <a:ea typeface="+mn-ea"/>
                <a:cs typeface="+mn-cs"/>
              </a:rPr>
              <a:t>epäkohtaa ei saada korjattua.</a:t>
            </a:r>
          </a:p>
          <a:p>
            <a:pPr marL="99450" marR="0" lvl="0" indent="-9945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r>
              <a:rPr lang="fi-FI" sz="800" kern="1200" dirty="0">
                <a:solidFill>
                  <a:schemeClr val="dk1"/>
                </a:solidFill>
                <a:latin typeface="+mn-lt"/>
                <a:ea typeface="+mn-ea"/>
                <a:cs typeface="+mn-cs"/>
              </a:rPr>
              <a:t>Valvontatiimi selvittää asiaa ja ilmoittaa selvittelyjen ja omien toimenpiteidensä jälkeen </a:t>
            </a:r>
            <a:r>
              <a:rPr lang="fi-FI" sz="800" kern="1200" dirty="0" err="1">
                <a:solidFill>
                  <a:schemeClr val="dk1"/>
                </a:solidFill>
                <a:latin typeface="+mn-lt"/>
                <a:ea typeface="+mn-ea"/>
                <a:cs typeface="+mn-cs"/>
              </a:rPr>
              <a:t>AVI:lle</a:t>
            </a:r>
            <a:r>
              <a:rPr lang="fi-FI" sz="800" kern="1200" dirty="0">
                <a:solidFill>
                  <a:schemeClr val="dk1"/>
                </a:solidFill>
                <a:latin typeface="+mn-lt"/>
                <a:ea typeface="+mn-ea"/>
                <a:cs typeface="+mn-cs"/>
              </a:rPr>
              <a:t>, jos edelleenkään toimenpiteitä ei käynnistetä tai epäkohtaa ei saada korjattua. </a:t>
            </a:r>
          </a:p>
          <a:p>
            <a:pPr marL="99450" indent="-99450" defTabSz="914286">
              <a:lnSpc>
                <a:spcPct val="107000"/>
              </a:lnSpc>
              <a:spcBef>
                <a:spcPts val="200"/>
              </a:spcBef>
              <a:buFont typeface="Arial" panose="020B0604020202020204" pitchFamily="34" charset="0"/>
              <a:buChar char="•"/>
              <a:defRPr/>
            </a:pPr>
            <a:r>
              <a:rPr kumimoji="0" lang="fi-FI" sz="800" b="0" i="0" u="none" strike="noStrike" kern="1200" cap="none" spc="0" normalizeH="0" baseline="0" noProof="0" dirty="0">
                <a:ln>
                  <a:noFill/>
                </a:ln>
                <a:solidFill>
                  <a:srgbClr val="000000"/>
                </a:solidFill>
                <a:effectLst/>
                <a:uLnTx/>
                <a:uFillTx/>
                <a:latin typeface="+mn-lt"/>
                <a:ea typeface="+mn-ea"/>
                <a:cs typeface="+mn-cs"/>
              </a:rPr>
              <a:t>Ilmoitusten perusteella kehitetään toimintaa.</a:t>
            </a:r>
            <a:endParaRPr lang="fi-FI" sz="800" dirty="0"/>
          </a:p>
          <a:p>
            <a:pPr marL="99060" marR="0" lvl="0" indent="-9906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r>
              <a:rPr lang="fi-FI" sz="800" dirty="0"/>
              <a:t>Ilmoituksia ja sen vaikuttavuutta toiminnan parantamiseen seurataan ja arvioidaan valvontatiimissä kaksi kertaa vuodessa, jolloin käsittelyssä on mukana sosiaali- ja </a:t>
            </a:r>
            <a:r>
              <a:rPr lang="fi-FI" sz="800"/>
              <a:t>potilasasiavastaava.</a:t>
            </a:r>
            <a:endParaRPr lang="fi-FI" sz="800" b="1" kern="1200" dirty="0">
              <a:solidFill>
                <a:schemeClr val="dk1"/>
              </a:solidFill>
              <a:latin typeface="+mn-lt"/>
              <a:cs typeface="Arial" panose="020B0604020202020204"/>
            </a:endParaRPr>
          </a:p>
          <a:p>
            <a:pPr marL="99450" marR="0" lvl="0" indent="-9945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endParaRPr lang="fi-FI" sz="800" kern="1200" dirty="0">
              <a:solidFill>
                <a:schemeClr val="dk1"/>
              </a:solidFill>
              <a:latin typeface="+mn-lt"/>
              <a:ea typeface="+mn-ea"/>
              <a:cs typeface="+mn-cs"/>
            </a:endParaRPr>
          </a:p>
        </p:txBody>
      </p:sp>
      <p:grpSp>
        <p:nvGrpSpPr>
          <p:cNvPr id="78" name="Group 77">
            <a:extLst>
              <a:ext uri="{FF2B5EF4-FFF2-40B4-BE49-F238E27FC236}">
                <a16:creationId xmlns:a16="http://schemas.microsoft.com/office/drawing/2014/main" id="{338547B9-99B8-3B8D-8B98-A1A8B826AEDA}"/>
              </a:ext>
            </a:extLst>
          </p:cNvPr>
          <p:cNvGrpSpPr/>
          <p:nvPr/>
        </p:nvGrpSpPr>
        <p:grpSpPr>
          <a:xfrm flipH="1">
            <a:off x="1008297" y="2253130"/>
            <a:ext cx="1151685" cy="1860762"/>
            <a:chOff x="7462824" y="2253131"/>
            <a:chExt cx="1151685" cy="1860762"/>
          </a:xfrm>
        </p:grpSpPr>
        <p:grpSp>
          <p:nvGrpSpPr>
            <p:cNvPr id="79" name="Group 78">
              <a:extLst>
                <a:ext uri="{FF2B5EF4-FFF2-40B4-BE49-F238E27FC236}">
                  <a16:creationId xmlns:a16="http://schemas.microsoft.com/office/drawing/2014/main" id="{860E3173-4907-5BC2-D7B2-DC5C7ABC2AC3}"/>
                </a:ext>
              </a:extLst>
            </p:cNvPr>
            <p:cNvGrpSpPr/>
            <p:nvPr/>
          </p:nvGrpSpPr>
          <p:grpSpPr>
            <a:xfrm>
              <a:off x="7462824" y="2253131"/>
              <a:ext cx="1151685" cy="1860762"/>
              <a:chOff x="2216903" y="2812200"/>
              <a:chExt cx="2232275" cy="3606658"/>
            </a:xfrm>
          </p:grpSpPr>
          <p:sp>
            <p:nvSpPr>
              <p:cNvPr id="82" name="Rounded Rectangle 35">
                <a:extLst>
                  <a:ext uri="{FF2B5EF4-FFF2-40B4-BE49-F238E27FC236}">
                    <a16:creationId xmlns:a16="http://schemas.microsoft.com/office/drawing/2014/main" id="{DECB7116-0B30-B31A-C19B-60C477D1BDFA}"/>
                  </a:ext>
                </a:extLst>
              </p:cNvPr>
              <p:cNvSpPr/>
              <p:nvPr/>
            </p:nvSpPr>
            <p:spPr>
              <a:xfrm>
                <a:off x="2519814" y="4904345"/>
                <a:ext cx="1929364" cy="1514513"/>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4" name="Rounded Rectangle 35">
                <a:extLst>
                  <a:ext uri="{FF2B5EF4-FFF2-40B4-BE49-F238E27FC236}">
                    <a16:creationId xmlns:a16="http://schemas.microsoft.com/office/drawing/2014/main" id="{F1410382-45DC-E13F-A229-ED8DCBD1049E}"/>
                  </a:ext>
                </a:extLst>
              </p:cNvPr>
              <p:cNvSpPr/>
              <p:nvPr/>
            </p:nvSpPr>
            <p:spPr>
              <a:xfrm rot="10800000">
                <a:off x="2216903" y="2812200"/>
                <a:ext cx="302911" cy="1514515"/>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Lst>
                <a:ahLst/>
                <a:cxnLst>
                  <a:cxn ang="0">
                    <a:pos x="connsiteX0" y="connsiteY0"/>
                  </a:cxn>
                  <a:cxn ang="0">
                    <a:pos x="connsiteX1" y="connsiteY1"/>
                  </a:cxn>
                  <a:cxn ang="0">
                    <a:pos x="connsiteX2" y="connsiteY2"/>
                  </a:cxn>
                </a:cxnLst>
                <a:rect l="l" t="t" r="r" b="b"/>
                <a:pathLst>
                  <a:path w="302910" h="1514514">
                    <a:moveTo>
                      <a:pt x="302910" y="1514514"/>
                    </a:move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cxnSp>
          <p:nvCxnSpPr>
            <p:cNvPr id="81" name="Straight Connector 80">
              <a:extLst>
                <a:ext uri="{FF2B5EF4-FFF2-40B4-BE49-F238E27FC236}">
                  <a16:creationId xmlns:a16="http://schemas.microsoft.com/office/drawing/2014/main" id="{6B1D3711-4C06-86F5-7178-1FE8FE3F9A5D}"/>
                </a:ext>
              </a:extLst>
            </p:cNvPr>
            <p:cNvCxnSpPr>
              <a:cxnSpLocks/>
            </p:cNvCxnSpPr>
            <p:nvPr/>
          </p:nvCxnSpPr>
          <p:spPr>
            <a:xfrm>
              <a:off x="7619103" y="3029732"/>
              <a:ext cx="0" cy="325653"/>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40460C1-73D7-D500-8163-889FA72958AF}"/>
              </a:ext>
            </a:extLst>
          </p:cNvPr>
          <p:cNvSpPr txBox="1"/>
          <p:nvPr/>
        </p:nvSpPr>
        <p:spPr>
          <a:xfrm>
            <a:off x="309273" y="4528868"/>
            <a:ext cx="1796122" cy="830997"/>
          </a:xfrm>
          <a:prstGeom prst="rect">
            <a:avLst/>
          </a:prstGeom>
          <a:noFill/>
        </p:spPr>
        <p:txBody>
          <a:bodyPr wrap="square" rtlCol="0">
            <a:sp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lang="fi-FI" sz="1200" b="1" dirty="0"/>
              <a:t>Muu epäkohta palvelun toteutuksessa tai epäkohdan uhka</a:t>
            </a:r>
          </a:p>
        </p:txBody>
      </p:sp>
      <p:sp>
        <p:nvSpPr>
          <p:cNvPr id="60" name="Oval 59">
            <a:extLst>
              <a:ext uri="{FF2B5EF4-FFF2-40B4-BE49-F238E27FC236}">
                <a16:creationId xmlns:a16="http://schemas.microsoft.com/office/drawing/2014/main" id="{7193D22D-22C9-5A78-5DA4-7800B9A2A83A}"/>
              </a:ext>
            </a:extLst>
          </p:cNvPr>
          <p:cNvSpPr>
            <a:spLocks noChangeAspect="1"/>
          </p:cNvSpPr>
          <p:nvPr/>
        </p:nvSpPr>
        <p:spPr>
          <a:xfrm>
            <a:off x="901016" y="3757544"/>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9" name="Graphic 98">
            <a:extLst>
              <a:ext uri="{FF2B5EF4-FFF2-40B4-BE49-F238E27FC236}">
                <a16:creationId xmlns:a16="http://schemas.microsoft.com/office/drawing/2014/main" id="{4AE782D4-1518-5D72-64FE-2C2561B5B2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2741" y="1875523"/>
            <a:ext cx="457200" cy="533400"/>
          </a:xfrm>
          <a:prstGeom prst="rect">
            <a:avLst/>
          </a:prstGeom>
        </p:spPr>
      </p:pic>
      <p:pic>
        <p:nvPicPr>
          <p:cNvPr id="100" name="Graphic 99">
            <a:extLst>
              <a:ext uri="{FF2B5EF4-FFF2-40B4-BE49-F238E27FC236}">
                <a16:creationId xmlns:a16="http://schemas.microsoft.com/office/drawing/2014/main" id="{76FABE90-5E90-4DFC-0F56-F0C9DC863C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6707" y="3849106"/>
            <a:ext cx="469266" cy="422339"/>
          </a:xfrm>
          <a:prstGeom prst="rect">
            <a:avLst/>
          </a:prstGeom>
        </p:spPr>
      </p:pic>
      <p:sp>
        <p:nvSpPr>
          <p:cNvPr id="3" name="Tekstiruutu 2">
            <a:extLst>
              <a:ext uri="{FF2B5EF4-FFF2-40B4-BE49-F238E27FC236}">
                <a16:creationId xmlns:a16="http://schemas.microsoft.com/office/drawing/2014/main" id="{F0CA00F1-9F40-BE7B-4340-3367AFBA267B}"/>
              </a:ext>
            </a:extLst>
          </p:cNvPr>
          <p:cNvSpPr txBox="1"/>
          <p:nvPr/>
        </p:nvSpPr>
        <p:spPr>
          <a:xfrm>
            <a:off x="329924" y="5308071"/>
            <a:ext cx="1796123" cy="954107"/>
          </a:xfrm>
          <a:prstGeom prst="rect">
            <a:avLst/>
          </a:prstGeom>
          <a:noFill/>
        </p:spPr>
        <p:txBody>
          <a:bodyPr wrap="square">
            <a:spAutoFit/>
          </a:bodyPr>
          <a:lstStyle/>
          <a:p>
            <a:r>
              <a:rPr lang="fi-FI" sz="800" b="0" i="1" dirty="0">
                <a:effectLst/>
                <a:latin typeface="Arial" panose="020B0604020202020204" pitchFamily="34" charset="0"/>
              </a:rPr>
              <a:t>esimerkiksi asiakasturvallisuudessa ilmenevät puutteet, asiakkaan kaltoinkohtelu ja toimintakulttuurista johtuvat asiakkaalle vahingolliset toimet</a:t>
            </a:r>
            <a:r>
              <a:rPr lang="fi-FI" sz="800" i="1" dirty="0">
                <a:latin typeface="Arial" panose="020B0604020202020204" pitchFamily="34" charset="0"/>
              </a:rPr>
              <a:t> s</a:t>
            </a:r>
            <a:r>
              <a:rPr lang="fi-FI" sz="800" b="0" i="1" dirty="0">
                <a:effectLst/>
                <a:latin typeface="Arial" panose="020B0604020202020204" pitchFamily="34" charset="0"/>
              </a:rPr>
              <a:t>ekä epäkohdan uh</a:t>
            </a:r>
            <a:r>
              <a:rPr lang="fi-FI" sz="800" i="1" dirty="0">
                <a:latin typeface="Arial" panose="020B0604020202020204" pitchFamily="34" charset="0"/>
              </a:rPr>
              <a:t>ka,</a:t>
            </a:r>
            <a:r>
              <a:rPr lang="fi-FI" sz="800" b="0" i="1" dirty="0">
                <a:effectLst/>
                <a:latin typeface="Arial" panose="020B0604020202020204" pitchFamily="34" charset="0"/>
              </a:rPr>
              <a:t> joka on ilmeinen tai voi johtaa epäkohtaan</a:t>
            </a:r>
            <a:r>
              <a:rPr lang="fi-FI" sz="800" i="1" dirty="0">
                <a:latin typeface="Arial" panose="020B0604020202020204" pitchFamily="34" charset="0"/>
              </a:rPr>
              <a:t>.</a:t>
            </a:r>
            <a:r>
              <a:rPr lang="fi-FI" sz="800" b="0" i="1" dirty="0">
                <a:effectLst/>
                <a:latin typeface="Arial" panose="020B0604020202020204" pitchFamily="34" charset="0"/>
              </a:rPr>
              <a:t> </a:t>
            </a:r>
            <a:endParaRPr lang="fi-FI" sz="1100" i="1" dirty="0"/>
          </a:p>
        </p:txBody>
      </p:sp>
      <p:sp>
        <p:nvSpPr>
          <p:cNvPr id="9" name="Tekstiruutu 8">
            <a:extLst>
              <a:ext uri="{FF2B5EF4-FFF2-40B4-BE49-F238E27FC236}">
                <a16:creationId xmlns:a16="http://schemas.microsoft.com/office/drawing/2014/main" id="{0F0C8E88-F891-1E4B-49F2-39BDAEF816A0}"/>
              </a:ext>
            </a:extLst>
          </p:cNvPr>
          <p:cNvSpPr txBox="1"/>
          <p:nvPr/>
        </p:nvSpPr>
        <p:spPr>
          <a:xfrm>
            <a:off x="329924" y="3029815"/>
            <a:ext cx="1706881" cy="461665"/>
          </a:xfrm>
          <a:prstGeom prst="rect">
            <a:avLst/>
          </a:prstGeom>
          <a:noFill/>
        </p:spPr>
        <p:txBody>
          <a:bodyPr wrap="square">
            <a:spAutoFit/>
          </a:bodyPr>
          <a:lstStyle/>
          <a:p>
            <a:r>
              <a:rPr lang="fi-FI" sz="800" b="0" i="1" dirty="0">
                <a:effectLst/>
                <a:latin typeface="Arial" panose="020B0604020202020204" pitchFamily="34" charset="0"/>
              </a:rPr>
              <a:t>esimerkiksi asiakkaan epäasiallinen kohtaaminen tai  loukkaaminen sanoilla</a:t>
            </a:r>
            <a:endParaRPr lang="fi-FI" sz="800" dirty="0"/>
          </a:p>
        </p:txBody>
      </p:sp>
      <p:grpSp>
        <p:nvGrpSpPr>
          <p:cNvPr id="2" name="Ryhmä 1">
            <a:extLst>
              <a:ext uri="{FF2B5EF4-FFF2-40B4-BE49-F238E27FC236}">
                <a16:creationId xmlns:a16="http://schemas.microsoft.com/office/drawing/2014/main" id="{A88540ED-38AC-910E-29DE-3EDE72386C9F}"/>
              </a:ext>
            </a:extLst>
          </p:cNvPr>
          <p:cNvGrpSpPr/>
          <p:nvPr/>
        </p:nvGrpSpPr>
        <p:grpSpPr>
          <a:xfrm>
            <a:off x="7782035" y="5681136"/>
            <a:ext cx="4003393" cy="707886"/>
            <a:chOff x="7726608" y="5359865"/>
            <a:chExt cx="4003393" cy="707886"/>
          </a:xfrm>
        </p:grpSpPr>
        <p:sp>
          <p:nvSpPr>
            <p:cNvPr id="47" name="Suorakulmio: Pyöristetyt kulmat 46">
              <a:extLst>
                <a:ext uri="{FF2B5EF4-FFF2-40B4-BE49-F238E27FC236}">
                  <a16:creationId xmlns:a16="http://schemas.microsoft.com/office/drawing/2014/main" id="{2B5DAA19-9465-DF10-5A98-B44E96ECE492}"/>
                </a:ext>
              </a:extLst>
            </p:cNvPr>
            <p:cNvSpPr/>
            <p:nvPr/>
          </p:nvSpPr>
          <p:spPr>
            <a:xfrm>
              <a:off x="7726608" y="5359865"/>
              <a:ext cx="4003393" cy="707886"/>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TextBox 6">
              <a:extLst>
                <a:ext uri="{FF2B5EF4-FFF2-40B4-BE49-F238E27FC236}">
                  <a16:creationId xmlns:a16="http://schemas.microsoft.com/office/drawing/2014/main" id="{8D0E8E46-D746-FF64-5F06-DE81F42BEC7E}"/>
                </a:ext>
              </a:extLst>
            </p:cNvPr>
            <p:cNvSpPr txBox="1"/>
            <p:nvPr/>
          </p:nvSpPr>
          <p:spPr>
            <a:xfrm>
              <a:off x="8249627" y="5425267"/>
              <a:ext cx="3349012" cy="577081"/>
            </a:xfrm>
            <a:prstGeom prst="rect">
              <a:avLst/>
            </a:prstGeom>
            <a:noFill/>
          </p:spPr>
          <p:txBody>
            <a:bodyPr wrap="square">
              <a:spAutoFit/>
            </a:bodyPr>
            <a:lstStyle/>
            <a:p>
              <a:r>
                <a:rPr lang="fi-FI" sz="1050" dirty="0"/>
                <a:t>* Tulostettava ja täytettävä lomake löytyy henkilöstön intrasta </a:t>
              </a:r>
              <a:r>
                <a:rPr lang="fi-FI" sz="1050" i="1" dirty="0">
                  <a:effectLst/>
                </a:rPr>
                <a:t>sosiaalihuollon ammattilaisten lomakkeet -&gt; sosiaalihuollon henkilökunnan ilmoitusvelvollisuus </a:t>
              </a:r>
              <a:endParaRPr lang="fi-FI" sz="1050" i="1" dirty="0"/>
            </a:p>
          </p:txBody>
        </p:sp>
        <p:pic>
          <p:nvPicPr>
            <p:cNvPr id="37" name="Graphic 22">
              <a:extLst>
                <a:ext uri="{FF2B5EF4-FFF2-40B4-BE49-F238E27FC236}">
                  <a16:creationId xmlns:a16="http://schemas.microsoft.com/office/drawing/2014/main" id="{AED4A8EF-30EE-B276-6F3E-C4D0B3F4DF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4745" y="5524975"/>
              <a:ext cx="404882" cy="404882"/>
            </a:xfrm>
            <a:prstGeom prst="rect">
              <a:avLst/>
            </a:prstGeom>
          </p:spPr>
        </p:pic>
      </p:grpSp>
      <p:sp>
        <p:nvSpPr>
          <p:cNvPr id="19" name="Title 12">
            <a:extLst>
              <a:ext uri="{FF2B5EF4-FFF2-40B4-BE49-F238E27FC236}">
                <a16:creationId xmlns:a16="http://schemas.microsoft.com/office/drawing/2014/main" id="{9A8CCA65-02F4-E68B-086D-568AE7394E3F}"/>
              </a:ext>
            </a:extLst>
          </p:cNvPr>
          <p:cNvSpPr>
            <a:spLocks noGrp="1"/>
          </p:cNvSpPr>
          <p:nvPr>
            <p:ph type="title"/>
          </p:nvPr>
        </p:nvSpPr>
        <p:spPr>
          <a:xfrm>
            <a:off x="461999" y="450426"/>
            <a:ext cx="11289174" cy="868004"/>
          </a:xfrm>
        </p:spPr>
        <p:txBody>
          <a:bodyPr vert="horz" anchor="t"/>
          <a:lstStyle/>
          <a:p>
            <a:r>
              <a:rPr lang="fi-FI" sz="2400" dirty="0">
                <a:latin typeface="+mj-lt"/>
                <a:ea typeface="Inter" panose="02000503000000020004" pitchFamily="2" charset="0"/>
                <a:cs typeface="Times New Roman" panose="02020603050405020304" pitchFamily="18" charset="0"/>
              </a:rPr>
              <a:t>Riski- ja epäkohtailmoitusten k</a:t>
            </a:r>
            <a:r>
              <a:rPr lang="fi-FI" sz="2400" dirty="0">
                <a:solidFill>
                  <a:schemeClr val="accent5"/>
                </a:solidFill>
                <a:latin typeface="+mj-lt"/>
                <a:ea typeface="Inter" panose="02000503000000020004" pitchFamily="2" charset="0"/>
                <a:cs typeface="Times New Roman" panose="02020603050405020304" pitchFamily="18" charset="0"/>
              </a:rPr>
              <a:t>äsittely (2/2)</a:t>
            </a:r>
            <a:endParaRPr lang="fi-FI" dirty="0"/>
          </a:p>
        </p:txBody>
      </p:sp>
    </p:spTree>
    <p:extLst>
      <p:ext uri="{BB962C8B-B14F-4D97-AF65-F5344CB8AC3E}">
        <p14:creationId xmlns:p14="http://schemas.microsoft.com/office/powerpoint/2010/main" val="379862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74AFD251-8884-7A83-4A81-CE7A195D8807}"/>
              </a:ext>
            </a:extLst>
          </p:cNvPr>
          <p:cNvSpPr/>
          <p:nvPr/>
        </p:nvSpPr>
        <p:spPr>
          <a:xfrm>
            <a:off x="45241" y="6051234"/>
            <a:ext cx="2351742" cy="764763"/>
          </a:xfrm>
          <a:prstGeom prst="rect">
            <a:avLst/>
          </a:prstGeom>
          <a:solidFill>
            <a:srgbClr val="EDED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13">
            <a:extLst>
              <a:ext uri="{FF2B5EF4-FFF2-40B4-BE49-F238E27FC236}">
                <a16:creationId xmlns:a16="http://schemas.microsoft.com/office/drawing/2014/main" id="{EF0F31A7-3682-9E4D-1442-ED08F5E530F0}"/>
              </a:ext>
            </a:extLst>
          </p:cNvPr>
          <p:cNvSpPr/>
          <p:nvPr/>
        </p:nvSpPr>
        <p:spPr>
          <a:xfrm>
            <a:off x="572755" y="1010349"/>
            <a:ext cx="1618571"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20">
            <a:extLst>
              <a:ext uri="{FF2B5EF4-FFF2-40B4-BE49-F238E27FC236}">
                <a16:creationId xmlns:a16="http://schemas.microsoft.com/office/drawing/2014/main" id="{BD8BDFD7-16B8-934F-F9DF-DEF4D9DB04B0}"/>
              </a:ext>
            </a:extLst>
          </p:cNvPr>
          <p:cNvSpPr/>
          <p:nvPr/>
        </p:nvSpPr>
        <p:spPr>
          <a:xfrm>
            <a:off x="2326353" y="1010349"/>
            <a:ext cx="193334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27">
            <a:extLst>
              <a:ext uri="{FF2B5EF4-FFF2-40B4-BE49-F238E27FC236}">
                <a16:creationId xmlns:a16="http://schemas.microsoft.com/office/drawing/2014/main" id="{F79E353B-B4F8-6173-0062-068F91DCF2F5}"/>
              </a:ext>
            </a:extLst>
          </p:cNvPr>
          <p:cNvSpPr/>
          <p:nvPr/>
        </p:nvSpPr>
        <p:spPr>
          <a:xfrm>
            <a:off x="4400754" y="1010349"/>
            <a:ext cx="315536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31">
            <a:extLst>
              <a:ext uri="{FF2B5EF4-FFF2-40B4-BE49-F238E27FC236}">
                <a16:creationId xmlns:a16="http://schemas.microsoft.com/office/drawing/2014/main" id="{DAD4B160-0472-5C68-C4DA-1B49092E330A}"/>
              </a:ext>
            </a:extLst>
          </p:cNvPr>
          <p:cNvSpPr/>
          <p:nvPr/>
        </p:nvSpPr>
        <p:spPr>
          <a:xfrm>
            <a:off x="7697172" y="1010349"/>
            <a:ext cx="240465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33">
            <a:extLst>
              <a:ext uri="{FF2B5EF4-FFF2-40B4-BE49-F238E27FC236}">
                <a16:creationId xmlns:a16="http://schemas.microsoft.com/office/drawing/2014/main" id="{9FAEA14E-E8C0-2D08-55F5-13C398F17975}"/>
              </a:ext>
            </a:extLst>
          </p:cNvPr>
          <p:cNvSpPr/>
          <p:nvPr/>
        </p:nvSpPr>
        <p:spPr>
          <a:xfrm>
            <a:off x="10236847" y="1010349"/>
            <a:ext cx="149315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38" name="Straight Connector 37">
            <a:extLst>
              <a:ext uri="{FF2B5EF4-FFF2-40B4-BE49-F238E27FC236}">
                <a16:creationId xmlns:a16="http://schemas.microsoft.com/office/drawing/2014/main" id="{58D80CAE-9841-9236-0A98-B946F9C253A4}"/>
              </a:ext>
            </a:extLst>
          </p:cNvPr>
          <p:cNvCxnSpPr>
            <a:cxnSpLocks/>
          </p:cNvCxnSpPr>
          <p:nvPr/>
        </p:nvCxnSpPr>
        <p:spPr>
          <a:xfrm>
            <a:off x="1466893" y="2075875"/>
            <a:ext cx="9200449"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2809E9-8CB0-B61B-D7A6-106D6A743F0F}"/>
              </a:ext>
            </a:extLst>
          </p:cNvPr>
          <p:cNvSpPr/>
          <p:nvPr/>
        </p:nvSpPr>
        <p:spPr>
          <a:xfrm>
            <a:off x="451413" y="2629837"/>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i-FI" sz="900" dirty="0"/>
          </a:p>
        </p:txBody>
      </p:sp>
      <p:sp>
        <p:nvSpPr>
          <p:cNvPr id="17" name="Rectangle 16">
            <a:extLst>
              <a:ext uri="{FF2B5EF4-FFF2-40B4-BE49-F238E27FC236}">
                <a16:creationId xmlns:a16="http://schemas.microsoft.com/office/drawing/2014/main" id="{3443E7B0-4063-49E2-6A84-2AC168071D49}"/>
              </a:ext>
            </a:extLst>
          </p:cNvPr>
          <p:cNvSpPr/>
          <p:nvPr/>
        </p:nvSpPr>
        <p:spPr>
          <a:xfrm>
            <a:off x="7726608" y="2447046"/>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dirty="0">
                <a:ln>
                  <a:noFill/>
                </a:ln>
                <a:solidFill>
                  <a:srgbClr val="000000"/>
                </a:solidFill>
                <a:effectLst/>
                <a:uLnTx/>
                <a:uFillTx/>
                <a:latin typeface="+mn-lt"/>
                <a:ea typeface="+mn-ea"/>
                <a:cs typeface="+mn-cs"/>
              </a:rPr>
              <a:t>Esihenkilö kirjaa korjaavat toimenpiteet </a:t>
            </a:r>
            <a:r>
              <a:rPr lang="fi-FI" sz="800" b="1" i="1" kern="1200" noProof="0" dirty="0" err="1">
                <a:solidFill>
                  <a:schemeClr val="dk1"/>
                </a:solidFill>
                <a:latin typeface="+mn-lt"/>
                <a:ea typeface="+mn-ea"/>
                <a:cs typeface="+mn-cs"/>
              </a:rPr>
              <a:t>HaiPro</a:t>
            </a:r>
            <a:r>
              <a:rPr lang="fi-FI" sz="800" b="0" i="0" kern="1200" noProof="0" dirty="0">
                <a:solidFill>
                  <a:schemeClr val="dk1"/>
                </a:solidFill>
                <a:latin typeface="+mn-lt"/>
                <a:ea typeface="+mn-ea"/>
                <a:cs typeface="+mn-cs"/>
              </a:rPr>
              <a:t>-järjestelmään</a:t>
            </a:r>
          </a:p>
          <a:p>
            <a:pPr marL="99450" marR="0" lvl="0" indent="-99450" algn="l" defTabSz="914286"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dirty="0">
                <a:ln>
                  <a:noFill/>
                </a:ln>
                <a:solidFill>
                  <a:srgbClr val="000000"/>
                </a:solidFill>
                <a:effectLst/>
                <a:uLnTx/>
                <a:uFillTx/>
                <a:latin typeface="+mn-lt"/>
                <a:ea typeface="+mn-ea"/>
                <a:cs typeface="+mn-cs"/>
              </a:rPr>
              <a:t>Korjaavista toimenpiteistä keskustellaan työntekijöiden kanssa tiimipalaverissa ja tiedotetaan yhteistyötahoja</a:t>
            </a:r>
          </a:p>
          <a:p>
            <a:pPr marL="99450" marR="0" lvl="0" indent="-99450" algn="l" defTabSz="914286"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dirty="0">
                <a:ln>
                  <a:noFill/>
                </a:ln>
                <a:solidFill>
                  <a:srgbClr val="000000"/>
                </a:solidFill>
                <a:effectLst/>
                <a:uLnTx/>
                <a:uFillTx/>
                <a:latin typeface="+mn-lt"/>
                <a:ea typeface="+mn-ea"/>
                <a:cs typeface="+mn-cs"/>
              </a:rPr>
              <a:t>Tiedottaminen korjaavista toimenpiteistä kirjallisesti kolmen kuukauden välein, ja julkaisu Eloisan verkkosivuilla</a:t>
            </a:r>
          </a:p>
          <a:p>
            <a:pPr marL="99450" indent="-99450" algn="ctr">
              <a:buFont typeface="Arial" panose="020B0604020202020204" pitchFamily="34" charset="0"/>
              <a:buChar char="•"/>
            </a:pPr>
            <a:endParaRPr lang="fi-FI" sz="800" dirty="0"/>
          </a:p>
        </p:txBody>
      </p:sp>
      <p:sp>
        <p:nvSpPr>
          <p:cNvPr id="18" name="Rectangle 17">
            <a:extLst>
              <a:ext uri="{FF2B5EF4-FFF2-40B4-BE49-F238E27FC236}">
                <a16:creationId xmlns:a16="http://schemas.microsoft.com/office/drawing/2014/main" id="{784B4C5B-D429-514A-79E3-E6B4E520756E}"/>
              </a:ext>
            </a:extLst>
          </p:cNvPr>
          <p:cNvSpPr/>
          <p:nvPr/>
        </p:nvSpPr>
        <p:spPr>
          <a:xfrm>
            <a:off x="9754468" y="2701409"/>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i-FI" sz="900" dirty="0"/>
          </a:p>
        </p:txBody>
      </p:sp>
      <p:sp>
        <p:nvSpPr>
          <p:cNvPr id="43" name="TextBox 42">
            <a:extLst>
              <a:ext uri="{FF2B5EF4-FFF2-40B4-BE49-F238E27FC236}">
                <a16:creationId xmlns:a16="http://schemas.microsoft.com/office/drawing/2014/main" id="{A40460C1-73D7-D500-8163-889FA72958AF}"/>
              </a:ext>
            </a:extLst>
          </p:cNvPr>
          <p:cNvSpPr txBox="1"/>
          <p:nvPr/>
        </p:nvSpPr>
        <p:spPr>
          <a:xfrm>
            <a:off x="395204" y="3974862"/>
            <a:ext cx="1695074" cy="276999"/>
          </a:xfrm>
          <a:prstGeom prst="rect">
            <a:avLst/>
          </a:prstGeom>
          <a:noFill/>
        </p:spPr>
        <p:txBody>
          <a:bodyPr wrap="square" rtlCol="0">
            <a:spAutoFit/>
          </a:bodyPr>
          <a:lstStyle/>
          <a:p>
            <a:pPr algn="ctr"/>
            <a:r>
              <a:rPr lang="fi-FI" sz="1200" b="1" dirty="0"/>
              <a:t>Lääkepoikkeama</a:t>
            </a:r>
          </a:p>
        </p:txBody>
      </p:sp>
      <p:cxnSp>
        <p:nvCxnSpPr>
          <p:cNvPr id="44" name="Straight Connector 43">
            <a:extLst>
              <a:ext uri="{FF2B5EF4-FFF2-40B4-BE49-F238E27FC236}">
                <a16:creationId xmlns:a16="http://schemas.microsoft.com/office/drawing/2014/main" id="{9A48B8E9-D627-1CAB-1108-ED5BB16EEFC3}"/>
              </a:ext>
            </a:extLst>
          </p:cNvPr>
          <p:cNvCxnSpPr>
            <a:cxnSpLocks/>
          </p:cNvCxnSpPr>
          <p:nvPr/>
        </p:nvCxnSpPr>
        <p:spPr>
          <a:xfrm>
            <a:off x="1466893" y="3547831"/>
            <a:ext cx="5245506"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35B9A25D-2D15-7C59-EB86-D5EF3A9C305D}"/>
              </a:ext>
            </a:extLst>
          </p:cNvPr>
          <p:cNvGrpSpPr/>
          <p:nvPr/>
        </p:nvGrpSpPr>
        <p:grpSpPr>
          <a:xfrm flipH="1">
            <a:off x="6656046" y="2078203"/>
            <a:ext cx="1151685" cy="1469628"/>
            <a:chOff x="2216903" y="3063930"/>
            <a:chExt cx="2232275" cy="2848536"/>
          </a:xfrm>
        </p:grpSpPr>
        <p:sp>
          <p:nvSpPr>
            <p:cNvPr id="48" name="Rounded Rectangle 35">
              <a:extLst>
                <a:ext uri="{FF2B5EF4-FFF2-40B4-BE49-F238E27FC236}">
                  <a16:creationId xmlns:a16="http://schemas.microsoft.com/office/drawing/2014/main" id="{6E3F5D2D-4746-9E44-4200-1B9B5D97B6F7}"/>
                </a:ext>
              </a:extLst>
            </p:cNvPr>
            <p:cNvSpPr/>
            <p:nvPr/>
          </p:nvSpPr>
          <p:spPr>
            <a:xfrm>
              <a:off x="2519813" y="4397952"/>
              <a:ext cx="1929365" cy="151451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9" name="Rounded Rectangle 35">
              <a:extLst>
                <a:ext uri="{FF2B5EF4-FFF2-40B4-BE49-F238E27FC236}">
                  <a16:creationId xmlns:a16="http://schemas.microsoft.com/office/drawing/2014/main" id="{4A855585-A754-628B-DA65-7767DBE11056}"/>
                </a:ext>
              </a:extLst>
            </p:cNvPr>
            <p:cNvSpPr/>
            <p:nvPr/>
          </p:nvSpPr>
          <p:spPr>
            <a:xfrm rot="10800000">
              <a:off x="2216903" y="3063930"/>
              <a:ext cx="302911" cy="1514516"/>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Lst>
              <a:ahLst/>
              <a:cxnLst>
                <a:cxn ang="0">
                  <a:pos x="connsiteX0" y="connsiteY0"/>
                </a:cxn>
                <a:cxn ang="0">
                  <a:pos x="connsiteX1" y="connsiteY1"/>
                </a:cxn>
                <a:cxn ang="0">
                  <a:pos x="connsiteX2" y="connsiteY2"/>
                </a:cxn>
              </a:cxnLst>
              <a:rect l="l" t="t" r="r" b="b"/>
              <a:pathLst>
                <a:path w="302910" h="1514514">
                  <a:moveTo>
                    <a:pt x="302910" y="1514514"/>
                  </a:move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51" name="Rectangle 50">
            <a:extLst>
              <a:ext uri="{FF2B5EF4-FFF2-40B4-BE49-F238E27FC236}">
                <a16:creationId xmlns:a16="http://schemas.microsoft.com/office/drawing/2014/main" id="{95F22E94-E4CD-53F5-7C4E-4904ACE34A07}"/>
              </a:ext>
            </a:extLst>
          </p:cNvPr>
          <p:cNvSpPr>
            <a:spLocks/>
          </p:cNvSpPr>
          <p:nvPr/>
        </p:nvSpPr>
        <p:spPr>
          <a:xfrm>
            <a:off x="2176108" y="3923634"/>
            <a:ext cx="2212834" cy="619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indent="-99450" algn="l" defTabSz="914286" eaLnBrk="1" latinLnBrk="0" hangingPunct="1">
              <a:spcBef>
                <a:spcPts val="200"/>
              </a:spcBef>
              <a:buFont typeface="Arial" panose="020B0604020202020204" pitchFamily="34" charset="0"/>
              <a:buChar char="•"/>
            </a:pPr>
            <a:r>
              <a:rPr lang="fi-FI" sz="800" kern="1200" dirty="0">
                <a:solidFill>
                  <a:schemeClr val="dk1"/>
                </a:solidFill>
                <a:latin typeface="+mn-lt"/>
                <a:ea typeface="+mn-ea"/>
                <a:cs typeface="+mn-cs"/>
              </a:rPr>
              <a:t>Yhteys lääkäriin </a:t>
            </a:r>
            <a:r>
              <a:rPr lang="fi-FI" sz="800" dirty="0">
                <a:solidFill>
                  <a:schemeClr val="dk1"/>
                </a:solidFill>
              </a:rPr>
              <a:t>toiminta</a:t>
            </a:r>
            <a:r>
              <a:rPr lang="fi-FI" sz="800" kern="1200" dirty="0">
                <a:solidFill>
                  <a:schemeClr val="dk1"/>
                </a:solidFill>
                <a:latin typeface="+mn-lt"/>
                <a:ea typeface="+mn-ea"/>
                <a:cs typeface="+mn-cs"/>
              </a:rPr>
              <a:t>ohjeiden saamiseksi</a:t>
            </a:r>
          </a:p>
          <a:p>
            <a:pPr marL="99450" marR="0" lvl="0" indent="-9945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b="1" i="1" kern="1200" dirty="0" err="1">
                <a:solidFill>
                  <a:schemeClr val="dk1"/>
                </a:solidFill>
                <a:latin typeface="+mn-lt"/>
                <a:ea typeface="+mn-ea"/>
                <a:cs typeface="+mn-cs"/>
              </a:rPr>
              <a:t>HaiPro</a:t>
            </a:r>
            <a:r>
              <a:rPr lang="fi-FI" sz="800" kern="1200" dirty="0">
                <a:solidFill>
                  <a:schemeClr val="dk1"/>
                </a:solidFill>
                <a:latin typeface="+mn-lt"/>
                <a:ea typeface="+mn-ea"/>
                <a:cs typeface="+mn-cs"/>
              </a:rPr>
              <a:t> </a:t>
            </a:r>
            <a:r>
              <a:rPr lang="fi-FI" sz="800" dirty="0">
                <a:solidFill>
                  <a:schemeClr val="dk1"/>
                </a:solidFill>
              </a:rPr>
              <a:t>ja </a:t>
            </a:r>
            <a:r>
              <a:rPr lang="fi-FI" sz="800" dirty="0" err="1">
                <a:solidFill>
                  <a:schemeClr val="dk1"/>
                </a:solidFill>
              </a:rPr>
              <a:t>aptj</a:t>
            </a:r>
            <a:r>
              <a:rPr lang="fi-FI" sz="800" dirty="0">
                <a:solidFill>
                  <a:schemeClr val="dk1"/>
                </a:solidFill>
              </a:rPr>
              <a:t> –kirjaus </a:t>
            </a:r>
            <a:endParaRPr lang="fi-FI" sz="800" kern="1200" dirty="0">
              <a:solidFill>
                <a:schemeClr val="dk1"/>
              </a:solidFill>
              <a:latin typeface="+mn-lt"/>
              <a:ea typeface="+mn-ea"/>
              <a:cs typeface="+mn-cs"/>
            </a:endParaRPr>
          </a:p>
        </p:txBody>
      </p:sp>
      <p:sp>
        <p:nvSpPr>
          <p:cNvPr id="15" name="Rectangle 14">
            <a:extLst>
              <a:ext uri="{FF2B5EF4-FFF2-40B4-BE49-F238E27FC236}">
                <a16:creationId xmlns:a16="http://schemas.microsoft.com/office/drawing/2014/main" id="{20FA7B37-8285-AD2F-4162-0FBAF6F2C113}"/>
              </a:ext>
            </a:extLst>
          </p:cNvPr>
          <p:cNvSpPr>
            <a:spLocks/>
          </p:cNvSpPr>
          <p:nvPr/>
        </p:nvSpPr>
        <p:spPr>
          <a:xfrm>
            <a:off x="2176108" y="2446116"/>
            <a:ext cx="2253002" cy="8765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indent="-99450" defTabSz="914286">
              <a:spcBef>
                <a:spcPts val="200"/>
              </a:spcBef>
              <a:buFont typeface="Arial" panose="020B0604020202020204" pitchFamily="34" charset="0"/>
              <a:buChar char="•"/>
              <a:defRPr/>
            </a:pPr>
            <a:r>
              <a:rPr lang="fi-FI" sz="800" b="1" dirty="0">
                <a:solidFill>
                  <a:schemeClr val="dk1"/>
                </a:solidFill>
              </a:rPr>
              <a:t>Vakavissa vaaratilanteissa välitön yhteys toiminnasta vastaavalle taholle, asiakas- ja potilasturvallisuustiimille, jotka ilmoittavat valvontatiimille</a:t>
            </a:r>
            <a:endParaRPr lang="fi-FI" sz="800" b="1" i="1" kern="1200" dirty="0">
              <a:solidFill>
                <a:schemeClr val="dk1"/>
              </a:solidFill>
              <a:latin typeface="+mn-lt"/>
              <a:ea typeface="+mn-ea"/>
              <a:cs typeface="+mn-cs"/>
            </a:endParaRPr>
          </a:p>
          <a:p>
            <a:pPr marL="99450" marR="0" lvl="0" indent="-9945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b="1" i="1" kern="1200" dirty="0" err="1">
                <a:solidFill>
                  <a:schemeClr val="dk1"/>
                </a:solidFill>
                <a:latin typeface="+mn-lt"/>
                <a:ea typeface="+mn-ea"/>
                <a:cs typeface="+mn-cs"/>
              </a:rPr>
              <a:t>HaiPro</a:t>
            </a:r>
            <a:r>
              <a:rPr lang="fi-FI" sz="800" kern="1200" dirty="0">
                <a:solidFill>
                  <a:schemeClr val="dk1"/>
                </a:solidFill>
                <a:latin typeface="+mn-lt"/>
                <a:ea typeface="+mn-ea"/>
                <a:cs typeface="+mn-cs"/>
              </a:rPr>
              <a:t> </a:t>
            </a:r>
            <a:r>
              <a:rPr lang="fi-FI" sz="800" dirty="0">
                <a:solidFill>
                  <a:schemeClr val="dk1"/>
                </a:solidFill>
              </a:rPr>
              <a:t>ja </a:t>
            </a:r>
            <a:r>
              <a:rPr lang="fi-FI" sz="800" dirty="0" err="1">
                <a:solidFill>
                  <a:schemeClr val="dk1"/>
                </a:solidFill>
              </a:rPr>
              <a:t>aptj</a:t>
            </a:r>
            <a:r>
              <a:rPr lang="fi-FI" sz="800" dirty="0">
                <a:solidFill>
                  <a:schemeClr val="dk1"/>
                </a:solidFill>
              </a:rPr>
              <a:t>* –kirjaus </a:t>
            </a:r>
            <a:endParaRPr lang="fi-FI" sz="800" kern="1200" dirty="0">
              <a:solidFill>
                <a:schemeClr val="dk1"/>
              </a:solidFill>
              <a:latin typeface="+mn-lt"/>
              <a:ea typeface="+mn-ea"/>
              <a:cs typeface="+mn-cs"/>
            </a:endParaRPr>
          </a:p>
          <a:p>
            <a:pPr marL="99450" indent="-99450" algn="ctr">
              <a:buFont typeface="Arial" panose="020B0604020202020204" pitchFamily="34" charset="0"/>
              <a:buChar char="•"/>
            </a:pPr>
            <a:endParaRPr lang="fi-FI" sz="800" dirty="0"/>
          </a:p>
        </p:txBody>
      </p:sp>
      <p:sp>
        <p:nvSpPr>
          <p:cNvPr id="16" name="Rectangle 15">
            <a:extLst>
              <a:ext uri="{FF2B5EF4-FFF2-40B4-BE49-F238E27FC236}">
                <a16:creationId xmlns:a16="http://schemas.microsoft.com/office/drawing/2014/main" id="{AA6DEBE2-2138-109F-C0AE-7F672FD398BC}"/>
              </a:ext>
            </a:extLst>
          </p:cNvPr>
          <p:cNvSpPr/>
          <p:nvPr/>
        </p:nvSpPr>
        <p:spPr>
          <a:xfrm>
            <a:off x="4492064" y="2447046"/>
            <a:ext cx="3349012" cy="881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indent="-99450" algn="l" defTabSz="914286" eaLnBrk="1" latinLnBrk="0" hangingPunct="1">
              <a:spcBef>
                <a:spcPts val="200"/>
              </a:spcBef>
              <a:buFont typeface="Arial" panose="020B0604020202020204" pitchFamily="34" charset="0"/>
              <a:buChar char="•"/>
            </a:pPr>
            <a:r>
              <a:rPr lang="fi-FI" sz="800" kern="1200" dirty="0">
                <a:solidFill>
                  <a:schemeClr val="tx1"/>
                </a:solidFill>
                <a:latin typeface="+mn-lt"/>
                <a:ea typeface="+mn-ea"/>
                <a:cs typeface="+mn-cs"/>
              </a:rPr>
              <a:t>Esihenkilö käsittelee ilmoituksen </a:t>
            </a:r>
          </a:p>
          <a:p>
            <a:pPr marL="99450" indent="-99450">
              <a:lnSpc>
                <a:spcPct val="100000"/>
              </a:lnSpc>
              <a:spcBef>
                <a:spcPts val="200"/>
              </a:spcBef>
              <a:spcAft>
                <a:spcPts val="0"/>
              </a:spcAft>
              <a:buFont typeface="Arial" panose="020B0604020202020204" pitchFamily="34" charset="0"/>
              <a:buChar char="•"/>
            </a:pPr>
            <a:r>
              <a:rPr lang="fi-FI" sz="800" noProof="0" dirty="0">
                <a:solidFill>
                  <a:schemeClr val="tx1"/>
                </a:solidFill>
              </a:rPr>
              <a:t>Keskustelu tarvittaessa asiakkaan ja omaisen kanssa</a:t>
            </a:r>
            <a:endParaRPr lang="fi-FI" sz="800" kern="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99450" indent="-99450" algn="l" defTabSz="914286" eaLnBrk="1" latinLnBrk="0" hangingPunct="1">
              <a:spcBef>
                <a:spcPts val="200"/>
              </a:spcBef>
              <a:buFont typeface="Arial" panose="020B0604020202020204" pitchFamily="34" charset="0"/>
              <a:buChar char="•"/>
            </a:pPr>
            <a:r>
              <a:rPr lang="fi-FI" sz="800" kern="1200" dirty="0">
                <a:solidFill>
                  <a:schemeClr val="tx1"/>
                </a:solidFill>
                <a:latin typeface="+mn-lt"/>
                <a:ea typeface="+mn-ea"/>
                <a:cs typeface="+mn-cs"/>
              </a:rPr>
              <a:t>Toteutetaan korjaavat toimenpiteet</a:t>
            </a:r>
          </a:p>
          <a:p>
            <a:pPr marL="99450" indent="-99450" algn="ctr">
              <a:buFont typeface="Arial" panose="020B0604020202020204" pitchFamily="34" charset="0"/>
              <a:buChar char="•"/>
            </a:pPr>
            <a:endParaRPr lang="fi-FI" sz="800" dirty="0"/>
          </a:p>
        </p:txBody>
      </p:sp>
      <p:sp>
        <p:nvSpPr>
          <p:cNvPr id="55" name="TextBox 54">
            <a:extLst>
              <a:ext uri="{FF2B5EF4-FFF2-40B4-BE49-F238E27FC236}">
                <a16:creationId xmlns:a16="http://schemas.microsoft.com/office/drawing/2014/main" id="{7EAA6586-7CC2-8352-84AC-32B76551CE2A}"/>
              </a:ext>
            </a:extLst>
          </p:cNvPr>
          <p:cNvSpPr txBox="1"/>
          <p:nvPr/>
        </p:nvSpPr>
        <p:spPr>
          <a:xfrm>
            <a:off x="4511237" y="3918854"/>
            <a:ext cx="3296494" cy="810478"/>
          </a:xfrm>
          <a:prstGeom prst="rect">
            <a:avLst/>
          </a:prstGeom>
          <a:noFill/>
        </p:spPr>
        <p:txBody>
          <a:bodyPr wrap="square">
            <a:spAutoFit/>
          </a:bodyPr>
          <a:lstStyle/>
          <a:p>
            <a:pPr marL="99450" marR="0" lvl="0" indent="-9945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kern="100" noProof="0" dirty="0">
                <a:effectLst/>
              </a:rPr>
              <a:t>Lääkäri arvioi tilanteen ja antaa toimintaohjeet</a:t>
            </a:r>
            <a:endParaRPr lang="fi-FI" sz="8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99450" indent="-99450" algn="l" defTabSz="914286" eaLnBrk="1" latinLnBrk="0" hangingPunct="1">
              <a:spcBef>
                <a:spcPts val="200"/>
              </a:spcBef>
              <a:buFont typeface="Arial" panose="020B0604020202020204" pitchFamily="34" charset="0"/>
              <a:buChar char="•"/>
            </a:pPr>
            <a:r>
              <a:rPr lang="fi-FI" sz="800" kern="1200" dirty="0">
                <a:latin typeface="+mn-lt"/>
                <a:ea typeface="+mn-ea"/>
                <a:cs typeface="+mn-cs"/>
              </a:rPr>
              <a:t>Esihenkilö käsittelee ilmoituksen</a:t>
            </a:r>
          </a:p>
          <a:p>
            <a:pPr marL="99450" indent="-99450" algn="l" defTabSz="914286" eaLnBrk="1" latinLnBrk="0" hangingPunct="1">
              <a:lnSpc>
                <a:spcPct val="100000"/>
              </a:lnSpc>
              <a:spcBef>
                <a:spcPts val="200"/>
              </a:spcBef>
              <a:spcAft>
                <a:spcPts val="0"/>
              </a:spcAft>
              <a:buFont typeface="Arial" panose="020B0604020202020204" pitchFamily="34" charset="0"/>
              <a:buChar char="•"/>
            </a:pPr>
            <a:r>
              <a:rPr lang="fi-FI" sz="800" dirty="0"/>
              <a:t>K</a:t>
            </a:r>
            <a:r>
              <a:rPr kumimoji="0" lang="fi-FI" sz="800" b="0" i="0" u="none" strike="noStrike" kern="1200" cap="none" spc="0" normalizeH="0" baseline="0" noProof="0" dirty="0" err="1">
                <a:ln>
                  <a:noFill/>
                </a:ln>
                <a:effectLst/>
                <a:uLnTx/>
                <a:uFillTx/>
                <a:latin typeface="+mn-lt"/>
                <a:ea typeface="+mn-ea"/>
                <a:cs typeface="+mn-cs"/>
              </a:rPr>
              <a:t>eskustellaan</a:t>
            </a:r>
            <a:r>
              <a:rPr kumimoji="0" lang="fi-FI" sz="800" b="0" i="0" u="none" strike="noStrike" kern="1200" cap="none" spc="0" normalizeH="0" baseline="0" noProof="0" dirty="0">
                <a:ln>
                  <a:noFill/>
                </a:ln>
                <a:effectLst/>
                <a:uLnTx/>
                <a:uFillTx/>
                <a:latin typeface="+mn-lt"/>
                <a:ea typeface="+mn-ea"/>
                <a:cs typeface="+mn-cs"/>
              </a:rPr>
              <a:t> työntekijöiden kanssa tiimipalaverissa </a:t>
            </a:r>
          </a:p>
          <a:p>
            <a:pPr marL="99450" indent="-99450" algn="l" defTabSz="914286" eaLnBrk="1" latinLnBrk="0" hangingPunct="1">
              <a:lnSpc>
                <a:spcPct val="100000"/>
              </a:lnSpc>
              <a:spcBef>
                <a:spcPts val="200"/>
              </a:spcBef>
              <a:spcAft>
                <a:spcPts val="0"/>
              </a:spcAft>
              <a:buFont typeface="Arial" panose="020B0604020202020204" pitchFamily="34" charset="0"/>
              <a:buChar char="•"/>
            </a:pPr>
            <a:r>
              <a:rPr lang="fi-FI" sz="800" noProof="0" dirty="0"/>
              <a:t>Keskustelu tarvittaessa asiakkaan ja omaisen kanssa</a:t>
            </a:r>
            <a:endParaRPr lang="fi-FI" sz="800" kern="100" noProof="0" dirty="0">
              <a:effectLst/>
              <a:latin typeface="Calibri" panose="020F0502020204030204" pitchFamily="34" charset="0"/>
              <a:ea typeface="+mn-ea"/>
              <a:cs typeface="Times New Roman" panose="02020603050405020304" pitchFamily="18" charset="0"/>
            </a:endParaRPr>
          </a:p>
          <a:p>
            <a:pPr marL="99450" indent="-99450" algn="l" defTabSz="914286" eaLnBrk="1" latinLnBrk="0" hangingPunct="1">
              <a:spcBef>
                <a:spcPts val="200"/>
              </a:spcBef>
              <a:buFont typeface="Arial" panose="020B0604020202020204" pitchFamily="34" charset="0"/>
              <a:buChar char="•"/>
            </a:pPr>
            <a:r>
              <a:rPr lang="fi-FI" sz="800" kern="1200" dirty="0">
                <a:latin typeface="+mn-lt"/>
                <a:ea typeface="+mn-ea"/>
                <a:cs typeface="+mn-cs"/>
              </a:rPr>
              <a:t>Toteutetaan korjaavat toimenpiteet</a:t>
            </a:r>
          </a:p>
        </p:txBody>
      </p:sp>
      <p:sp>
        <p:nvSpPr>
          <p:cNvPr id="63" name="TextBox 62">
            <a:extLst>
              <a:ext uri="{FF2B5EF4-FFF2-40B4-BE49-F238E27FC236}">
                <a16:creationId xmlns:a16="http://schemas.microsoft.com/office/drawing/2014/main" id="{C6B9796E-C80D-DD6C-522B-6940A16D5EA5}"/>
              </a:ext>
            </a:extLst>
          </p:cNvPr>
          <p:cNvSpPr txBox="1"/>
          <p:nvPr/>
        </p:nvSpPr>
        <p:spPr>
          <a:xfrm>
            <a:off x="10117329" y="2522274"/>
            <a:ext cx="1790394" cy="1846211"/>
          </a:xfrm>
          <a:prstGeom prst="rect">
            <a:avLst/>
          </a:prstGeom>
          <a:noFill/>
        </p:spPr>
        <p:txBody>
          <a:bodyPr wrap="square">
            <a:spAutoFit/>
          </a:bodyPr>
          <a:lstStyle/>
          <a:p>
            <a:pPr marL="99450" marR="0" lvl="0" indent="-9945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dirty="0">
                <a:ln>
                  <a:noFill/>
                </a:ln>
                <a:solidFill>
                  <a:srgbClr val="000000"/>
                </a:solidFill>
                <a:effectLst/>
                <a:uLnTx/>
                <a:uFillTx/>
                <a:latin typeface="+mn-lt"/>
                <a:ea typeface="+mn-ea"/>
                <a:cs typeface="+mn-cs"/>
              </a:rPr>
              <a:t>Esihenkilö seuraa </a:t>
            </a:r>
            <a:r>
              <a:rPr lang="fi-FI" sz="800" b="1" i="1" kern="1200" noProof="0" dirty="0" err="1">
                <a:solidFill>
                  <a:schemeClr val="dk1"/>
                </a:solidFill>
                <a:latin typeface="+mn-lt"/>
                <a:ea typeface="+mn-ea"/>
                <a:cs typeface="+mn-cs"/>
              </a:rPr>
              <a:t>HaiPron</a:t>
            </a:r>
            <a:r>
              <a:rPr kumimoji="0" lang="fi-FI" sz="800" b="0" i="0" u="none" strike="noStrike" kern="1200" cap="none" spc="0" normalizeH="0" baseline="0" noProof="0" dirty="0">
                <a:ln>
                  <a:noFill/>
                </a:ln>
                <a:solidFill>
                  <a:srgbClr val="000000"/>
                </a:solidFill>
                <a:effectLst/>
                <a:uLnTx/>
                <a:uFillTx/>
                <a:latin typeface="+mn-lt"/>
                <a:ea typeface="+mn-ea"/>
                <a:cs typeface="+mn-cs"/>
              </a:rPr>
              <a:t> tilastoja ja korjaavien </a:t>
            </a:r>
            <a:r>
              <a:rPr lang="fi-FI" sz="800" kern="100" noProof="0" dirty="0">
                <a:effectLst/>
                <a:latin typeface="+mn-lt"/>
                <a:ea typeface="Calibri" panose="020F0502020204030204" pitchFamily="34" charset="0"/>
                <a:cs typeface="Times New Roman" panose="02020603050405020304" pitchFamily="18" charset="0"/>
              </a:rPr>
              <a:t>toimenpiteiden toteutumista</a:t>
            </a:r>
            <a:endParaRPr kumimoji="0" lang="fi-FI" sz="800" b="0" i="0" u="none" strike="noStrike" kern="1200" cap="none" spc="0" normalizeH="0" baseline="0" noProof="0" dirty="0">
              <a:ln>
                <a:noFill/>
              </a:ln>
              <a:solidFill>
                <a:srgbClr val="000000"/>
              </a:solidFill>
              <a:effectLst/>
              <a:uLnTx/>
              <a:uFillTx/>
              <a:latin typeface="+mn-lt"/>
              <a:ea typeface="+mn-ea"/>
              <a:cs typeface="+mn-cs"/>
            </a:endParaRPr>
          </a:p>
          <a:p>
            <a:pPr marL="99450" marR="0" lvl="0" indent="-99450" algn="l" defTabSz="914286" eaLnBrk="1" fontAlgn="auto" latinLnBrk="0" hangingPunct="1">
              <a:lnSpc>
                <a:spcPct val="107000"/>
              </a:lnSpc>
              <a:spcBef>
                <a:spcPts val="200"/>
              </a:spcBef>
              <a:spcAft>
                <a:spcPts val="0"/>
              </a:spcAft>
              <a:buClrTx/>
              <a:buSzTx/>
              <a:buFont typeface="Arial" panose="020B0604020202020204" pitchFamily="34" charset="0"/>
              <a:buChar char="•"/>
              <a:tabLst/>
              <a:defRPr/>
            </a:pPr>
            <a:r>
              <a:rPr lang="fi-FI" sz="800" noProof="0" dirty="0">
                <a:sym typeface="Wingdings" panose="05000000000000000000" pitchFamily="2" charset="2"/>
              </a:rPr>
              <a:t>Ilmoitus </a:t>
            </a:r>
            <a:r>
              <a:rPr lang="fi-FI" sz="800" kern="100" noProof="0" dirty="0">
                <a:effectLst/>
                <a:latin typeface="+mn-lt"/>
                <a:ea typeface="Calibri" panose="020F0502020204030204" pitchFamily="34" charset="0"/>
                <a:cs typeface="Times New Roman" panose="02020603050405020304" pitchFamily="18" charset="0"/>
              </a:rPr>
              <a:t>valvontatiimille, mikäli korjaavia toimenpiteitä ei käynnistetä, tai </a:t>
            </a:r>
            <a:r>
              <a:rPr lang="fi-FI" sz="800" kern="1200" dirty="0">
                <a:solidFill>
                  <a:schemeClr val="dk1"/>
                </a:solidFill>
                <a:latin typeface="+mn-lt"/>
                <a:ea typeface="+mn-ea"/>
                <a:cs typeface="+mn-cs"/>
              </a:rPr>
              <a:t>epäkohtaa ei saada korjattua</a:t>
            </a:r>
          </a:p>
          <a:p>
            <a:pPr marL="99450" indent="-99450" defTabSz="914286">
              <a:lnSpc>
                <a:spcPct val="107000"/>
              </a:lnSpc>
              <a:spcBef>
                <a:spcPts val="200"/>
              </a:spcBef>
              <a:buFont typeface="Arial" panose="020B0604020202020204" pitchFamily="34" charset="0"/>
              <a:buChar char="•"/>
              <a:defRPr/>
            </a:pPr>
            <a:r>
              <a:rPr lang="fi-FI" sz="800" kern="1200" dirty="0">
                <a:solidFill>
                  <a:schemeClr val="dk1"/>
                </a:solidFill>
                <a:latin typeface="+mn-lt"/>
                <a:ea typeface="+mn-ea"/>
                <a:cs typeface="+mn-cs"/>
              </a:rPr>
              <a:t>Valvontatiimi selvittää asiaa ja ilmoittaa selvittelyjen ja omien toimenpiteidensä jälkeen </a:t>
            </a:r>
            <a:r>
              <a:rPr lang="fi-FI" sz="800" kern="1200" dirty="0" err="1">
                <a:solidFill>
                  <a:schemeClr val="dk1"/>
                </a:solidFill>
                <a:latin typeface="+mn-lt"/>
                <a:ea typeface="+mn-ea"/>
                <a:cs typeface="+mn-cs"/>
              </a:rPr>
              <a:t>AVI:lle</a:t>
            </a:r>
            <a:r>
              <a:rPr lang="fi-FI" sz="800" kern="1200" dirty="0">
                <a:solidFill>
                  <a:schemeClr val="dk1"/>
                </a:solidFill>
                <a:latin typeface="+mn-lt"/>
                <a:ea typeface="+mn-ea"/>
                <a:cs typeface="+mn-cs"/>
              </a:rPr>
              <a:t>, jos edelleenkään toimenpiteitä ei käynnistetä tai epäkohtaa ei saada korjattua </a:t>
            </a:r>
          </a:p>
        </p:txBody>
      </p:sp>
      <p:sp>
        <p:nvSpPr>
          <p:cNvPr id="20" name="TextBox 19">
            <a:extLst>
              <a:ext uri="{FF2B5EF4-FFF2-40B4-BE49-F238E27FC236}">
                <a16:creationId xmlns:a16="http://schemas.microsoft.com/office/drawing/2014/main" id="{0816D907-1F6A-CDA0-FF3A-91C668025684}"/>
              </a:ext>
            </a:extLst>
          </p:cNvPr>
          <p:cNvSpPr txBox="1">
            <a:spLocks/>
          </p:cNvSpPr>
          <p:nvPr/>
        </p:nvSpPr>
        <p:spPr>
          <a:xfrm>
            <a:off x="635926" y="1042366"/>
            <a:ext cx="1492802" cy="492443"/>
          </a:xfrm>
          <a:prstGeom prst="rect">
            <a:avLst/>
          </a:prstGeom>
          <a:noFill/>
        </p:spPr>
        <p:txBody>
          <a:bodyPr wrap="square" lIns="36000" rIns="36000" rtlCol="0">
            <a:spAutoFit/>
          </a:bodyPr>
          <a:lstStyle/>
          <a:p>
            <a:pPr algn="ctr"/>
            <a:r>
              <a:rPr lang="fi-FI" sz="1300" b="1" dirty="0">
                <a:solidFill>
                  <a:schemeClr val="bg1"/>
                </a:solidFill>
              </a:rPr>
              <a:t>Haittatapahtuman huomaaminen</a:t>
            </a:r>
          </a:p>
        </p:txBody>
      </p:sp>
      <p:sp>
        <p:nvSpPr>
          <p:cNvPr id="24" name="TextBox 23">
            <a:extLst>
              <a:ext uri="{FF2B5EF4-FFF2-40B4-BE49-F238E27FC236}">
                <a16:creationId xmlns:a16="http://schemas.microsoft.com/office/drawing/2014/main" id="{062E4186-A0E2-AFBE-15A1-8B25F3273BF3}"/>
              </a:ext>
            </a:extLst>
          </p:cNvPr>
          <p:cNvSpPr txBox="1">
            <a:spLocks/>
          </p:cNvSpPr>
          <p:nvPr/>
        </p:nvSpPr>
        <p:spPr>
          <a:xfrm>
            <a:off x="2439262" y="1042366"/>
            <a:ext cx="1695074" cy="492443"/>
          </a:xfrm>
          <a:prstGeom prst="rect">
            <a:avLst/>
          </a:prstGeom>
          <a:noFill/>
        </p:spPr>
        <p:txBody>
          <a:bodyPr wrap="square" rtlCol="0">
            <a:spAutoFit/>
          </a:bodyPr>
          <a:lstStyle/>
          <a:p>
            <a:pPr algn="ctr"/>
            <a:r>
              <a:rPr lang="fi-FI" sz="1300" b="1" dirty="0">
                <a:solidFill>
                  <a:schemeClr val="bg1"/>
                </a:solidFill>
              </a:rPr>
              <a:t>Tapahtuman kirjaus</a:t>
            </a:r>
          </a:p>
        </p:txBody>
      </p:sp>
      <p:sp>
        <p:nvSpPr>
          <p:cNvPr id="25" name="TextBox 24">
            <a:extLst>
              <a:ext uri="{FF2B5EF4-FFF2-40B4-BE49-F238E27FC236}">
                <a16:creationId xmlns:a16="http://schemas.microsoft.com/office/drawing/2014/main" id="{10085E3F-3798-F3E7-1FA8-A7BC530F5EC8}"/>
              </a:ext>
            </a:extLst>
          </p:cNvPr>
          <p:cNvSpPr txBox="1"/>
          <p:nvPr/>
        </p:nvSpPr>
        <p:spPr>
          <a:xfrm>
            <a:off x="4434164" y="1047560"/>
            <a:ext cx="3121950" cy="492443"/>
          </a:xfrm>
          <a:prstGeom prst="rect">
            <a:avLst/>
          </a:prstGeom>
          <a:noFill/>
        </p:spPr>
        <p:txBody>
          <a:bodyPr wrap="square" rtlCol="0">
            <a:spAutoFit/>
          </a:bodyPr>
          <a:lstStyle/>
          <a:p>
            <a:pPr algn="ctr"/>
            <a:r>
              <a:rPr lang="fi-FI" sz="1300" b="1" dirty="0">
                <a:solidFill>
                  <a:schemeClr val="bg1"/>
                </a:solidFill>
              </a:rPr>
              <a:t>Ilmoituksen käsittely ja korjaavat toimenpiteet</a:t>
            </a:r>
          </a:p>
        </p:txBody>
      </p:sp>
      <p:sp>
        <p:nvSpPr>
          <p:cNvPr id="26" name="TextBox 25">
            <a:extLst>
              <a:ext uri="{FF2B5EF4-FFF2-40B4-BE49-F238E27FC236}">
                <a16:creationId xmlns:a16="http://schemas.microsoft.com/office/drawing/2014/main" id="{4AB51011-CFB2-FFAC-E7A4-8AF896E849BD}"/>
              </a:ext>
            </a:extLst>
          </p:cNvPr>
          <p:cNvSpPr txBox="1"/>
          <p:nvPr/>
        </p:nvSpPr>
        <p:spPr>
          <a:xfrm>
            <a:off x="7715545" y="1025326"/>
            <a:ext cx="2401784" cy="492443"/>
          </a:xfrm>
          <a:prstGeom prst="rect">
            <a:avLst/>
          </a:prstGeom>
          <a:noFill/>
        </p:spPr>
        <p:txBody>
          <a:bodyPr wrap="square" rtlCol="0">
            <a:spAutoFit/>
          </a:bodyPr>
          <a:lstStyle/>
          <a:p>
            <a:pPr algn="ctr"/>
            <a:r>
              <a:rPr lang="fi-FI" sz="1300" b="1" dirty="0">
                <a:solidFill>
                  <a:schemeClr val="bg1"/>
                </a:solidFill>
              </a:rPr>
              <a:t>Tapahtuman dokumentointi, </a:t>
            </a:r>
            <a:br>
              <a:rPr lang="fi-FI" sz="1300" b="1" dirty="0">
                <a:solidFill>
                  <a:schemeClr val="bg1"/>
                </a:solidFill>
              </a:rPr>
            </a:br>
            <a:r>
              <a:rPr lang="fi-FI" sz="1300" b="1" dirty="0">
                <a:solidFill>
                  <a:schemeClr val="bg1"/>
                </a:solidFill>
              </a:rPr>
              <a:t>viestintä ja raportointi</a:t>
            </a:r>
          </a:p>
        </p:txBody>
      </p:sp>
      <p:sp>
        <p:nvSpPr>
          <p:cNvPr id="27" name="TextBox 26">
            <a:extLst>
              <a:ext uri="{FF2B5EF4-FFF2-40B4-BE49-F238E27FC236}">
                <a16:creationId xmlns:a16="http://schemas.microsoft.com/office/drawing/2014/main" id="{B0E94D6F-BE6C-F6BB-5AE4-B3289A0571E3}"/>
              </a:ext>
            </a:extLst>
          </p:cNvPr>
          <p:cNvSpPr txBox="1"/>
          <p:nvPr/>
        </p:nvSpPr>
        <p:spPr>
          <a:xfrm>
            <a:off x="10442464" y="1138297"/>
            <a:ext cx="1038698" cy="292388"/>
          </a:xfrm>
          <a:prstGeom prst="rect">
            <a:avLst/>
          </a:prstGeom>
          <a:noFill/>
        </p:spPr>
        <p:txBody>
          <a:bodyPr wrap="square" rtlCol="0">
            <a:spAutoFit/>
          </a:bodyPr>
          <a:lstStyle/>
          <a:p>
            <a:pPr algn="ctr"/>
            <a:r>
              <a:rPr lang="fi-FI" sz="1300" b="1" dirty="0">
                <a:solidFill>
                  <a:schemeClr val="bg1"/>
                </a:solidFill>
              </a:rPr>
              <a:t>Seuranta</a:t>
            </a:r>
          </a:p>
        </p:txBody>
      </p:sp>
      <p:sp>
        <p:nvSpPr>
          <p:cNvPr id="35" name="Oval 34">
            <a:extLst>
              <a:ext uri="{FF2B5EF4-FFF2-40B4-BE49-F238E27FC236}">
                <a16:creationId xmlns:a16="http://schemas.microsoft.com/office/drawing/2014/main" id="{8B9A5313-DAB3-E615-D71B-6D022CABF9EE}"/>
              </a:ext>
            </a:extLst>
          </p:cNvPr>
          <p:cNvSpPr>
            <a:spLocks noChangeAspect="1"/>
          </p:cNvSpPr>
          <p:nvPr/>
        </p:nvSpPr>
        <p:spPr>
          <a:xfrm>
            <a:off x="9010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Oval 39">
            <a:extLst>
              <a:ext uri="{FF2B5EF4-FFF2-40B4-BE49-F238E27FC236}">
                <a16:creationId xmlns:a16="http://schemas.microsoft.com/office/drawing/2014/main" id="{A3CD600F-687A-9DEC-2C05-92AAEB4CA633}"/>
              </a:ext>
            </a:extLst>
          </p:cNvPr>
          <p:cNvSpPr>
            <a:spLocks noChangeAspect="1"/>
          </p:cNvSpPr>
          <p:nvPr/>
        </p:nvSpPr>
        <p:spPr>
          <a:xfrm>
            <a:off x="2860152"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Oval 44">
            <a:extLst>
              <a:ext uri="{FF2B5EF4-FFF2-40B4-BE49-F238E27FC236}">
                <a16:creationId xmlns:a16="http://schemas.microsoft.com/office/drawing/2014/main" id="{036F2911-5542-A02E-2ABC-AED70F2DCF58}"/>
              </a:ext>
            </a:extLst>
          </p:cNvPr>
          <p:cNvSpPr>
            <a:spLocks noChangeAspect="1"/>
          </p:cNvSpPr>
          <p:nvPr/>
        </p:nvSpPr>
        <p:spPr>
          <a:xfrm>
            <a:off x="55773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6" name="Oval 45">
            <a:extLst>
              <a:ext uri="{FF2B5EF4-FFF2-40B4-BE49-F238E27FC236}">
                <a16:creationId xmlns:a16="http://schemas.microsoft.com/office/drawing/2014/main" id="{D62E56D5-1DF2-62E6-9433-C3F6CB124DCE}"/>
              </a:ext>
            </a:extLst>
          </p:cNvPr>
          <p:cNvSpPr>
            <a:spLocks noChangeAspect="1"/>
          </p:cNvSpPr>
          <p:nvPr/>
        </p:nvSpPr>
        <p:spPr>
          <a:xfrm>
            <a:off x="8675254" y="1693075"/>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Oval 49">
            <a:extLst>
              <a:ext uri="{FF2B5EF4-FFF2-40B4-BE49-F238E27FC236}">
                <a16:creationId xmlns:a16="http://schemas.microsoft.com/office/drawing/2014/main" id="{001A593A-5F82-B023-D672-5C0D9A7F5FFF}"/>
              </a:ext>
            </a:extLst>
          </p:cNvPr>
          <p:cNvSpPr>
            <a:spLocks noChangeAspect="1"/>
          </p:cNvSpPr>
          <p:nvPr/>
        </p:nvSpPr>
        <p:spPr>
          <a:xfrm>
            <a:off x="10625224" y="167862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4" name="Oval 53">
            <a:extLst>
              <a:ext uri="{FF2B5EF4-FFF2-40B4-BE49-F238E27FC236}">
                <a16:creationId xmlns:a16="http://schemas.microsoft.com/office/drawing/2014/main" id="{2D2B4052-BAE3-D82A-2042-BC4D0F80E2BD}"/>
              </a:ext>
            </a:extLst>
          </p:cNvPr>
          <p:cNvSpPr>
            <a:spLocks noChangeAspect="1"/>
          </p:cNvSpPr>
          <p:nvPr/>
        </p:nvSpPr>
        <p:spPr>
          <a:xfrm>
            <a:off x="2860152"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6" name="Oval 55">
            <a:extLst>
              <a:ext uri="{FF2B5EF4-FFF2-40B4-BE49-F238E27FC236}">
                <a16:creationId xmlns:a16="http://schemas.microsoft.com/office/drawing/2014/main" id="{9B9B5422-4863-34A1-D2B6-284C7EE91675}"/>
              </a:ext>
            </a:extLst>
          </p:cNvPr>
          <p:cNvSpPr>
            <a:spLocks noChangeAspect="1"/>
          </p:cNvSpPr>
          <p:nvPr/>
        </p:nvSpPr>
        <p:spPr>
          <a:xfrm>
            <a:off x="5577316"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9" name="TextBox 58">
            <a:extLst>
              <a:ext uri="{FF2B5EF4-FFF2-40B4-BE49-F238E27FC236}">
                <a16:creationId xmlns:a16="http://schemas.microsoft.com/office/drawing/2014/main" id="{77515231-6C90-7DF4-774E-7DCDA7DE35EF}"/>
              </a:ext>
            </a:extLst>
          </p:cNvPr>
          <p:cNvSpPr txBox="1"/>
          <p:nvPr/>
        </p:nvSpPr>
        <p:spPr>
          <a:xfrm>
            <a:off x="329924" y="2493798"/>
            <a:ext cx="1695074" cy="461665"/>
          </a:xfrm>
          <a:prstGeom prst="rect">
            <a:avLst/>
          </a:prstGeom>
          <a:noFill/>
        </p:spPr>
        <p:txBody>
          <a:bodyPr wrap="square" rtlCol="0">
            <a:spAutoFit/>
          </a:bodyPr>
          <a:lstStyle/>
          <a:p>
            <a:pPr algn="ctr"/>
            <a:r>
              <a:rPr lang="fi-FI" sz="1200" b="1" dirty="0"/>
              <a:t>Läheltä piti - tai haittatapahtuma</a:t>
            </a:r>
          </a:p>
        </p:txBody>
      </p:sp>
      <p:sp>
        <p:nvSpPr>
          <p:cNvPr id="60" name="Oval 59">
            <a:extLst>
              <a:ext uri="{FF2B5EF4-FFF2-40B4-BE49-F238E27FC236}">
                <a16:creationId xmlns:a16="http://schemas.microsoft.com/office/drawing/2014/main" id="{7193D22D-22C9-5A78-5DA4-7800B9A2A83A}"/>
              </a:ext>
            </a:extLst>
          </p:cNvPr>
          <p:cNvSpPr>
            <a:spLocks noChangeAspect="1"/>
          </p:cNvSpPr>
          <p:nvPr/>
        </p:nvSpPr>
        <p:spPr>
          <a:xfrm>
            <a:off x="901016"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4" name="TextBox 63">
            <a:extLst>
              <a:ext uri="{FF2B5EF4-FFF2-40B4-BE49-F238E27FC236}">
                <a16:creationId xmlns:a16="http://schemas.microsoft.com/office/drawing/2014/main" id="{BA77397C-504B-BD84-EA9B-20D376F98F67}"/>
              </a:ext>
            </a:extLst>
          </p:cNvPr>
          <p:cNvSpPr txBox="1"/>
          <p:nvPr/>
        </p:nvSpPr>
        <p:spPr>
          <a:xfrm>
            <a:off x="313482" y="5712428"/>
            <a:ext cx="1895714" cy="830997"/>
          </a:xfrm>
          <a:prstGeom prst="rect">
            <a:avLst/>
          </a:prstGeom>
          <a:noFill/>
        </p:spPr>
        <p:txBody>
          <a:bodyPr wrap="square">
            <a:spAutoFit/>
          </a:bodyPr>
          <a:lstStyle/>
          <a:p>
            <a:pPr algn="ctr"/>
            <a:r>
              <a:rPr lang="fi-FI" sz="1200" b="1" dirty="0"/>
              <a:t>Terveydenhuollon laitteeseen / tarvikkeeseen liittyvä vaaratilanne</a:t>
            </a:r>
          </a:p>
        </p:txBody>
      </p:sp>
      <p:sp>
        <p:nvSpPr>
          <p:cNvPr id="66" name="TextBox 65">
            <a:extLst>
              <a:ext uri="{FF2B5EF4-FFF2-40B4-BE49-F238E27FC236}">
                <a16:creationId xmlns:a16="http://schemas.microsoft.com/office/drawing/2014/main" id="{FCBA9DD2-A6DB-A9AE-5A2E-1A9CA29EFA28}"/>
              </a:ext>
            </a:extLst>
          </p:cNvPr>
          <p:cNvSpPr txBox="1">
            <a:spLocks/>
          </p:cNvSpPr>
          <p:nvPr/>
        </p:nvSpPr>
        <p:spPr>
          <a:xfrm>
            <a:off x="2176108" y="5706189"/>
            <a:ext cx="2253002" cy="882293"/>
          </a:xfrm>
          <a:prstGeom prst="rect">
            <a:avLst/>
          </a:prstGeom>
          <a:noFill/>
        </p:spPr>
        <p:txBody>
          <a:bodyPr wrap="square">
            <a:spAutoFit/>
          </a:bodyPr>
          <a:lstStyle/>
          <a:p>
            <a:pPr marL="99450" marR="0" lvl="0" indent="-99450" algn="l" defTabSz="914286" eaLnBrk="1" fontAlgn="auto" latinLnBrk="0" hangingPunct="1">
              <a:lnSpc>
                <a:spcPct val="100000"/>
              </a:lnSpc>
              <a:spcBef>
                <a:spcPts val="200"/>
              </a:spcBef>
              <a:spcAft>
                <a:spcPts val="0"/>
              </a:spcAft>
              <a:buClrTx/>
              <a:buSzTx/>
              <a:buFont typeface="Arial" panose="020B0604020202020204" pitchFamily="34" charset="0"/>
              <a:buChar char="•"/>
              <a:tabLst/>
              <a:defRPr/>
            </a:pPr>
            <a:r>
              <a:rPr lang="fi-FI" sz="800" b="1" i="1" kern="1200" dirty="0" err="1">
                <a:solidFill>
                  <a:schemeClr val="dk1"/>
                </a:solidFill>
                <a:latin typeface="+mn-lt"/>
                <a:ea typeface="+mn-ea"/>
                <a:cs typeface="+mn-cs"/>
              </a:rPr>
              <a:t>Hai</a:t>
            </a:r>
            <a:r>
              <a:rPr lang="fi-FI" sz="800" b="1" i="1" dirty="0" err="1">
                <a:solidFill>
                  <a:schemeClr val="dk1"/>
                </a:solidFill>
              </a:rPr>
              <a:t>P</a:t>
            </a:r>
            <a:r>
              <a:rPr lang="fi-FI" sz="800" b="1" i="1" kern="1200" dirty="0" err="1">
                <a:solidFill>
                  <a:schemeClr val="dk1"/>
                </a:solidFill>
                <a:latin typeface="+mn-lt"/>
                <a:ea typeface="+mn-ea"/>
                <a:cs typeface="+mn-cs"/>
              </a:rPr>
              <a:t>ro</a:t>
            </a:r>
            <a:r>
              <a:rPr lang="fi-FI" sz="800" kern="1200" dirty="0">
                <a:solidFill>
                  <a:schemeClr val="dk1"/>
                </a:solidFill>
                <a:latin typeface="+mn-lt"/>
                <a:ea typeface="+mn-ea"/>
                <a:cs typeface="+mn-cs"/>
              </a:rPr>
              <a:t> </a:t>
            </a:r>
            <a:r>
              <a:rPr lang="fi-FI" sz="800" dirty="0">
                <a:solidFill>
                  <a:schemeClr val="dk1"/>
                </a:solidFill>
              </a:rPr>
              <a:t>ja </a:t>
            </a:r>
            <a:r>
              <a:rPr lang="fi-FI" sz="800" dirty="0" err="1">
                <a:solidFill>
                  <a:schemeClr val="dk1"/>
                </a:solidFill>
              </a:rPr>
              <a:t>aptj</a:t>
            </a:r>
            <a:r>
              <a:rPr lang="fi-FI" sz="800" dirty="0">
                <a:solidFill>
                  <a:schemeClr val="dk1"/>
                </a:solidFill>
              </a:rPr>
              <a:t> –kirjaus </a:t>
            </a:r>
            <a:endParaRPr lang="fi-FI" sz="800" kern="1200" dirty="0">
              <a:solidFill>
                <a:schemeClr val="dk1"/>
              </a:solidFill>
              <a:latin typeface="+mn-lt"/>
              <a:ea typeface="+mn-ea"/>
              <a:cs typeface="+mn-cs"/>
            </a:endParaRPr>
          </a:p>
          <a:p>
            <a:pPr marL="99450" indent="-99450" defTabSz="914286">
              <a:spcBef>
                <a:spcPts val="200"/>
              </a:spcBef>
              <a:buFont typeface="Arial" panose="020B0604020202020204" pitchFamily="34" charset="0"/>
              <a:buChar char="•"/>
              <a:defRPr/>
            </a:pPr>
            <a:r>
              <a:rPr lang="fi-FI" sz="800" kern="1200" dirty="0">
                <a:solidFill>
                  <a:schemeClr val="dk1"/>
                </a:solidFill>
                <a:latin typeface="+mn-lt"/>
                <a:ea typeface="+mn-ea"/>
                <a:cs typeface="+mn-cs"/>
              </a:rPr>
              <a:t>Ilmoitus Fimealle (sekä valmistajalle tai valtuutetulle edustajalle) </a:t>
            </a:r>
            <a:r>
              <a:rPr lang="fi-FI" sz="800" kern="1200" dirty="0" err="1">
                <a:solidFill>
                  <a:schemeClr val="dk1"/>
                </a:solidFill>
                <a:latin typeface="+mn-lt"/>
                <a:ea typeface="+mn-ea"/>
                <a:cs typeface="+mn-cs"/>
              </a:rPr>
              <a:t>HaiPro</a:t>
            </a:r>
            <a:r>
              <a:rPr lang="fi-FI" sz="800" kern="1200" dirty="0">
                <a:solidFill>
                  <a:schemeClr val="dk1"/>
                </a:solidFill>
                <a:latin typeface="+mn-lt"/>
                <a:ea typeface="+mn-ea"/>
                <a:cs typeface="+mn-cs"/>
              </a:rPr>
              <a:t>-ilmoituksen yhteydessä valitsemalla asianomainen valinta järjestelmästä</a:t>
            </a:r>
          </a:p>
          <a:p>
            <a:pPr defTabSz="914286">
              <a:spcBef>
                <a:spcPts val="200"/>
              </a:spcBef>
              <a:defRPr/>
            </a:pPr>
            <a:endParaRPr lang="fi-FI" sz="800" kern="1200" dirty="0">
              <a:solidFill>
                <a:schemeClr val="dk1"/>
              </a:solidFill>
              <a:latin typeface="+mn-lt"/>
              <a:ea typeface="+mn-ea"/>
              <a:cs typeface="+mn-cs"/>
            </a:endParaRPr>
          </a:p>
        </p:txBody>
      </p:sp>
      <p:cxnSp>
        <p:nvCxnSpPr>
          <p:cNvPr id="67" name="Straight Connector 66">
            <a:extLst>
              <a:ext uri="{FF2B5EF4-FFF2-40B4-BE49-F238E27FC236}">
                <a16:creationId xmlns:a16="http://schemas.microsoft.com/office/drawing/2014/main" id="{3E2EBB15-690D-8566-25F0-9E148F59C510}"/>
              </a:ext>
            </a:extLst>
          </p:cNvPr>
          <p:cNvCxnSpPr>
            <a:cxnSpLocks/>
          </p:cNvCxnSpPr>
          <p:nvPr/>
        </p:nvCxnSpPr>
        <p:spPr>
          <a:xfrm>
            <a:off x="1626511" y="5350353"/>
            <a:ext cx="5558454"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CB3D1FA-4204-5A23-7B6F-7961585AA53A}"/>
              </a:ext>
            </a:extLst>
          </p:cNvPr>
          <p:cNvSpPr>
            <a:spLocks noChangeAspect="1"/>
          </p:cNvSpPr>
          <p:nvPr/>
        </p:nvSpPr>
        <p:spPr>
          <a:xfrm>
            <a:off x="2864482"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2" name="Oval 71">
            <a:extLst>
              <a:ext uri="{FF2B5EF4-FFF2-40B4-BE49-F238E27FC236}">
                <a16:creationId xmlns:a16="http://schemas.microsoft.com/office/drawing/2014/main" id="{C04BCB20-F4C9-CAC9-C48D-B277808B6589}"/>
              </a:ext>
            </a:extLst>
          </p:cNvPr>
          <p:cNvSpPr>
            <a:spLocks noChangeAspect="1"/>
          </p:cNvSpPr>
          <p:nvPr/>
        </p:nvSpPr>
        <p:spPr>
          <a:xfrm>
            <a:off x="5574317"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3" name="Oval 72">
            <a:extLst>
              <a:ext uri="{FF2B5EF4-FFF2-40B4-BE49-F238E27FC236}">
                <a16:creationId xmlns:a16="http://schemas.microsoft.com/office/drawing/2014/main" id="{881D2A4D-D29C-07F0-DFDE-387B4810DE22}"/>
              </a:ext>
            </a:extLst>
          </p:cNvPr>
          <p:cNvSpPr>
            <a:spLocks noChangeAspect="1"/>
          </p:cNvSpPr>
          <p:nvPr/>
        </p:nvSpPr>
        <p:spPr>
          <a:xfrm>
            <a:off x="905863"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Graphic 18">
            <a:extLst>
              <a:ext uri="{FF2B5EF4-FFF2-40B4-BE49-F238E27FC236}">
                <a16:creationId xmlns:a16="http://schemas.microsoft.com/office/drawing/2014/main" id="{C1BA7503-4282-C2C5-EA87-8DBA4B3FBB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706" y="1829074"/>
            <a:ext cx="469266" cy="422339"/>
          </a:xfrm>
          <a:prstGeom prst="rect">
            <a:avLst/>
          </a:prstGeom>
        </p:spPr>
      </p:pic>
      <p:pic>
        <p:nvPicPr>
          <p:cNvPr id="23" name="Graphic 22">
            <a:extLst>
              <a:ext uri="{FF2B5EF4-FFF2-40B4-BE49-F238E27FC236}">
                <a16:creationId xmlns:a16="http://schemas.microsoft.com/office/drawing/2014/main" id="{90332157-C4F0-6756-B33C-5B71073BA6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4042" y="1873749"/>
            <a:ext cx="404882" cy="404882"/>
          </a:xfrm>
          <a:prstGeom prst="rect">
            <a:avLst/>
          </a:prstGeom>
        </p:spPr>
      </p:pic>
      <p:pic>
        <p:nvPicPr>
          <p:cNvPr id="30" name="Graphic 29">
            <a:extLst>
              <a:ext uri="{FF2B5EF4-FFF2-40B4-BE49-F238E27FC236}">
                <a16:creationId xmlns:a16="http://schemas.microsoft.com/office/drawing/2014/main" id="{0FEFC240-C757-E185-70F5-8261AB47E3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3079" y="1784025"/>
            <a:ext cx="509122" cy="509122"/>
          </a:xfrm>
          <a:prstGeom prst="rect">
            <a:avLst/>
          </a:prstGeom>
        </p:spPr>
      </p:pic>
      <p:pic>
        <p:nvPicPr>
          <p:cNvPr id="31" name="Graphic 30">
            <a:extLst>
              <a:ext uri="{FF2B5EF4-FFF2-40B4-BE49-F238E27FC236}">
                <a16:creationId xmlns:a16="http://schemas.microsoft.com/office/drawing/2014/main" id="{AF9AF21A-C989-1103-123E-7AF05FDB7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1744" y="1853416"/>
            <a:ext cx="404882" cy="404882"/>
          </a:xfrm>
          <a:prstGeom prst="rect">
            <a:avLst/>
          </a:prstGeom>
        </p:spPr>
      </p:pic>
      <p:pic>
        <p:nvPicPr>
          <p:cNvPr id="33" name="Graphic 32">
            <a:extLst>
              <a:ext uri="{FF2B5EF4-FFF2-40B4-BE49-F238E27FC236}">
                <a16:creationId xmlns:a16="http://schemas.microsoft.com/office/drawing/2014/main" id="{CDC6C8E7-96F0-95EF-0DB8-679B94E99C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80843" y="1809907"/>
            <a:ext cx="443949" cy="443949"/>
          </a:xfrm>
          <a:prstGeom prst="rect">
            <a:avLst/>
          </a:prstGeom>
        </p:spPr>
      </p:pic>
      <p:grpSp>
        <p:nvGrpSpPr>
          <p:cNvPr id="83" name="Group 82">
            <a:extLst>
              <a:ext uri="{FF2B5EF4-FFF2-40B4-BE49-F238E27FC236}">
                <a16:creationId xmlns:a16="http://schemas.microsoft.com/office/drawing/2014/main" id="{06AEDC37-F9F2-5621-0543-A3F1392A582F}"/>
              </a:ext>
            </a:extLst>
          </p:cNvPr>
          <p:cNvGrpSpPr/>
          <p:nvPr/>
        </p:nvGrpSpPr>
        <p:grpSpPr>
          <a:xfrm>
            <a:off x="6656046" y="3339884"/>
            <a:ext cx="996828" cy="2010471"/>
            <a:chOff x="6687691" y="3309906"/>
            <a:chExt cx="996828" cy="2010471"/>
          </a:xfrm>
        </p:grpSpPr>
        <p:grpSp>
          <p:nvGrpSpPr>
            <p:cNvPr id="68" name="Group 67">
              <a:extLst>
                <a:ext uri="{FF2B5EF4-FFF2-40B4-BE49-F238E27FC236}">
                  <a16:creationId xmlns:a16="http://schemas.microsoft.com/office/drawing/2014/main" id="{AABFE452-46E8-D97E-D068-89B6763BBB1A}"/>
                </a:ext>
              </a:extLst>
            </p:cNvPr>
            <p:cNvGrpSpPr/>
            <p:nvPr/>
          </p:nvGrpSpPr>
          <p:grpSpPr>
            <a:xfrm flipH="1">
              <a:off x="6687691" y="3930856"/>
              <a:ext cx="996828" cy="1389521"/>
              <a:chOff x="2517058" y="3219203"/>
              <a:chExt cx="1932120" cy="2693263"/>
            </a:xfrm>
          </p:grpSpPr>
          <p:sp>
            <p:nvSpPr>
              <p:cNvPr id="69" name="Rounded Rectangle 35">
                <a:extLst>
                  <a:ext uri="{FF2B5EF4-FFF2-40B4-BE49-F238E27FC236}">
                    <a16:creationId xmlns:a16="http://schemas.microsoft.com/office/drawing/2014/main" id="{C8A2CAD4-DD60-A547-D4E3-C5513B4FC088}"/>
                  </a:ext>
                </a:extLst>
              </p:cNvPr>
              <p:cNvSpPr/>
              <p:nvPr/>
            </p:nvSpPr>
            <p:spPr>
              <a:xfrm>
                <a:off x="2519813" y="4397952"/>
                <a:ext cx="1929365" cy="151451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0" name="Rounded Rectangle 35">
                <a:extLst>
                  <a:ext uri="{FF2B5EF4-FFF2-40B4-BE49-F238E27FC236}">
                    <a16:creationId xmlns:a16="http://schemas.microsoft.com/office/drawing/2014/main" id="{A91ED0BF-AB74-2D81-C0B7-8DE6B81C8A97}"/>
                  </a:ext>
                </a:extLst>
              </p:cNvPr>
              <p:cNvSpPr/>
              <p:nvPr/>
            </p:nvSpPr>
            <p:spPr>
              <a:xfrm rot="10800000">
                <a:off x="2517058" y="3219203"/>
                <a:ext cx="0" cy="121160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 name="connsiteX0" fmla="*/ 0 w 0"/>
                  <a:gd name="connsiteY0" fmla="*/ 1211604 h 1211603"/>
                  <a:gd name="connsiteX1" fmla="*/ 0 w 0"/>
                  <a:gd name="connsiteY1" fmla="*/ 0 h 1211603"/>
                </a:gdLst>
                <a:ahLst/>
                <a:cxnLst>
                  <a:cxn ang="0">
                    <a:pos x="connsiteX0" y="connsiteY0"/>
                  </a:cxn>
                  <a:cxn ang="0">
                    <a:pos x="connsiteX1" y="connsiteY1"/>
                  </a:cxn>
                </a:cxnLst>
                <a:rect l="l" t="t" r="r" b="b"/>
                <a:pathLst>
                  <a:path h="1211603">
                    <a:moveTo>
                      <a:pt x="0" y="1211604"/>
                    </a:move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cxnSp>
          <p:nvCxnSpPr>
            <p:cNvPr id="75" name="Straight Connector 74">
              <a:extLst>
                <a:ext uri="{FF2B5EF4-FFF2-40B4-BE49-F238E27FC236}">
                  <a16:creationId xmlns:a16="http://schemas.microsoft.com/office/drawing/2014/main" id="{74883BE5-CD85-FC48-2637-58757ED34601}"/>
                </a:ext>
              </a:extLst>
            </p:cNvPr>
            <p:cNvCxnSpPr>
              <a:cxnSpLocks/>
            </p:cNvCxnSpPr>
            <p:nvPr/>
          </p:nvCxnSpPr>
          <p:spPr>
            <a:xfrm flipV="1">
              <a:off x="7684413" y="3309906"/>
              <a:ext cx="0" cy="661771"/>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D7E4D7B4-A48F-185B-9110-9DFBBF38BCA1}"/>
              </a:ext>
            </a:extLst>
          </p:cNvPr>
          <p:cNvSpPr txBox="1">
            <a:spLocks/>
          </p:cNvSpPr>
          <p:nvPr/>
        </p:nvSpPr>
        <p:spPr>
          <a:xfrm>
            <a:off x="4492065" y="5677294"/>
            <a:ext cx="3159388" cy="933589"/>
          </a:xfrm>
          <a:prstGeom prst="rect">
            <a:avLst/>
          </a:prstGeom>
          <a:noFill/>
        </p:spPr>
        <p:txBody>
          <a:bodyPr wrap="square">
            <a:spAutoFit/>
          </a:bodyPr>
          <a:lstStyle/>
          <a:p>
            <a:pPr marL="99450" indent="-99450" algn="l" defTabSz="914286" eaLnBrk="1" latinLnBrk="0" hangingPunct="1">
              <a:spcBef>
                <a:spcPts val="200"/>
              </a:spcBef>
              <a:buFont typeface="Arial" panose="020B0604020202020204" pitchFamily="34" charset="0"/>
              <a:buChar char="•"/>
            </a:pPr>
            <a:r>
              <a:rPr lang="fi-FI" sz="800" kern="1200" dirty="0">
                <a:solidFill>
                  <a:schemeClr val="dk1"/>
                </a:solidFill>
                <a:latin typeface="+mn-lt"/>
                <a:ea typeface="+mn-ea"/>
                <a:cs typeface="+mn-cs"/>
              </a:rPr>
              <a:t>Poistetaan laite / tarvike käytöstä</a:t>
            </a:r>
          </a:p>
          <a:p>
            <a:pPr marL="99450" indent="-99450" algn="l" defTabSz="914286" eaLnBrk="1" latinLnBrk="0" hangingPunct="1">
              <a:spcBef>
                <a:spcPts val="200"/>
              </a:spcBef>
              <a:buFont typeface="Arial" panose="020B0604020202020204" pitchFamily="34" charset="0"/>
              <a:buChar char="•"/>
            </a:pPr>
            <a:r>
              <a:rPr lang="fi-FI" sz="800" kern="1200" dirty="0">
                <a:solidFill>
                  <a:schemeClr val="dk1"/>
                </a:solidFill>
                <a:latin typeface="+mn-lt"/>
                <a:ea typeface="+mn-ea"/>
                <a:cs typeface="+mn-cs"/>
              </a:rPr>
              <a:t>Esihenkilö käsittelee ilmoituksen </a:t>
            </a:r>
          </a:p>
          <a:p>
            <a:pPr marL="99450" indent="-99450" defTabSz="914286">
              <a:spcBef>
                <a:spcPts val="200"/>
              </a:spcBef>
              <a:buFont typeface="Arial" panose="020B0604020202020204" pitchFamily="34" charset="0"/>
              <a:buChar char="•"/>
            </a:pPr>
            <a:r>
              <a:rPr lang="fi-FI" sz="800" dirty="0"/>
              <a:t>Tieto turvallisuusriskeistä välitetään myös toimialuejohtajalle sekä palvelupäällikölle </a:t>
            </a:r>
            <a:r>
              <a:rPr lang="fi-FI" sz="800" dirty="0" err="1"/>
              <a:t>HaiPro</a:t>
            </a:r>
            <a:r>
              <a:rPr lang="fi-FI" sz="800" dirty="0"/>
              <a:t>-järjestelmässä</a:t>
            </a:r>
            <a:endParaRPr lang="fi-FI" sz="800" kern="1200" dirty="0">
              <a:solidFill>
                <a:schemeClr val="dk1"/>
              </a:solidFill>
              <a:latin typeface="+mn-lt"/>
              <a:ea typeface="+mn-ea"/>
              <a:cs typeface="+mn-cs"/>
            </a:endParaRPr>
          </a:p>
          <a:p>
            <a:pPr marL="99450" indent="-99450">
              <a:lnSpc>
                <a:spcPct val="100000"/>
              </a:lnSpc>
              <a:spcBef>
                <a:spcPts val="200"/>
              </a:spcBef>
              <a:spcAft>
                <a:spcPts val="0"/>
              </a:spcAft>
              <a:buFont typeface="Arial" panose="020B0604020202020204" pitchFamily="34" charset="0"/>
              <a:buChar char="•"/>
            </a:pPr>
            <a:r>
              <a:rPr lang="fi-FI" sz="800" kern="1200" noProof="0" dirty="0">
                <a:solidFill>
                  <a:schemeClr val="dk1"/>
                </a:solidFill>
                <a:latin typeface="+mn-lt"/>
                <a:ea typeface="+mn-ea"/>
                <a:cs typeface="+mn-cs"/>
              </a:rPr>
              <a:t>Keskustelu tarvittaessa asiakkaan ja omaisen kanssa</a:t>
            </a:r>
          </a:p>
          <a:p>
            <a:pPr marL="99450" indent="-99450" algn="l" defTabSz="914286" eaLnBrk="1" latinLnBrk="0" hangingPunct="1">
              <a:spcBef>
                <a:spcPts val="200"/>
              </a:spcBef>
              <a:buFont typeface="Arial" panose="020B0604020202020204" pitchFamily="34" charset="0"/>
              <a:buChar char="•"/>
            </a:pPr>
            <a:r>
              <a:rPr lang="fi-FI" sz="800" kern="1200" dirty="0">
                <a:solidFill>
                  <a:schemeClr val="dk1"/>
                </a:solidFill>
                <a:latin typeface="+mn-lt"/>
                <a:ea typeface="+mn-ea"/>
                <a:cs typeface="+mn-cs"/>
              </a:rPr>
              <a:t>Toteutetaan korjaavat toimenpite</a:t>
            </a:r>
            <a:r>
              <a:rPr lang="fi-FI" sz="800" dirty="0">
                <a:solidFill>
                  <a:schemeClr val="dk1"/>
                </a:solidFill>
              </a:rPr>
              <a:t>et</a:t>
            </a:r>
            <a:endParaRPr lang="fi-FI" sz="800" kern="1200" dirty="0">
              <a:solidFill>
                <a:schemeClr val="dk1"/>
              </a:solidFill>
              <a:latin typeface="+mn-lt"/>
              <a:ea typeface="+mn-ea"/>
              <a:cs typeface="+mn-cs"/>
            </a:endParaRPr>
          </a:p>
        </p:txBody>
      </p:sp>
      <p:pic>
        <p:nvPicPr>
          <p:cNvPr id="89" name="Graphic 88">
            <a:extLst>
              <a:ext uri="{FF2B5EF4-FFF2-40B4-BE49-F238E27FC236}">
                <a16:creationId xmlns:a16="http://schemas.microsoft.com/office/drawing/2014/main" id="{6AA07F93-1771-9688-0228-43D4C601B1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5776" y="3290916"/>
            <a:ext cx="724807" cy="514994"/>
          </a:xfrm>
          <a:prstGeom prst="rect">
            <a:avLst/>
          </a:prstGeom>
        </p:spPr>
      </p:pic>
      <p:pic>
        <p:nvPicPr>
          <p:cNvPr id="90" name="Graphic 89">
            <a:extLst>
              <a:ext uri="{FF2B5EF4-FFF2-40B4-BE49-F238E27FC236}">
                <a16:creationId xmlns:a16="http://schemas.microsoft.com/office/drawing/2014/main" id="{8525F9D3-1A5F-3CB9-B175-926F64CA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2731" y="3330851"/>
            <a:ext cx="404882" cy="404882"/>
          </a:xfrm>
          <a:prstGeom prst="rect">
            <a:avLst/>
          </a:prstGeom>
        </p:spPr>
      </p:pic>
      <p:pic>
        <p:nvPicPr>
          <p:cNvPr id="91" name="Graphic 90">
            <a:extLst>
              <a:ext uri="{FF2B5EF4-FFF2-40B4-BE49-F238E27FC236}">
                <a16:creationId xmlns:a16="http://schemas.microsoft.com/office/drawing/2014/main" id="{F600F34C-EFD3-2B3C-1B22-F372987FF3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9671" y="3251159"/>
            <a:ext cx="509122" cy="509122"/>
          </a:xfrm>
          <a:prstGeom prst="rect">
            <a:avLst/>
          </a:prstGeom>
        </p:spPr>
      </p:pic>
      <p:pic>
        <p:nvPicPr>
          <p:cNvPr id="93" name="Graphic 92">
            <a:extLst>
              <a:ext uri="{FF2B5EF4-FFF2-40B4-BE49-F238E27FC236}">
                <a16:creationId xmlns:a16="http://schemas.microsoft.com/office/drawing/2014/main" id="{8F146FE1-1E01-804C-90B9-652F1FEEC0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236" y="5109373"/>
            <a:ext cx="480871" cy="422228"/>
          </a:xfrm>
          <a:prstGeom prst="rect">
            <a:avLst/>
          </a:prstGeom>
        </p:spPr>
      </p:pic>
      <p:pic>
        <p:nvPicPr>
          <p:cNvPr id="94" name="Graphic 93">
            <a:extLst>
              <a:ext uri="{FF2B5EF4-FFF2-40B4-BE49-F238E27FC236}">
                <a16:creationId xmlns:a16="http://schemas.microsoft.com/office/drawing/2014/main" id="{15B0276C-A2AF-ADCE-4433-6D9913CD5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6370" y="5143748"/>
            <a:ext cx="404882" cy="404882"/>
          </a:xfrm>
          <a:prstGeom prst="rect">
            <a:avLst/>
          </a:prstGeom>
        </p:spPr>
      </p:pic>
      <p:pic>
        <p:nvPicPr>
          <p:cNvPr id="95" name="Graphic 94">
            <a:extLst>
              <a:ext uri="{FF2B5EF4-FFF2-40B4-BE49-F238E27FC236}">
                <a16:creationId xmlns:a16="http://schemas.microsoft.com/office/drawing/2014/main" id="{019186E4-A346-E6D6-B4FE-39EBF5FF0D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0080" y="5065321"/>
            <a:ext cx="509122" cy="509122"/>
          </a:xfrm>
          <a:prstGeom prst="rect">
            <a:avLst/>
          </a:prstGeom>
        </p:spPr>
      </p:pic>
      <p:sp>
        <p:nvSpPr>
          <p:cNvPr id="5" name="TextBox 4">
            <a:extLst>
              <a:ext uri="{FF2B5EF4-FFF2-40B4-BE49-F238E27FC236}">
                <a16:creationId xmlns:a16="http://schemas.microsoft.com/office/drawing/2014/main" id="{C7BCB5B9-DAD0-230A-F459-804EA7ECE178}"/>
              </a:ext>
            </a:extLst>
          </p:cNvPr>
          <p:cNvSpPr txBox="1">
            <a:spLocks/>
          </p:cNvSpPr>
          <p:nvPr/>
        </p:nvSpPr>
        <p:spPr>
          <a:xfrm>
            <a:off x="10204308" y="6565280"/>
            <a:ext cx="1987693" cy="215444"/>
          </a:xfrm>
          <a:prstGeom prst="rect">
            <a:avLst/>
          </a:prstGeom>
          <a:noFill/>
        </p:spPr>
        <p:txBody>
          <a:bodyPr wrap="square" rtlCol="0">
            <a:spAutoFit/>
          </a:bodyPr>
          <a:lstStyle/>
          <a:p>
            <a:r>
              <a:rPr lang="fi-FI" sz="800" i="1" dirty="0"/>
              <a:t>*Asiakas- ja potilastietojärjestelmä</a:t>
            </a:r>
          </a:p>
        </p:txBody>
      </p:sp>
      <p:sp>
        <p:nvSpPr>
          <p:cNvPr id="9" name="Title 12">
            <a:extLst>
              <a:ext uri="{FF2B5EF4-FFF2-40B4-BE49-F238E27FC236}">
                <a16:creationId xmlns:a16="http://schemas.microsoft.com/office/drawing/2014/main" id="{612C6B05-B4A7-2810-D6A8-12EE940F005F}"/>
              </a:ext>
            </a:extLst>
          </p:cNvPr>
          <p:cNvSpPr txBox="1">
            <a:spLocks/>
          </p:cNvSpPr>
          <p:nvPr/>
        </p:nvSpPr>
        <p:spPr>
          <a:xfrm>
            <a:off x="461999" y="450426"/>
            <a:ext cx="11289174" cy="868004"/>
          </a:xfrm>
          <a:prstGeom prst="rect">
            <a:avLst/>
          </a:prstGeom>
        </p:spPr>
        <p:txBody>
          <a:bodyPr vert="horz" lIns="91440" tIns="45720" rIns="91440" bIns="45720" rtlCol="0" anchor="t">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2400" dirty="0">
                <a:latin typeface="+mj-lt"/>
                <a:ea typeface="Inter" panose="02000503000000020004" pitchFamily="2" charset="0"/>
                <a:cs typeface="Times New Roman" panose="02020603050405020304" pitchFamily="18" charset="0"/>
              </a:rPr>
              <a:t>Riski- ja epäkohtailmoitusten käsittely (1/2)</a:t>
            </a:r>
            <a:endParaRPr lang="fi-FI" dirty="0">
              <a:solidFill>
                <a:srgbClr val="FF0000"/>
              </a:solidFill>
            </a:endParaRPr>
          </a:p>
        </p:txBody>
      </p:sp>
    </p:spTree>
    <p:extLst>
      <p:ext uri="{BB962C8B-B14F-4D97-AF65-F5344CB8AC3E}">
        <p14:creationId xmlns:p14="http://schemas.microsoft.com/office/powerpoint/2010/main" val="31913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6E2AB17-CAA8-6352-C306-C7AF7277A294}"/>
              </a:ext>
            </a:extLst>
          </p:cNvPr>
          <p:cNvGraphicFramePr>
            <a:graphicFrameLocks noChangeAspect="1"/>
          </p:cNvGraphicFramePr>
          <p:nvPr>
            <p:custDataLst>
              <p:tags r:id="rId2"/>
            </p:custDataLst>
            <p:extLst>
              <p:ext uri="{D42A27DB-BD31-4B8C-83A1-F6EECF244321}">
                <p14:modId xmlns:p14="http://schemas.microsoft.com/office/powerpoint/2010/main" val="3685493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484" imgH="486" progId="TCLayout.ActiveDocument.1">
                  <p:embed/>
                </p:oleObj>
              </mc:Choice>
              <mc:Fallback>
                <p:oleObj name="think-cell Slide" r:id="rId5" imgW="484" imgH="486" progId="TCLayout.ActiveDocument.1">
                  <p:embed/>
                  <p:pic>
                    <p:nvPicPr>
                      <p:cNvPr id="2" name="think-cell data - do not delete" hidden="1">
                        <a:extLst>
                          <a:ext uri="{FF2B5EF4-FFF2-40B4-BE49-F238E27FC236}">
                            <a16:creationId xmlns:a16="http://schemas.microsoft.com/office/drawing/2014/main" id="{B6E2AB17-CAA8-6352-C306-C7AF7277A2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16E05865-29F4-331F-F0F1-3CEB01CE54EF}"/>
              </a:ext>
            </a:extLst>
          </p:cNvPr>
          <p:cNvSpPr/>
          <p:nvPr/>
        </p:nvSpPr>
        <p:spPr>
          <a:xfrm>
            <a:off x="9137044" y="1914097"/>
            <a:ext cx="2715123" cy="787553"/>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32">
            <a:extLst>
              <a:ext uri="{FF2B5EF4-FFF2-40B4-BE49-F238E27FC236}">
                <a16:creationId xmlns:a16="http://schemas.microsoft.com/office/drawing/2014/main" id="{C0CFB8F2-F8CC-987D-2F86-1CA97F4B0C06}"/>
              </a:ext>
            </a:extLst>
          </p:cNvPr>
          <p:cNvSpPr/>
          <p:nvPr/>
        </p:nvSpPr>
        <p:spPr>
          <a:xfrm>
            <a:off x="4296831" y="1914097"/>
            <a:ext cx="4664334" cy="787553"/>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31">
            <a:extLst>
              <a:ext uri="{FF2B5EF4-FFF2-40B4-BE49-F238E27FC236}">
                <a16:creationId xmlns:a16="http://schemas.microsoft.com/office/drawing/2014/main" id="{84282CCA-2A82-ABDE-A8B5-0A66843E20E1}"/>
              </a:ext>
            </a:extLst>
          </p:cNvPr>
          <p:cNvSpPr/>
          <p:nvPr/>
        </p:nvSpPr>
        <p:spPr>
          <a:xfrm>
            <a:off x="554196" y="1914097"/>
            <a:ext cx="3584666" cy="787553"/>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TextBox 6">
            <a:extLst>
              <a:ext uri="{FF2B5EF4-FFF2-40B4-BE49-F238E27FC236}">
                <a16:creationId xmlns:a16="http://schemas.microsoft.com/office/drawing/2014/main" id="{759EE4D2-5C7F-978D-C832-785D8B865EC3}"/>
              </a:ext>
            </a:extLst>
          </p:cNvPr>
          <p:cNvSpPr txBox="1">
            <a:spLocks/>
          </p:cNvSpPr>
          <p:nvPr/>
        </p:nvSpPr>
        <p:spPr>
          <a:xfrm>
            <a:off x="466461" y="2747586"/>
            <a:ext cx="3940989" cy="3907736"/>
          </a:xfrm>
          <a:prstGeom prst="rect">
            <a:avLst/>
          </a:prstGeom>
          <a:noFill/>
        </p:spPr>
        <p:txBody>
          <a:bodyPr wrap="square">
            <a:spAutoFit/>
          </a:bodyPr>
          <a:lstStyle/>
          <a:p>
            <a:pPr marL="171450" indent="-171450" defTabSz="914286">
              <a:lnSpc>
                <a:spcPct val="107000"/>
              </a:lnSpc>
              <a:spcAft>
                <a:spcPts val="300"/>
              </a:spcAft>
              <a:buFont typeface="Arial" panose="020B0604020202020204" pitchFamily="34" charset="0"/>
              <a:buChar char="•"/>
              <a:defRPr/>
            </a:pPr>
            <a:r>
              <a:rPr lang="fi-FI" sz="1050" kern="100" dirty="0">
                <a:ea typeface="Calibri" panose="020F0502020204030204" pitchFamily="34" charset="0"/>
                <a:cs typeface="Times New Roman" panose="02020603050405020304" pitchFamily="18" charset="0"/>
              </a:rPr>
              <a:t>On velvoitettu ilmoittamaan kaikista </a:t>
            </a:r>
            <a:r>
              <a:rPr lang="fi-FI" sz="1050" kern="100" dirty="0">
                <a:effectLst/>
                <a:ea typeface="Calibri" panose="020F0502020204030204" pitchFamily="34" charset="0"/>
                <a:cs typeface="Times New Roman" panose="02020603050405020304" pitchFamily="18" charset="0"/>
              </a:rPr>
              <a:t>havaituista    riskeistä, vaaratilanteista ja epäkohdista:</a:t>
            </a:r>
          </a:p>
          <a:p>
            <a:pPr marL="361950" lvl="1" indent="-184150" defTabSz="914286">
              <a:lnSpc>
                <a:spcPct val="107000"/>
              </a:lnSpc>
              <a:spcAft>
                <a:spcPts val="300"/>
              </a:spcAft>
              <a:buFont typeface="+mj-lt"/>
              <a:buAutoNum type="arabicPeriod"/>
              <a:defRPr/>
            </a:pPr>
            <a:r>
              <a:rPr lang="fi-FI" sz="1050" kern="100" dirty="0">
                <a:ea typeface="Calibri" panose="020F0502020204030204" pitchFamily="34" charset="0"/>
                <a:cs typeface="Times New Roman" panose="02020603050405020304" pitchFamily="18" charset="0"/>
              </a:rPr>
              <a:t>suoraan omalle </a:t>
            </a:r>
            <a:r>
              <a:rPr lang="fi-FI" sz="1050" kern="100" dirty="0">
                <a:effectLst/>
                <a:ea typeface="Calibri" panose="020F0502020204030204" pitchFamily="34" charset="0"/>
                <a:cs typeface="Times New Roman" panose="02020603050405020304" pitchFamily="18" charset="0"/>
              </a:rPr>
              <a:t>esihenkilölle</a:t>
            </a:r>
            <a:r>
              <a:rPr lang="fi-FI" sz="1050" kern="100" dirty="0">
                <a:ea typeface="Calibri" panose="020F0502020204030204" pitchFamily="34" charset="0"/>
                <a:cs typeface="Times New Roman" panose="02020603050405020304" pitchFamily="18" charset="0"/>
              </a:rPr>
              <a:t> ja</a:t>
            </a:r>
            <a:endParaRPr lang="fi-FI" sz="1050" kern="100" dirty="0">
              <a:effectLst/>
              <a:ea typeface="Calibri" panose="020F0502020204030204" pitchFamily="34" charset="0"/>
              <a:cs typeface="Times New Roman" panose="02020603050405020304" pitchFamily="18" charset="0"/>
            </a:endParaRPr>
          </a:p>
          <a:p>
            <a:pPr marL="361950" lvl="1" indent="-184150" defTabSz="914286">
              <a:lnSpc>
                <a:spcPct val="107000"/>
              </a:lnSpc>
              <a:spcAft>
                <a:spcPts val="300"/>
              </a:spcAft>
              <a:buFont typeface="+mj-lt"/>
              <a:buAutoNum type="arabicPeriod"/>
              <a:defRPr/>
            </a:pPr>
            <a:r>
              <a:rPr lang="fi-FI" sz="1050" kern="100" dirty="0">
                <a:solidFill>
                  <a:srgbClr val="000000"/>
                </a:solidFill>
                <a:cs typeface="Times New Roman" panose="02020603050405020304" pitchFamily="18" charset="0"/>
              </a:rPr>
              <a:t>tekemällä </a:t>
            </a:r>
            <a:r>
              <a:rPr lang="fi-FI" sz="1050" kern="100" dirty="0" err="1">
                <a:solidFill>
                  <a:srgbClr val="000000"/>
                </a:solidFill>
                <a:cs typeface="Times New Roman" panose="02020603050405020304" pitchFamily="18" charset="0"/>
              </a:rPr>
              <a:t>HaiPro</a:t>
            </a:r>
            <a:r>
              <a:rPr lang="fi-FI" sz="1050" kern="100" dirty="0">
                <a:solidFill>
                  <a:srgbClr val="000000"/>
                </a:solidFill>
                <a:cs typeface="Times New Roman" panose="02020603050405020304" pitchFamily="18" charset="0"/>
              </a:rPr>
              <a:t>-ilmoituksen tai </a:t>
            </a:r>
          </a:p>
          <a:p>
            <a:pPr marL="361950" lvl="1" indent="-184150" defTabSz="914286">
              <a:lnSpc>
                <a:spcPct val="107000"/>
              </a:lnSpc>
              <a:spcAft>
                <a:spcPts val="300"/>
              </a:spcAft>
              <a:buFont typeface="+mj-lt"/>
              <a:buAutoNum type="arabicPeriod"/>
              <a:defRPr/>
            </a:pPr>
            <a:r>
              <a:rPr lang="fi-FI" sz="1050" kern="100" dirty="0">
                <a:solidFill>
                  <a:srgbClr val="000000"/>
                </a:solidFill>
                <a:cs typeface="Times New Roman" panose="02020603050405020304" pitchFamily="18" charset="0"/>
              </a:rPr>
              <a:t>täyttämällä intran </a:t>
            </a:r>
            <a:r>
              <a:rPr lang="fi-FI" sz="1050" kern="100" dirty="0">
                <a:cs typeface="Times New Roman" panose="02020603050405020304" pitchFamily="18" charset="0"/>
              </a:rPr>
              <a:t>lomakkeen (</a:t>
            </a:r>
            <a:r>
              <a:rPr lang="fi-FI" sz="1050" i="1" dirty="0">
                <a:effectLst/>
              </a:rPr>
              <a:t>sosiaalihuollon ammattilaisten lomakkeet -&gt; sosiaalihuollon henkilökunnan ilmoitusvelvollisuus </a:t>
            </a:r>
            <a:r>
              <a:rPr lang="fi-FI" sz="1050" kern="100" dirty="0">
                <a:cs typeface="Times New Roman" panose="02020603050405020304" pitchFamily="18" charset="0"/>
              </a:rPr>
              <a:t>)</a:t>
            </a:r>
            <a:endParaRPr kumimoji="0" lang="fi-FI" sz="1050" b="0" i="0" u="none" strike="noStrike" kern="100" cap="none" spc="0" normalizeH="0" baseline="0" noProof="0" dirty="0">
              <a:ln>
                <a:noFill/>
              </a:ln>
              <a:uLnTx/>
              <a:uFillTx/>
              <a:cs typeface="Times New Roman" panose="02020603050405020304" pitchFamily="18" charset="0"/>
            </a:endParaRPr>
          </a:p>
          <a:p>
            <a:pPr marL="171450" marR="0" lvl="0" indent="-171450" algn="l" defTabSz="914286"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ea typeface="+mn-ea"/>
                <a:cs typeface="+mn-cs"/>
              </a:rPr>
              <a:t>Ottaa tarvittaessa yhteyttä lääkäriin</a:t>
            </a:r>
            <a:r>
              <a:rPr lang="fi-FI" sz="1050" kern="100" dirty="0">
                <a:solidFill>
                  <a:srgbClr val="000000"/>
                </a:solidFill>
              </a:rPr>
              <a:t> </a:t>
            </a:r>
            <a:r>
              <a:rPr kumimoji="0" lang="fi-FI" sz="1050" b="0" i="0" u="none" strike="noStrike" kern="100" cap="none" spc="0" normalizeH="0" baseline="0" noProof="0" dirty="0">
                <a:ln>
                  <a:noFill/>
                </a:ln>
                <a:solidFill>
                  <a:srgbClr val="000000"/>
                </a:solidFill>
                <a:effectLst/>
                <a:uLnTx/>
                <a:uFillTx/>
                <a:ea typeface="+mn-ea"/>
                <a:cs typeface="+mn-cs"/>
              </a:rPr>
              <a:t>lääkkeisiin tai lääkehoitoon liittyvän poikkeaman tapahtuessa</a:t>
            </a:r>
          </a:p>
          <a:p>
            <a:pPr marL="171450" marR="0" lvl="0" indent="-171450" algn="l" defTabSz="914286"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ea typeface="+mn-ea"/>
                <a:cs typeface="+mn-cs"/>
              </a:rPr>
              <a:t>Osallistuu turvallisuustason ja -riskien arviointiin, omavalvontasuunnitelman laatimiseen ja turvallisuutta parantavien toimenpiteiden toteuttamiseen </a:t>
            </a:r>
          </a:p>
          <a:p>
            <a:pPr marL="171450" indent="-171450" defTabSz="914286">
              <a:lnSpc>
                <a:spcPct val="107000"/>
              </a:lnSpc>
              <a:spcAft>
                <a:spcPts val="600"/>
              </a:spcAft>
              <a:buFont typeface="Arial" panose="020B0604020202020204" pitchFamily="34" charset="0"/>
              <a:buChar char="•"/>
              <a:defRPr/>
            </a:pPr>
            <a:r>
              <a:rPr kumimoji="0" lang="fi-FI" sz="1050" b="0" i="0" u="none" strike="noStrike" kern="100" cap="none" spc="0" normalizeH="0" baseline="0" noProof="0" dirty="0">
                <a:ln>
                  <a:noFill/>
                </a:ln>
                <a:solidFill>
                  <a:srgbClr val="000000"/>
                </a:solidFill>
                <a:effectLst/>
                <a:uLnTx/>
                <a:uFillTx/>
                <a:ea typeface="+mn-ea"/>
                <a:cs typeface="+mn-cs"/>
              </a:rPr>
              <a:t>Sitoutuu riskienhallintaan ja toteuttaa aktiivisesti kaikkia siihen liittyviä toimia</a:t>
            </a:r>
          </a:p>
          <a:p>
            <a:pPr marL="171450" indent="-171450" defTabSz="914286">
              <a:lnSpc>
                <a:spcPct val="107000"/>
              </a:lnSpc>
              <a:spcAft>
                <a:spcPts val="600"/>
              </a:spcAft>
              <a:buFont typeface="Arial" panose="020B0604020202020204" pitchFamily="34" charset="0"/>
              <a:buChar char="•"/>
              <a:defRPr/>
            </a:pPr>
            <a:r>
              <a:rPr lang="fi-FI" sz="1050" dirty="0">
                <a:effectLst/>
              </a:rPr>
              <a:t>Huolehtii, että omalta osaltaan edistää luottamuksellista ilmapiiriä, jossa voidaan keskustella avoimesti riskeistä   ja laadun hallintaan liittyvistä asioista</a:t>
            </a:r>
          </a:p>
          <a:p>
            <a:pPr marR="0" lvl="0" algn="l" defTabSz="914286" eaLnBrk="1" fontAlgn="auto" latinLnBrk="0" hangingPunct="1">
              <a:lnSpc>
                <a:spcPct val="107000"/>
              </a:lnSpc>
              <a:spcBef>
                <a:spcPts val="0"/>
              </a:spcBef>
              <a:spcAft>
                <a:spcPts val="600"/>
              </a:spcAft>
              <a:buClrTx/>
              <a:buSzTx/>
              <a:tabLst/>
              <a:defRPr/>
            </a:pP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914286"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fi-FI" sz="10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ECCAA5-3B84-22D0-F40D-3DC1CAF1D210}"/>
              </a:ext>
            </a:extLst>
          </p:cNvPr>
          <p:cNvSpPr txBox="1">
            <a:spLocks/>
          </p:cNvSpPr>
          <p:nvPr/>
        </p:nvSpPr>
        <p:spPr>
          <a:xfrm>
            <a:off x="4238299" y="2747586"/>
            <a:ext cx="4722865" cy="3902863"/>
          </a:xfrm>
          <a:prstGeom prst="rect">
            <a:avLst/>
          </a:prstGeom>
          <a:noFill/>
        </p:spPr>
        <p:txBody>
          <a:bodyPr wrap="square">
            <a:spAutoFit/>
          </a:bodyPr>
          <a:lstStyle/>
          <a:p>
            <a:pPr marL="171450" indent="-171450" defTabSz="914286">
              <a:lnSpc>
                <a:spcPct val="107000"/>
              </a:lnSpc>
              <a:spcAft>
                <a:spcPts val="600"/>
              </a:spcAft>
              <a:buFont typeface="Arial" panose="020B0604020202020204" pitchFamily="34" charset="0"/>
              <a:buChar char="•"/>
              <a:defRPr/>
            </a:pPr>
            <a:r>
              <a:rPr lang="fi-FI" sz="1050" kern="100" dirty="0">
                <a:ea typeface="Calibri" panose="020F0502020204030204" pitchFamily="34" charset="0"/>
                <a:cs typeface="Times New Roman" panose="02020603050405020304" pitchFamily="18" charset="0"/>
              </a:rPr>
              <a:t>On velvoitettu työtekijöiden tavoin ilmoittamaan kaikista </a:t>
            </a:r>
            <a:r>
              <a:rPr lang="fi-FI" sz="1050" kern="100" dirty="0">
                <a:effectLst/>
                <a:ea typeface="Calibri" panose="020F0502020204030204" pitchFamily="34" charset="0"/>
                <a:cs typeface="Times New Roman" panose="02020603050405020304" pitchFamily="18" charset="0"/>
              </a:rPr>
              <a:t>havaituista riskeistä, vaaratilanteista ja epäkohdista </a:t>
            </a:r>
          </a:p>
          <a:p>
            <a:pPr marL="171450" marR="0" lvl="0" indent="-171450" algn="l" defTabSz="914286"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ea typeface="+mn-ea"/>
                <a:cs typeface="+mn-cs"/>
              </a:rPr>
              <a:t>Vastaa yksikön turvallisuustason ja -riskien arvioinnista, omavalvonta-suunnitelman laatimisesta ja turvallisuutta parantavien toimenpiteiden toteuttamisesta</a:t>
            </a:r>
          </a:p>
          <a:p>
            <a:pPr marL="171450" indent="-171450" defTabSz="914286">
              <a:lnSpc>
                <a:spcPct val="107000"/>
              </a:lnSpc>
              <a:spcAft>
                <a:spcPts val="600"/>
              </a:spcAft>
              <a:buFont typeface="Arial" panose="020B0604020202020204" pitchFamily="34" charset="0"/>
              <a:buChar char="•"/>
              <a:defRPr/>
            </a:pPr>
            <a:r>
              <a:rPr lang="fi-FI" sz="1050" b="0" kern="100" noProof="0" dirty="0">
                <a:effectLst/>
              </a:rPr>
              <a:t>Vastaa henkilökunnan perehdyttämisestä omavalvonnan periaatteisiin ja toimeenpanoon ml. </a:t>
            </a:r>
            <a:r>
              <a:rPr lang="fi-FI" sz="1050" kern="100" dirty="0"/>
              <a:t>h</a:t>
            </a:r>
            <a:r>
              <a:rPr lang="fi-FI" sz="1050" b="0" kern="100" noProof="0" dirty="0" err="1">
                <a:effectLst/>
              </a:rPr>
              <a:t>enkilöstön</a:t>
            </a:r>
            <a:r>
              <a:rPr lang="fi-FI" sz="1050" b="0" kern="100" noProof="0" dirty="0">
                <a:effectLst/>
              </a:rPr>
              <a:t> lakisääteinen ilmoitusvelvollisuus. Huolehtii omavalvonnan ohjeistamisesta ja järjestämisestä sekä siitä, että työntekijöillä on riittävästi tietoa turvallisuusasioista </a:t>
            </a:r>
          </a:p>
          <a:p>
            <a:pPr marL="171450" indent="-171450" defTabSz="914286">
              <a:lnSpc>
                <a:spcPct val="107000"/>
              </a:lnSpc>
              <a:spcAft>
                <a:spcPts val="600"/>
              </a:spcAft>
              <a:buFont typeface="Arial" panose="020B0604020202020204" pitchFamily="34" charset="0"/>
              <a:buChar char="•"/>
              <a:defRPr/>
            </a:pPr>
            <a:r>
              <a:rPr lang="fi-FI" sz="1050" b="0" kern="100" noProof="0" dirty="0">
                <a:effectLst/>
              </a:rPr>
              <a:t>Vastaa siitä, että turvallisuuskysymysten käsittelylle on myönteinen asenneympäristö</a:t>
            </a:r>
          </a:p>
          <a:p>
            <a:pPr marL="171450" indent="-171450" defTabSz="914286">
              <a:lnSpc>
                <a:spcPct val="107000"/>
              </a:lnSpc>
              <a:spcAft>
                <a:spcPts val="600"/>
              </a:spcAft>
              <a:buFont typeface="Arial" panose="020B0604020202020204" pitchFamily="34" charset="0"/>
              <a:buChar char="•"/>
              <a:defRPr/>
            </a:pPr>
            <a:r>
              <a:rPr lang="fi-FI" sz="1050" dirty="0">
                <a:ea typeface="Inter" panose="02000503000000020004" pitchFamily="2" charset="0"/>
              </a:rPr>
              <a:t>Käy läpi yksikkönsä </a:t>
            </a:r>
            <a:r>
              <a:rPr lang="fi-FI" sz="1050" dirty="0" err="1">
                <a:ea typeface="Inter" panose="02000503000000020004" pitchFamily="2" charset="0"/>
              </a:rPr>
              <a:t>HaiPro</a:t>
            </a:r>
            <a:r>
              <a:rPr lang="fi-FI" sz="1050" dirty="0">
                <a:ea typeface="Inter" panose="02000503000000020004" pitchFamily="2" charset="0"/>
              </a:rPr>
              <a:t>-ilmoitukset ja vie ne säännöllisesti käsittelyyn tiimipalavereissa</a:t>
            </a:r>
            <a:endParaRPr lang="fi-FI" sz="1050" b="0" kern="100" noProof="0" dirty="0">
              <a:effectLst/>
              <a:ea typeface="Calibri" panose="020F0502020204030204" pitchFamily="34" charset="0"/>
              <a:cs typeface="Times New Roman" panose="02020603050405020304" pitchFamily="18" charset="0"/>
            </a:endParaRPr>
          </a:p>
          <a:p>
            <a:pPr marL="171450" indent="-171450" defTabSz="914286">
              <a:lnSpc>
                <a:spcPct val="107000"/>
              </a:lnSpc>
              <a:spcAft>
                <a:spcPts val="600"/>
              </a:spcAft>
              <a:buFont typeface="Arial" panose="020B0604020202020204" pitchFamily="34" charset="0"/>
              <a:buChar char="•"/>
              <a:defRPr/>
            </a:pPr>
            <a:r>
              <a:rPr lang="fi-FI" sz="1050" dirty="0">
                <a:ea typeface="Inter" panose="02000503000000020004" pitchFamily="2" charset="0"/>
              </a:rPr>
              <a:t>Vastaa yksikössä toteutettavista korjaavista toimenpiteistä ja niihin liittyvästä tiedottamisesta henkilökunnalle sekä yhteistyökumppaneille</a:t>
            </a:r>
          </a:p>
          <a:p>
            <a:pPr marL="171450" indent="-171450" defTabSz="914286">
              <a:lnSpc>
                <a:spcPct val="107000"/>
              </a:lnSpc>
              <a:spcAft>
                <a:spcPts val="600"/>
              </a:spcAft>
              <a:buFont typeface="Arial" panose="020B0604020202020204" pitchFamily="34" charset="0"/>
              <a:buChar char="•"/>
              <a:defRPr/>
            </a:pPr>
            <a:r>
              <a:rPr lang="fi-FI" sz="1050" dirty="0">
                <a:ea typeface="Inter" panose="02000503000000020004" pitchFamily="2" charset="0"/>
              </a:rPr>
              <a:t>Kirjaa korjaavat toimenpiteet </a:t>
            </a:r>
            <a:r>
              <a:rPr lang="fi-FI" sz="1050" dirty="0" err="1">
                <a:ea typeface="Inter" panose="02000503000000020004" pitchFamily="2" charset="0"/>
              </a:rPr>
              <a:t>HaiPro</a:t>
            </a:r>
            <a:r>
              <a:rPr lang="fi-FI" sz="1050" dirty="0">
                <a:ea typeface="Inter" panose="02000503000000020004" pitchFamily="2" charset="0"/>
              </a:rPr>
              <a:t>-järjestelmään ja seuraa säännöllisesti niiden toteutumista</a:t>
            </a:r>
          </a:p>
          <a:p>
            <a:pPr marL="171450" indent="-171450" defTabSz="914286">
              <a:lnSpc>
                <a:spcPct val="107000"/>
              </a:lnSpc>
              <a:spcAft>
                <a:spcPts val="600"/>
              </a:spcAft>
              <a:buFont typeface="Arial" panose="020B0604020202020204" pitchFamily="34" charset="0"/>
              <a:buChar char="•"/>
              <a:defRPr/>
            </a:pPr>
            <a:r>
              <a:rPr lang="fi-FI" sz="1050" kern="100" dirty="0">
                <a:solidFill>
                  <a:srgbClr val="000000"/>
                </a:solidFill>
              </a:rPr>
              <a:t>M</a:t>
            </a:r>
            <a:r>
              <a:rPr kumimoji="0" lang="fi-FI" sz="1050" i="0" u="none" strike="noStrike" kern="100" cap="none" spc="0" normalizeH="0" baseline="0" noProof="0" dirty="0" err="1">
                <a:ln>
                  <a:noFill/>
                </a:ln>
                <a:solidFill>
                  <a:srgbClr val="000000"/>
                </a:solidFill>
                <a:effectLst/>
                <a:uLnTx/>
                <a:uFillTx/>
                <a:ea typeface="+mn-ea"/>
                <a:cs typeface="+mn-cs"/>
              </a:rPr>
              <a:t>ikäli</a:t>
            </a:r>
            <a:r>
              <a:rPr kumimoji="0" lang="fi-FI" sz="1050" i="0" u="none" strike="noStrike" kern="100" cap="none" spc="0" normalizeH="0" baseline="0" noProof="0" dirty="0">
                <a:ln>
                  <a:noFill/>
                </a:ln>
                <a:solidFill>
                  <a:srgbClr val="000000"/>
                </a:solidFill>
                <a:effectLst/>
                <a:uLnTx/>
                <a:uFillTx/>
                <a:ea typeface="+mn-ea"/>
                <a:cs typeface="+mn-cs"/>
              </a:rPr>
              <a:t> korjaavia toimenpiteitä ei käynnistetä, tai epäkohtaa ei saada korjattua, esihenkilö </a:t>
            </a:r>
            <a:r>
              <a:rPr lang="fi-FI" sz="1050" kern="100" dirty="0">
                <a:solidFill>
                  <a:srgbClr val="000000"/>
                </a:solidFill>
              </a:rPr>
              <a:t>i</a:t>
            </a:r>
            <a:r>
              <a:rPr kumimoji="0" lang="fi-FI" sz="1050" i="0" u="none" strike="noStrike" kern="100" cap="none" spc="0" normalizeH="0" baseline="0" noProof="0" dirty="0" err="1">
                <a:ln>
                  <a:noFill/>
                </a:ln>
                <a:solidFill>
                  <a:srgbClr val="000000"/>
                </a:solidFill>
                <a:effectLst/>
                <a:uLnTx/>
                <a:uFillTx/>
                <a:ea typeface="+mn-ea"/>
                <a:cs typeface="+mn-cs"/>
              </a:rPr>
              <a:t>lmoittaa</a:t>
            </a:r>
            <a:r>
              <a:rPr lang="fi-FI" sz="1050" kern="100" dirty="0">
                <a:solidFill>
                  <a:srgbClr val="000000"/>
                </a:solidFill>
              </a:rPr>
              <a:t> asiasta</a:t>
            </a:r>
            <a:r>
              <a:rPr kumimoji="0" lang="fi-FI" sz="1050" i="0" u="none" strike="noStrike" kern="100" cap="none" spc="0" normalizeH="0" baseline="0" noProof="0" dirty="0">
                <a:ln>
                  <a:noFill/>
                </a:ln>
                <a:solidFill>
                  <a:srgbClr val="000000"/>
                </a:solidFill>
                <a:effectLst/>
                <a:uLnTx/>
                <a:uFillTx/>
                <a:ea typeface="+mn-ea"/>
                <a:cs typeface="+mn-cs"/>
              </a:rPr>
              <a:t> </a:t>
            </a:r>
            <a:r>
              <a:rPr lang="fi-FI" sz="1050" kern="100" dirty="0">
                <a:solidFill>
                  <a:srgbClr val="000000"/>
                </a:solidFill>
              </a:rPr>
              <a:t>ylemmälle johdolle.</a:t>
            </a:r>
            <a:endParaRPr kumimoji="0" lang="fi-FI" sz="1050" i="0" u="none" strike="noStrike" kern="100" cap="none" spc="0" normalizeH="0" baseline="0" noProof="0" dirty="0">
              <a:ln>
                <a:noFill/>
              </a:ln>
              <a:solidFill>
                <a:srgbClr val="000000"/>
              </a:solidFill>
              <a:effectLst/>
              <a:uLnTx/>
              <a:uFillTx/>
              <a:ea typeface="+mn-ea"/>
              <a:cs typeface="+mn-cs"/>
            </a:endParaRPr>
          </a:p>
        </p:txBody>
      </p:sp>
      <p:sp>
        <p:nvSpPr>
          <p:cNvPr id="9" name="TextBox 8">
            <a:extLst>
              <a:ext uri="{FF2B5EF4-FFF2-40B4-BE49-F238E27FC236}">
                <a16:creationId xmlns:a16="http://schemas.microsoft.com/office/drawing/2014/main" id="{629385A2-BB47-B16D-343D-4AFE8C0332A5}"/>
              </a:ext>
            </a:extLst>
          </p:cNvPr>
          <p:cNvSpPr txBox="1">
            <a:spLocks/>
          </p:cNvSpPr>
          <p:nvPr/>
        </p:nvSpPr>
        <p:spPr>
          <a:xfrm>
            <a:off x="9137045" y="2747586"/>
            <a:ext cx="2838932" cy="3734869"/>
          </a:xfrm>
          <a:prstGeom prst="rect">
            <a:avLst/>
          </a:prstGeom>
          <a:noFill/>
        </p:spPr>
        <p:txBody>
          <a:bodyPr wrap="square">
            <a:spAutoFit/>
          </a:bodyPr>
          <a:lstStyle/>
          <a:p>
            <a:pPr marL="171450" indent="-171450">
              <a:lnSpc>
                <a:spcPct val="107000"/>
              </a:lnSpc>
              <a:spcAft>
                <a:spcPts val="600"/>
              </a:spcAft>
              <a:buFont typeface="Arial" panose="020B0604020202020204" pitchFamily="34" charset="0"/>
              <a:buChar char="•"/>
            </a:pPr>
            <a:r>
              <a:rPr lang="fi-FI" sz="1050" kern="100" dirty="0">
                <a:ea typeface="Calibri" panose="020F0502020204030204" pitchFamily="34" charset="0"/>
                <a:cs typeface="Times New Roman" panose="02020603050405020304" pitchFamily="18" charset="0"/>
              </a:rPr>
              <a:t>On velvoitettu työntekijöiden tavoin ilmoittamaan kaikista </a:t>
            </a:r>
            <a:r>
              <a:rPr lang="fi-FI" sz="1050" kern="100" dirty="0">
                <a:effectLst/>
                <a:ea typeface="Calibri" panose="020F0502020204030204" pitchFamily="34" charset="0"/>
                <a:cs typeface="Times New Roman" panose="02020603050405020304" pitchFamily="18" charset="0"/>
              </a:rPr>
              <a:t>havaituista riskeistä, vaaratilanteista ja epäkohdista </a:t>
            </a:r>
          </a:p>
          <a:p>
            <a:pPr marL="171450" indent="-171450" defTabSz="914286">
              <a:lnSpc>
                <a:spcPct val="107000"/>
              </a:lnSpc>
              <a:spcAft>
                <a:spcPts val="600"/>
              </a:spcAft>
              <a:buFont typeface="Arial" panose="020B0604020202020204" pitchFamily="34" charset="0"/>
              <a:buChar char="•"/>
              <a:defRPr/>
            </a:pPr>
            <a:r>
              <a:rPr lang="fi-FI" sz="1050" b="0" kern="100" noProof="0" dirty="0">
                <a:effectLst/>
              </a:rPr>
              <a:t>Huolehtii </a:t>
            </a:r>
            <a:r>
              <a:rPr lang="fi-FI" sz="1050" kern="100" dirty="0"/>
              <a:t>omavalvonnan ohjeistamisesta ja järjestämisestä sekä siitä, että esihenkilöillä on riittävästi tietoa turvallisuusasioista</a:t>
            </a:r>
          </a:p>
          <a:p>
            <a:pPr marL="171450" indent="-171450" defTabSz="914286">
              <a:lnSpc>
                <a:spcPct val="107000"/>
              </a:lnSpc>
              <a:spcAft>
                <a:spcPts val="600"/>
              </a:spcAft>
              <a:buFont typeface="Arial" panose="020B0604020202020204" pitchFamily="34" charset="0"/>
              <a:buChar char="•"/>
              <a:defRPr/>
            </a:pPr>
            <a:r>
              <a:rPr lang="fi-FI" sz="1050" kern="100" dirty="0"/>
              <a:t>Huolehtii siitä, että turvallisuuden varmistamiseen on osoitettu riittävästi resursseja </a:t>
            </a:r>
          </a:p>
          <a:p>
            <a:pPr marL="171450" indent="-171450" defTabSz="914286">
              <a:lnSpc>
                <a:spcPct val="107000"/>
              </a:lnSpc>
              <a:spcAft>
                <a:spcPts val="600"/>
              </a:spcAft>
              <a:buFont typeface="Arial" panose="020B0604020202020204" pitchFamily="34" charset="0"/>
              <a:buChar char="•"/>
              <a:defRPr/>
            </a:pPr>
            <a:r>
              <a:rPr lang="fi-FI" sz="1050" kern="100" dirty="0"/>
              <a:t>Sitoutuu riskienhallintaan ja toteuttaa aktiivisesti toimia riskienhallintaan</a:t>
            </a:r>
          </a:p>
          <a:p>
            <a:pPr marL="171450" indent="-171450" defTabSz="914286">
              <a:lnSpc>
                <a:spcPct val="107000"/>
              </a:lnSpc>
              <a:spcAft>
                <a:spcPts val="600"/>
              </a:spcAft>
              <a:buFont typeface="Arial" panose="020B0604020202020204" pitchFamily="34" charset="0"/>
              <a:buChar char="•"/>
              <a:defRPr/>
            </a:pPr>
            <a:r>
              <a:rPr lang="fi-FI" sz="1050" kern="100" dirty="0"/>
              <a:t>Vastaa asiakasturvallisuuden toteutumisesta häiriö- ja poikkeustilanteissa</a:t>
            </a:r>
          </a:p>
          <a:p>
            <a:pPr marL="171450" indent="-171450" defTabSz="914286">
              <a:lnSpc>
                <a:spcPct val="107000"/>
              </a:lnSpc>
              <a:spcAft>
                <a:spcPts val="600"/>
              </a:spcAft>
              <a:buFont typeface="Arial" panose="020B0604020202020204" pitchFamily="34" charset="0"/>
              <a:buChar char="•"/>
              <a:defRPr/>
            </a:pPr>
            <a:endParaRPr lang="fi-FI" sz="1050" kern="100" dirty="0"/>
          </a:p>
          <a:p>
            <a:pPr marL="171450" indent="-171450" defTabSz="914286">
              <a:lnSpc>
                <a:spcPct val="107000"/>
              </a:lnSpc>
              <a:spcAft>
                <a:spcPts val="600"/>
              </a:spcAft>
              <a:buFont typeface="Arial" panose="020B0604020202020204" pitchFamily="34" charset="0"/>
              <a:buChar char="•"/>
              <a:defRPr/>
            </a:pPr>
            <a:endParaRPr lang="fi-FI" sz="1050" kern="100" dirty="0"/>
          </a:p>
          <a:p>
            <a:pPr marL="171450" indent="-171450" algn="l">
              <a:lnSpc>
                <a:spcPct val="107000"/>
              </a:lnSpc>
              <a:spcAft>
                <a:spcPts val="600"/>
              </a:spcAft>
              <a:buFont typeface="Arial" panose="020B0604020202020204" pitchFamily="34" charset="0"/>
              <a:buChar char="•"/>
            </a:pPr>
            <a:endParaRPr lang="fi-FI"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Graphic 28">
            <a:extLst>
              <a:ext uri="{FF2B5EF4-FFF2-40B4-BE49-F238E27FC236}">
                <a16:creationId xmlns:a16="http://schemas.microsoft.com/office/drawing/2014/main" id="{B0A7AD45-8D7A-2245-21DD-E553FD35B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52647" y="2015893"/>
            <a:ext cx="537176" cy="537176"/>
          </a:xfrm>
          <a:prstGeom prst="rect">
            <a:avLst/>
          </a:prstGeom>
        </p:spPr>
      </p:pic>
      <p:sp>
        <p:nvSpPr>
          <p:cNvPr id="31" name="TextBox 30">
            <a:extLst>
              <a:ext uri="{FF2B5EF4-FFF2-40B4-BE49-F238E27FC236}">
                <a16:creationId xmlns:a16="http://schemas.microsoft.com/office/drawing/2014/main" id="{7D50FC4C-477C-A4C7-7E46-E254FE373589}"/>
              </a:ext>
            </a:extLst>
          </p:cNvPr>
          <p:cNvSpPr txBox="1"/>
          <p:nvPr/>
        </p:nvSpPr>
        <p:spPr>
          <a:xfrm>
            <a:off x="710890" y="2096325"/>
            <a:ext cx="1623671" cy="397738"/>
          </a:xfrm>
          <a:prstGeom prst="rect">
            <a:avLst/>
          </a:prstGeom>
          <a:noFill/>
        </p:spPr>
        <p:txBody>
          <a:bodyPr wrap="square">
            <a:spAutoFit/>
          </a:bodyPr>
          <a:lstStyle/>
          <a:p>
            <a:pPr marR="0" lvl="0" algn="l" defTabSz="914286" eaLnBrk="1" fontAlgn="auto" latinLnBrk="0" hangingPunct="1">
              <a:lnSpc>
                <a:spcPct val="107000"/>
              </a:lnSpc>
              <a:spcBef>
                <a:spcPts val="0"/>
              </a:spcBef>
              <a:spcAft>
                <a:spcPts val="600"/>
              </a:spcAft>
              <a:buClrTx/>
              <a:buSzTx/>
              <a:tabLst/>
              <a:defRPr/>
            </a:pPr>
            <a:r>
              <a:rPr kumimoji="0" lang="fi-FI" sz="2000" b="1" i="0" u="none" strike="noStrike" kern="100" cap="none" spc="0" normalizeH="0" baseline="0" noProof="0" dirty="0">
                <a:ln>
                  <a:noFill/>
                </a:ln>
                <a:solidFill>
                  <a:srgbClr val="000000"/>
                </a:solidFill>
                <a:effectLst/>
                <a:uLnTx/>
                <a:uFillTx/>
                <a:latin typeface="Arial" panose="020B0604020202020204"/>
                <a:ea typeface="+mn-ea"/>
                <a:cs typeface="+mn-cs"/>
              </a:rPr>
              <a:t>Työntekijä</a:t>
            </a:r>
          </a:p>
        </p:txBody>
      </p:sp>
      <p:pic>
        <p:nvPicPr>
          <p:cNvPr id="35" name="Graphic 34">
            <a:extLst>
              <a:ext uri="{FF2B5EF4-FFF2-40B4-BE49-F238E27FC236}">
                <a16:creationId xmlns:a16="http://schemas.microsoft.com/office/drawing/2014/main" id="{14A1F912-2DE7-D98F-B626-F559DB6FB8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2363" y="2006811"/>
            <a:ext cx="594167" cy="594167"/>
          </a:xfrm>
          <a:prstGeom prst="rect">
            <a:avLst/>
          </a:prstGeom>
        </p:spPr>
      </p:pic>
      <p:sp>
        <p:nvSpPr>
          <p:cNvPr id="37" name="TextBox 36">
            <a:extLst>
              <a:ext uri="{FF2B5EF4-FFF2-40B4-BE49-F238E27FC236}">
                <a16:creationId xmlns:a16="http://schemas.microsoft.com/office/drawing/2014/main" id="{D099D6C8-0E68-70BE-C1B3-E367BDEC68A0}"/>
              </a:ext>
            </a:extLst>
          </p:cNvPr>
          <p:cNvSpPr txBox="1"/>
          <p:nvPr/>
        </p:nvSpPr>
        <p:spPr>
          <a:xfrm>
            <a:off x="4407450" y="2105027"/>
            <a:ext cx="2554923" cy="397738"/>
          </a:xfrm>
          <a:prstGeom prst="rect">
            <a:avLst/>
          </a:prstGeom>
          <a:noFill/>
        </p:spPr>
        <p:txBody>
          <a:bodyPr wrap="square">
            <a:spAutoFit/>
          </a:bodyPr>
          <a:lstStyle/>
          <a:p>
            <a:pPr marR="0" lvl="0" algn="l" defTabSz="914286" eaLnBrk="1" fontAlgn="auto" latinLnBrk="0" hangingPunct="1">
              <a:lnSpc>
                <a:spcPct val="107000"/>
              </a:lnSpc>
              <a:spcBef>
                <a:spcPts val="0"/>
              </a:spcBef>
              <a:spcAft>
                <a:spcPts val="600"/>
              </a:spcAft>
              <a:buClrTx/>
              <a:buSzTx/>
              <a:tabLst/>
              <a:defRPr/>
            </a:pPr>
            <a:r>
              <a:rPr kumimoji="0" lang="fi-FI" sz="2000" b="1" i="0" u="none" strike="noStrike" kern="100" cap="none" spc="0" normalizeH="0" baseline="0" noProof="0" dirty="0">
                <a:ln>
                  <a:noFill/>
                </a:ln>
                <a:solidFill>
                  <a:srgbClr val="000000"/>
                </a:solidFill>
                <a:effectLst/>
                <a:uLnTx/>
                <a:uFillTx/>
                <a:latin typeface="Arial" panose="020B0604020202020204"/>
                <a:ea typeface="+mn-ea"/>
                <a:cs typeface="+mn-cs"/>
              </a:rPr>
              <a:t>Esihenkilö</a:t>
            </a:r>
          </a:p>
        </p:txBody>
      </p:sp>
      <p:sp>
        <p:nvSpPr>
          <p:cNvPr id="40" name="TextBox 39">
            <a:extLst>
              <a:ext uri="{FF2B5EF4-FFF2-40B4-BE49-F238E27FC236}">
                <a16:creationId xmlns:a16="http://schemas.microsoft.com/office/drawing/2014/main" id="{61186684-25DA-2765-797C-377F47429B7C}"/>
              </a:ext>
            </a:extLst>
          </p:cNvPr>
          <p:cNvSpPr txBox="1"/>
          <p:nvPr/>
        </p:nvSpPr>
        <p:spPr>
          <a:xfrm>
            <a:off x="8961164" y="2119228"/>
            <a:ext cx="1388596" cy="369332"/>
          </a:xfrm>
          <a:prstGeom prst="rect">
            <a:avLst/>
          </a:prstGeom>
          <a:noFill/>
        </p:spPr>
        <p:txBody>
          <a:bodyPr wrap="square" anchor="ctr">
            <a:spAutoFit/>
          </a:bodyPr>
          <a:lstStyle/>
          <a:p>
            <a:pPr algn="ctr">
              <a:lnSpc>
                <a:spcPct val="90000"/>
              </a:lnSpc>
              <a:spcAft>
                <a:spcPts val="600"/>
              </a:spcAft>
            </a:pPr>
            <a:r>
              <a:rPr lang="fi-FI" sz="2000" b="1" kern="100" dirty="0">
                <a:ea typeface="Calibri" panose="020F0502020204030204" pitchFamily="34" charset="0"/>
                <a:cs typeface="Times New Roman" panose="02020603050405020304" pitchFamily="18" charset="0"/>
              </a:rPr>
              <a:t>Johto</a:t>
            </a:r>
            <a:endParaRPr lang="fi-FI" sz="1100" kern="1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6535CD1-36A8-C742-C7CE-A9115D59A29A}"/>
              </a:ext>
            </a:extLst>
          </p:cNvPr>
          <p:cNvSpPr txBox="1"/>
          <p:nvPr/>
        </p:nvSpPr>
        <p:spPr>
          <a:xfrm>
            <a:off x="451413" y="746532"/>
            <a:ext cx="2626338"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Omavalvonnan toimeenpano</a:t>
            </a:r>
            <a:endParaRPr lang="fi-FI" sz="1400" b="1" dirty="0">
              <a:solidFill>
                <a:schemeClr val="accent1"/>
              </a:solidFill>
            </a:endParaRPr>
          </a:p>
        </p:txBody>
      </p:sp>
      <p:sp>
        <p:nvSpPr>
          <p:cNvPr id="36" name="Title 27">
            <a:extLst>
              <a:ext uri="{FF2B5EF4-FFF2-40B4-BE49-F238E27FC236}">
                <a16:creationId xmlns:a16="http://schemas.microsoft.com/office/drawing/2014/main" id="{7D194C3A-0791-CB10-58CC-935DD63F3E5A}"/>
              </a:ext>
            </a:extLst>
          </p:cNvPr>
          <p:cNvSpPr txBox="1">
            <a:spLocks/>
          </p:cNvSpPr>
          <p:nvPr/>
        </p:nvSpPr>
        <p:spPr>
          <a:xfrm>
            <a:off x="451413" y="822684"/>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dirty="0">
                <a:latin typeface="+mj-lt"/>
                <a:ea typeface="Inter" panose="02000503000000020004" pitchFamily="2" charset="0"/>
                <a:cs typeface="Times New Roman" panose="02020603050405020304" pitchFamily="18" charset="0"/>
              </a:rPr>
              <a:t>Riskienhallinnan työnjako</a:t>
            </a:r>
          </a:p>
        </p:txBody>
      </p:sp>
      <p:pic>
        <p:nvPicPr>
          <p:cNvPr id="4" name="Graphic 3">
            <a:extLst>
              <a:ext uri="{FF2B5EF4-FFF2-40B4-BE49-F238E27FC236}">
                <a16:creationId xmlns:a16="http://schemas.microsoft.com/office/drawing/2014/main" id="{2DFEF05C-2D53-6A31-0D23-6BAE1F10EE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91505" y="1912684"/>
            <a:ext cx="1008020" cy="765020"/>
          </a:xfrm>
          <a:prstGeom prst="rect">
            <a:avLst/>
          </a:prstGeom>
        </p:spPr>
      </p:pic>
      <p:sp>
        <p:nvSpPr>
          <p:cNvPr id="30" name="TextBox 29">
            <a:extLst>
              <a:ext uri="{FF2B5EF4-FFF2-40B4-BE49-F238E27FC236}">
                <a16:creationId xmlns:a16="http://schemas.microsoft.com/office/drawing/2014/main" id="{15DAC886-3F9F-1979-D2B6-DFF3B93D4E92}"/>
              </a:ext>
            </a:extLst>
          </p:cNvPr>
          <p:cNvSpPr txBox="1"/>
          <p:nvPr/>
        </p:nvSpPr>
        <p:spPr>
          <a:xfrm>
            <a:off x="451412" y="1504249"/>
            <a:ext cx="11186392" cy="338554"/>
          </a:xfrm>
          <a:prstGeom prst="rect">
            <a:avLst/>
          </a:prstGeom>
          <a:noFill/>
        </p:spPr>
        <p:txBody>
          <a:bodyPr wrap="square">
            <a:spAutoFit/>
          </a:bodyPr>
          <a:lstStyle/>
          <a:p>
            <a:r>
              <a:rPr lang="fi-FI" sz="1600" i="1" dirty="0">
                <a:solidFill>
                  <a:schemeClr val="accent5"/>
                </a:solidFill>
                <a:effectLst/>
                <a:ea typeface="Calibri" panose="020F0502020204030204" pitchFamily="34" charset="0"/>
                <a:cs typeface="Arial" panose="020B0604020202020204" pitchFamily="34" charset="0"/>
              </a:rPr>
              <a:t>Riskienhallinta vaatii sitoutumista ja aktiivisia toimia koko henkilökunnalta. </a:t>
            </a:r>
            <a:endParaRPr lang="fi-FI" sz="1600" i="1" dirty="0">
              <a:solidFill>
                <a:schemeClr val="accent5"/>
              </a:solidFill>
            </a:endParaRPr>
          </a:p>
        </p:txBody>
      </p:sp>
      <p:sp>
        <p:nvSpPr>
          <p:cNvPr id="3" name="Suorakulmio: Pyöristetyt kulmat 2">
            <a:extLst>
              <a:ext uri="{FF2B5EF4-FFF2-40B4-BE49-F238E27FC236}">
                <a16:creationId xmlns:a16="http://schemas.microsoft.com/office/drawing/2014/main" id="{B9955DAB-BB1D-3772-CD02-5AF5D9C23D59}"/>
              </a:ext>
            </a:extLst>
          </p:cNvPr>
          <p:cNvSpPr/>
          <p:nvPr/>
        </p:nvSpPr>
        <p:spPr>
          <a:xfrm>
            <a:off x="9228841" y="5663897"/>
            <a:ext cx="2623326" cy="905516"/>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000" b="1" u="sng" dirty="0">
                <a:solidFill>
                  <a:schemeClr val="tx1"/>
                </a:solidFill>
                <a:uFill>
                  <a:solidFill>
                    <a:schemeClr val="bg1">
                      <a:lumMod val="95000"/>
                    </a:schemeClr>
                  </a:solidFill>
                </a:uFill>
                <a:latin typeface="Arial" panose="020B0604020202020204" pitchFamily="34" charset="0"/>
                <a:cs typeface="Arial" panose="020B0604020202020204" pitchFamily="34" charset="0"/>
              </a:rPr>
              <a:t>Lue lisää</a:t>
            </a:r>
            <a:r>
              <a:rPr lang="fi-FI" sz="1000" i="1" u="sng" dirty="0">
                <a:solidFill>
                  <a:schemeClr val="tx1"/>
                </a:solidFill>
                <a:uFill>
                  <a:solidFill>
                    <a:schemeClr val="bg1">
                      <a:lumMod val="95000"/>
                    </a:schemeClr>
                  </a:solidFill>
                </a:u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fi-FI" sz="1000" u="sng" dirty="0">
                <a:solidFill>
                  <a:schemeClr val="tx1"/>
                </a:solidFill>
                <a:latin typeface="Arial" panose="020B0604020202020204" pitchFamily="34" charset="0"/>
                <a:cs typeface="Arial" panose="020B0604020202020204" pitchFamily="34" charset="0"/>
                <a:hlinkClick r:id="rId13"/>
              </a:rPr>
              <a:t>Riskienhallinta ja turvallisuussuunnittelu. Opas sosiaali- ja terveydenhuollon johdolle ja turvallisuusasiantuntijoille</a:t>
            </a:r>
            <a:r>
              <a:rPr lang="fi-FI" sz="1000" u="sng" dirty="0">
                <a:solidFill>
                  <a:schemeClr val="tx1"/>
                </a:solidFill>
                <a:latin typeface="Arial" panose="020B0604020202020204" pitchFamily="34" charset="0"/>
                <a:cs typeface="Arial" panose="020B0604020202020204" pitchFamily="34" charset="0"/>
              </a:rPr>
              <a:t> – VN </a:t>
            </a:r>
            <a:endParaRPr lang="fi-FI" sz="1000" u="sng" dirty="0">
              <a:solidFill>
                <a:schemeClr val="accent5">
                  <a:lumMod val="60000"/>
                  <a:lumOff val="40000"/>
                </a:schemeClr>
              </a:solidFill>
              <a:latin typeface="Arial" panose="020B0604020202020204" pitchFamily="34" charset="0"/>
              <a:cs typeface="Arial" panose="020B0604020202020204" pitchFamily="34" charset="0"/>
            </a:endParaRPr>
          </a:p>
        </p:txBody>
      </p:sp>
      <p:grpSp>
        <p:nvGrpSpPr>
          <p:cNvPr id="27" name="Ryhmä 26">
            <a:extLst>
              <a:ext uri="{FF2B5EF4-FFF2-40B4-BE49-F238E27FC236}">
                <a16:creationId xmlns:a16="http://schemas.microsoft.com/office/drawing/2014/main" id="{8178E15C-3913-BAE5-FA0C-9B76FC5A5EE7}"/>
              </a:ext>
            </a:extLst>
          </p:cNvPr>
          <p:cNvGrpSpPr/>
          <p:nvPr/>
        </p:nvGrpSpPr>
        <p:grpSpPr>
          <a:xfrm>
            <a:off x="4928896" y="468949"/>
            <a:ext cx="2338976" cy="45719"/>
            <a:chOff x="4928896" y="468949"/>
            <a:chExt cx="2338976" cy="45719"/>
          </a:xfrm>
        </p:grpSpPr>
        <p:sp>
          <p:nvSpPr>
            <p:cNvPr id="28" name="Rectangle 42">
              <a:extLst>
                <a:ext uri="{FF2B5EF4-FFF2-40B4-BE49-F238E27FC236}">
                  <a16:creationId xmlns:a16="http://schemas.microsoft.com/office/drawing/2014/main" id="{D7FFC187-9A52-8FFA-AEB9-2D2E5996BB5B}"/>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3">
              <a:extLst>
                <a:ext uri="{FF2B5EF4-FFF2-40B4-BE49-F238E27FC236}">
                  <a16:creationId xmlns:a16="http://schemas.microsoft.com/office/drawing/2014/main" id="{AF710B71-613E-7D81-6998-4BC61710426F}"/>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Rectangle 44">
              <a:extLst>
                <a:ext uri="{FF2B5EF4-FFF2-40B4-BE49-F238E27FC236}">
                  <a16:creationId xmlns:a16="http://schemas.microsoft.com/office/drawing/2014/main" id="{512F2178-6D3C-8822-A915-376EE05FFBE7}"/>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5">
              <a:extLst>
                <a:ext uri="{FF2B5EF4-FFF2-40B4-BE49-F238E27FC236}">
                  <a16:creationId xmlns:a16="http://schemas.microsoft.com/office/drawing/2014/main" id="{2D533783-0BE7-33A7-D613-448FFD7ED177}"/>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Rectangle 46">
              <a:extLst>
                <a:ext uri="{FF2B5EF4-FFF2-40B4-BE49-F238E27FC236}">
                  <a16:creationId xmlns:a16="http://schemas.microsoft.com/office/drawing/2014/main" id="{9CA45803-C842-FDBE-EBB2-C42AE556844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Rectangle 47">
              <a:extLst>
                <a:ext uri="{FF2B5EF4-FFF2-40B4-BE49-F238E27FC236}">
                  <a16:creationId xmlns:a16="http://schemas.microsoft.com/office/drawing/2014/main" id="{48CE08EF-9823-49E0-6AAF-102EE995984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1552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Asiakkaan asema ja oikeudet</a:t>
            </a:r>
          </a:p>
        </p:txBody>
      </p:sp>
      <p:grpSp>
        <p:nvGrpSpPr>
          <p:cNvPr id="13" name="Ryhmä 12">
            <a:extLst>
              <a:ext uri="{FF2B5EF4-FFF2-40B4-BE49-F238E27FC236}">
                <a16:creationId xmlns:a16="http://schemas.microsoft.com/office/drawing/2014/main" id="{A18DDFBD-D691-F4B0-2A62-5F076201C10F}"/>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AC58DABF-CA8A-20AE-B43A-DBE37A30C15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43">
              <a:extLst>
                <a:ext uri="{FF2B5EF4-FFF2-40B4-BE49-F238E27FC236}">
                  <a16:creationId xmlns:a16="http://schemas.microsoft.com/office/drawing/2014/main" id="{27135C50-3E3A-888A-6E8D-9C967E767A7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4">
              <a:extLst>
                <a:ext uri="{FF2B5EF4-FFF2-40B4-BE49-F238E27FC236}">
                  <a16:creationId xmlns:a16="http://schemas.microsoft.com/office/drawing/2014/main" id="{A08E315A-B2D8-5EDE-FD48-72842187E73D}"/>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5">
              <a:extLst>
                <a:ext uri="{FF2B5EF4-FFF2-40B4-BE49-F238E27FC236}">
                  <a16:creationId xmlns:a16="http://schemas.microsoft.com/office/drawing/2014/main" id="{14A21A03-EE62-ACF6-A7E0-72EAF0A49440}"/>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6">
              <a:extLst>
                <a:ext uri="{FF2B5EF4-FFF2-40B4-BE49-F238E27FC236}">
                  <a16:creationId xmlns:a16="http://schemas.microsoft.com/office/drawing/2014/main" id="{4D858785-0366-AF7E-8CEA-C6A714AD6F48}"/>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7">
              <a:extLst>
                <a:ext uri="{FF2B5EF4-FFF2-40B4-BE49-F238E27FC236}">
                  <a16:creationId xmlns:a16="http://schemas.microsoft.com/office/drawing/2014/main" id="{90B9E70B-1267-3099-2E72-5DD02034234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8013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94A348-37C1-6C86-A7AC-34794B7E9488}"/>
              </a:ext>
            </a:extLst>
          </p:cNvPr>
          <p:cNvGraphicFramePr>
            <a:graphicFrameLocks noChangeAspect="1"/>
          </p:cNvGraphicFramePr>
          <p:nvPr>
            <p:custDataLst>
              <p:tags r:id="rId2"/>
            </p:custDataLst>
            <p:extLst>
              <p:ext uri="{D42A27DB-BD31-4B8C-83A1-F6EECF244321}">
                <p14:modId xmlns:p14="http://schemas.microsoft.com/office/powerpoint/2010/main" val="303497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8B94A348-37C1-6C86-A7AC-34794B7E94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2F6DE569-A520-4796-7A42-1034F9CE8E3B}"/>
              </a:ext>
            </a:extLst>
          </p:cNvPr>
          <p:cNvSpPr/>
          <p:nvPr/>
        </p:nvSpPr>
        <p:spPr>
          <a:xfrm>
            <a:off x="7795646" y="2389842"/>
            <a:ext cx="3944939" cy="3563635"/>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52" name="Rectangle 51">
            <a:extLst>
              <a:ext uri="{FF2B5EF4-FFF2-40B4-BE49-F238E27FC236}">
                <a16:creationId xmlns:a16="http://schemas.microsoft.com/office/drawing/2014/main" id="{3661D4C5-C779-EF4F-D71D-239B45A973DC}"/>
              </a:ext>
            </a:extLst>
          </p:cNvPr>
          <p:cNvSpPr/>
          <p:nvPr/>
        </p:nvSpPr>
        <p:spPr>
          <a:xfrm>
            <a:off x="451393" y="1693703"/>
            <a:ext cx="2780891" cy="757130"/>
          </a:xfrm>
          <a:prstGeom prst="rect">
            <a:avLst/>
          </a:prstGeom>
          <a:solidFill>
            <a:schemeClr val="accent1">
              <a:lumMod val="75000"/>
              <a:alpha val="1995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6" name="Rectangle 45">
            <a:extLst>
              <a:ext uri="{FF2B5EF4-FFF2-40B4-BE49-F238E27FC236}">
                <a16:creationId xmlns:a16="http://schemas.microsoft.com/office/drawing/2014/main" id="{A0894480-75A1-5F40-1E11-A37381F26EE0}"/>
              </a:ext>
            </a:extLst>
          </p:cNvPr>
          <p:cNvSpPr/>
          <p:nvPr/>
        </p:nvSpPr>
        <p:spPr>
          <a:xfrm>
            <a:off x="3613952" y="2443373"/>
            <a:ext cx="4066834" cy="35207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6" name="Rectangle 25">
            <a:extLst>
              <a:ext uri="{FF2B5EF4-FFF2-40B4-BE49-F238E27FC236}">
                <a16:creationId xmlns:a16="http://schemas.microsoft.com/office/drawing/2014/main" id="{36E2E2B0-8B5A-8A5C-DA5A-5D3AC2B01866}"/>
              </a:ext>
            </a:extLst>
          </p:cNvPr>
          <p:cNvSpPr/>
          <p:nvPr/>
        </p:nvSpPr>
        <p:spPr>
          <a:xfrm>
            <a:off x="7796574" y="1690974"/>
            <a:ext cx="3944011" cy="757130"/>
          </a:xfrm>
          <a:prstGeom prst="rect">
            <a:avLst/>
          </a:prstGeom>
          <a:solidFill>
            <a:schemeClr val="accent5">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8" name="Rectangle 17">
            <a:extLst>
              <a:ext uri="{FF2B5EF4-FFF2-40B4-BE49-F238E27FC236}">
                <a16:creationId xmlns:a16="http://schemas.microsoft.com/office/drawing/2014/main" id="{B6C3AB4F-845E-E601-05B9-3B6E06B96DD4}"/>
              </a:ext>
            </a:extLst>
          </p:cNvPr>
          <p:cNvSpPr/>
          <p:nvPr/>
        </p:nvSpPr>
        <p:spPr>
          <a:xfrm>
            <a:off x="451413" y="2445144"/>
            <a:ext cx="2780891" cy="3507897"/>
          </a:xfrm>
          <a:prstGeom prst="rect">
            <a:avLst/>
          </a:prstGeom>
          <a:solidFill>
            <a:schemeClr val="accent1">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2800" dirty="0"/>
              <a:t>Asiakkaan asema ja oikeudet</a:t>
            </a:r>
            <a:endParaRPr lang="fi-FI" dirty="0"/>
          </a:p>
        </p:txBody>
      </p:sp>
      <p:sp>
        <p:nvSpPr>
          <p:cNvPr id="5" name="TextBox 4">
            <a:extLst>
              <a:ext uri="{FF2B5EF4-FFF2-40B4-BE49-F238E27FC236}">
                <a16:creationId xmlns:a16="http://schemas.microsoft.com/office/drawing/2014/main" id="{B52E3C72-0235-2DBC-D71B-0C2A1F1C827C}"/>
              </a:ext>
            </a:extLst>
          </p:cNvPr>
          <p:cNvSpPr txBox="1"/>
          <p:nvPr/>
        </p:nvSpPr>
        <p:spPr>
          <a:xfrm>
            <a:off x="355600" y="1030080"/>
            <a:ext cx="10985500" cy="369332"/>
          </a:xfrm>
          <a:prstGeom prst="rect">
            <a:avLst/>
          </a:prstGeom>
          <a:noFill/>
        </p:spPr>
        <p:txBody>
          <a:bodyPr wrap="square">
            <a:spAutoFit/>
          </a:bodyPr>
          <a:lstStyle/>
          <a:p>
            <a:pPr algn="ctr">
              <a:spcAft>
                <a:spcPts val="600"/>
              </a:spcAft>
            </a:pPr>
            <a:r>
              <a:rPr lang="fi-FI" sz="1800" b="1" i="1" dirty="0"/>
              <a:t>Itsemääräämisoikeus on jokaiselle kuuluva perusoikeus, jota vahvistetaan toiminnassa. </a:t>
            </a:r>
          </a:p>
        </p:txBody>
      </p:sp>
      <p:sp>
        <p:nvSpPr>
          <p:cNvPr id="9" name="TextBox 8">
            <a:extLst>
              <a:ext uri="{FF2B5EF4-FFF2-40B4-BE49-F238E27FC236}">
                <a16:creationId xmlns:a16="http://schemas.microsoft.com/office/drawing/2014/main" id="{8B86F2A2-45A8-44AF-6D76-3E58DB23EB0E}"/>
              </a:ext>
            </a:extLst>
          </p:cNvPr>
          <p:cNvSpPr txBox="1"/>
          <p:nvPr/>
        </p:nvSpPr>
        <p:spPr>
          <a:xfrm>
            <a:off x="7779307" y="1716319"/>
            <a:ext cx="3961278" cy="757130"/>
          </a:xfrm>
          <a:prstGeom prst="rect">
            <a:avLst/>
          </a:prstGeom>
          <a:noFill/>
        </p:spPr>
        <p:txBody>
          <a:bodyPr wrap="square">
            <a:spAutoFit/>
          </a:bodyPr>
          <a:lstStyle/>
          <a:p>
            <a:pPr algn="ctr">
              <a:lnSpc>
                <a:spcPct val="90000"/>
              </a:lnSpc>
              <a:spcAft>
                <a:spcPts val="600"/>
              </a:spcAft>
            </a:pPr>
            <a:r>
              <a:rPr lang="fi-FI" sz="1550" b="1" dirty="0"/>
              <a:t>Jos olen tyytymämätön palvelun laatuun ja/tai saamaani kohteluun, voin…</a:t>
            </a:r>
          </a:p>
        </p:txBody>
      </p:sp>
      <p:sp>
        <p:nvSpPr>
          <p:cNvPr id="10" name="TextBox 9">
            <a:extLst>
              <a:ext uri="{FF2B5EF4-FFF2-40B4-BE49-F238E27FC236}">
                <a16:creationId xmlns:a16="http://schemas.microsoft.com/office/drawing/2014/main" id="{BCC2E173-3935-FA98-0735-A284F4BF08C0}"/>
              </a:ext>
            </a:extLst>
          </p:cNvPr>
          <p:cNvSpPr txBox="1"/>
          <p:nvPr/>
        </p:nvSpPr>
        <p:spPr>
          <a:xfrm>
            <a:off x="8692375" y="5007282"/>
            <a:ext cx="2764650" cy="830997"/>
          </a:xfrm>
          <a:prstGeom prst="rect">
            <a:avLst/>
          </a:prstGeom>
          <a:noFill/>
        </p:spPr>
        <p:txBody>
          <a:bodyPr wrap="square">
            <a:spAutoFit/>
          </a:bodyPr>
          <a:lstStyle/>
          <a:p>
            <a:pPr>
              <a:spcAft>
                <a:spcPts val="600"/>
              </a:spcAft>
            </a:pPr>
            <a:r>
              <a:rPr lang="fi-FI" sz="1200" i="1" dirty="0"/>
              <a:t>Saan lisätietoa ja neuvoja tarvittaessa henkilökunnalta, sosiaali- ja potilasasiavastaavalta tai kuluttajaoikeusneuvonnasta</a:t>
            </a:r>
          </a:p>
        </p:txBody>
      </p:sp>
      <p:sp>
        <p:nvSpPr>
          <p:cNvPr id="23" name="TextBox 22">
            <a:extLst>
              <a:ext uri="{FF2B5EF4-FFF2-40B4-BE49-F238E27FC236}">
                <a16:creationId xmlns:a16="http://schemas.microsoft.com/office/drawing/2014/main" id="{FFDAB25F-F54C-00C4-C552-06BA206C8195}"/>
              </a:ext>
            </a:extLst>
          </p:cNvPr>
          <p:cNvSpPr txBox="1"/>
          <p:nvPr/>
        </p:nvSpPr>
        <p:spPr>
          <a:xfrm>
            <a:off x="492665" y="1885488"/>
            <a:ext cx="2757705" cy="1692771"/>
          </a:xfrm>
          <a:prstGeom prst="rect">
            <a:avLst/>
          </a:prstGeom>
          <a:noFill/>
        </p:spPr>
        <p:txBody>
          <a:bodyPr wrap="square" lIns="36000" rIns="36000">
            <a:spAutoFit/>
          </a:bodyPr>
          <a:lstStyle/>
          <a:p>
            <a:pPr algn="ctr">
              <a:spcAft>
                <a:spcPts val="600"/>
              </a:spcAft>
            </a:pPr>
            <a:r>
              <a:rPr lang="fi-FI" b="1" dirty="0"/>
              <a:t>Me toimintayksikössä…</a:t>
            </a:r>
          </a:p>
          <a:p>
            <a:pPr algn="ctr">
              <a:spcAft>
                <a:spcPts val="600"/>
              </a:spcAft>
            </a:pPr>
            <a:endParaRPr lang="fi-FI" sz="1600" b="1" dirty="0"/>
          </a:p>
          <a:p>
            <a:pPr algn="ctr">
              <a:spcAft>
                <a:spcPts val="600"/>
              </a:spcAft>
            </a:pPr>
            <a:r>
              <a:rPr lang="fi-FI" sz="1200" dirty="0"/>
              <a:t>kunnioitamme ja pyrimme vahvistamaan asiakkaan itse-määräämisoikeutta ja tuemme asiakkaan osallistumista palvelujensa suunnitteluun ja toteutukseen. </a:t>
            </a:r>
          </a:p>
        </p:txBody>
      </p:sp>
      <p:sp>
        <p:nvSpPr>
          <p:cNvPr id="7" name="Rectangle 6">
            <a:extLst>
              <a:ext uri="{FF2B5EF4-FFF2-40B4-BE49-F238E27FC236}">
                <a16:creationId xmlns:a16="http://schemas.microsoft.com/office/drawing/2014/main" id="{F3CA9E1C-E418-3B66-3E87-EC2260809EFF}"/>
              </a:ext>
            </a:extLst>
          </p:cNvPr>
          <p:cNvSpPr/>
          <p:nvPr/>
        </p:nvSpPr>
        <p:spPr>
          <a:xfrm>
            <a:off x="8878671" y="2639389"/>
            <a:ext cx="2975496" cy="588261"/>
          </a:xfrm>
          <a:prstGeom prst="rect">
            <a:avLst/>
          </a:prstGeom>
          <a:noFill/>
          <a:ln w="19050">
            <a:noFill/>
            <a:prstDash val="solid"/>
          </a:ln>
        </p:spPr>
        <p:txBody>
          <a:bodyPr wrap="square" lIns="72000" rIns="72000" rtlCol="0" anchor="ctr">
            <a:noAutofit/>
          </a:bodyPr>
          <a:lstStyle/>
          <a:p>
            <a:pPr>
              <a:spcAft>
                <a:spcPts val="600"/>
              </a:spcAft>
            </a:pPr>
            <a:r>
              <a:rPr lang="fi-FI" sz="1400" b="1" dirty="0">
                <a:effectLst/>
                <a:ea typeface="Calibri" panose="020F0502020204030204" pitchFamily="34" charset="0"/>
                <a:cs typeface="Times New Roman" panose="02020603050405020304" pitchFamily="18" charset="0"/>
              </a:rPr>
              <a:t>antaa palautetta tai kehittämisideoita</a:t>
            </a:r>
          </a:p>
        </p:txBody>
      </p:sp>
      <p:sp>
        <p:nvSpPr>
          <p:cNvPr id="30" name="Rectangle 29">
            <a:extLst>
              <a:ext uri="{FF2B5EF4-FFF2-40B4-BE49-F238E27FC236}">
                <a16:creationId xmlns:a16="http://schemas.microsoft.com/office/drawing/2014/main" id="{0096C2A7-6267-3BA8-376D-3BB1E2638F63}"/>
              </a:ext>
            </a:extLst>
          </p:cNvPr>
          <p:cNvSpPr/>
          <p:nvPr/>
        </p:nvSpPr>
        <p:spPr>
          <a:xfrm>
            <a:off x="8882012" y="3403511"/>
            <a:ext cx="3045519" cy="625646"/>
          </a:xfrm>
          <a:prstGeom prst="rect">
            <a:avLst/>
          </a:prstGeom>
          <a:noFill/>
          <a:ln w="19050">
            <a:noFill/>
            <a:prstDash val="solid"/>
          </a:ln>
        </p:spPr>
        <p:txBody>
          <a:bodyPr wrap="square" lIns="72000" rIns="72000" rtlCol="0" anchor="ctr">
            <a:noAutofit/>
          </a:bodyPr>
          <a:lstStyle/>
          <a:p>
            <a:pPr>
              <a:spcAft>
                <a:spcPts val="600"/>
              </a:spcAft>
            </a:pPr>
            <a:r>
              <a:rPr lang="fi-FI" sz="1400" b="1" dirty="0">
                <a:effectLst/>
                <a:ea typeface="Calibri" panose="020F0502020204030204" pitchFamily="34" charset="0"/>
                <a:cs typeface="Times New Roman" panose="02020603050405020304" pitchFamily="18" charset="0"/>
              </a:rPr>
              <a:t>tehdä ilmoituksen</a:t>
            </a:r>
          </a:p>
        </p:txBody>
      </p:sp>
      <p:sp>
        <p:nvSpPr>
          <p:cNvPr id="31" name="Rectangle 30">
            <a:extLst>
              <a:ext uri="{FF2B5EF4-FFF2-40B4-BE49-F238E27FC236}">
                <a16:creationId xmlns:a16="http://schemas.microsoft.com/office/drawing/2014/main" id="{99C456BD-49DB-D462-82BA-51FC92798414}"/>
              </a:ext>
            </a:extLst>
          </p:cNvPr>
          <p:cNvSpPr/>
          <p:nvPr/>
        </p:nvSpPr>
        <p:spPr>
          <a:xfrm>
            <a:off x="8882012" y="4146326"/>
            <a:ext cx="2764650" cy="639709"/>
          </a:xfrm>
          <a:prstGeom prst="rect">
            <a:avLst/>
          </a:prstGeom>
          <a:noFill/>
          <a:ln w="19050">
            <a:noFill/>
            <a:prstDash val="solid"/>
          </a:ln>
        </p:spPr>
        <p:txBody>
          <a:bodyPr wrap="square" lIns="72000" rIns="72000" rtlCol="0" anchor="ctr">
            <a:noAutofit/>
          </a:bodyPr>
          <a:lstStyle/>
          <a:p>
            <a:pPr>
              <a:spcAft>
                <a:spcPts val="600"/>
              </a:spcAft>
            </a:pPr>
            <a:r>
              <a:rPr lang="fi-FI" sz="1400" b="1" dirty="0">
                <a:ea typeface="Calibri" panose="020F0502020204030204" pitchFamily="34" charset="0"/>
                <a:cs typeface="Times New Roman" panose="02020603050405020304" pitchFamily="18" charset="0"/>
              </a:rPr>
              <a:t>tehdä muistutuksen</a:t>
            </a:r>
          </a:p>
        </p:txBody>
      </p:sp>
      <p:pic>
        <p:nvPicPr>
          <p:cNvPr id="40" name="Graphic 39">
            <a:extLst>
              <a:ext uri="{FF2B5EF4-FFF2-40B4-BE49-F238E27FC236}">
                <a16:creationId xmlns:a16="http://schemas.microsoft.com/office/drawing/2014/main" id="{408B0DE4-1A96-90AB-85E6-34DB87B933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0702" y="3451211"/>
            <a:ext cx="530247" cy="530247"/>
          </a:xfrm>
          <a:prstGeom prst="rect">
            <a:avLst/>
          </a:prstGeom>
        </p:spPr>
      </p:pic>
      <p:pic>
        <p:nvPicPr>
          <p:cNvPr id="50" name="Graphic 49">
            <a:extLst>
              <a:ext uri="{FF2B5EF4-FFF2-40B4-BE49-F238E27FC236}">
                <a16:creationId xmlns:a16="http://schemas.microsoft.com/office/drawing/2014/main" id="{88390843-8A0B-49ED-A872-6FAF651ABD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505226" y="3476349"/>
            <a:ext cx="2720012" cy="2799887"/>
          </a:xfrm>
          <a:prstGeom prst="rect">
            <a:avLst/>
          </a:prstGeom>
        </p:spPr>
      </p:pic>
      <p:sp>
        <p:nvSpPr>
          <p:cNvPr id="53" name="Rectangle 52">
            <a:extLst>
              <a:ext uri="{FF2B5EF4-FFF2-40B4-BE49-F238E27FC236}">
                <a16:creationId xmlns:a16="http://schemas.microsoft.com/office/drawing/2014/main" id="{D1B9411A-917E-24BE-A940-D59B31C0A7D5}"/>
              </a:ext>
            </a:extLst>
          </p:cNvPr>
          <p:cNvSpPr/>
          <p:nvPr/>
        </p:nvSpPr>
        <p:spPr>
          <a:xfrm>
            <a:off x="3613952" y="1688015"/>
            <a:ext cx="4068112" cy="757130"/>
          </a:xfrm>
          <a:prstGeom prst="rect">
            <a:avLst/>
          </a:prstGeom>
          <a:solidFill>
            <a:schemeClr val="accent5">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0" name="TextBox 19">
            <a:extLst>
              <a:ext uri="{FF2B5EF4-FFF2-40B4-BE49-F238E27FC236}">
                <a16:creationId xmlns:a16="http://schemas.microsoft.com/office/drawing/2014/main" id="{36426208-C772-BB66-04EA-CBA7A44DA29C}"/>
              </a:ext>
            </a:extLst>
          </p:cNvPr>
          <p:cNvSpPr txBox="1"/>
          <p:nvPr/>
        </p:nvSpPr>
        <p:spPr>
          <a:xfrm>
            <a:off x="3836448" y="1885488"/>
            <a:ext cx="3720363" cy="451940"/>
          </a:xfrm>
          <a:prstGeom prst="rect">
            <a:avLst/>
          </a:prstGeom>
          <a:noFill/>
        </p:spPr>
        <p:txBody>
          <a:bodyPr wrap="square">
            <a:noAutofit/>
          </a:bodyPr>
          <a:lstStyle/>
          <a:p>
            <a:pPr algn="ctr">
              <a:spcAft>
                <a:spcPts val="600"/>
              </a:spcAft>
            </a:pPr>
            <a:r>
              <a:rPr lang="fi-FI" b="1" dirty="0"/>
              <a:t>Minulla asiakkaana on oikeus…</a:t>
            </a:r>
          </a:p>
        </p:txBody>
      </p:sp>
      <p:sp>
        <p:nvSpPr>
          <p:cNvPr id="57" name="TextBox 56">
            <a:extLst>
              <a:ext uri="{FF2B5EF4-FFF2-40B4-BE49-F238E27FC236}">
                <a16:creationId xmlns:a16="http://schemas.microsoft.com/office/drawing/2014/main" id="{8B407675-F6F6-028D-E806-DC5CF1B11453}"/>
              </a:ext>
            </a:extLst>
          </p:cNvPr>
          <p:cNvSpPr txBox="1"/>
          <p:nvPr/>
        </p:nvSpPr>
        <p:spPr>
          <a:xfrm>
            <a:off x="3837393" y="2507278"/>
            <a:ext cx="3627563" cy="2225360"/>
          </a:xfrm>
          <a:prstGeom prst="rect">
            <a:avLst/>
          </a:prstGeom>
          <a:noFill/>
        </p:spPr>
        <p:txBody>
          <a:bodyPr wrap="square">
            <a:noAutofit/>
          </a:bodyPr>
          <a:lstStyle/>
          <a:p>
            <a:pPr>
              <a:spcAft>
                <a:spcPts val="600"/>
              </a:spcAft>
            </a:pPr>
            <a:r>
              <a:rPr lang="fi-FI" sz="1200" dirty="0"/>
              <a:t>henkilökohtaiseen vapauteen, koskemattomuuteen ja turvallisuuteen sekä laadukkaaseen palveluun ja hyvään kohteluun ilman syrjintää. </a:t>
            </a:r>
          </a:p>
          <a:p>
            <a:pPr marL="171450" indent="-171450">
              <a:spcAft>
                <a:spcPts val="600"/>
              </a:spcAft>
              <a:buFont typeface="Arial" panose="020B0604020202020204" pitchFamily="34" charset="0"/>
              <a:buChar char="•"/>
            </a:pPr>
            <a:r>
              <a:rPr lang="fi-FI" sz="1200" dirty="0"/>
              <a:t>Minua kohdellaan kunnioittaen ihmisarvoani, vakaumustani ja yksityisyyttäni. </a:t>
            </a:r>
          </a:p>
          <a:p>
            <a:pPr marL="171450" indent="-171450">
              <a:spcAft>
                <a:spcPts val="600"/>
              </a:spcAft>
              <a:buFont typeface="Arial" panose="020B0604020202020204" pitchFamily="34" charset="0"/>
              <a:buChar char="•"/>
            </a:pPr>
            <a:r>
              <a:rPr lang="fi-FI" sz="1200" dirty="0">
                <a:solidFill>
                  <a:schemeClr val="tx1"/>
                </a:solidFill>
              </a:rPr>
              <a:t>Näkemykseni ja toiveeni huomioidaan </a:t>
            </a:r>
            <a:br>
              <a:rPr lang="fi-FI" sz="1200" dirty="0">
                <a:solidFill>
                  <a:schemeClr val="tx1"/>
                </a:solidFill>
              </a:rPr>
            </a:br>
            <a:r>
              <a:rPr lang="fi-FI" sz="1200" dirty="0">
                <a:solidFill>
                  <a:schemeClr val="tx1"/>
                </a:solidFill>
              </a:rPr>
              <a:t>palveluja suunniteltaessa ja toteutettaessa.</a:t>
            </a:r>
            <a:endParaRPr lang="fi-FI" sz="1200" dirty="0"/>
          </a:p>
        </p:txBody>
      </p:sp>
      <p:pic>
        <p:nvPicPr>
          <p:cNvPr id="44" name="Graphic 43">
            <a:extLst>
              <a:ext uri="{FF2B5EF4-FFF2-40B4-BE49-F238E27FC236}">
                <a16:creationId xmlns:a16="http://schemas.microsoft.com/office/drawing/2014/main" id="{0A59BACD-86A2-E00E-71D2-654A9B5F8FE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5887920" y="3497708"/>
            <a:ext cx="2839635" cy="2923023"/>
          </a:xfrm>
          <a:prstGeom prst="rect">
            <a:avLst/>
          </a:prstGeom>
        </p:spPr>
      </p:pic>
      <p:pic>
        <p:nvPicPr>
          <p:cNvPr id="3" name="Graphic 2" descr="Warning outline">
            <a:extLst>
              <a:ext uri="{FF2B5EF4-FFF2-40B4-BE49-F238E27FC236}">
                <a16:creationId xmlns:a16="http://schemas.microsoft.com/office/drawing/2014/main" id="{0778ACA9-EAF0-6AE6-C070-E3FCFD17C9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47739" y="4119428"/>
            <a:ext cx="596544" cy="596544"/>
          </a:xfrm>
          <a:prstGeom prst="rect">
            <a:avLst/>
          </a:prstGeom>
        </p:spPr>
      </p:pic>
      <p:pic>
        <p:nvPicPr>
          <p:cNvPr id="13" name="Graphic 12">
            <a:extLst>
              <a:ext uri="{FF2B5EF4-FFF2-40B4-BE49-F238E27FC236}">
                <a16:creationId xmlns:a16="http://schemas.microsoft.com/office/drawing/2014/main" id="{7A46E9E1-B968-60A5-6B11-F1DB9E6235A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15721" y="2581669"/>
            <a:ext cx="519097" cy="613478"/>
          </a:xfrm>
          <a:prstGeom prst="rect">
            <a:avLst/>
          </a:prstGeom>
        </p:spPr>
      </p:pic>
      <p:sp>
        <p:nvSpPr>
          <p:cNvPr id="6" name="Tekstiruutu 5">
            <a:extLst>
              <a:ext uri="{FF2B5EF4-FFF2-40B4-BE49-F238E27FC236}">
                <a16:creationId xmlns:a16="http://schemas.microsoft.com/office/drawing/2014/main" id="{3739C7B7-59EF-566E-DAE8-4C9873257E39}"/>
              </a:ext>
            </a:extLst>
          </p:cNvPr>
          <p:cNvSpPr txBox="1"/>
          <p:nvPr/>
        </p:nvSpPr>
        <p:spPr>
          <a:xfrm>
            <a:off x="8876899" y="3783594"/>
            <a:ext cx="2292346" cy="369332"/>
          </a:xfrm>
          <a:prstGeom prst="rect">
            <a:avLst/>
          </a:prstGeom>
          <a:noFill/>
        </p:spPr>
        <p:txBody>
          <a:bodyPr wrap="square">
            <a:spAutoFit/>
          </a:bodyPr>
          <a:lstStyle/>
          <a:p>
            <a:pPr>
              <a:spcAft>
                <a:spcPts val="600"/>
              </a:spcAft>
            </a:pPr>
            <a:r>
              <a:rPr lang="fi-FI" sz="900" dirty="0">
                <a:ea typeface="Calibri" panose="020F0502020204030204" pitchFamily="34" charset="0"/>
                <a:cs typeface="Times New Roman" panose="02020603050405020304" pitchFamily="18" charset="0"/>
              </a:rPr>
              <a:t>t</a:t>
            </a:r>
            <a:r>
              <a:rPr lang="fi-FI" sz="900" dirty="0">
                <a:effectLst/>
                <a:ea typeface="Calibri" panose="020F0502020204030204" pitchFamily="34" charset="0"/>
                <a:cs typeface="Times New Roman" panose="02020603050405020304" pitchFamily="18" charset="0"/>
              </a:rPr>
              <a:t>ilanteesta, joka on aiheuttanut ta</a:t>
            </a:r>
            <a:r>
              <a:rPr lang="fi-FI" sz="900" dirty="0">
                <a:ea typeface="Calibri" panose="020F0502020204030204" pitchFamily="34" charset="0"/>
                <a:cs typeface="Times New Roman" panose="02020603050405020304" pitchFamily="18" charset="0"/>
              </a:rPr>
              <a:t>i olisi voinut aiheuttaa haittaa</a:t>
            </a:r>
            <a:r>
              <a:rPr lang="fi-FI" sz="900" dirty="0">
                <a:effectLst/>
                <a:ea typeface="Calibri" panose="020F0502020204030204" pitchFamily="34" charset="0"/>
                <a:cs typeface="Times New Roman" panose="02020603050405020304" pitchFamily="18" charset="0"/>
              </a:rPr>
              <a:t> </a:t>
            </a:r>
          </a:p>
        </p:txBody>
      </p:sp>
      <p:sp>
        <p:nvSpPr>
          <p:cNvPr id="8" name="Tekstiruutu 7">
            <a:extLst>
              <a:ext uri="{FF2B5EF4-FFF2-40B4-BE49-F238E27FC236}">
                <a16:creationId xmlns:a16="http://schemas.microsoft.com/office/drawing/2014/main" id="{55A25DE3-3E43-BEF4-090D-BCFCDCBBBE03}"/>
              </a:ext>
            </a:extLst>
          </p:cNvPr>
          <p:cNvSpPr txBox="1"/>
          <p:nvPr/>
        </p:nvSpPr>
        <p:spPr>
          <a:xfrm>
            <a:off x="8876899" y="4533872"/>
            <a:ext cx="2292346" cy="369332"/>
          </a:xfrm>
          <a:prstGeom prst="rect">
            <a:avLst/>
          </a:prstGeom>
          <a:noFill/>
        </p:spPr>
        <p:txBody>
          <a:bodyPr wrap="square">
            <a:spAutoFit/>
          </a:bodyPr>
          <a:lstStyle/>
          <a:p>
            <a:pPr>
              <a:spcAft>
                <a:spcPts val="600"/>
              </a:spcAft>
            </a:pPr>
            <a:r>
              <a:rPr lang="fi-FI" sz="900" dirty="0">
                <a:ea typeface="Calibri" panose="020F0502020204030204" pitchFamily="34" charset="0"/>
                <a:cs typeface="Times New Roman" panose="02020603050405020304" pitchFamily="18" charset="0"/>
              </a:rPr>
              <a:t>t</a:t>
            </a:r>
            <a:r>
              <a:rPr lang="fi-FI" sz="900" dirty="0">
                <a:effectLst/>
                <a:ea typeface="Calibri" panose="020F0502020204030204" pitchFamily="34" charset="0"/>
                <a:cs typeface="Times New Roman" panose="02020603050405020304" pitchFamily="18" charset="0"/>
              </a:rPr>
              <a:t>ilanteesta, joka on aiheuttanut ta</a:t>
            </a:r>
            <a:r>
              <a:rPr lang="fi-FI" sz="900" dirty="0">
                <a:ea typeface="Calibri" panose="020F0502020204030204" pitchFamily="34" charset="0"/>
                <a:cs typeface="Times New Roman" panose="02020603050405020304" pitchFamily="18" charset="0"/>
              </a:rPr>
              <a:t>i olisi voinut aiheuttaa haittaa</a:t>
            </a:r>
            <a:r>
              <a:rPr lang="fi-FI" sz="9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03338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15D0E98-BD45-13CB-17C2-FBD26C8C4EE6}"/>
              </a:ext>
            </a:extLst>
          </p:cNvPr>
          <p:cNvGraphicFramePr>
            <a:graphicFrameLocks noChangeAspect="1"/>
          </p:cNvGraphicFramePr>
          <p:nvPr>
            <p:custDataLst>
              <p:tags r:id="rId2"/>
            </p:custDataLst>
            <p:extLst>
              <p:ext uri="{D42A27DB-BD31-4B8C-83A1-F6EECF244321}">
                <p14:modId xmlns:p14="http://schemas.microsoft.com/office/powerpoint/2010/main" val="1889667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484" imgH="486" progId="TCLayout.ActiveDocument.1">
                  <p:embed/>
                </p:oleObj>
              </mc:Choice>
              <mc:Fallback>
                <p:oleObj name="think-cell Slide" r:id="rId5" imgW="484" imgH="486" progId="TCLayout.ActiveDocument.1">
                  <p:embed/>
                  <p:pic>
                    <p:nvPicPr>
                      <p:cNvPr id="6" name="think-cell data - do not delete" hidden="1">
                        <a:extLst>
                          <a:ext uri="{FF2B5EF4-FFF2-40B4-BE49-F238E27FC236}">
                            <a16:creationId xmlns:a16="http://schemas.microsoft.com/office/drawing/2014/main" id="{C15D0E98-BD45-13CB-17C2-FBD26C8C4EE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8039A218-7A17-AABD-5BCB-ABD46B8A256A}"/>
              </a:ext>
            </a:extLst>
          </p:cNvPr>
          <p:cNvSpPr>
            <a:spLocks noGrp="1"/>
          </p:cNvSpPr>
          <p:nvPr>
            <p:ph sz="half" idx="1"/>
          </p:nvPr>
        </p:nvSpPr>
        <p:spPr>
          <a:xfrm>
            <a:off x="451413" y="1690687"/>
            <a:ext cx="11289174" cy="4420781"/>
          </a:xfrm>
        </p:spPr>
        <p:txBody>
          <a:bodyPr numCol="2">
            <a:noAutofit/>
          </a:bodyPr>
          <a:lstStyle/>
          <a:p>
            <a:pPr marL="0" lvl="1">
              <a:lnSpc>
                <a:spcPct val="110000"/>
              </a:lnSpc>
              <a:spcBef>
                <a:spcPts val="789"/>
              </a:spcBef>
              <a:spcAft>
                <a:spcPts val="175"/>
              </a:spcAft>
            </a:pPr>
            <a:r>
              <a:rPr lang="fi-FI" dirty="0"/>
              <a:t>Itsemääräämisoikeus on jokaiselle kuuluva perusoikeus, joka muodostuu oikeudesta </a:t>
            </a:r>
            <a:r>
              <a:rPr lang="fi-FI" b="1" dirty="0"/>
              <a:t>henkilökohtaiseen vapauteen</a:t>
            </a:r>
            <a:r>
              <a:rPr lang="fi-FI" dirty="0"/>
              <a:t>, </a:t>
            </a:r>
            <a:r>
              <a:rPr lang="fi-FI" b="1" dirty="0"/>
              <a:t>koskemattomuuteen ja turvallisuuteen</a:t>
            </a:r>
            <a:r>
              <a:rPr lang="fi-FI" dirty="0"/>
              <a:t>. Siihen liittyvät läheisesti oikeudet </a:t>
            </a:r>
            <a:r>
              <a:rPr lang="fi-FI" b="1" dirty="0"/>
              <a:t>yksityisyyteen ja yksityiselämän suojaan</a:t>
            </a:r>
            <a:r>
              <a:rPr lang="fi-FI" dirty="0"/>
              <a:t>. Henkilökohtainen vapaus suojaa henkilön fyysisen vapauden ohella myös hänen </a:t>
            </a:r>
            <a:r>
              <a:rPr lang="fi-FI" b="1" dirty="0"/>
              <a:t>tahdonvapauttaan </a:t>
            </a:r>
            <a:r>
              <a:rPr lang="fi-FI" dirty="0"/>
              <a:t>ja</a:t>
            </a:r>
            <a:r>
              <a:rPr lang="fi-FI" b="1" dirty="0"/>
              <a:t> itsemääräämis-oikeuttaan</a:t>
            </a:r>
            <a:r>
              <a:rPr lang="fi-FI" dirty="0"/>
              <a:t>. Sosiaalihuollon palveluissa henkilökunnan tehtävänä on kunnioittaa ja vahvistaa asiakkaan itsemääräämisoikeutta ja tukea hänen osallistumistaan palvelujensa suunnitteluun ja toteuttamiseen.</a:t>
            </a:r>
          </a:p>
          <a:p>
            <a:pPr marL="0" lvl="1">
              <a:lnSpc>
                <a:spcPct val="110000"/>
              </a:lnSpc>
              <a:spcBef>
                <a:spcPts val="789"/>
              </a:spcBef>
              <a:spcAft>
                <a:spcPts val="175"/>
              </a:spcAft>
            </a:pPr>
            <a:r>
              <a:rPr lang="fi-FI" dirty="0"/>
              <a:t>Itsemääräämisoikeutta koskevista periaatteista ja käytännöistä keskustellaan sekä asiakasta hoitavan lääkärin että omaisten ja läheisten kanssa. Itsemääräämisoikeutta rajoittavista toimista lääkäri tekee kirjalliset päätökset ja tiedot kirjataan asiakkaan palvelu-, hoito tai kuntoutussuunnitelmaan. </a:t>
            </a:r>
          </a:p>
          <a:p>
            <a:pPr marL="0" lvl="1">
              <a:lnSpc>
                <a:spcPct val="110000"/>
              </a:lnSpc>
              <a:spcBef>
                <a:spcPts val="789"/>
              </a:spcBef>
              <a:spcAft>
                <a:spcPts val="175"/>
              </a:spcAft>
            </a:pPr>
            <a:r>
              <a:rPr lang="fi-FI" b="1" i="1" dirty="0">
                <a:solidFill>
                  <a:schemeClr val="accent5"/>
                </a:solidFill>
              </a:rPr>
              <a:t>[Korvaa tämä tekstikappale kuvauksella: </a:t>
            </a:r>
            <a:r>
              <a:rPr lang="fi-FI" sz="1200" b="1" i="1" dirty="0">
                <a:solidFill>
                  <a:schemeClr val="accent5"/>
                </a:solidFill>
                <a:ea typeface="Inter" panose="02000503000000020004" pitchFamily="2" charset="0"/>
              </a:rPr>
              <a:t>Miten palvelussa vahvistetaan ja varmistetaan asiakkaiden itsemääräämisoikeuteen liittyviä asioiden toteutuminen </a:t>
            </a:r>
            <a:r>
              <a:rPr lang="fi-FI" sz="1200" i="1" dirty="0">
                <a:solidFill>
                  <a:schemeClr val="accent5"/>
                </a:solidFill>
                <a:ea typeface="Inter" panose="02000503000000020004" pitchFamily="2" charset="0"/>
              </a:rPr>
              <a:t>(esim. asiakkaiden oikeus yksityisyyteen, vapaus päättää itse omista jokapäiväisistä toimistaan ja mahdollisuudesta yksilölliseen ja omannäköiseen elämään)? </a:t>
            </a:r>
            <a:r>
              <a:rPr lang="fi-FI" b="1" i="1" dirty="0">
                <a:solidFill>
                  <a:schemeClr val="accent5"/>
                </a:solidFill>
              </a:rPr>
              <a:t>Mistä itsemääräämisoikeuden vahvistamista koskevista periaatteista ja käytännöistä palvelussa on sovittu ja ohjeistettu? Millä konkreettisilla keinoilla pyritään ennaltaehkäisemään rajoitustoimien käyttöä?]</a:t>
            </a:r>
          </a:p>
          <a:p>
            <a:pPr marL="0" lvl="1">
              <a:lnSpc>
                <a:spcPct val="110000"/>
              </a:lnSpc>
              <a:spcBef>
                <a:spcPts val="789"/>
              </a:spcBef>
              <a:spcAft>
                <a:spcPts val="175"/>
              </a:spcAft>
            </a:pPr>
            <a:r>
              <a:rPr lang="fi-FI" dirty="0"/>
              <a:t>Itsemääräämisoikeutta voidaan rajoittaa ainoastaan silloin, kun asiakkaan tai muiden henkilöiden terveys tai turvallisuus uhkaa vaarantua, eikä muita keinoja ole käytettävissä. Rajoitustoimenpiteet on toteutettava lievimmän rajoittamisen periaatteen mukaisesti ja turvallisesti henkilön ihmisarvoa kunnioittaen. </a:t>
            </a:r>
            <a:endParaRPr lang="fi-FI" b="1" i="1" dirty="0">
              <a:solidFill>
                <a:schemeClr val="accent5"/>
              </a:solidFill>
            </a:endParaRPr>
          </a:p>
        </p:txBody>
      </p:sp>
      <p:sp>
        <p:nvSpPr>
          <p:cNvPr id="8" name="TextBox 7">
            <a:extLst>
              <a:ext uri="{FF2B5EF4-FFF2-40B4-BE49-F238E27FC236}">
                <a16:creationId xmlns:a16="http://schemas.microsoft.com/office/drawing/2014/main" id="{D49E494D-DA20-030B-C771-EA3D829F07E3}"/>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29" name="Title 33">
            <a:extLst>
              <a:ext uri="{FF2B5EF4-FFF2-40B4-BE49-F238E27FC236}">
                <a16:creationId xmlns:a16="http://schemas.microsoft.com/office/drawing/2014/main" id="{388276B7-073C-B7F3-E508-6F620BBB536A}"/>
              </a:ext>
            </a:extLst>
          </p:cNvPr>
          <p:cNvSpPr>
            <a:spLocks noGrp="1"/>
          </p:cNvSpPr>
          <p:nvPr>
            <p:ph type="title"/>
          </p:nvPr>
        </p:nvSpPr>
        <p:spPr>
          <a:xfrm>
            <a:off x="451413" y="822684"/>
            <a:ext cx="11289174" cy="868004"/>
          </a:xfrm>
        </p:spPr>
        <p:txBody>
          <a:bodyPr vert="horz"/>
          <a:lstStyle/>
          <a:p>
            <a:r>
              <a:rPr lang="fi-FI" dirty="0"/>
              <a:t>Itsemääräämisoikeuden vahvistaminen</a:t>
            </a:r>
          </a:p>
        </p:txBody>
      </p:sp>
      <p:grpSp>
        <p:nvGrpSpPr>
          <p:cNvPr id="2" name="Ryhmä 1">
            <a:extLst>
              <a:ext uri="{FF2B5EF4-FFF2-40B4-BE49-F238E27FC236}">
                <a16:creationId xmlns:a16="http://schemas.microsoft.com/office/drawing/2014/main" id="{ECB0E6A6-C7F1-139B-50F5-BFECD9A41484}"/>
              </a:ext>
            </a:extLst>
          </p:cNvPr>
          <p:cNvGrpSpPr/>
          <p:nvPr/>
        </p:nvGrpSpPr>
        <p:grpSpPr>
          <a:xfrm>
            <a:off x="4928896" y="468949"/>
            <a:ext cx="2338976" cy="45719"/>
            <a:chOff x="4928896" y="468949"/>
            <a:chExt cx="2338976" cy="45719"/>
          </a:xfrm>
        </p:grpSpPr>
        <p:sp>
          <p:nvSpPr>
            <p:cNvPr id="3" name="Rectangle 42">
              <a:extLst>
                <a:ext uri="{FF2B5EF4-FFF2-40B4-BE49-F238E27FC236}">
                  <a16:creationId xmlns:a16="http://schemas.microsoft.com/office/drawing/2014/main" id="{EB870E3B-38D8-3F7A-FD08-74C33F52EAB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Rectangle 43">
              <a:extLst>
                <a:ext uri="{FF2B5EF4-FFF2-40B4-BE49-F238E27FC236}">
                  <a16:creationId xmlns:a16="http://schemas.microsoft.com/office/drawing/2014/main" id="{4CC11A2F-9C0B-0A98-3390-07B0B920C30B}"/>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44">
              <a:extLst>
                <a:ext uri="{FF2B5EF4-FFF2-40B4-BE49-F238E27FC236}">
                  <a16:creationId xmlns:a16="http://schemas.microsoft.com/office/drawing/2014/main" id="{4DEAE9BA-CB68-B318-BD4B-E7291EA1E751}"/>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45">
              <a:extLst>
                <a:ext uri="{FF2B5EF4-FFF2-40B4-BE49-F238E27FC236}">
                  <a16:creationId xmlns:a16="http://schemas.microsoft.com/office/drawing/2014/main" id="{5489BC12-A085-54D1-CF8D-2D4DADF0274E}"/>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46">
              <a:extLst>
                <a:ext uri="{FF2B5EF4-FFF2-40B4-BE49-F238E27FC236}">
                  <a16:creationId xmlns:a16="http://schemas.microsoft.com/office/drawing/2014/main" id="{8FB1E7F1-B8E6-7105-E260-4BA5B6516CD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Rectangle 47">
              <a:extLst>
                <a:ext uri="{FF2B5EF4-FFF2-40B4-BE49-F238E27FC236}">
                  <a16:creationId xmlns:a16="http://schemas.microsoft.com/office/drawing/2014/main" id="{7748F284-7301-8F54-4354-B81135E6B7A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2" name="TextBox 5">
            <a:extLst>
              <a:ext uri="{FF2B5EF4-FFF2-40B4-BE49-F238E27FC236}">
                <a16:creationId xmlns:a16="http://schemas.microsoft.com/office/drawing/2014/main" id="{7163B1E1-3E4B-DFB0-B712-A8AFF28440A6}"/>
              </a:ext>
            </a:extLst>
          </p:cNvPr>
          <p:cNvSpPr txBox="1"/>
          <p:nvPr/>
        </p:nvSpPr>
        <p:spPr>
          <a:xfrm>
            <a:off x="6459525" y="3820017"/>
            <a:ext cx="5281062" cy="2245741"/>
          </a:xfrm>
          <a:prstGeom prst="rect">
            <a:avLst/>
          </a:prstGeom>
          <a:solidFill>
            <a:schemeClr val="bg1"/>
          </a:solidFill>
          <a:ln w="25400">
            <a:solidFill>
              <a:srgbClr val="C9CAFF"/>
            </a:solidFill>
            <a:prstDash val="solid"/>
          </a:ln>
        </p:spPr>
        <p:txBody>
          <a:bodyPr wrap="square" rtlCol="0">
            <a:noAutofit/>
          </a:bodyPr>
          <a:lstStyle/>
          <a:p>
            <a:r>
              <a:rPr lang="fi-FI" sz="1200" b="1" dirty="0">
                <a:ea typeface="Inter" panose="02000503000000020004" pitchFamily="2" charset="0"/>
              </a:rPr>
              <a:t>Itsemääräämisoikeuden vahvistaminen yksikössä: </a:t>
            </a:r>
          </a:p>
          <a:p>
            <a:pPr>
              <a:buClr>
                <a:schemeClr val="accent5">
                  <a:lumMod val="60000"/>
                  <a:lumOff val="40000"/>
                </a:schemeClr>
              </a:buClr>
            </a:pPr>
            <a:endParaRPr lang="fi-FI" sz="1200" dirty="0">
              <a:ea typeface="Inter" panose="02000503000000020004" pitchFamily="2" charset="0"/>
            </a:endParaRPr>
          </a:p>
          <a:p>
            <a:pPr>
              <a:buClr>
                <a:schemeClr val="accent5">
                  <a:lumMod val="60000"/>
                  <a:lumOff val="40000"/>
                </a:schemeClr>
              </a:buClr>
            </a:pPr>
            <a:r>
              <a:rPr lang="fi-FI" sz="1200" b="1" dirty="0">
                <a:ea typeface="Inter" panose="02000503000000020004" pitchFamily="2" charset="0"/>
              </a:rPr>
              <a:t>[</a:t>
            </a:r>
            <a:r>
              <a:rPr lang="fi-FI" sz="1200" dirty="0">
                <a:ea typeface="Inter" panose="02000503000000020004" pitchFamily="2" charset="0"/>
              </a:rPr>
              <a:t>Korvaa tämä teksti kuvauksella: Mitä rajoitustoimenpiteitä yksikössä käytetään, jos joudutaan tilanteeseen, että asiakkaan itsemääräämisoikeuden rajoittaminen on välttämätöntä? Miten asiakkaan vointia seurataan rajoittamistoimen aikana?</a:t>
            </a:r>
            <a:r>
              <a:rPr lang="fi-FI" sz="1200" b="1" dirty="0">
                <a:ea typeface="Inter" panose="02000503000000020004" pitchFamily="2" charset="0"/>
              </a:rPr>
              <a:t>]</a:t>
            </a:r>
          </a:p>
        </p:txBody>
      </p:sp>
    </p:spTree>
    <p:extLst>
      <p:ext uri="{BB962C8B-B14F-4D97-AF65-F5344CB8AC3E}">
        <p14:creationId xmlns:p14="http://schemas.microsoft.com/office/powerpoint/2010/main" val="214407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54A9A18-E315-646B-EDA0-4C0BB1764947}"/>
              </a:ext>
            </a:extLst>
          </p:cNvPr>
          <p:cNvGraphicFramePr>
            <a:graphicFrameLocks noChangeAspect="1"/>
          </p:cNvGraphicFramePr>
          <p:nvPr>
            <p:custDataLst>
              <p:tags r:id="rId2"/>
            </p:custDataLst>
            <p:extLst>
              <p:ext uri="{D42A27DB-BD31-4B8C-83A1-F6EECF244321}">
                <p14:modId xmlns:p14="http://schemas.microsoft.com/office/powerpoint/2010/main" val="801852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E54A9A18-E315-646B-EDA0-4C0BB17649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5DF6EEB-54EE-C49C-8888-4C1371CD0A02}"/>
              </a:ext>
            </a:extLst>
          </p:cNvPr>
          <p:cNvSpPr>
            <a:spLocks noGrp="1"/>
          </p:cNvSpPr>
          <p:nvPr>
            <p:ph sz="half" idx="1"/>
          </p:nvPr>
        </p:nvSpPr>
        <p:spPr>
          <a:xfrm>
            <a:off x="451413" y="1825625"/>
            <a:ext cx="11289174" cy="4137851"/>
          </a:xfrm>
        </p:spPr>
        <p:txBody>
          <a:bodyPr numCol="2"/>
          <a:lstStyle/>
          <a:p>
            <a:pPr marL="0" lvl="1" defTabSz="914377">
              <a:lnSpc>
                <a:spcPct val="100000"/>
              </a:lnSpc>
              <a:spcAft>
                <a:spcPts val="527"/>
              </a:spcAft>
            </a:pPr>
            <a:r>
              <a:rPr lang="fi-FI" sz="2000" b="1" dirty="0">
                <a:latin typeface="+mn-lt"/>
                <a:cs typeface="Times New Roman" panose="02020603050405020304" pitchFamily="18" charset="0"/>
              </a:rPr>
              <a:t>Palveluohjaus ja palvelutarpeen arviointi</a:t>
            </a:r>
          </a:p>
          <a:p>
            <a:pPr marL="0" lvl="1">
              <a:lnSpc>
                <a:spcPct val="100000"/>
              </a:lnSpc>
              <a:spcBef>
                <a:spcPts val="0"/>
              </a:spcBef>
              <a:spcAft>
                <a:spcPts val="175"/>
              </a:spcAft>
            </a:pPr>
            <a:r>
              <a:rPr lang="fi-FI" b="1" dirty="0">
                <a:ea typeface="Inter" panose="02000503000000020004" pitchFamily="2" charset="0"/>
              </a:rPr>
              <a:t>Hoidon ja palvelun tarvetta arvioidaan yhdessä asiakkaan ja tarvittaessa hänen omaisten, läheisten tai laillisen edustajan kanssa. </a:t>
            </a:r>
            <a:r>
              <a:rPr lang="fi-FI" dirty="0">
                <a:ea typeface="Inter" panose="02000503000000020004" pitchFamily="2" charset="0"/>
              </a:rPr>
              <a:t>Arvioinnin lähtökohtana on henkilön oma näkemys voimavaroistaan ja niiden vahvistamisesta. </a:t>
            </a:r>
            <a:r>
              <a:rPr lang="fi-FI" b="1" dirty="0">
                <a:ea typeface="Inter" panose="02000503000000020004" pitchFamily="2" charset="0"/>
              </a:rPr>
              <a:t>Palvelutarpeen selvittämisessä huomion kohteena ovat toimintakyvyn palauttaminen, ylläpitäminen ja edistäminen sekä kuntoutumisen mahdollisuudet</a:t>
            </a:r>
            <a:r>
              <a:rPr lang="fi-FI" dirty="0">
                <a:ea typeface="Inter" panose="02000503000000020004" pitchFamily="2" charset="0"/>
              </a:rPr>
              <a:t>. Palvelutarpeen arviointi kattaa kaikki </a:t>
            </a:r>
            <a:r>
              <a:rPr lang="fi-FI" dirty="0"/>
              <a:t>toimintakyvyn ulottuvuudet, jotka ovat fyysinen, psyykkinen, sosiaalinen ja kognitiivinen toimintakyky. Lisäksi arvioinnissa otetaan huomioon toimintakyvyn heikkenemistä ennakoivat eri ulottuvuuksiin liittyvät riskitekijät, kuten terveydentilan epävakaus, heikko ravitsemustila, turvattomuus, sosiaalisten kontaktien vähyys tai kipu.</a:t>
            </a:r>
          </a:p>
          <a:p>
            <a:pPr marL="0" lvl="1">
              <a:lnSpc>
                <a:spcPct val="100000"/>
              </a:lnSpc>
              <a:spcBef>
                <a:spcPts val="789"/>
              </a:spcBef>
              <a:spcAft>
                <a:spcPts val="175"/>
              </a:spcAft>
            </a:pPr>
            <a:r>
              <a:rPr lang="fi-FI" dirty="0">
                <a:ea typeface="Inter" panose="02000503000000020004" pitchFamily="2" charset="0"/>
              </a:rPr>
              <a:t>Kaikki asiakkaat tulevat palveluiden piiriin palveluohjauksen kautta. </a:t>
            </a:r>
            <a:r>
              <a:rPr lang="fi-FI" b="1" dirty="0">
                <a:ea typeface="Inter" panose="02000503000000020004" pitchFamily="2" charset="0"/>
              </a:rPr>
              <a:t>Palveluohjauksessa kartoitetaan asiakkaan toimintakyky ja arvioidaan asiakkaan palveluntarve</a:t>
            </a:r>
            <a:r>
              <a:rPr lang="fi-FI" dirty="0">
                <a:ea typeface="Inter" panose="02000503000000020004" pitchFamily="2" charset="0"/>
              </a:rPr>
              <a:t>. Palvelupyynnön tultua, asiakkaaseen otetaan yhteyttä seitsemän arkipäivän kuluessa. Tällöin tehdään alustava kartoitus ja sovitaan tarvittaessa kartoituskäynti. Mikäli kartoituskäynnin perusteella asiakkaan palvelutarve täyttää palvelun myöntämisperusteet, aloitetaan palvelusopimuksen tekeminen ja laaditaan palvelutarpeen arvioinnin yhteydessä lakisääteinen asiakassuunnitelma. Apuna palvelutarpeen arvioinnissa mittareina käytetään mm. RAI-, MMSE- ja GDS –arviointeja mittaamaan asiakkaan toimintakykyä, muistia ja mielialaa. </a:t>
            </a:r>
            <a:r>
              <a:rPr lang="fi-FI" dirty="0"/>
              <a:t>Vanhuspalvelulain mukaisesti RAI-arviointivälineistöä käytetään iäkkään henkilön toimintakyvyn arvioinnissa aina, mikäli henkilö jo alustavan arvion mukaan tarvitsee säännöllisesti annettavia sosiaalipalveluja hoitonsa ja huolenpitonsa turvaamiseksi.  </a:t>
            </a:r>
            <a:endParaRPr lang="fi-FI" dirty="0">
              <a:ea typeface="Inter" panose="02000503000000020004" pitchFamily="2" charset="0"/>
            </a:endParaRPr>
          </a:p>
          <a:p>
            <a:pPr marL="0" lvl="1">
              <a:lnSpc>
                <a:spcPct val="100000"/>
              </a:lnSpc>
              <a:spcBef>
                <a:spcPts val="789"/>
              </a:spcBef>
              <a:spcAft>
                <a:spcPts val="175"/>
              </a:spcAft>
            </a:pPr>
            <a:endParaRPr lang="fi-FI" i="1" dirty="0">
              <a:solidFill>
                <a:schemeClr val="accent5"/>
              </a:solidFill>
              <a:ea typeface="Inter" panose="02000503000000020004" pitchFamily="2" charset="0"/>
            </a:endParaRPr>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838201" y="894524"/>
            <a:ext cx="10781715" cy="992109"/>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endParaRPr lang="fi-FI" sz="3600" dirty="0">
              <a:solidFill>
                <a:schemeClr val="accent5"/>
              </a:solidFill>
              <a:latin typeface="+mj-lt"/>
              <a:ea typeface="Inter" panose="02000503000000020004" pitchFamily="2" charset="0"/>
            </a:endParaRPr>
          </a:p>
        </p:txBody>
      </p:sp>
      <p:sp>
        <p:nvSpPr>
          <p:cNvPr id="26" name="TextBox 25">
            <a:extLst>
              <a:ext uri="{FF2B5EF4-FFF2-40B4-BE49-F238E27FC236}">
                <a16:creationId xmlns:a16="http://schemas.microsoft.com/office/drawing/2014/main" id="{A50EBE25-9865-2865-C8E9-F735BE7108E2}"/>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28" name="Title 33">
            <a:extLst>
              <a:ext uri="{FF2B5EF4-FFF2-40B4-BE49-F238E27FC236}">
                <a16:creationId xmlns:a16="http://schemas.microsoft.com/office/drawing/2014/main" id="{995E468A-B1E8-BB69-A946-CBDF70CA4E64}"/>
              </a:ext>
            </a:extLst>
          </p:cNvPr>
          <p:cNvSpPr>
            <a:spLocks noGrp="1"/>
          </p:cNvSpPr>
          <p:nvPr>
            <p:ph type="title"/>
          </p:nvPr>
        </p:nvSpPr>
        <p:spPr>
          <a:xfrm>
            <a:off x="451413" y="822684"/>
            <a:ext cx="11289174" cy="868004"/>
          </a:xfrm>
        </p:spPr>
        <p:txBody>
          <a:bodyPr vert="horz"/>
          <a:lstStyle/>
          <a:p>
            <a:r>
              <a:rPr lang="fi-FI" dirty="0"/>
              <a:t>Asiakkaan osallisuus (1/4)</a:t>
            </a:r>
          </a:p>
        </p:txBody>
      </p:sp>
      <p:pic>
        <p:nvPicPr>
          <p:cNvPr id="23" name="Graphic 43">
            <a:extLst>
              <a:ext uri="{FF2B5EF4-FFF2-40B4-BE49-F238E27FC236}">
                <a16:creationId xmlns:a16="http://schemas.microsoft.com/office/drawing/2014/main" id="{9C7952BD-822F-A47E-DB66-780BA86C9E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flipH="1">
            <a:off x="8736676" y="3589659"/>
            <a:ext cx="3003911" cy="2963450"/>
          </a:xfrm>
          <a:prstGeom prst="rect">
            <a:avLst/>
          </a:prstGeom>
        </p:spPr>
      </p:pic>
      <p:grpSp>
        <p:nvGrpSpPr>
          <p:cNvPr id="24" name="Ryhmä 23">
            <a:extLst>
              <a:ext uri="{FF2B5EF4-FFF2-40B4-BE49-F238E27FC236}">
                <a16:creationId xmlns:a16="http://schemas.microsoft.com/office/drawing/2014/main" id="{9174F9FE-DA94-7A11-DFBC-DCADA7EA277A}"/>
              </a:ext>
            </a:extLst>
          </p:cNvPr>
          <p:cNvGrpSpPr/>
          <p:nvPr/>
        </p:nvGrpSpPr>
        <p:grpSpPr>
          <a:xfrm>
            <a:off x="4928896" y="468949"/>
            <a:ext cx="2338976" cy="45719"/>
            <a:chOff x="4928896" y="468949"/>
            <a:chExt cx="2338976" cy="45719"/>
          </a:xfrm>
        </p:grpSpPr>
        <p:sp>
          <p:nvSpPr>
            <p:cNvPr id="25" name="Rectangle 42">
              <a:extLst>
                <a:ext uri="{FF2B5EF4-FFF2-40B4-BE49-F238E27FC236}">
                  <a16:creationId xmlns:a16="http://schemas.microsoft.com/office/drawing/2014/main" id="{B7A83C11-CBA3-827D-49A1-95CD9B8476A7}"/>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3">
              <a:extLst>
                <a:ext uri="{FF2B5EF4-FFF2-40B4-BE49-F238E27FC236}">
                  <a16:creationId xmlns:a16="http://schemas.microsoft.com/office/drawing/2014/main" id="{09E0D2A0-543A-8179-3E99-3E5ADB279C09}"/>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4">
              <a:extLst>
                <a:ext uri="{FF2B5EF4-FFF2-40B4-BE49-F238E27FC236}">
                  <a16:creationId xmlns:a16="http://schemas.microsoft.com/office/drawing/2014/main" id="{233F94D4-C4F0-D431-5B36-E60DDE57FDC3}"/>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57E30030-B1EB-15F1-AEA5-911C06E45BE3}"/>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CF98FB0A-0960-C92C-6FE4-F0F9388204D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C5AAF07F-90E2-FCE9-283E-DDCA029053E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6058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13FF67F-1590-DC4C-6458-EC7D86BF60C7}"/>
              </a:ext>
            </a:extLst>
          </p:cNvPr>
          <p:cNvGraphicFramePr>
            <a:graphicFrameLocks noChangeAspect="1"/>
          </p:cNvGraphicFramePr>
          <p:nvPr>
            <p:custDataLst>
              <p:tags r:id="rId2"/>
            </p:custDataLst>
            <p:extLst>
              <p:ext uri="{D42A27DB-BD31-4B8C-83A1-F6EECF244321}">
                <p14:modId xmlns:p14="http://schemas.microsoft.com/office/powerpoint/2010/main" val="4046970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5" imgW="484" imgH="486" progId="TCLayout.ActiveDocument.1">
                  <p:embed/>
                </p:oleObj>
              </mc:Choice>
              <mc:Fallback>
                <p:oleObj name="think-cell Slide" r:id="rId5" imgW="484" imgH="486" progId="TCLayout.ActiveDocument.1">
                  <p:embed/>
                  <p:pic>
                    <p:nvPicPr>
                      <p:cNvPr id="7" name="think-cell data - do not delete" hidden="1">
                        <a:extLst>
                          <a:ext uri="{FF2B5EF4-FFF2-40B4-BE49-F238E27FC236}">
                            <a16:creationId xmlns:a16="http://schemas.microsoft.com/office/drawing/2014/main" id="{713FF67F-1590-DC4C-6458-EC7D86BF60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C889C30A-18F8-7635-6A3F-524056B67BF2}"/>
              </a:ext>
            </a:extLst>
          </p:cNvPr>
          <p:cNvSpPr>
            <a:spLocks noGrp="1"/>
          </p:cNvSpPr>
          <p:nvPr>
            <p:ph type="title"/>
          </p:nvPr>
        </p:nvSpPr>
        <p:spPr/>
        <p:txBody>
          <a:bodyPr vert="horz"/>
          <a:lstStyle/>
          <a:p>
            <a:r>
              <a:rPr lang="fi-FI" dirty="0"/>
              <a:t>Asiakkaan osallisuus (2/4)</a:t>
            </a:r>
          </a:p>
        </p:txBody>
      </p:sp>
      <p:sp>
        <p:nvSpPr>
          <p:cNvPr id="28" name="Content Placeholder 27">
            <a:extLst>
              <a:ext uri="{FF2B5EF4-FFF2-40B4-BE49-F238E27FC236}">
                <a16:creationId xmlns:a16="http://schemas.microsoft.com/office/drawing/2014/main" id="{A0B0A635-DDAF-B0FD-E6E3-CE42BE59BD38}"/>
              </a:ext>
            </a:extLst>
          </p:cNvPr>
          <p:cNvSpPr>
            <a:spLocks noGrp="1"/>
          </p:cNvSpPr>
          <p:nvPr>
            <p:ph sz="half" idx="1"/>
          </p:nvPr>
        </p:nvSpPr>
        <p:spPr>
          <a:xfrm>
            <a:off x="451413" y="1816916"/>
            <a:ext cx="11289174" cy="4549049"/>
          </a:xfrm>
        </p:spPr>
        <p:txBody>
          <a:bodyPr numCol="2"/>
          <a:lstStyle/>
          <a:p>
            <a:pPr marL="0" lvl="1">
              <a:lnSpc>
                <a:spcPct val="100000"/>
              </a:lnSpc>
              <a:spcAft>
                <a:spcPts val="600"/>
              </a:spcAft>
            </a:pPr>
            <a:r>
              <a:rPr lang="fi-FI" sz="2000" b="1" dirty="0">
                <a:ea typeface="Inter" panose="02000503000000020004" pitchFamily="2" charset="0"/>
              </a:rPr>
              <a:t>Asiakas- ja toteuttamissuunnitelma</a:t>
            </a:r>
            <a:endParaRPr lang="fi-FI" sz="1200" dirty="0">
              <a:ea typeface="Inter" panose="02000503000000020004" pitchFamily="2" charset="0"/>
              <a:cs typeface="Times New Roman" panose="02020603050405020304" pitchFamily="18" charset="0"/>
            </a:endParaRPr>
          </a:p>
          <a:p>
            <a:pPr marL="0" lvl="1">
              <a:lnSpc>
                <a:spcPct val="100000"/>
              </a:lnSpc>
              <a:spcBef>
                <a:spcPts val="0"/>
              </a:spcBef>
              <a:spcAft>
                <a:spcPts val="175"/>
              </a:spcAft>
            </a:pPr>
            <a:r>
              <a:rPr lang="fi-FI" dirty="0"/>
              <a:t>Asiakassuunnitelmasta säädetään sosiaalihuollon asiakkaan asemasta ja oikeuksista annetun lain 7 §:</a:t>
            </a:r>
            <a:r>
              <a:rPr lang="fi-FI" dirty="0" err="1"/>
              <a:t>ssä</a:t>
            </a:r>
            <a:r>
              <a:rPr lang="fi-FI" dirty="0"/>
              <a:t>. </a:t>
            </a:r>
            <a:r>
              <a:rPr lang="fi-FI" b="1" dirty="0"/>
              <a:t>Hoidon ja palvelun tarve kirjataan asiakkaan henkilökohtaiseen, päivittäistä hoitoa, palvelua tai kuntoutumista koskevaan suunnitelmaan</a:t>
            </a:r>
            <a:r>
              <a:rPr lang="fi-FI" dirty="0"/>
              <a:t>, jota päivitetään asiakkaan tilanteessa tapahtuvien muutosten yhteydessä. Suunnitelman tavoitteena on auttaa asiakasta saavuttamaan elämänlaadulle ja kuntoutumiselle asetetut tavoitteet. </a:t>
            </a:r>
          </a:p>
          <a:p>
            <a:pPr marL="0" lvl="1">
              <a:lnSpc>
                <a:spcPct val="100000"/>
              </a:lnSpc>
              <a:spcBef>
                <a:spcPts val="0"/>
              </a:spcBef>
              <a:spcAft>
                <a:spcPts val="175"/>
              </a:spcAft>
            </a:pPr>
            <a:endParaRPr lang="fi-FI" dirty="0"/>
          </a:p>
          <a:p>
            <a:pPr marL="0" lvl="1">
              <a:lnSpc>
                <a:spcPct val="100000"/>
              </a:lnSpc>
              <a:spcBef>
                <a:spcPts val="0"/>
              </a:spcBef>
              <a:spcAft>
                <a:spcPts val="175"/>
              </a:spcAft>
            </a:pPr>
            <a:r>
              <a:rPr lang="fi-FI" b="1" dirty="0"/>
              <a:t>Päivittäisen palvelun ja hoidon toteuttamissuunnitelma eli hoito- ja palvelusuunnitelma </a:t>
            </a:r>
            <a:r>
              <a:rPr lang="fi-FI" dirty="0"/>
              <a:t>on asiakirja, joka täydentää asiakkaalle laadittua asiakassuunnitelmaa, ja jolla viestitään muun muassa palvelun järjestäjälle asiakkaan palvelutarpeessa tapahtuneista muutoksista.</a:t>
            </a:r>
            <a:r>
              <a:rPr lang="fi-FI" sz="1200" dirty="0">
                <a:ea typeface="Inter" panose="02000503000000020004" pitchFamily="2" charset="0"/>
              </a:rPr>
              <a:t> Asiakkaan näkemykset palveluvaihtoehdoista on kirjattava suunnitelmaan. </a:t>
            </a:r>
          </a:p>
          <a:p>
            <a:pPr marL="0" lvl="1">
              <a:lnSpc>
                <a:spcPct val="100000"/>
              </a:lnSpc>
              <a:spcBef>
                <a:spcPts val="0"/>
              </a:spcBef>
              <a:spcAft>
                <a:spcPts val="175"/>
              </a:spcAft>
            </a:pPr>
            <a:endParaRPr lang="fi-FI" b="1" i="1" dirty="0">
              <a:solidFill>
                <a:schemeClr val="accent5"/>
              </a:solidFill>
            </a:endParaRPr>
          </a:p>
          <a:p>
            <a:pPr marL="0" lvl="1">
              <a:lnSpc>
                <a:spcPct val="100000"/>
              </a:lnSpc>
              <a:spcBef>
                <a:spcPts val="0"/>
              </a:spcBef>
              <a:spcAft>
                <a:spcPts val="175"/>
              </a:spcAft>
            </a:pPr>
            <a:r>
              <a:rPr lang="fi-FI" b="1" i="1" dirty="0">
                <a:solidFill>
                  <a:schemeClr val="accent5"/>
                </a:solidFill>
              </a:rPr>
              <a:t>[Korvaa tämä tekstikappale kuvauksella toteuttamissuunnitelman laatimisesta ja päivittämisestä: </a:t>
            </a:r>
            <a:r>
              <a:rPr lang="fi-FI" i="1" dirty="0">
                <a:solidFill>
                  <a:schemeClr val="accent5"/>
                </a:solidFill>
              </a:rPr>
              <a:t>miten asiakkaan </a:t>
            </a:r>
            <a:r>
              <a:rPr lang="fi-FI" i="1" dirty="0" err="1">
                <a:solidFill>
                  <a:schemeClr val="accent5"/>
                </a:solidFill>
              </a:rPr>
              <a:t>pahosu</a:t>
            </a:r>
            <a:r>
              <a:rPr lang="fi-FI" i="1" dirty="0">
                <a:solidFill>
                  <a:schemeClr val="accent5"/>
                </a:solidFill>
              </a:rPr>
              <a:t>/</a:t>
            </a:r>
            <a:r>
              <a:rPr lang="fi-FI" i="1" dirty="0" err="1">
                <a:solidFill>
                  <a:schemeClr val="accent5"/>
                </a:solidFill>
              </a:rPr>
              <a:t>hopasu</a:t>
            </a:r>
            <a:r>
              <a:rPr lang="fi-FI" i="1" dirty="0">
                <a:solidFill>
                  <a:schemeClr val="accent5"/>
                </a:solidFill>
              </a:rPr>
              <a:t> laaditaan ja päivitetään? Kenen vastuulla päivittäminen on? Miten asiakas ja/tai hänen omaistensa ja läheisensä otetaan mukaan palvelu- ja hoito-suunnitelman laatimiseen ja päivittämiseen?</a:t>
            </a:r>
            <a:r>
              <a:rPr lang="fi-FI" b="1" i="1" dirty="0">
                <a:solidFill>
                  <a:schemeClr val="accent5"/>
                </a:solidFill>
              </a:rPr>
              <a:t>]</a:t>
            </a:r>
            <a:endParaRPr lang="fi-FI" b="1" dirty="0"/>
          </a:p>
          <a:p>
            <a:pPr marL="0" lvl="1">
              <a:lnSpc>
                <a:spcPct val="100000"/>
              </a:lnSpc>
              <a:spcBef>
                <a:spcPts val="0"/>
              </a:spcBef>
              <a:spcAft>
                <a:spcPts val="175"/>
              </a:spcAft>
            </a:pPr>
            <a:endParaRPr lang="fi-FI" b="1" i="1" dirty="0">
              <a:solidFill>
                <a:schemeClr val="accent5"/>
              </a:solidFill>
            </a:endParaRPr>
          </a:p>
          <a:p>
            <a:pPr marL="0" lvl="1">
              <a:lnSpc>
                <a:spcPct val="100000"/>
              </a:lnSpc>
              <a:spcBef>
                <a:spcPts val="0"/>
              </a:spcBef>
              <a:spcAft>
                <a:spcPts val="175"/>
              </a:spcAft>
            </a:pPr>
            <a:r>
              <a:rPr lang="fi-FI" b="1" i="1" dirty="0">
                <a:solidFill>
                  <a:schemeClr val="accent5"/>
                </a:solidFill>
              </a:rPr>
              <a:t>[Korvaa tämä tekstikappale kuvauksella toteuttamissuunnitelman toteutumisesta päivittäisessä hoidossa: </a:t>
            </a:r>
            <a:r>
              <a:rPr lang="fi-FI" i="1" dirty="0">
                <a:solidFill>
                  <a:schemeClr val="accent5"/>
                </a:solidFill>
              </a:rPr>
              <a:t>miten </a:t>
            </a:r>
            <a:r>
              <a:rPr lang="fi-FI" i="1" dirty="0" err="1">
                <a:solidFill>
                  <a:schemeClr val="accent5"/>
                </a:solidFill>
              </a:rPr>
              <a:t>pahosun</a:t>
            </a:r>
            <a:r>
              <a:rPr lang="fi-FI" i="1" dirty="0">
                <a:solidFill>
                  <a:schemeClr val="accent5"/>
                </a:solidFill>
              </a:rPr>
              <a:t>/</a:t>
            </a:r>
            <a:r>
              <a:rPr lang="fi-FI" i="1" dirty="0" err="1">
                <a:solidFill>
                  <a:schemeClr val="accent5"/>
                </a:solidFill>
              </a:rPr>
              <a:t>hopasun</a:t>
            </a:r>
            <a:r>
              <a:rPr lang="fi-FI" i="1" dirty="0">
                <a:solidFill>
                  <a:schemeClr val="accent5"/>
                </a:solidFill>
              </a:rPr>
              <a:t> toteutumista seurataan?</a:t>
            </a:r>
            <a:r>
              <a:rPr lang="fi-FI" b="1" i="1" dirty="0">
                <a:solidFill>
                  <a:schemeClr val="accent5"/>
                </a:solidFill>
              </a:rPr>
              <a:t>]</a:t>
            </a:r>
            <a:endParaRPr lang="fi-FI" sz="2000" b="1" dirty="0"/>
          </a:p>
          <a:p>
            <a:pPr marL="0" lvl="1">
              <a:lnSpc>
                <a:spcPct val="100000"/>
              </a:lnSpc>
              <a:spcAft>
                <a:spcPts val="600"/>
              </a:spcAft>
            </a:pPr>
            <a:r>
              <a:rPr lang="fi-FI" sz="2000" b="1" dirty="0"/>
              <a:t>Omatyöntekijä</a:t>
            </a:r>
          </a:p>
          <a:p>
            <a:pPr marL="0" marR="0" lvl="1" indent="0" algn="l" defTabSz="914286" eaLnBrk="1" fontAlgn="auto" latinLnBrk="0" hangingPunct="1">
              <a:lnSpc>
                <a:spcPct val="100000"/>
              </a:lnSpc>
              <a:spcBef>
                <a:spcPts val="0"/>
              </a:spcBef>
              <a:spcAft>
                <a:spcPts val="175"/>
              </a:spcAft>
              <a:buClrTx/>
              <a:buSzTx/>
              <a:buFont typeface="Arial" panose="020B0604020202020204" pitchFamily="34" charset="0"/>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Asiakkaalla tulee sosiaalihuoltolain 42 §:n mukaan olla omatyöntekijä. </a:t>
            </a:r>
            <a:r>
              <a:rPr lang="fi-FI" b="1" dirty="0"/>
              <a:t>Asiakkaalle nimetään omatyöntekijä hänen tullessaan palveluiden piiriin. </a:t>
            </a:r>
            <a:r>
              <a:rPr lang="fi-FI" dirty="0"/>
              <a:t>Omatyöntekijä eli palveluohjaaja huolehtii asiakkaan palvelukokonaisuudesta. Omatyöntekijän tehtäviin kuuluu (1) asiakkaan asiakassuunnitelman toteutumisen valvonta ja (2) erilaisista palvelun toteutusvaihtoehdoista kertominen asiakkaalle. Suunnitelman toteutumista seurataan myös potilastietojärjestelmään tehtyjen kirjaamisten kautta. </a:t>
            </a:r>
          </a:p>
        </p:txBody>
      </p:sp>
      <p:sp>
        <p:nvSpPr>
          <p:cNvPr id="5" name="TextBox 4">
            <a:extLst>
              <a:ext uri="{FF2B5EF4-FFF2-40B4-BE49-F238E27FC236}">
                <a16:creationId xmlns:a16="http://schemas.microsoft.com/office/drawing/2014/main" id="{3A5848B0-05CA-61B3-B678-05F053B713FF}"/>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6" name="TextBox 5">
            <a:extLst>
              <a:ext uri="{FF2B5EF4-FFF2-40B4-BE49-F238E27FC236}">
                <a16:creationId xmlns:a16="http://schemas.microsoft.com/office/drawing/2014/main" id="{8419D208-1EF9-4E63-5C15-1C65E1FACB4F}"/>
              </a:ext>
            </a:extLst>
          </p:cNvPr>
          <p:cNvSpPr txBox="1"/>
          <p:nvPr/>
        </p:nvSpPr>
        <p:spPr>
          <a:xfrm>
            <a:off x="6459525" y="4930218"/>
            <a:ext cx="4785418" cy="1544537"/>
          </a:xfrm>
          <a:prstGeom prst="rect">
            <a:avLst/>
          </a:prstGeom>
          <a:solidFill>
            <a:schemeClr val="bg1"/>
          </a:solidFill>
          <a:ln w="25400">
            <a:solidFill>
              <a:srgbClr val="C9CAFF"/>
            </a:solidFill>
            <a:prstDash val="solid"/>
          </a:ln>
        </p:spPr>
        <p:txBody>
          <a:bodyPr wrap="square" rtlCol="0">
            <a:noAutofit/>
          </a:bodyPr>
          <a:lstStyle/>
          <a:p>
            <a:r>
              <a:rPr lang="fi-FI" sz="1200" b="1" dirty="0">
                <a:ea typeface="Inter" panose="02000503000000020004" pitchFamily="2" charset="0"/>
              </a:rPr>
              <a:t>Asiakassuunnitelman tunteminen:</a:t>
            </a:r>
          </a:p>
          <a:p>
            <a:pPr>
              <a:buClr>
                <a:schemeClr val="accent5">
                  <a:lumMod val="60000"/>
                  <a:lumOff val="40000"/>
                </a:schemeClr>
              </a:buClr>
            </a:pPr>
            <a:r>
              <a:rPr lang="fi-FI" sz="1200" b="1" dirty="0">
                <a:ea typeface="Inter" panose="02000503000000020004" pitchFamily="2" charset="0"/>
              </a:rPr>
              <a:t>[</a:t>
            </a:r>
            <a:r>
              <a:rPr lang="fi-FI" sz="1200" dirty="0">
                <a:ea typeface="Inter" panose="02000503000000020004" pitchFamily="2" charset="0"/>
              </a:rPr>
              <a:t>Korvaa tämä teksti kuvauksella: Miten varmistetaan, että henkilöstö tuntee suunnitelman sisällön ja toimii sen mukaisesti?</a:t>
            </a:r>
            <a:r>
              <a:rPr lang="fi-FI" sz="1200" b="1" dirty="0">
                <a:ea typeface="Inter" panose="02000503000000020004" pitchFamily="2" charset="0"/>
              </a:rPr>
              <a:t>]</a:t>
            </a:r>
          </a:p>
        </p:txBody>
      </p:sp>
      <p:pic>
        <p:nvPicPr>
          <p:cNvPr id="2" name="Graphic 49">
            <a:extLst>
              <a:ext uri="{FF2B5EF4-FFF2-40B4-BE49-F238E27FC236}">
                <a16:creationId xmlns:a16="http://schemas.microsoft.com/office/drawing/2014/main" id="{47A0CBED-4F38-C45E-0EDD-B1E3950DFB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5188" y="5213904"/>
            <a:ext cx="1466812" cy="1644097"/>
          </a:xfrm>
          <a:prstGeom prst="rect">
            <a:avLst/>
          </a:prstGeom>
        </p:spPr>
      </p:pic>
      <p:grpSp>
        <p:nvGrpSpPr>
          <p:cNvPr id="4" name="Ryhmä 3">
            <a:extLst>
              <a:ext uri="{FF2B5EF4-FFF2-40B4-BE49-F238E27FC236}">
                <a16:creationId xmlns:a16="http://schemas.microsoft.com/office/drawing/2014/main" id="{12870DBD-FC50-F9F3-7B3A-C5995E03CEE1}"/>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FB4231A5-3C81-B546-B600-FF954C01AA1C}"/>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3">
              <a:extLst>
                <a:ext uri="{FF2B5EF4-FFF2-40B4-BE49-F238E27FC236}">
                  <a16:creationId xmlns:a16="http://schemas.microsoft.com/office/drawing/2014/main" id="{00733C2B-F959-CBAF-66C1-95D64FFBF6D4}"/>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4">
              <a:extLst>
                <a:ext uri="{FF2B5EF4-FFF2-40B4-BE49-F238E27FC236}">
                  <a16:creationId xmlns:a16="http://schemas.microsoft.com/office/drawing/2014/main" id="{6BB61495-BD5F-B6C3-E595-5F8C62F8C488}"/>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22BC83D3-4674-F8FC-1EE8-7FA8F4CA0CEB}"/>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DA2835E4-BB84-4CE4-B042-4D1F2DEF7F57}"/>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1D7EBE78-1AEB-BCBE-1ACC-0BC034145E7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63188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D91FD6-CF4D-B7BD-4F45-5A5587A1F128}"/>
              </a:ext>
            </a:extLst>
          </p:cNvPr>
          <p:cNvGraphicFramePr>
            <a:graphicFrameLocks noChangeAspect="1"/>
          </p:cNvGraphicFramePr>
          <p:nvPr>
            <p:custDataLst>
              <p:tags r:id="rId2"/>
            </p:custDataLst>
            <p:extLst>
              <p:ext uri="{D42A27DB-BD31-4B8C-83A1-F6EECF244321}">
                <p14:modId xmlns:p14="http://schemas.microsoft.com/office/powerpoint/2010/main" val="3582150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5" imgW="484" imgH="486" progId="TCLayout.ActiveDocument.1">
                  <p:embed/>
                </p:oleObj>
              </mc:Choice>
              <mc:Fallback>
                <p:oleObj name="think-cell Slide" r:id="rId5" imgW="484" imgH="486" progId="TCLayout.ActiveDocument.1">
                  <p:embed/>
                  <p:pic>
                    <p:nvPicPr>
                      <p:cNvPr id="6" name="think-cell data - do not delete" hidden="1">
                        <a:extLst>
                          <a:ext uri="{FF2B5EF4-FFF2-40B4-BE49-F238E27FC236}">
                            <a16:creationId xmlns:a16="http://schemas.microsoft.com/office/drawing/2014/main" id="{08D91FD6-CF4D-B7BD-4F45-5A5587A1F1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0C7553F-A7BC-E94B-43B2-80AEDE7A0726}"/>
              </a:ext>
            </a:extLst>
          </p:cNvPr>
          <p:cNvSpPr>
            <a:spLocks noGrp="1"/>
          </p:cNvSpPr>
          <p:nvPr>
            <p:ph type="title"/>
          </p:nvPr>
        </p:nvSpPr>
        <p:spPr/>
        <p:txBody>
          <a:bodyPr vert="horz"/>
          <a:lstStyle/>
          <a:p>
            <a:r>
              <a:rPr lang="fi-FI" dirty="0"/>
              <a:t>Asiakkaan osallisuus (3/4)</a:t>
            </a:r>
          </a:p>
        </p:txBody>
      </p:sp>
      <p:sp>
        <p:nvSpPr>
          <p:cNvPr id="10" name="TextBox 9">
            <a:extLst>
              <a:ext uri="{FF2B5EF4-FFF2-40B4-BE49-F238E27FC236}">
                <a16:creationId xmlns:a16="http://schemas.microsoft.com/office/drawing/2014/main" id="{BC3CC059-6A06-BA0D-726C-B6D982BB77C4}"/>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33" name="Rectangle 32">
            <a:extLst>
              <a:ext uri="{FF2B5EF4-FFF2-40B4-BE49-F238E27FC236}">
                <a16:creationId xmlns:a16="http://schemas.microsoft.com/office/drawing/2014/main" id="{4E11D9A5-3C0C-440D-CDC9-C7463C564DF7}"/>
              </a:ext>
            </a:extLst>
          </p:cNvPr>
          <p:cNvSpPr>
            <a:spLocks/>
          </p:cNvSpPr>
          <p:nvPr/>
        </p:nvSpPr>
        <p:spPr>
          <a:xfrm>
            <a:off x="451413" y="5087798"/>
            <a:ext cx="5455611" cy="1077459"/>
          </a:xfrm>
          <a:prstGeom prst="rect">
            <a:avLst/>
          </a:prstGeom>
          <a:noFill/>
          <a:ln w="19050">
            <a:solidFill>
              <a:srgbClr val="C9CAFF"/>
            </a:solidFill>
            <a:prstDash val="solid"/>
          </a:ln>
        </p:spPr>
        <p:txBody>
          <a:bodyPr wrap="square" rtlCol="0" anchor="ctr">
            <a:noAutofit/>
          </a:bodyPr>
          <a:lstStyle/>
          <a:p>
            <a:pPr>
              <a:spcAft>
                <a:spcPts val="800"/>
              </a:spcAft>
            </a:pPr>
            <a:r>
              <a:rPr lang="fi-FI" sz="1100" b="1" kern="100" dirty="0">
                <a:effectLst/>
                <a:latin typeface="Arial" panose="020B0604020202020204" pitchFamily="34" charset="0"/>
                <a:ea typeface="Calibri" panose="020F0502020204030204" pitchFamily="34" charset="0"/>
                <a:cs typeface="Arial" panose="020B0604020202020204" pitchFamily="34" charset="0"/>
              </a:rPr>
              <a:t>Asiakas tai omainen/läheinen voivat antaa palautetta tai              kehittämisideoita kolmella eri tavalla, joko</a:t>
            </a:r>
            <a:endParaRPr lang="fi-FI"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arenR"/>
            </a:pPr>
            <a:r>
              <a:rPr lang="fi-FI" sz="1050" kern="100" dirty="0">
                <a:effectLst/>
                <a:latin typeface="Arial" panose="020B0604020202020204" pitchFamily="34" charset="0"/>
                <a:ea typeface="Calibri" panose="020F0502020204030204" pitchFamily="34" charset="0"/>
                <a:cs typeface="Arial" panose="020B0604020202020204" pitchFamily="34" charset="0"/>
              </a:rPr>
              <a:t>suoraan työntekijälle tai toimintayksikön esihenkilölle, tai</a:t>
            </a:r>
          </a:p>
          <a:p>
            <a:pPr marL="342900" lvl="0" indent="-342900">
              <a:buFont typeface="+mj-lt"/>
              <a:buAutoNum type="arabicParenR"/>
            </a:pPr>
            <a:r>
              <a:rPr lang="fi-FI" sz="1050" kern="100" dirty="0">
                <a:effectLst/>
                <a:latin typeface="Arial" panose="020B0604020202020204" pitchFamily="34" charset="0"/>
                <a:ea typeface="Calibri" panose="020F0502020204030204" pitchFamily="34" charset="0"/>
                <a:cs typeface="Arial" panose="020B0604020202020204" pitchFamily="34" charset="0"/>
              </a:rPr>
              <a:t>täyttämällä sähköisen palautelomakkeen osoitteessa: </a:t>
            </a:r>
            <a:r>
              <a:rPr lang="fi-FI" sz="1050" kern="100" dirty="0">
                <a:effectLst/>
                <a:latin typeface="Arial" panose="020B0604020202020204" pitchFamily="34" charset="0"/>
                <a:ea typeface="Calibri" panose="020F0502020204030204" pitchFamily="34" charset="0"/>
                <a:cs typeface="Arial" panose="020B0604020202020204" pitchFamily="34" charset="0"/>
                <a:hlinkClick r:id="rId7"/>
              </a:rPr>
              <a:t>Lähetä palautteesi – Eloisa (etelasavonha.fi)</a:t>
            </a:r>
            <a:endParaRPr lang="fi-FI" sz="1050" u="sng" kern="100" dirty="0">
              <a:effectLst/>
              <a:highlight>
                <a:srgbClr val="00FFFF"/>
              </a:highlight>
              <a:latin typeface="Arial" panose="020B0604020202020204" pitchFamily="34" charset="0"/>
              <a:ea typeface="Calibri" panose="020F0502020204030204" pitchFamily="34" charset="0"/>
              <a:cs typeface="Arial" panose="020B0604020202020204" pitchFamily="34" charset="0"/>
            </a:endParaRPr>
          </a:p>
        </p:txBody>
      </p:sp>
      <p:sp>
        <p:nvSpPr>
          <p:cNvPr id="15" name="Content Placeholder 27">
            <a:extLst>
              <a:ext uri="{FF2B5EF4-FFF2-40B4-BE49-F238E27FC236}">
                <a16:creationId xmlns:a16="http://schemas.microsoft.com/office/drawing/2014/main" id="{0EE2E8A8-D0DE-8359-6632-0D84BC5925A2}"/>
              </a:ext>
            </a:extLst>
          </p:cNvPr>
          <p:cNvSpPr>
            <a:spLocks noGrp="1"/>
          </p:cNvSpPr>
          <p:nvPr>
            <p:ph sz="half" idx="1"/>
          </p:nvPr>
        </p:nvSpPr>
        <p:spPr>
          <a:xfrm>
            <a:off x="451413" y="1816102"/>
            <a:ext cx="5455611" cy="3247352"/>
          </a:xfrm>
        </p:spPr>
        <p:txBody>
          <a:bodyPr numCol="1"/>
          <a:lstStyle/>
          <a:p>
            <a:pPr>
              <a:spcAft>
                <a:spcPts val="527"/>
              </a:spcAft>
            </a:pPr>
            <a:r>
              <a:rPr lang="fi-FI" sz="2000" b="1" dirty="0">
                <a:ea typeface="Inter" panose="02000503000000020004" pitchFamily="2" charset="0"/>
                <a:cs typeface="Times New Roman" panose="02020603050405020304" pitchFamily="18" charset="0"/>
              </a:rPr>
              <a:t>Asiakkaan ja omaisten osallistuminen toiminnan kehittämiseen</a:t>
            </a:r>
          </a:p>
          <a:p>
            <a:pPr marL="0" lvl="1" defTabSz="914286">
              <a:spcAft>
                <a:spcPts val="527"/>
              </a:spcAft>
            </a:pPr>
            <a:r>
              <a:rPr lang="fi-FI" b="1" dirty="0"/>
              <a:t>A</a:t>
            </a:r>
            <a:r>
              <a:rPr lang="fi-FI" sz="1200" b="1" dirty="0">
                <a:latin typeface="Arial" panose="020B0604020202020204" pitchFamily="34" charset="0"/>
                <a:cs typeface="Arial" panose="020B0604020202020204" pitchFamily="34" charset="0"/>
              </a:rPr>
              <a:t>siakkaiden, heidän perheidensä ja läheistensä huomioon ottaminen on olennainen osa palvelun sisällön, laadun, asiakasturvallisuuden ja omavalvonnan kehittämistä. </a:t>
            </a:r>
            <a:r>
              <a:rPr lang="fi-FI" sz="1200" dirty="0">
                <a:latin typeface="Arial" panose="020B0604020202020204" pitchFamily="34" charset="0"/>
                <a:cs typeface="Arial" panose="020B0604020202020204" pitchFamily="34" charset="0"/>
              </a:rPr>
              <a:t>Koska laatu ja hyvä hoito voivat tarkoittaa eri asioita henkilöstölle ja asiakkaille, on systemaattisesti eri tavoin kerätty palaute tärkeää saada käyttöön yksikön toiminnan kehittämisessä. Asiakkaan ja omaisten osallisuus tarkoittaa heidän näkemystensä ja toiveidensa huomioon ottamista kaikissa palveluun ja toiminnan kehittämiseen liittyvissä tilanteissa.</a:t>
            </a:r>
          </a:p>
          <a:p>
            <a:pPr marL="0" lvl="1" defTabSz="914286">
              <a:spcAft>
                <a:spcPts val="527"/>
              </a:spcAft>
            </a:pPr>
            <a:r>
              <a:rPr lang="fi-FI" b="1" i="1" dirty="0">
                <a:solidFill>
                  <a:schemeClr val="accent5"/>
                </a:solidFill>
              </a:rPr>
              <a:t>[Korvaa tämä tekstikappale kuvauksella osallistumisen tavoista: </a:t>
            </a:r>
            <a:r>
              <a:rPr lang="fi-FI" i="1" dirty="0">
                <a:solidFill>
                  <a:schemeClr val="accent5"/>
                </a:solidFill>
              </a:rPr>
              <a:t>miten asiakkaat ja heidän läheisensä osallistuvat yksikön palvelun ja omavalvonnan kehittämiseen? Miten asiakkailta saatua palautetta hyödynnetään toiminnan kehittämisessä ja/tai korjaamisessa? Miten saatu palaute käsitellään?</a:t>
            </a:r>
            <a:r>
              <a:rPr lang="fi-FI" b="1" i="1" dirty="0">
                <a:solidFill>
                  <a:schemeClr val="accent5"/>
                </a:solidFill>
              </a:rPr>
              <a:t>]</a:t>
            </a:r>
          </a:p>
          <a:p>
            <a:pPr marL="0" lvl="1" defTabSz="914286">
              <a:spcAft>
                <a:spcPts val="527"/>
              </a:spcAft>
            </a:pPr>
            <a:r>
              <a:rPr lang="fi-FI" i="1" dirty="0"/>
              <a:t> </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Inter" panose="02000503000000020004" pitchFamily="2" charset="0"/>
              <a:cs typeface="Times New Roman" panose="02020603050405020304" pitchFamily="18" charset="0"/>
            </a:endParaRPr>
          </a:p>
        </p:txBody>
      </p:sp>
      <p:sp>
        <p:nvSpPr>
          <p:cNvPr id="16" name="Rectangle 32">
            <a:extLst>
              <a:ext uri="{FF2B5EF4-FFF2-40B4-BE49-F238E27FC236}">
                <a16:creationId xmlns:a16="http://schemas.microsoft.com/office/drawing/2014/main" id="{A35406E6-FA47-1567-3CAE-4AA3C78587EE}"/>
              </a:ext>
            </a:extLst>
          </p:cNvPr>
          <p:cNvSpPr>
            <a:spLocks/>
          </p:cNvSpPr>
          <p:nvPr/>
        </p:nvSpPr>
        <p:spPr>
          <a:xfrm>
            <a:off x="6454760" y="5087798"/>
            <a:ext cx="5145569" cy="1077459"/>
          </a:xfrm>
          <a:prstGeom prst="rect">
            <a:avLst/>
          </a:prstGeom>
          <a:noFill/>
          <a:ln w="19050">
            <a:solidFill>
              <a:srgbClr val="C9CAFF"/>
            </a:solidFill>
            <a:prstDash val="solid"/>
          </a:ln>
        </p:spPr>
        <p:txBody>
          <a:bodyPr wrap="square" rtlCol="0" anchor="ctr">
            <a:noAutofit/>
          </a:bodyPr>
          <a:lstStyle/>
          <a:p>
            <a:pPr>
              <a:spcAft>
                <a:spcPts val="800"/>
              </a:spcAft>
            </a:pPr>
            <a:r>
              <a:rPr lang="fi-FI" sz="1100" b="1" kern="100" dirty="0">
                <a:effectLst/>
                <a:latin typeface="Arial" panose="020B0604020202020204" pitchFamily="34" charset="0"/>
                <a:ea typeface="Calibri" panose="020F0502020204030204" pitchFamily="34" charset="0"/>
                <a:cs typeface="Arial" panose="020B0604020202020204" pitchFamily="34" charset="0"/>
              </a:rPr>
              <a:t>Asiakas tai omainen/läheinen voivat tehdä ilmoituksen kahdella eri  tavalla, joko</a:t>
            </a:r>
            <a:endParaRPr lang="fi-FI" sz="1100" kern="100" dirty="0">
              <a:effectLst/>
              <a:latin typeface="Arial" panose="020B0604020202020204" pitchFamily="34" charset="0"/>
              <a:ea typeface="Calibri" panose="020F0502020204030204" pitchFamily="34" charset="0"/>
              <a:cs typeface="Arial" panose="020B0604020202020204" pitchFamily="34" charset="0"/>
            </a:endParaRPr>
          </a:p>
          <a:p>
            <a:pPr marL="44" defTabSz="914377">
              <a:lnSpc>
                <a:spcPct val="100000"/>
              </a:lnSpc>
              <a:spcBef>
                <a:spcPts val="0"/>
              </a:spcBef>
              <a:defRPr/>
            </a:pPr>
            <a:r>
              <a:rPr kumimoji="0" lang="fi-FI"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ilmoittamalla </a:t>
            </a: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suoraan työntekijälle tai toimintayksikön esihenkilölle, ja</a:t>
            </a:r>
          </a:p>
          <a:p>
            <a:pPr marL="44" defTabSz="914377">
              <a:lnSpc>
                <a:spcPct val="100000"/>
              </a:lnSpc>
              <a:spcBef>
                <a:spcPts val="0"/>
              </a:spcBef>
              <a:defRPr/>
            </a:pP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j</a:t>
            </a:r>
            <a:r>
              <a:rPr lang="fi-FI" sz="1050" dirty="0" err="1">
                <a:solidFill>
                  <a:srgbClr val="000000"/>
                </a:solidFill>
                <a:latin typeface="Arial" panose="020B0604020202020204" pitchFamily="34" charset="0"/>
                <a:cs typeface="Arial" panose="020B0604020202020204" pitchFamily="34" charset="0"/>
              </a:rPr>
              <a:t>os</a:t>
            </a:r>
            <a:r>
              <a:rPr lang="fi-FI" sz="1050" dirty="0">
                <a:solidFill>
                  <a:srgbClr val="000000"/>
                </a:solidFill>
                <a:latin typeface="Arial" panose="020B0604020202020204" pitchFamily="34" charset="0"/>
                <a:cs typeface="Arial" panose="020B0604020202020204" pitchFamily="34" charset="0"/>
              </a:rPr>
              <a:t> kyseessä on vaaratilanne, </a:t>
            </a: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täyttämällä sähköisen ilmoituksen osoitteessa:</a:t>
            </a:r>
          </a:p>
          <a:p>
            <a:pPr marL="44" defTabSz="914377">
              <a:lnSpc>
                <a:spcPct val="100000"/>
              </a:lnSpc>
              <a:spcBef>
                <a:spcPts val="0"/>
              </a:spcBef>
              <a:defRPr/>
            </a:pPr>
            <a:r>
              <a:rPr lang="fi-FI" sz="1050" dirty="0">
                <a:latin typeface="Arial" panose="020B0604020202020204" pitchFamily="34" charset="0"/>
                <a:ea typeface="Calibri" panose="020F0502020204030204" pitchFamily="34" charset="0"/>
                <a:cs typeface="Arial" panose="020B0604020202020204" pitchFamily="34" charset="0"/>
                <a:hlinkClick r:id="rId8"/>
              </a:rPr>
              <a:t>Oma ilmoitus vaaratilanteesta - Eloisa (etelasavonha.fi)</a:t>
            </a:r>
            <a:r>
              <a:rPr lang="fi-FI" sz="1050" dirty="0">
                <a:latin typeface="Arial" panose="020B0604020202020204" pitchFamily="34" charset="0"/>
                <a:ea typeface="Calibri" panose="020F0502020204030204" pitchFamily="34" charset="0"/>
                <a:cs typeface="Arial" panose="020B0604020202020204" pitchFamily="34" charset="0"/>
              </a:rPr>
              <a:t>.</a:t>
            </a:r>
            <a:endParaRPr kumimoji="0" lang="fi-FI" sz="105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Suorakulmio 18">
            <a:extLst>
              <a:ext uri="{FF2B5EF4-FFF2-40B4-BE49-F238E27FC236}">
                <a16:creationId xmlns:a16="http://schemas.microsoft.com/office/drawing/2014/main" id="{C22BBF56-8397-79F9-3BDA-BED58A6D5AD1}"/>
              </a:ext>
            </a:extLst>
          </p:cNvPr>
          <p:cNvSpPr/>
          <p:nvPr/>
        </p:nvSpPr>
        <p:spPr>
          <a:xfrm>
            <a:off x="5873248" y="5156195"/>
            <a:ext cx="74961" cy="521356"/>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Suorakulmio 19">
            <a:extLst>
              <a:ext uri="{FF2B5EF4-FFF2-40B4-BE49-F238E27FC236}">
                <a16:creationId xmlns:a16="http://schemas.microsoft.com/office/drawing/2014/main" id="{A0B614B3-2707-A897-5EEA-A79C083B6E53}"/>
              </a:ext>
            </a:extLst>
          </p:cNvPr>
          <p:cNvSpPr/>
          <p:nvPr/>
        </p:nvSpPr>
        <p:spPr>
          <a:xfrm>
            <a:off x="11563661" y="5080837"/>
            <a:ext cx="73336" cy="459079"/>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Suorakulmio 34">
            <a:extLst>
              <a:ext uri="{FF2B5EF4-FFF2-40B4-BE49-F238E27FC236}">
                <a16:creationId xmlns:a16="http://schemas.microsoft.com/office/drawing/2014/main" id="{6761DEB0-BE13-BBE2-5812-F8FB4B20A14D}"/>
              </a:ext>
            </a:extLst>
          </p:cNvPr>
          <p:cNvSpPr/>
          <p:nvPr/>
        </p:nvSpPr>
        <p:spPr>
          <a:xfrm>
            <a:off x="11563661" y="5646154"/>
            <a:ext cx="48810" cy="459079"/>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7" name="Graphic 37">
            <a:extLst>
              <a:ext uri="{FF2B5EF4-FFF2-40B4-BE49-F238E27FC236}">
                <a16:creationId xmlns:a16="http://schemas.microsoft.com/office/drawing/2014/main" id="{78115DBB-D496-2C16-8E3C-83E65E606F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69524" y="5063454"/>
            <a:ext cx="459079" cy="459079"/>
          </a:xfrm>
          <a:prstGeom prst="rect">
            <a:avLst/>
          </a:prstGeom>
        </p:spPr>
      </p:pic>
      <p:pic>
        <p:nvPicPr>
          <p:cNvPr id="18" name="Graphic 39">
            <a:extLst>
              <a:ext uri="{FF2B5EF4-FFF2-40B4-BE49-F238E27FC236}">
                <a16:creationId xmlns:a16="http://schemas.microsoft.com/office/drawing/2014/main" id="{23A71B28-C7F1-5908-6E30-6E31A1D73D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24247" y="5662943"/>
            <a:ext cx="425500" cy="425500"/>
          </a:xfrm>
          <a:prstGeom prst="rect">
            <a:avLst/>
          </a:prstGeom>
        </p:spPr>
      </p:pic>
      <p:pic>
        <p:nvPicPr>
          <p:cNvPr id="2" name="Graphic 1">
            <a:extLst>
              <a:ext uri="{FF2B5EF4-FFF2-40B4-BE49-F238E27FC236}">
                <a16:creationId xmlns:a16="http://schemas.microsoft.com/office/drawing/2014/main" id="{516F17B1-9106-557A-5926-955A0B4030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51179" y="5160587"/>
            <a:ext cx="519097" cy="613478"/>
          </a:xfrm>
          <a:prstGeom prst="rect">
            <a:avLst/>
          </a:prstGeom>
        </p:spPr>
      </p:pic>
      <p:sp>
        <p:nvSpPr>
          <p:cNvPr id="5" name="Content Placeholder 27">
            <a:extLst>
              <a:ext uri="{FF2B5EF4-FFF2-40B4-BE49-F238E27FC236}">
                <a16:creationId xmlns:a16="http://schemas.microsoft.com/office/drawing/2014/main" id="{FCC231A5-9BA0-AD38-27A5-F64E57914CE5}"/>
              </a:ext>
            </a:extLst>
          </p:cNvPr>
          <p:cNvSpPr txBox="1">
            <a:spLocks/>
          </p:cNvSpPr>
          <p:nvPr/>
        </p:nvSpPr>
        <p:spPr>
          <a:xfrm>
            <a:off x="6454759" y="1816102"/>
            <a:ext cx="5373843" cy="3247352"/>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Aft>
                <a:spcPts val="527"/>
              </a:spcAft>
            </a:pPr>
            <a:r>
              <a:rPr lang="fi-FI" sz="2000" b="1" dirty="0">
                <a:solidFill>
                  <a:srgbClr val="000000"/>
                </a:solidFill>
                <a:ea typeface="Inter" panose="02000503000000020004" pitchFamily="2" charset="0"/>
                <a:cs typeface="Times New Roman" panose="02020603050405020304" pitchFamily="18" charset="0"/>
              </a:rPr>
              <a:t>Asiakkaan asiallinen kohtelu ja mahdollisista epäkohdista ilmoittaminen</a:t>
            </a:r>
            <a:endParaRPr lang="fi-FI" dirty="0"/>
          </a:p>
          <a:p>
            <a:pPr marL="0" lvl="1">
              <a:spcAft>
                <a:spcPts val="527"/>
              </a:spcAft>
            </a:pPr>
            <a:r>
              <a:rPr lang="fi-FI" b="1" i="1" dirty="0">
                <a:solidFill>
                  <a:schemeClr val="accent5"/>
                </a:solidFill>
                <a:latin typeface="Arial" panose="020B0604020202020204"/>
              </a:rPr>
              <a:t>[</a:t>
            </a:r>
            <a:r>
              <a:rPr lang="fi-FI" b="1" i="1" dirty="0">
                <a:solidFill>
                  <a:schemeClr val="accent5"/>
                </a:solidFill>
              </a:rPr>
              <a:t>Korvaa tämä tekstikappale kuvauksella</a:t>
            </a:r>
            <a:r>
              <a:rPr lang="fi-FI" b="1" i="1" dirty="0">
                <a:solidFill>
                  <a:schemeClr val="accent5"/>
                </a:solidFill>
                <a:latin typeface="Arial" panose="020B0604020202020204"/>
              </a:rPr>
              <a:t> siitä miten palvelussa kiinnitetään huomiota asiakkaan asialliseen kohteluun: </a:t>
            </a:r>
            <a:r>
              <a:rPr lang="fi-FI" i="1" dirty="0">
                <a:solidFill>
                  <a:schemeClr val="accent5"/>
                </a:solidFill>
                <a:latin typeface="Arial" panose="020B0604020202020204"/>
              </a:rPr>
              <a:t>miten varmistetaan asiakkaiden asiallinen kohtelu ja miten menetellään, jos epäasiallista kohtelua havaitaan?</a:t>
            </a:r>
            <a:r>
              <a:rPr lang="fi-FI" b="1" i="1" dirty="0">
                <a:solidFill>
                  <a:schemeClr val="accent5"/>
                </a:solidFill>
                <a:latin typeface="Arial" panose="020B0604020202020204"/>
              </a:rPr>
              <a:t>]</a:t>
            </a:r>
          </a:p>
          <a:p>
            <a:pPr marL="0" lvl="1">
              <a:spcAft>
                <a:spcPts val="527"/>
              </a:spcAft>
            </a:pPr>
            <a:r>
              <a:rPr lang="fi-FI" dirty="0"/>
              <a:t>Mikäli asiakas kokee tulleensa kohdelluksi epäasiallisesti, </a:t>
            </a:r>
            <a:r>
              <a:rPr lang="fi-FI" b="1" dirty="0">
                <a:solidFill>
                  <a:srgbClr val="000000"/>
                </a:solidFill>
                <a:latin typeface="Arial" panose="020B0604020202020204"/>
                <a:cs typeface="+mn-cs"/>
              </a:rPr>
              <a:t>nopein ja tehokkain tapa tehdä ilmoitus on suoraan työntekijälle tai yksikön esihenkilölle. </a:t>
            </a:r>
            <a:endParaRPr lang="fi-FI" b="1" dirty="0"/>
          </a:p>
          <a:p>
            <a:pPr indent="-457145">
              <a:spcAft>
                <a:spcPts val="527"/>
              </a:spcAft>
            </a:pPr>
            <a:r>
              <a:rPr lang="fi-FI" b="1" i="1" dirty="0">
                <a:solidFill>
                  <a:schemeClr val="accent5"/>
                </a:solidFill>
              </a:rPr>
              <a:t>[Korvaa tämä tekstikappale kuvauksella </a:t>
            </a:r>
            <a:r>
              <a:rPr lang="fi-FI" b="1" i="1" dirty="0">
                <a:solidFill>
                  <a:schemeClr val="accent5"/>
                </a:solidFill>
                <a:latin typeface="Arial" panose="020B0604020202020204"/>
              </a:rPr>
              <a:t>käsittelyprosessista asiakkaan kanssa:</a:t>
            </a:r>
            <a:r>
              <a:rPr lang="fi-FI" i="1" dirty="0">
                <a:solidFill>
                  <a:schemeClr val="accent5"/>
                </a:solidFill>
                <a:latin typeface="Arial" panose="020B0604020202020204"/>
              </a:rPr>
              <a:t> miten asiakkaan ja tarvittaessa hänen omaisensa tai läheisensä kanssa käsitellään asiakkaan kokema epäasiallinen kohtelu, haittatapahtuma tai vaaratapahtuma?</a:t>
            </a:r>
            <a:r>
              <a:rPr lang="fi-FI" b="1" i="1" dirty="0">
                <a:solidFill>
                  <a:schemeClr val="accent5"/>
                </a:solidFill>
                <a:latin typeface="Arial" panose="020B0604020202020204"/>
              </a:rPr>
              <a:t>]</a:t>
            </a:r>
            <a:endParaRPr lang="fi-FI" b="1" dirty="0">
              <a:solidFill>
                <a:schemeClr val="accent5"/>
              </a:solidFill>
              <a:latin typeface="Arial" panose="020B0604020202020204"/>
              <a:cs typeface="+mn-cs"/>
            </a:endParaRPr>
          </a:p>
          <a:p>
            <a:pPr marL="0" lvl="1">
              <a:spcAft>
                <a:spcPts val="527"/>
              </a:spcAft>
            </a:pPr>
            <a:endParaRPr lang="fi-FI" dirty="0"/>
          </a:p>
        </p:txBody>
      </p:sp>
      <p:grpSp>
        <p:nvGrpSpPr>
          <p:cNvPr id="34" name="Ryhmä 33">
            <a:extLst>
              <a:ext uri="{FF2B5EF4-FFF2-40B4-BE49-F238E27FC236}">
                <a16:creationId xmlns:a16="http://schemas.microsoft.com/office/drawing/2014/main" id="{0510B3AB-8DA9-9530-5440-EEAC6EF55182}"/>
              </a:ext>
            </a:extLst>
          </p:cNvPr>
          <p:cNvGrpSpPr/>
          <p:nvPr/>
        </p:nvGrpSpPr>
        <p:grpSpPr>
          <a:xfrm>
            <a:off x="4928896" y="468949"/>
            <a:ext cx="2338976" cy="45719"/>
            <a:chOff x="4928896" y="468949"/>
            <a:chExt cx="2338976" cy="45719"/>
          </a:xfrm>
        </p:grpSpPr>
        <p:sp>
          <p:nvSpPr>
            <p:cNvPr id="36" name="Rectangle 42">
              <a:extLst>
                <a:ext uri="{FF2B5EF4-FFF2-40B4-BE49-F238E27FC236}">
                  <a16:creationId xmlns:a16="http://schemas.microsoft.com/office/drawing/2014/main" id="{EEAB824C-3E4E-3F1B-09EF-5F407AA609E8}"/>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3">
              <a:extLst>
                <a:ext uri="{FF2B5EF4-FFF2-40B4-BE49-F238E27FC236}">
                  <a16:creationId xmlns:a16="http://schemas.microsoft.com/office/drawing/2014/main" id="{661EE575-DA1D-5607-8BFA-BBE571B0A74C}"/>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Rectangle 44">
              <a:extLst>
                <a:ext uri="{FF2B5EF4-FFF2-40B4-BE49-F238E27FC236}">
                  <a16:creationId xmlns:a16="http://schemas.microsoft.com/office/drawing/2014/main" id="{C95562E2-09FD-4396-9E5D-42096B17B1EC}"/>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Rectangle 45">
              <a:extLst>
                <a:ext uri="{FF2B5EF4-FFF2-40B4-BE49-F238E27FC236}">
                  <a16:creationId xmlns:a16="http://schemas.microsoft.com/office/drawing/2014/main" id="{872D8A23-A710-FA12-D70E-EA784CBE88C3}"/>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Rectangle 46">
              <a:extLst>
                <a:ext uri="{FF2B5EF4-FFF2-40B4-BE49-F238E27FC236}">
                  <a16:creationId xmlns:a16="http://schemas.microsoft.com/office/drawing/2014/main" id="{87013A60-2E77-23C2-4647-8E97EA05C6D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7">
              <a:extLst>
                <a:ext uri="{FF2B5EF4-FFF2-40B4-BE49-F238E27FC236}">
                  <a16:creationId xmlns:a16="http://schemas.microsoft.com/office/drawing/2014/main" id="{79FF4F24-7F73-5307-8D00-0AAB6233597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79389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5C9743-DA96-D41A-D58E-F37784286A8E}"/>
              </a:ext>
            </a:extLst>
          </p:cNvPr>
          <p:cNvGraphicFramePr>
            <a:graphicFrameLocks noChangeAspect="1"/>
          </p:cNvGraphicFramePr>
          <p:nvPr>
            <p:custDataLst>
              <p:tags r:id="rId2"/>
            </p:custDataLst>
            <p:extLst>
              <p:ext uri="{D42A27DB-BD31-4B8C-83A1-F6EECF244321}">
                <p14:modId xmlns:p14="http://schemas.microsoft.com/office/powerpoint/2010/main" val="491579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5" imgW="484" imgH="486" progId="TCLayout.ActiveDocument.1">
                  <p:embed/>
                </p:oleObj>
              </mc:Choice>
              <mc:Fallback>
                <p:oleObj name="think-cell Slide" r:id="rId5" imgW="484" imgH="486" progId="TCLayout.ActiveDocument.1">
                  <p:embed/>
                  <p:pic>
                    <p:nvPicPr>
                      <p:cNvPr id="5" name="think-cell data - do not delete" hidden="1">
                        <a:extLst>
                          <a:ext uri="{FF2B5EF4-FFF2-40B4-BE49-F238E27FC236}">
                            <a16:creationId xmlns:a16="http://schemas.microsoft.com/office/drawing/2014/main" id="{FC5C9743-DA96-D41A-D58E-F37784286A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 name="Kuva 24">
            <a:extLst>
              <a:ext uri="{FF2B5EF4-FFF2-40B4-BE49-F238E27FC236}">
                <a16:creationId xmlns:a16="http://schemas.microsoft.com/office/drawing/2014/main" id="{8B822435-84F1-7E92-B1D4-18BDFDF05DA5}"/>
              </a:ext>
            </a:extLst>
          </p:cNvPr>
          <p:cNvPicPr>
            <a:picLocks noChangeAspect="1"/>
          </p:cNvPicPr>
          <p:nvPr/>
        </p:nvPicPr>
        <p:blipFill>
          <a:blip r:embed="rId7"/>
          <a:stretch>
            <a:fillRect/>
          </a:stretch>
        </p:blipFill>
        <p:spPr>
          <a:xfrm>
            <a:off x="1761661" y="2203098"/>
            <a:ext cx="3969780" cy="2233002"/>
          </a:xfrm>
          <a:prstGeom prst="rect">
            <a:avLst/>
          </a:prstGeom>
          <a:ln w="19050">
            <a:solidFill>
              <a:schemeClr val="tx1"/>
            </a:solidFill>
          </a:ln>
        </p:spPr>
      </p:pic>
      <p:sp>
        <p:nvSpPr>
          <p:cNvPr id="2" name="Otsikko 1">
            <a:extLst>
              <a:ext uri="{FF2B5EF4-FFF2-40B4-BE49-F238E27FC236}">
                <a16:creationId xmlns:a16="http://schemas.microsoft.com/office/drawing/2014/main" id="{E32EF96E-0C27-166A-3126-19EFE2DE18B7}"/>
              </a:ext>
            </a:extLst>
          </p:cNvPr>
          <p:cNvSpPr>
            <a:spLocks noGrp="1"/>
          </p:cNvSpPr>
          <p:nvPr>
            <p:ph type="title"/>
          </p:nvPr>
        </p:nvSpPr>
        <p:spPr>
          <a:xfrm>
            <a:off x="304800" y="419932"/>
            <a:ext cx="11229860" cy="1325563"/>
          </a:xfrm>
        </p:spPr>
        <p:txBody>
          <a:bodyPr vert="horz">
            <a:normAutofit/>
          </a:bodyPr>
          <a:lstStyle/>
          <a:p>
            <a:r>
              <a:rPr lang="fi-FI" sz="3200" dirty="0"/>
              <a:t>Palvelu- ja toimintayksikkökohtainen räätälöinti</a:t>
            </a:r>
          </a:p>
        </p:txBody>
      </p:sp>
      <p:sp>
        <p:nvSpPr>
          <p:cNvPr id="6" name="Tekstiruutu 5">
            <a:extLst>
              <a:ext uri="{FF2B5EF4-FFF2-40B4-BE49-F238E27FC236}">
                <a16:creationId xmlns:a16="http://schemas.microsoft.com/office/drawing/2014/main" id="{D026AEFA-38B2-0125-AF3A-C046B46B4BCB}"/>
              </a:ext>
            </a:extLst>
          </p:cNvPr>
          <p:cNvSpPr txBox="1">
            <a:spLocks/>
          </p:cNvSpPr>
          <p:nvPr/>
        </p:nvSpPr>
        <p:spPr>
          <a:xfrm>
            <a:off x="754738" y="4479385"/>
            <a:ext cx="6028296" cy="1754326"/>
          </a:xfrm>
          <a:prstGeom prst="rect">
            <a:avLst/>
          </a:prstGeom>
          <a:noFill/>
        </p:spPr>
        <p:txBody>
          <a:bodyPr wrap="square">
            <a:spAutoFit/>
          </a:bodyPr>
          <a:lstStyle/>
          <a:p>
            <a:pPr>
              <a:spcBef>
                <a:spcPts val="400"/>
              </a:spcBef>
            </a:pPr>
            <a:r>
              <a:rPr lang="fi-FI" sz="1400" b="1" dirty="0"/>
              <a:t>Palvelukohtaiset osiot </a:t>
            </a:r>
            <a:r>
              <a:rPr lang="fi-FI" sz="1400" dirty="0"/>
              <a:t>(violetti kursivoitu teksti hakasulkeissa) kuvaavat omavalvontaa palvelun osalta esim. asumispalveluilla nämä tekstit voivat olla kaikille yksiköille yhteisiä.</a:t>
            </a:r>
          </a:p>
          <a:p>
            <a:pPr marL="171450" indent="-171450">
              <a:spcBef>
                <a:spcPts val="400"/>
              </a:spcBef>
              <a:buFont typeface="Wingdings" panose="05000000000000000000" pitchFamily="2" charset="2"/>
              <a:buChar char="Ø"/>
            </a:pPr>
            <a:r>
              <a:rPr lang="fi-FI" sz="1400" dirty="0"/>
              <a:t>Violetti teksti ohjeistaa mitä varsinaisessa kappaleessa tulisi olla.</a:t>
            </a:r>
          </a:p>
          <a:p>
            <a:pPr marL="171450" indent="-171450">
              <a:spcBef>
                <a:spcPts val="400"/>
              </a:spcBef>
              <a:buFont typeface="Wingdings" panose="05000000000000000000" pitchFamily="2" charset="2"/>
              <a:buChar char="Ø"/>
            </a:pPr>
            <a:r>
              <a:rPr lang="fi-FI" sz="1400" dirty="0"/>
              <a:t>Täydennä palvelua koskeva kuvaus yhdessä muiden yksiköiden kanssa violetin tekstin päälle.</a:t>
            </a:r>
          </a:p>
          <a:p>
            <a:pPr marL="171450" indent="-171450">
              <a:spcBef>
                <a:spcPts val="400"/>
              </a:spcBef>
              <a:buFont typeface="Wingdings" panose="05000000000000000000" pitchFamily="2" charset="2"/>
              <a:buChar char="Ø"/>
            </a:pPr>
            <a:r>
              <a:rPr lang="fi-FI" sz="1400" dirty="0"/>
              <a:t>Muista poistaa violetti teksti julkaistavasta omavalvontasuunnitelmasta.  </a:t>
            </a:r>
          </a:p>
        </p:txBody>
      </p:sp>
      <p:sp>
        <p:nvSpPr>
          <p:cNvPr id="8" name="Tekstiruutu 7">
            <a:extLst>
              <a:ext uri="{FF2B5EF4-FFF2-40B4-BE49-F238E27FC236}">
                <a16:creationId xmlns:a16="http://schemas.microsoft.com/office/drawing/2014/main" id="{A34F700C-05B3-4897-8469-14460B868018}"/>
              </a:ext>
            </a:extLst>
          </p:cNvPr>
          <p:cNvSpPr txBox="1">
            <a:spLocks/>
          </p:cNvSpPr>
          <p:nvPr/>
        </p:nvSpPr>
        <p:spPr>
          <a:xfrm>
            <a:off x="7221299" y="4479385"/>
            <a:ext cx="4754075" cy="1487587"/>
          </a:xfrm>
          <a:prstGeom prst="rect">
            <a:avLst/>
          </a:prstGeom>
          <a:noFill/>
        </p:spPr>
        <p:txBody>
          <a:bodyPr wrap="square">
            <a:spAutoFit/>
          </a:bodyPr>
          <a:lstStyle>
            <a:defPPr>
              <a:defRPr lang="fi-FI"/>
            </a:defPPr>
            <a:lvl1pPr marL="228600" indent="-228600">
              <a:lnSpc>
                <a:spcPts val="1800"/>
              </a:lnSpc>
              <a:spcBef>
                <a:spcPts val="400"/>
              </a:spcBef>
              <a:buAutoNum type="arabicPeriod"/>
              <a:defRPr sz="1200" b="1"/>
            </a:lvl1pPr>
          </a:lstStyle>
          <a:p>
            <a:pPr marL="0" indent="0">
              <a:lnSpc>
                <a:spcPct val="100000"/>
              </a:lnSpc>
              <a:buNone/>
            </a:pPr>
            <a:r>
              <a:rPr lang="fi-FI" sz="1400" dirty="0"/>
              <a:t>Yksikkökohtaiset osiot </a:t>
            </a:r>
            <a:r>
              <a:rPr lang="fi-FI" sz="1400" b="0" dirty="0"/>
              <a:t>(valkoiset laatikot) kuvaavat omavalvonnan toteutusta toimintayksikössä esim. toimintamallit ja käytännöt, jotka eroavat saman palvelun eri yksiköissä. </a:t>
            </a:r>
          </a:p>
          <a:p>
            <a:pPr marL="171450" indent="-171450">
              <a:lnSpc>
                <a:spcPct val="100000"/>
              </a:lnSpc>
              <a:buFont typeface="Wingdings" panose="05000000000000000000" pitchFamily="2" charset="2"/>
              <a:buChar char="Ø"/>
            </a:pPr>
            <a:r>
              <a:rPr lang="fi-FI" sz="1400" b="0" dirty="0"/>
              <a:t>Täydennä osioita oman yksikkösi osalta.</a:t>
            </a:r>
          </a:p>
          <a:p>
            <a:pPr marL="171450" indent="-171450">
              <a:lnSpc>
                <a:spcPct val="100000"/>
              </a:lnSpc>
              <a:buFont typeface="Wingdings" panose="05000000000000000000" pitchFamily="2" charset="2"/>
              <a:buChar char="Ø"/>
            </a:pPr>
            <a:r>
              <a:rPr lang="fi-FI" sz="1400" b="0" dirty="0"/>
              <a:t>Hakasulkeissa </a:t>
            </a:r>
            <a:r>
              <a:rPr lang="fi-FI" sz="1400" dirty="0"/>
              <a:t>[</a:t>
            </a:r>
            <a:r>
              <a:rPr lang="fi-FI" sz="1400" b="0" dirty="0"/>
              <a:t>..</a:t>
            </a:r>
            <a:r>
              <a:rPr lang="fi-FI" sz="1400" dirty="0"/>
              <a:t>]</a:t>
            </a:r>
            <a:r>
              <a:rPr lang="fi-FI" sz="1400" b="0" dirty="0"/>
              <a:t> on ohjeistus laatikon täyttöön. </a:t>
            </a:r>
          </a:p>
        </p:txBody>
      </p:sp>
      <p:sp>
        <p:nvSpPr>
          <p:cNvPr id="28" name="Tekstiruutu 27">
            <a:extLst>
              <a:ext uri="{FF2B5EF4-FFF2-40B4-BE49-F238E27FC236}">
                <a16:creationId xmlns:a16="http://schemas.microsoft.com/office/drawing/2014/main" id="{BBE12B8F-486A-A4D4-0636-7C3C250F8922}"/>
              </a:ext>
            </a:extLst>
          </p:cNvPr>
          <p:cNvSpPr txBox="1"/>
          <p:nvPr/>
        </p:nvSpPr>
        <p:spPr>
          <a:xfrm>
            <a:off x="319718" y="1577691"/>
            <a:ext cx="11552564" cy="574516"/>
          </a:xfrm>
          <a:prstGeom prst="rect">
            <a:avLst/>
          </a:prstGeom>
          <a:noFill/>
        </p:spPr>
        <p:txBody>
          <a:bodyPr wrap="square">
            <a:spAutoFit/>
          </a:bodyPr>
          <a:lstStyle/>
          <a:p>
            <a:pPr marL="0" indent="0">
              <a:spcBef>
                <a:spcPts val="400"/>
              </a:spcBef>
              <a:buNone/>
            </a:pPr>
            <a:r>
              <a:rPr lang="fi-FI" sz="1400" dirty="0"/>
              <a:t>Geneerinen omavalvontasuunnitelma on pohja, jonka päälle ikääntyneiden palvelujen toimintayksiköiden omavalvontasuunnitelmat rakennetaan.  </a:t>
            </a:r>
          </a:p>
          <a:p>
            <a:pPr marL="0" indent="0">
              <a:spcBef>
                <a:spcPts val="400"/>
              </a:spcBef>
              <a:buNone/>
            </a:pPr>
            <a:r>
              <a:rPr lang="fi-FI" sz="1400" b="1" dirty="0"/>
              <a:t>Räätälöitäviä osuuksia on kahdenlaista:</a:t>
            </a:r>
            <a:endParaRPr lang="fi-FI" sz="1400" dirty="0"/>
          </a:p>
        </p:txBody>
      </p:sp>
      <p:sp>
        <p:nvSpPr>
          <p:cNvPr id="15" name="Suorakulmio: Pyöristetyt kulmat 14">
            <a:extLst>
              <a:ext uri="{FF2B5EF4-FFF2-40B4-BE49-F238E27FC236}">
                <a16:creationId xmlns:a16="http://schemas.microsoft.com/office/drawing/2014/main" id="{BBD4F9F1-4781-9F72-13F4-A7A4BE5D6716}"/>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grpSp>
        <p:nvGrpSpPr>
          <p:cNvPr id="20" name="Ryhmä 19">
            <a:extLst>
              <a:ext uri="{FF2B5EF4-FFF2-40B4-BE49-F238E27FC236}">
                <a16:creationId xmlns:a16="http://schemas.microsoft.com/office/drawing/2014/main" id="{634F1588-DAD5-0679-5CB0-39CFCEA9CD1C}"/>
              </a:ext>
            </a:extLst>
          </p:cNvPr>
          <p:cNvGrpSpPr/>
          <p:nvPr/>
        </p:nvGrpSpPr>
        <p:grpSpPr>
          <a:xfrm>
            <a:off x="323525" y="4351505"/>
            <a:ext cx="471361" cy="509434"/>
            <a:chOff x="342874" y="3970218"/>
            <a:chExt cx="471361" cy="509434"/>
          </a:xfrm>
        </p:grpSpPr>
        <p:sp>
          <p:nvSpPr>
            <p:cNvPr id="13" name="Suorakulmio 12">
              <a:extLst>
                <a:ext uri="{FF2B5EF4-FFF2-40B4-BE49-F238E27FC236}">
                  <a16:creationId xmlns:a16="http://schemas.microsoft.com/office/drawing/2014/main" id="{7202DBD1-E9E1-2DC8-218A-A6FD4065A613}"/>
                </a:ext>
              </a:extLst>
            </p:cNvPr>
            <p:cNvSpPr>
              <a:spLocks/>
            </p:cNvSpPr>
            <p:nvPr/>
          </p:nvSpPr>
          <p:spPr>
            <a:xfrm>
              <a:off x="389677" y="3970218"/>
              <a:ext cx="377756" cy="490101"/>
            </a:xfrm>
            <a:prstGeom prst="rect">
              <a:avLst/>
            </a:prstGeom>
            <a:solidFill>
              <a:schemeClr val="bg1"/>
            </a:solidFill>
            <a:ln w="19050">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1600" b="1" dirty="0">
                  <a:solidFill>
                    <a:schemeClr val="tx1"/>
                  </a:solidFill>
                </a:rPr>
                <a:t>1</a:t>
              </a:r>
              <a:r>
                <a:rPr lang="fi-FI" b="1" dirty="0">
                  <a:solidFill>
                    <a:schemeClr val="tx1"/>
                  </a:solidFill>
                </a:rPr>
                <a:t>.</a:t>
              </a:r>
            </a:p>
          </p:txBody>
        </p:sp>
        <p:sp>
          <p:nvSpPr>
            <p:cNvPr id="12" name="Ympyrä: Ontto 11">
              <a:extLst>
                <a:ext uri="{FF2B5EF4-FFF2-40B4-BE49-F238E27FC236}">
                  <a16:creationId xmlns:a16="http://schemas.microsoft.com/office/drawing/2014/main" id="{96A9756A-3826-E006-DA4A-E4C7E46C58B7}"/>
                </a:ext>
              </a:extLst>
            </p:cNvPr>
            <p:cNvSpPr/>
            <p:nvPr/>
          </p:nvSpPr>
          <p:spPr>
            <a:xfrm flipV="1">
              <a:off x="342874" y="3989551"/>
              <a:ext cx="471361" cy="490101"/>
            </a:xfrm>
            <a:prstGeom prst="donut">
              <a:avLst>
                <a:gd name="adj" fmla="val 20582"/>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grpSp>
        <p:nvGrpSpPr>
          <p:cNvPr id="21" name="Ryhmä 20">
            <a:extLst>
              <a:ext uri="{FF2B5EF4-FFF2-40B4-BE49-F238E27FC236}">
                <a16:creationId xmlns:a16="http://schemas.microsoft.com/office/drawing/2014/main" id="{429D8E97-4BA2-36D0-106A-07B939ADEC52}"/>
              </a:ext>
            </a:extLst>
          </p:cNvPr>
          <p:cNvGrpSpPr/>
          <p:nvPr/>
        </p:nvGrpSpPr>
        <p:grpSpPr>
          <a:xfrm>
            <a:off x="6783034" y="4389036"/>
            <a:ext cx="471361" cy="509434"/>
            <a:chOff x="342874" y="3970218"/>
            <a:chExt cx="471361" cy="509434"/>
          </a:xfrm>
        </p:grpSpPr>
        <p:sp>
          <p:nvSpPr>
            <p:cNvPr id="22" name="Suorakulmio 21">
              <a:extLst>
                <a:ext uri="{FF2B5EF4-FFF2-40B4-BE49-F238E27FC236}">
                  <a16:creationId xmlns:a16="http://schemas.microsoft.com/office/drawing/2014/main" id="{E2F5530F-E5DF-D554-E116-14FDD8D70777}"/>
                </a:ext>
              </a:extLst>
            </p:cNvPr>
            <p:cNvSpPr>
              <a:spLocks/>
            </p:cNvSpPr>
            <p:nvPr/>
          </p:nvSpPr>
          <p:spPr>
            <a:xfrm>
              <a:off x="389677" y="3970218"/>
              <a:ext cx="377756" cy="490101"/>
            </a:xfrm>
            <a:prstGeom prst="rect">
              <a:avLst/>
            </a:prstGeom>
            <a:solidFill>
              <a:schemeClr val="bg1"/>
            </a:solidFill>
            <a:ln w="19050">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1600" b="1" dirty="0">
                  <a:solidFill>
                    <a:schemeClr val="tx1"/>
                  </a:solidFill>
                </a:rPr>
                <a:t>2</a:t>
              </a:r>
              <a:r>
                <a:rPr lang="fi-FI" b="1" dirty="0">
                  <a:solidFill>
                    <a:schemeClr val="tx1"/>
                  </a:solidFill>
                </a:rPr>
                <a:t>.</a:t>
              </a:r>
            </a:p>
          </p:txBody>
        </p:sp>
        <p:sp>
          <p:nvSpPr>
            <p:cNvPr id="23" name="Ympyrä: Ontto 22">
              <a:extLst>
                <a:ext uri="{FF2B5EF4-FFF2-40B4-BE49-F238E27FC236}">
                  <a16:creationId xmlns:a16="http://schemas.microsoft.com/office/drawing/2014/main" id="{0BE8218A-7A18-426E-B32C-50DA1C054928}"/>
                </a:ext>
              </a:extLst>
            </p:cNvPr>
            <p:cNvSpPr/>
            <p:nvPr/>
          </p:nvSpPr>
          <p:spPr>
            <a:xfrm flipV="1">
              <a:off x="342874" y="3989551"/>
              <a:ext cx="471361" cy="490101"/>
            </a:xfrm>
            <a:prstGeom prst="donut">
              <a:avLst>
                <a:gd name="adj" fmla="val 20582"/>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sp>
        <p:nvSpPr>
          <p:cNvPr id="26" name="Suorakulmio: Pyöristetyt kulmat 25">
            <a:extLst>
              <a:ext uri="{FF2B5EF4-FFF2-40B4-BE49-F238E27FC236}">
                <a16:creationId xmlns:a16="http://schemas.microsoft.com/office/drawing/2014/main" id="{29784AFE-A4A9-F3B0-C1C7-6993B4CD6D40}"/>
              </a:ext>
            </a:extLst>
          </p:cNvPr>
          <p:cNvSpPr/>
          <p:nvPr/>
        </p:nvSpPr>
        <p:spPr>
          <a:xfrm>
            <a:off x="1844927" y="3140390"/>
            <a:ext cx="1878773" cy="63839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Suorakulmio: Pyöristetyt kulmat 29">
            <a:extLst>
              <a:ext uri="{FF2B5EF4-FFF2-40B4-BE49-F238E27FC236}">
                <a16:creationId xmlns:a16="http://schemas.microsoft.com/office/drawing/2014/main" id="{C47D9C11-D085-437A-1B3B-F0FE7821F864}"/>
              </a:ext>
            </a:extLst>
          </p:cNvPr>
          <p:cNvSpPr/>
          <p:nvPr/>
        </p:nvSpPr>
        <p:spPr>
          <a:xfrm>
            <a:off x="3768885" y="3037487"/>
            <a:ext cx="1878773" cy="63839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6" name="Kuva 35">
            <a:extLst>
              <a:ext uri="{FF2B5EF4-FFF2-40B4-BE49-F238E27FC236}">
                <a16:creationId xmlns:a16="http://schemas.microsoft.com/office/drawing/2014/main" id="{492D8D89-C862-D2AE-3E40-DB3D9FA69EFB}"/>
              </a:ext>
            </a:extLst>
          </p:cNvPr>
          <p:cNvPicPr>
            <a:picLocks noChangeAspect="1"/>
          </p:cNvPicPr>
          <p:nvPr/>
        </p:nvPicPr>
        <p:blipFill>
          <a:blip r:embed="rId8"/>
          <a:stretch>
            <a:fillRect/>
          </a:stretch>
        </p:blipFill>
        <p:spPr>
          <a:xfrm>
            <a:off x="7352991" y="2203099"/>
            <a:ext cx="3969780" cy="2233001"/>
          </a:xfrm>
          <a:prstGeom prst="rect">
            <a:avLst/>
          </a:prstGeom>
          <a:ln w="19050">
            <a:solidFill>
              <a:schemeClr val="tx1"/>
            </a:solidFill>
          </a:ln>
        </p:spPr>
      </p:pic>
      <p:sp>
        <p:nvSpPr>
          <p:cNvPr id="37" name="Suorakulmio: Pyöristetyt kulmat 36">
            <a:extLst>
              <a:ext uri="{FF2B5EF4-FFF2-40B4-BE49-F238E27FC236}">
                <a16:creationId xmlns:a16="http://schemas.microsoft.com/office/drawing/2014/main" id="{B1C8845D-D435-01E4-C122-3221E305A8FC}"/>
              </a:ext>
            </a:extLst>
          </p:cNvPr>
          <p:cNvSpPr/>
          <p:nvPr/>
        </p:nvSpPr>
        <p:spPr>
          <a:xfrm>
            <a:off x="7391543" y="2963338"/>
            <a:ext cx="1979832" cy="127214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io: Pyöristetyt kulmat 37">
            <a:extLst>
              <a:ext uri="{FF2B5EF4-FFF2-40B4-BE49-F238E27FC236}">
                <a16:creationId xmlns:a16="http://schemas.microsoft.com/office/drawing/2014/main" id="{46131ED0-6D61-9056-5D87-31AE09564DA3}"/>
              </a:ext>
            </a:extLst>
          </p:cNvPr>
          <p:cNvSpPr/>
          <p:nvPr/>
        </p:nvSpPr>
        <p:spPr>
          <a:xfrm>
            <a:off x="9405522" y="2903253"/>
            <a:ext cx="1883102" cy="129565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6440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AC02512-7B9F-346D-43C4-0F9FE4D4423E}"/>
              </a:ext>
            </a:extLst>
          </p:cNvPr>
          <p:cNvGraphicFramePr>
            <a:graphicFrameLocks noChangeAspect="1"/>
          </p:cNvGraphicFramePr>
          <p:nvPr>
            <p:custDataLst>
              <p:tags r:id="rId2"/>
            </p:custDataLst>
            <p:extLst>
              <p:ext uri="{D42A27DB-BD31-4B8C-83A1-F6EECF244321}">
                <p14:modId xmlns:p14="http://schemas.microsoft.com/office/powerpoint/2010/main" val="17818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6" imgW="484" imgH="486" progId="TCLayout.ActiveDocument.1">
                  <p:embed/>
                </p:oleObj>
              </mc:Choice>
              <mc:Fallback>
                <p:oleObj name="think-cell Slide" r:id="rId6" imgW="484" imgH="486" progId="TCLayout.ActiveDocument.1">
                  <p:embed/>
                  <p:pic>
                    <p:nvPicPr>
                      <p:cNvPr id="9" name="think-cell data - do not delete" hidden="1">
                        <a:extLst>
                          <a:ext uri="{FF2B5EF4-FFF2-40B4-BE49-F238E27FC236}">
                            <a16:creationId xmlns:a16="http://schemas.microsoft.com/office/drawing/2014/main" id="{2AC02512-7B9F-346D-43C4-0F9FE4D442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61AFAF5C-B016-B39F-C6F6-EABBC7184404}"/>
              </a:ext>
            </a:extLst>
          </p:cNvPr>
          <p:cNvGraphicFramePr>
            <a:graphicFrameLocks noChangeAspect="1"/>
          </p:cNvGraphicFramePr>
          <p:nvPr>
            <p:custDataLst>
              <p:tags r:id="rId3"/>
            </p:custDataLst>
            <p:extLst>
              <p:ext uri="{D42A27DB-BD31-4B8C-83A1-F6EECF244321}">
                <p14:modId xmlns:p14="http://schemas.microsoft.com/office/powerpoint/2010/main" val="207326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1" name="think-cell Slide" r:id="rId8" imgW="484" imgH="486" progId="TCLayout.ActiveDocument.1">
                  <p:embed/>
                </p:oleObj>
              </mc:Choice>
              <mc:Fallback>
                <p:oleObj name="think-cell Slide" r:id="rId8" imgW="484" imgH="486" progId="TCLayout.ActiveDocument.1">
                  <p:embed/>
                  <p:pic>
                    <p:nvPicPr>
                      <p:cNvPr id="7" name="think-cell data - do not delete" hidden="1">
                        <a:extLst>
                          <a:ext uri="{FF2B5EF4-FFF2-40B4-BE49-F238E27FC236}">
                            <a16:creationId xmlns:a16="http://schemas.microsoft.com/office/drawing/2014/main" id="{61AFAF5C-B016-B39F-C6F6-EABBC71844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7BD3EB2-1B5A-0F9F-138B-868DBAAA9E56}"/>
              </a:ext>
            </a:extLst>
          </p:cNvPr>
          <p:cNvSpPr txBox="1">
            <a:spLocks/>
          </p:cNvSpPr>
          <p:nvPr/>
        </p:nvSpPr>
        <p:spPr>
          <a:xfrm>
            <a:off x="441061" y="1822292"/>
            <a:ext cx="5700353" cy="4413249"/>
          </a:xfrm>
          <a:prstGeom prst="rect">
            <a:avLst/>
          </a:prstGeom>
        </p:spPr>
        <p:txBody>
          <a:bodyPr vert="horz" lIns="91440" tIns="45720" rIns="91440" bIns="45720" numCol="1" spcCol="720000" rtlCol="0" anchor="t">
            <a:noAutofit/>
          </a:bodyPr>
          <a:lstStyle>
            <a:lvl1pPr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1pPr>
            <a:lvl2pPr marL="0" lvl="1" indent="0" defTabSz="914286">
              <a:lnSpc>
                <a:spcPct val="90000"/>
              </a:lnSpc>
              <a:spcBef>
                <a:spcPts val="600"/>
              </a:spcBef>
              <a:spcAft>
                <a:spcPts val="527"/>
              </a:spcAft>
              <a:buFont typeface="Arial" panose="020B0604020202020204" pitchFamily="34" charset="0"/>
              <a:buNone/>
              <a:defRPr sz="2000" b="1">
                <a:latin typeface="Arial" panose="020B0604020202020204" pitchFamily="34" charset="0"/>
                <a:ea typeface="Inter" panose="02000503000000020004" pitchFamily="2" charset="0"/>
                <a:cs typeface="Times New Roman" panose="02020603050405020304" pitchFamily="18" charset="0"/>
              </a:defRPr>
            </a:lvl2pPr>
            <a:lvl3pPr marL="914285"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3pPr>
            <a:lvl4pPr marL="1371427"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4pPr>
            <a:lvl5pPr marL="1828570"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5pPr>
            <a:lvl6pPr marL="2514286" indent="-228573" defTabSz="914286">
              <a:lnSpc>
                <a:spcPct val="90000"/>
              </a:lnSpc>
              <a:spcBef>
                <a:spcPts val="500"/>
              </a:spcBef>
              <a:buFont typeface="Arial" panose="020B0604020202020204" pitchFamily="34" charset="0"/>
              <a:buChar char="•"/>
            </a:lvl6pPr>
            <a:lvl7pPr marL="2971430" indent="-228573" defTabSz="914286">
              <a:lnSpc>
                <a:spcPct val="90000"/>
              </a:lnSpc>
              <a:spcBef>
                <a:spcPts val="500"/>
              </a:spcBef>
              <a:buFont typeface="Arial" panose="020B0604020202020204" pitchFamily="34" charset="0"/>
              <a:buChar char="•"/>
            </a:lvl7pPr>
            <a:lvl8pPr marL="3428573" indent="-228573" defTabSz="914286">
              <a:lnSpc>
                <a:spcPct val="90000"/>
              </a:lnSpc>
              <a:spcBef>
                <a:spcPts val="500"/>
              </a:spcBef>
              <a:buFont typeface="Arial" panose="020B0604020202020204" pitchFamily="34" charset="0"/>
              <a:buChar char="•"/>
            </a:lvl8pPr>
            <a:lvl9pPr marL="3885718" indent="-228573" defTabSz="914286">
              <a:lnSpc>
                <a:spcPct val="90000"/>
              </a:lnSpc>
              <a:spcBef>
                <a:spcPts val="500"/>
              </a:spcBef>
              <a:buFont typeface="Arial" panose="020B0604020202020204" pitchFamily="34" charset="0"/>
              <a:buChar char="•"/>
            </a:lvl9pPr>
          </a:lstStyle>
          <a:p>
            <a:pPr>
              <a:spcAft>
                <a:spcPts val="527"/>
              </a:spcAft>
            </a:pPr>
            <a:r>
              <a:rPr lang="fi-FI" sz="2000" b="1" dirty="0">
                <a:ea typeface="Inter" panose="02000503000000020004" pitchFamily="2" charset="0"/>
                <a:cs typeface="Times New Roman" panose="02020603050405020304" pitchFamily="18" charset="0"/>
              </a:rPr>
              <a:t>Asiakkaan oikeusturva</a:t>
            </a:r>
            <a:endParaRPr lang="fi-FI" sz="1200" dirty="0">
              <a:ea typeface="Inter" panose="02000503000000020004" pitchFamily="2" charset="0"/>
              <a:cs typeface="Times New Roman" panose="02020603050405020304" pitchFamily="18" charset="0"/>
            </a:endParaRPr>
          </a:p>
          <a:p>
            <a:pPr lvl="1">
              <a:lnSpc>
                <a:spcPct val="100000"/>
              </a:lnSpc>
              <a:spcBef>
                <a:spcPts val="900"/>
              </a:spcBef>
              <a:spcAft>
                <a:spcPts val="200"/>
              </a:spcAft>
            </a:pPr>
            <a:r>
              <a:rPr lang="fi-FI" sz="1200" dirty="0">
                <a:cs typeface="Arial" panose="020B0604020202020204" pitchFamily="34" charset="0"/>
              </a:rPr>
              <a:t>Sosiaalihuollon asiakkaalla on oikeus laadultaan hyvään sosiaalihuoltoon ja hyvään kohteluun ilman syrjintää. </a:t>
            </a:r>
            <a:r>
              <a:rPr lang="fi-FI" sz="1200" b="0" dirty="0">
                <a:cs typeface="Arial" panose="020B0604020202020204" pitchFamily="34" charset="0"/>
              </a:rPr>
              <a:t>Asiakasta on kohdeltava kunnioittaen hänen ihmisarvoaan, vakaumustaan ja yksityisyyttään. Tosiasialliseen hoitoon ja palveluun liittyvät päätökset tehdään ja toteutetaan asiakkaan ollessa palvelujen piirissä.</a:t>
            </a:r>
          </a:p>
          <a:p>
            <a:pPr lvl="1">
              <a:lnSpc>
                <a:spcPct val="100000"/>
              </a:lnSpc>
              <a:spcBef>
                <a:spcPts val="900"/>
              </a:spcBef>
              <a:spcAft>
                <a:spcPts val="200"/>
              </a:spcAft>
            </a:pPr>
            <a:r>
              <a:rPr lang="fi-FI" sz="1200" dirty="0">
                <a:cs typeface="Arial" panose="020B0604020202020204" pitchFamily="34" charset="0"/>
              </a:rPr>
              <a:t>Palveluun tai kohteluun tyytymättömän kannattaa ensisijaisesti keskustella </a:t>
            </a:r>
            <a:r>
              <a:rPr lang="fi-FI" sz="1200" b="0" dirty="0">
                <a:cs typeface="Arial" panose="020B0604020202020204" pitchFamily="34" charset="0"/>
              </a:rPr>
              <a:t>palvelua antaneen ammattihenkilön, tämän esimiehen tai sosiaaliasiamiehen kanssa. </a:t>
            </a:r>
            <a:r>
              <a:rPr lang="fi-FI" sz="1200" dirty="0">
                <a:cs typeface="Arial" panose="020B0604020202020204" pitchFamily="34" charset="0"/>
              </a:rPr>
              <a:t>Mikäli asia ei selviä näin, toimintayksikköön voi tehdä kirjallisen muistutuksen.</a:t>
            </a:r>
          </a:p>
          <a:p>
            <a:pPr lvl="1">
              <a:lnSpc>
                <a:spcPct val="100000"/>
              </a:lnSpc>
              <a:spcBef>
                <a:spcPts val="900"/>
              </a:spcBef>
              <a:spcAft>
                <a:spcPts val="200"/>
              </a:spcAft>
            </a:pPr>
            <a:r>
              <a:rPr lang="fi-FI" sz="1200" b="0" dirty="0">
                <a:latin typeface="Arial"/>
                <a:cs typeface="Arial"/>
              </a:rPr>
              <a:t>Palvelun laatuun ja saamaansa kohteluun tyytymättömällä </a:t>
            </a:r>
            <a:r>
              <a:rPr lang="fi-FI" sz="1200" dirty="0">
                <a:latin typeface="Arial"/>
                <a:cs typeface="Arial"/>
              </a:rPr>
              <a:t>asiakkaalla on oikeus tehdä muistutus </a:t>
            </a:r>
            <a:r>
              <a:rPr lang="fi-FI" sz="1200" b="0" dirty="0">
                <a:latin typeface="Arial"/>
                <a:cs typeface="Arial"/>
              </a:rPr>
              <a:t>toimintayksikön vastuuhenkilölle tai johtavalle viranhaltijalle.</a:t>
            </a:r>
            <a:r>
              <a:rPr lang="fi-FI" sz="1200" dirty="0">
                <a:latin typeface="Arial"/>
                <a:cs typeface="Times New Roman"/>
              </a:rPr>
              <a:t> </a:t>
            </a:r>
            <a:r>
              <a:rPr lang="fi-FI" sz="1200" b="0" dirty="0">
                <a:latin typeface="Arial"/>
                <a:cs typeface="Arial"/>
              </a:rPr>
              <a:t>Muistutuksen voi tehdä tarvittaessa myös asiakkaan laillinen edustaja, omainen tai läheinen. </a:t>
            </a:r>
            <a:r>
              <a:rPr lang="fi-FI" sz="1200" dirty="0">
                <a:latin typeface="Arial"/>
                <a:cs typeface="Times New Roman"/>
              </a:rPr>
              <a:t>Muistutukset toimitetaan sosiaali- ja potilasasiavastaavalle. </a:t>
            </a:r>
            <a:r>
              <a:rPr lang="fi-FI" sz="1200" b="0" dirty="0">
                <a:latin typeface="Arial"/>
                <a:cs typeface="Arial"/>
              </a:rPr>
              <a:t>Muistutus käsitellään Eloisassa viivytyksettä. Muistutuksen vastaanottaja antaa kirjallisen, perustellun vastauksen.</a:t>
            </a:r>
          </a:p>
          <a:p>
            <a:pPr lvl="1">
              <a:lnSpc>
                <a:spcPct val="100000"/>
              </a:lnSpc>
              <a:spcBef>
                <a:spcPts val="900"/>
              </a:spcBef>
              <a:spcAft>
                <a:spcPts val="200"/>
              </a:spcAft>
            </a:pPr>
            <a:r>
              <a:rPr lang="fi-FI" sz="1200" b="0" dirty="0">
                <a:cs typeface="Arial" panose="020B0604020202020204" pitchFamily="34" charset="0"/>
              </a:rPr>
              <a:t>Palvelun perustuessa ostosopimukseen muistutus tehdään sopimusten mukaisesti.</a:t>
            </a:r>
          </a:p>
          <a:p>
            <a:pPr lvl="1">
              <a:lnSpc>
                <a:spcPct val="100000"/>
              </a:lnSpc>
              <a:spcBef>
                <a:spcPts val="900"/>
              </a:spcBef>
              <a:spcAft>
                <a:spcPts val="200"/>
              </a:spcAft>
            </a:pPr>
            <a:r>
              <a:rPr lang="fi-FI" sz="1200" b="0" dirty="0">
                <a:cs typeface="Arial" panose="020B0604020202020204" pitchFamily="34" charset="0"/>
              </a:rPr>
              <a:t>Asiakkaan palveluun tai kohteluun liittyvä muistutus </a:t>
            </a:r>
            <a:r>
              <a:rPr lang="fi-FI" sz="1200" b="0" dirty="0">
                <a:cs typeface="Arial" panose="020B0604020202020204" pitchFamily="34" charset="0"/>
                <a:hlinkClick r:id="rId9"/>
              </a:rPr>
              <a:t>Eloisan nettisivuilla. </a:t>
            </a:r>
            <a:endParaRPr lang="fi-FI" sz="1200" b="0" dirty="0">
              <a:cs typeface="Arial" panose="020B0604020202020204" pitchFamily="34" charset="0"/>
            </a:endParaRPr>
          </a:p>
        </p:txBody>
      </p:sp>
      <p:sp>
        <p:nvSpPr>
          <p:cNvPr id="3" name="Title 2">
            <a:extLst>
              <a:ext uri="{FF2B5EF4-FFF2-40B4-BE49-F238E27FC236}">
                <a16:creationId xmlns:a16="http://schemas.microsoft.com/office/drawing/2014/main" id="{30C7553F-A7BC-E94B-43B2-80AEDE7A0726}"/>
              </a:ext>
            </a:extLst>
          </p:cNvPr>
          <p:cNvSpPr>
            <a:spLocks noGrp="1"/>
          </p:cNvSpPr>
          <p:nvPr>
            <p:ph type="title"/>
          </p:nvPr>
        </p:nvSpPr>
        <p:spPr>
          <a:xfrm>
            <a:off x="496828" y="836981"/>
            <a:ext cx="11289174" cy="868004"/>
          </a:xfrm>
        </p:spPr>
        <p:txBody>
          <a:bodyPr vert="horz"/>
          <a:lstStyle/>
          <a:p>
            <a:r>
              <a:rPr lang="fi-FI" dirty="0"/>
              <a:t>Asiakkaan osallisuus (4/4)</a:t>
            </a:r>
          </a:p>
        </p:txBody>
      </p:sp>
      <p:sp>
        <p:nvSpPr>
          <p:cNvPr id="10" name="TextBox 9">
            <a:extLst>
              <a:ext uri="{FF2B5EF4-FFF2-40B4-BE49-F238E27FC236}">
                <a16:creationId xmlns:a16="http://schemas.microsoft.com/office/drawing/2014/main" id="{BC3CC059-6A06-BA0D-726C-B6D982BB77C4}"/>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40" name="TextBox 39">
            <a:extLst>
              <a:ext uri="{FF2B5EF4-FFF2-40B4-BE49-F238E27FC236}">
                <a16:creationId xmlns:a16="http://schemas.microsoft.com/office/drawing/2014/main" id="{93AC6DE3-D112-EF00-BBA7-BECDEEAF0928}"/>
              </a:ext>
            </a:extLst>
          </p:cNvPr>
          <p:cNvSpPr txBox="1">
            <a:spLocks/>
          </p:cNvSpPr>
          <p:nvPr/>
        </p:nvSpPr>
        <p:spPr>
          <a:xfrm>
            <a:off x="6421211" y="1822292"/>
            <a:ext cx="4257938" cy="424149"/>
          </a:xfrm>
          <a:prstGeom prst="rect">
            <a:avLst/>
          </a:prstGeom>
        </p:spPr>
        <p:txBody>
          <a:bodyPr vert="horz" lIns="91440" tIns="45720" rIns="91440" bIns="45720" numCol="1" spcCol="720000" rtlCol="0">
            <a:noAutofit/>
          </a:bodyPr>
          <a:lstStyle>
            <a:lvl1pPr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1pPr>
            <a:lvl2pPr marL="0" lvl="1" indent="0" defTabSz="914286">
              <a:lnSpc>
                <a:spcPct val="90000"/>
              </a:lnSpc>
              <a:spcBef>
                <a:spcPts val="600"/>
              </a:spcBef>
              <a:spcAft>
                <a:spcPts val="527"/>
              </a:spcAft>
              <a:buFont typeface="Arial" panose="020B0604020202020204" pitchFamily="34" charset="0"/>
              <a:buNone/>
              <a:defRPr sz="2000" b="1">
                <a:latin typeface="Arial" panose="020B0604020202020204" pitchFamily="34" charset="0"/>
                <a:ea typeface="Inter" panose="02000503000000020004" pitchFamily="2" charset="0"/>
                <a:cs typeface="Times New Roman" panose="02020603050405020304" pitchFamily="18" charset="0"/>
              </a:defRPr>
            </a:lvl2pPr>
            <a:lvl3pPr marL="914285"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3pPr>
            <a:lvl4pPr marL="1371427"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4pPr>
            <a:lvl5pPr marL="1828570"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5pPr>
            <a:lvl6pPr marL="2514286" indent="-228573" defTabSz="914286">
              <a:lnSpc>
                <a:spcPct val="90000"/>
              </a:lnSpc>
              <a:spcBef>
                <a:spcPts val="500"/>
              </a:spcBef>
              <a:buFont typeface="Arial" panose="020B0604020202020204" pitchFamily="34" charset="0"/>
              <a:buChar char="•"/>
            </a:lvl6pPr>
            <a:lvl7pPr marL="2971430" indent="-228573" defTabSz="914286">
              <a:lnSpc>
                <a:spcPct val="90000"/>
              </a:lnSpc>
              <a:spcBef>
                <a:spcPts val="500"/>
              </a:spcBef>
              <a:buFont typeface="Arial" panose="020B0604020202020204" pitchFamily="34" charset="0"/>
              <a:buChar char="•"/>
            </a:lvl7pPr>
            <a:lvl8pPr marL="3428573" indent="-228573" defTabSz="914286">
              <a:lnSpc>
                <a:spcPct val="90000"/>
              </a:lnSpc>
              <a:spcBef>
                <a:spcPts val="500"/>
              </a:spcBef>
              <a:buFont typeface="Arial" panose="020B0604020202020204" pitchFamily="34" charset="0"/>
              <a:buChar char="•"/>
            </a:lvl8pPr>
            <a:lvl9pPr marL="3885718" indent="-228573" defTabSz="914286">
              <a:lnSpc>
                <a:spcPct val="90000"/>
              </a:lnSpc>
              <a:spcBef>
                <a:spcPts val="500"/>
              </a:spcBef>
              <a:buFont typeface="Arial" panose="020B0604020202020204" pitchFamily="34" charset="0"/>
              <a:buChar char="•"/>
            </a:lvl9pPr>
          </a:lstStyle>
          <a:p>
            <a:pPr>
              <a:spcAft>
                <a:spcPts val="527"/>
              </a:spcAft>
            </a:pPr>
            <a:r>
              <a:rPr lang="fi-FI" sz="2000" b="1" dirty="0">
                <a:cs typeface="Times New Roman" panose="02020603050405020304" pitchFamily="18" charset="0"/>
              </a:rPr>
              <a:t>Yhteystiedot ja lisätietoja:</a:t>
            </a:r>
          </a:p>
          <a:p>
            <a:pPr lvl="1"/>
            <a:endParaRPr lang="fi-FI" sz="1400" b="0" dirty="0">
              <a:cs typeface="Arial" panose="020B0604020202020204" pitchFamily="34" charset="0"/>
            </a:endParaRPr>
          </a:p>
        </p:txBody>
      </p:sp>
      <p:grpSp>
        <p:nvGrpSpPr>
          <p:cNvPr id="13" name="Ryhmä 12">
            <a:extLst>
              <a:ext uri="{FF2B5EF4-FFF2-40B4-BE49-F238E27FC236}">
                <a16:creationId xmlns:a16="http://schemas.microsoft.com/office/drawing/2014/main" id="{ABB548DF-5A92-39AB-7F9A-8914E2ADCB99}"/>
              </a:ext>
            </a:extLst>
          </p:cNvPr>
          <p:cNvGrpSpPr/>
          <p:nvPr/>
        </p:nvGrpSpPr>
        <p:grpSpPr>
          <a:xfrm>
            <a:off x="6459525" y="4722499"/>
            <a:ext cx="5291412" cy="1506851"/>
            <a:chOff x="6459525" y="4722499"/>
            <a:chExt cx="5291412" cy="1506851"/>
          </a:xfrm>
        </p:grpSpPr>
        <p:sp>
          <p:nvSpPr>
            <p:cNvPr id="8" name="TextBox 5">
              <a:extLst>
                <a:ext uri="{FF2B5EF4-FFF2-40B4-BE49-F238E27FC236}">
                  <a16:creationId xmlns:a16="http://schemas.microsoft.com/office/drawing/2014/main" id="{32293406-5162-FF35-77C3-F4930C7B5857}"/>
                </a:ext>
              </a:extLst>
            </p:cNvPr>
            <p:cNvSpPr txBox="1"/>
            <p:nvPr/>
          </p:nvSpPr>
          <p:spPr>
            <a:xfrm>
              <a:off x="6459525" y="4722499"/>
              <a:ext cx="5291412" cy="1506851"/>
            </a:xfrm>
            <a:prstGeom prst="rect">
              <a:avLst/>
            </a:prstGeom>
            <a:solidFill>
              <a:srgbClr val="EDEDFC"/>
            </a:solidFill>
            <a:ln w="25400">
              <a:solidFill>
                <a:srgbClr val="C9CAFF"/>
              </a:solidFill>
              <a:prstDash val="solid"/>
            </a:ln>
          </p:spPr>
          <p:txBody>
            <a:bodyPr wrap="square" numCol="2" rtlCol="0">
              <a:noAutofit/>
            </a:bodyPr>
            <a:lstStyle/>
            <a:p>
              <a:pPr marL="0" lvl="1" defTabSz="914286">
                <a:spcAft>
                  <a:spcPts val="300"/>
                </a:spcAft>
                <a:defRPr/>
              </a:pPr>
              <a:r>
                <a:rPr lang="fi-FI" sz="1400" b="1" dirty="0">
                  <a:solidFill>
                    <a:srgbClr val="000000"/>
                  </a:solidFill>
                  <a:latin typeface="Arial" panose="020B0604020202020204" pitchFamily="34" charset="0"/>
                  <a:cs typeface="Arial" panose="020B0604020202020204" pitchFamily="34" charset="0"/>
                </a:rPr>
                <a:t>Kuluttajaneuvonta (KVV)</a:t>
              </a:r>
            </a:p>
            <a:p>
              <a:pPr marL="171450" lvl="1" indent="-171450" defTabSz="914286">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Antaa tietoa kuluttajan oikeuksista mm. tavaran tai palvelun virheen hyvityksestä, sopimuksista ja maksamisesta</a:t>
              </a:r>
            </a:p>
            <a:p>
              <a:pPr marL="171450" lvl="1" indent="-171450" defTabSz="914286">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Avustaa ja sovittelee kuluttajan ja yrityksen välisessä ristiriitatilanteessa</a:t>
              </a:r>
            </a:p>
          </p:txBody>
        </p:sp>
        <p:sp>
          <p:nvSpPr>
            <p:cNvPr id="46" name="TextBox 45">
              <a:extLst>
                <a:ext uri="{FF2B5EF4-FFF2-40B4-BE49-F238E27FC236}">
                  <a16:creationId xmlns:a16="http://schemas.microsoft.com/office/drawing/2014/main" id="{B454F825-78A9-0B41-FA70-5A9504A5294D}"/>
                </a:ext>
              </a:extLst>
            </p:cNvPr>
            <p:cNvSpPr txBox="1"/>
            <p:nvPr/>
          </p:nvSpPr>
          <p:spPr>
            <a:xfrm>
              <a:off x="9760502" y="5107577"/>
              <a:ext cx="1910282" cy="625812"/>
            </a:xfrm>
            <a:prstGeom prst="rect">
              <a:avLst/>
            </a:prstGeom>
            <a:noFill/>
          </p:spPr>
          <p:txBody>
            <a:bodyPr wrap="square">
              <a:spAutoFit/>
            </a:bodyPr>
            <a:lstStyle/>
            <a:p>
              <a:pPr marL="0" marR="0" lvl="1" algn="l"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Ota yhteyttä puhelimitse arkisin klo 9-15</a:t>
              </a:r>
            </a:p>
            <a:p>
              <a:pPr marL="0" marR="0" lvl="1" algn="l" defTabSz="914286" eaLnBrk="1" fontAlgn="auto" latinLnBrk="0" hangingPunct="1">
                <a:lnSpc>
                  <a:spcPct val="100000"/>
                </a:lnSpc>
                <a:spcBef>
                  <a:spcPts val="0"/>
                </a:spcBef>
                <a:spcAft>
                  <a:spcPts val="175"/>
                </a:spcAft>
                <a:buClrTx/>
                <a:buSzTx/>
                <a:tabLst/>
                <a:defRPr/>
              </a:pPr>
              <a:r>
                <a:rPr kumimoji="0" lang="fi-FI" sz="1100" b="0" i="0" u="none" strike="noStrike" kern="1200" cap="none" spc="0" normalizeH="0" baseline="0" noProof="0" dirty="0">
                  <a:ln>
                    <a:noFill/>
                  </a:ln>
                  <a:solidFill>
                    <a:srgbClr val="000000"/>
                  </a:solidFill>
                  <a:effectLst/>
                  <a:uLnTx/>
                  <a:uFillTx/>
                  <a:ea typeface="+mn-ea"/>
                  <a:cs typeface="Arial" panose="020B0604020202020204" pitchFamily="34" charset="0"/>
                </a:rPr>
                <a:t>+358 29 505 3050 </a:t>
              </a:r>
            </a:p>
          </p:txBody>
        </p:sp>
        <p:pic>
          <p:nvPicPr>
            <p:cNvPr id="47" name="Graphic 46" descr="Speaker phone with solid fill">
              <a:extLst>
                <a:ext uri="{FF2B5EF4-FFF2-40B4-BE49-F238E27FC236}">
                  <a16:creationId xmlns:a16="http://schemas.microsoft.com/office/drawing/2014/main" id="{288EC18B-5BC4-FAC3-A775-6A72A9BD5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34355" y="5118442"/>
              <a:ext cx="606300" cy="606300"/>
            </a:xfrm>
            <a:prstGeom prst="rect">
              <a:avLst/>
            </a:prstGeom>
          </p:spPr>
        </p:pic>
      </p:grpSp>
      <p:grpSp>
        <p:nvGrpSpPr>
          <p:cNvPr id="6" name="Ryhmä 5">
            <a:extLst>
              <a:ext uri="{FF2B5EF4-FFF2-40B4-BE49-F238E27FC236}">
                <a16:creationId xmlns:a16="http://schemas.microsoft.com/office/drawing/2014/main" id="{1CB43139-23FE-53A6-39A4-E8733613E4C3}"/>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838F7DF5-32AE-EB94-85D2-9D27247037E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D36EB6-E808-DD8E-7279-A6AE14B64704}"/>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Rectangle 44">
              <a:extLst>
                <a:ext uri="{FF2B5EF4-FFF2-40B4-BE49-F238E27FC236}">
                  <a16:creationId xmlns:a16="http://schemas.microsoft.com/office/drawing/2014/main" id="{E8B58B5E-85AF-551D-905F-C39E05B0B19A}"/>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5">
              <a:extLst>
                <a:ext uri="{FF2B5EF4-FFF2-40B4-BE49-F238E27FC236}">
                  <a16:creationId xmlns:a16="http://schemas.microsoft.com/office/drawing/2014/main" id="{6E23976C-D178-7D53-9301-8AAB6FC699BE}"/>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6">
              <a:extLst>
                <a:ext uri="{FF2B5EF4-FFF2-40B4-BE49-F238E27FC236}">
                  <a16:creationId xmlns:a16="http://schemas.microsoft.com/office/drawing/2014/main" id="{98652C42-008E-0E00-26C0-EDDCDE08891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7">
              <a:extLst>
                <a:ext uri="{FF2B5EF4-FFF2-40B4-BE49-F238E27FC236}">
                  <a16:creationId xmlns:a16="http://schemas.microsoft.com/office/drawing/2014/main" id="{2729472F-8B16-4DFA-DC23-5712C28C8609}"/>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 name="Ryhmä 14">
            <a:extLst>
              <a:ext uri="{FF2B5EF4-FFF2-40B4-BE49-F238E27FC236}">
                <a16:creationId xmlns:a16="http://schemas.microsoft.com/office/drawing/2014/main" id="{EA5281DE-D1EE-F13F-8665-74AF0ED361E4}"/>
              </a:ext>
            </a:extLst>
          </p:cNvPr>
          <p:cNvGrpSpPr/>
          <p:nvPr/>
        </p:nvGrpSpPr>
        <p:grpSpPr>
          <a:xfrm>
            <a:off x="6459525" y="2351366"/>
            <a:ext cx="5326477" cy="2332047"/>
            <a:chOff x="6459525" y="2351366"/>
            <a:chExt cx="5326477" cy="2332047"/>
          </a:xfrm>
        </p:grpSpPr>
        <p:sp>
          <p:nvSpPr>
            <p:cNvPr id="17" name="TextBox 5">
              <a:extLst>
                <a:ext uri="{FF2B5EF4-FFF2-40B4-BE49-F238E27FC236}">
                  <a16:creationId xmlns:a16="http://schemas.microsoft.com/office/drawing/2014/main" id="{6CCE647B-E96E-8444-7223-D09B937CEA3C}"/>
                </a:ext>
              </a:extLst>
            </p:cNvPr>
            <p:cNvSpPr txBox="1">
              <a:spLocks/>
            </p:cNvSpPr>
            <p:nvPr/>
          </p:nvSpPr>
          <p:spPr>
            <a:xfrm>
              <a:off x="6459525" y="2351366"/>
              <a:ext cx="5291412" cy="2214084"/>
            </a:xfrm>
            <a:prstGeom prst="rect">
              <a:avLst/>
            </a:prstGeom>
            <a:solidFill>
              <a:srgbClr val="EDEDFC"/>
            </a:solidFill>
            <a:ln w="25400">
              <a:solidFill>
                <a:srgbClr val="C9CAFF"/>
              </a:solidFill>
              <a:prstDash val="solid"/>
            </a:ln>
          </p:spPr>
          <p:txBody>
            <a:bodyPr wrap="square" lIns="91440" tIns="45720" rIns="91440" bIns="45720" numCol="2" rtlCol="0" anchor="t">
              <a:noAutofit/>
            </a:bodyPr>
            <a:lstStyle/>
            <a:p>
              <a:pPr marL="0" lvl="1" algn="just">
                <a:spcBef>
                  <a:spcPts val="789"/>
                </a:spcBef>
                <a:spcAft>
                  <a:spcPts val="400"/>
                </a:spcAft>
                <a:buClr>
                  <a:schemeClr val="accent5"/>
                </a:buClr>
              </a:pPr>
              <a:r>
                <a:rPr lang="fi-FI" sz="1400" b="1" dirty="0" err="1">
                  <a:highlight>
                    <a:srgbClr val="FFFF00"/>
                  </a:highlight>
                  <a:cs typeface="Arial"/>
                </a:rPr>
                <a:t>Sosiaali-ja</a:t>
              </a:r>
              <a:r>
                <a:rPr lang="fi-FI" sz="1400" b="1" dirty="0">
                  <a:highlight>
                    <a:srgbClr val="FFFF00"/>
                  </a:highlight>
                  <a:cs typeface="Arial"/>
                </a:rPr>
                <a:t> potilasasiavastaava </a:t>
              </a:r>
              <a:endParaRPr lang="fi-FI" sz="1400" b="1" dirty="0">
                <a:cs typeface="Arial" panose="020B0604020202020204" pitchFamily="34" charset="0"/>
              </a:endParaRPr>
            </a:p>
            <a:p>
              <a:pPr marL="171450" marR="0" lvl="1" indent="-171450" algn="l" defTabSz="914286" eaLnBrk="1" fontAlgn="auto" latinLnBrk="0" hangingPunct="1">
                <a:lnSpc>
                  <a:spcPct val="100000"/>
                </a:lnSpc>
                <a:spcAft>
                  <a:spcPts val="30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Neuvoo ja ohjaa asiakas- ja potilas-lain soveltamiseen liittyvistä asioissa</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Avustaa mm. muistutusten ja muiden oikeusturvakeinojen käytössä</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Tiedottaa asiakkaiden ja potilaiden oikeuksista</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Toimii asiakkaiden ja potilaiden oikeuksien edistämiseksi ja toteuttamiseksi</a:t>
              </a:r>
            </a:p>
            <a:p>
              <a:pPr marL="171450" lvl="1" indent="-171450" defTabSz="914286">
                <a:spcAft>
                  <a:spcPts val="175"/>
                </a:spcAft>
                <a:buFont typeface="Arial" panose="020B0604020202020204" pitchFamily="34" charset="0"/>
                <a:buChar char="•"/>
                <a:defRPr/>
              </a:pPr>
              <a:endParaRPr lang="fi-FI" sz="1100" dirty="0">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4A59248-0956-77D5-F5EC-F8BC5CB28AF2}"/>
                </a:ext>
              </a:extLst>
            </p:cNvPr>
            <p:cNvSpPr txBox="1"/>
            <p:nvPr/>
          </p:nvSpPr>
          <p:spPr>
            <a:xfrm>
              <a:off x="9108489" y="3683139"/>
              <a:ext cx="2677513" cy="1000274"/>
            </a:xfrm>
            <a:prstGeom prst="rect">
              <a:avLst/>
            </a:prstGeom>
            <a:noFill/>
          </p:spPr>
          <p:txBody>
            <a:bodyPr wrap="square">
              <a:spAutoFit/>
            </a:bodyPr>
            <a:lstStyle/>
            <a:p>
              <a:pPr marL="0" marR="0" lvl="1" algn="ctr" defTabSz="914286" eaLnBrk="1" fontAlgn="auto" latinLnBrk="0" hangingPunct="1">
                <a:lnSpc>
                  <a:spcPct val="100000"/>
                </a:lnSpc>
                <a:spcBef>
                  <a:spcPts val="0"/>
                </a:spcBef>
                <a:spcAft>
                  <a:spcPts val="175"/>
                </a:spcAft>
                <a:buClrTx/>
                <a:buSzTx/>
                <a:tabLst/>
                <a:defRPr/>
              </a:pPr>
              <a:endParaRPr lang="fi-FI" sz="1100" dirty="0"/>
            </a:p>
            <a:p>
              <a:pPr marL="0" marR="0" lvl="1" defTabSz="914286" eaLnBrk="1" fontAlgn="auto" latinLnBrk="0" hangingPunct="1">
                <a:lnSpc>
                  <a:spcPct val="100000"/>
                </a:lnSpc>
                <a:spcBef>
                  <a:spcPts val="0"/>
                </a:spcBef>
                <a:spcAft>
                  <a:spcPts val="175"/>
                </a:spcAft>
                <a:buClrTx/>
                <a:buSzTx/>
                <a:tabLst/>
                <a:defRPr/>
              </a:pPr>
              <a:r>
                <a:rPr lang="fi-FI" sz="1100" b="1" i="0" dirty="0">
                  <a:solidFill>
                    <a:srgbClr val="1D1D1B"/>
                  </a:solidFill>
                  <a:effectLst/>
                </a:rPr>
                <a:t>Lähetä sähköpostia osoitteeseen:</a:t>
              </a:r>
            </a:p>
            <a:p>
              <a:pPr marL="0" marR="0" lvl="1" defTabSz="914286" eaLnBrk="1" fontAlgn="auto" latinLnBrk="0" hangingPunct="1">
                <a:lnSpc>
                  <a:spcPct val="100000"/>
                </a:lnSpc>
                <a:spcBef>
                  <a:spcPts val="0"/>
                </a:spcBef>
                <a:spcAft>
                  <a:spcPts val="175"/>
                </a:spcAft>
                <a:buClrTx/>
                <a:buSzTx/>
                <a:tabLst/>
                <a:defRPr/>
              </a:pPr>
              <a:r>
                <a:rPr lang="fi-FI" sz="1050" b="0" i="0" dirty="0">
                  <a:solidFill>
                    <a:srgbClr val="1D1D1B"/>
                  </a:solidFill>
                  <a:effectLst/>
                  <a:hlinkClick r:id="rId12"/>
                </a:rPr>
                <a:t>sosiaali.potilasasiavastaava@etelasavonha.fi</a:t>
              </a:r>
              <a:endParaRPr lang="fi-FI" sz="1050" b="0" i="0" dirty="0">
                <a:solidFill>
                  <a:srgbClr val="1D1D1B"/>
                </a:solidFill>
                <a:effectLst/>
              </a:endParaRPr>
            </a:p>
            <a:p>
              <a:pPr marL="0" marR="0" lvl="1" defTabSz="914286" eaLnBrk="1" fontAlgn="auto" latinLnBrk="0" hangingPunct="1">
                <a:lnSpc>
                  <a:spcPct val="100000"/>
                </a:lnSpc>
                <a:spcBef>
                  <a:spcPts val="0"/>
                </a:spcBef>
                <a:spcAft>
                  <a:spcPts val="175"/>
                </a:spcAft>
                <a:buClrTx/>
                <a:buSzTx/>
                <a:tabLst/>
                <a:defRPr/>
              </a:pPr>
              <a:endParaRPr lang="fi-FI" sz="1100" dirty="0"/>
            </a:p>
          </p:txBody>
        </p:sp>
        <p:pic>
          <p:nvPicPr>
            <p:cNvPr id="42" name="Graphic 41" descr="Speaker phone with solid fill">
              <a:extLst>
                <a:ext uri="{FF2B5EF4-FFF2-40B4-BE49-F238E27FC236}">
                  <a16:creationId xmlns:a16="http://schemas.microsoft.com/office/drawing/2014/main" id="{444ED918-E49D-93EA-DECE-2B56CA9D5D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89267" y="2566036"/>
              <a:ext cx="606300" cy="606300"/>
            </a:xfrm>
            <a:prstGeom prst="rect">
              <a:avLst/>
            </a:prstGeom>
          </p:spPr>
        </p:pic>
        <p:pic>
          <p:nvPicPr>
            <p:cNvPr id="45" name="Graphic 44" descr="Email with solid fill">
              <a:extLst>
                <a:ext uri="{FF2B5EF4-FFF2-40B4-BE49-F238E27FC236}">
                  <a16:creationId xmlns:a16="http://schemas.microsoft.com/office/drawing/2014/main" id="{25331FCD-A4F1-8413-6C80-CB1C77963E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71103" y="3409739"/>
              <a:ext cx="442627" cy="442627"/>
            </a:xfrm>
            <a:prstGeom prst="rect">
              <a:avLst/>
            </a:prstGeom>
          </p:spPr>
        </p:pic>
        <p:sp>
          <p:nvSpPr>
            <p:cNvPr id="20" name="Tekstiruutu 19">
              <a:extLst>
                <a:ext uri="{FF2B5EF4-FFF2-40B4-BE49-F238E27FC236}">
                  <a16:creationId xmlns:a16="http://schemas.microsoft.com/office/drawing/2014/main" id="{98E37B76-21FB-2B18-35DC-9A90AFF09654}"/>
                </a:ext>
              </a:extLst>
            </p:cNvPr>
            <p:cNvSpPr txBox="1"/>
            <p:nvPr/>
          </p:nvSpPr>
          <p:spPr>
            <a:xfrm>
              <a:off x="9762193" y="2594582"/>
              <a:ext cx="1939583" cy="651460"/>
            </a:xfrm>
            <a:prstGeom prst="rect">
              <a:avLst/>
            </a:prstGeom>
            <a:noFill/>
          </p:spPr>
          <p:txBody>
            <a:bodyPr wrap="square">
              <a:spAutoFit/>
            </a:bodyPr>
            <a:lstStyle/>
            <a:p>
              <a:pPr marL="0" marR="0" lvl="1"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Ota yhteyttä puhelimitse </a:t>
              </a:r>
            </a:p>
            <a:p>
              <a:pPr marL="0" marR="0" lvl="1"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arkisin klo 9-14</a:t>
              </a:r>
            </a:p>
            <a:p>
              <a:pPr marL="0" marR="0" lvl="1" defTabSz="914286" eaLnBrk="1" fontAlgn="auto" latinLnBrk="0" hangingPunct="1">
                <a:lnSpc>
                  <a:spcPct val="100000"/>
                </a:lnSpc>
                <a:spcBef>
                  <a:spcPts val="0"/>
                </a:spcBef>
                <a:spcAft>
                  <a:spcPts val="175"/>
                </a:spcAft>
                <a:buClrTx/>
                <a:buSzTx/>
                <a:tabLst/>
                <a:defRPr/>
              </a:pPr>
              <a:r>
                <a:rPr kumimoji="0" lang="fi-FI" sz="1100" b="0" i="0" u="none" strike="noStrike" kern="1200" cap="none" spc="0" normalizeH="0" baseline="0" noProof="0" dirty="0">
                  <a:ln>
                    <a:noFill/>
                  </a:ln>
                  <a:solidFill>
                    <a:srgbClr val="000000"/>
                  </a:solidFill>
                  <a:effectLst/>
                  <a:uLnTx/>
                  <a:uFillTx/>
                  <a:ea typeface="+mn-ea"/>
                  <a:cs typeface="Arial" panose="020B0604020202020204" pitchFamily="34" charset="0"/>
                </a:rPr>
                <a:t>+358 44 351 2818 </a:t>
              </a:r>
            </a:p>
          </p:txBody>
        </p:sp>
        <p:sp>
          <p:nvSpPr>
            <p:cNvPr id="11" name="Tekstiruutu 10">
              <a:extLst>
                <a:ext uri="{FF2B5EF4-FFF2-40B4-BE49-F238E27FC236}">
                  <a16:creationId xmlns:a16="http://schemas.microsoft.com/office/drawing/2014/main" id="{F2F9B4DF-2404-47FF-BE13-237873B2A0A4}"/>
                </a:ext>
              </a:extLst>
            </p:cNvPr>
            <p:cNvSpPr txBox="1"/>
            <p:nvPr/>
          </p:nvSpPr>
          <p:spPr>
            <a:xfrm>
              <a:off x="9687514" y="3454320"/>
              <a:ext cx="1983270" cy="415498"/>
            </a:xfrm>
            <a:prstGeom prst="rect">
              <a:avLst/>
            </a:prstGeom>
            <a:noFill/>
          </p:spPr>
          <p:txBody>
            <a:bodyPr wrap="square">
              <a:spAutoFit/>
            </a:bodyPr>
            <a:lstStyle/>
            <a:p>
              <a:pPr marL="0" marR="0" lvl="1" indent="0" algn="l" defTabSz="914286" rtl="0" eaLnBrk="1" fontAlgn="auto" latinLnBrk="0" hangingPunct="1">
                <a:lnSpc>
                  <a:spcPct val="100000"/>
                </a:lnSpc>
                <a:spcBef>
                  <a:spcPts val="0"/>
                </a:spcBef>
                <a:spcAft>
                  <a:spcPts val="175"/>
                </a:spcAft>
                <a:buClrTx/>
                <a:buSzTx/>
                <a:buFontTx/>
                <a:buNone/>
                <a:tabLst/>
                <a:defRPr/>
              </a:pPr>
              <a:r>
                <a:rPr kumimoji="0" lang="fi-FI" sz="1000" b="0" i="0" u="none" strike="noStrike" kern="1200" cap="none" spc="0" normalizeH="0" baseline="0" noProof="0" dirty="0">
                  <a:ln>
                    <a:noFill/>
                  </a:ln>
                  <a:solidFill>
                    <a:srgbClr val="1D1D1B"/>
                  </a:solidFill>
                  <a:effectLst/>
                  <a:uLnTx/>
                  <a:uFillTx/>
                  <a:latin typeface="Arial" panose="020B0604020202020204"/>
                  <a:ea typeface="+mn-ea"/>
                  <a:cs typeface="+mn-cs"/>
                </a:rPr>
                <a:t>Ethän lähetä salassa pidettäviä tietoja tavallisella sähköpostilla</a:t>
              </a:r>
              <a:r>
                <a:rPr kumimoji="0" lang="fi-FI" sz="1100" b="0" i="0" u="none" strike="noStrike" kern="1200" cap="none" spc="0" normalizeH="0" baseline="0" noProof="0" dirty="0">
                  <a:ln>
                    <a:noFill/>
                  </a:ln>
                  <a:solidFill>
                    <a:srgbClr val="1D1D1B"/>
                  </a:solidFill>
                  <a:effectLst/>
                  <a:uLnTx/>
                  <a:uFillTx/>
                  <a:latin typeface="Arial" panose="020B0604020202020204"/>
                  <a:ea typeface="+mn-ea"/>
                  <a:cs typeface="+mn-cs"/>
                </a:rPr>
                <a:t>!</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911812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5CF8ED-46A2-EE9D-6B63-B4C17F525901}"/>
              </a:ext>
            </a:extLst>
          </p:cNvPr>
          <p:cNvGraphicFramePr>
            <a:graphicFrameLocks noChangeAspect="1"/>
          </p:cNvGraphicFramePr>
          <p:nvPr>
            <p:custDataLst>
              <p:tags r:id="rId2"/>
            </p:custDataLst>
            <p:extLst>
              <p:ext uri="{D42A27DB-BD31-4B8C-83A1-F6EECF244321}">
                <p14:modId xmlns:p14="http://schemas.microsoft.com/office/powerpoint/2010/main" val="1727145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F35CF8ED-46A2-EE9D-6B63-B4C17F5259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Palvelun sisällön omavalvonta </a:t>
            </a:r>
          </a:p>
        </p:txBody>
      </p:sp>
      <p:grpSp>
        <p:nvGrpSpPr>
          <p:cNvPr id="13" name="Ryhmä 12">
            <a:extLst>
              <a:ext uri="{FF2B5EF4-FFF2-40B4-BE49-F238E27FC236}">
                <a16:creationId xmlns:a16="http://schemas.microsoft.com/office/drawing/2014/main" id="{F517D407-D278-E0B8-DC4E-2EB7CE44CBE8}"/>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A8B16EB1-331F-FB04-A5AE-F368AAEAA0D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43">
              <a:extLst>
                <a:ext uri="{FF2B5EF4-FFF2-40B4-BE49-F238E27FC236}">
                  <a16:creationId xmlns:a16="http://schemas.microsoft.com/office/drawing/2014/main" id="{3F9D6CE5-BDA9-0E74-3BBD-B56E2910C62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4">
              <a:extLst>
                <a:ext uri="{FF2B5EF4-FFF2-40B4-BE49-F238E27FC236}">
                  <a16:creationId xmlns:a16="http://schemas.microsoft.com/office/drawing/2014/main" id="{CE82BB27-B391-E1AC-AD46-FE001284B1E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Rectangle 45">
              <a:extLst>
                <a:ext uri="{FF2B5EF4-FFF2-40B4-BE49-F238E27FC236}">
                  <a16:creationId xmlns:a16="http://schemas.microsoft.com/office/drawing/2014/main" id="{0E49CA50-9678-658A-414B-30D26CEA1A3C}"/>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6">
              <a:extLst>
                <a:ext uri="{FF2B5EF4-FFF2-40B4-BE49-F238E27FC236}">
                  <a16:creationId xmlns:a16="http://schemas.microsoft.com/office/drawing/2014/main" id="{ECEBFD75-856B-5AC1-7292-99FFFFA315C0}"/>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7">
              <a:extLst>
                <a:ext uri="{FF2B5EF4-FFF2-40B4-BE49-F238E27FC236}">
                  <a16:creationId xmlns:a16="http://schemas.microsoft.com/office/drawing/2014/main" id="{E33D8934-FF76-34FA-E54C-9CB93E02167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786464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59A30E4-E098-EF65-A212-60B1BA282AA6}"/>
              </a:ext>
            </a:extLst>
          </p:cNvPr>
          <p:cNvGraphicFramePr>
            <a:graphicFrameLocks noChangeAspect="1"/>
          </p:cNvGraphicFramePr>
          <p:nvPr>
            <p:custDataLst>
              <p:tags r:id="rId2"/>
            </p:custDataLst>
            <p:extLst>
              <p:ext uri="{D42A27DB-BD31-4B8C-83A1-F6EECF244321}">
                <p14:modId xmlns:p14="http://schemas.microsoft.com/office/powerpoint/2010/main" val="410230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E59A30E4-E098-EF65-A212-60B1BA282A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Tausta </a:t>
            </a: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31" name="Ryhmä 30">
            <a:extLst>
              <a:ext uri="{FF2B5EF4-FFF2-40B4-BE49-F238E27FC236}">
                <a16:creationId xmlns:a16="http://schemas.microsoft.com/office/drawing/2014/main" id="{0FC178D6-1115-1AC0-CA8F-F2DE4D970DD1}"/>
              </a:ext>
            </a:extLst>
          </p:cNvPr>
          <p:cNvGrpSpPr/>
          <p:nvPr/>
        </p:nvGrpSpPr>
        <p:grpSpPr>
          <a:xfrm>
            <a:off x="4928896" y="468949"/>
            <a:ext cx="2338976" cy="45719"/>
            <a:chOff x="4928896" y="468949"/>
            <a:chExt cx="2338976" cy="45719"/>
          </a:xfrm>
        </p:grpSpPr>
        <p:sp>
          <p:nvSpPr>
            <p:cNvPr id="32" name="Rectangle 42">
              <a:extLst>
                <a:ext uri="{FF2B5EF4-FFF2-40B4-BE49-F238E27FC236}">
                  <a16:creationId xmlns:a16="http://schemas.microsoft.com/office/drawing/2014/main" id="{527579CE-DF5B-FE2A-A04C-49D9038D30D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3">
              <a:extLst>
                <a:ext uri="{FF2B5EF4-FFF2-40B4-BE49-F238E27FC236}">
                  <a16:creationId xmlns:a16="http://schemas.microsoft.com/office/drawing/2014/main" id="{BE2C4AE6-8EBE-F2BC-6227-7EE83FD70AE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4">
              <a:extLst>
                <a:ext uri="{FF2B5EF4-FFF2-40B4-BE49-F238E27FC236}">
                  <a16:creationId xmlns:a16="http://schemas.microsoft.com/office/drawing/2014/main" id="{27C980E4-7B43-A547-F71B-B1233CDCE05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5">
              <a:extLst>
                <a:ext uri="{FF2B5EF4-FFF2-40B4-BE49-F238E27FC236}">
                  <a16:creationId xmlns:a16="http://schemas.microsoft.com/office/drawing/2014/main" id="{4A7E8EE9-9510-FA4C-8C08-A81FA90282B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6" name="Rectangle 46">
              <a:extLst>
                <a:ext uri="{FF2B5EF4-FFF2-40B4-BE49-F238E27FC236}">
                  <a16:creationId xmlns:a16="http://schemas.microsoft.com/office/drawing/2014/main" id="{FB00591A-3F4E-C389-09D7-99BC9BC1466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7">
              <a:extLst>
                <a:ext uri="{FF2B5EF4-FFF2-40B4-BE49-F238E27FC236}">
                  <a16:creationId xmlns:a16="http://schemas.microsoft.com/office/drawing/2014/main" id="{95F07E61-EC4E-3F6D-A132-2CCB4E607AA8}"/>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5" name="Content Placeholder 27">
            <a:extLst>
              <a:ext uri="{FF2B5EF4-FFF2-40B4-BE49-F238E27FC236}">
                <a16:creationId xmlns:a16="http://schemas.microsoft.com/office/drawing/2014/main" id="{943640FF-3715-2E7A-02C2-7FD1FF50FFB3}"/>
              </a:ext>
            </a:extLst>
          </p:cNvPr>
          <p:cNvSpPr txBox="1">
            <a:spLocks/>
          </p:cNvSpPr>
          <p:nvPr/>
        </p:nvSpPr>
        <p:spPr>
          <a:xfrm>
            <a:off x="451413" y="1801595"/>
            <a:ext cx="5930533"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b="1" i="1" dirty="0">
                <a:solidFill>
                  <a:schemeClr val="accent5"/>
                </a:solidFill>
              </a:rPr>
              <a:t>[Korvaa tämä tekstikappale kuvauksella palvelun tavoitteesta ja sisällöstä siltä osin, kun se on tarpeellista esittää omavalvontasuunnitelmassa. Voit hyödyntää </a:t>
            </a:r>
            <a:r>
              <a:rPr lang="fi-FI" b="1" i="1" dirty="0">
                <a:solidFill>
                  <a:schemeClr val="accent5"/>
                </a:solidFill>
                <a:hlinkClick r:id="rId7">
                  <a:extLst>
                    <a:ext uri="{A12FA001-AC4F-418D-AE19-62706E023703}">
                      <ahyp:hlinkClr xmlns:ahyp="http://schemas.microsoft.com/office/drawing/2018/hyperlinkcolor" val="tx"/>
                    </a:ext>
                  </a:extLst>
                </a:hlinkClick>
              </a:rPr>
              <a:t>Palveluoppaan </a:t>
            </a:r>
            <a:r>
              <a:rPr lang="fi-FI" b="1" i="1" dirty="0">
                <a:solidFill>
                  <a:schemeClr val="accent5"/>
                </a:solidFill>
              </a:rPr>
              <a:t>tekstejä.] </a:t>
            </a:r>
            <a:endParaRPr lang="fi-FI" dirty="0"/>
          </a:p>
          <a:p>
            <a:pPr marL="0" lvl="1" algn="just">
              <a:lnSpc>
                <a:spcPct val="110000"/>
              </a:lnSpc>
              <a:spcBef>
                <a:spcPts val="789"/>
              </a:spcBef>
              <a:spcAft>
                <a:spcPts val="175"/>
              </a:spcAft>
            </a:pPr>
            <a:r>
              <a:rPr lang="fi-FI" dirty="0"/>
              <a:t>Palveluoppaista saat tarkempaa tietoa palvelujen järjestämisestä sekä kuinka palveluun voi hakeutua: </a:t>
            </a:r>
            <a:r>
              <a:rPr lang="fi-FI" dirty="0">
                <a:hlinkClick r:id="rId8">
                  <a:extLst>
                    <a:ext uri="{A12FA001-AC4F-418D-AE19-62706E023703}">
                      <ahyp:hlinkClr xmlns:ahyp="http://schemas.microsoft.com/office/drawing/2018/hyperlinkcolor" val="tx"/>
                    </a:ext>
                  </a:extLst>
                </a:hlinkClick>
              </a:rPr>
              <a:t>Palveluopas</a:t>
            </a:r>
            <a:endParaRPr lang="fi-FI" sz="1200" dirty="0">
              <a:latin typeface="+mj-lt"/>
              <a:ea typeface="Inter" panose="02000503000000020004" pitchFamily="2" charset="0"/>
            </a:endParaRPr>
          </a:p>
          <a:p>
            <a:pPr marL="0" lvl="1">
              <a:lnSpc>
                <a:spcPct val="110000"/>
              </a:lnSpc>
              <a:spcAft>
                <a:spcPts val="200"/>
              </a:spcAft>
            </a:pPr>
            <a:endParaRPr lang="fi-FI" dirty="0">
              <a:solidFill>
                <a:schemeClr val="accent5"/>
              </a:solidFill>
              <a:latin typeface="+mj-lt"/>
              <a:ea typeface="Inter" panose="02000503000000020004" pitchFamily="2" charset="0"/>
            </a:endParaRPr>
          </a:p>
          <a:p>
            <a:pPr marL="0" lvl="1">
              <a:lnSpc>
                <a:spcPct val="110000"/>
              </a:lnSpc>
              <a:spcAft>
                <a:spcPts val="200"/>
              </a:spcAft>
            </a:pPr>
            <a:endParaRPr lang="fi-FI" sz="1200" dirty="0">
              <a:solidFill>
                <a:schemeClr val="accent5"/>
              </a:solidFill>
              <a:latin typeface="+mj-lt"/>
              <a:ea typeface="Inter" panose="02000503000000020004" pitchFamily="2" charset="0"/>
            </a:endParaRPr>
          </a:p>
          <a:p>
            <a:pPr marL="0" lvl="1">
              <a:lnSpc>
                <a:spcPct val="110000"/>
              </a:lnSpc>
              <a:spcAft>
                <a:spcPts val="200"/>
              </a:spcAft>
            </a:pPr>
            <a:endParaRPr lang="fi-FI" dirty="0">
              <a:solidFill>
                <a:schemeClr val="accent5"/>
              </a:solidFill>
              <a:latin typeface="+mj-lt"/>
              <a:ea typeface="Inter" panose="02000503000000020004" pitchFamily="2" charset="0"/>
            </a:endParaRPr>
          </a:p>
          <a:p>
            <a:pPr marL="0" lvl="1">
              <a:lnSpc>
                <a:spcPct val="110000"/>
              </a:lnSpc>
              <a:spcBef>
                <a:spcPts val="789"/>
              </a:spcBef>
              <a:spcAft>
                <a:spcPts val="175"/>
              </a:spcAft>
            </a:pPr>
            <a:endParaRPr lang="fi-FI" dirty="0"/>
          </a:p>
        </p:txBody>
      </p:sp>
      <p:pic>
        <p:nvPicPr>
          <p:cNvPr id="14" name="Kuva 13">
            <a:extLst>
              <a:ext uri="{FF2B5EF4-FFF2-40B4-BE49-F238E27FC236}">
                <a16:creationId xmlns:a16="http://schemas.microsoft.com/office/drawing/2014/main" id="{5C4A58D6-9C8B-0241-9B96-C0F57C39E29A}"/>
              </a:ext>
            </a:extLst>
          </p:cNvPr>
          <p:cNvPicPr>
            <a:picLocks noChangeAspect="1"/>
          </p:cNvPicPr>
          <p:nvPr/>
        </p:nvPicPr>
        <p:blipFill rotWithShape="1">
          <a:blip r:embed="rId9"/>
          <a:srcRect l="17660" t="16243" r="17329" b="14778"/>
          <a:stretch/>
        </p:blipFill>
        <p:spPr>
          <a:xfrm>
            <a:off x="6863698" y="1536569"/>
            <a:ext cx="5049402" cy="4213782"/>
          </a:xfrm>
          <a:prstGeom prst="rect">
            <a:avLst/>
          </a:prstGeom>
        </p:spPr>
      </p:pic>
    </p:spTree>
    <p:extLst>
      <p:ext uri="{BB962C8B-B14F-4D97-AF65-F5344CB8AC3E}">
        <p14:creationId xmlns:p14="http://schemas.microsoft.com/office/powerpoint/2010/main" val="246428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589F946-3358-1B8C-F9D7-94444BDD3382}"/>
              </a:ext>
            </a:extLst>
          </p:cNvPr>
          <p:cNvGraphicFramePr>
            <a:graphicFrameLocks noChangeAspect="1"/>
          </p:cNvGraphicFramePr>
          <p:nvPr>
            <p:custDataLst>
              <p:tags r:id="rId2"/>
            </p:custDataLst>
            <p:extLst>
              <p:ext uri="{D42A27DB-BD31-4B8C-83A1-F6EECF244321}">
                <p14:modId xmlns:p14="http://schemas.microsoft.com/office/powerpoint/2010/main" val="3122506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5" imgW="484" imgH="486" progId="TCLayout.ActiveDocument.1">
                  <p:embed/>
                </p:oleObj>
              </mc:Choice>
              <mc:Fallback>
                <p:oleObj name="think-cell Slide" r:id="rId5" imgW="484" imgH="486" progId="TCLayout.ActiveDocument.1">
                  <p:embed/>
                  <p:pic>
                    <p:nvPicPr>
                      <p:cNvPr id="6" name="think-cell data - do not delete" hidden="1">
                        <a:extLst>
                          <a:ext uri="{FF2B5EF4-FFF2-40B4-BE49-F238E27FC236}">
                            <a16:creationId xmlns:a16="http://schemas.microsoft.com/office/drawing/2014/main" id="{1589F946-3358-1B8C-F9D7-94444BDD33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b="1" dirty="0">
                <a:ea typeface="Inter" panose="02000503000000020004" pitchFamily="2" charset="0"/>
              </a:rPr>
              <a:t>Hyvinvointia ja kuntoutumista </a:t>
            </a:r>
            <a:r>
              <a:rPr lang="fi-FI" sz="2800" b="1">
                <a:ea typeface="Inter" panose="02000503000000020004" pitchFamily="2" charset="0"/>
              </a:rPr>
              <a:t>tukeva toiminta</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09690"/>
          </a:xfrm>
        </p:spPr>
        <p:txBody>
          <a:bodyPr numCol="2"/>
          <a:lstStyle/>
          <a:p>
            <a:pPr marL="0" lvl="1">
              <a:lnSpc>
                <a:spcPct val="110000"/>
              </a:lnSpc>
              <a:spcBef>
                <a:spcPts val="789"/>
              </a:spcBef>
              <a:spcAft>
                <a:spcPts val="175"/>
              </a:spcAft>
            </a:pPr>
            <a:r>
              <a:rPr lang="fi-FI" b="1" i="1" dirty="0">
                <a:solidFill>
                  <a:schemeClr val="accent5"/>
                </a:solidFill>
              </a:rPr>
              <a:t>[Korvaa tämä tekstikappale kuvauksella</a:t>
            </a:r>
            <a:r>
              <a:rPr lang="fi-FI" b="1" i="1" dirty="0">
                <a:solidFill>
                  <a:schemeClr val="accent5"/>
                </a:solidFill>
                <a:latin typeface="Arial" panose="020B0604020202020204"/>
              </a:rPr>
              <a:t> </a:t>
            </a:r>
            <a:r>
              <a:rPr lang="fi-FI" b="1" i="1" dirty="0">
                <a:solidFill>
                  <a:schemeClr val="accent5"/>
                </a:solidFill>
              </a:rPr>
              <a:t>siitä miten palvelu tukee asiakkaan hyvinvointia, toimintakykyä ja kuntoutumista </a:t>
            </a:r>
            <a:r>
              <a:rPr lang="fi-FI" i="1" dirty="0">
                <a:solidFill>
                  <a:schemeClr val="accent5"/>
                </a:solidFill>
              </a:rPr>
              <a:t>esim. kuntouttavan työotteen keinoin</a:t>
            </a:r>
            <a:r>
              <a:rPr lang="fi-FI" b="1" i="1" dirty="0">
                <a:solidFill>
                  <a:schemeClr val="accent5"/>
                </a:solidFill>
              </a:rPr>
              <a:t>. Kirjoita tähän kuvaus, ja täydennä seuraavalle sivulle hyvinvoinnin eri ulottuvuudet.]</a:t>
            </a:r>
          </a:p>
          <a:p>
            <a:pPr marL="0" lvl="1">
              <a:lnSpc>
                <a:spcPct val="110000"/>
              </a:lnSpc>
              <a:spcBef>
                <a:spcPts val="789"/>
              </a:spcBef>
              <a:spcAft>
                <a:spcPts val="175"/>
              </a:spcAft>
            </a:pPr>
            <a:r>
              <a:rPr lang="fi-FI" b="1" i="1" dirty="0">
                <a:solidFill>
                  <a:schemeClr val="accent5"/>
                </a:solidFill>
              </a:rPr>
              <a:t>[Korvaa tämä tekstikappale kuvauksella siitä miten asiakkaiden toimintakykyä, hyvinvointia ja kuntouttavaa toimintaa koskevia tavoitteiden toteutumista seurataan palvelussa: </a:t>
            </a:r>
            <a:r>
              <a:rPr lang="fi-FI" i="1" dirty="0">
                <a:solidFill>
                  <a:schemeClr val="accent5"/>
                </a:solidFill>
              </a:rPr>
              <a:t>Mihin tavoitteet on kirjattu? Miten niiden toteutumista seurataan?</a:t>
            </a:r>
            <a:r>
              <a:rPr lang="fi-FI" b="1" i="1" dirty="0">
                <a:solidFill>
                  <a:schemeClr val="accent5"/>
                </a:solidFill>
              </a:rPr>
              <a:t>]</a:t>
            </a:r>
          </a:p>
          <a:p>
            <a:pPr marL="0" lvl="1">
              <a:lnSpc>
                <a:spcPct val="110000"/>
              </a:lnSpc>
              <a:spcBef>
                <a:spcPts val="789"/>
              </a:spcBef>
              <a:spcAft>
                <a:spcPts val="175"/>
              </a:spcAft>
            </a:pPr>
            <a:r>
              <a:rPr lang="fi-FI" dirty="0"/>
              <a:t>Asiakkaalla on omien voimavarojensa puitteissa mahdollisuus osallistua läheistensä avustamana yksityisten tahojen tarjoamaan liikunta-, kulttuuri- ja harrastustoimintaan.</a:t>
            </a:r>
          </a:p>
          <a:p>
            <a:pPr marL="0" lvl="1">
              <a:spcBef>
                <a:spcPts val="900"/>
              </a:spcBef>
              <a:spcAft>
                <a:spcPts val="200"/>
              </a:spcAft>
            </a:pPr>
            <a:endParaRPr lang="fi-FI" sz="1200" dirty="0">
              <a:ea typeface="Inter" panose="02000503000000020004" pitchFamily="2" charset="0"/>
            </a:endParaRPr>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39" name="Ryhmä 38">
            <a:extLst>
              <a:ext uri="{FF2B5EF4-FFF2-40B4-BE49-F238E27FC236}">
                <a16:creationId xmlns:a16="http://schemas.microsoft.com/office/drawing/2014/main" id="{11E3B512-B460-CFBD-BADD-20C32FDFF665}"/>
              </a:ext>
            </a:extLst>
          </p:cNvPr>
          <p:cNvGrpSpPr/>
          <p:nvPr/>
        </p:nvGrpSpPr>
        <p:grpSpPr>
          <a:xfrm>
            <a:off x="4928896" y="468949"/>
            <a:ext cx="2338976" cy="45719"/>
            <a:chOff x="4928896" y="468949"/>
            <a:chExt cx="2338976" cy="45719"/>
          </a:xfrm>
        </p:grpSpPr>
        <p:sp>
          <p:nvSpPr>
            <p:cNvPr id="40" name="Rectangle 42">
              <a:extLst>
                <a:ext uri="{FF2B5EF4-FFF2-40B4-BE49-F238E27FC236}">
                  <a16:creationId xmlns:a16="http://schemas.microsoft.com/office/drawing/2014/main" id="{EF9A3284-BCC2-6965-7F68-8C6228C09D0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3">
              <a:extLst>
                <a:ext uri="{FF2B5EF4-FFF2-40B4-BE49-F238E27FC236}">
                  <a16:creationId xmlns:a16="http://schemas.microsoft.com/office/drawing/2014/main" id="{9710ED00-6B96-0D53-D752-15838FBF7D66}"/>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Rectangle 44">
              <a:extLst>
                <a:ext uri="{FF2B5EF4-FFF2-40B4-BE49-F238E27FC236}">
                  <a16:creationId xmlns:a16="http://schemas.microsoft.com/office/drawing/2014/main" id="{B3646A88-9CDF-2B04-8B54-EBA7F58313BC}"/>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Rectangle 45">
              <a:extLst>
                <a:ext uri="{FF2B5EF4-FFF2-40B4-BE49-F238E27FC236}">
                  <a16:creationId xmlns:a16="http://schemas.microsoft.com/office/drawing/2014/main" id="{124B974D-ADA3-34EE-E58A-138B2A69F3C0}"/>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4" name="Rectangle 46">
              <a:extLst>
                <a:ext uri="{FF2B5EF4-FFF2-40B4-BE49-F238E27FC236}">
                  <a16:creationId xmlns:a16="http://schemas.microsoft.com/office/drawing/2014/main" id="{F79EFDEB-C58B-6CBE-F6F7-80C1F2F94618}"/>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Rectangle 47">
              <a:extLst>
                <a:ext uri="{FF2B5EF4-FFF2-40B4-BE49-F238E27FC236}">
                  <a16:creationId xmlns:a16="http://schemas.microsoft.com/office/drawing/2014/main" id="{D51B387C-5B12-E893-D157-E86A5ED519E5}"/>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2" name="Graphic 1">
            <a:extLst>
              <a:ext uri="{FF2B5EF4-FFF2-40B4-BE49-F238E27FC236}">
                <a16:creationId xmlns:a16="http://schemas.microsoft.com/office/drawing/2014/main" id="{0E6DF262-CD57-BB77-7027-5BE63E39797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00470" y="1825626"/>
            <a:ext cx="5649938" cy="3352899"/>
          </a:xfrm>
          <a:prstGeom prst="rect">
            <a:avLst/>
          </a:prstGeom>
        </p:spPr>
      </p:pic>
    </p:spTree>
    <p:extLst>
      <p:ext uri="{BB962C8B-B14F-4D97-AF65-F5344CB8AC3E}">
        <p14:creationId xmlns:p14="http://schemas.microsoft.com/office/powerpoint/2010/main" val="400665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1DFAFE6-CC7A-04DD-B4F2-2E86E9A7B3A0}"/>
              </a:ext>
            </a:extLst>
          </p:cNvPr>
          <p:cNvGraphicFramePr>
            <a:graphicFrameLocks noChangeAspect="1"/>
          </p:cNvGraphicFramePr>
          <p:nvPr>
            <p:custDataLst>
              <p:tags r:id="rId2"/>
            </p:custDataLst>
            <p:extLst>
              <p:ext uri="{D42A27DB-BD31-4B8C-83A1-F6EECF244321}">
                <p14:modId xmlns:p14="http://schemas.microsoft.com/office/powerpoint/2010/main" val="758507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5" imgW="484" imgH="486" progId="TCLayout.ActiveDocument.1">
                  <p:embed/>
                </p:oleObj>
              </mc:Choice>
              <mc:Fallback>
                <p:oleObj name="think-cell Slide" r:id="rId5" imgW="484" imgH="486" progId="TCLayout.ActiveDocument.1">
                  <p:embed/>
                  <p:pic>
                    <p:nvPicPr>
                      <p:cNvPr id="7" name="think-cell data - do not delete" hidden="1">
                        <a:extLst>
                          <a:ext uri="{FF2B5EF4-FFF2-40B4-BE49-F238E27FC236}">
                            <a16:creationId xmlns:a16="http://schemas.microsoft.com/office/drawing/2014/main" id="{01DFAFE6-CC7A-04DD-B4F2-2E86E9A7B3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659E39A2-9808-BE36-AD1B-2540DF6F62E3}"/>
              </a:ext>
            </a:extLst>
          </p:cNvPr>
          <p:cNvSpPr>
            <a:spLocks noGrp="1"/>
          </p:cNvSpPr>
          <p:nvPr>
            <p:ph type="title"/>
          </p:nvPr>
        </p:nvSpPr>
        <p:spPr>
          <a:xfrm>
            <a:off x="451413" y="240133"/>
            <a:ext cx="11289174" cy="868004"/>
          </a:xfrm>
        </p:spPr>
        <p:txBody>
          <a:bodyPr vert="horz">
            <a:normAutofit/>
          </a:bodyPr>
          <a:lstStyle/>
          <a:p>
            <a:r>
              <a:rPr lang="fi-FI" sz="2800" b="1" dirty="0">
                <a:ea typeface="Inter" panose="02000503000000020004" pitchFamily="2" charset="0"/>
              </a:rPr>
              <a:t>Hyvinvointia ja kuntoutumista </a:t>
            </a:r>
            <a:r>
              <a:rPr lang="fi-FI" sz="2800" b="1">
                <a:ea typeface="Inter" panose="02000503000000020004" pitchFamily="2" charset="0"/>
              </a:rPr>
              <a:t>tukeva toiminta</a:t>
            </a:r>
            <a:endParaRPr lang="fi-FI" sz="2800" dirty="0">
              <a:solidFill>
                <a:srgbClr val="17406D"/>
              </a:solidFill>
            </a:endParaRPr>
          </a:p>
        </p:txBody>
      </p:sp>
      <p:sp>
        <p:nvSpPr>
          <p:cNvPr id="2" name="TextBox 1">
            <a:extLst>
              <a:ext uri="{FF2B5EF4-FFF2-40B4-BE49-F238E27FC236}">
                <a16:creationId xmlns:a16="http://schemas.microsoft.com/office/drawing/2014/main" id="{B85E36EF-5E83-DDB1-45A1-F35D0A019879}"/>
              </a:ext>
            </a:extLst>
          </p:cNvPr>
          <p:cNvSpPr txBox="1"/>
          <p:nvPr/>
        </p:nvSpPr>
        <p:spPr>
          <a:xfrm>
            <a:off x="2792896" y="1707771"/>
            <a:ext cx="8925727"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8" name="TextBox 7">
            <a:extLst>
              <a:ext uri="{FF2B5EF4-FFF2-40B4-BE49-F238E27FC236}">
                <a16:creationId xmlns:a16="http://schemas.microsoft.com/office/drawing/2014/main" id="{A3D27504-415A-C274-3DE5-30C9D2C2C2E2}"/>
              </a:ext>
            </a:extLst>
          </p:cNvPr>
          <p:cNvSpPr txBox="1"/>
          <p:nvPr/>
        </p:nvSpPr>
        <p:spPr>
          <a:xfrm>
            <a:off x="3538329" y="2572087"/>
            <a:ext cx="8202255"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0" name="TextBox 9">
            <a:extLst>
              <a:ext uri="{FF2B5EF4-FFF2-40B4-BE49-F238E27FC236}">
                <a16:creationId xmlns:a16="http://schemas.microsoft.com/office/drawing/2014/main" id="{D60A69A8-E188-F8F8-1D0B-76AF3B583195}"/>
              </a:ext>
            </a:extLst>
          </p:cNvPr>
          <p:cNvSpPr txBox="1"/>
          <p:nvPr/>
        </p:nvSpPr>
        <p:spPr>
          <a:xfrm>
            <a:off x="3826565" y="3436403"/>
            <a:ext cx="7914020"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2" name="TextBox 11">
            <a:extLst>
              <a:ext uri="{FF2B5EF4-FFF2-40B4-BE49-F238E27FC236}">
                <a16:creationId xmlns:a16="http://schemas.microsoft.com/office/drawing/2014/main" id="{1CA5D1D0-1C7A-63B1-BE15-07482DCC1069}"/>
              </a:ext>
            </a:extLst>
          </p:cNvPr>
          <p:cNvSpPr txBox="1"/>
          <p:nvPr/>
        </p:nvSpPr>
        <p:spPr>
          <a:xfrm>
            <a:off x="3538329" y="4300719"/>
            <a:ext cx="8202256"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6" name="TextBox 15">
            <a:extLst>
              <a:ext uri="{FF2B5EF4-FFF2-40B4-BE49-F238E27FC236}">
                <a16:creationId xmlns:a16="http://schemas.microsoft.com/office/drawing/2014/main" id="{80F108A7-ECA9-54BC-2FA1-7D2E033257B3}"/>
              </a:ext>
            </a:extLst>
          </p:cNvPr>
          <p:cNvSpPr txBox="1"/>
          <p:nvPr/>
        </p:nvSpPr>
        <p:spPr>
          <a:xfrm>
            <a:off x="3041374" y="5165034"/>
            <a:ext cx="8699211"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5" name="Rectangle 14">
            <a:extLst>
              <a:ext uri="{FF2B5EF4-FFF2-40B4-BE49-F238E27FC236}">
                <a16:creationId xmlns:a16="http://schemas.microsoft.com/office/drawing/2014/main" id="{42AF2371-DF05-09E4-E611-9FB23F2A1930}"/>
              </a:ext>
            </a:extLst>
          </p:cNvPr>
          <p:cNvSpPr/>
          <p:nvPr/>
        </p:nvSpPr>
        <p:spPr>
          <a:xfrm>
            <a:off x="451410" y="1707770"/>
            <a:ext cx="2232156"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FYYSINEN</a:t>
            </a:r>
            <a:endParaRPr lang="fi-FI" dirty="0"/>
          </a:p>
        </p:txBody>
      </p:sp>
      <p:sp>
        <p:nvSpPr>
          <p:cNvPr id="18" name="Rectangle 17">
            <a:extLst>
              <a:ext uri="{FF2B5EF4-FFF2-40B4-BE49-F238E27FC236}">
                <a16:creationId xmlns:a16="http://schemas.microsoft.com/office/drawing/2014/main" id="{8C4E0705-508D-E455-B1F7-77EC990C7160}"/>
              </a:ext>
            </a:extLst>
          </p:cNvPr>
          <p:cNvSpPr/>
          <p:nvPr/>
        </p:nvSpPr>
        <p:spPr>
          <a:xfrm>
            <a:off x="451408" y="2572086"/>
            <a:ext cx="2987533"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PSYYKKINEN</a:t>
            </a:r>
            <a:endParaRPr lang="fi-FI" dirty="0"/>
          </a:p>
        </p:txBody>
      </p:sp>
      <p:sp>
        <p:nvSpPr>
          <p:cNvPr id="19" name="Rectangle 18">
            <a:extLst>
              <a:ext uri="{FF2B5EF4-FFF2-40B4-BE49-F238E27FC236}">
                <a16:creationId xmlns:a16="http://schemas.microsoft.com/office/drawing/2014/main" id="{CDD4C80D-2B4C-A29B-6111-4B49498BA0EC}"/>
              </a:ext>
            </a:extLst>
          </p:cNvPr>
          <p:cNvSpPr/>
          <p:nvPr/>
        </p:nvSpPr>
        <p:spPr>
          <a:xfrm>
            <a:off x="451409" y="3436402"/>
            <a:ext cx="3265826"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KOGNITIIVINEN</a:t>
            </a:r>
            <a:endParaRPr lang="fi-FI" dirty="0"/>
          </a:p>
        </p:txBody>
      </p:sp>
      <p:sp>
        <p:nvSpPr>
          <p:cNvPr id="4" name="Suorakulmio 3">
            <a:extLst>
              <a:ext uri="{FF2B5EF4-FFF2-40B4-BE49-F238E27FC236}">
                <a16:creationId xmlns:a16="http://schemas.microsoft.com/office/drawing/2014/main" id="{14C9C0C7-625E-8F30-FFE4-BA691C9670C0}"/>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20">
            <a:extLst>
              <a:ext uri="{FF2B5EF4-FFF2-40B4-BE49-F238E27FC236}">
                <a16:creationId xmlns:a16="http://schemas.microsoft.com/office/drawing/2014/main" id="{9D99BFE3-FFAE-2E41-A4DD-A1A5D78D702A}"/>
              </a:ext>
            </a:extLst>
          </p:cNvPr>
          <p:cNvSpPr/>
          <p:nvPr/>
        </p:nvSpPr>
        <p:spPr>
          <a:xfrm>
            <a:off x="451407" y="4297817"/>
            <a:ext cx="2987532"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SOSIAALINEN</a:t>
            </a:r>
            <a:endParaRPr lang="fi-FI" dirty="0"/>
          </a:p>
        </p:txBody>
      </p:sp>
      <p:sp>
        <p:nvSpPr>
          <p:cNvPr id="6" name="Rectangle 21">
            <a:extLst>
              <a:ext uri="{FF2B5EF4-FFF2-40B4-BE49-F238E27FC236}">
                <a16:creationId xmlns:a16="http://schemas.microsoft.com/office/drawing/2014/main" id="{39F8D3F3-7442-90D5-0FED-509AB1F524CA}"/>
              </a:ext>
            </a:extLst>
          </p:cNvPr>
          <p:cNvSpPr/>
          <p:nvPr/>
        </p:nvSpPr>
        <p:spPr>
          <a:xfrm>
            <a:off x="446181" y="5162133"/>
            <a:ext cx="2525619"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OSALLISUUS</a:t>
            </a:r>
            <a:endParaRPr lang="fi-FI" dirty="0"/>
          </a:p>
        </p:txBody>
      </p:sp>
      <p:sp>
        <p:nvSpPr>
          <p:cNvPr id="17" name="Tekstiruutu 16">
            <a:extLst>
              <a:ext uri="{FF2B5EF4-FFF2-40B4-BE49-F238E27FC236}">
                <a16:creationId xmlns:a16="http://schemas.microsoft.com/office/drawing/2014/main" id="{695DC001-9035-43B3-72B6-63E83D1C62C0}"/>
              </a:ext>
            </a:extLst>
          </p:cNvPr>
          <p:cNvSpPr txBox="1"/>
          <p:nvPr/>
        </p:nvSpPr>
        <p:spPr>
          <a:xfrm>
            <a:off x="415459" y="1024207"/>
            <a:ext cx="11325125" cy="646331"/>
          </a:xfrm>
          <a:prstGeom prst="rect">
            <a:avLst/>
          </a:prstGeom>
          <a:noFill/>
        </p:spPr>
        <p:txBody>
          <a:bodyPr wrap="square">
            <a:spAutoFit/>
          </a:bodyPr>
          <a:lstStyle/>
          <a:p>
            <a:pPr marR="0">
              <a:spcBef>
                <a:spcPts val="0"/>
              </a:spcBef>
              <a:spcAft>
                <a:spcPts val="800"/>
              </a:spcAft>
            </a:pPr>
            <a:r>
              <a:rPr lang="fi-FI" sz="1800" b="1" i="1" dirty="0">
                <a:solidFill>
                  <a:schemeClr val="tx1"/>
                </a:solidFill>
              </a:rPr>
              <a:t>Toimintayksikössä pyritään edistämään asiakkaiden fyysistä, psyykkistä, kognitiivista ja sosiaalista toimintakykyä sekä osallisuutta:</a:t>
            </a:r>
          </a:p>
        </p:txBody>
      </p:sp>
    </p:spTree>
    <p:extLst>
      <p:ext uri="{BB962C8B-B14F-4D97-AF65-F5344CB8AC3E}">
        <p14:creationId xmlns:p14="http://schemas.microsoft.com/office/powerpoint/2010/main" val="1451094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7F7C262-F83C-2A9E-C6C0-230B5685C815}"/>
              </a:ext>
            </a:extLst>
          </p:cNvPr>
          <p:cNvGraphicFramePr>
            <a:graphicFrameLocks noChangeAspect="1"/>
          </p:cNvGraphicFramePr>
          <p:nvPr>
            <p:custDataLst>
              <p:tags r:id="rId2"/>
            </p:custDataLst>
            <p:extLst>
              <p:ext uri="{D42A27DB-BD31-4B8C-83A1-F6EECF244321}">
                <p14:modId xmlns:p14="http://schemas.microsoft.com/office/powerpoint/2010/main" val="3148030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5" imgW="484" imgH="486" progId="TCLayout.ActiveDocument.1">
                  <p:embed/>
                </p:oleObj>
              </mc:Choice>
              <mc:Fallback>
                <p:oleObj name="think-cell Slide" r:id="rId5" imgW="484" imgH="486" progId="TCLayout.ActiveDocument.1">
                  <p:embed/>
                  <p:pic>
                    <p:nvPicPr>
                      <p:cNvPr id="6" name="think-cell data - do not delete" hidden="1">
                        <a:extLst>
                          <a:ext uri="{FF2B5EF4-FFF2-40B4-BE49-F238E27FC236}">
                            <a16:creationId xmlns:a16="http://schemas.microsoft.com/office/drawing/2014/main" id="{37F7C262-F83C-2A9E-C6C0-230B5685C8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Ravitsemus</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2"/>
          <a:lstStyle/>
          <a:p>
            <a:pPr marL="0" lvl="1">
              <a:lnSpc>
                <a:spcPct val="110000"/>
              </a:lnSpc>
              <a:spcBef>
                <a:spcPts val="789"/>
              </a:spcBef>
              <a:spcAft>
                <a:spcPts val="175"/>
              </a:spcAft>
            </a:pPr>
            <a:r>
              <a:rPr lang="fi-FI" dirty="0"/>
              <a:t>Hyvä ravitsemustila on merkittävässä roolissa ikäihmisen toimintakyvylle ja kotona pärjäämiselle. Ravinto ja ruokailu sekä niihin liittyvä tapakulttuuri ovat tärkeä osa hyvinvointia.</a:t>
            </a:r>
          </a:p>
          <a:p>
            <a:pPr marL="0" lvl="1">
              <a:lnSpc>
                <a:spcPct val="110000"/>
              </a:lnSpc>
              <a:spcBef>
                <a:spcPts val="789"/>
              </a:spcBef>
              <a:spcAft>
                <a:spcPts val="175"/>
              </a:spcAft>
            </a:pPr>
            <a:r>
              <a:rPr lang="fi-FI" b="1" i="1" dirty="0">
                <a:solidFill>
                  <a:schemeClr val="accent5"/>
                </a:solidFill>
              </a:rPr>
              <a:t>[Korvaa tämä tekstikappale kuvauksella palvelun roolista ja tuesta asiakkaan ravitsemuksen tukemisessa tai ruokahuollon järjestämisessä.]</a:t>
            </a:r>
          </a:p>
          <a:p>
            <a:pPr marL="0" lvl="1">
              <a:lnSpc>
                <a:spcPct val="110000"/>
              </a:lnSpc>
              <a:spcBef>
                <a:spcPts val="789"/>
              </a:spcBef>
              <a:spcAft>
                <a:spcPts val="175"/>
              </a:spcAft>
            </a:pPr>
            <a:r>
              <a:rPr lang="fi-FI" b="1" i="1" dirty="0">
                <a:solidFill>
                  <a:schemeClr val="accent5"/>
                </a:solidFill>
              </a:rPr>
              <a:t>[Korvaa tämä tekstikappale kuvauksella erityisruokavalion ja rajoitteiden huomioinnista: </a:t>
            </a:r>
            <a:r>
              <a:rPr lang="fi-FI" i="1" dirty="0">
                <a:solidFill>
                  <a:schemeClr val="accent5"/>
                </a:solidFill>
              </a:rPr>
              <a:t>esimerkki kotihoidon pohjasta: Ruokailun järjestämisessä huomioidaan asiakkaiden toiveiden lisäksi erityisruokavaliot (diabetes, autoimmuunisairaudet, ruoka-aineyliherkkyydet, -allergiat ja -intoleranssit) niin, että kaikki osapuolet voivat tuntea olonsa turvalliseksi. Uskontoon tai eettiseen vakaumukseen perustuvat ruokavaliot ovat osa monikulttuurista palvelua, joka otetaan palvelussa huomioon.</a:t>
            </a:r>
            <a:r>
              <a:rPr lang="fi-FI" b="1" i="1" dirty="0">
                <a:solidFill>
                  <a:schemeClr val="accent5"/>
                </a:solidFill>
              </a:rPr>
              <a:t>]</a:t>
            </a:r>
          </a:p>
          <a:p>
            <a:pPr marL="0" lvl="1">
              <a:lnSpc>
                <a:spcPct val="110000"/>
              </a:lnSpc>
              <a:spcBef>
                <a:spcPts val="789"/>
              </a:spcBef>
              <a:spcAft>
                <a:spcPts val="175"/>
              </a:spcAft>
            </a:pPr>
            <a:r>
              <a:rPr lang="fi-FI" b="1" i="1" dirty="0">
                <a:solidFill>
                  <a:schemeClr val="accent5"/>
                </a:solidFill>
              </a:rPr>
              <a:t>[Korvaa tämä tekstikappale kuvauksella ravitsemustilan seurannasta: </a:t>
            </a:r>
            <a:r>
              <a:rPr lang="fi-FI" i="1" dirty="0">
                <a:solidFill>
                  <a:schemeClr val="accent5"/>
                </a:solidFill>
              </a:rPr>
              <a:t>miten asiakkaiden riittävää ravinnon ja nesteen saantia sekä ravitsemuksen tasoa seurataan?</a:t>
            </a:r>
            <a:r>
              <a:rPr lang="fi-FI" b="1" i="1" dirty="0">
                <a:solidFill>
                  <a:schemeClr val="accent5"/>
                </a:solidFill>
              </a:rPr>
              <a:t>]</a:t>
            </a:r>
            <a:endParaRPr lang="fi-FI" b="1" dirty="0"/>
          </a:p>
          <a:p>
            <a:pPr marL="0" lvl="1">
              <a:spcBef>
                <a:spcPts val="900"/>
              </a:spcBef>
              <a:spcAft>
                <a:spcPts val="200"/>
              </a:spcAft>
            </a:pPr>
            <a:endParaRPr lang="fi-FI" i="1" dirty="0"/>
          </a:p>
        </p:txBody>
      </p:sp>
      <p:sp>
        <p:nvSpPr>
          <p:cNvPr id="11" name="TextBox 3">
            <a:extLst>
              <a:ext uri="{FF2B5EF4-FFF2-40B4-BE49-F238E27FC236}">
                <a16:creationId xmlns:a16="http://schemas.microsoft.com/office/drawing/2014/main" id="{05DDD2A5-9C79-3D63-3824-C39D784291C4}"/>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14" name="Suorakulmio 13">
            <a:extLst>
              <a:ext uri="{FF2B5EF4-FFF2-40B4-BE49-F238E27FC236}">
                <a16:creationId xmlns:a16="http://schemas.microsoft.com/office/drawing/2014/main" id="{F16B1CCE-4723-E4E3-9CE4-518E7B605279}"/>
              </a:ext>
            </a:extLst>
          </p:cNvPr>
          <p:cNvSpPr>
            <a:spLocks/>
          </p:cNvSpPr>
          <p:nvPr/>
        </p:nvSpPr>
        <p:spPr>
          <a:xfrm>
            <a:off x="6417321" y="1825626"/>
            <a:ext cx="5218918" cy="330812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Ravitsemuksen tukeminen:</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tekstikappale kuvauksella yksikkökohtaisista toimintatavoista ravitsemuksen tukemisessa</a:t>
            </a:r>
            <a:r>
              <a:rPr lang="fi-FI" sz="1200" b="1" dirty="0">
                <a:solidFill>
                  <a:schemeClr val="tx1"/>
                </a:solidFill>
              </a:rPr>
              <a:t>]</a:t>
            </a:r>
          </a:p>
          <a:p>
            <a:endParaRPr lang="fi-FI" sz="1200" b="1" dirty="0">
              <a:solidFill>
                <a:schemeClr val="tx1"/>
              </a:solidFill>
            </a:endParaRPr>
          </a:p>
          <a:p>
            <a:r>
              <a:rPr lang="fi-FI" sz="1200" b="1" dirty="0">
                <a:solidFill>
                  <a:schemeClr val="tx1"/>
                </a:solidFill>
              </a:rPr>
              <a:t> </a:t>
            </a:r>
          </a:p>
        </p:txBody>
      </p:sp>
      <p:grpSp>
        <p:nvGrpSpPr>
          <p:cNvPr id="5" name="Ryhmä 4">
            <a:extLst>
              <a:ext uri="{FF2B5EF4-FFF2-40B4-BE49-F238E27FC236}">
                <a16:creationId xmlns:a16="http://schemas.microsoft.com/office/drawing/2014/main" id="{0608C616-11EA-E1A1-1239-FB680747AD15}"/>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5AE9FB30-E98A-D4FC-1CB3-B33437928FC7}"/>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02D7271E-FF81-A0D9-56D0-D35C766C5A8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05D78C6A-F486-5209-7EFB-567B93CEC20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A4BFDD88-7775-DE2C-22DC-AEB5461502DB}"/>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F691A83D-0837-3125-98BA-D3D6D900BC46}"/>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52465242-73AD-C8EF-B6DB-0B6C54A4F331}"/>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Pyöristetyt kulmat 1">
            <a:extLst>
              <a:ext uri="{FF2B5EF4-FFF2-40B4-BE49-F238E27FC236}">
                <a16:creationId xmlns:a16="http://schemas.microsoft.com/office/drawing/2014/main" id="{3569ED90-2281-3D1C-0166-D2349A45760F}"/>
              </a:ext>
            </a:extLst>
          </p:cNvPr>
          <p:cNvSpPr>
            <a:spLocks/>
          </p:cNvSpPr>
          <p:nvPr/>
        </p:nvSpPr>
        <p:spPr>
          <a:xfrm>
            <a:off x="6417320" y="5268686"/>
            <a:ext cx="5218918" cy="892165"/>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spcAft>
                <a:spcPts val="200"/>
              </a:spcAft>
              <a:buClr>
                <a:schemeClr val="tx1"/>
              </a:buClr>
            </a:pPr>
            <a:r>
              <a:rPr lang="fi-FI" sz="1000" b="1" dirty="0">
                <a:solidFill>
                  <a:schemeClr val="tx1"/>
                </a:solidFill>
              </a:rPr>
              <a:t>Lue lisää: </a:t>
            </a:r>
          </a:p>
          <a:p>
            <a:pPr marL="285750" marR="0" lvl="1" indent="-285750" algn="l" defTabSz="914286" rtl="0" eaLnBrk="1" fontAlgn="auto" latinLnBrk="0" hangingPunct="1">
              <a:spcBef>
                <a:spcPts val="300"/>
              </a:spcBef>
              <a:spcAft>
                <a:spcPts val="175"/>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hlinkClick r:id="rId7">
                  <a:extLst>
                    <a:ext uri="{A12FA001-AC4F-418D-AE19-62706E023703}">
                      <ahyp:hlinkClr xmlns:ahyp="http://schemas.microsoft.com/office/drawing/2018/hyperlinkcolor" val="tx"/>
                    </a:ext>
                  </a:extLst>
                </a:hlinkClick>
              </a:rPr>
              <a:t>Vireyttä seniorivuosiin - Ikääntyneiden ruokasuositus 4/2020</a:t>
            </a:r>
            <a:r>
              <a:rPr lang="fi-FI" sz="1000" dirty="0">
                <a:solidFill>
                  <a:schemeClr val="tx1"/>
                </a:solidFill>
                <a:latin typeface="Arial" panose="020B0604020202020204"/>
                <a:cs typeface="Arial" panose="020B0604020202020204" pitchFamily="34" charset="0"/>
              </a:rPr>
              <a:t> </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 Valtion ravitsemusneuvottelukunta</a:t>
            </a:r>
          </a:p>
          <a:p>
            <a:pPr marL="285750" marR="0" lvl="1" indent="-285750" algn="l" defTabSz="914286" rtl="0" eaLnBrk="1" fontAlgn="auto" latinLnBrk="0" hangingPunct="1">
              <a:spcBef>
                <a:spcPts val="300"/>
              </a:spcBef>
              <a:spcAft>
                <a:spcPts val="175"/>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hlinkClick r:id="rId8">
                  <a:extLst>
                    <a:ext uri="{A12FA001-AC4F-418D-AE19-62706E023703}">
                      <ahyp:hlinkClr xmlns:ahyp="http://schemas.microsoft.com/office/drawing/2018/hyperlinkcolor" val="tx"/>
                    </a:ext>
                  </a:extLst>
                </a:hlinkClick>
              </a:rPr>
              <a:t>Ikääntyneille annetut ravintoaineiden saanti- ja ruokasuositukset</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 - Ruokavirasto</a:t>
            </a:r>
          </a:p>
        </p:txBody>
      </p:sp>
    </p:spTree>
    <p:extLst>
      <p:ext uri="{BB962C8B-B14F-4D97-AF65-F5344CB8AC3E}">
        <p14:creationId xmlns:p14="http://schemas.microsoft.com/office/powerpoint/2010/main" val="219855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69627A-D36C-F8D3-A781-5EC50BAF2AAF}"/>
              </a:ext>
            </a:extLst>
          </p:cNvPr>
          <p:cNvGraphicFramePr>
            <a:graphicFrameLocks noChangeAspect="1"/>
          </p:cNvGraphicFramePr>
          <p:nvPr>
            <p:custDataLst>
              <p:tags r:id="rId2"/>
            </p:custDataLst>
            <p:extLst>
              <p:ext uri="{D42A27DB-BD31-4B8C-83A1-F6EECF244321}">
                <p14:modId xmlns:p14="http://schemas.microsoft.com/office/powerpoint/2010/main" val="1392406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5" imgW="484" imgH="486" progId="TCLayout.ActiveDocument.1">
                  <p:embed/>
                </p:oleObj>
              </mc:Choice>
              <mc:Fallback>
                <p:oleObj name="think-cell Slide" r:id="rId5" imgW="484" imgH="486" progId="TCLayout.ActiveDocument.1">
                  <p:embed/>
                  <p:pic>
                    <p:nvPicPr>
                      <p:cNvPr id="5" name="think-cell data - do not delete" hidden="1">
                        <a:extLst>
                          <a:ext uri="{FF2B5EF4-FFF2-40B4-BE49-F238E27FC236}">
                            <a16:creationId xmlns:a16="http://schemas.microsoft.com/office/drawing/2014/main" id="{5269627A-D36C-F8D3-A781-5EC50BAF2A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Hygieniakäytännöt</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1"/>
          <a:lstStyle/>
          <a:p>
            <a:pPr marL="0" lvl="1">
              <a:lnSpc>
                <a:spcPct val="110000"/>
              </a:lnSpc>
              <a:spcBef>
                <a:spcPts val="789"/>
              </a:spcBef>
              <a:spcAft>
                <a:spcPts val="175"/>
              </a:spcAft>
            </a:pPr>
            <a:r>
              <a:rPr lang="fi-FI" dirty="0"/>
              <a:t>Säännöllinen ja suunnitelmallinen siivous ja tekstiilien puhtaanapito ovat olennaisessa osassa asiakkaiden hyvinvointia ja viihtyvyyttä. Toimintayksikössä noudatetaan Eloisan yhteisiä hygieniaohjeita. Ajantasaiset hygieniaohjeistukset henkilöstölle normaali- ja poikkeusoloissa löytyvät Intranetistä. </a:t>
            </a:r>
          </a:p>
          <a:p>
            <a:pPr marL="0" lvl="1">
              <a:lnSpc>
                <a:spcPct val="110000"/>
              </a:lnSpc>
              <a:spcBef>
                <a:spcPts val="900"/>
              </a:spcBef>
              <a:spcAft>
                <a:spcPts val="200"/>
              </a:spcAft>
            </a:pPr>
            <a:endParaRPr lang="fi-FI" sz="2000" b="1" dirty="0"/>
          </a:p>
        </p:txBody>
      </p:sp>
      <p:sp>
        <p:nvSpPr>
          <p:cNvPr id="11" name="TextBox 3">
            <a:extLst>
              <a:ext uri="{FF2B5EF4-FFF2-40B4-BE49-F238E27FC236}">
                <a16:creationId xmlns:a16="http://schemas.microsoft.com/office/drawing/2014/main" id="{36ED21AF-55D3-A58E-4317-45A551AE1356}"/>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29" name="Suorakulmio 28">
            <a:extLst>
              <a:ext uri="{FF2B5EF4-FFF2-40B4-BE49-F238E27FC236}">
                <a16:creationId xmlns:a16="http://schemas.microsoft.com/office/drawing/2014/main" id="{009AE8A4-B8B3-C683-3914-3463D5640832}"/>
              </a:ext>
            </a:extLst>
          </p:cNvPr>
          <p:cNvSpPr/>
          <p:nvPr/>
        </p:nvSpPr>
        <p:spPr>
          <a:xfrm>
            <a:off x="499353" y="5602173"/>
            <a:ext cx="5233122" cy="50929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Hygieniayhdyshenkilön nimi ja yhteystiedot:</a:t>
            </a:r>
          </a:p>
          <a:p>
            <a:r>
              <a:rPr lang="fi-FI" sz="1200" b="1" dirty="0">
                <a:solidFill>
                  <a:schemeClr val="tx1"/>
                </a:solidFill>
              </a:rPr>
              <a:t>[</a:t>
            </a:r>
            <a:r>
              <a:rPr lang="fi-FI" sz="1200" dirty="0">
                <a:solidFill>
                  <a:schemeClr val="tx1"/>
                </a:solidFill>
              </a:rPr>
              <a:t>nimi</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puh. numero</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sähköpostiosoite</a:t>
            </a:r>
            <a:r>
              <a:rPr lang="fi-FI" sz="1200" b="1" dirty="0">
                <a:solidFill>
                  <a:schemeClr val="tx1"/>
                </a:solidFill>
              </a:rPr>
              <a:t>]</a:t>
            </a:r>
          </a:p>
          <a:p>
            <a:r>
              <a:rPr lang="fi-FI" sz="1200" b="1" dirty="0">
                <a:solidFill>
                  <a:schemeClr val="tx1"/>
                </a:solidFill>
              </a:rPr>
              <a:t> </a:t>
            </a:r>
          </a:p>
        </p:txBody>
      </p:sp>
      <p:grpSp>
        <p:nvGrpSpPr>
          <p:cNvPr id="12" name="Ryhmä 11">
            <a:extLst>
              <a:ext uri="{FF2B5EF4-FFF2-40B4-BE49-F238E27FC236}">
                <a16:creationId xmlns:a16="http://schemas.microsoft.com/office/drawing/2014/main" id="{E3780459-3DCA-348D-F298-BAE90D54F8E7}"/>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3E148725-6E7A-45FF-36DD-5846871DFAF3}"/>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50514069-D70D-2437-49F3-2EF3E389E5E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F48E41A6-3007-432A-CA96-10C3A19225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65674481-721D-BA98-B90E-0B98DD15A195}"/>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90863EA6-2492-27EC-0D05-FC82144F2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ECE09962-7DEF-D639-CFFB-762CC29BAC6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1">
            <a:extLst>
              <a:ext uri="{FF2B5EF4-FFF2-40B4-BE49-F238E27FC236}">
                <a16:creationId xmlns:a16="http://schemas.microsoft.com/office/drawing/2014/main" id="{F643B64E-5129-F74A-604C-B388E93DBD5D}"/>
              </a:ext>
            </a:extLst>
          </p:cNvPr>
          <p:cNvSpPr>
            <a:spLocks/>
          </p:cNvSpPr>
          <p:nvPr/>
        </p:nvSpPr>
        <p:spPr>
          <a:xfrm>
            <a:off x="499353" y="2321170"/>
            <a:ext cx="11241233" cy="320919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Hygieniakäytännöt toimintayksikössä: </a:t>
            </a:r>
          </a:p>
          <a:p>
            <a:endParaRPr lang="fi-FI" sz="1200" b="1" dirty="0">
              <a:solidFill>
                <a:schemeClr val="tx1"/>
              </a:solidFill>
            </a:endParaRPr>
          </a:p>
          <a:p>
            <a:r>
              <a:rPr lang="fi-FI" sz="1200" b="1" dirty="0">
                <a:solidFill>
                  <a:schemeClr val="tx1"/>
                </a:solidFill>
              </a:rPr>
              <a:t>[</a:t>
            </a:r>
            <a:r>
              <a:rPr lang="fi-FI" sz="1200" dirty="0">
                <a:solidFill>
                  <a:schemeClr val="tx1"/>
                </a:solidFill>
              </a:rPr>
              <a:t>Korvaa tämä kuvauksella yleisen hygieniatason ylläpidosta ja seurannasta: Miten yksikössä seurataan yleistä hygieniatasoa? Miten yleisten tilojen siivous on järjestetty? Entä mahdollisten asunhuoneistojen siivous? Miten yksikön pyykkihuolto on järjestetty?</a:t>
            </a:r>
            <a:r>
              <a:rPr lang="fi-FI" sz="1200" b="1" dirty="0">
                <a:solidFill>
                  <a:schemeClr val="tx1"/>
                </a:solidFill>
              </a:rPr>
              <a: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asiakkaan henkilökohtaisen hygienian ylläpidosta ja seurannasta: miten varmistetaan, että asiakkaiden tarpeita vastaavat hygieniakäytännöt toteutuvat annettujen ohjeiden ja asiakkaiden palvelutarpeiden mukaisesti?</a:t>
            </a:r>
            <a:r>
              <a:rPr lang="fi-FI" sz="1200" b="1" dirty="0">
                <a:solidFill>
                  <a:schemeClr val="tx1"/>
                </a:solidFill>
              </a:rPr>
              <a: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henkilökunnan </a:t>
            </a:r>
            <a:r>
              <a:rPr lang="fi-FI" sz="1200">
                <a:solidFill>
                  <a:schemeClr val="tx1"/>
                </a:solidFill>
              </a:rPr>
              <a:t>perehdyttämisestä em. aiheisiin</a:t>
            </a:r>
            <a:r>
              <a:rPr lang="fi-FI" sz="1200" dirty="0">
                <a:solidFill>
                  <a:schemeClr val="tx1"/>
                </a:solidFill>
              </a:rPr>
              <a:t>: miten henkilökunta on koulutettu/perehdytetty yksikön puhtaanapidon ja pyykkihuollon toteuttamiseen ohjeiden ja standardien mukaisesti?</a:t>
            </a:r>
            <a:r>
              <a:rPr lang="fi-FI" sz="1200" b="1" dirty="0">
                <a:solidFill>
                  <a:schemeClr val="tx1"/>
                </a:solidFill>
              </a:rPr>
              <a:t>]</a:t>
            </a:r>
          </a:p>
          <a:p>
            <a:r>
              <a:rPr lang="fi-FI" sz="1200" dirty="0">
                <a:solidFill>
                  <a:schemeClr val="tx1"/>
                </a:solidFill>
              </a:rPr>
              <a:t> </a:t>
            </a:r>
          </a:p>
        </p:txBody>
      </p:sp>
    </p:spTree>
    <p:extLst>
      <p:ext uri="{BB962C8B-B14F-4D97-AF65-F5344CB8AC3E}">
        <p14:creationId xmlns:p14="http://schemas.microsoft.com/office/powerpoint/2010/main" val="1312571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230D97-94C8-375B-7E73-725D8D609154}"/>
              </a:ext>
            </a:extLst>
          </p:cNvPr>
          <p:cNvGraphicFramePr>
            <a:graphicFrameLocks noChangeAspect="1"/>
          </p:cNvGraphicFramePr>
          <p:nvPr>
            <p:custDataLst>
              <p:tags r:id="rId2"/>
            </p:custDataLst>
            <p:extLst>
              <p:ext uri="{D42A27DB-BD31-4B8C-83A1-F6EECF244321}">
                <p14:modId xmlns:p14="http://schemas.microsoft.com/office/powerpoint/2010/main" val="4259845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5" imgW="484" imgH="486" progId="TCLayout.ActiveDocument.1">
                  <p:embed/>
                </p:oleObj>
              </mc:Choice>
              <mc:Fallback>
                <p:oleObj name="think-cell Slide" r:id="rId5" imgW="484" imgH="486" progId="TCLayout.ActiveDocument.1">
                  <p:embed/>
                  <p:pic>
                    <p:nvPicPr>
                      <p:cNvPr id="5" name="think-cell data - do not delete" hidden="1">
                        <a:extLst>
                          <a:ext uri="{FF2B5EF4-FFF2-40B4-BE49-F238E27FC236}">
                            <a16:creationId xmlns:a16="http://schemas.microsoft.com/office/drawing/2014/main" id="{85230D97-94C8-375B-7E73-725D8D6091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Infektioiden torjunta</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2"/>
          <a:lstStyle/>
          <a:p>
            <a:pPr marL="0" lvl="1">
              <a:lnSpc>
                <a:spcPct val="110000"/>
              </a:lnSpc>
              <a:spcBef>
                <a:spcPts val="789"/>
              </a:spcBef>
              <a:spcAft>
                <a:spcPts val="175"/>
              </a:spcAft>
            </a:pPr>
            <a:r>
              <a:rPr lang="fi-FI" dirty="0"/>
              <a:t>Tartuntatautilain 17 §:n mukaan sosiaalihuollon toimintayksikön on torjuttava suunnitelmallisesti hoitoon liittyviä infektioita. Ensisijaisesti infektioita ja tartuntatauteja ennaltaehkäistään noudattamalla tavanomaisia varotoimenpiteitä. </a:t>
            </a:r>
          </a:p>
          <a:p>
            <a:pPr marL="0" lvl="1">
              <a:lnSpc>
                <a:spcPct val="110000"/>
              </a:lnSpc>
              <a:spcBef>
                <a:spcPts val="789"/>
              </a:spcBef>
              <a:spcAft>
                <a:spcPts val="175"/>
              </a:spcAft>
            </a:pPr>
            <a:r>
              <a:rPr lang="fi-FI" b="1" i="1" dirty="0">
                <a:solidFill>
                  <a:schemeClr val="accent5"/>
                </a:solidFill>
              </a:rPr>
              <a:t>[Korvaa tämä tekstikappale kuvauksella infektioiden ja tartuntojen torjunnasta: </a:t>
            </a:r>
            <a:r>
              <a:rPr lang="fi-FI" i="1" dirty="0">
                <a:solidFill>
                  <a:schemeClr val="accent5"/>
                </a:solidFill>
              </a:rPr>
              <a:t>Miten infektioiden ja tarttuvien sairauksien leviäminen ennaltaehkäistään? Miten henkilökunta koulutetaan aiheeseen? Esimerkki kotihoidon pohjasta:</a:t>
            </a:r>
            <a:r>
              <a:rPr lang="fi-FI" dirty="0"/>
              <a:t> </a:t>
            </a:r>
            <a:r>
              <a:rPr lang="fi-FI" i="1" dirty="0">
                <a:solidFill>
                  <a:schemeClr val="accent5"/>
                </a:solidFill>
              </a:rPr>
              <a:t>Tavanomaisia varotoimia käytetään systemaattisesti kaikkien asiakkaiden kohdalla, jolloin estetään mikrobien tartunta potilaiden, hoitajien ja ympäristön välillä, sekä näiden välityksellä. Keskeisin keino on työntekijöiden hyvä käsihygienia</a:t>
            </a:r>
            <a:r>
              <a:rPr lang="fi-FI" dirty="0"/>
              <a:t>. </a:t>
            </a:r>
            <a:r>
              <a:rPr lang="fi-FI" i="1" dirty="0">
                <a:solidFill>
                  <a:schemeClr val="accent5"/>
                </a:solidFill>
              </a:rPr>
              <a:t>Henkilökunta on suorittanut infektioiden torjunta –verkkokurssin ja perehdytetty puhtaanapidon toteuttamiseen.</a:t>
            </a:r>
            <a:r>
              <a:rPr lang="fi-FI" b="1" i="1" dirty="0">
                <a:solidFill>
                  <a:schemeClr val="accent5"/>
                </a:solidFill>
              </a:rPr>
              <a:t>]</a:t>
            </a:r>
          </a:p>
        </p:txBody>
      </p:sp>
      <p:sp>
        <p:nvSpPr>
          <p:cNvPr id="11" name="TextBox 3">
            <a:extLst>
              <a:ext uri="{FF2B5EF4-FFF2-40B4-BE49-F238E27FC236}">
                <a16:creationId xmlns:a16="http://schemas.microsoft.com/office/drawing/2014/main" id="{36ED21AF-55D3-A58E-4317-45A551AE1356}"/>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12" name="Ryhmä 11">
            <a:extLst>
              <a:ext uri="{FF2B5EF4-FFF2-40B4-BE49-F238E27FC236}">
                <a16:creationId xmlns:a16="http://schemas.microsoft.com/office/drawing/2014/main" id="{E3780459-3DCA-348D-F298-BAE90D54F8E7}"/>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3E148725-6E7A-45FF-36DD-5846871DFAF3}"/>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50514069-D70D-2437-49F3-2EF3E389E5E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F48E41A6-3007-432A-CA96-10C3A19225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65674481-721D-BA98-B90E-0B98DD15A195}"/>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90863EA6-2492-27EC-0D05-FC82144F2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ECE09962-7DEF-D639-CFFB-762CC29BAC6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2" name="Graphic 1">
            <a:extLst>
              <a:ext uri="{FF2B5EF4-FFF2-40B4-BE49-F238E27FC236}">
                <a16:creationId xmlns:a16="http://schemas.microsoft.com/office/drawing/2014/main" id="{95A5DD8F-842A-983F-38DD-6225798A245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7499" t="9067" r="17590" b="8244"/>
          <a:stretch/>
        </p:blipFill>
        <p:spPr>
          <a:xfrm>
            <a:off x="6949762" y="1294410"/>
            <a:ext cx="4498051" cy="4583876"/>
          </a:xfrm>
          <a:prstGeom prst="rect">
            <a:avLst/>
          </a:prstGeom>
        </p:spPr>
      </p:pic>
    </p:spTree>
    <p:extLst>
      <p:ext uri="{BB962C8B-B14F-4D97-AF65-F5344CB8AC3E}">
        <p14:creationId xmlns:p14="http://schemas.microsoft.com/office/powerpoint/2010/main" val="275232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C3067B1-C92A-531C-E202-6623C0B462F6}"/>
              </a:ext>
            </a:extLst>
          </p:cNvPr>
          <p:cNvGraphicFramePr>
            <a:graphicFrameLocks noChangeAspect="1"/>
          </p:cNvGraphicFramePr>
          <p:nvPr>
            <p:custDataLst>
              <p:tags r:id="rId2"/>
            </p:custDataLst>
            <p:extLst>
              <p:ext uri="{D42A27DB-BD31-4B8C-83A1-F6EECF244321}">
                <p14:modId xmlns:p14="http://schemas.microsoft.com/office/powerpoint/2010/main" val="393271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3C3067B1-C92A-531C-E202-6623C0B462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Box 5">
            <a:extLst>
              <a:ext uri="{FF2B5EF4-FFF2-40B4-BE49-F238E27FC236}">
                <a16:creationId xmlns:a16="http://schemas.microsoft.com/office/drawing/2014/main" id="{6636FFF5-9A25-EB45-6172-7034237A897D}"/>
              </a:ext>
            </a:extLst>
          </p:cNvPr>
          <p:cNvSpPr txBox="1">
            <a:spLocks/>
          </p:cNvSpPr>
          <p:nvPr/>
        </p:nvSpPr>
        <p:spPr>
          <a:xfrm>
            <a:off x="6524616" y="4816892"/>
            <a:ext cx="5394666" cy="1727361"/>
          </a:xfrm>
          <a:prstGeom prst="rect">
            <a:avLst/>
          </a:prstGeom>
          <a:noFill/>
          <a:ln w="25400">
            <a:solidFill>
              <a:srgbClr val="C9CAFF"/>
            </a:solidFill>
            <a:prstDash val="solid"/>
          </a:ln>
        </p:spPr>
        <p:txBody>
          <a:bodyPr wrap="square" numCol="1" rtlCol="0">
            <a:noAutofit/>
          </a:bodyPr>
          <a:lstStyle/>
          <a:p>
            <a:pPr marL="0" lvl="1" defTabSz="914286">
              <a:spcAft>
                <a:spcPts val="250"/>
              </a:spcAft>
              <a:defRPr/>
            </a:pPr>
            <a:r>
              <a:rPr lang="fi-FI" sz="1200" b="1" dirty="0">
                <a:solidFill>
                  <a:srgbClr val="000000"/>
                </a:solidFill>
                <a:latin typeface="Arial" panose="020B0604020202020204" pitchFamily="34" charset="0"/>
                <a:cs typeface="Arial" panose="020B0604020202020204" pitchFamily="34" charset="0"/>
              </a:rPr>
              <a:t>Suun terveydenhuollon ajanvaraus</a:t>
            </a:r>
          </a:p>
          <a:p>
            <a:pPr marL="171450" lvl="1" indent="-171450" defTabSz="914286">
              <a:spcAft>
                <a:spcPts val="250"/>
              </a:spcAft>
              <a:buFont typeface="Arial" panose="020B0604020202020204" pitchFamily="34" charset="0"/>
              <a:buChar char="•"/>
              <a:defRPr/>
            </a:pPr>
            <a:r>
              <a:rPr lang="fi-FI" sz="1100" b="1" dirty="0">
                <a:solidFill>
                  <a:srgbClr val="000000"/>
                </a:solidFill>
                <a:latin typeface="Arial" panose="020B0604020202020204" pitchFamily="34" charset="0"/>
                <a:cs typeface="Arial" panose="020B0604020202020204" pitchFamily="34" charset="0"/>
              </a:rPr>
              <a:t>Ma – pe klo 7:30-15:00, puh </a:t>
            </a: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r>
              <a:rPr lang="fi-FI" sz="1050" dirty="0">
                <a:solidFill>
                  <a:srgbClr val="000000"/>
                </a:solidFill>
                <a:latin typeface="Arial" panose="020B0604020202020204" pitchFamily="34" charset="0"/>
                <a:cs typeface="Arial" panose="020B0604020202020204" pitchFamily="34" charset="0"/>
              </a:rPr>
              <a:t>Muina aikoina kiireelliset: puh. 116 117</a:t>
            </a:r>
            <a:endParaRPr lang="fi-FI" sz="1100" dirty="0">
              <a:solidFill>
                <a:srgbClr val="000000"/>
              </a:solidFill>
              <a:latin typeface="Arial" panose="020B0604020202020204" pitchFamily="34" charset="0"/>
              <a:cs typeface="Arial" panose="020B0604020202020204" pitchFamily="34" charset="0"/>
            </a:endParaRPr>
          </a:p>
        </p:txBody>
      </p:sp>
      <p:sp>
        <p:nvSpPr>
          <p:cNvPr id="18" name="Suorakulmio 17">
            <a:extLst>
              <a:ext uri="{FF2B5EF4-FFF2-40B4-BE49-F238E27FC236}">
                <a16:creationId xmlns:a16="http://schemas.microsoft.com/office/drawing/2014/main" id="{F0313C7D-4F33-D70F-6E24-7F7C86253C05}"/>
              </a:ext>
            </a:extLst>
          </p:cNvPr>
          <p:cNvSpPr>
            <a:spLocks/>
          </p:cNvSpPr>
          <p:nvPr/>
        </p:nvSpPr>
        <p:spPr>
          <a:xfrm>
            <a:off x="9829872" y="4833480"/>
            <a:ext cx="2080784" cy="1700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panose="020B0604020202020204"/>
                <a:ea typeface="+mn-ea"/>
                <a:cs typeface="+mn-cs"/>
              </a:rPr>
              <a:t>[Toimintaohjeet asiakkaan suunterveydenhuoltoon</a:t>
            </a:r>
            <a:r>
              <a:rPr kumimoji="0" lang="fi-FI" sz="1000"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000" i="0" u="none" strike="noStrike" kern="100" cap="none" spc="0" normalizeH="0" baseline="0" noProof="0" dirty="0">
                <a:ln>
                  <a:noFill/>
                </a:ln>
                <a:solidFill>
                  <a:srgbClr val="000000"/>
                </a:solidFill>
                <a:effectLst/>
                <a:uLnTx/>
                <a:uFillTx/>
                <a:latin typeface="Arial" panose="020B0604020202020204"/>
                <a:ea typeface="+mn-ea"/>
                <a:cs typeface="+mn-cs"/>
              </a:rPr>
              <a:t>]</a:t>
            </a:r>
            <a:endParaRPr kumimoji="0" lang="fi-FI" sz="100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endParaRPr lang="fi-FI" dirty="0"/>
          </a:p>
        </p:txBody>
      </p:sp>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Terveyden- </a:t>
            </a:r>
            <a:r>
              <a:rPr lang="fi-FI"/>
              <a:t>ja sairaanhoito</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690688"/>
            <a:ext cx="5929509" cy="4541436"/>
          </a:xfrm>
        </p:spPr>
        <p:txBody>
          <a:bodyPr numCol="1"/>
          <a:lstStyle/>
          <a:p>
            <a:pPr>
              <a:lnSpc>
                <a:spcPct val="110000"/>
              </a:lnSpc>
              <a:spcBef>
                <a:spcPts val="789"/>
              </a:spcBef>
              <a:spcAft>
                <a:spcPts val="175"/>
              </a:spcAft>
              <a:defRPr/>
            </a:pPr>
            <a:r>
              <a:rPr lang="fi-FI" dirty="0">
                <a:solidFill>
                  <a:srgbClr val="000000"/>
                </a:solidFill>
              </a:rPr>
              <a:t>A</a:t>
            </a:r>
            <a:r>
              <a:rPr kumimoji="0" lang="fi-FI"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siakkaat</a:t>
            </a: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kuuluvat julkisen terveydenhuollon piiriin. Kiireellisen ja kiireettömän sairaanhoidon </a:t>
            </a:r>
            <a:r>
              <a:rPr lang="fi-FI" b="1" dirty="0">
                <a:solidFill>
                  <a:srgbClr val="000000"/>
                </a:solidFill>
              </a:rPr>
              <a:t>t</a:t>
            </a:r>
            <a:r>
              <a:rPr kumimoji="0" lang="fi-FI"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oimintaohjeet</a:t>
            </a:r>
            <a:r>
              <a:rPr kumimoji="0" lang="fi-FI"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asiakkaalle ja työntekijälle on kirjattu taulukkoon. </a:t>
            </a:r>
            <a:endPar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10000"/>
              </a:lnSpc>
              <a:spcBef>
                <a:spcPts val="789"/>
              </a:spcBef>
              <a:spcAft>
                <a:spcPts val="175"/>
              </a:spcAft>
              <a:defRPr/>
            </a:pPr>
            <a:r>
              <a:rPr kumimoji="0" lang="fi-FI" sz="1200" b="1" i="1" u="none" strike="noStrike" kern="100" cap="none" spc="0" normalizeH="0" baseline="0" noProof="0" dirty="0">
                <a:ln>
                  <a:noFill/>
                </a:ln>
                <a:solidFill>
                  <a:schemeClr val="accent5"/>
                </a:solidFill>
                <a:effectLst/>
                <a:uLnTx/>
                <a:uFillTx/>
                <a:latin typeface="+mn-lt"/>
                <a:ea typeface="+mn-ea"/>
                <a:cs typeface="+mn-cs"/>
              </a:rPr>
              <a:t>[</a:t>
            </a:r>
            <a:r>
              <a:rPr lang="fi-FI" b="1" i="1" dirty="0">
                <a:solidFill>
                  <a:schemeClr val="accent5"/>
                </a:solidFill>
              </a:rPr>
              <a:t>Korvaa tämä tekstikappale kuvauksella palvelun </a:t>
            </a:r>
            <a:r>
              <a:rPr lang="fi-FI" b="1" i="1" kern="100" dirty="0">
                <a:solidFill>
                  <a:schemeClr val="accent5"/>
                </a:solidFill>
                <a:latin typeface="+mn-lt"/>
                <a:cs typeface="+mn-cs"/>
              </a:rPr>
              <a:t>terveyden- ja sairaanhoidosta. </a:t>
            </a:r>
            <a:r>
              <a:rPr kumimoji="0" lang="fi-FI" sz="1200" i="1" u="none" strike="noStrike" kern="100" cap="none" spc="0" normalizeH="0" baseline="0" noProof="0" dirty="0">
                <a:ln>
                  <a:noFill/>
                </a:ln>
                <a:solidFill>
                  <a:schemeClr val="accent5"/>
                </a:solidFill>
                <a:effectLst/>
                <a:uLnTx/>
                <a:uFillTx/>
                <a:latin typeface="+mn-lt"/>
                <a:ea typeface="+mn-ea"/>
                <a:cs typeface="+mn-cs"/>
              </a:rPr>
              <a:t>Palvelujen </a:t>
            </a:r>
            <a:r>
              <a:rPr lang="fi-FI" i="1" kern="100" dirty="0">
                <a:solidFill>
                  <a:schemeClr val="accent5"/>
                </a:solidFill>
                <a:latin typeface="+mn-lt"/>
                <a:cs typeface="+mn-cs"/>
              </a:rPr>
              <a:t>yhdenmukaisen toteutumisen varmistamiseksi on </a:t>
            </a:r>
            <a:r>
              <a:rPr kumimoji="0" lang="fi-FI" sz="1200" i="1" u="none" strike="noStrike" kern="100" cap="none" spc="0" normalizeH="0" baseline="0" noProof="0" dirty="0">
                <a:ln>
                  <a:noFill/>
                </a:ln>
                <a:solidFill>
                  <a:schemeClr val="accent5"/>
                </a:solidFill>
                <a:effectLst/>
                <a:uLnTx/>
                <a:uFillTx/>
                <a:latin typeface="+mn-lt"/>
                <a:ea typeface="+mn-ea"/>
                <a:cs typeface="+mn-cs"/>
              </a:rPr>
              <a:t>yksikölle laadittava toimintaohjeet asiakkaiden suun terveydenhoidon sekä kiireettömän ja kiireellisen sairaanhoidon järjestämisestä.</a:t>
            </a:r>
            <a:r>
              <a:rPr kumimoji="0" lang="fi-FI" sz="1200" b="1" i="1" u="none" strike="noStrike" kern="100" cap="none" spc="0" normalizeH="0" baseline="0" noProof="0" dirty="0">
                <a:ln>
                  <a:noFill/>
                </a:ln>
                <a:solidFill>
                  <a:schemeClr val="accent5"/>
                </a:solidFill>
                <a:effectLst/>
                <a:uLnTx/>
                <a:uFillTx/>
                <a:latin typeface="+mn-lt"/>
                <a:ea typeface="+mn-ea"/>
                <a:cs typeface="+mn-cs"/>
              </a:rPr>
              <a:t> Miten varmistetaan asiakkaiden suunhoitoa, kiireetöntä sairaanhoitoa ja kiireellistä sairaanhoitoa sekä äkillistä kuolemantapausta koskevien ohjeiden noudattaminen? </a:t>
            </a:r>
            <a:r>
              <a:rPr lang="fi-FI" b="1" i="1" dirty="0">
                <a:solidFill>
                  <a:schemeClr val="accent5"/>
                </a:solidFill>
              </a:rPr>
              <a:t>Kuka vastaa asiakkaiden terveyden- ja sairaanhoidosta?</a:t>
            </a:r>
            <a:r>
              <a:rPr kumimoji="0" lang="fi-FI" sz="1200" b="1" i="1" u="none" strike="noStrike" kern="100" cap="none" spc="0" normalizeH="0" baseline="0" noProof="0" dirty="0">
                <a:ln>
                  <a:noFill/>
                </a:ln>
                <a:solidFill>
                  <a:schemeClr val="accent5"/>
                </a:solidFill>
                <a:effectLst/>
                <a:uLnTx/>
                <a:uFillTx/>
                <a:latin typeface="+mn-lt"/>
                <a:ea typeface="+mn-ea"/>
                <a:cs typeface="+mn-cs"/>
              </a:rPr>
              <a:t>]</a:t>
            </a:r>
          </a:p>
          <a:p>
            <a:pPr>
              <a:lnSpc>
                <a:spcPct val="110000"/>
              </a:lnSpc>
              <a:spcBef>
                <a:spcPts val="789"/>
              </a:spcBef>
              <a:spcAft>
                <a:spcPts val="175"/>
              </a:spcAft>
              <a:defRPr/>
            </a:pPr>
            <a:r>
              <a:rPr lang="fi-FI" dirty="0"/>
              <a:t>Hammashoitoon liittyvissä asioissa asiakas voi olla yhteydessä Eloisan suun terveydenhuoltoon. Eloisan työntekijät voivat konsultoida suun terveydenhuoltoa asiakkaiden suun- ja hampaiden hoitoon liittyvissä asioissa.</a:t>
            </a:r>
            <a:endParaRPr lang="fi-FI" b="1" dirty="0"/>
          </a:p>
          <a:p>
            <a:pPr marL="0" marR="0" lvl="0" indent="0" algn="l" defTabSz="914286" eaLnBrk="1" fontAlgn="auto" latinLnBrk="0" hangingPunct="1">
              <a:lnSpc>
                <a:spcPct val="110000"/>
              </a:lnSpc>
              <a:spcBef>
                <a:spcPts val="789"/>
              </a:spcBef>
              <a:spcAft>
                <a:spcPts val="175"/>
              </a:spcAft>
              <a:buClrTx/>
              <a:buSzTx/>
              <a:buFont typeface="Arial" panose="020B0604020202020204" pitchFamily="34" charset="0"/>
              <a:buNone/>
              <a:tabLst/>
              <a:defRPr/>
            </a:pPr>
            <a:r>
              <a:rPr lang="fi-FI" b="1" i="1" dirty="0">
                <a:solidFill>
                  <a:schemeClr val="accent5"/>
                </a:solidFill>
              </a:rPr>
              <a:t>[Korvaa tämä tekstikappale kuvauksella pitkäaikaissairaiden terveyden edistämisen ja seurannan tavoista, jos se koskettaa palveluasi.]</a:t>
            </a:r>
          </a:p>
          <a:p>
            <a:pPr marL="0" marR="0" lvl="0" indent="0" algn="l" defTabSz="914286" eaLnBrk="1" fontAlgn="auto" latinLnBrk="0" hangingPunct="1">
              <a:lnSpc>
                <a:spcPct val="110000"/>
              </a:lnSpc>
              <a:spcBef>
                <a:spcPts val="789"/>
              </a:spcBef>
              <a:spcAft>
                <a:spcPts val="175"/>
              </a:spcAft>
              <a:buClrTx/>
              <a:buSzTx/>
              <a:buFont typeface="Arial" panose="020B0604020202020204" pitchFamily="34" charset="0"/>
              <a:buNone/>
              <a:tabLst/>
              <a:defRPr/>
            </a:pPr>
            <a:endParaRPr kumimoji="0" lang="fi-FI"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117623C-BF7D-675A-6EA2-95A43B00CBB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AE9FB064-09E2-FDC0-FF08-6861E4C4E6C2}"/>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232829D7-DC47-D573-DC1B-14F087782AE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1CEE5B93-2857-E530-B454-973CDBE2194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D911EFE6-CFA2-7318-2C14-12C1D0F3F7BC}"/>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2D093C5F-9F44-3986-67CF-CBC4CEDA612D}"/>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TextBox 3">
            <a:extLst>
              <a:ext uri="{FF2B5EF4-FFF2-40B4-BE49-F238E27FC236}">
                <a16:creationId xmlns:a16="http://schemas.microsoft.com/office/drawing/2014/main" id="{92EFC392-6159-70EE-EA61-8A0B4662D903}"/>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aphicFrame>
        <p:nvGraphicFramePr>
          <p:cNvPr id="31" name="Taulukko 10">
            <a:extLst>
              <a:ext uri="{FF2B5EF4-FFF2-40B4-BE49-F238E27FC236}">
                <a16:creationId xmlns:a16="http://schemas.microsoft.com/office/drawing/2014/main" id="{C5892374-167E-6812-0C1A-5F99F0F0B2D3}"/>
              </a:ext>
            </a:extLst>
          </p:cNvPr>
          <p:cNvGraphicFramePr>
            <a:graphicFrameLocks noGrp="1"/>
          </p:cNvGraphicFramePr>
          <p:nvPr>
            <p:extLst>
              <p:ext uri="{D42A27DB-BD31-4B8C-83A1-F6EECF244321}">
                <p14:modId xmlns:p14="http://schemas.microsoft.com/office/powerpoint/2010/main" val="3311918502"/>
              </p:ext>
            </p:extLst>
          </p:nvPr>
        </p:nvGraphicFramePr>
        <p:xfrm>
          <a:off x="6555246" y="746530"/>
          <a:ext cx="5364036" cy="4001920"/>
        </p:xfrm>
        <a:graphic>
          <a:graphicData uri="http://schemas.openxmlformats.org/drawingml/2006/table">
            <a:tbl>
              <a:tblPr firstRow="1" bandRow="1">
                <a:tableStyleId>{7DF18680-E054-41AD-8BC1-D1AEF772440D}</a:tableStyleId>
              </a:tblPr>
              <a:tblGrid>
                <a:gridCol w="1180916">
                  <a:extLst>
                    <a:ext uri="{9D8B030D-6E8A-4147-A177-3AD203B41FA5}">
                      <a16:colId xmlns:a16="http://schemas.microsoft.com/office/drawing/2014/main" val="1243901007"/>
                    </a:ext>
                  </a:extLst>
                </a:gridCol>
                <a:gridCol w="2091560">
                  <a:extLst>
                    <a:ext uri="{9D8B030D-6E8A-4147-A177-3AD203B41FA5}">
                      <a16:colId xmlns:a16="http://schemas.microsoft.com/office/drawing/2014/main" val="1255032193"/>
                    </a:ext>
                  </a:extLst>
                </a:gridCol>
                <a:gridCol w="2091560">
                  <a:extLst>
                    <a:ext uri="{9D8B030D-6E8A-4147-A177-3AD203B41FA5}">
                      <a16:colId xmlns:a16="http://schemas.microsoft.com/office/drawing/2014/main" val="1418498046"/>
                    </a:ext>
                  </a:extLst>
                </a:gridCol>
              </a:tblGrid>
              <a:tr h="379444">
                <a:tc>
                  <a:txBody>
                    <a:bodyPr/>
                    <a:lstStyle/>
                    <a:p>
                      <a:pPr marL="0" algn="ctr" defTabSz="914286" rtl="0" eaLnBrk="1" latinLnBrk="0" hangingPunct="1"/>
                      <a:endParaRPr lang="fi-FI" sz="1800" kern="1200" dirty="0">
                        <a:solidFill>
                          <a:schemeClr val="bg1"/>
                        </a:solidFill>
                        <a:latin typeface="+mn-lt"/>
                        <a:ea typeface="+mn-ea"/>
                        <a:cs typeface="+mn-cs"/>
                      </a:endParaRPr>
                    </a:p>
                  </a:txBody>
                  <a:tcPr>
                    <a:lnL w="12700" cap="flat" cmpd="sng" algn="ctr">
                      <a:solidFill>
                        <a:srgbClr val="EDEDF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400" kern="1200" dirty="0">
                          <a:solidFill>
                            <a:schemeClr val="bg1"/>
                          </a:solidFill>
                          <a:latin typeface="+mn-lt"/>
                          <a:ea typeface="+mn-ea"/>
                          <a:cs typeface="+mn-cs"/>
                        </a:rPr>
                        <a:t>Toimintaohjeet</a:t>
                      </a:r>
                    </a:p>
                  </a:txBody>
                  <a:tcPr>
                    <a:lnL w="12700" cap="flat" cmpd="sng" algn="ctr">
                      <a:solidFill>
                        <a:schemeClr val="bg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fi-FI" sz="1100" b="1">
                        <a:solidFill>
                          <a:schemeClr val="bg1"/>
                        </a:solidFill>
                      </a:endParaRPr>
                    </a:p>
                  </a:txBody>
                  <a:tcPr>
                    <a:lnL w="12700" cap="flat" cmpd="sng" algn="ctr">
                      <a:solidFill>
                        <a:srgbClr val="EDEDFC"/>
                      </a:solidFill>
                      <a:prstDash val="solid"/>
                      <a:round/>
                      <a:headEnd type="none" w="med" len="med"/>
                      <a:tailEnd type="none" w="med" len="med"/>
                    </a:lnL>
                    <a:solidFill>
                      <a:schemeClr val="accent5"/>
                    </a:solidFill>
                  </a:tcPr>
                </a:tc>
                <a:extLst>
                  <a:ext uri="{0D108BD9-81ED-4DB2-BD59-A6C34878D82A}">
                    <a16:rowId xmlns:a16="http://schemas.microsoft.com/office/drawing/2014/main" val="401119231"/>
                  </a:ext>
                </a:extLst>
              </a:tr>
              <a:tr h="379444">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EDEDF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i-FI" sz="1100" b="1" dirty="0">
                          <a:solidFill>
                            <a:schemeClr val="bg1"/>
                          </a:solidFill>
                        </a:rPr>
                        <a:t>Asiakkaalle</a:t>
                      </a:r>
                    </a:p>
                  </a:txBody>
                  <a:tcPr>
                    <a:lnL w="12700" cap="flat" cmpd="sng" algn="ctr">
                      <a:solidFill>
                        <a:schemeClr val="bg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rtl="0"/>
                      <a:r>
                        <a:rPr lang="fi-FI" sz="1100" b="1" dirty="0">
                          <a:solidFill>
                            <a:schemeClr val="bg1"/>
                          </a:solidFill>
                        </a:rPr>
                        <a:t>Työntekijälle</a:t>
                      </a:r>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78965894"/>
                  </a:ext>
                </a:extLst>
              </a:tr>
              <a:tr h="1621516">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r>
                        <a:rPr kumimoji="0" lang="fi-FI" sz="1100" b="1" i="0" u="none" strike="noStrike" kern="100" cap="none" spc="0" normalizeH="0" baseline="0" noProof="0" dirty="0">
                          <a:ln>
                            <a:noFill/>
                          </a:ln>
                          <a:solidFill>
                            <a:srgbClr val="FFFFFF"/>
                          </a:solidFill>
                          <a:effectLst/>
                          <a:uLnTx/>
                          <a:uFillTx/>
                          <a:latin typeface="+mn-lt"/>
                          <a:ea typeface="+mn-ea"/>
                          <a:cs typeface="+mn-cs"/>
                        </a:rPr>
                        <a:t>Akuutti henkeä uhkaava tilanne</a:t>
                      </a: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36000" marR="36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rtl="0"/>
                      <a:r>
                        <a:rPr lang="fi-FI" sz="1000" b="1" i="0" dirty="0"/>
                        <a:t>[Ohjeet asiakkaalle kiireellisen sairaanhoidon tarpeessa</a:t>
                      </a:r>
                      <a:r>
                        <a:rPr lang="fi-FI" sz="1000" i="0" dirty="0"/>
                        <a:t>. Esimerkiksi: hätätilanteessa soitetaan 112. </a:t>
                      </a:r>
                    </a:p>
                    <a:p>
                      <a:pPr rtl="0"/>
                      <a:r>
                        <a:rPr lang="fi-FI" sz="1000" i="0" dirty="0"/>
                        <a:t>Ensihoito arvioi ikäihmisen hoidon- ja jatkohoidon tarpeen.</a:t>
                      </a:r>
                      <a:r>
                        <a:rPr lang="fi-FI" sz="1000" b="1" i="0" dirty="0"/>
                        <a:t>]</a:t>
                      </a:r>
                    </a:p>
                  </a:txBody>
                  <a:tcPr>
                    <a:lnL w="12700" cap="flat" cmpd="sng" algn="ctr">
                      <a:solidFill>
                        <a:schemeClr val="tx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a:r>
                        <a:rPr lang="fi-FI" sz="1000" b="1" i="0" dirty="0"/>
                        <a:t>[Toimintaohjeet asiakkaan kiireellisessä sairaanhoidon järjestämiseen.]</a:t>
                      </a:r>
                      <a:endParaRPr lang="fi-FI" sz="1000" i="0" dirty="0"/>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600226"/>
                  </a:ext>
                </a:extLst>
              </a:tr>
              <a:tr h="1621516">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r>
                        <a:rPr kumimoji="0" lang="fi-FI" sz="1100" b="1" i="0" u="none" strike="noStrike" kern="100" cap="none" spc="0" normalizeH="0" baseline="0" noProof="0" dirty="0">
                          <a:ln>
                            <a:noFill/>
                          </a:ln>
                          <a:solidFill>
                            <a:srgbClr val="FFFFFF"/>
                          </a:solidFill>
                          <a:effectLst/>
                          <a:uLnTx/>
                          <a:uFillTx/>
                          <a:latin typeface="+mn-lt"/>
                          <a:ea typeface="+mn-ea"/>
                          <a:cs typeface="+mn-cs"/>
                        </a:rPr>
                        <a:t>Sairaanhoidon tarve</a:t>
                      </a: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rtl="0"/>
                      <a:endParaRPr lang="fi-FI" dirty="0"/>
                    </a:p>
                  </a:txBody>
                  <a:tcPr marL="36000" marR="36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000" b="1" i="0" u="none" strike="noStrike" kern="100" cap="none" spc="0" normalizeH="0" baseline="0" noProof="0" dirty="0">
                          <a:ln>
                            <a:noFill/>
                          </a:ln>
                          <a:solidFill>
                            <a:schemeClr val="tx1"/>
                          </a:solidFill>
                          <a:effectLst/>
                          <a:uLnTx/>
                          <a:uFillTx/>
                          <a:latin typeface="+mn-lt"/>
                          <a:ea typeface="+mn-ea"/>
                          <a:cs typeface="+mn-cs"/>
                        </a:rPr>
                        <a:t>[Ohjeet asiakkaalle kiireettömän sairaanhoidon tapauksessa. </a:t>
                      </a:r>
                      <a:r>
                        <a:rPr kumimoji="0" lang="fi-FI" sz="1000" b="0" i="0" u="none" strike="noStrike" kern="100" cap="none" spc="0" normalizeH="0" baseline="0" noProof="0" dirty="0">
                          <a:ln>
                            <a:noFill/>
                          </a:ln>
                          <a:solidFill>
                            <a:schemeClr val="tx1"/>
                          </a:solidFill>
                          <a:effectLst/>
                          <a:uLnTx/>
                          <a:uFillTx/>
                          <a:latin typeface="+mn-lt"/>
                          <a:ea typeface="+mn-ea"/>
                          <a:cs typeface="+mn-cs"/>
                        </a:rPr>
                        <a:t>Esimerkiksi: a</a:t>
                      </a:r>
                      <a:r>
                        <a:rPr lang="fi-FI" sz="1000" i="0" kern="100" dirty="0" err="1">
                          <a:effectLst/>
                        </a:rPr>
                        <a:t>siakas</a:t>
                      </a:r>
                      <a:r>
                        <a:rPr lang="fi-FI" sz="1000" i="0" kern="100" dirty="0">
                          <a:effectLst/>
                        </a:rPr>
                        <a:t> on yhteydessä palvelun henkilöstöön tai päivystysapuun 116117</a:t>
                      </a:r>
                      <a:r>
                        <a:rPr lang="fi-FI" sz="1000" b="1" i="0" kern="100" dirty="0">
                          <a:effectLst/>
                        </a:rPr>
                        <a:t>.]</a:t>
                      </a:r>
                    </a:p>
                  </a:txBody>
                  <a:tcPr>
                    <a:lnL w="12700" cap="flat" cmpd="sng" algn="ctr">
                      <a:solidFill>
                        <a:schemeClr val="tx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000" b="1" i="0" dirty="0"/>
                        <a:t>[Toimintaohjeet asiakkaan kiireettömän sairaanhoidon järjestämiseen.</a:t>
                      </a:r>
                      <a:r>
                        <a:rPr lang="fi-FI" sz="1000" b="0" i="0" dirty="0"/>
                        <a:t> Esimerkiksi: l</a:t>
                      </a:r>
                      <a:r>
                        <a:rPr lang="fi-FI" sz="1000" b="0" i="0" kern="100" dirty="0">
                          <a:effectLst/>
                        </a:rPr>
                        <a:t>ääkärin konsultaatiot virka-aikana</a:t>
                      </a:r>
                      <a:r>
                        <a:rPr lang="fi-FI" sz="1000" b="1" i="0" kern="100" dirty="0">
                          <a:effectLst/>
                        </a:rPr>
                        <a:t>]</a:t>
                      </a:r>
                      <a:endParaRPr lang="fi-FI" sz="1000" b="1" i="0" kern="100" dirty="0">
                        <a:effectLst/>
                        <a:latin typeface="Calibri" panose="020F0502020204030204" pitchFamily="34" charset="0"/>
                        <a:ea typeface="Calibri" panose="020F0502020204030204" pitchFamily="34" charset="0"/>
                        <a:cs typeface="Arial" panose="020B0604020202020204" pitchFamily="34" charset="0"/>
                      </a:endParaRPr>
                    </a:p>
                    <a:p>
                      <a:pPr rtl="0"/>
                      <a:endParaRPr lang="fi-FI" sz="1000" i="0" dirty="0"/>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4326654"/>
                  </a:ext>
                </a:extLst>
              </a:tr>
            </a:tbl>
          </a:graphicData>
        </a:graphic>
      </p:graphicFrame>
      <p:sp>
        <p:nvSpPr>
          <p:cNvPr id="32" name="Tekstiruutu 31">
            <a:extLst>
              <a:ext uri="{FF2B5EF4-FFF2-40B4-BE49-F238E27FC236}">
                <a16:creationId xmlns:a16="http://schemas.microsoft.com/office/drawing/2014/main" id="{7C59DD13-BAE2-C530-FF53-3F867440A73E}"/>
              </a:ext>
            </a:extLst>
          </p:cNvPr>
          <p:cNvSpPr txBox="1">
            <a:spLocks/>
          </p:cNvSpPr>
          <p:nvPr/>
        </p:nvSpPr>
        <p:spPr>
          <a:xfrm>
            <a:off x="6652026" y="5337357"/>
            <a:ext cx="1168500" cy="769441"/>
          </a:xfrm>
          <a:prstGeom prst="rect">
            <a:avLst/>
          </a:prstGeom>
          <a:noFill/>
        </p:spPr>
        <p:txBody>
          <a:bodyPr wrap="square" rtlCol="0">
            <a:spAutoFit/>
          </a:bodyPr>
          <a:lstStyle/>
          <a:p>
            <a:r>
              <a:rPr lang="fi-FI" sz="1100" b="1" dirty="0"/>
              <a:t>Mikkeli</a:t>
            </a:r>
          </a:p>
          <a:p>
            <a:r>
              <a:rPr lang="fi-FI" sz="1100" dirty="0"/>
              <a:t>015 194 4410 </a:t>
            </a:r>
          </a:p>
          <a:p>
            <a:r>
              <a:rPr lang="fi-FI" sz="1100" dirty="0"/>
              <a:t>tai </a:t>
            </a:r>
            <a:r>
              <a:rPr lang="fi-FI" sz="1100" dirty="0">
                <a:hlinkClick r:id="rId7"/>
              </a:rPr>
              <a:t>Kansalaisen </a:t>
            </a:r>
          </a:p>
          <a:p>
            <a:r>
              <a:rPr lang="fi-FI" sz="1100" dirty="0">
                <a:hlinkClick r:id="rId7"/>
              </a:rPr>
              <a:t>terveyspalvelu</a:t>
            </a:r>
            <a:endParaRPr lang="fi-FI" sz="1100" dirty="0"/>
          </a:p>
        </p:txBody>
      </p:sp>
      <p:sp>
        <p:nvSpPr>
          <p:cNvPr id="33" name="Tekstiruutu 32">
            <a:extLst>
              <a:ext uri="{FF2B5EF4-FFF2-40B4-BE49-F238E27FC236}">
                <a16:creationId xmlns:a16="http://schemas.microsoft.com/office/drawing/2014/main" id="{09D456D2-A32B-D7C8-396F-F6D755C9E39C}"/>
              </a:ext>
            </a:extLst>
          </p:cNvPr>
          <p:cNvSpPr txBox="1">
            <a:spLocks/>
          </p:cNvSpPr>
          <p:nvPr/>
        </p:nvSpPr>
        <p:spPr>
          <a:xfrm>
            <a:off x="7700378" y="5279392"/>
            <a:ext cx="1870479" cy="430887"/>
          </a:xfrm>
          <a:prstGeom prst="rect">
            <a:avLst/>
          </a:prstGeom>
          <a:noFill/>
        </p:spPr>
        <p:txBody>
          <a:bodyPr wrap="square" rtlCol="0">
            <a:spAutoFit/>
          </a:bodyPr>
          <a:lstStyle/>
          <a:p>
            <a:r>
              <a:rPr lang="fi-FI" sz="1100" b="1" dirty="0"/>
              <a:t>Pieksämäki</a:t>
            </a:r>
          </a:p>
          <a:p>
            <a:r>
              <a:rPr lang="fi-FI" sz="1100" dirty="0">
                <a:solidFill>
                  <a:srgbClr val="000000"/>
                </a:solidFill>
                <a:latin typeface="Arial" panose="020B0604020202020204" pitchFamily="34" charset="0"/>
                <a:cs typeface="Arial" panose="020B0604020202020204" pitchFamily="34" charset="0"/>
              </a:rPr>
              <a:t>015 788 4350</a:t>
            </a:r>
            <a:endParaRPr lang="fi-FI" sz="1100" b="1" dirty="0"/>
          </a:p>
        </p:txBody>
      </p:sp>
      <p:sp>
        <p:nvSpPr>
          <p:cNvPr id="34" name="Tekstiruutu 33">
            <a:extLst>
              <a:ext uri="{FF2B5EF4-FFF2-40B4-BE49-F238E27FC236}">
                <a16:creationId xmlns:a16="http://schemas.microsoft.com/office/drawing/2014/main" id="{85ED7C43-3F17-E59C-56D5-237D7D84787B}"/>
              </a:ext>
            </a:extLst>
          </p:cNvPr>
          <p:cNvSpPr txBox="1">
            <a:spLocks/>
          </p:cNvSpPr>
          <p:nvPr/>
        </p:nvSpPr>
        <p:spPr>
          <a:xfrm>
            <a:off x="8748730" y="5268768"/>
            <a:ext cx="1870479" cy="430887"/>
          </a:xfrm>
          <a:prstGeom prst="rect">
            <a:avLst/>
          </a:prstGeom>
          <a:noFill/>
        </p:spPr>
        <p:txBody>
          <a:bodyPr wrap="square" rtlCol="0">
            <a:spAutoFit/>
          </a:bodyPr>
          <a:lstStyle/>
          <a:p>
            <a:r>
              <a:rPr lang="fi-FI" sz="1100" b="1" dirty="0"/>
              <a:t>Sulkava</a:t>
            </a:r>
          </a:p>
          <a:p>
            <a:r>
              <a:rPr lang="fi-FI" sz="1100" dirty="0">
                <a:solidFill>
                  <a:srgbClr val="000000"/>
                </a:solidFill>
                <a:latin typeface="Arial" panose="020B0604020202020204" pitchFamily="34" charset="0"/>
                <a:cs typeface="Arial" panose="020B0604020202020204" pitchFamily="34" charset="0"/>
              </a:rPr>
              <a:t>015 527 7167</a:t>
            </a:r>
            <a:endParaRPr lang="fi-FI" sz="1100" b="1" dirty="0"/>
          </a:p>
        </p:txBody>
      </p:sp>
      <p:sp>
        <p:nvSpPr>
          <p:cNvPr id="35" name="Tekstiruutu 34">
            <a:extLst>
              <a:ext uri="{FF2B5EF4-FFF2-40B4-BE49-F238E27FC236}">
                <a16:creationId xmlns:a16="http://schemas.microsoft.com/office/drawing/2014/main" id="{66524396-0E46-DC71-AF02-E6DA3C8AECAB}"/>
              </a:ext>
            </a:extLst>
          </p:cNvPr>
          <p:cNvSpPr txBox="1">
            <a:spLocks/>
          </p:cNvSpPr>
          <p:nvPr/>
        </p:nvSpPr>
        <p:spPr>
          <a:xfrm>
            <a:off x="7700378" y="5733876"/>
            <a:ext cx="1870479" cy="430887"/>
          </a:xfrm>
          <a:prstGeom prst="rect">
            <a:avLst/>
          </a:prstGeom>
          <a:noFill/>
        </p:spPr>
        <p:txBody>
          <a:bodyPr wrap="square" rtlCol="0">
            <a:spAutoFit/>
          </a:bodyPr>
          <a:lstStyle/>
          <a:p>
            <a:r>
              <a:rPr lang="fi-FI" sz="1100" b="1" dirty="0"/>
              <a:t>Savonlinna</a:t>
            </a:r>
          </a:p>
          <a:p>
            <a:r>
              <a:rPr lang="fi-FI" sz="1100" dirty="0">
                <a:solidFill>
                  <a:srgbClr val="000000"/>
                </a:solidFill>
                <a:latin typeface="Arial" panose="020B0604020202020204" pitchFamily="34" charset="0"/>
                <a:cs typeface="Arial" panose="020B0604020202020204" pitchFamily="34" charset="0"/>
              </a:rPr>
              <a:t>015 527 7114</a:t>
            </a:r>
            <a:endParaRPr lang="fi-FI" sz="1100" b="1" dirty="0"/>
          </a:p>
        </p:txBody>
      </p:sp>
    </p:spTree>
    <p:extLst>
      <p:ext uri="{BB962C8B-B14F-4D97-AF65-F5344CB8AC3E}">
        <p14:creationId xmlns:p14="http://schemas.microsoft.com/office/powerpoint/2010/main" val="3542811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A0EFEA6-1A1B-7361-BFC7-CA8A914BCBFA}"/>
              </a:ext>
            </a:extLst>
          </p:cNvPr>
          <p:cNvGraphicFramePr>
            <a:graphicFrameLocks noChangeAspect="1"/>
          </p:cNvGraphicFramePr>
          <p:nvPr>
            <p:custDataLst>
              <p:tags r:id="rId2"/>
            </p:custDataLst>
            <p:extLst>
              <p:ext uri="{D42A27DB-BD31-4B8C-83A1-F6EECF244321}">
                <p14:modId xmlns:p14="http://schemas.microsoft.com/office/powerpoint/2010/main" val="3289141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6A0EFEA6-1A1B-7361-BFC7-CA8A914BCB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Lääkehoito</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85578" y="1791144"/>
            <a:ext cx="5929509" cy="4320324"/>
          </a:xfrm>
        </p:spPr>
        <p:txBody>
          <a:bodyPr numCol="1"/>
          <a:lstStyle/>
          <a:p>
            <a:pPr>
              <a:lnSpc>
                <a:spcPct val="107000"/>
              </a:lnSpc>
              <a:spcAft>
                <a:spcPts val="800"/>
              </a:spcAft>
            </a:pPr>
            <a:r>
              <a:rPr lang="fi-FI" dirty="0"/>
              <a:t>Yksikön lääkehoito perustuu yksikkökohtaiseen lääkehoitosuunnitelmaan, joka on laadittu sosiaali- ja terveysministeriön </a:t>
            </a:r>
            <a:r>
              <a:rPr lang="fi-FI" dirty="0">
                <a:hlinkClick r:id="rId7"/>
              </a:rPr>
              <a:t>Turvallinen lääkehoito –oppaan</a:t>
            </a:r>
            <a:r>
              <a:rPr lang="fi-FI" dirty="0"/>
              <a:t> mukaisesti. Lääkehoitosuunnitelma on osa henkilöstön perehdyttämistä. </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1">
              <a:spcBef>
                <a:spcPts val="900"/>
              </a:spcBef>
              <a:spcAft>
                <a:spcPts val="200"/>
              </a:spcAft>
            </a:pP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28" name="Suorakulmio 27">
            <a:extLst>
              <a:ext uri="{FF2B5EF4-FFF2-40B4-BE49-F238E27FC236}">
                <a16:creationId xmlns:a16="http://schemas.microsoft.com/office/drawing/2014/main" id="{6C1C9601-7A9E-5A53-CBFA-5082854D5E8A}"/>
              </a:ext>
            </a:extLst>
          </p:cNvPr>
          <p:cNvSpPr>
            <a:spLocks/>
          </p:cNvSpPr>
          <p:nvPr/>
        </p:nvSpPr>
        <p:spPr>
          <a:xfrm>
            <a:off x="451412" y="2602523"/>
            <a:ext cx="5603939" cy="334107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Lääkehoitoon liittyvät käytännöt: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yksikkökohtaisista lääkehoidon toimintatavoista: Miten lääkehoitosuunnitelmaa seurataan ja päivitetään? Kuka vastaa yksikön lääkehoidon kokonaisuudesta? Miten tunnistetaan ja korjataan riskit, jotka johtuvat osaamiseen liittyvistä puutteista tai epäselvistä menettelytavoista lääkehoidon toteuttamisessa?</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5" name="Content Placeholder 3">
            <a:extLst>
              <a:ext uri="{FF2B5EF4-FFF2-40B4-BE49-F238E27FC236}">
                <a16:creationId xmlns:a16="http://schemas.microsoft.com/office/drawing/2014/main" id="{61825087-7435-2446-F913-686B18092FC5}"/>
              </a:ext>
            </a:extLst>
          </p:cNvPr>
          <p:cNvSpPr txBox="1">
            <a:spLocks/>
          </p:cNvSpPr>
          <p:nvPr/>
        </p:nvSpPr>
        <p:spPr>
          <a:xfrm>
            <a:off x="6415087" y="1766840"/>
            <a:ext cx="5497280" cy="4320324"/>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defRPr/>
            </a:pPr>
            <a:r>
              <a:rPr lang="fi-FI" sz="2000" b="1" dirty="0">
                <a:solidFill>
                  <a:srgbClr val="000000"/>
                </a:solidFill>
              </a:rPr>
              <a:t>Rajattu lääkevarasto tai lääkkeet hätätilassa</a:t>
            </a:r>
          </a:p>
          <a:p>
            <a:pPr marL="0" lvl="1">
              <a:spcBef>
                <a:spcPts val="900"/>
              </a:spcBef>
              <a:spcAft>
                <a:spcPts val="200"/>
              </a:spcAft>
            </a:pPr>
            <a:endParaRPr lang="fi-FI" i="1" dirty="0">
              <a:solidFill>
                <a:schemeClr val="accent5"/>
              </a:solidFill>
            </a:endParaRPr>
          </a:p>
        </p:txBody>
      </p:sp>
      <p:sp>
        <p:nvSpPr>
          <p:cNvPr id="12" name="Suorakulmio: Pyöristetyt kulmat 11">
            <a:extLst>
              <a:ext uri="{FF2B5EF4-FFF2-40B4-BE49-F238E27FC236}">
                <a16:creationId xmlns:a16="http://schemas.microsoft.com/office/drawing/2014/main" id="{E4D19384-2430-C12E-525C-E97A1E1A4DE1}"/>
              </a:ext>
            </a:extLst>
          </p:cNvPr>
          <p:cNvSpPr>
            <a:spLocks/>
          </p:cNvSpPr>
          <p:nvPr/>
        </p:nvSpPr>
        <p:spPr>
          <a:xfrm>
            <a:off x="6417322" y="6079826"/>
            <a:ext cx="5218918" cy="538111"/>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buClr>
                <a:schemeClr val="tx1"/>
              </a:buClr>
            </a:pPr>
            <a:r>
              <a:rPr lang="fi-FI" sz="1000" b="1" dirty="0">
                <a:solidFill>
                  <a:schemeClr val="tx1"/>
                </a:solidFill>
              </a:rPr>
              <a:t>Lue lisää: </a:t>
            </a:r>
          </a:p>
          <a:p>
            <a:pPr marL="285750" lvl="1" indent="-285750" defTabSz="914286">
              <a:spcBef>
                <a:spcPts val="300"/>
              </a:spcBef>
              <a:buFont typeface="Arial" panose="020B0604020202020204" pitchFamily="34" charset="0"/>
              <a:buChar char="•"/>
              <a:defRPr/>
            </a:pPr>
            <a:r>
              <a:rPr lang="fi-FI" sz="1000" dirty="0">
                <a:solidFill>
                  <a:schemeClr val="tx1"/>
                </a:solidFill>
                <a:hlinkClick r:id="rId8">
                  <a:extLst>
                    <a:ext uri="{A12FA001-AC4F-418D-AE19-62706E023703}">
                      <ahyp:hlinkClr xmlns:ahyp="http://schemas.microsoft.com/office/drawing/2018/hyperlinkcolor" val="tx"/>
                    </a:ext>
                  </a:extLst>
                </a:hlinkClick>
              </a:rPr>
              <a:t>Sosiaalihuollon palveluasumisyksikön rajattu lääkevarasto</a:t>
            </a:r>
            <a:r>
              <a:rPr lang="fi-FI" sz="1000" dirty="0">
                <a:solidFill>
                  <a:schemeClr val="tx1"/>
                </a:solidFill>
              </a:rPr>
              <a:t> - Valvira</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endParaRPr>
          </a:p>
        </p:txBody>
      </p:sp>
      <p:sp>
        <p:nvSpPr>
          <p:cNvPr id="18" name="Suorakulmio 17">
            <a:extLst>
              <a:ext uri="{FF2B5EF4-FFF2-40B4-BE49-F238E27FC236}">
                <a16:creationId xmlns:a16="http://schemas.microsoft.com/office/drawing/2014/main" id="{CF2F5094-CC63-5895-7A46-B2D095D0FBC4}"/>
              </a:ext>
            </a:extLst>
          </p:cNvPr>
          <p:cNvSpPr>
            <a:spLocks/>
          </p:cNvSpPr>
          <p:nvPr/>
        </p:nvSpPr>
        <p:spPr>
          <a:xfrm>
            <a:off x="6417322" y="2191109"/>
            <a:ext cx="5400868" cy="3752490"/>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[ASUMISPALVELUYKSIKÖN </a:t>
            </a:r>
            <a:r>
              <a:rPr lang="fi-FI" sz="1200" dirty="0">
                <a:solidFill>
                  <a:schemeClr val="tx1"/>
                </a:solidFill>
              </a:rPr>
              <a:t>aloittaessa kunnan on tehtävä ilmoitus toimintayksikköön perustettavasta ja ylläpidettävästä rajatusta lääkevarastosta. Kuvaus, siitä että ilmoitus on tehty ja kuvaus lääkevaraston käytön seurannasta, arvioinnista ja valvonnasta. Korvaa tämä teksti kuvauksella rajatusta lääkevarastosta tai miten ja mistä lääkkeet saadaan hätätilassa.</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Tree>
    <p:extLst>
      <p:ext uri="{BB962C8B-B14F-4D97-AF65-F5344CB8AC3E}">
        <p14:creationId xmlns:p14="http://schemas.microsoft.com/office/powerpoint/2010/main" val="354151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F1C88F6-7742-E059-D09C-F387196117BE}"/>
              </a:ext>
            </a:extLst>
          </p:cNvPr>
          <p:cNvSpPr>
            <a:spLocks noGrp="1"/>
          </p:cNvSpPr>
          <p:nvPr>
            <p:ph sz="half" idx="1"/>
          </p:nvPr>
        </p:nvSpPr>
        <p:spPr>
          <a:xfrm>
            <a:off x="1501034" y="3369967"/>
            <a:ext cx="9494729" cy="1410383"/>
          </a:xfrm>
          <a:solidFill>
            <a:srgbClr val="EDEDFC">
              <a:alpha val="87059"/>
            </a:srgbClr>
          </a:solidFill>
        </p:spPr>
        <p:txBody>
          <a:bodyPr>
            <a:normAutofit/>
          </a:bodyPr>
          <a:lstStyle/>
          <a:p>
            <a:pPr marL="0" indent="0">
              <a:lnSpc>
                <a:spcPct val="100000"/>
              </a:lnSpc>
              <a:spcBef>
                <a:spcPts val="600"/>
              </a:spcBef>
              <a:buNone/>
            </a:pPr>
            <a:r>
              <a:rPr lang="fi-FI" sz="1400" dirty="0"/>
              <a:t>Dokumentti on </a:t>
            </a:r>
            <a:r>
              <a:rPr lang="fi-FI" sz="1400" b="1" dirty="0"/>
              <a:t>julkinen</a:t>
            </a:r>
          </a:p>
          <a:p>
            <a:pPr>
              <a:lnSpc>
                <a:spcPct val="100000"/>
              </a:lnSpc>
              <a:spcBef>
                <a:spcPts val="600"/>
              </a:spcBef>
            </a:pPr>
            <a:r>
              <a:rPr lang="fi-FI" sz="1400" dirty="0"/>
              <a:t>Dokumentti on työkalu </a:t>
            </a:r>
            <a:r>
              <a:rPr lang="fi-FI" sz="1400" b="1"/>
              <a:t>työntekijöille perehtymiseen. </a:t>
            </a:r>
            <a:endParaRPr lang="fi-FI" sz="1400" b="1" dirty="0"/>
          </a:p>
          <a:p>
            <a:pPr>
              <a:lnSpc>
                <a:spcPct val="100000"/>
              </a:lnSpc>
              <a:spcBef>
                <a:spcPts val="600"/>
              </a:spcBef>
            </a:pPr>
            <a:r>
              <a:rPr lang="fi-FI" sz="1400" dirty="0"/>
              <a:t>Dokumentti on </a:t>
            </a:r>
            <a:r>
              <a:rPr lang="fi-FI" sz="1400" b="1" dirty="0"/>
              <a:t>asiakkaiden ja heidän läheisten luettavissa</a:t>
            </a:r>
            <a:r>
              <a:rPr lang="fi-FI" sz="1400" dirty="0"/>
              <a:t>, ja he saattavat siihen tukeutua. Mieti ovatko tiedot tärkeitä ja oleellisia asiakkaan näkökulmasta. Entä onko teksti selkeää myös asiakkaiden ja omaisten näkökulmasta. </a:t>
            </a:r>
          </a:p>
        </p:txBody>
      </p:sp>
      <p:sp>
        <p:nvSpPr>
          <p:cNvPr id="4" name="Otsikko 1">
            <a:extLst>
              <a:ext uri="{FF2B5EF4-FFF2-40B4-BE49-F238E27FC236}">
                <a16:creationId xmlns:a16="http://schemas.microsoft.com/office/drawing/2014/main" id="{DD76F2D7-4265-E650-69EF-A748779DFD43}"/>
              </a:ext>
            </a:extLst>
          </p:cNvPr>
          <p:cNvSpPr txBox="1">
            <a:spLocks/>
          </p:cNvSpPr>
          <p:nvPr/>
        </p:nvSpPr>
        <p:spPr>
          <a:xfrm>
            <a:off x="390396" y="583919"/>
            <a:ext cx="11801605" cy="1325563"/>
          </a:xfrm>
          <a:prstGeom prst="rect">
            <a:avLst/>
          </a:prstGeom>
        </p:spPr>
        <p:txBody>
          <a:bodyPr vert="horz" lIns="91440" tIns="45720" rIns="91440" bIns="45720" rtlCol="0" anchor="ctr">
            <a:normAutofit lnSpcReduction="10000"/>
          </a:bodyPr>
          <a:lst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3200" dirty="0"/>
              <a:t>OVS räätälöidään palvelu- ja toimintayksikkökohtaiseksi: pidä nämä mielessä pohjaa räätälöidessä </a:t>
            </a:r>
          </a:p>
        </p:txBody>
      </p:sp>
      <p:sp>
        <p:nvSpPr>
          <p:cNvPr id="2" name="Tekstiruutu 1">
            <a:extLst>
              <a:ext uri="{FF2B5EF4-FFF2-40B4-BE49-F238E27FC236}">
                <a16:creationId xmlns:a16="http://schemas.microsoft.com/office/drawing/2014/main" id="{C51EB77C-CF14-BA0F-9A97-AE1445EA1071}"/>
              </a:ext>
            </a:extLst>
          </p:cNvPr>
          <p:cNvSpPr txBox="1">
            <a:spLocks/>
          </p:cNvSpPr>
          <p:nvPr/>
        </p:nvSpPr>
        <p:spPr>
          <a:xfrm>
            <a:off x="1501034" y="2092701"/>
            <a:ext cx="9494729" cy="1031051"/>
          </a:xfrm>
          <a:prstGeom prst="rect">
            <a:avLst/>
          </a:prstGeom>
          <a:solidFill>
            <a:srgbClr val="EDEDFC">
              <a:alpha val="87059"/>
            </a:srgbClr>
          </a:solidFill>
        </p:spPr>
        <p:txBody>
          <a:bodyPr wrap="square" rtlCol="0">
            <a:spAutoFit/>
          </a:bodyPr>
          <a:lstStyle/>
          <a:p>
            <a:pPr>
              <a:lnSpc>
                <a:spcPct val="100000"/>
              </a:lnSpc>
              <a:spcBef>
                <a:spcPts val="600"/>
              </a:spcBef>
            </a:pPr>
            <a:r>
              <a:rPr lang="fi-FI" sz="1400" dirty="0"/>
              <a:t>Geneerinen omavalvontasuunnitelma on </a:t>
            </a:r>
            <a:r>
              <a:rPr lang="fi-FI" sz="1400" b="1" dirty="0"/>
              <a:t>pohja, jonka päälle</a:t>
            </a:r>
            <a:r>
              <a:rPr lang="fi-FI" sz="1400" dirty="0"/>
              <a:t> ikääntyneiden palvelujen </a:t>
            </a:r>
            <a:r>
              <a:rPr lang="fi-FI" sz="1400" b="1" dirty="0"/>
              <a:t>toimintayksiköiden omavalvontasuunnitelmat rakennetaan ja räätälöidään.  </a:t>
            </a:r>
          </a:p>
          <a:p>
            <a:pPr marL="285750" indent="-285750">
              <a:lnSpc>
                <a:spcPct val="100000"/>
              </a:lnSpc>
              <a:spcBef>
                <a:spcPts val="600"/>
              </a:spcBef>
              <a:buFont typeface="Arial" panose="020B0604020202020204" pitchFamily="34" charset="0"/>
              <a:buChar char="•"/>
            </a:pPr>
            <a:r>
              <a:rPr lang="fi-FI" sz="1400" dirty="0"/>
              <a:t>Sisältö eli leipäteksti on palvelusta riippumatta pitkälti samaa. Palvelun sisällön omavalvonta on tässä poikkeus. Se vaatii paljon räätälöintiä kultakin palvelulta.  </a:t>
            </a:r>
            <a:endParaRPr lang="fi-FI" sz="1400" b="1" dirty="0"/>
          </a:p>
        </p:txBody>
      </p:sp>
      <p:sp>
        <p:nvSpPr>
          <p:cNvPr id="7" name="Tekstiruutu 6">
            <a:extLst>
              <a:ext uri="{FF2B5EF4-FFF2-40B4-BE49-F238E27FC236}">
                <a16:creationId xmlns:a16="http://schemas.microsoft.com/office/drawing/2014/main" id="{4B882AC6-72AB-5731-06AF-8F6E29A9E1A5}"/>
              </a:ext>
            </a:extLst>
          </p:cNvPr>
          <p:cNvSpPr txBox="1">
            <a:spLocks/>
          </p:cNvSpPr>
          <p:nvPr/>
        </p:nvSpPr>
        <p:spPr>
          <a:xfrm>
            <a:off x="1501034" y="5026565"/>
            <a:ext cx="9494729" cy="954107"/>
          </a:xfrm>
          <a:prstGeom prst="rect">
            <a:avLst/>
          </a:prstGeom>
          <a:solidFill>
            <a:srgbClr val="EDEDFC">
              <a:alpha val="87059"/>
            </a:srgbClr>
          </a:solidFill>
        </p:spPr>
        <p:txBody>
          <a:bodyPr wrap="square">
            <a:spAutoFit/>
          </a:bodyPr>
          <a:lstStyle/>
          <a:p>
            <a:pPr>
              <a:lnSpc>
                <a:spcPct val="100000"/>
              </a:lnSpc>
            </a:pPr>
            <a:r>
              <a:rPr lang="fi-FI" sz="1400" b="1" dirty="0"/>
              <a:t>Leipäteksti </a:t>
            </a:r>
            <a:r>
              <a:rPr lang="fi-FI" sz="1400" dirty="0"/>
              <a:t>on parempi pitää </a:t>
            </a:r>
            <a:r>
              <a:rPr lang="fi-FI" sz="1400" b="1" dirty="0"/>
              <a:t>tiiviinä ja informatiivisena</a:t>
            </a:r>
            <a:r>
              <a:rPr lang="fi-FI" sz="1400" dirty="0"/>
              <a:t>. Jos varattu tila ei kuitenkaan riitä kirjattavalle tekstille, voit kopioida sivun ja jatkaa tekstiä sille.</a:t>
            </a:r>
          </a:p>
          <a:p>
            <a:pPr marL="285750" indent="-285750">
              <a:lnSpc>
                <a:spcPct val="100000"/>
              </a:lnSpc>
              <a:buFont typeface="Arial" panose="020B0604020202020204" pitchFamily="34" charset="0"/>
              <a:buChar char="•"/>
            </a:pPr>
            <a:r>
              <a:rPr lang="fi-FI" sz="1400" dirty="0"/>
              <a:t>Säilytä otsikot ja lisää niihin tarkennus sivunumerosta eli ensimmäinen sivu olisi ”Otsikko (1/2)” ja toinen sivu ”Otsikko (2/2)”</a:t>
            </a:r>
          </a:p>
        </p:txBody>
      </p:sp>
      <p:pic>
        <p:nvPicPr>
          <p:cNvPr id="12" name="Kuva 11" descr="Paperi tasaisella täytöllä">
            <a:extLst>
              <a:ext uri="{FF2B5EF4-FFF2-40B4-BE49-F238E27FC236}">
                <a16:creationId xmlns:a16="http://schemas.microsoft.com/office/drawing/2014/main" id="{DCE51B98-A222-64B7-474A-E19A5B0CB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574" y="2134183"/>
            <a:ext cx="914400" cy="914400"/>
          </a:xfrm>
          <a:prstGeom prst="rect">
            <a:avLst/>
          </a:prstGeom>
        </p:spPr>
      </p:pic>
      <p:pic>
        <p:nvPicPr>
          <p:cNvPr id="14" name="Kuva 13" descr="Käyttäjät tasaisella täytöllä">
            <a:extLst>
              <a:ext uri="{FF2B5EF4-FFF2-40B4-BE49-F238E27FC236}">
                <a16:creationId xmlns:a16="http://schemas.microsoft.com/office/drawing/2014/main" id="{2F0CA0A9-5543-4482-7910-95F369A90B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574" y="3935204"/>
            <a:ext cx="914400" cy="914400"/>
          </a:xfrm>
          <a:prstGeom prst="rect">
            <a:avLst/>
          </a:prstGeom>
        </p:spPr>
      </p:pic>
      <p:pic>
        <p:nvPicPr>
          <p:cNvPr id="16" name="Kuva 15" descr="Opettaja tasaisella täytöllä">
            <a:extLst>
              <a:ext uri="{FF2B5EF4-FFF2-40B4-BE49-F238E27FC236}">
                <a16:creationId xmlns:a16="http://schemas.microsoft.com/office/drawing/2014/main" id="{5A71A6CD-9FA6-34FA-2CB8-1167521076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574" y="3304262"/>
            <a:ext cx="914400" cy="914400"/>
          </a:xfrm>
          <a:prstGeom prst="rect">
            <a:avLst/>
          </a:prstGeom>
        </p:spPr>
      </p:pic>
      <p:pic>
        <p:nvPicPr>
          <p:cNvPr id="18" name="Kuva 17" descr="Asiakirja tasaisella täytöllä">
            <a:extLst>
              <a:ext uri="{FF2B5EF4-FFF2-40B4-BE49-F238E27FC236}">
                <a16:creationId xmlns:a16="http://schemas.microsoft.com/office/drawing/2014/main" id="{A49ED8CC-EB92-8836-0689-E17EE6C893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574" y="5066272"/>
            <a:ext cx="914400" cy="914400"/>
          </a:xfrm>
          <a:prstGeom prst="rect">
            <a:avLst/>
          </a:prstGeom>
        </p:spPr>
      </p:pic>
      <p:sp>
        <p:nvSpPr>
          <p:cNvPr id="6" name="Suorakulmio: Pyöristetyt kulmat 5">
            <a:extLst>
              <a:ext uri="{FF2B5EF4-FFF2-40B4-BE49-F238E27FC236}">
                <a16:creationId xmlns:a16="http://schemas.microsoft.com/office/drawing/2014/main" id="{C5658D89-318E-23E4-36A4-9E59B11DAF21}"/>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spTree>
    <p:extLst>
      <p:ext uri="{BB962C8B-B14F-4D97-AF65-F5344CB8AC3E}">
        <p14:creationId xmlns:p14="http://schemas.microsoft.com/office/powerpoint/2010/main" val="117673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11AB63F-F3FB-9857-00F7-D1FD87E7934E}"/>
              </a:ext>
            </a:extLst>
          </p:cNvPr>
          <p:cNvGraphicFramePr>
            <a:graphicFrameLocks noChangeAspect="1"/>
          </p:cNvGraphicFramePr>
          <p:nvPr>
            <p:custDataLst>
              <p:tags r:id="rId2"/>
            </p:custDataLst>
            <p:extLst>
              <p:ext uri="{D42A27DB-BD31-4B8C-83A1-F6EECF244321}">
                <p14:modId xmlns:p14="http://schemas.microsoft.com/office/powerpoint/2010/main" val="1769488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611AB63F-F3FB-9857-00F7-D1FD87E793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Monialainen yhteistyö</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7"/>
            <a:ext cx="11289174" cy="4379864"/>
          </a:xfrm>
        </p:spPr>
        <p:txBody>
          <a:bodyPr numCol="2"/>
          <a:lstStyle/>
          <a:p>
            <a:pPr marL="0" lvl="1">
              <a:lnSpc>
                <a:spcPct val="110000"/>
              </a:lnSpc>
              <a:spcBef>
                <a:spcPts val="789"/>
              </a:spcBef>
              <a:spcAft>
                <a:spcPts val="175"/>
              </a:spcAft>
            </a:pPr>
            <a:r>
              <a:rPr lang="fi-FI" sz="1200" dirty="0">
                <a:ea typeface="Inter" panose="02000503000000020004" pitchFamily="2" charset="0"/>
              </a:rPr>
              <a:t>Sosiaalihuollon asiakas voi tarvita useita palveluja yhtäaikaisesti ja iäkkäiden asiakkaiden siirtymät palvelusta toiseen ovat osoittautuneet erityisen riskialttiiksi. Jotta palvelukokonaisuudesta muodostuisi asiakkaan kannalta toimiva ja hänen tarpeitaan vastaava, vaaditaan palvelunantajien välistä yhteistyötä, jossa erityisen tärkeää on tiedonkulku eri toimijoiden välillä. </a:t>
            </a:r>
            <a:r>
              <a:rPr lang="fi-FI" sz="1200" b="1" dirty="0">
                <a:ea typeface="Inter" panose="02000503000000020004" pitchFamily="2" charset="0"/>
              </a:rPr>
              <a:t>Monialaisen yhteistyön avulla varmistetaan asiakkaan tarpeenmukaisen palvelukokonaisuuden järjestäminen </a:t>
            </a:r>
            <a:r>
              <a:rPr lang="fi-FI" sz="1200" dirty="0">
                <a:ea typeface="Inter" panose="02000503000000020004" pitchFamily="2" charset="0"/>
              </a:rPr>
              <a:t>(sosiaalihuoltolaki 41 §).  </a:t>
            </a:r>
          </a:p>
          <a:p>
            <a:pPr marL="0" lvl="1">
              <a:lnSpc>
                <a:spcPct val="110000"/>
              </a:lnSpc>
              <a:spcBef>
                <a:spcPts val="789"/>
              </a:spcBef>
              <a:spcAft>
                <a:spcPts val="175"/>
              </a:spcAft>
            </a:pPr>
            <a:r>
              <a:rPr lang="fi-FI" b="1" i="1" dirty="0">
                <a:solidFill>
                  <a:schemeClr val="accent5"/>
                </a:solidFill>
                <a:ea typeface="Inter" panose="02000503000000020004" pitchFamily="2" charset="0"/>
              </a:rPr>
              <a:t>[</a:t>
            </a:r>
            <a:r>
              <a:rPr lang="fi-FI" b="1" i="1" dirty="0">
                <a:solidFill>
                  <a:schemeClr val="accent5"/>
                </a:solidFill>
              </a:rPr>
              <a:t>Korvaa tämä tekstikappale kuvauksella</a:t>
            </a:r>
            <a:r>
              <a:rPr lang="fi-FI" b="1" i="1" dirty="0">
                <a:solidFill>
                  <a:schemeClr val="accent5"/>
                </a:solidFill>
                <a:ea typeface="Inter" panose="02000503000000020004" pitchFamily="2" charset="0"/>
              </a:rPr>
              <a:t> monialaisesta yhteistyöstä esim. tärkeimmät yhteistyötahot, viestintä ja tiedon jakaminen. </a:t>
            </a:r>
            <a:r>
              <a:rPr lang="fi-FI" i="1" dirty="0">
                <a:solidFill>
                  <a:schemeClr val="accent5"/>
                </a:solidFill>
                <a:ea typeface="Inter" panose="02000503000000020004" pitchFamily="2" charset="0"/>
              </a:rPr>
              <a:t>Miten yhteistyö ja tiedonkulku asiakkaan palvelukokonaisuuteen kuuluvien muiden sosiaali- ja terveydenhuollon palvelunantajien ja eri hallinonalojen kanssa on järjestetty? Katso seuraavan sivun kuva, johon kuvattu eri tahot.</a:t>
            </a:r>
            <a:r>
              <a:rPr lang="fi-FI" b="1" i="1" dirty="0">
                <a:solidFill>
                  <a:schemeClr val="accent5"/>
                </a:solidFill>
                <a:ea typeface="Inter" panose="02000503000000020004" pitchFamily="2" charset="0"/>
              </a:rPr>
              <a:t>]</a:t>
            </a:r>
            <a:endParaRPr lang="fi-FI" sz="1200" b="1" i="1" dirty="0">
              <a:solidFill>
                <a:schemeClr val="accent5"/>
              </a:solidFill>
              <a:ea typeface="Inter" panose="02000503000000020004" pitchFamily="2" charset="0"/>
            </a:endParaRPr>
          </a:p>
          <a:p>
            <a:pPr marL="0" lvl="1">
              <a:lnSpc>
                <a:spcPct val="110000"/>
              </a:lnSpc>
              <a:spcBef>
                <a:spcPts val="789"/>
              </a:spcBef>
              <a:spcAft>
                <a:spcPts val="175"/>
              </a:spcAft>
            </a:pPr>
            <a:r>
              <a:rPr lang="fi-FI" sz="1200" b="1" dirty="0">
                <a:ea typeface="Inter" panose="02000503000000020004" pitchFamily="2" charset="0"/>
              </a:rPr>
              <a:t>Asiakkaan tuki- ja yhteistyöverkoston ytimessä on asiakkaan omaiset ja läheiset sekä muu sosiaalinen verkosto </a:t>
            </a:r>
            <a:r>
              <a:rPr lang="fi-FI" sz="1200" dirty="0">
                <a:ea typeface="Inter" panose="02000503000000020004" pitchFamily="2" charset="0"/>
              </a:rPr>
              <a:t>kuten ystävät ja naapurit. Lisäksi yhteistyöverkostossa on järjestöt ja palveluntarjoajat, jotka tukevat ikäihmisen arkea. </a:t>
            </a:r>
            <a:endParaRPr lang="fi-FI" sz="1200" dirty="0">
              <a:highlight>
                <a:srgbClr val="FFFF00"/>
              </a:highlight>
              <a:ea typeface="Inter" panose="02000503000000020004" pitchFamily="2" charset="0"/>
            </a:endParaRP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593F5-B3AC-F6D3-9AF2-8592448E1089}"/>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63DA40A7-1D27-6AF1-FB21-7CF6DF143D7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41358E4-97C6-2504-9F48-43C2FFF719E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04BFABD8-4EEE-F943-2760-5F4BE9831BD0}"/>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60F03011-7C4F-0ABD-A43A-D9A84383C321}"/>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AB8FBAB0-DE58-47FC-BA23-AD611B3B2EA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pic>
        <p:nvPicPr>
          <p:cNvPr id="28" name="Graphic 27">
            <a:extLst>
              <a:ext uri="{FF2B5EF4-FFF2-40B4-BE49-F238E27FC236}">
                <a16:creationId xmlns:a16="http://schemas.microsoft.com/office/drawing/2014/main" id="{305AE79F-467E-97E6-A501-9C93622110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5588" y="2848915"/>
            <a:ext cx="5132438" cy="3762077"/>
          </a:xfrm>
          <a:prstGeom prst="rect">
            <a:avLst/>
          </a:prstGeom>
        </p:spPr>
      </p:pic>
    </p:spTree>
    <p:extLst>
      <p:ext uri="{BB962C8B-B14F-4D97-AF65-F5344CB8AC3E}">
        <p14:creationId xmlns:p14="http://schemas.microsoft.com/office/powerpoint/2010/main" val="2253053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DDE614D-3FA3-3F74-6ADC-6B4B6BA60946}"/>
              </a:ext>
            </a:extLst>
          </p:cNvPr>
          <p:cNvGraphicFramePr>
            <a:graphicFrameLocks noChangeAspect="1"/>
          </p:cNvGraphicFramePr>
          <p:nvPr>
            <p:custDataLst>
              <p:tags r:id="rId2"/>
            </p:custDataLst>
            <p:extLst>
              <p:ext uri="{D42A27DB-BD31-4B8C-83A1-F6EECF244321}">
                <p14:modId xmlns:p14="http://schemas.microsoft.com/office/powerpoint/2010/main" val="649731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6" imgW="484" imgH="486" progId="TCLayout.ActiveDocument.1">
                  <p:embed/>
                </p:oleObj>
              </mc:Choice>
              <mc:Fallback>
                <p:oleObj name="think-cell Slide" r:id="rId6" imgW="484" imgH="486" progId="TCLayout.ActiveDocument.1">
                  <p:embed/>
                  <p:pic>
                    <p:nvPicPr>
                      <p:cNvPr id="8" name="think-cell data - do not delete" hidden="1">
                        <a:extLst>
                          <a:ext uri="{FF2B5EF4-FFF2-40B4-BE49-F238E27FC236}">
                            <a16:creationId xmlns:a16="http://schemas.microsoft.com/office/drawing/2014/main" id="{2DDE614D-3FA3-3F74-6ADC-6B4B6BA6094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4DB6FA56-CE24-59EF-B856-58208A307FA5}"/>
              </a:ext>
            </a:extLst>
          </p:cNvPr>
          <p:cNvGraphicFramePr>
            <a:graphicFrameLocks noChangeAspect="1"/>
          </p:cNvGraphicFramePr>
          <p:nvPr>
            <p:custDataLst>
              <p:tags r:id="rId3"/>
            </p:custDataLst>
            <p:extLst>
              <p:ext uri="{D42A27DB-BD31-4B8C-83A1-F6EECF244321}">
                <p14:modId xmlns:p14="http://schemas.microsoft.com/office/powerpoint/2010/main" val="9825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Slide" r:id="rId8" imgW="484" imgH="486" progId="TCLayout.ActiveDocument.1">
                  <p:embed/>
                </p:oleObj>
              </mc:Choice>
              <mc:Fallback>
                <p:oleObj name="think-cell Slide" r:id="rId8" imgW="484" imgH="486" progId="TCLayout.ActiveDocument.1">
                  <p:embed/>
                  <p:pic>
                    <p:nvPicPr>
                      <p:cNvPr id="6" name="think-cell data - do not delete" hidden="1">
                        <a:extLst>
                          <a:ext uri="{FF2B5EF4-FFF2-40B4-BE49-F238E27FC236}">
                            <a16:creationId xmlns:a16="http://schemas.microsoft.com/office/drawing/2014/main" id="{4DB6FA56-CE24-59EF-B856-58208A307F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73BF0E0-7D20-F95C-B0A8-7C1FFED050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33297" y="2012035"/>
            <a:ext cx="7287353" cy="7287353"/>
          </a:xfrm>
          <a:prstGeom prst="pie">
            <a:avLst>
              <a:gd name="adj1" fmla="val 16195629"/>
              <a:gd name="adj2" fmla="val 20225"/>
            </a:avLst>
          </a:prstGeom>
        </p:spPr>
      </p:pic>
      <p:pic>
        <p:nvPicPr>
          <p:cNvPr id="5" name="Picture 4" descr="A person in a car&#10;&#10;Description automatically generated">
            <a:extLst>
              <a:ext uri="{FF2B5EF4-FFF2-40B4-BE49-F238E27FC236}">
                <a16:creationId xmlns:a16="http://schemas.microsoft.com/office/drawing/2014/main" id="{63F2CAFE-D2E7-F042-97AE-2BA700210311}"/>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a:off x="2329201" y="2012355"/>
            <a:ext cx="7466398" cy="7361999"/>
          </a:xfrm>
          <a:prstGeom prst="pie">
            <a:avLst>
              <a:gd name="adj1" fmla="val 10816658"/>
              <a:gd name="adj2" fmla="val 16200000"/>
            </a:avLst>
          </a:prstGeom>
        </p:spPr>
      </p:pic>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0" dirty="0">
                <a:ln>
                  <a:noFill/>
                </a:ln>
                <a:solidFill>
                  <a:srgbClr val="00008B"/>
                </a:solidFill>
                <a:effectLst/>
                <a:uLnTx/>
                <a:uFillTx/>
                <a:latin typeface="Arial Black" panose="020B0604020202020204" pitchFamily="34" charset="0"/>
                <a:ea typeface="+mj-ea"/>
              </a:rPr>
              <a:t>Monialaisen yhteistyön eri </a:t>
            </a:r>
            <a:r>
              <a:rPr kumimoji="0" lang="fi-FI" sz="2800" b="1" i="0" u="none" strike="noStrike" kern="1200" cap="none" spc="0" normalizeH="0" baseline="0" noProof="0">
                <a:ln>
                  <a:noFill/>
                </a:ln>
                <a:solidFill>
                  <a:srgbClr val="00008B"/>
                </a:solidFill>
                <a:effectLst/>
                <a:uLnTx/>
                <a:uFillTx/>
                <a:latin typeface="Arial Black" panose="020B0604020202020204" pitchFamily="34" charset="0"/>
                <a:ea typeface="+mj-ea"/>
              </a:rPr>
              <a:t>tahot </a:t>
            </a:r>
            <a:endParaRPr kumimoji="0" lang="fi-FI" sz="2600" b="1" i="0" u="none" strike="noStrike" kern="1200" cap="none" spc="0" normalizeH="0" baseline="0" noProof="0" dirty="0">
              <a:ln>
                <a:noFill/>
              </a:ln>
              <a:solidFill>
                <a:srgbClr val="00008B"/>
              </a:solidFill>
              <a:effectLst/>
              <a:uLnTx/>
              <a:uFillTx/>
              <a:latin typeface="Arial Black" panose="020B0604020202020204" pitchFamily="34" charset="0"/>
              <a:ea typeface="+mj-ea"/>
            </a:endParaRPr>
          </a:p>
        </p:txBody>
      </p:sp>
      <p:grpSp>
        <p:nvGrpSpPr>
          <p:cNvPr id="14" name="Group 13">
            <a:extLst>
              <a:ext uri="{FF2B5EF4-FFF2-40B4-BE49-F238E27FC236}">
                <a16:creationId xmlns:a16="http://schemas.microsoft.com/office/drawing/2014/main" id="{590E0E51-80D9-04DF-96BF-7A4BCDC6D8DE}"/>
              </a:ext>
            </a:extLst>
          </p:cNvPr>
          <p:cNvGrpSpPr/>
          <p:nvPr/>
        </p:nvGrpSpPr>
        <p:grpSpPr>
          <a:xfrm>
            <a:off x="2362810" y="1986376"/>
            <a:ext cx="7466380" cy="7362000"/>
            <a:chOff x="2444534" y="2503266"/>
            <a:chExt cx="7466380" cy="7360514"/>
          </a:xfrm>
        </p:grpSpPr>
        <p:sp>
          <p:nvSpPr>
            <p:cNvPr id="19" name="Pie 18">
              <a:extLst>
                <a:ext uri="{FF2B5EF4-FFF2-40B4-BE49-F238E27FC236}">
                  <a16:creationId xmlns:a16="http://schemas.microsoft.com/office/drawing/2014/main" id="{AAA43A15-A57D-44FD-FF04-3CCA3DCF79DC}"/>
                </a:ext>
              </a:extLst>
            </p:cNvPr>
            <p:cNvSpPr/>
            <p:nvPr/>
          </p:nvSpPr>
          <p:spPr>
            <a:xfrm>
              <a:off x="2444534" y="2503267"/>
              <a:ext cx="7360512" cy="7360513"/>
            </a:xfrm>
            <a:prstGeom prst="pie">
              <a:avLst>
                <a:gd name="adj1" fmla="val 10819558"/>
                <a:gd name="adj2" fmla="val 16200000"/>
              </a:avLst>
            </a:prstGeom>
            <a:no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Pie 19">
              <a:extLst>
                <a:ext uri="{FF2B5EF4-FFF2-40B4-BE49-F238E27FC236}">
                  <a16:creationId xmlns:a16="http://schemas.microsoft.com/office/drawing/2014/main" id="{8D613C6B-C813-633E-8603-462B0EC403E5}"/>
                </a:ext>
              </a:extLst>
            </p:cNvPr>
            <p:cNvSpPr/>
            <p:nvPr/>
          </p:nvSpPr>
          <p:spPr>
            <a:xfrm rot="5400000">
              <a:off x="2550401" y="2503267"/>
              <a:ext cx="7360513" cy="7360512"/>
            </a:xfrm>
            <a:prstGeom prst="pie">
              <a:avLst>
                <a:gd name="adj1" fmla="val 10819558"/>
                <a:gd name="adj2" fmla="val 16200000"/>
              </a:avLst>
            </a:prstGeom>
            <a:no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1" name="Rectangle 20">
            <a:extLst>
              <a:ext uri="{FF2B5EF4-FFF2-40B4-BE49-F238E27FC236}">
                <a16:creationId xmlns:a16="http://schemas.microsoft.com/office/drawing/2014/main" id="{9625E154-56F7-1955-CD23-312B851F5FA6}"/>
              </a:ext>
            </a:extLst>
          </p:cNvPr>
          <p:cNvSpPr/>
          <p:nvPr/>
        </p:nvSpPr>
        <p:spPr>
          <a:xfrm>
            <a:off x="4190554" y="3105879"/>
            <a:ext cx="1609735" cy="338554"/>
          </a:xfrm>
          <a:prstGeom prst="rect">
            <a:avLst/>
          </a:prstGeom>
        </p:spPr>
        <p:txBody>
          <a:bodyPr wrap="non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100" normalizeH="0" baseline="0" noProof="0" dirty="0">
                <a:ln>
                  <a:noFill/>
                </a:ln>
                <a:solidFill>
                  <a:srgbClr val="00FF00">
                    <a:lumMod val="40000"/>
                    <a:lumOff val="60000"/>
                  </a:srgbClr>
                </a:solidFill>
                <a:effectLst/>
                <a:uLnTx/>
                <a:uFillTx/>
                <a:latin typeface="Arial" panose="020B0604020202020204"/>
                <a:ea typeface="+mn-ea"/>
                <a:cs typeface="+mn-cs"/>
              </a:rPr>
              <a:t>TYÖNTEKIJÄ</a:t>
            </a:r>
          </a:p>
        </p:txBody>
      </p:sp>
      <p:sp>
        <p:nvSpPr>
          <p:cNvPr id="22" name="Rectangle 21">
            <a:extLst>
              <a:ext uri="{FF2B5EF4-FFF2-40B4-BE49-F238E27FC236}">
                <a16:creationId xmlns:a16="http://schemas.microsoft.com/office/drawing/2014/main" id="{6E35913B-8DCD-F1BB-ECEA-FDBE6C1D76F4}"/>
              </a:ext>
            </a:extLst>
          </p:cNvPr>
          <p:cNvSpPr/>
          <p:nvPr/>
        </p:nvSpPr>
        <p:spPr>
          <a:xfrm>
            <a:off x="6461616" y="2859658"/>
            <a:ext cx="1194558" cy="584775"/>
          </a:xfrm>
          <a:prstGeom prst="rect">
            <a:avLst/>
          </a:prstGeom>
        </p:spPr>
        <p:txBody>
          <a:bodyPr wrap="non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br>
              <a:rPr kumimoji="0" lang="fi-FI" sz="1600" b="1" i="0" u="none" strike="noStrike" kern="1200" cap="none" spc="100" normalizeH="0" baseline="0" noProof="0" dirty="0">
                <a:ln>
                  <a:noFill/>
                </a:ln>
                <a:solidFill>
                  <a:srgbClr val="00FF00">
                    <a:lumMod val="50000"/>
                  </a:srgbClr>
                </a:solidFill>
                <a:effectLst/>
                <a:uLnTx/>
                <a:uFillTx/>
                <a:latin typeface="Arial" panose="020B0604020202020204"/>
                <a:ea typeface="+mn-ea"/>
                <a:cs typeface="+mn-cs"/>
              </a:rPr>
            </a:br>
            <a:r>
              <a:rPr kumimoji="0" lang="fi-FI" sz="1600" b="1" i="0" u="none" strike="noStrike" kern="1200" cap="none" spc="100" normalizeH="0" baseline="0" noProof="0" dirty="0">
                <a:ln>
                  <a:noFill/>
                </a:ln>
                <a:solidFill>
                  <a:srgbClr val="00FF00">
                    <a:lumMod val="50000"/>
                  </a:srgbClr>
                </a:solidFill>
                <a:effectLst/>
                <a:uLnTx/>
                <a:uFillTx/>
                <a:latin typeface="Arial" panose="020B0604020202020204"/>
                <a:ea typeface="+mn-ea"/>
                <a:cs typeface="+mn-cs"/>
              </a:rPr>
              <a:t>ASIAKAS</a:t>
            </a:r>
          </a:p>
        </p:txBody>
      </p:sp>
      <p:sp>
        <p:nvSpPr>
          <p:cNvPr id="24" name="Rectangle 23">
            <a:extLst>
              <a:ext uri="{FF2B5EF4-FFF2-40B4-BE49-F238E27FC236}">
                <a16:creationId xmlns:a16="http://schemas.microsoft.com/office/drawing/2014/main" id="{8BB38C84-654C-94C3-258A-2991C4D7658F}"/>
              </a:ext>
            </a:extLst>
          </p:cNvPr>
          <p:cNvSpPr/>
          <p:nvPr/>
        </p:nvSpPr>
        <p:spPr>
          <a:xfrm>
            <a:off x="9283345" y="3231149"/>
            <a:ext cx="2729232" cy="323165"/>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Omaiset ja läheiset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E8153A54-8F50-06A7-09B7-EE377641ECDC}"/>
              </a:ext>
            </a:extLst>
          </p:cNvPr>
          <p:cNvSpPr/>
          <p:nvPr/>
        </p:nvSpPr>
        <p:spPr>
          <a:xfrm>
            <a:off x="-204838" y="3039304"/>
            <a:ext cx="3176344"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Muut ikääntyneiden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palveluiden yksiköt</a:t>
            </a:r>
          </a:p>
        </p:txBody>
      </p:sp>
      <p:sp>
        <p:nvSpPr>
          <p:cNvPr id="26" name="Rectangle 25">
            <a:extLst>
              <a:ext uri="{FF2B5EF4-FFF2-40B4-BE49-F238E27FC236}">
                <a16:creationId xmlns:a16="http://schemas.microsoft.com/office/drawing/2014/main" id="{EA72B883-B1F1-1470-EC26-7A8A14D57A80}"/>
              </a:ext>
            </a:extLst>
          </p:cNvPr>
          <p:cNvSpPr/>
          <p:nvPr/>
        </p:nvSpPr>
        <p:spPr>
          <a:xfrm>
            <a:off x="7851918" y="1551867"/>
            <a:ext cx="2862854" cy="553998"/>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 sosiaalinen verkosto </a:t>
            </a:r>
            <a:b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 ystävät ja naapurit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Ryhmä 30">
            <a:extLst>
              <a:ext uri="{FF2B5EF4-FFF2-40B4-BE49-F238E27FC236}">
                <a16:creationId xmlns:a16="http://schemas.microsoft.com/office/drawing/2014/main" id="{D1DC9E74-1C84-FB13-EB18-265FFED12C69}"/>
              </a:ext>
            </a:extLst>
          </p:cNvPr>
          <p:cNvGrpSpPr/>
          <p:nvPr/>
        </p:nvGrpSpPr>
        <p:grpSpPr>
          <a:xfrm>
            <a:off x="9723322" y="4251441"/>
            <a:ext cx="2559893" cy="1415192"/>
            <a:chOff x="9702531" y="3885621"/>
            <a:chExt cx="2559893" cy="1415192"/>
          </a:xfrm>
        </p:grpSpPr>
        <p:sp>
          <p:nvSpPr>
            <p:cNvPr id="32" name="Rectangle 31">
              <a:extLst>
                <a:ext uri="{FF2B5EF4-FFF2-40B4-BE49-F238E27FC236}">
                  <a16:creationId xmlns:a16="http://schemas.microsoft.com/office/drawing/2014/main" id="{8946108A-FA88-7EEB-B376-A32A1D325A71}"/>
                </a:ext>
              </a:extLst>
            </p:cNvPr>
            <p:cNvSpPr/>
            <p:nvPr/>
          </p:nvSpPr>
          <p:spPr>
            <a:xfrm>
              <a:off x="9702531" y="3885621"/>
              <a:ext cx="2149425"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Matalan kynnyksen pisteet</a:t>
              </a:r>
            </a:p>
          </p:txBody>
        </p:sp>
        <p:sp>
          <p:nvSpPr>
            <p:cNvPr id="33" name="Rectangle 32">
              <a:extLst>
                <a:ext uri="{FF2B5EF4-FFF2-40B4-BE49-F238E27FC236}">
                  <a16:creationId xmlns:a16="http://schemas.microsoft.com/office/drawing/2014/main" id="{637B7322-786B-DF78-EEC2-D67A6A598E98}"/>
                </a:ext>
              </a:extLst>
            </p:cNvPr>
            <p:cNvSpPr/>
            <p:nvPr/>
          </p:nvSpPr>
          <p:spPr>
            <a:xfrm>
              <a:off x="9858467" y="4182587"/>
              <a:ext cx="1979902"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Muut julkiset palvelut</a:t>
              </a:r>
            </a:p>
          </p:txBody>
        </p:sp>
        <p:sp>
          <p:nvSpPr>
            <p:cNvPr id="34" name="Rectangle 33">
              <a:extLst>
                <a:ext uri="{FF2B5EF4-FFF2-40B4-BE49-F238E27FC236}">
                  <a16:creationId xmlns:a16="http://schemas.microsoft.com/office/drawing/2014/main" id="{CAF19413-D97B-AABD-D9AA-168511594EB7}"/>
                </a:ext>
              </a:extLst>
            </p:cNvPr>
            <p:cNvSpPr/>
            <p:nvPr/>
          </p:nvSpPr>
          <p:spPr>
            <a:xfrm>
              <a:off x="10000136" y="4736585"/>
              <a:ext cx="2262288"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Järjestöt ja yhdistykset</a:t>
              </a:r>
            </a:p>
          </p:txBody>
        </p:sp>
        <p:sp>
          <p:nvSpPr>
            <p:cNvPr id="35" name="Rectangle 34">
              <a:extLst>
                <a:ext uri="{FF2B5EF4-FFF2-40B4-BE49-F238E27FC236}">
                  <a16:creationId xmlns:a16="http://schemas.microsoft.com/office/drawing/2014/main" id="{57A19868-8477-0C5D-A90B-AAD9504D132C}"/>
                </a:ext>
              </a:extLst>
            </p:cNvPr>
            <p:cNvSpPr/>
            <p:nvPr/>
          </p:nvSpPr>
          <p:spPr>
            <a:xfrm>
              <a:off x="10103168" y="5023814"/>
              <a:ext cx="1720679"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Paikallismedia</a:t>
              </a:r>
            </a:p>
          </p:txBody>
        </p:sp>
        <p:sp>
          <p:nvSpPr>
            <p:cNvPr id="36" name="Rectangle 35">
              <a:extLst>
                <a:ext uri="{FF2B5EF4-FFF2-40B4-BE49-F238E27FC236}">
                  <a16:creationId xmlns:a16="http://schemas.microsoft.com/office/drawing/2014/main" id="{07DF4487-417A-874B-43A9-AAD7AF6991B0}"/>
                </a:ext>
              </a:extLst>
            </p:cNvPr>
            <p:cNvSpPr/>
            <p:nvPr/>
          </p:nvSpPr>
          <p:spPr>
            <a:xfrm>
              <a:off x="9948620" y="4459586"/>
              <a:ext cx="1979901"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Yksityiset palvelut</a:t>
              </a:r>
            </a:p>
          </p:txBody>
        </p:sp>
      </p:grpSp>
      <p:grpSp>
        <p:nvGrpSpPr>
          <p:cNvPr id="87" name="Group 86">
            <a:extLst>
              <a:ext uri="{FF2B5EF4-FFF2-40B4-BE49-F238E27FC236}">
                <a16:creationId xmlns:a16="http://schemas.microsoft.com/office/drawing/2014/main" id="{C205885E-AB9B-024A-30E0-F078D271B57B}"/>
              </a:ext>
            </a:extLst>
          </p:cNvPr>
          <p:cNvGrpSpPr/>
          <p:nvPr/>
        </p:nvGrpSpPr>
        <p:grpSpPr>
          <a:xfrm>
            <a:off x="262815" y="3982677"/>
            <a:ext cx="2182016" cy="1698901"/>
            <a:chOff x="820256" y="1406391"/>
            <a:chExt cx="2182016" cy="1698901"/>
          </a:xfrm>
        </p:grpSpPr>
        <p:sp>
          <p:nvSpPr>
            <p:cNvPr id="37" name="Rectangle 36">
              <a:extLst>
                <a:ext uri="{FF2B5EF4-FFF2-40B4-BE49-F238E27FC236}">
                  <a16:creationId xmlns:a16="http://schemas.microsoft.com/office/drawing/2014/main" id="{1CF6E0DB-7A2D-C1FE-A43E-7D683290CFDF}"/>
                </a:ext>
              </a:extLst>
            </p:cNvPr>
            <p:cNvSpPr/>
            <p:nvPr/>
          </p:nvSpPr>
          <p:spPr>
            <a:xfrm>
              <a:off x="850096" y="1406391"/>
              <a:ext cx="2152176"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Ulkoiset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yhteistyökumppanit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9E7B624-A59B-8924-8DD1-6FA075029891}"/>
                </a:ext>
              </a:extLst>
            </p:cNvPr>
            <p:cNvSpPr/>
            <p:nvPr/>
          </p:nvSpPr>
          <p:spPr>
            <a:xfrm>
              <a:off x="1059654" y="1992408"/>
              <a:ext cx="1794027"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Oppilaitokset ja koulut</a:t>
              </a:r>
            </a:p>
          </p:txBody>
        </p:sp>
        <p:sp>
          <p:nvSpPr>
            <p:cNvPr id="39" name="Rectangle 38">
              <a:extLst>
                <a:ext uri="{FF2B5EF4-FFF2-40B4-BE49-F238E27FC236}">
                  <a16:creationId xmlns:a16="http://schemas.microsoft.com/office/drawing/2014/main" id="{FD6B791B-8BEE-04B0-2A82-E01AC818CA15}"/>
                </a:ext>
              </a:extLst>
            </p:cNvPr>
            <p:cNvSpPr/>
            <p:nvPr/>
          </p:nvSpPr>
          <p:spPr>
            <a:xfrm>
              <a:off x="820256" y="2274295"/>
              <a:ext cx="2017487"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Muut julkiset palvelut</a:t>
              </a:r>
            </a:p>
          </p:txBody>
        </p:sp>
        <p:sp>
          <p:nvSpPr>
            <p:cNvPr id="40" name="Rectangle 39">
              <a:extLst>
                <a:ext uri="{FF2B5EF4-FFF2-40B4-BE49-F238E27FC236}">
                  <a16:creationId xmlns:a16="http://schemas.microsoft.com/office/drawing/2014/main" id="{0C769B41-0316-DEBA-04CF-BE2997C6E965}"/>
                </a:ext>
              </a:extLst>
            </p:cNvPr>
            <p:cNvSpPr/>
            <p:nvPr/>
          </p:nvSpPr>
          <p:spPr>
            <a:xfrm>
              <a:off x="1767261" y="2551294"/>
              <a:ext cx="105572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Järjestöt</a:t>
              </a:r>
            </a:p>
          </p:txBody>
        </p:sp>
        <p:sp>
          <p:nvSpPr>
            <p:cNvPr id="41" name="Rectangle 40">
              <a:extLst>
                <a:ext uri="{FF2B5EF4-FFF2-40B4-BE49-F238E27FC236}">
                  <a16:creationId xmlns:a16="http://schemas.microsoft.com/office/drawing/2014/main" id="{2C2DB1F5-7885-5727-9D87-93D2B51EC527}"/>
                </a:ext>
              </a:extLst>
            </p:cNvPr>
            <p:cNvSpPr/>
            <p:nvPr/>
          </p:nvSpPr>
          <p:spPr>
            <a:xfrm>
              <a:off x="1169252" y="2828293"/>
              <a:ext cx="162026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Yksityiset palvelut</a:t>
              </a:r>
            </a:p>
          </p:txBody>
        </p:sp>
      </p:grpSp>
      <p:sp>
        <p:nvSpPr>
          <p:cNvPr id="83" name="Pie 82">
            <a:extLst>
              <a:ext uri="{FF2B5EF4-FFF2-40B4-BE49-F238E27FC236}">
                <a16:creationId xmlns:a16="http://schemas.microsoft.com/office/drawing/2014/main" id="{F00E0A12-CF5D-84D7-149E-22CB5B284D9F}"/>
              </a:ext>
            </a:extLst>
          </p:cNvPr>
          <p:cNvSpPr/>
          <p:nvPr/>
        </p:nvSpPr>
        <p:spPr>
          <a:xfrm>
            <a:off x="2337758" y="2000110"/>
            <a:ext cx="7416000" cy="7360513"/>
          </a:xfrm>
          <a:prstGeom prst="pie">
            <a:avLst>
              <a:gd name="adj1" fmla="val 10819558"/>
              <a:gd name="adj2" fmla="val 1620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4" name="Pie 83">
            <a:extLst>
              <a:ext uri="{FF2B5EF4-FFF2-40B4-BE49-F238E27FC236}">
                <a16:creationId xmlns:a16="http://schemas.microsoft.com/office/drawing/2014/main" id="{5A7AE642-D7E5-9BA7-3372-BF2224AF47E0}"/>
              </a:ext>
            </a:extLst>
          </p:cNvPr>
          <p:cNvSpPr/>
          <p:nvPr/>
        </p:nvSpPr>
        <p:spPr>
          <a:xfrm rot="5400000">
            <a:off x="2468677" y="2000110"/>
            <a:ext cx="7360513" cy="7360512"/>
          </a:xfrm>
          <a:prstGeom prst="pie">
            <a:avLst>
              <a:gd name="adj1" fmla="val 10819558"/>
              <a:gd name="adj2" fmla="val 1620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A655BD2-7FCA-BFDE-C638-02F26A1D5417}"/>
              </a:ext>
            </a:extLst>
          </p:cNvPr>
          <p:cNvSpPr/>
          <p:nvPr/>
        </p:nvSpPr>
        <p:spPr>
          <a:xfrm>
            <a:off x="3021574" y="332401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Oval 54">
            <a:extLst>
              <a:ext uri="{FF2B5EF4-FFF2-40B4-BE49-F238E27FC236}">
                <a16:creationId xmlns:a16="http://schemas.microsoft.com/office/drawing/2014/main" id="{8787A487-E172-13F4-7DED-CF1B61929E60}"/>
              </a:ext>
            </a:extLst>
          </p:cNvPr>
          <p:cNvSpPr/>
          <p:nvPr/>
        </p:nvSpPr>
        <p:spPr>
          <a:xfrm>
            <a:off x="4317391" y="2234109"/>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4AB93E7B-37DB-D023-BB02-F90BC18A6918}"/>
              </a:ext>
            </a:extLst>
          </p:cNvPr>
          <p:cNvSpPr/>
          <p:nvPr/>
        </p:nvSpPr>
        <p:spPr>
          <a:xfrm>
            <a:off x="2533298" y="4197156"/>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4" name="Oval 73">
            <a:extLst>
              <a:ext uri="{FF2B5EF4-FFF2-40B4-BE49-F238E27FC236}">
                <a16:creationId xmlns:a16="http://schemas.microsoft.com/office/drawing/2014/main" id="{82C58203-F46C-5E6F-B77D-6F8FC22396F5}"/>
              </a:ext>
            </a:extLst>
          </p:cNvPr>
          <p:cNvSpPr/>
          <p:nvPr/>
        </p:nvSpPr>
        <p:spPr>
          <a:xfrm>
            <a:off x="7630800" y="223410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Oval 74">
            <a:extLst>
              <a:ext uri="{FF2B5EF4-FFF2-40B4-BE49-F238E27FC236}">
                <a16:creationId xmlns:a16="http://schemas.microsoft.com/office/drawing/2014/main" id="{E7DCAE1F-9567-9D1E-EC9F-E1D2A4481AA7}"/>
              </a:ext>
            </a:extLst>
          </p:cNvPr>
          <p:cNvSpPr/>
          <p:nvPr/>
        </p:nvSpPr>
        <p:spPr>
          <a:xfrm>
            <a:off x="8978827" y="3299109"/>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6" name="Oval 75">
            <a:extLst>
              <a:ext uri="{FF2B5EF4-FFF2-40B4-BE49-F238E27FC236}">
                <a16:creationId xmlns:a16="http://schemas.microsoft.com/office/drawing/2014/main" id="{51DC6581-9F95-0871-A225-56719DC6E6F9}"/>
              </a:ext>
            </a:extLst>
          </p:cNvPr>
          <p:cNvSpPr/>
          <p:nvPr/>
        </p:nvSpPr>
        <p:spPr>
          <a:xfrm>
            <a:off x="9502110" y="4301800"/>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1" name="Group 86">
            <a:extLst>
              <a:ext uri="{FF2B5EF4-FFF2-40B4-BE49-F238E27FC236}">
                <a16:creationId xmlns:a16="http://schemas.microsoft.com/office/drawing/2014/main" id="{8BE444E5-6C67-21B9-6E30-9A5019029D50}"/>
              </a:ext>
            </a:extLst>
          </p:cNvPr>
          <p:cNvGrpSpPr/>
          <p:nvPr/>
        </p:nvGrpSpPr>
        <p:grpSpPr>
          <a:xfrm>
            <a:off x="733462" y="1527690"/>
            <a:ext cx="3707455" cy="1091612"/>
            <a:chOff x="1178164" y="1529106"/>
            <a:chExt cx="3073562" cy="1091612"/>
          </a:xfrm>
        </p:grpSpPr>
        <p:sp>
          <p:nvSpPr>
            <p:cNvPr id="12" name="Rectangle 36">
              <a:extLst>
                <a:ext uri="{FF2B5EF4-FFF2-40B4-BE49-F238E27FC236}">
                  <a16:creationId xmlns:a16="http://schemas.microsoft.com/office/drawing/2014/main" id="{13D0545A-9BDC-86CA-2114-105848D736DC}"/>
                </a:ext>
              </a:extLst>
            </p:cNvPr>
            <p:cNvSpPr/>
            <p:nvPr/>
          </p:nvSpPr>
          <p:spPr>
            <a:xfrm>
              <a:off x="2099550" y="1529106"/>
              <a:ext cx="2152176"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Muut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hyvinvointialueen yksiköt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Rectangle 38">
              <a:extLst>
                <a:ext uri="{FF2B5EF4-FFF2-40B4-BE49-F238E27FC236}">
                  <a16:creationId xmlns:a16="http://schemas.microsoft.com/office/drawing/2014/main" id="{3C02CCC2-99B7-3286-23D9-34CB382AF3F8}"/>
                </a:ext>
              </a:extLst>
            </p:cNvPr>
            <p:cNvSpPr/>
            <p:nvPr/>
          </p:nvSpPr>
          <p:spPr>
            <a:xfrm>
              <a:off x="1241329" y="2066719"/>
              <a:ext cx="282319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Arial" panose="020B0604020202020204"/>
                </a:rPr>
                <a:t>T</a:t>
              </a:r>
              <a:r>
                <a:rPr kumimoji="0" lang="fi-FI" sz="1200" b="0" i="0" u="none" strike="noStrike" kern="1200" cap="none" spc="0" normalizeH="0" baseline="0" noProof="0" dirty="0" err="1">
                  <a:ln>
                    <a:noFill/>
                  </a:ln>
                  <a:solidFill>
                    <a:srgbClr val="000000"/>
                  </a:solidFill>
                  <a:effectLst/>
                  <a:uLnTx/>
                  <a:uFillTx/>
                  <a:latin typeface="Arial" panose="020B0604020202020204"/>
                  <a:ea typeface="+mn-ea"/>
                  <a:cs typeface="+mn-cs"/>
                </a:rPr>
                <a:t>erveys</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ja sairaalapalvelut, valvontatiimi</a:t>
              </a:r>
            </a:p>
          </p:txBody>
        </p:sp>
        <p:sp>
          <p:nvSpPr>
            <p:cNvPr id="29" name="Rectangle 39">
              <a:extLst>
                <a:ext uri="{FF2B5EF4-FFF2-40B4-BE49-F238E27FC236}">
                  <a16:creationId xmlns:a16="http://schemas.microsoft.com/office/drawing/2014/main" id="{EDC7F1EC-DC2B-20C2-F5D3-0103FCDC49D7}"/>
                </a:ext>
              </a:extLst>
            </p:cNvPr>
            <p:cNvSpPr/>
            <p:nvPr/>
          </p:nvSpPr>
          <p:spPr>
            <a:xfrm>
              <a:off x="1178164" y="2343719"/>
              <a:ext cx="2649116"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sosiaalityö, pelastusviranomaiset </a:t>
              </a:r>
            </a:p>
          </p:txBody>
        </p:sp>
      </p:grpSp>
    </p:spTree>
    <p:extLst>
      <p:ext uri="{BB962C8B-B14F-4D97-AF65-F5344CB8AC3E}">
        <p14:creationId xmlns:p14="http://schemas.microsoft.com/office/powerpoint/2010/main" val="172399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C304093-3A86-F634-9D5D-15BB3E9D3DB0}"/>
              </a:ext>
            </a:extLst>
          </p:cNvPr>
          <p:cNvGraphicFramePr>
            <a:graphicFrameLocks noChangeAspect="1"/>
          </p:cNvGraphicFramePr>
          <p:nvPr>
            <p:custDataLst>
              <p:tags r:id="rId2"/>
            </p:custDataLst>
            <p:extLst>
              <p:ext uri="{D42A27DB-BD31-4B8C-83A1-F6EECF244321}">
                <p14:modId xmlns:p14="http://schemas.microsoft.com/office/powerpoint/2010/main" val="2640528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4C304093-3A86-F634-9D5D-15BB3E9D3D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[Otsikko tarvittavalle lisäosiolle esim. varojen säilytys] </a:t>
            </a: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5" name="Content Placeholder 27">
            <a:extLst>
              <a:ext uri="{FF2B5EF4-FFF2-40B4-BE49-F238E27FC236}">
                <a16:creationId xmlns:a16="http://schemas.microsoft.com/office/drawing/2014/main" id="{943640FF-3715-2E7A-02C2-7FD1FF50FFB3}"/>
              </a:ext>
            </a:extLst>
          </p:cNvPr>
          <p:cNvSpPr txBox="1">
            <a:spLocks/>
          </p:cNvSpPr>
          <p:nvPr/>
        </p:nvSpPr>
        <p:spPr>
          <a:xfrm>
            <a:off x="451413" y="1801595"/>
            <a:ext cx="5887841"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b="1" i="1" dirty="0">
                <a:solidFill>
                  <a:schemeClr val="accent5"/>
                </a:solidFill>
              </a:rPr>
              <a:t>[JOS TÄLLE KALVOLLE EI OLE TARVETTA, POISTA SE. Ikääntyneiden palvelujen sisällöt eroavat toisistaan (vrt. asumispalvelu ja asiakasohjaus). Tämä lisäkalvo on tarkoitettu palvelun sisällölle, josta ei ole valmista pohjaa, mutta joka olisi oleellista sisällyttää omavalvontasuunnitelmaan. </a:t>
            </a:r>
            <a:r>
              <a:rPr lang="fi-FI" i="1" dirty="0">
                <a:solidFill>
                  <a:schemeClr val="accent5"/>
                </a:solidFill>
              </a:rPr>
              <a:t>Kuvaus palvelun sisällön omavalvonnasta palvelukohtaisesti. Voit halutessasi lisätä kuvan tai kuvion aiheeseen liittyen</a:t>
            </a:r>
            <a:r>
              <a:rPr lang="fi-FI" b="1" i="1" dirty="0">
                <a:solidFill>
                  <a:schemeClr val="accent5"/>
                </a:solidFill>
              </a:rPr>
              <a:t>.]  </a:t>
            </a:r>
            <a:endParaRPr lang="fi-FI" sz="1200" b="1" i="1" dirty="0">
              <a:solidFill>
                <a:schemeClr val="accent5"/>
              </a:solidFill>
              <a:latin typeface="+mj-lt"/>
              <a:ea typeface="Inter" panose="02000503000000020004" pitchFamily="2" charset="0"/>
            </a:endParaRPr>
          </a:p>
          <a:p>
            <a:pPr marL="0" lvl="1">
              <a:lnSpc>
                <a:spcPct val="110000"/>
              </a:lnSpc>
              <a:spcBef>
                <a:spcPts val="789"/>
              </a:spcBef>
              <a:spcAft>
                <a:spcPts val="175"/>
              </a:spcAft>
            </a:pPr>
            <a:endParaRPr lang="fi-FI" dirty="0"/>
          </a:p>
        </p:txBody>
      </p:sp>
      <p:grpSp>
        <p:nvGrpSpPr>
          <p:cNvPr id="31" name="Ryhmä 30">
            <a:extLst>
              <a:ext uri="{FF2B5EF4-FFF2-40B4-BE49-F238E27FC236}">
                <a16:creationId xmlns:a16="http://schemas.microsoft.com/office/drawing/2014/main" id="{0FC178D6-1115-1AC0-CA8F-F2DE4D970DD1}"/>
              </a:ext>
            </a:extLst>
          </p:cNvPr>
          <p:cNvGrpSpPr/>
          <p:nvPr/>
        </p:nvGrpSpPr>
        <p:grpSpPr>
          <a:xfrm>
            <a:off x="4928896" y="468949"/>
            <a:ext cx="2338976" cy="45719"/>
            <a:chOff x="4928896" y="468949"/>
            <a:chExt cx="2338976" cy="45719"/>
          </a:xfrm>
        </p:grpSpPr>
        <p:sp>
          <p:nvSpPr>
            <p:cNvPr id="32" name="Rectangle 42">
              <a:extLst>
                <a:ext uri="{FF2B5EF4-FFF2-40B4-BE49-F238E27FC236}">
                  <a16:creationId xmlns:a16="http://schemas.microsoft.com/office/drawing/2014/main" id="{527579CE-DF5B-FE2A-A04C-49D9038D30D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3">
              <a:extLst>
                <a:ext uri="{FF2B5EF4-FFF2-40B4-BE49-F238E27FC236}">
                  <a16:creationId xmlns:a16="http://schemas.microsoft.com/office/drawing/2014/main" id="{BE2C4AE6-8EBE-F2BC-6227-7EE83FD70AE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4">
              <a:extLst>
                <a:ext uri="{FF2B5EF4-FFF2-40B4-BE49-F238E27FC236}">
                  <a16:creationId xmlns:a16="http://schemas.microsoft.com/office/drawing/2014/main" id="{27C980E4-7B43-A547-F71B-B1233CDCE05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5">
              <a:extLst>
                <a:ext uri="{FF2B5EF4-FFF2-40B4-BE49-F238E27FC236}">
                  <a16:creationId xmlns:a16="http://schemas.microsoft.com/office/drawing/2014/main" id="{4A7E8EE9-9510-FA4C-8C08-A81FA90282B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6" name="Rectangle 46">
              <a:extLst>
                <a:ext uri="{FF2B5EF4-FFF2-40B4-BE49-F238E27FC236}">
                  <a16:creationId xmlns:a16="http://schemas.microsoft.com/office/drawing/2014/main" id="{FB00591A-3F4E-C389-09D7-99BC9BC1466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7">
              <a:extLst>
                <a:ext uri="{FF2B5EF4-FFF2-40B4-BE49-F238E27FC236}">
                  <a16:creationId xmlns:a16="http://schemas.microsoft.com/office/drawing/2014/main" id="{95F07E61-EC4E-3F6D-A132-2CCB4E607AA8}"/>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1">
            <a:extLst>
              <a:ext uri="{FF2B5EF4-FFF2-40B4-BE49-F238E27FC236}">
                <a16:creationId xmlns:a16="http://schemas.microsoft.com/office/drawing/2014/main" id="{CD8B1D02-E82F-4AEC-25C3-9408BDE376C6}"/>
              </a:ext>
            </a:extLst>
          </p:cNvPr>
          <p:cNvSpPr>
            <a:spLocks/>
          </p:cNvSpPr>
          <p:nvPr/>
        </p:nvSpPr>
        <p:spPr>
          <a:xfrm>
            <a:off x="6459525" y="1801595"/>
            <a:ext cx="5218918" cy="4233721"/>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[Palvelun sisällön omavalvonnan toteutus toimintayksikkökohtaisesti:] </a:t>
            </a:r>
          </a:p>
          <a:p>
            <a:endParaRPr lang="fi-FI" sz="1200" dirty="0">
              <a:solidFill>
                <a:schemeClr val="tx1"/>
              </a:solidFill>
            </a:endParaRPr>
          </a:p>
          <a:p>
            <a:r>
              <a:rPr lang="fi-FI" sz="1200" b="1" dirty="0">
                <a:solidFill>
                  <a:schemeClr val="tx1"/>
                </a:solidFill>
              </a:rPr>
              <a:t>[</a:t>
            </a:r>
            <a:r>
              <a:rPr lang="fi-FI" sz="1200" dirty="0">
                <a:solidFill>
                  <a:schemeClr val="tx1"/>
                </a:solidFill>
              </a:rPr>
              <a:t>Kuvaus yksikkökohtaisista periaatteista ja toimintatavoista. Jos osion omavalvonnan toteutus on yhtenäinen saman palvelun eri toimintayksiköille, laatikkoa ei tarvitse ja sen voi poistaa.</a:t>
            </a:r>
            <a:r>
              <a:rPr lang="fi-FI" sz="1200" b="1" dirty="0">
                <a:solidFill>
                  <a:schemeClr val="tx1"/>
                </a:solidFill>
              </a:rPr>
              <a:t>]</a:t>
            </a: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396378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6CAACB9-9F9F-DE98-5C6A-6F8E04D9D3BD}"/>
              </a:ext>
            </a:extLst>
          </p:cNvPr>
          <p:cNvGraphicFramePr>
            <a:graphicFrameLocks noChangeAspect="1"/>
          </p:cNvGraphicFramePr>
          <p:nvPr>
            <p:custDataLst>
              <p:tags r:id="rId2"/>
            </p:custDataLst>
            <p:extLst>
              <p:ext uri="{D42A27DB-BD31-4B8C-83A1-F6EECF244321}">
                <p14:modId xmlns:p14="http://schemas.microsoft.com/office/powerpoint/2010/main" val="2076764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6" imgW="484" imgH="486" progId="TCLayout.ActiveDocument.1">
                  <p:embed/>
                </p:oleObj>
              </mc:Choice>
              <mc:Fallback>
                <p:oleObj name="think-cell Slide" r:id="rId6" imgW="484" imgH="486" progId="TCLayout.ActiveDocument.1">
                  <p:embed/>
                  <p:pic>
                    <p:nvPicPr>
                      <p:cNvPr id="14" name="think-cell data - do not delete" hidden="1">
                        <a:extLst>
                          <a:ext uri="{FF2B5EF4-FFF2-40B4-BE49-F238E27FC236}">
                            <a16:creationId xmlns:a16="http://schemas.microsoft.com/office/drawing/2014/main" id="{E6CAACB9-9F9F-DE98-5C6A-6F8E04D9D3B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6B57BF89-1C45-4A8E-90FC-D6F80DDD0A2C}"/>
              </a:ext>
            </a:extLst>
          </p:cNvPr>
          <p:cNvGraphicFramePr>
            <a:graphicFrameLocks noChangeAspect="1"/>
          </p:cNvGraphicFramePr>
          <p:nvPr>
            <p:custDataLst>
              <p:tags r:id="rId3"/>
            </p:custDataLst>
            <p:extLst>
              <p:ext uri="{D42A27DB-BD31-4B8C-83A1-F6EECF244321}">
                <p14:modId xmlns:p14="http://schemas.microsoft.com/office/powerpoint/2010/main" val="3168198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8" imgW="484" imgH="486" progId="TCLayout.ActiveDocument.1">
                  <p:embed/>
                </p:oleObj>
              </mc:Choice>
              <mc:Fallback>
                <p:oleObj name="think-cell Slide" r:id="rId8" imgW="484" imgH="486" progId="TCLayout.ActiveDocument.1">
                  <p:embed/>
                  <p:pic>
                    <p:nvPicPr>
                      <p:cNvPr id="3" name="think-cell data - do not delete" hidden="1">
                        <a:extLst>
                          <a:ext uri="{FF2B5EF4-FFF2-40B4-BE49-F238E27FC236}">
                            <a16:creationId xmlns:a16="http://schemas.microsoft.com/office/drawing/2014/main" id="{6B57BF89-1C45-4A8E-90FC-D6F80DDD0A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Asiakasturvallisuus</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42">
            <a:extLst>
              <a:ext uri="{FF2B5EF4-FFF2-40B4-BE49-F238E27FC236}">
                <a16:creationId xmlns:a16="http://schemas.microsoft.com/office/drawing/2014/main" id="{2EAAD48D-A15A-772B-186F-78B65852EC8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8CDDF8-1648-D795-D108-F225B6CE5D8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4">
            <a:extLst>
              <a:ext uri="{FF2B5EF4-FFF2-40B4-BE49-F238E27FC236}">
                <a16:creationId xmlns:a16="http://schemas.microsoft.com/office/drawing/2014/main" id="{22101F61-8626-F449-1BCE-DFD60BCF1CB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45">
            <a:extLst>
              <a:ext uri="{FF2B5EF4-FFF2-40B4-BE49-F238E27FC236}">
                <a16:creationId xmlns:a16="http://schemas.microsoft.com/office/drawing/2014/main" id="{62BA94B0-2E59-B596-20FC-56CB0A961A48}"/>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Rectangle 46">
            <a:extLst>
              <a:ext uri="{FF2B5EF4-FFF2-40B4-BE49-F238E27FC236}">
                <a16:creationId xmlns:a16="http://schemas.microsoft.com/office/drawing/2014/main" id="{C727A18E-9AB4-370D-A840-77201DCA4A6A}"/>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7">
            <a:extLst>
              <a:ext uri="{FF2B5EF4-FFF2-40B4-BE49-F238E27FC236}">
                <a16:creationId xmlns:a16="http://schemas.microsoft.com/office/drawing/2014/main" id="{C545B417-4DE6-10FA-6F35-BB77109F6EF2}"/>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1551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8DA4A9E-3935-360D-3CC8-1157163FF49B}"/>
              </a:ext>
            </a:extLst>
          </p:cNvPr>
          <p:cNvGraphicFramePr>
            <a:graphicFrameLocks noChangeAspect="1"/>
          </p:cNvGraphicFramePr>
          <p:nvPr>
            <p:custDataLst>
              <p:tags r:id="rId2"/>
            </p:custDataLst>
            <p:extLst>
              <p:ext uri="{D42A27DB-BD31-4B8C-83A1-F6EECF244321}">
                <p14:modId xmlns:p14="http://schemas.microsoft.com/office/powerpoint/2010/main" val="3015932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78DA4A9E-3935-360D-3CC8-1157163FF4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a:xfrm>
            <a:off x="451413" y="921593"/>
            <a:ext cx="11289174" cy="868004"/>
          </a:xfrm>
        </p:spPr>
        <p:txBody>
          <a:bodyPr vert="horz"/>
          <a:lstStyle/>
          <a:p>
            <a:r>
              <a:rPr lang="fi-FI" dirty="0"/>
              <a:t>Yhteistyö turvallisuudesta vastaavien viranomaisten ja toimijoiden kanssa</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5"/>
            <a:ext cx="5644587" cy="4563426"/>
          </a:xfrm>
        </p:spPr>
        <p:txBody>
          <a:bodyPr numCol="1"/>
          <a:lstStyle/>
          <a:p>
            <a:pPr marL="0" lvl="1">
              <a:lnSpc>
                <a:spcPct val="110000"/>
              </a:lnSpc>
              <a:spcBef>
                <a:spcPts val="789"/>
              </a:spcBef>
              <a:spcAft>
                <a:spcPts val="175"/>
              </a:spcAft>
            </a:pPr>
            <a:r>
              <a:rPr lang="fi-FI" dirty="0"/>
              <a:t>Eloisa ohjaa kaikkea yhteistyötä turvallisuudesta vastaavien viranomaisten ja toimijoiden kanssa. Sosiaalihuollon lainsäädännöstä tulevat velvoitteet ohjaavat asiakasturvallisuuden omavalvontaa. Palo- ja pelastusturvallisuudesta, asumisterveyden turvallisuudesta ja muista turvallisuuden ulottuvuuksista  vastaavat eri viranomaiset kunkin alan oman lainsäädännön perusteella. </a:t>
            </a:r>
            <a:r>
              <a:rPr lang="fi-FI" b="1" dirty="0"/>
              <a:t>Asiakasturvallisuuden edistäminen edellyttää kuitenkin yhteistyötä kaikkien turvallisuudesta vastaavien viranomaisten ja toimijoiden kanssa</a:t>
            </a:r>
            <a:r>
              <a:rPr lang="fi-FI" dirty="0"/>
              <a:t>. </a:t>
            </a:r>
          </a:p>
          <a:p>
            <a:pPr marL="0" lvl="1">
              <a:lnSpc>
                <a:spcPct val="110000"/>
              </a:lnSpc>
              <a:spcBef>
                <a:spcPts val="789"/>
              </a:spcBef>
              <a:spcAft>
                <a:spcPts val="175"/>
              </a:spcAft>
            </a:pPr>
            <a:r>
              <a:rPr lang="fi-FI" b="1" i="1" dirty="0">
                <a:solidFill>
                  <a:schemeClr val="accent5"/>
                </a:solidFill>
                <a:effectLst/>
                <a:latin typeface="+mn-lt"/>
                <a:ea typeface="Calibri" panose="020F0502020204030204" pitchFamily="34" charset="0"/>
                <a:cs typeface="Times New Roman" panose="02020603050405020304" pitchFamily="18" charset="0"/>
              </a:rPr>
              <a:t>[</a:t>
            </a:r>
            <a:r>
              <a:rPr lang="fi-FI" b="1" i="1" dirty="0">
                <a:solidFill>
                  <a:schemeClr val="accent5"/>
                </a:solidFill>
              </a:rPr>
              <a:t>Korvaa tämä tekstikappale kuvauksella: </a:t>
            </a:r>
            <a:r>
              <a:rPr lang="fi-FI" i="1" dirty="0">
                <a:solidFill>
                  <a:schemeClr val="accent5"/>
                </a:solidFill>
                <a:effectLst/>
                <a:latin typeface="+mn-lt"/>
                <a:ea typeface="Calibri" panose="020F0502020204030204" pitchFamily="34" charset="0"/>
                <a:cs typeface="Times New Roman" panose="02020603050405020304" pitchFamily="18" charset="0"/>
              </a:rPr>
              <a:t>Miten tehdään yhteistyötä muiden asiakasturvallisuudesta vastaavien viranomaiset ja toimijoiden kanssa?</a:t>
            </a:r>
            <a:r>
              <a:rPr lang="fi-FI" b="1" i="1" dirty="0">
                <a:solidFill>
                  <a:schemeClr val="accent5"/>
                </a:solidFill>
                <a:effectLst/>
                <a:latin typeface="+mn-lt"/>
                <a:ea typeface="Calibri" panose="020F0502020204030204" pitchFamily="34" charset="0"/>
                <a:cs typeface="Times New Roman" panose="02020603050405020304" pitchFamily="18" charset="0"/>
              </a:rPr>
              <a:t>]</a:t>
            </a:r>
          </a:p>
          <a:p>
            <a:br>
              <a:rPr lang="fi-FI" dirty="0"/>
            </a:b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cs typeface="Times New Roman" panose="02020603050405020304" pitchFamily="18" charset="0"/>
              </a:rPr>
              <a:t>Asiakasturvallisuus</a:t>
            </a:r>
            <a:endParaRPr lang="fi-FI" sz="1400" b="1" dirty="0">
              <a:solidFill>
                <a:schemeClr val="accent1"/>
              </a:solidFill>
            </a:endParaRPr>
          </a:p>
        </p:txBody>
      </p:sp>
      <p:sp>
        <p:nvSpPr>
          <p:cNvPr id="14" name="Content Placeholder 3">
            <a:extLst>
              <a:ext uri="{FF2B5EF4-FFF2-40B4-BE49-F238E27FC236}">
                <a16:creationId xmlns:a16="http://schemas.microsoft.com/office/drawing/2014/main" id="{3295C071-43E2-CF82-9E9C-625B3BB8C8F2}"/>
              </a:ext>
            </a:extLst>
          </p:cNvPr>
          <p:cNvSpPr txBox="1">
            <a:spLocks/>
          </p:cNvSpPr>
          <p:nvPr/>
        </p:nvSpPr>
        <p:spPr>
          <a:xfrm>
            <a:off x="6407510" y="1592840"/>
            <a:ext cx="5378492" cy="4563426"/>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789"/>
              </a:spcBef>
              <a:spcAft>
                <a:spcPts val="175"/>
              </a:spcAft>
            </a:pPr>
            <a:r>
              <a:rPr lang="fi-FI" sz="1400" b="1" dirty="0"/>
              <a:t>Ilmoitusvelvollisuudet turvallisuudesta vastaaville viranomaisille ja toimijoille:</a:t>
            </a:r>
          </a:p>
          <a:p>
            <a:pPr marL="171450" lvl="1" indent="-171450">
              <a:spcBef>
                <a:spcPts val="400"/>
              </a:spcBef>
              <a:spcAft>
                <a:spcPts val="200"/>
              </a:spcAft>
              <a:buFont typeface="Arial" panose="020B0604020202020204" pitchFamily="34" charset="0"/>
              <a:buChar char="•"/>
            </a:pPr>
            <a:r>
              <a:rPr lang="fi-FI" dirty="0"/>
              <a:t>Osana asiakasturvallisuuden varmistamista on ilmoituksenvaraista toimintaa harjoittavan toimintayksikön tehtävä terveydensuojelulain 13 §:ssä säädetty ilmoitus kunnan terveydensuojeluviranomaiselle ennen toiminnan aloittamista tai toiminnan olennaisesti muuttuessa. Ilmoituksen sisällöstä säädetään terveyden-suojeluasetuksen 4 §:ssä </a:t>
            </a:r>
          </a:p>
          <a:p>
            <a:pPr marL="171450" lvl="1" indent="-171450">
              <a:spcBef>
                <a:spcPts val="400"/>
              </a:spcBef>
              <a:spcAft>
                <a:spcPts val="200"/>
              </a:spcAft>
              <a:buFont typeface="Arial" panose="020B0604020202020204" pitchFamily="34" charset="0"/>
              <a:buChar char="•"/>
            </a:pPr>
            <a:r>
              <a:rPr lang="fi-FI" dirty="0"/>
              <a:t>Henkilökunta tekee tarvittaessa ilmoituksen Digi- ja väestötieto virastoon </a:t>
            </a:r>
            <a:r>
              <a:rPr lang="fi-FI" b="1" dirty="0"/>
              <a:t>edunvalvonnan tarpeessa olevasta asiakkaasta </a:t>
            </a:r>
            <a:r>
              <a:rPr lang="fi-FI" dirty="0"/>
              <a:t>(holhoustoimilain mukainen ilmoitusvelvollisuus): </a:t>
            </a:r>
            <a:r>
              <a:rPr lang="fi-FI" dirty="0">
                <a:hlinkClick r:id="rId7"/>
              </a:rPr>
              <a:t>Näin ilmoitat edunvalvontaa tarvitsevasta henkilöstä | Digi- ja väestötietovirasto (dvv.fi)</a:t>
            </a:r>
            <a:endParaRPr lang="fi-FI" dirty="0"/>
          </a:p>
          <a:p>
            <a:pPr marL="171450" lvl="1" indent="-171450">
              <a:spcBef>
                <a:spcPts val="400"/>
              </a:spcBef>
              <a:spcAft>
                <a:spcPts val="200"/>
              </a:spcAft>
              <a:buFont typeface="Arial" panose="020B0604020202020204" pitchFamily="34" charset="0"/>
              <a:buChar char="•"/>
            </a:pPr>
            <a:r>
              <a:rPr lang="fi-FI" dirty="0"/>
              <a:t>Henkilöstö on velvollinen ilmoittamaan palovaarasta tai muusta onnettomuusriskistä pelastusviranomaisille (pelastuslain mukainen ilmoitusvelvollisuus): </a:t>
            </a:r>
            <a:r>
              <a:rPr lang="fi-FI" dirty="0">
                <a:hlinkClick r:id="rId8"/>
              </a:rPr>
              <a:t>Ilmoitus ilmeisestä palovaarasta tai muusta riskistä | Pelastustoimi</a:t>
            </a:r>
            <a:endParaRPr lang="fi-FI" dirty="0"/>
          </a:p>
          <a:p>
            <a:pPr marL="171450" lvl="1" indent="-171450">
              <a:spcBef>
                <a:spcPts val="400"/>
              </a:spcBef>
              <a:spcAft>
                <a:spcPts val="200"/>
              </a:spcAft>
              <a:buFont typeface="Arial" panose="020B0604020202020204" pitchFamily="34" charset="0"/>
              <a:buChar char="•"/>
            </a:pPr>
            <a:r>
              <a:rPr lang="fi-FI" dirty="0"/>
              <a:t>Huoli läheisestä, tuttavasta tai naapurista: ilmoituksen voi tehdä kuka tahansa, joka havaitsee tai saa tietää sellaisia seikkoja, joiden vuoksi henkilön palvelujen tarve olisi syytä selvittää. Varhaisella avuntarpeen tunnistamisella pyritään tukemaan ikääntyneiden hyvinvointia ja auttamaan arjessa selviytymistä: </a:t>
            </a:r>
            <a:r>
              <a:rPr lang="fi-FI" dirty="0">
                <a:solidFill>
                  <a:schemeClr val="accent2"/>
                </a:solidFill>
                <a:hlinkClick r:id="rId9"/>
              </a:rPr>
              <a:t>Ilmoitus Eloisan sosiaalihuoltoon </a:t>
            </a:r>
            <a:endParaRPr lang="fi-FI" dirty="0"/>
          </a:p>
          <a:p>
            <a:pPr marL="171450" lvl="1" indent="-171450">
              <a:spcBef>
                <a:spcPts val="400"/>
              </a:spcBef>
              <a:spcAft>
                <a:spcPts val="200"/>
              </a:spcAft>
              <a:buFont typeface="Arial" panose="020B0604020202020204" pitchFamily="34" charset="0"/>
              <a:buChar char="•"/>
            </a:pPr>
            <a:r>
              <a:rPr lang="fi-FI" dirty="0"/>
              <a:t>Jos asiakkaalta häviää lääkkeitä, henkilöstö selvittelee asiaa asiakkaan kanssa sekä omassa yksikössä, ja tekee rikosilmoituksen </a:t>
            </a:r>
          </a:p>
        </p:txBody>
      </p:sp>
      <p:sp>
        <p:nvSpPr>
          <p:cNvPr id="18" name="Suorakulmio 17">
            <a:extLst>
              <a:ext uri="{FF2B5EF4-FFF2-40B4-BE49-F238E27FC236}">
                <a16:creationId xmlns:a16="http://schemas.microsoft.com/office/drawing/2014/main" id="{0C6ABC29-2B75-A7B7-13B6-A26CE5E8BC8E}"/>
              </a:ext>
            </a:extLst>
          </p:cNvPr>
          <p:cNvSpPr/>
          <p:nvPr/>
        </p:nvSpPr>
        <p:spPr>
          <a:xfrm>
            <a:off x="496828" y="4859697"/>
            <a:ext cx="5644587" cy="1296569"/>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Viranomaisten ja muiden toimijoiden edellyttämät ohjeistukset:</a:t>
            </a:r>
            <a:endParaRPr lang="fi-FI" sz="1200" dirty="0">
              <a:solidFill>
                <a:schemeClr val="tx1"/>
              </a:solidFill>
            </a:endParaRPr>
          </a:p>
          <a:p>
            <a:r>
              <a:rPr lang="fi-FI" sz="1200" b="1" dirty="0">
                <a:solidFill>
                  <a:schemeClr val="tx1"/>
                </a:solidFill>
              </a:rPr>
              <a:t>[</a:t>
            </a:r>
            <a:r>
              <a:rPr lang="fi-FI" sz="1200" dirty="0">
                <a:solidFill>
                  <a:schemeClr val="tx1"/>
                </a:solidFill>
              </a:rPr>
              <a:t>Kuvaa tähän: Onko yksikköön laadittu palo- ja pelastusviranomaisten edellyttämä poistumisturvallisuussuunnitelma? Mitä muita ohjeistuksia yksikkö noudattaa poikkeus-, kriisi- tai onnettomuustilanteissa esim. valmiussuunnitelma?</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28" name="Suorakulmio 27">
            <a:extLst>
              <a:ext uri="{FF2B5EF4-FFF2-40B4-BE49-F238E27FC236}">
                <a16:creationId xmlns:a16="http://schemas.microsoft.com/office/drawing/2014/main" id="{88D66A06-EA2E-3A1E-CB92-4572E3FA1EE1}"/>
              </a:ext>
            </a:extLst>
          </p:cNvPr>
          <p:cNvSpPr/>
          <p:nvPr/>
        </p:nvSpPr>
        <p:spPr>
          <a:xfrm>
            <a:off x="6407510" y="5734053"/>
            <a:ext cx="5378493" cy="86800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fi-FI" sz="1200" b="1" dirty="0">
                <a:solidFill>
                  <a:schemeClr val="tx1"/>
                </a:solidFill>
              </a:rPr>
              <a:t>[</a:t>
            </a:r>
            <a:r>
              <a:rPr lang="fi-FI" sz="1200" dirty="0">
                <a:solidFill>
                  <a:schemeClr val="tx1"/>
                </a:solidFill>
              </a:rPr>
              <a:t>Kirjoita tähän muut ilmoitusvelvollisuudet turvallisuudesta vastaaville tahoille esim. Jos koti on terveysriksi, ilmoitus terveysvalvontaan.</a:t>
            </a:r>
            <a:r>
              <a:rPr lang="fi-FI" sz="1200" b="1" dirty="0">
                <a:solidFill>
                  <a:schemeClr val="tx1"/>
                </a:solidFill>
              </a:rPr>
              <a:t>]</a:t>
            </a:r>
          </a:p>
          <a:p>
            <a:pPr marL="171450" indent="-171450">
              <a:buFont typeface="Arial" panose="020B0604020202020204" pitchFamily="34" charset="0"/>
              <a:buChar char="•"/>
            </a:pPr>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29" name="Suorakulmio 28">
            <a:extLst>
              <a:ext uri="{FF2B5EF4-FFF2-40B4-BE49-F238E27FC236}">
                <a16:creationId xmlns:a16="http://schemas.microsoft.com/office/drawing/2014/main" id="{E3EB2891-A415-96EF-8FC7-EF8B2FF87E7F}"/>
              </a:ext>
            </a:extLst>
          </p:cNvPr>
          <p:cNvSpPr/>
          <p:nvPr/>
        </p:nvSpPr>
        <p:spPr>
          <a:xfrm>
            <a:off x="6407509" y="1592840"/>
            <a:ext cx="5378492" cy="5009207"/>
          </a:xfrm>
          <a:prstGeom prst="rect">
            <a:avLst/>
          </a:prstGeom>
          <a:noFill/>
          <a:ln w="19050">
            <a:solidFill>
              <a:srgbClr val="C9C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3067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D57A5B3E-904E-2F7C-537E-BC02F4D13318}"/>
              </a:ext>
            </a:extLst>
          </p:cNvPr>
          <p:cNvGraphicFramePr>
            <a:graphicFrameLocks noChangeAspect="1"/>
          </p:cNvGraphicFramePr>
          <p:nvPr>
            <p:custDataLst>
              <p:tags r:id="rId2"/>
            </p:custDataLst>
            <p:extLst>
              <p:ext uri="{D42A27DB-BD31-4B8C-83A1-F6EECF244321}">
                <p14:modId xmlns:p14="http://schemas.microsoft.com/office/powerpoint/2010/main" val="2805721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6" imgW="484" imgH="486" progId="TCLayout.ActiveDocument.1">
                  <p:embed/>
                </p:oleObj>
              </mc:Choice>
              <mc:Fallback>
                <p:oleObj name="think-cell Slide" r:id="rId6" imgW="484" imgH="486" progId="TCLayout.ActiveDocument.1">
                  <p:embed/>
                  <p:pic>
                    <p:nvPicPr>
                      <p:cNvPr id="32" name="think-cell data - do not delete" hidden="1">
                        <a:extLst>
                          <a:ext uri="{FF2B5EF4-FFF2-40B4-BE49-F238E27FC236}">
                            <a16:creationId xmlns:a16="http://schemas.microsoft.com/office/drawing/2014/main" id="{D57A5B3E-904E-2F7C-537E-BC02F4D1331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4" name="think-cell data - do not delete" hidden="1">
            <a:extLst>
              <a:ext uri="{FF2B5EF4-FFF2-40B4-BE49-F238E27FC236}">
                <a16:creationId xmlns:a16="http://schemas.microsoft.com/office/drawing/2014/main" id="{DFBFE128-F336-D279-27CA-6B1D24E3C037}"/>
              </a:ext>
            </a:extLst>
          </p:cNvPr>
          <p:cNvGraphicFramePr>
            <a:graphicFrameLocks noChangeAspect="1"/>
          </p:cNvGraphicFramePr>
          <p:nvPr>
            <p:custDataLst>
              <p:tags r:id="rId3"/>
            </p:custDataLst>
            <p:extLst>
              <p:ext uri="{D42A27DB-BD31-4B8C-83A1-F6EECF244321}">
                <p14:modId xmlns:p14="http://schemas.microsoft.com/office/powerpoint/2010/main" val="2671893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8" imgW="484" imgH="486" progId="TCLayout.ActiveDocument.1">
                  <p:embed/>
                </p:oleObj>
              </mc:Choice>
              <mc:Fallback>
                <p:oleObj name="think-cell Slide" r:id="rId8" imgW="484" imgH="486" progId="TCLayout.ActiveDocument.1">
                  <p:embed/>
                  <p:pic>
                    <p:nvPicPr>
                      <p:cNvPr id="14" name="think-cell data - do not delete" hidden="1">
                        <a:extLst>
                          <a:ext uri="{FF2B5EF4-FFF2-40B4-BE49-F238E27FC236}">
                            <a16:creationId xmlns:a16="http://schemas.microsoft.com/office/drawing/2014/main" id="{DFBFE128-F336-D279-27CA-6B1D24E3C03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(1/3)</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5"/>
            <a:ext cx="11289174" cy="4344629"/>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r>
              <a:rPr lang="fi-FI" sz="2000" b="1" dirty="0">
                <a:latin typeface="+mn-lt"/>
                <a:cs typeface="Times New Roman" panose="02020603050405020304" pitchFamily="18" charset="0"/>
              </a:rPr>
              <a:t>Hoito- ja hoivahenkilöstön määrä, rakenne ja riittävyys sekä sijaisten käytön periaatteet</a:t>
            </a:r>
          </a:p>
          <a:p>
            <a:pPr>
              <a:lnSpc>
                <a:spcPct val="110000"/>
              </a:lnSpc>
              <a:spcBef>
                <a:spcPts val="789"/>
              </a:spcBef>
              <a:spcAft>
                <a:spcPts val="175"/>
              </a:spcAft>
            </a:pPr>
            <a:r>
              <a:rPr lang="fi-FI" dirty="0"/>
              <a:t>Henkilöstösuunnittelussa otetaan huomioon sovellettava lainsäädäntö kuten vanhuspalvelulaki. Suunnittelussa huomioidaan erityisesti henkilöstön riittävä sosiaalihuollon ammatillinen osaaminen. </a:t>
            </a:r>
            <a:r>
              <a:rPr lang="fi-FI" b="1" i="1" dirty="0">
                <a:solidFill>
                  <a:schemeClr val="accent5"/>
                </a:solidFill>
              </a:rPr>
              <a:t>[Lisää tähän kuvaus palvelun henkilöstösuunnittelun periaatteista </a:t>
            </a:r>
            <a:r>
              <a:rPr lang="fi-FI" i="1" dirty="0">
                <a:solidFill>
                  <a:schemeClr val="accent5"/>
                </a:solidFill>
              </a:rPr>
              <a:t>esim. Mistä tarvittava henkilöstömäärä riippuu? Miten toiminnan henkilöstömitoitus huomioidaan? Miten äkillisiin poissaoloihin ja lyhytaikaiseen lisäresurssitarpeeseen vastataan?</a:t>
            </a:r>
            <a:r>
              <a:rPr lang="fi-FI" b="1" i="1" dirty="0">
                <a:solidFill>
                  <a:schemeClr val="accent5"/>
                </a:solidFill>
              </a:rPr>
              <a:t>]</a:t>
            </a:r>
          </a:p>
        </p:txBody>
      </p:sp>
      <p:sp>
        <p:nvSpPr>
          <p:cNvPr id="4" name="Suorakulmio 3">
            <a:extLst>
              <a:ext uri="{FF2B5EF4-FFF2-40B4-BE49-F238E27FC236}">
                <a16:creationId xmlns:a16="http://schemas.microsoft.com/office/drawing/2014/main" id="{57EC6525-2141-76D2-1CFC-ECBF4FBF86C0}"/>
              </a:ext>
            </a:extLst>
          </p:cNvPr>
          <p:cNvSpPr/>
          <p:nvPr/>
        </p:nvSpPr>
        <p:spPr>
          <a:xfrm>
            <a:off x="6214683" y="1825625"/>
            <a:ext cx="5525904" cy="302505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Sijaisten käytön periaatteet: </a:t>
            </a:r>
          </a:p>
          <a:p>
            <a:r>
              <a:rPr lang="fi-FI" sz="1200" b="1" dirty="0">
                <a:solidFill>
                  <a:schemeClr val="tx1"/>
                </a:solidFill>
              </a:rPr>
              <a:t>[</a:t>
            </a:r>
            <a:r>
              <a:rPr lang="fi-FI" sz="1200" dirty="0">
                <a:solidFill>
                  <a:schemeClr val="tx1"/>
                </a:solidFill>
              </a:rPr>
              <a:t>Kirjoita tähän: Mitkä ovat sijaisten käytön periaatteet?</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Palveluesihenkilöiden tehtävät: </a:t>
            </a:r>
          </a:p>
          <a:p>
            <a:r>
              <a:rPr lang="fi-FI" sz="1200" b="1" dirty="0">
                <a:solidFill>
                  <a:schemeClr val="tx1"/>
                </a:solidFill>
              </a:rPr>
              <a:t>[</a:t>
            </a:r>
            <a:r>
              <a:rPr lang="fi-FI" sz="1200" dirty="0">
                <a:solidFill>
                  <a:schemeClr val="tx1"/>
                </a:solidFill>
              </a:rPr>
              <a:t>Kirjoita tähän: Miten varmistetaan vastuuhenkilöiden/lähiesihenkilöiden tehtävien organisointi siten, että lähiesihenkilöiden työhön jää riittävästi aikaa?</a:t>
            </a:r>
            <a:r>
              <a:rPr lang="fi-FI" sz="1200" b="1" dirty="0">
                <a:solidFill>
                  <a:schemeClr val="tx1"/>
                </a:solidFill>
              </a:rPr>
              <a:t>]</a:t>
            </a:r>
          </a:p>
          <a:p>
            <a:endParaRPr lang="fi-FI" sz="1200" dirty="0">
              <a:solidFill>
                <a:schemeClr val="tx1"/>
              </a:solidFill>
              <a:highlight>
                <a:srgbClr val="FFFF00"/>
              </a:highlight>
            </a:endParaRPr>
          </a:p>
          <a:p>
            <a:r>
              <a:rPr lang="fi-FI" sz="1200" b="1" dirty="0">
                <a:solidFill>
                  <a:schemeClr val="tx1"/>
                </a:solidFill>
              </a:rPr>
              <a:t> </a:t>
            </a:r>
          </a:p>
        </p:txBody>
      </p:sp>
      <p:sp>
        <p:nvSpPr>
          <p:cNvPr id="29" name="Suorakulmio 28">
            <a:extLst>
              <a:ext uri="{FF2B5EF4-FFF2-40B4-BE49-F238E27FC236}">
                <a16:creationId xmlns:a16="http://schemas.microsoft.com/office/drawing/2014/main" id="{28E2319A-34F9-A8AC-3B86-6AFC25B88957}"/>
              </a:ext>
            </a:extLst>
          </p:cNvPr>
          <p:cNvSpPr/>
          <p:nvPr/>
        </p:nvSpPr>
        <p:spPr>
          <a:xfrm>
            <a:off x="6214683" y="4917461"/>
            <a:ext cx="5525904" cy="123750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spcBef>
                <a:spcPts val="600"/>
              </a:spcBef>
            </a:pPr>
            <a:r>
              <a:rPr lang="fi-FI" sz="1200" b="1" dirty="0">
                <a:solidFill>
                  <a:schemeClr val="tx1"/>
                </a:solidFill>
              </a:rPr>
              <a:t>Henkilöstörakenne:</a:t>
            </a:r>
          </a:p>
        </p:txBody>
      </p:sp>
      <p:sp>
        <p:nvSpPr>
          <p:cNvPr id="31" name="Tekstiruutu 30">
            <a:extLst>
              <a:ext uri="{FF2B5EF4-FFF2-40B4-BE49-F238E27FC236}">
                <a16:creationId xmlns:a16="http://schemas.microsoft.com/office/drawing/2014/main" id="{EBCA0DB1-666D-24C2-1FC1-DCCB6039E245}"/>
              </a:ext>
            </a:extLst>
          </p:cNvPr>
          <p:cNvSpPr txBox="1"/>
          <p:nvPr/>
        </p:nvSpPr>
        <p:spPr>
          <a:xfrm>
            <a:off x="6300470" y="5154692"/>
            <a:ext cx="5442442" cy="1000274"/>
          </a:xfrm>
          <a:prstGeom prst="rect">
            <a:avLst/>
          </a:prstGeom>
          <a:noFill/>
        </p:spPr>
        <p:txBody>
          <a:bodyPr wrap="square" numCol="2">
            <a:spAutoFit/>
          </a:bodyPr>
          <a:lstStyle/>
          <a:p>
            <a:pPr marL="171450" indent="-171450">
              <a:spcBef>
                <a:spcPts val="600"/>
              </a:spcBef>
              <a:buFont typeface="Arial" panose="020B0604020202020204" pitchFamily="34" charset="0"/>
              <a:buChar char="•"/>
            </a:pPr>
            <a:r>
              <a:rPr lang="fi-FI" sz="1100" b="1" dirty="0">
                <a:solidFill>
                  <a:schemeClr val="tx1"/>
                </a:solidFill>
                <a:highlight>
                  <a:srgbClr val="FFFF00"/>
                </a:highlight>
              </a:rPr>
              <a:t>Kokonaismäärä: </a:t>
            </a:r>
          </a:p>
          <a:p>
            <a:pPr marL="171450" indent="-171450">
              <a:spcBef>
                <a:spcPts val="600"/>
              </a:spcBef>
              <a:buFont typeface="Arial" panose="020B0604020202020204" pitchFamily="34" charset="0"/>
              <a:buChar char="•"/>
            </a:pPr>
            <a:r>
              <a:rPr lang="fi-FI" sz="1100" b="1" dirty="0">
                <a:highlight>
                  <a:srgbClr val="FFFF00"/>
                </a:highlight>
              </a:rPr>
              <a:t>Vuokratyövoiman käyttö: </a:t>
            </a:r>
            <a:endParaRPr lang="fi-FI" sz="1100" b="1" dirty="0">
              <a:solidFill>
                <a:schemeClr val="tx1"/>
              </a:solidFill>
              <a:highlight>
                <a:srgbClr val="FFFF00"/>
              </a:highlight>
            </a:endParaRPr>
          </a:p>
          <a:p>
            <a:pPr>
              <a:spcBef>
                <a:spcPts val="600"/>
              </a:spcBef>
            </a:pPr>
            <a:endParaRPr lang="fi-FI" sz="1100" b="1" dirty="0">
              <a:solidFill>
                <a:schemeClr val="tx1"/>
              </a:solidFill>
            </a:endParaRPr>
          </a:p>
          <a:p>
            <a:pPr>
              <a:spcBef>
                <a:spcPts val="600"/>
              </a:spcBef>
            </a:pPr>
            <a:endParaRPr lang="fi-FI" sz="1100" b="1" dirty="0">
              <a:solidFill>
                <a:schemeClr val="tx1"/>
              </a:solidFill>
              <a:highlight>
                <a:srgbClr val="FFFF00"/>
              </a:highlight>
            </a:endParaRPr>
          </a:p>
        </p:txBody>
      </p:sp>
      <p:sp>
        <p:nvSpPr>
          <p:cNvPr id="5" name="Suorakulmio 4">
            <a:extLst>
              <a:ext uri="{FF2B5EF4-FFF2-40B4-BE49-F238E27FC236}">
                <a16:creationId xmlns:a16="http://schemas.microsoft.com/office/drawing/2014/main" id="{2A8D2AC6-FA34-41E3-9947-86B543CED161}"/>
              </a:ext>
            </a:extLst>
          </p:cNvPr>
          <p:cNvSpPr/>
          <p:nvPr/>
        </p:nvSpPr>
        <p:spPr>
          <a:xfrm>
            <a:off x="529448" y="4917460"/>
            <a:ext cx="5525904" cy="123750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Henkilöstön riittävyys suhteessa asiakkaiden palvelujen tarpeeseen:</a:t>
            </a:r>
          </a:p>
          <a:p>
            <a:r>
              <a:rPr lang="fi-FI" sz="1200" b="1" dirty="0">
                <a:solidFill>
                  <a:schemeClr val="tx1"/>
                </a:solidFill>
              </a:rPr>
              <a:t>[</a:t>
            </a:r>
            <a:r>
              <a:rPr lang="fi-FI" sz="1200" dirty="0">
                <a:solidFill>
                  <a:schemeClr val="tx1"/>
                </a:solidFill>
              </a:rPr>
              <a:t>Kuvaa yksikkökohtaiset periaatteet: Miten seurataan toimintayksikön henkilöstön riittävyyttä suhteessa asiakkaiden palvelujen tarpeisiin? Miten henkilöstövoimavarojen riittävyys varmistetaan esim. tiedolla johtamisen keinoin?</a:t>
            </a:r>
            <a:r>
              <a:rPr lang="fi-FI" sz="1200" b="1" dirty="0">
                <a:solidFill>
                  <a:schemeClr val="tx1"/>
                </a:solidFill>
              </a:rPr>
              <a:t>]</a:t>
            </a:r>
            <a:r>
              <a:rPr lang="fi-FI" sz="1200" dirty="0">
                <a:solidFill>
                  <a:schemeClr val="tx1"/>
                </a:solidFill>
              </a:rPr>
              <a:t> </a:t>
            </a:r>
          </a:p>
        </p:txBody>
      </p:sp>
    </p:spTree>
    <p:extLst>
      <p:ext uri="{BB962C8B-B14F-4D97-AF65-F5344CB8AC3E}">
        <p14:creationId xmlns:p14="http://schemas.microsoft.com/office/powerpoint/2010/main" val="1474658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DF30808D-8DC1-7D67-D9DE-202A550CFF61}"/>
              </a:ext>
            </a:extLst>
          </p:cNvPr>
          <p:cNvGraphicFramePr>
            <a:graphicFrameLocks noChangeAspect="1"/>
          </p:cNvGraphicFramePr>
          <p:nvPr>
            <p:custDataLst>
              <p:tags r:id="rId2"/>
            </p:custDataLst>
            <p:extLst>
              <p:ext uri="{D42A27DB-BD31-4B8C-83A1-F6EECF244321}">
                <p14:modId xmlns:p14="http://schemas.microsoft.com/office/powerpoint/2010/main" val="314449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DF30808D-8DC1-7D67-D9DE-202A550CFF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a:t>
            </a:r>
            <a:r>
              <a:rPr lang="fi-FI"/>
              <a:t>2/3)</a:t>
            </a: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690086"/>
            <a:ext cx="6008112" cy="4590345"/>
          </a:xfrm>
          <a:prstGeom prst="rect">
            <a:avLst/>
          </a:prstGeom>
        </p:spPr>
        <p:txBody>
          <a:bodyPr vert="horz" lIns="91440" tIns="45720" rIns="91440" bIns="45720" numCol="1" spcCol="54864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pPr>
            <a:r>
              <a:rPr lang="fi-FI" sz="2000" b="1" dirty="0">
                <a:latin typeface="+mn-lt"/>
                <a:cs typeface="Times New Roman" panose="02020603050405020304" pitchFamily="18" charset="0"/>
              </a:rPr>
              <a:t>Henkilöstön rekrytoinnin periaatteet</a:t>
            </a:r>
          </a:p>
          <a:p>
            <a:pPr marL="0" lvl="1">
              <a:lnSpc>
                <a:spcPct val="110000"/>
              </a:lnSpc>
              <a:spcBef>
                <a:spcPts val="789"/>
              </a:spcBef>
              <a:spcAft>
                <a:spcPts val="175"/>
              </a:spcAft>
            </a:pPr>
            <a:r>
              <a:rPr lang="fi-FI" dirty="0"/>
              <a:t>Henkilöstön rekrytointia ohjaavat työlainsäädäntö ja työehtosopimukset, joissa määritellään sekä työntekijöiden että työnantajien oikeudet ja velvollisuudet. </a:t>
            </a:r>
          </a:p>
          <a:p>
            <a:pPr marL="0" lvl="1">
              <a:lnSpc>
                <a:spcPct val="110000"/>
              </a:lnSpc>
              <a:spcBef>
                <a:spcPts val="789"/>
              </a:spcBef>
              <a:spcAft>
                <a:spcPts val="175"/>
              </a:spcAft>
            </a:pPr>
            <a:r>
              <a:rPr lang="fi-FI" dirty="0"/>
              <a:t>Vakituisten työntekijöiden </a:t>
            </a:r>
            <a:r>
              <a:rPr lang="fi-FI" b="1" dirty="0"/>
              <a:t>rekrytoinnista päätetään hallintosäännön ja Eloisan sisäisten rekrytointiohjeiden mukaisesti</a:t>
            </a:r>
            <a:r>
              <a:rPr lang="fi-FI" dirty="0"/>
              <a:t>. Henkilöstön haku tapahtuu </a:t>
            </a:r>
            <a:r>
              <a:rPr lang="fi-FI" dirty="0">
                <a:hlinkClick r:id="rId7"/>
              </a:rPr>
              <a:t>kuntarekry.fi </a:t>
            </a:r>
            <a:r>
              <a:rPr lang="fi-FI" dirty="0"/>
              <a:t>kautta. Hakijoiden kelpoisuus varmistetaan sosiaali- ja terveydenhuollon ammattirekistereistä (SUOSIKKI ja TERHIKKI) sekä alkuperäisten opinto- ja työtodistusten avulla. Valvontalain myötä 1.1.2024 alkaen myös ikääntyneiden kanssa työskenteleviltä pyydetään rikosrekisteriote. Työhaastatteluilla varmistetaan henkilöiden luotettavuus ja soveltuvuus. </a:t>
            </a:r>
          </a:p>
          <a:p>
            <a:pPr marL="0" lvl="1">
              <a:lnSpc>
                <a:spcPct val="110000"/>
              </a:lnSpc>
              <a:spcBef>
                <a:spcPts val="789"/>
              </a:spcBef>
              <a:spcAft>
                <a:spcPts val="175"/>
              </a:spcAft>
            </a:pPr>
            <a:r>
              <a:rPr lang="fi-FI" dirty="0"/>
              <a:t>Sosiaali- ja terveydenhuollon ammattihenkilöillä pitää olla hoitamiensa tehtävien edellyttämä riittävä suullinen ja kirjallinen kielitaito. Kielitaito varmistetaan Eloisassa opinto-, tutkinto- tai työtodistusten avulla. </a:t>
            </a:r>
          </a:p>
          <a:p>
            <a:pPr marL="0" lvl="1">
              <a:lnSpc>
                <a:spcPct val="110000"/>
              </a:lnSpc>
              <a:spcBef>
                <a:spcPts val="789"/>
              </a:spcBef>
              <a:spcAft>
                <a:spcPts val="175"/>
              </a:spcAft>
            </a:pPr>
            <a:r>
              <a:rPr lang="fi-FI" b="1" i="1" dirty="0">
                <a:solidFill>
                  <a:schemeClr val="accent5"/>
                </a:solidFill>
                <a:effectLst/>
                <a:latin typeface="+mn-lt"/>
                <a:ea typeface="Calibri" panose="020F0502020204030204" pitchFamily="34" charset="0"/>
                <a:cs typeface="Times New Roman" panose="02020603050405020304" pitchFamily="18" charset="0"/>
              </a:rPr>
              <a:t>[Korvaa tämä teksti </a:t>
            </a:r>
            <a:r>
              <a:rPr lang="fi-FI" b="1" i="1" dirty="0">
                <a:solidFill>
                  <a:schemeClr val="accent5"/>
                </a:solidFill>
                <a:latin typeface="+mn-lt"/>
                <a:ea typeface="Calibri" panose="020F0502020204030204" pitchFamily="34" charset="0"/>
                <a:cs typeface="Times New Roman" panose="02020603050405020304" pitchFamily="18" charset="0"/>
              </a:rPr>
              <a:t>t</a:t>
            </a:r>
            <a:r>
              <a:rPr lang="fi-FI" b="1" i="1" dirty="0">
                <a:solidFill>
                  <a:schemeClr val="accent5"/>
                </a:solidFill>
                <a:effectLst/>
                <a:latin typeface="+mn-lt"/>
                <a:ea typeface="Calibri" panose="020F0502020204030204" pitchFamily="34" charset="0"/>
                <a:cs typeface="Times New Roman" panose="02020603050405020304" pitchFamily="18" charset="0"/>
              </a:rPr>
              <a:t>arvittaessa </a:t>
            </a:r>
            <a:r>
              <a:rPr lang="fi-FI" b="1" i="1" dirty="0">
                <a:solidFill>
                  <a:schemeClr val="accent5"/>
                </a:solidFill>
                <a:latin typeface="+mn-lt"/>
                <a:ea typeface="Calibri" panose="020F0502020204030204" pitchFamily="34" charset="0"/>
                <a:cs typeface="Times New Roman" panose="02020603050405020304" pitchFamily="18" charset="0"/>
              </a:rPr>
              <a:t>lisäkuvauksella henkilöstön rekrytoinnin periaatteista palvelussa esim. moniammatillisen tiimin kokoamisen merkitys rekrytoinnissa.]</a:t>
            </a:r>
            <a:endParaRPr lang="fi-FI" b="1" i="1" dirty="0">
              <a:solidFill>
                <a:schemeClr val="accent5"/>
              </a:solidFill>
              <a:effectLst/>
              <a:latin typeface="+mn-lt"/>
              <a:ea typeface="Calibri" panose="020F0502020204030204" pitchFamily="34" charset="0"/>
              <a:cs typeface="Times New Roman" panose="02020603050405020304" pitchFamily="18" charset="0"/>
            </a:endParaRPr>
          </a:p>
          <a:p>
            <a:pPr marL="0" lvl="1">
              <a:lnSpc>
                <a:spcPct val="110000"/>
              </a:lnSpc>
              <a:spcBef>
                <a:spcPts val="789"/>
              </a:spcBef>
              <a:spcAft>
                <a:spcPts val="175"/>
              </a:spcAft>
            </a:pPr>
            <a:endParaRPr lang="fi-FI" sz="2000" b="1" dirty="0">
              <a:latin typeface="+mn-lt"/>
              <a:cs typeface="Times New Roman" panose="02020603050405020304" pitchFamily="18" charset="0"/>
            </a:endParaRPr>
          </a:p>
          <a:p>
            <a:pPr marL="0" lvl="1">
              <a:lnSpc>
                <a:spcPct val="110000"/>
              </a:lnSpc>
              <a:spcBef>
                <a:spcPts val="789"/>
              </a:spcBef>
              <a:spcAft>
                <a:spcPts val="175"/>
              </a:spcAft>
            </a:pPr>
            <a:endParaRPr lang="fi-FI" sz="2000" b="1" dirty="0">
              <a:latin typeface="+mn-lt"/>
              <a:cs typeface="Times New Roman" panose="02020603050405020304" pitchFamily="18" charset="0"/>
            </a:endParaRPr>
          </a:p>
        </p:txBody>
      </p:sp>
      <p:sp>
        <p:nvSpPr>
          <p:cNvPr id="4" name="Suorakulmio 3">
            <a:extLst>
              <a:ext uri="{FF2B5EF4-FFF2-40B4-BE49-F238E27FC236}">
                <a16:creationId xmlns:a16="http://schemas.microsoft.com/office/drawing/2014/main" id="{24EA3FE8-467E-D455-1767-F9AF20614689}"/>
              </a:ext>
            </a:extLst>
          </p:cNvPr>
          <p:cNvSpPr/>
          <p:nvPr/>
        </p:nvSpPr>
        <p:spPr>
          <a:xfrm>
            <a:off x="6725945" y="3624045"/>
            <a:ext cx="5176314" cy="215712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Rekrytoinnin erityispiirteet: </a:t>
            </a:r>
          </a:p>
          <a:p>
            <a:endParaRPr lang="fi-FI" sz="1200" dirty="0">
              <a:solidFill>
                <a:schemeClr val="tx1"/>
              </a:solidFill>
            </a:endParaRPr>
          </a:p>
          <a:p>
            <a:r>
              <a:rPr lang="fi-FI" sz="1200" b="1" dirty="0">
                <a:solidFill>
                  <a:schemeClr val="tx1"/>
                </a:solidFill>
              </a:rPr>
              <a:t>[</a:t>
            </a:r>
            <a:r>
              <a:rPr lang="fi-FI" sz="1200" dirty="0">
                <a:solidFill>
                  <a:schemeClr val="tx1"/>
                </a:solidFill>
              </a:rPr>
              <a:t>Mitkä ovat yksikön henkilökunnan rekrytointia koskevat periaatteet? Miten otetaan huomioon työntekijän soveltuvuus ja luotettavuus työtehtäviinsä?</a:t>
            </a:r>
            <a:r>
              <a:rPr lang="fi-FI" sz="1200" b="1" dirty="0">
                <a:solidFill>
                  <a:schemeClr val="tx1"/>
                </a:solidFill>
              </a:rPr>
              <a:t>]</a:t>
            </a:r>
          </a:p>
        </p:txBody>
      </p:sp>
      <p:sp>
        <p:nvSpPr>
          <p:cNvPr id="5" name="Suorakulmio: Pyöristetyt kulmat 4">
            <a:extLst>
              <a:ext uri="{FF2B5EF4-FFF2-40B4-BE49-F238E27FC236}">
                <a16:creationId xmlns:a16="http://schemas.microsoft.com/office/drawing/2014/main" id="{8C4495A0-FFBC-F17A-F408-8F985931408A}"/>
              </a:ext>
            </a:extLst>
          </p:cNvPr>
          <p:cNvSpPr>
            <a:spLocks/>
          </p:cNvSpPr>
          <p:nvPr/>
        </p:nvSpPr>
        <p:spPr>
          <a:xfrm>
            <a:off x="6725945" y="5861833"/>
            <a:ext cx="5176314" cy="464075"/>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nSpc>
                <a:spcPct val="110000"/>
              </a:lnSpc>
              <a:spcAft>
                <a:spcPts val="200"/>
              </a:spcAft>
              <a:buClr>
                <a:schemeClr val="tx1"/>
              </a:buClr>
            </a:pPr>
            <a:r>
              <a:rPr lang="fi-FI" sz="1000" b="1" dirty="0">
                <a:solidFill>
                  <a:schemeClr val="tx1"/>
                </a:solidFill>
              </a:rPr>
              <a:t>Lue lisää: </a:t>
            </a:r>
          </a:p>
          <a:p>
            <a:pPr marL="171450" lvl="1" indent="-171450">
              <a:lnSpc>
                <a:spcPct val="110000"/>
              </a:lnSpc>
              <a:spcAft>
                <a:spcPts val="200"/>
              </a:spcAft>
              <a:buClr>
                <a:schemeClr val="tx1"/>
              </a:buClr>
              <a:buFont typeface="Arial" panose="020B0604020202020204" pitchFamily="34" charset="0"/>
              <a:buChar char="•"/>
            </a:pPr>
            <a:r>
              <a:rPr lang="fi-FI" sz="1000" dirty="0">
                <a:solidFill>
                  <a:schemeClr val="tx1"/>
                </a:solidFill>
                <a:hlinkClick r:id="rId8"/>
              </a:rPr>
              <a:t>Riittävän kielitaidon osoittaminen – Valvira </a:t>
            </a:r>
            <a:endParaRPr lang="fi-FI" sz="1000" dirty="0">
              <a:solidFill>
                <a:schemeClr val="tx1"/>
              </a:solidFill>
            </a:endParaRPr>
          </a:p>
        </p:txBody>
      </p:sp>
    </p:spTree>
    <p:extLst>
      <p:ext uri="{BB962C8B-B14F-4D97-AF65-F5344CB8AC3E}">
        <p14:creationId xmlns:p14="http://schemas.microsoft.com/office/powerpoint/2010/main" val="2883919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319068F-3C4B-6A6D-8BFB-FF1C8297ECAB}"/>
              </a:ext>
            </a:extLst>
          </p:cNvPr>
          <p:cNvGraphicFramePr>
            <a:graphicFrameLocks noChangeAspect="1"/>
          </p:cNvGraphicFramePr>
          <p:nvPr>
            <p:custDataLst>
              <p:tags r:id="rId2"/>
            </p:custDataLst>
            <p:extLst>
              <p:ext uri="{D42A27DB-BD31-4B8C-83A1-F6EECF244321}">
                <p14:modId xmlns:p14="http://schemas.microsoft.com/office/powerpoint/2010/main" val="2322031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3319068F-3C4B-6A6D-8BFB-FF1C8297EC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(3/3)</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2" y="1698400"/>
            <a:ext cx="11374962" cy="4482114"/>
          </a:xfrm>
          <a:prstGeom prst="rect">
            <a:avLst/>
          </a:prstGeom>
        </p:spPr>
        <p:txBody>
          <a:bodyPr vert="horz" lIns="91440" tIns="45720" rIns="91440" bIns="45720" numCol="2" spcCol="54864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pPr>
            <a:r>
              <a:rPr lang="fi-FI" sz="2000" b="1" dirty="0">
                <a:latin typeface="+mn-lt"/>
                <a:cs typeface="Times New Roman" panose="02020603050405020304" pitchFamily="18" charset="0"/>
              </a:rPr>
              <a:t>Henkilöstön perehdyttäminen ja täydennyskoulutus</a:t>
            </a:r>
            <a:endParaRPr lang="fi-FI" dirty="0"/>
          </a:p>
          <a:p>
            <a:pPr marL="0" lvl="1">
              <a:lnSpc>
                <a:spcPct val="110000"/>
              </a:lnSpc>
              <a:spcBef>
                <a:spcPts val="789"/>
              </a:spcBef>
              <a:spcAft>
                <a:spcPts val="175"/>
              </a:spcAft>
            </a:pPr>
            <a:r>
              <a:rPr lang="fi-FI" dirty="0"/>
              <a:t>Toimintayksikön </a:t>
            </a:r>
            <a:r>
              <a:rPr lang="fi-FI" b="1" dirty="0"/>
              <a:t>henkilöstö perehdytetään asiakastyöhön, asiakastietojen käsittelyyn ja tietosuojaan sekä omavalvonnan toteuttamiseen</a:t>
            </a:r>
            <a:r>
              <a:rPr lang="fi-FI" dirty="0"/>
              <a:t>. Sama koskee myös yksikössä työskenteleviä opiskelijoita ja paluun jälkeen pitkään tehtävistä poissaolleita. </a:t>
            </a:r>
            <a:r>
              <a:rPr lang="fi-FI" b="1" dirty="0">
                <a:solidFill>
                  <a:schemeClr val="accent4"/>
                </a:solidFill>
              </a:rPr>
              <a:t> </a:t>
            </a:r>
          </a:p>
          <a:p>
            <a:pPr marL="0" lvl="1">
              <a:lnSpc>
                <a:spcPct val="110000"/>
              </a:lnSpc>
              <a:spcBef>
                <a:spcPts val="789"/>
              </a:spcBef>
              <a:spcAft>
                <a:spcPts val="175"/>
              </a:spcAft>
            </a:pPr>
            <a:r>
              <a:rPr lang="fi-FI" b="1" i="1" dirty="0">
                <a:solidFill>
                  <a:schemeClr val="accent5"/>
                </a:solidFill>
              </a:rPr>
              <a:t>[Korvaa tämä tekstikappale kuvauksella perehdyttämisestä; </a:t>
            </a:r>
            <a:r>
              <a:rPr lang="fi-FI" i="1" dirty="0">
                <a:solidFill>
                  <a:schemeClr val="accent5"/>
                </a:solidFill>
              </a:rPr>
              <a:t>Miten huolehditaan työntekijöiden ja opiskelijoiden perehdytyksestä asiakastyöhön ja omavalvonnan toteuttamiseen?</a:t>
            </a:r>
            <a:r>
              <a:rPr lang="fi-FI" b="1" i="1" dirty="0">
                <a:solidFill>
                  <a:schemeClr val="accent5"/>
                </a:solidFill>
              </a:rPr>
              <a:t>]</a:t>
            </a:r>
          </a:p>
          <a:p>
            <a:pPr marL="0" lvl="1">
              <a:lnSpc>
                <a:spcPct val="110000"/>
              </a:lnSpc>
              <a:spcBef>
                <a:spcPts val="789"/>
              </a:spcBef>
              <a:spcAft>
                <a:spcPts val="175"/>
              </a:spcAft>
            </a:pPr>
            <a:r>
              <a:rPr lang="fi-FI" dirty="0"/>
              <a:t>Omavalvontasuunnitelma liitteineen toimii myös perehdytyksen välineenä työyksiköissä.</a:t>
            </a:r>
          </a:p>
          <a:p>
            <a:pPr marL="0" lvl="1">
              <a:lnSpc>
                <a:spcPct val="110000"/>
              </a:lnSpc>
              <a:spcBef>
                <a:spcPts val="789"/>
              </a:spcBef>
              <a:spcAft>
                <a:spcPts val="175"/>
              </a:spcAft>
            </a:pPr>
            <a:r>
              <a:rPr lang="fi-FI" b="1" i="1" dirty="0">
                <a:solidFill>
                  <a:schemeClr val="accent5"/>
                </a:solidFill>
              </a:rPr>
              <a:t>[</a:t>
            </a:r>
            <a:r>
              <a:rPr lang="fi-FI" i="1" dirty="0">
                <a:solidFill>
                  <a:schemeClr val="accent5"/>
                </a:solidFill>
              </a:rPr>
              <a:t>S</a:t>
            </a:r>
            <a:r>
              <a:rPr lang="fi-FI" sz="1200" i="1" dirty="0">
                <a:solidFill>
                  <a:schemeClr val="accent5"/>
                </a:solidFill>
              </a:rPr>
              <a:t>osiaali- ja terveydenhuollon ammattihenkilölaissa säädetään työntekijöiden velvollisuudesta ylläpitää ammatillista osaamistaan ja työnantajien velvollisuudesta mahdollistaa työntekijöiden täydennyskouluttautuminen. Erityisen tärkeä täydennyskoulutuksen osa-alue on henkilökunnan lääkehoito-osaamisen varmistaminen. </a:t>
            </a:r>
            <a:r>
              <a:rPr lang="fi-FI" sz="1200" b="1" i="1" dirty="0">
                <a:solidFill>
                  <a:schemeClr val="accent5"/>
                </a:solidFill>
              </a:rPr>
              <a:t>Korvaa tämä tekstikappale kuvauksella t</a:t>
            </a:r>
            <a:r>
              <a:rPr lang="fi-FI" b="1" i="1" dirty="0">
                <a:solidFill>
                  <a:schemeClr val="accent5"/>
                </a:solidFill>
              </a:rPr>
              <a:t>äydennyskoulutusvelvollisuudesta – Miten siitä huolehditaan? Miten osaamista ylläpidetään ja kuinka usein täydennyskoulutusta järjestetään? </a:t>
            </a:r>
            <a:r>
              <a:rPr lang="fi-FI" i="1" dirty="0">
                <a:solidFill>
                  <a:schemeClr val="accent5"/>
                </a:solidFill>
              </a:rPr>
              <a:t>Esim. Työnantajalla on täydennyskoulutusvelvollisuus. Erillinen koulutussuunnitelma tukee täydennyskoulutusten toteutumista. Tavoitekeskusteluissa käydään läpi henkilökohtaisia osaamistarpeita ja tavoitteita. Täydennyskoulutuksiin kuuluu jatkuvina koulutuksina esimerkiksi ensiapu-, palo- ja pelastuskoulutukset. Lisäksi on velvoitekoulutuksia esimerkiksi uusiin toimintamalleihin liittyen. Koulutusten toteutumista seurataan sähköisen rekisterin avulla.</a:t>
            </a:r>
            <a:r>
              <a:rPr lang="fi-FI" b="1" i="1" dirty="0">
                <a:solidFill>
                  <a:schemeClr val="accent5"/>
                </a:solidFill>
              </a:rPr>
              <a:t>]</a:t>
            </a:r>
          </a:p>
        </p:txBody>
      </p:sp>
      <p:sp>
        <p:nvSpPr>
          <p:cNvPr id="4" name="Suorakulmio 3">
            <a:extLst>
              <a:ext uri="{FF2B5EF4-FFF2-40B4-BE49-F238E27FC236}">
                <a16:creationId xmlns:a16="http://schemas.microsoft.com/office/drawing/2014/main" id="{24EA3FE8-467E-D455-1767-F9AF20614689}"/>
              </a:ext>
            </a:extLst>
          </p:cNvPr>
          <p:cNvSpPr/>
          <p:nvPr/>
        </p:nvSpPr>
        <p:spPr>
          <a:xfrm>
            <a:off x="6300471" y="4637190"/>
            <a:ext cx="5525904" cy="154363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Henkilöstön perehdytys toimintayksikössä:</a:t>
            </a:r>
          </a:p>
          <a:p>
            <a:endParaRPr lang="fi-FI" sz="1200" b="1" dirty="0">
              <a:solidFill>
                <a:schemeClr val="tx1"/>
              </a:solidFill>
            </a:endParaRPr>
          </a:p>
          <a:p>
            <a:r>
              <a:rPr lang="fi-FI" sz="1200" b="1" dirty="0">
                <a:solidFill>
                  <a:schemeClr val="tx1"/>
                </a:solidFill>
              </a:rPr>
              <a:t>[</a:t>
            </a:r>
            <a:r>
              <a:rPr lang="fi-FI" sz="1200" dirty="0">
                <a:solidFill>
                  <a:schemeClr val="tx1"/>
                </a:solidFill>
              </a:rPr>
              <a:t>Kuvaa tähän yksikön toimintaperiaatteet henkilöstön perehdytyksessä:</a:t>
            </a:r>
            <a:r>
              <a:rPr lang="fi-FI" sz="1200" b="1" dirty="0">
                <a:solidFill>
                  <a:schemeClr val="tx1"/>
                </a:solidFill>
              </a:rPr>
              <a:t> </a:t>
            </a:r>
            <a:r>
              <a:rPr lang="fi-FI" sz="1200" dirty="0">
                <a:solidFill>
                  <a:schemeClr val="tx1"/>
                </a:solidFill>
              </a:rPr>
              <a:t>Miten perehdytetään esim. vastuutyöntekijämalli?</a:t>
            </a:r>
            <a:r>
              <a:rPr lang="fi-FI" sz="1200" b="1" dirty="0">
                <a:solidFill>
                  <a:schemeClr val="tx1"/>
                </a:solidFill>
              </a:rPr>
              <a:t>]</a:t>
            </a:r>
            <a:r>
              <a:rPr lang="fi-FI" sz="1200" dirty="0">
                <a:solidFill>
                  <a:schemeClr val="tx1"/>
                </a:solidFill>
              </a:rPr>
              <a:t> </a:t>
            </a:r>
          </a:p>
        </p:txBody>
      </p:sp>
    </p:spTree>
    <p:extLst>
      <p:ext uri="{BB962C8B-B14F-4D97-AF65-F5344CB8AC3E}">
        <p14:creationId xmlns:p14="http://schemas.microsoft.com/office/powerpoint/2010/main" val="223851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F28AD-F19A-3618-D131-F5C1A3CD8821}"/>
              </a:ext>
            </a:extLst>
          </p:cNvPr>
          <p:cNvGraphicFramePr>
            <a:graphicFrameLocks noChangeAspect="1"/>
          </p:cNvGraphicFramePr>
          <p:nvPr>
            <p:custDataLst>
              <p:tags r:id="rId2"/>
            </p:custDataLst>
            <p:extLst>
              <p:ext uri="{D42A27DB-BD31-4B8C-83A1-F6EECF244321}">
                <p14:modId xmlns:p14="http://schemas.microsoft.com/office/powerpoint/2010/main" val="2435777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4D0F28AD-F19A-3618-D131-F5C1A3CD88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Toimitilat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420969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18" name="Content Placeholder 3">
            <a:extLst>
              <a:ext uri="{FF2B5EF4-FFF2-40B4-BE49-F238E27FC236}">
                <a16:creationId xmlns:a16="http://schemas.microsoft.com/office/drawing/2014/main" id="{34C409F1-15F5-74D8-7B12-2C87AC582EAE}"/>
              </a:ext>
            </a:extLst>
          </p:cNvPr>
          <p:cNvSpPr txBox="1">
            <a:spLocks/>
          </p:cNvSpPr>
          <p:nvPr/>
        </p:nvSpPr>
        <p:spPr>
          <a:xfrm>
            <a:off x="496828" y="1593113"/>
            <a:ext cx="11289174" cy="4525388"/>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endParaRPr lang="fi-FI" i="1" dirty="0">
              <a:solidFill>
                <a:schemeClr val="accent5"/>
              </a:solidFill>
              <a:latin typeface="+mn-lt"/>
              <a:cs typeface="Times New Roman" panose="02020603050405020304" pitchFamily="18" charset="0"/>
            </a:endParaRPr>
          </a:p>
          <a:p>
            <a:pPr marL="0" lvl="1">
              <a:lnSpc>
                <a:spcPct val="110000"/>
              </a:lnSpc>
              <a:spcBef>
                <a:spcPts val="789"/>
              </a:spcBef>
              <a:spcAft>
                <a:spcPts val="175"/>
              </a:spcAft>
            </a:pPr>
            <a:endParaRPr lang="fi-FI" i="1" dirty="0">
              <a:solidFill>
                <a:schemeClr val="accent5"/>
              </a:solidFill>
            </a:endParaRPr>
          </a:p>
        </p:txBody>
      </p:sp>
      <p:sp>
        <p:nvSpPr>
          <p:cNvPr id="4" name="Suorakulmio 3">
            <a:extLst>
              <a:ext uri="{FF2B5EF4-FFF2-40B4-BE49-F238E27FC236}">
                <a16:creationId xmlns:a16="http://schemas.microsoft.com/office/drawing/2014/main" id="{50DD0671-4FEF-8A8F-0186-15B12CC1714C}"/>
              </a:ext>
            </a:extLst>
          </p:cNvPr>
          <p:cNvSpPr/>
          <p:nvPr/>
        </p:nvSpPr>
        <p:spPr>
          <a:xfrm>
            <a:off x="590843" y="1607257"/>
            <a:ext cx="11172452" cy="4428060"/>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Tilojen käytön periaatteet ja toimintakäytännöt:</a:t>
            </a: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kuvaus toiminnassa käytettävistä tiloista. Mitä asiakasturvallisuuden kannalta keskeisiä tiloja yksikössä on ja ketkä niitä käyttävät? Jos toiminta tapahtuu etänä tai toimistotiloissa, miten niissä varmistetaan asiakasturvallinen tietojen käsittely?</a:t>
            </a:r>
            <a:r>
              <a:rPr lang="fi-FI" sz="1200" b="1" dirty="0">
                <a:solidFill>
                  <a:schemeClr val="tx1"/>
                </a:solidFill>
              </a:rPr>
              <a:t>]</a:t>
            </a: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kuvaus toimintayksikkökohtaisista tilojen käytön periaatteista esim. ulko-ovet ja avaimet, liikkumista helpottavat tukirakenteet, ulkoilumahdollisuudet</a:t>
            </a:r>
            <a:r>
              <a:rPr lang="fi-FI" sz="1200" b="1" dirty="0">
                <a:solidFill>
                  <a:schemeClr val="tx1"/>
                </a:solidFill>
              </a:rPr>
              <a:t>]</a:t>
            </a:r>
          </a:p>
          <a:p>
            <a:endParaRPr lang="fi-FI" sz="1200" b="1" dirty="0">
              <a:solidFill>
                <a:schemeClr val="tx1"/>
              </a:solidFill>
            </a:endParaRPr>
          </a:p>
          <a:p>
            <a:r>
              <a:rPr lang="fi-FI" sz="1200" b="1" dirty="0">
                <a:solidFill>
                  <a:schemeClr val="tx1"/>
                </a:solidFill>
              </a:rPr>
              <a:t>[</a:t>
            </a:r>
            <a:r>
              <a:rPr lang="fi-FI" sz="1200" dirty="0">
                <a:solidFill>
                  <a:schemeClr val="tx1"/>
                </a:solidFill>
              </a:rPr>
              <a:t>Asumispalveluissa: kirjoita kuvaus asiakkaiden sijoittamiseen liittyvistä käytännöistä esim. asiakkaiden sijoittaminen huoneisiin tai yksityisyyden suojan toteutuminen sekä asukkaiden omaisten vierailujen tai mahdollisten yöpymisten järjestelyt sekä asukkaan vaikutusmahdollisuudet omaan tilaansa. Miten asukas voi vaikuttaa oman huoneensa/asuntonsa sisustukseen? Käytetäänkö asukkaan henkilökohtaisia tiloja muuhun tarkoitukseen, jos asukas on pitkään poissa?</a:t>
            </a:r>
            <a:r>
              <a:rPr lang="fi-FI" sz="1200" b="1" dirty="0">
                <a:solidFill>
                  <a:schemeClr val="tx1"/>
                </a:solidFill>
              </a:rPr>
              <a:t>]</a:t>
            </a:r>
          </a:p>
          <a:p>
            <a:endParaRPr lang="fi-FI" sz="1200" b="1" dirty="0">
              <a:solidFill>
                <a:schemeClr val="tx1"/>
              </a:solidFill>
            </a:endParaRPr>
          </a:p>
          <a:p>
            <a:r>
              <a:rPr lang="fi-FI" sz="1200" b="1" dirty="0">
                <a:solidFill>
                  <a:schemeClr val="tx1"/>
                </a:solidFill>
                <a:latin typeface="+mn-lt"/>
                <a:cs typeface="Times New Roman" panose="02020603050405020304" pitchFamily="18" charset="0"/>
              </a:rPr>
              <a:t>[</a:t>
            </a:r>
            <a:r>
              <a:rPr lang="fi-FI" sz="1200" dirty="0">
                <a:solidFill>
                  <a:schemeClr val="tx1"/>
                </a:solidFill>
                <a:latin typeface="+mn-lt"/>
                <a:cs typeface="Times New Roman" panose="02020603050405020304" pitchFamily="18" charset="0"/>
              </a:rPr>
              <a:t>Terveydensuojelulain 2 §:n mukaan toiminnanharjoittajan on tunnistettava toimintansa terveyshaittaa aiheuttavat riskit ja seurattava niihin vaikuttavia tekijöitä (omavalvonta) sekä suunnitelmallisesti ehkäistävä terveyshaittojen syntyminen. </a:t>
            </a:r>
            <a:r>
              <a:rPr lang="fi-FI" sz="1200" dirty="0">
                <a:solidFill>
                  <a:schemeClr val="tx1"/>
                </a:solidFill>
                <a:cs typeface="Times New Roman" panose="02020603050405020304" pitchFamily="18" charset="0"/>
              </a:rPr>
              <a:t>Kirjoita k</a:t>
            </a:r>
            <a:r>
              <a:rPr lang="fi-FI" sz="1200" dirty="0">
                <a:solidFill>
                  <a:schemeClr val="tx1"/>
                </a:solidFill>
                <a:latin typeface="+mn-lt"/>
                <a:cs typeface="Times New Roman" panose="02020603050405020304" pitchFamily="18" charset="0"/>
              </a:rPr>
              <a:t>uvaus yksikön tilojen terveellisyyteen liittyvien riskien hallinnasta. Yksikön tilojen terveellisyyteen vaikuttavat sekä kemialliset ja mikrobiologiset epäpuhtaudet että fysikaaliset olosuhteet, joihin kuuluvat muun muassa sisäilman lämpötila ja kosteus, melu (ääniolosuhteet), ilmanvaihto (ilman laatu), säteily ja valaistus. Näihin liittyvät riskit on tunnistettava ja niiden hallintakeinot on suunniteltu.</a:t>
            </a:r>
            <a:r>
              <a:rPr lang="fi-FI" sz="1200" b="1" dirty="0">
                <a:solidFill>
                  <a:schemeClr val="tx1"/>
                </a:solidFill>
                <a:latin typeface="+mn-lt"/>
                <a:cs typeface="Times New Roman" panose="02020603050405020304" pitchFamily="18" charset="0"/>
              </a:rPr>
              <a:t>]</a:t>
            </a:r>
          </a:p>
          <a:p>
            <a:endParaRPr lang="fi-FI" sz="1200" b="1" dirty="0">
              <a:solidFill>
                <a:schemeClr val="tx1"/>
              </a:solidFill>
            </a:endParaRPr>
          </a:p>
        </p:txBody>
      </p:sp>
    </p:spTree>
    <p:extLst>
      <p:ext uri="{BB962C8B-B14F-4D97-AF65-F5344CB8AC3E}">
        <p14:creationId xmlns:p14="http://schemas.microsoft.com/office/powerpoint/2010/main" val="2035047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7D93EB15-2C15-3B91-3BAC-7474DD99502B}"/>
              </a:ext>
            </a:extLst>
          </p:cNvPr>
          <p:cNvGraphicFramePr>
            <a:graphicFrameLocks noChangeAspect="1"/>
          </p:cNvGraphicFramePr>
          <p:nvPr>
            <p:custDataLst>
              <p:tags r:id="rId2"/>
            </p:custDataLst>
            <p:extLst>
              <p:ext uri="{D42A27DB-BD31-4B8C-83A1-F6EECF244321}">
                <p14:modId xmlns:p14="http://schemas.microsoft.com/office/powerpoint/2010/main" val="1469936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7D93EB15-2C15-3B91-3BAC-7474DD9950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Teknologiset ratkaisut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374650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18" name="Content Placeholder 3">
            <a:extLst>
              <a:ext uri="{FF2B5EF4-FFF2-40B4-BE49-F238E27FC236}">
                <a16:creationId xmlns:a16="http://schemas.microsoft.com/office/drawing/2014/main" id="{34C409F1-15F5-74D8-7B12-2C87AC582EAE}"/>
              </a:ext>
            </a:extLst>
          </p:cNvPr>
          <p:cNvSpPr txBox="1">
            <a:spLocks/>
          </p:cNvSpPr>
          <p:nvPr/>
        </p:nvSpPr>
        <p:spPr>
          <a:xfrm>
            <a:off x="496828" y="1586079"/>
            <a:ext cx="11289174" cy="4338859"/>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dirty="0">
                <a:latin typeface="+mn-lt"/>
                <a:cs typeface="Times New Roman" panose="02020603050405020304" pitchFamily="18" charset="0"/>
              </a:rPr>
              <a:t>Henkilökunnan ja asiakkaiden turvallisuudesta huolehditaan myös teknologisin ratkaisuin. </a:t>
            </a:r>
          </a:p>
          <a:p>
            <a:pPr marL="0" lvl="1">
              <a:lnSpc>
                <a:spcPct val="110000"/>
              </a:lnSpc>
              <a:spcBef>
                <a:spcPts val="789"/>
              </a:spcBef>
              <a:spcAft>
                <a:spcPts val="175"/>
              </a:spcAft>
            </a:pPr>
            <a:r>
              <a:rPr lang="fi-FI" b="1" i="1" dirty="0">
                <a:solidFill>
                  <a:schemeClr val="accent5"/>
                </a:solidFill>
              </a:rPr>
              <a:t>[Korvaa tämä tekstikappale kuvauksella</a:t>
            </a:r>
            <a:r>
              <a:rPr lang="fi-FI" b="1" i="1" dirty="0">
                <a:solidFill>
                  <a:schemeClr val="accent5"/>
                </a:solidFill>
                <a:latin typeface="+mn-lt"/>
                <a:cs typeface="Times New Roman" panose="02020603050405020304" pitchFamily="18" charset="0"/>
              </a:rPr>
              <a:t> laitteiden käytön periaatteista </a:t>
            </a:r>
            <a:r>
              <a:rPr lang="fi-FI" i="1" dirty="0">
                <a:solidFill>
                  <a:schemeClr val="accent5"/>
                </a:solidFill>
                <a:latin typeface="+mn-lt"/>
                <a:cs typeface="Times New Roman" panose="02020603050405020304" pitchFamily="18" charset="0"/>
              </a:rPr>
              <a:t>eli esimerkiksi ovatko kamerat tallentavia, mihin laitteita sijoitetaan, mihin tarkoitukseen niitä käytetään ja kuka niiden asianmukaisesta käytöstä vastaa. Kirjaa myös mm. asiakkaiden turvapuhelinten hankintaan ja etäkäynneillä käytettäviin laitteisiin liittyvät periaatteet ja käytännöt sekä niiden käytön ohjaamisesta ja toimintavarmuudesta vastaava työntekijä.</a:t>
            </a:r>
            <a:r>
              <a:rPr lang="fi-FI" b="1" i="1" dirty="0">
                <a:solidFill>
                  <a:schemeClr val="accent5"/>
                </a:solidFill>
                <a:latin typeface="+mn-lt"/>
                <a:cs typeface="Times New Roman" panose="02020603050405020304" pitchFamily="18" charset="0"/>
              </a:rPr>
              <a:t>]</a:t>
            </a:r>
          </a:p>
          <a:p>
            <a:pPr marL="0" lvl="1">
              <a:lnSpc>
                <a:spcPct val="110000"/>
              </a:lnSpc>
              <a:spcBef>
                <a:spcPts val="789"/>
              </a:spcBef>
              <a:spcAft>
                <a:spcPts val="175"/>
              </a:spcAft>
            </a:pPr>
            <a:r>
              <a:rPr lang="fi-FI" b="1" i="1" dirty="0">
                <a:solidFill>
                  <a:schemeClr val="accent5"/>
                </a:solidFill>
                <a:latin typeface="+mn-lt"/>
                <a:cs typeface="Times New Roman" panose="02020603050405020304" pitchFamily="18" charset="0"/>
              </a:rPr>
              <a:t>[</a:t>
            </a:r>
            <a:r>
              <a:rPr lang="fi-FI" i="1" dirty="0">
                <a:solidFill>
                  <a:schemeClr val="accent5"/>
                </a:solidFill>
                <a:latin typeface="+mn-lt"/>
                <a:cs typeface="Times New Roman" panose="02020603050405020304" pitchFamily="18" charset="0"/>
              </a:rPr>
              <a:t>Kuluttajaturvallisuuslain 7 §:n 13 kohdassa säädetään turvapuhelin- tai muun vastaavan palveluntuottajan velvollisuudesta laatia turvallisuusasiakirja, joka sisältää suunnitelman vaarojen tunnistamiseksi ja riskien hallitsemiseksi. </a:t>
            </a:r>
            <a:r>
              <a:rPr lang="fi-FI" b="1" i="1" dirty="0">
                <a:solidFill>
                  <a:schemeClr val="accent5"/>
                </a:solidFill>
                <a:latin typeface="+mn-lt"/>
                <a:cs typeface="Times New Roman" panose="02020603050405020304" pitchFamily="18" charset="0"/>
              </a:rPr>
              <a:t>Kerro tässä onko yksiköllä turvallisuusasiakirja vai onko se korvattu tässä omavalvontasuunnitelmassa huomioon otetuilla asioilla</a:t>
            </a:r>
            <a:r>
              <a:rPr lang="fi-FI" i="1" dirty="0">
                <a:solidFill>
                  <a:schemeClr val="accent5"/>
                </a:solidFill>
                <a:latin typeface="+mn-lt"/>
                <a:cs typeface="Times New Roman" panose="02020603050405020304" pitchFamily="18" charset="0"/>
              </a:rPr>
              <a:t> (näin voidaan tehdä pykälän 2 momentin mukaan).</a:t>
            </a:r>
            <a:r>
              <a:rPr lang="fi-FI" b="1" i="1" dirty="0">
                <a:solidFill>
                  <a:schemeClr val="accent5"/>
                </a:solidFill>
                <a:latin typeface="+mn-lt"/>
                <a:cs typeface="Times New Roman" panose="02020603050405020304" pitchFamily="18" charset="0"/>
              </a:rPr>
              <a:t>]</a:t>
            </a:r>
          </a:p>
          <a:p>
            <a:pPr marL="0" lvl="1">
              <a:lnSpc>
                <a:spcPct val="110000"/>
              </a:lnSpc>
              <a:spcBef>
                <a:spcPts val="789"/>
              </a:spcBef>
              <a:spcAft>
                <a:spcPts val="175"/>
              </a:spcAft>
            </a:pPr>
            <a:endParaRPr lang="fi-FI" dirty="0"/>
          </a:p>
        </p:txBody>
      </p:sp>
      <p:sp>
        <p:nvSpPr>
          <p:cNvPr id="4" name="Suorakulmio 3">
            <a:extLst>
              <a:ext uri="{FF2B5EF4-FFF2-40B4-BE49-F238E27FC236}">
                <a16:creationId xmlns:a16="http://schemas.microsoft.com/office/drawing/2014/main" id="{50DD0671-4FEF-8A8F-0186-15B12CC1714C}"/>
              </a:ext>
            </a:extLst>
          </p:cNvPr>
          <p:cNvSpPr/>
          <p:nvPr/>
        </p:nvSpPr>
        <p:spPr>
          <a:xfrm>
            <a:off x="6494337" y="1690688"/>
            <a:ext cx="5200835" cy="412657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Teknologisiin ratkaisuihin liittyvät käytännöt:</a:t>
            </a:r>
            <a:endParaRPr lang="fi-FI" sz="1200" dirty="0">
              <a:solidFill>
                <a:schemeClr val="tx1"/>
              </a:solidFill>
            </a:endParaRPr>
          </a:p>
          <a:p>
            <a:endParaRPr lang="fi-FI" sz="1200" dirty="0">
              <a:solidFill>
                <a:schemeClr val="tx1"/>
              </a:solidFill>
            </a:endParaRPr>
          </a:p>
          <a:p>
            <a:r>
              <a:rPr lang="fi-FI" sz="1200" b="1" dirty="0">
                <a:solidFill>
                  <a:schemeClr val="tx1"/>
                </a:solidFill>
              </a:rPr>
              <a:t>[</a:t>
            </a:r>
            <a:r>
              <a:rPr lang="fi-FI" sz="1200" dirty="0">
                <a:solidFill>
                  <a:schemeClr val="tx1"/>
                </a:solidFill>
              </a:rPr>
              <a:t>Kuvaa tässä yksikkökohtaiset käytännöt teknologisten ratkaisujen käytössä. Mitä kulunvalvontaan tarkoitettuja teknologisia ratkaisuja yksiköllä on käytössä? Mitä teknologisia ratkaisuja asiakkailla on henkilökohtaisessa käytössä (yksikön hankkimia)? Miten asiakkaiden henkilökohtaisessa käytössä olevien turva- ja kutsulaitteiden toimivuus ja hälytyksiin vastaaminen varmistetaan?</a:t>
            </a:r>
          </a:p>
          <a:p>
            <a:r>
              <a:rPr lang="fi-FI" sz="1200" dirty="0">
                <a:solidFill>
                  <a:schemeClr val="tx1"/>
                </a:solidFill>
                <a:highlight>
                  <a:srgbClr val="FFFF00"/>
                </a:highlight>
              </a:rPr>
              <a:t>Peruste kameravalvonnan käyttämiselle, jos on</a:t>
            </a:r>
            <a:r>
              <a:rPr lang="fi-FI" sz="1200" b="1" dirty="0">
                <a:solidFill>
                  <a:schemeClr val="tx1"/>
                </a:solidFill>
              </a:rPr>
              <a:t>]</a:t>
            </a:r>
          </a:p>
          <a:p>
            <a:endParaRPr lang="fi-FI" sz="1200" dirty="0">
              <a:solidFill>
                <a:schemeClr val="tx1"/>
              </a:solidFill>
            </a:endParaRPr>
          </a:p>
          <a:p>
            <a:endParaRPr lang="fi-FI" sz="1200" b="1" dirty="0">
              <a:solidFill>
                <a:schemeClr val="tx1"/>
              </a:solidFill>
            </a:endParaRP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129916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F9F54A2-9866-A49B-D672-7F712E60B1F9}"/>
              </a:ext>
            </a:extLst>
          </p:cNvPr>
          <p:cNvPicPr>
            <a:picLocks noChangeAspect="1"/>
          </p:cNvPicPr>
          <p:nvPr/>
        </p:nvPicPr>
        <p:blipFill>
          <a:blip r:embed="rId3"/>
          <a:stretch>
            <a:fillRect/>
          </a:stretch>
        </p:blipFill>
        <p:spPr>
          <a:xfrm>
            <a:off x="4840553" y="2737952"/>
            <a:ext cx="7070417" cy="3977110"/>
          </a:xfrm>
          <a:prstGeom prst="rect">
            <a:avLst/>
          </a:prstGeom>
          <a:ln>
            <a:solidFill>
              <a:schemeClr val="accent5"/>
            </a:solidFill>
          </a:ln>
        </p:spPr>
      </p:pic>
      <p:sp>
        <p:nvSpPr>
          <p:cNvPr id="37" name="Suorakulmio 36">
            <a:extLst>
              <a:ext uri="{FF2B5EF4-FFF2-40B4-BE49-F238E27FC236}">
                <a16:creationId xmlns:a16="http://schemas.microsoft.com/office/drawing/2014/main" id="{5B169208-09D8-0748-3F72-6DD3E319BAE7}"/>
              </a:ext>
            </a:extLst>
          </p:cNvPr>
          <p:cNvSpPr/>
          <p:nvPr/>
        </p:nvSpPr>
        <p:spPr>
          <a:xfrm>
            <a:off x="65988" y="5957740"/>
            <a:ext cx="2601798" cy="8567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Suorakulmio 17">
            <a:extLst>
              <a:ext uri="{FF2B5EF4-FFF2-40B4-BE49-F238E27FC236}">
                <a16:creationId xmlns:a16="http://schemas.microsoft.com/office/drawing/2014/main" id="{5127F8BC-B9A3-DED4-3383-C46AB85EBCFB}"/>
              </a:ext>
            </a:extLst>
          </p:cNvPr>
          <p:cNvSpPr>
            <a:spLocks/>
          </p:cNvSpPr>
          <p:nvPr/>
        </p:nvSpPr>
        <p:spPr>
          <a:xfrm>
            <a:off x="281029" y="4392891"/>
            <a:ext cx="4281543" cy="232217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Kaikki hakasulkeissa oleva teksti on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ohjeistusta tai esimerkki.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Hakasulkeissa olevan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tekstin päälle on tarkoitus kirjoittaa varsinainen leipäteksti,</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joka on räätälöity omaa palvelua tai toimintayksikköä koskevaksi.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1" u="none" strike="noStrike" kern="1200" cap="none" spc="0" normalizeH="0" baseline="0" noProof="0" dirty="0">
                <a:ln>
                  <a:noFill/>
                </a:ln>
                <a:solidFill>
                  <a:srgbClr val="00008B"/>
                </a:solidFill>
                <a:effectLst/>
                <a:uLnTx/>
                <a:uFillTx/>
                <a:latin typeface="Arial" panose="020B0604020202020204"/>
                <a:ea typeface="+mn-ea"/>
                <a:cs typeface="+mn-cs"/>
              </a:rPr>
              <a:t>[Violetti kursivoitu teksti]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ohjeistaa mitä palvelukohtaisessa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varsinaisessa tekstikappaleessa tulisi olla</a:t>
            </a:r>
          </a:p>
          <a:p>
            <a:pPr marL="171406"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Täydennä palvelua koskeva kuvaus yhdessä muiden yksiköiden kanssa violetin tekstin päälle.</a:t>
            </a:r>
          </a:p>
          <a:p>
            <a:pPr marL="171406"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Muista poistaa violetti teksti julkaistavasta omavalvontasuunnitelmasta. </a:t>
            </a:r>
          </a:p>
        </p:txBody>
      </p:sp>
      <p:sp>
        <p:nvSpPr>
          <p:cNvPr id="20" name="Suorakulmio 19">
            <a:extLst>
              <a:ext uri="{FF2B5EF4-FFF2-40B4-BE49-F238E27FC236}">
                <a16:creationId xmlns:a16="http://schemas.microsoft.com/office/drawing/2014/main" id="{34697EAF-F7C5-FB50-6685-2EBBD1F13FA6}"/>
              </a:ext>
            </a:extLst>
          </p:cNvPr>
          <p:cNvSpPr>
            <a:spLocks/>
          </p:cNvSpPr>
          <p:nvPr/>
        </p:nvSpPr>
        <p:spPr>
          <a:xfrm>
            <a:off x="298494" y="2519843"/>
            <a:ext cx="4264078" cy="85743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Teema, otsikko ja alaotsikko ovat pysyviä ja muuttumattomia.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Älä muuta niitä.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Jos osio ei kosketa yksikköäsi millään tavalla, poista osio / sivu. </a:t>
            </a:r>
          </a:p>
        </p:txBody>
      </p:sp>
      <p:sp>
        <p:nvSpPr>
          <p:cNvPr id="15" name="Suorakulmio 14">
            <a:extLst>
              <a:ext uri="{FF2B5EF4-FFF2-40B4-BE49-F238E27FC236}">
                <a16:creationId xmlns:a16="http://schemas.microsoft.com/office/drawing/2014/main" id="{3560580A-E54E-9F28-4BA4-EB1C2AED3D8D}"/>
              </a:ext>
            </a:extLst>
          </p:cNvPr>
          <p:cNvSpPr>
            <a:spLocks/>
          </p:cNvSpPr>
          <p:nvPr/>
        </p:nvSpPr>
        <p:spPr>
          <a:xfrm>
            <a:off x="298494" y="3449285"/>
            <a:ext cx="4264078" cy="85743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Musta teksti on pysyvää ja muuttumatonta leipätekstiä.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Teksti on pyritty luomaan kaikkia ikääntyneiden palveluita koskevaksi. Ellei ole välttämätöntä, älä muuta tai poista tekstiä. </a:t>
            </a:r>
          </a:p>
        </p:txBody>
      </p:sp>
      <p:cxnSp>
        <p:nvCxnSpPr>
          <p:cNvPr id="3" name="Straight Connector 26">
            <a:extLst>
              <a:ext uri="{FF2B5EF4-FFF2-40B4-BE49-F238E27FC236}">
                <a16:creationId xmlns:a16="http://schemas.microsoft.com/office/drawing/2014/main" id="{75DB5E46-9657-DDA9-56F9-791C015EDBC2}"/>
              </a:ext>
            </a:extLst>
          </p:cNvPr>
          <p:cNvCxnSpPr>
            <a:cxnSpLocks/>
            <a:stCxn id="15" idx="3"/>
            <a:endCxn id="4" idx="2"/>
          </p:cNvCxnSpPr>
          <p:nvPr/>
        </p:nvCxnSpPr>
        <p:spPr>
          <a:xfrm>
            <a:off x="4562572" y="3878000"/>
            <a:ext cx="325168" cy="74084"/>
          </a:xfrm>
          <a:prstGeom prst="line">
            <a:avLst/>
          </a:prstGeom>
          <a:ln/>
        </p:spPr>
        <p:style>
          <a:lnRef idx="1">
            <a:schemeClr val="dk1"/>
          </a:lnRef>
          <a:fillRef idx="0">
            <a:schemeClr val="dk1"/>
          </a:fillRef>
          <a:effectRef idx="0">
            <a:schemeClr val="dk1"/>
          </a:effectRef>
          <a:fontRef idx="minor">
            <a:schemeClr val="tx1"/>
          </a:fontRef>
        </p:style>
      </p:cxnSp>
      <p:sp>
        <p:nvSpPr>
          <p:cNvPr id="4" name="Oval 27">
            <a:extLst>
              <a:ext uri="{FF2B5EF4-FFF2-40B4-BE49-F238E27FC236}">
                <a16:creationId xmlns:a16="http://schemas.microsoft.com/office/drawing/2014/main" id="{258A2525-7027-E0C4-CFF9-1FD1FE5F330D}"/>
              </a:ext>
            </a:extLst>
          </p:cNvPr>
          <p:cNvSpPr>
            <a:spLocks/>
          </p:cNvSpPr>
          <p:nvPr/>
        </p:nvSpPr>
        <p:spPr>
          <a:xfrm>
            <a:off x="4887740" y="3847439"/>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Suorakulmio 10">
            <a:extLst>
              <a:ext uri="{FF2B5EF4-FFF2-40B4-BE49-F238E27FC236}">
                <a16:creationId xmlns:a16="http://schemas.microsoft.com/office/drawing/2014/main" id="{6083CDAA-39CC-89AB-BEB2-A9467E1AA292}"/>
              </a:ext>
            </a:extLst>
          </p:cNvPr>
          <p:cNvSpPr>
            <a:spLocks/>
          </p:cNvSpPr>
          <p:nvPr/>
        </p:nvSpPr>
        <p:spPr>
          <a:xfrm>
            <a:off x="4840554" y="1199838"/>
            <a:ext cx="5274408" cy="1359476"/>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Valkoiset laatikot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on tarkoitettu täydennettäväksi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toimintayksikkökohtaisilla tarkennuksilla</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Musta teksti hakasulkeissa</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sisältää ohjeistuksen tai apukysymyksiä yksikkökohtaisten toimintamallien ja periaatteiden kuvaamiseen.</a:t>
            </a:r>
          </a:p>
          <a:p>
            <a:pPr marL="171406" indent="-171450">
              <a:buFont typeface="Wingdings" panose="05000000000000000000" pitchFamily="2" charset="2"/>
              <a:buChar char="§"/>
            </a:pPr>
            <a:r>
              <a:rPr lang="fi-FI" sz="1100" dirty="0">
                <a:solidFill>
                  <a:schemeClr val="tx1"/>
                </a:solidFill>
              </a:rPr>
              <a:t>Täydennä yksikköä koskeva kuvaus hakasulkeissa olevan tekstin päälle.</a:t>
            </a:r>
          </a:p>
          <a:p>
            <a:pPr marL="171406" indent="-171450">
              <a:buFont typeface="Wingdings" panose="05000000000000000000" pitchFamily="2" charset="2"/>
              <a:buChar char="§"/>
            </a:pPr>
            <a:r>
              <a:rPr lang="fi-FI" sz="1100" dirty="0">
                <a:solidFill>
                  <a:schemeClr val="tx1"/>
                </a:solidFill>
              </a:rPr>
              <a:t>Muista poistaa hakasulkeissa oleva teksti ja hakasulkeet julkaistavasta omavalvontasuunnitelmasta. </a:t>
            </a:r>
          </a:p>
        </p:txBody>
      </p:sp>
      <p:cxnSp>
        <p:nvCxnSpPr>
          <p:cNvPr id="16" name="Straight Connector 26">
            <a:extLst>
              <a:ext uri="{FF2B5EF4-FFF2-40B4-BE49-F238E27FC236}">
                <a16:creationId xmlns:a16="http://schemas.microsoft.com/office/drawing/2014/main" id="{EDB51C25-26C1-5853-8144-2A419B825D3E}"/>
              </a:ext>
            </a:extLst>
          </p:cNvPr>
          <p:cNvCxnSpPr>
            <a:cxnSpLocks/>
            <a:stCxn id="18" idx="3"/>
            <a:endCxn id="21" idx="3"/>
          </p:cNvCxnSpPr>
          <p:nvPr/>
        </p:nvCxnSpPr>
        <p:spPr>
          <a:xfrm flipV="1">
            <a:off x="4562572" y="5027533"/>
            <a:ext cx="355818" cy="526443"/>
          </a:xfrm>
          <a:prstGeom prst="line">
            <a:avLst/>
          </a:prstGeom>
          <a:ln/>
        </p:spPr>
        <p:style>
          <a:lnRef idx="1">
            <a:schemeClr val="accent5"/>
          </a:lnRef>
          <a:fillRef idx="0">
            <a:schemeClr val="accent5"/>
          </a:fillRef>
          <a:effectRef idx="0">
            <a:schemeClr val="accent5"/>
          </a:effectRef>
          <a:fontRef idx="minor">
            <a:schemeClr val="tx1"/>
          </a:fontRef>
        </p:style>
      </p:cxnSp>
      <p:sp>
        <p:nvSpPr>
          <p:cNvPr id="21" name="Oval 27">
            <a:extLst>
              <a:ext uri="{FF2B5EF4-FFF2-40B4-BE49-F238E27FC236}">
                <a16:creationId xmlns:a16="http://schemas.microsoft.com/office/drawing/2014/main" id="{60483CE1-1546-5D57-46AF-6A28F6D87FCE}"/>
              </a:ext>
            </a:extLst>
          </p:cNvPr>
          <p:cNvSpPr>
            <a:spLocks/>
          </p:cNvSpPr>
          <p:nvPr/>
        </p:nvSpPr>
        <p:spPr>
          <a:xfrm>
            <a:off x="4887740" y="4848894"/>
            <a:ext cx="209289" cy="209289"/>
          </a:xfrm>
          <a:prstGeom prst="ellipse">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3B54FD32-D4DD-8271-8E22-70644077BDE8}"/>
              </a:ext>
            </a:extLst>
          </p:cNvPr>
          <p:cNvCxnSpPr>
            <a:cxnSpLocks/>
            <a:stCxn id="11" idx="2"/>
            <a:endCxn id="28" idx="1"/>
          </p:cNvCxnSpPr>
          <p:nvPr/>
        </p:nvCxnSpPr>
        <p:spPr>
          <a:xfrm>
            <a:off x="7477758" y="2559314"/>
            <a:ext cx="1355644" cy="1734259"/>
          </a:xfrm>
          <a:prstGeom prst="line">
            <a:avLst/>
          </a:prstGeom>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F40F8945-D78A-B0A2-55E7-1A8234DF3AFB}"/>
              </a:ext>
            </a:extLst>
          </p:cNvPr>
          <p:cNvSpPr/>
          <p:nvPr/>
        </p:nvSpPr>
        <p:spPr>
          <a:xfrm>
            <a:off x="8802752" y="4262923"/>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2" name="Straight Connector 26">
            <a:extLst>
              <a:ext uri="{FF2B5EF4-FFF2-40B4-BE49-F238E27FC236}">
                <a16:creationId xmlns:a16="http://schemas.microsoft.com/office/drawing/2014/main" id="{AF2046F1-4245-6801-F98D-4F0CCA6BD7C9}"/>
              </a:ext>
            </a:extLst>
          </p:cNvPr>
          <p:cNvCxnSpPr>
            <a:cxnSpLocks/>
            <a:stCxn id="20" idx="3"/>
            <a:endCxn id="35" idx="1"/>
          </p:cNvCxnSpPr>
          <p:nvPr/>
        </p:nvCxnSpPr>
        <p:spPr>
          <a:xfrm>
            <a:off x="4562572" y="2948558"/>
            <a:ext cx="355818" cy="274108"/>
          </a:xfrm>
          <a:prstGeom prst="line">
            <a:avLst/>
          </a:prstGeom>
          <a:ln/>
        </p:spPr>
        <p:style>
          <a:lnRef idx="1">
            <a:schemeClr val="dk1"/>
          </a:lnRef>
          <a:fillRef idx="0">
            <a:schemeClr val="dk1"/>
          </a:fillRef>
          <a:effectRef idx="0">
            <a:schemeClr val="dk1"/>
          </a:effectRef>
          <a:fontRef idx="minor">
            <a:schemeClr val="tx1"/>
          </a:fontRef>
        </p:style>
      </p:cxnSp>
      <p:sp>
        <p:nvSpPr>
          <p:cNvPr id="35" name="Oval 27">
            <a:extLst>
              <a:ext uri="{FF2B5EF4-FFF2-40B4-BE49-F238E27FC236}">
                <a16:creationId xmlns:a16="http://schemas.microsoft.com/office/drawing/2014/main" id="{7DDD6613-BFCA-7F94-2329-433C387E3A16}"/>
              </a:ext>
            </a:extLst>
          </p:cNvPr>
          <p:cNvSpPr>
            <a:spLocks/>
          </p:cNvSpPr>
          <p:nvPr/>
        </p:nvSpPr>
        <p:spPr>
          <a:xfrm>
            <a:off x="4887740" y="3192016"/>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tsikko 1">
            <a:extLst>
              <a:ext uri="{FF2B5EF4-FFF2-40B4-BE49-F238E27FC236}">
                <a16:creationId xmlns:a16="http://schemas.microsoft.com/office/drawing/2014/main" id="{BFEB88B3-8674-E567-9FEA-121F6360A232}"/>
              </a:ext>
            </a:extLst>
          </p:cNvPr>
          <p:cNvSpPr>
            <a:spLocks noGrp="1"/>
          </p:cNvSpPr>
          <p:nvPr>
            <p:ph type="title"/>
          </p:nvPr>
        </p:nvSpPr>
        <p:spPr>
          <a:xfrm>
            <a:off x="281029" y="232296"/>
            <a:ext cx="11785280" cy="1325563"/>
          </a:xfrm>
        </p:spPr>
        <p:txBody>
          <a:bodyPr vert="horz">
            <a:normAutofit/>
          </a:bodyPr>
          <a:lstStyle/>
          <a:p>
            <a:r>
              <a:rPr lang="fi-FI" sz="3200" dirty="0"/>
              <a:t>Yhteenveto ohjeista pohjan räätälöintiin ja täyttöön </a:t>
            </a:r>
          </a:p>
        </p:txBody>
      </p:sp>
      <p:sp>
        <p:nvSpPr>
          <p:cNvPr id="36" name="Suorakulmio 35">
            <a:extLst>
              <a:ext uri="{FF2B5EF4-FFF2-40B4-BE49-F238E27FC236}">
                <a16:creationId xmlns:a16="http://schemas.microsoft.com/office/drawing/2014/main" id="{EDBC3408-A4B9-83C5-7C6C-74077E659FF9}"/>
              </a:ext>
            </a:extLst>
          </p:cNvPr>
          <p:cNvSpPr>
            <a:spLocks/>
          </p:cNvSpPr>
          <p:nvPr/>
        </p:nvSpPr>
        <p:spPr>
          <a:xfrm>
            <a:off x="10199802" y="1199837"/>
            <a:ext cx="1730941" cy="135947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200" b="1" dirty="0">
                <a:solidFill>
                  <a:schemeClr val="tx1"/>
                </a:solidFill>
              </a:rPr>
              <a:t>Muun väriset laatikot (ei-valkoiset) </a:t>
            </a:r>
            <a:r>
              <a:rPr lang="fi-FI" sz="1200" dirty="0">
                <a:solidFill>
                  <a:schemeClr val="tx1"/>
                </a:solidFill>
              </a:rPr>
              <a:t>ovat lisätietoja kuten yhteystietoja tai linkkejä lisätiedon pariin. Älä muuta niitä.  </a:t>
            </a:r>
          </a:p>
        </p:txBody>
      </p:sp>
      <p:cxnSp>
        <p:nvCxnSpPr>
          <p:cNvPr id="38" name="Straight Connector 26">
            <a:extLst>
              <a:ext uri="{FF2B5EF4-FFF2-40B4-BE49-F238E27FC236}">
                <a16:creationId xmlns:a16="http://schemas.microsoft.com/office/drawing/2014/main" id="{D5D80C17-F884-CCEA-80DC-798431BA7B2B}"/>
              </a:ext>
            </a:extLst>
          </p:cNvPr>
          <p:cNvCxnSpPr>
            <a:cxnSpLocks/>
            <a:stCxn id="36" idx="2"/>
            <a:endCxn id="39" idx="1"/>
          </p:cNvCxnSpPr>
          <p:nvPr/>
        </p:nvCxnSpPr>
        <p:spPr>
          <a:xfrm>
            <a:off x="11065273" y="2559314"/>
            <a:ext cx="262395" cy="3219787"/>
          </a:xfrm>
          <a:prstGeom prst="line">
            <a:avLst/>
          </a:prstGeom>
          <a:ln/>
        </p:spPr>
        <p:style>
          <a:lnRef idx="1">
            <a:schemeClr val="dk1"/>
          </a:lnRef>
          <a:fillRef idx="0">
            <a:schemeClr val="dk1"/>
          </a:fillRef>
          <a:effectRef idx="0">
            <a:schemeClr val="dk1"/>
          </a:effectRef>
          <a:fontRef idx="minor">
            <a:schemeClr val="tx1"/>
          </a:fontRef>
        </p:style>
      </p:cxnSp>
      <p:sp>
        <p:nvSpPr>
          <p:cNvPr id="39" name="Oval 27">
            <a:extLst>
              <a:ext uri="{FF2B5EF4-FFF2-40B4-BE49-F238E27FC236}">
                <a16:creationId xmlns:a16="http://schemas.microsoft.com/office/drawing/2014/main" id="{D94BD9E7-D402-3FC1-1D6E-41E200A10273}"/>
              </a:ext>
            </a:extLst>
          </p:cNvPr>
          <p:cNvSpPr/>
          <p:nvPr/>
        </p:nvSpPr>
        <p:spPr>
          <a:xfrm>
            <a:off x="11297018" y="5748451"/>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Suorakulmio: Pyöristetyt kulmat 1">
            <a:extLst>
              <a:ext uri="{FF2B5EF4-FFF2-40B4-BE49-F238E27FC236}">
                <a16:creationId xmlns:a16="http://schemas.microsoft.com/office/drawing/2014/main" id="{51C66B5E-CFF0-E290-E927-86DC65F10792}"/>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sp>
        <p:nvSpPr>
          <p:cNvPr id="53" name="Tekstiruutu 52">
            <a:extLst>
              <a:ext uri="{FF2B5EF4-FFF2-40B4-BE49-F238E27FC236}">
                <a16:creationId xmlns:a16="http://schemas.microsoft.com/office/drawing/2014/main" id="{0E2712C1-B98B-A4F7-32B8-FE986C24BB4A}"/>
              </a:ext>
            </a:extLst>
          </p:cNvPr>
          <p:cNvSpPr txBox="1"/>
          <p:nvPr/>
        </p:nvSpPr>
        <p:spPr>
          <a:xfrm>
            <a:off x="169035" y="1199837"/>
            <a:ext cx="4535953" cy="1200329"/>
          </a:xfrm>
          <a:prstGeom prst="rect">
            <a:avLst/>
          </a:prstGeom>
          <a:solidFill>
            <a:schemeClr val="bg1">
              <a:lumMod val="95000"/>
            </a:schemeClr>
          </a:solidFill>
          <a:ln w="28575">
            <a:solidFill>
              <a:schemeClr val="accent5"/>
            </a:solidFill>
            <a:prstDash val="dash"/>
          </a:ln>
        </p:spPr>
        <p:txBody>
          <a:bodyPr wrap="square" rtlCol="0">
            <a:spAutoFit/>
          </a:bodyPr>
          <a:lstStyle/>
          <a:p>
            <a:r>
              <a:rPr lang="fi-FI" sz="1200" b="1" dirty="0"/>
              <a:t>Varmista lopuksi, että</a:t>
            </a:r>
          </a:p>
          <a:p>
            <a:pPr marL="285750" indent="-285750">
              <a:buFont typeface="Wingdings" panose="05000000000000000000" pitchFamily="2" charset="2"/>
              <a:buChar char="Ø"/>
            </a:pPr>
            <a:r>
              <a:rPr lang="fi-FI" sz="1200" dirty="0"/>
              <a:t>kaikki hakasulkeissa oleva teksti on poissa/korvattu kuvauksilla,</a:t>
            </a:r>
          </a:p>
          <a:p>
            <a:pPr marL="285750" indent="-285750">
              <a:buFont typeface="Wingdings" panose="05000000000000000000" pitchFamily="2" charset="2"/>
              <a:buChar char="Ø"/>
            </a:pPr>
            <a:r>
              <a:rPr lang="fi-FI" sz="1200" dirty="0"/>
              <a:t>kaikki leipäteksti on mustalla ja ilman kursiivia,</a:t>
            </a:r>
          </a:p>
          <a:p>
            <a:pPr marL="285750" indent="-285750">
              <a:buFont typeface="Wingdings" panose="05000000000000000000" pitchFamily="2" charset="2"/>
              <a:buChar char="Ø"/>
            </a:pPr>
            <a:r>
              <a:rPr lang="fi-FI" sz="1200" dirty="0"/>
              <a:t>jos jokin osio, ei kosketa yksikköäsi millään tavalla, sen voi poistaa.</a:t>
            </a:r>
          </a:p>
        </p:txBody>
      </p:sp>
    </p:spTree>
    <p:extLst>
      <p:ext uri="{BB962C8B-B14F-4D97-AF65-F5344CB8AC3E}">
        <p14:creationId xmlns:p14="http://schemas.microsoft.com/office/powerpoint/2010/main" val="312098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C830009-16BA-4148-1952-9573FE3A3F30}"/>
              </a:ext>
            </a:extLst>
          </p:cNvPr>
          <p:cNvGraphicFramePr>
            <a:graphicFrameLocks noChangeAspect="1"/>
          </p:cNvGraphicFramePr>
          <p:nvPr>
            <p:custDataLst>
              <p:tags r:id="rId2"/>
            </p:custDataLst>
            <p:extLst>
              <p:ext uri="{D42A27DB-BD31-4B8C-83A1-F6EECF244321}">
                <p14:modId xmlns:p14="http://schemas.microsoft.com/office/powerpoint/2010/main" val="389869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CC830009-16BA-4148-1952-9573FE3A3F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Terveydenhuollon laitteet ja tarvikkeet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374650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4" name="Content Placeholder 3">
            <a:extLst>
              <a:ext uri="{FF2B5EF4-FFF2-40B4-BE49-F238E27FC236}">
                <a16:creationId xmlns:a16="http://schemas.microsoft.com/office/drawing/2014/main" id="{7E87E410-0FD4-E6BF-D930-10F82CF3BBF5}"/>
              </a:ext>
            </a:extLst>
          </p:cNvPr>
          <p:cNvSpPr txBox="1">
            <a:spLocks/>
          </p:cNvSpPr>
          <p:nvPr/>
        </p:nvSpPr>
        <p:spPr>
          <a:xfrm>
            <a:off x="542242" y="1574653"/>
            <a:ext cx="11336079" cy="4814397"/>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dirty="0"/>
              <a:t>Sosiaalihuollon </a:t>
            </a:r>
            <a:r>
              <a:rPr lang="fi-FI" b="1" dirty="0"/>
              <a:t>yksiköissä käytetään paljon erilaisia lääkinnällisiksi laitteiksi luokiteltuja välineitä ja hoitotarvikkeita</a:t>
            </a:r>
            <a:r>
              <a:rPr lang="fi-FI" dirty="0"/>
              <a:t>, joihin liittyvistä käytännöistä säädetään lääkinnällisistä laitteista annetussa laissa. Hoitoon käytettäviä lääkinnällisiä laitteita ovat mm. pyörätuolit, rollaattorit, sairaalasängyt, nostolaitteet, verensokeri-, kuume- ja verenpainemittarit, kuulolaitteet, haavasidokset ym. vastaavat. </a:t>
            </a:r>
          </a:p>
          <a:p>
            <a:pPr marL="0" lvl="1">
              <a:lnSpc>
                <a:spcPct val="110000"/>
              </a:lnSpc>
              <a:spcBef>
                <a:spcPts val="789"/>
              </a:spcBef>
              <a:spcAft>
                <a:spcPts val="175"/>
              </a:spcAft>
            </a:pPr>
            <a:r>
              <a:rPr lang="fi-FI" b="1" dirty="0"/>
              <a:t>Lääkinnällisiä laitteita koskevasta ohjauksesta vastaa Fimea. </a:t>
            </a:r>
            <a:r>
              <a:rPr lang="fi-FI" dirty="0"/>
              <a:t>Lääkinnällisten laitteiden käyttöön, huoltoon ja käytön ohjaukseen sosiaalihuollon yksiköissä liittyy merkittäviä </a:t>
            </a:r>
            <a:r>
              <a:rPr lang="fi-FI" b="1" dirty="0"/>
              <a:t>turvallisuusriskejä, joiden ennaltaehkäiseminen on omavalvonnassa huomioon otettava asia</a:t>
            </a:r>
            <a:r>
              <a:rPr lang="fi-FI" dirty="0"/>
              <a:t>.</a:t>
            </a:r>
          </a:p>
          <a:p>
            <a:pPr marL="0" lvl="1">
              <a:lnSpc>
                <a:spcPct val="110000"/>
              </a:lnSpc>
              <a:spcBef>
                <a:spcPts val="789"/>
              </a:spcBef>
              <a:spcAft>
                <a:spcPts val="175"/>
              </a:spcAft>
            </a:pPr>
            <a:r>
              <a:rPr lang="fi-FI" b="1" i="1" dirty="0">
                <a:solidFill>
                  <a:schemeClr val="accent5"/>
                </a:solidFill>
              </a:rPr>
              <a:t>[Korvaa tämä tekstikappale kuvauksella laitteiden ja tarvikkeiden käytöstä, ohjeistuksesta, huollosta/kalibroinnista ja käytöstä poistamisesta: </a:t>
            </a:r>
            <a:r>
              <a:rPr lang="fi-FI" i="1" dirty="0">
                <a:solidFill>
                  <a:schemeClr val="accent5"/>
                </a:solidFill>
              </a:rPr>
              <a:t>Miten varmistetaan asiakkaiden tarvitsemien apuvälineiden ja yksikön käytössä olevien lääkinnällisten laitteiden hankinnan, käytön ohjauksen ja huollon asianmukainen toteutuminen? </a:t>
            </a:r>
            <a:r>
              <a:rPr lang="fi-FI" b="1" i="1" dirty="0">
                <a:solidFill>
                  <a:schemeClr val="accent5"/>
                </a:solidFill>
              </a:rPr>
              <a:t>Laitteet voidaan jaotella perus- ja erikoisapuvälineisiin sekä hoitotarvikkeisiin. Tutustu seuraavan sivun kuvaan.]</a:t>
            </a:r>
          </a:p>
          <a:p>
            <a:pPr marL="0" lvl="1">
              <a:lnSpc>
                <a:spcPct val="110000"/>
              </a:lnSpc>
              <a:spcBef>
                <a:spcPts val="789"/>
              </a:spcBef>
              <a:spcAft>
                <a:spcPts val="175"/>
              </a:spcAft>
            </a:pPr>
            <a:r>
              <a:rPr lang="fi-FI" dirty="0"/>
              <a:t>Terveydenhuollon laitteiden ja tarvikkeiden aiheuttamista vaaratilanteista ilmoitetaan Fimeaan. Eloisassa työntekijä tekee </a:t>
            </a:r>
            <a:r>
              <a:rPr lang="fi-FI" dirty="0" err="1"/>
              <a:t>HaiPro</a:t>
            </a:r>
            <a:r>
              <a:rPr lang="fi-FI" dirty="0"/>
              <a:t>-ilmoituksen, jonka yhteydessä vaaratilanteesta menee tieto myös Fimealle. Esihenkilö vastaa siitä, että lainmukainen ilmoitus tehdään Fimealle. Tieto turvallisuusriskeistä välitetään myös toimialuejohtajalle sekä palvelupäällikölle </a:t>
            </a:r>
            <a:r>
              <a:rPr lang="fi-FI" dirty="0" err="1"/>
              <a:t>HaiPro</a:t>
            </a:r>
            <a:r>
              <a:rPr lang="fi-FI" dirty="0"/>
              <a:t>-järjestelmässä.</a:t>
            </a:r>
          </a:p>
          <a:p>
            <a:pPr marL="0" lvl="1">
              <a:spcBef>
                <a:spcPts val="900"/>
              </a:spcBef>
              <a:spcAft>
                <a:spcPts val="200"/>
              </a:spcAft>
            </a:pPr>
            <a:endParaRPr lang="fi-FI" dirty="0"/>
          </a:p>
        </p:txBody>
      </p:sp>
      <p:sp>
        <p:nvSpPr>
          <p:cNvPr id="14" name="Suorakulmio 13">
            <a:extLst>
              <a:ext uri="{FF2B5EF4-FFF2-40B4-BE49-F238E27FC236}">
                <a16:creationId xmlns:a16="http://schemas.microsoft.com/office/drawing/2014/main" id="{5140626A-7714-73B6-C9D8-0B79B9B493BA}"/>
              </a:ext>
            </a:extLst>
          </p:cNvPr>
          <p:cNvSpPr/>
          <p:nvPr/>
        </p:nvSpPr>
        <p:spPr>
          <a:xfrm>
            <a:off x="6545588" y="2404115"/>
            <a:ext cx="5194999" cy="398493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latin typeface="Arial" panose="020B0604020202020204" pitchFamily="34" charset="0"/>
              </a:rPr>
              <a:t>Vastuuhenkilö </a:t>
            </a:r>
            <a:r>
              <a:rPr lang="fi-FI" sz="1200" dirty="0">
                <a:solidFill>
                  <a:schemeClr val="tx1"/>
                </a:solidFill>
              </a:rPr>
              <a:t>(vastaa siitä, että yksikössä noudatetaan terveydenhuollon laitteista ja tarvikkeista annettua lakia ja sen nojalla annettuja säädöksiä): </a:t>
            </a:r>
          </a:p>
          <a:p>
            <a:r>
              <a:rPr lang="fi-FI" sz="1200" b="1" dirty="0">
                <a:solidFill>
                  <a:schemeClr val="tx1"/>
                </a:solidFill>
              </a:rPr>
              <a:t>[</a:t>
            </a:r>
            <a:r>
              <a:rPr lang="fi-FI" sz="1200" dirty="0">
                <a:solidFill>
                  <a:schemeClr val="tx1"/>
                </a:solidFill>
              </a:rPr>
              <a:t>Etunimi Sukunimi</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nimike</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yhteystiedot: puhelinnumero tai sähköposti</a:t>
            </a:r>
            <a:r>
              <a:rPr lang="fi-FI" sz="1200" b="1" dirty="0">
                <a:solidFill>
                  <a:schemeClr val="tx1"/>
                </a:solidFill>
              </a:rPr>
              <a:t>]</a:t>
            </a:r>
          </a:p>
          <a:p>
            <a:endParaRPr lang="fi-FI" sz="1200" dirty="0">
              <a:solidFill>
                <a:schemeClr val="tx1"/>
              </a:solidFill>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Laitteiden ja tarvikkeiden käyttö: </a:t>
            </a:r>
          </a:p>
          <a:p>
            <a:r>
              <a:rPr lang="fi-FI" sz="1200" b="1" dirty="0">
                <a:solidFill>
                  <a:schemeClr val="tx1"/>
                </a:solidFill>
              </a:rPr>
              <a:t>[</a:t>
            </a:r>
            <a:r>
              <a:rPr lang="fi-FI" sz="1200" dirty="0">
                <a:solidFill>
                  <a:schemeClr val="tx1"/>
                </a:solidFill>
              </a:rPr>
              <a:t>Kuvaa tähän toimintayksikkökohtaiset periaatteet</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Mittareiden testaus ja kalibrointi: </a:t>
            </a:r>
          </a:p>
          <a:p>
            <a:r>
              <a:rPr lang="fi-FI" sz="1200" b="1" dirty="0">
                <a:solidFill>
                  <a:schemeClr val="tx1"/>
                </a:solidFill>
              </a:rPr>
              <a:t>[</a:t>
            </a:r>
            <a:r>
              <a:rPr lang="fi-FI" sz="1200" dirty="0">
                <a:solidFill>
                  <a:schemeClr val="tx1"/>
                </a:solidFill>
              </a:rPr>
              <a:t>Kuvaa tähän kuinka usein ja miten mittarit testataan ja kalibroidaan esim. verensokerimittarit?</a:t>
            </a:r>
            <a:r>
              <a:rPr lang="fi-FI" sz="1200" b="1" dirty="0">
                <a:solidFill>
                  <a:schemeClr val="tx1"/>
                </a:solidFill>
              </a:rPr>
              <a:t>]</a:t>
            </a:r>
          </a:p>
          <a:p>
            <a:endParaRPr lang="fi-FI" sz="1200" dirty="0">
              <a:solidFill>
                <a:schemeClr val="tx1"/>
              </a:solidFill>
            </a:endParaRPr>
          </a:p>
          <a:p>
            <a:endParaRPr lang="fi-FI" sz="1200" dirty="0">
              <a:solidFill>
                <a:schemeClr val="tx1"/>
              </a:solidFill>
            </a:endParaRPr>
          </a:p>
          <a:p>
            <a:endParaRPr lang="fi-FI" sz="1200" b="1" dirty="0">
              <a:solidFill>
                <a:schemeClr val="tx1"/>
              </a:solidFill>
            </a:endParaRP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1827884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D71D25B-6454-B827-A91E-36CB19C71E4C}"/>
              </a:ext>
            </a:extLst>
          </p:cNvPr>
          <p:cNvGraphicFramePr>
            <a:graphicFrameLocks noChangeAspect="1"/>
          </p:cNvGraphicFramePr>
          <p:nvPr>
            <p:custDataLst>
              <p:tags r:id="rId2"/>
            </p:custDataLst>
            <p:extLst>
              <p:ext uri="{D42A27DB-BD31-4B8C-83A1-F6EECF244321}">
                <p14:modId xmlns:p14="http://schemas.microsoft.com/office/powerpoint/2010/main" val="2876833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5" imgW="484" imgH="486" progId="TCLayout.ActiveDocument.1">
                  <p:embed/>
                </p:oleObj>
              </mc:Choice>
              <mc:Fallback>
                <p:oleObj name="think-cell Slide" r:id="rId5" imgW="484" imgH="486" progId="TCLayout.ActiveDocument.1">
                  <p:embed/>
                  <p:pic>
                    <p:nvPicPr>
                      <p:cNvPr id="12" name="think-cell data - do not delete" hidden="1">
                        <a:extLst>
                          <a:ext uri="{FF2B5EF4-FFF2-40B4-BE49-F238E27FC236}">
                            <a16:creationId xmlns:a16="http://schemas.microsoft.com/office/drawing/2014/main" id="{5D71D25B-6454-B827-A91E-36CB19C71E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2" name="Rectangle 101">
            <a:extLst>
              <a:ext uri="{FF2B5EF4-FFF2-40B4-BE49-F238E27FC236}">
                <a16:creationId xmlns:a16="http://schemas.microsoft.com/office/drawing/2014/main" id="{EDF85F76-185D-25E6-CC50-C64AF1A1D499}"/>
              </a:ext>
            </a:extLst>
          </p:cNvPr>
          <p:cNvSpPr/>
          <p:nvPr/>
        </p:nvSpPr>
        <p:spPr>
          <a:xfrm>
            <a:off x="2193634" y="5790918"/>
            <a:ext cx="2787055"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7" name="TextBox 76">
            <a:extLst>
              <a:ext uri="{FF2B5EF4-FFF2-40B4-BE49-F238E27FC236}">
                <a16:creationId xmlns:a16="http://schemas.microsoft.com/office/drawing/2014/main" id="{7C268153-9EF3-BB6B-5E8B-928D226916A6}"/>
              </a:ext>
            </a:extLst>
          </p:cNvPr>
          <p:cNvSpPr txBox="1"/>
          <p:nvPr/>
        </p:nvSpPr>
        <p:spPr>
          <a:xfrm>
            <a:off x="2471087" y="5821536"/>
            <a:ext cx="2448135" cy="507831"/>
          </a:xfrm>
          <a:prstGeom prst="rect">
            <a:avLst/>
          </a:prstGeom>
          <a:noFill/>
        </p:spPr>
        <p:txBody>
          <a:bodyPr wrap="square">
            <a:spAutoFit/>
          </a:bodyPr>
          <a:lstStyle/>
          <a:p>
            <a:pPr>
              <a:lnSpc>
                <a:spcPct val="90000"/>
              </a:lnSpc>
            </a:pPr>
            <a:r>
              <a:rPr lang="fi-FI" sz="1000" b="1" dirty="0">
                <a:solidFill>
                  <a:schemeClr val="bg1"/>
                </a:solidFill>
              </a:rPr>
              <a:t>Jos laite aiheuttaa vaaratilanteen, asiakas ilmoittaa työntekijälle ja laite poistetaan käytöstä</a:t>
            </a:r>
            <a:endParaRPr lang="fi-FI" sz="1000" dirty="0"/>
          </a:p>
        </p:txBody>
      </p:sp>
      <p:sp>
        <p:nvSpPr>
          <p:cNvPr id="104" name="Rectangle 103">
            <a:extLst>
              <a:ext uri="{FF2B5EF4-FFF2-40B4-BE49-F238E27FC236}">
                <a16:creationId xmlns:a16="http://schemas.microsoft.com/office/drawing/2014/main" id="{2608F4CF-64ED-57E1-6DDA-19CBA23DB5D6}"/>
              </a:ext>
            </a:extLst>
          </p:cNvPr>
          <p:cNvSpPr/>
          <p:nvPr/>
        </p:nvSpPr>
        <p:spPr>
          <a:xfrm>
            <a:off x="9580042" y="5796849"/>
            <a:ext cx="2050999"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28">
            <a:extLst>
              <a:ext uri="{FF2B5EF4-FFF2-40B4-BE49-F238E27FC236}">
                <a16:creationId xmlns:a16="http://schemas.microsoft.com/office/drawing/2014/main" id="{84777759-F49F-12A4-FCA1-967590D34C43}"/>
              </a:ext>
            </a:extLst>
          </p:cNvPr>
          <p:cNvSpPr>
            <a:spLocks/>
          </p:cNvSpPr>
          <p:nvPr/>
        </p:nvSpPr>
        <p:spPr>
          <a:xfrm>
            <a:off x="5267338"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 name="Rectangle 3">
            <a:extLst>
              <a:ext uri="{FF2B5EF4-FFF2-40B4-BE49-F238E27FC236}">
                <a16:creationId xmlns:a16="http://schemas.microsoft.com/office/drawing/2014/main" id="{4668D97A-22B8-4E0B-84B6-41CD742CD92F}"/>
              </a:ext>
            </a:extLst>
          </p:cNvPr>
          <p:cNvSpPr>
            <a:spLocks/>
          </p:cNvSpPr>
          <p:nvPr/>
        </p:nvSpPr>
        <p:spPr>
          <a:xfrm>
            <a:off x="1786684"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5" name="Rectangle 34">
            <a:extLst>
              <a:ext uri="{FF2B5EF4-FFF2-40B4-BE49-F238E27FC236}">
                <a16:creationId xmlns:a16="http://schemas.microsoft.com/office/drawing/2014/main" id="{9E0E8520-A994-157B-854D-4303B563ABB5}"/>
              </a:ext>
            </a:extLst>
          </p:cNvPr>
          <p:cNvSpPr>
            <a:spLocks/>
          </p:cNvSpPr>
          <p:nvPr/>
        </p:nvSpPr>
        <p:spPr>
          <a:xfrm>
            <a:off x="8694521"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2800" dirty="0"/>
              <a:t>Terveydenhuollon laitteet ja </a:t>
            </a:r>
            <a:r>
              <a:rPr lang="fi-FI" sz="2800"/>
              <a:t>tarvikkeet </a:t>
            </a:r>
            <a:endParaRPr lang="fi-FI" dirty="0"/>
          </a:p>
        </p:txBody>
      </p:sp>
      <p:sp>
        <p:nvSpPr>
          <p:cNvPr id="7" name="Suorakulmio 6">
            <a:extLst>
              <a:ext uri="{FF2B5EF4-FFF2-40B4-BE49-F238E27FC236}">
                <a16:creationId xmlns:a16="http://schemas.microsoft.com/office/drawing/2014/main" id="{20ABD205-02AA-CD5B-EAD1-31E46949CA0F}"/>
              </a:ext>
            </a:extLst>
          </p:cNvPr>
          <p:cNvSpPr/>
          <p:nvPr/>
        </p:nvSpPr>
        <p:spPr>
          <a:xfrm>
            <a:off x="8654896" y="3384958"/>
            <a:ext cx="2596321" cy="1029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400" dirty="0">
              <a:solidFill>
                <a:schemeClr val="tx1"/>
              </a:solidFill>
            </a:endParaRPr>
          </a:p>
        </p:txBody>
      </p:sp>
      <p:sp>
        <p:nvSpPr>
          <p:cNvPr id="9" name="Tekstiruutu 8">
            <a:extLst>
              <a:ext uri="{FF2B5EF4-FFF2-40B4-BE49-F238E27FC236}">
                <a16:creationId xmlns:a16="http://schemas.microsoft.com/office/drawing/2014/main" id="{6A147BC9-C84D-BB52-98CB-E11EB19686AF}"/>
              </a:ext>
            </a:extLst>
          </p:cNvPr>
          <p:cNvSpPr txBox="1"/>
          <p:nvPr/>
        </p:nvSpPr>
        <p:spPr>
          <a:xfrm>
            <a:off x="1801043" y="3667686"/>
            <a:ext cx="3021132" cy="261610"/>
          </a:xfrm>
          <a:prstGeom prst="rect">
            <a:avLst/>
          </a:prstGeom>
          <a:noFill/>
        </p:spPr>
        <p:txBody>
          <a:bodyPr wrap="square" rtlCol="0">
            <a:spAutoFit/>
          </a:bodyPr>
          <a:lstStyle/>
          <a:p>
            <a:r>
              <a:rPr lang="fi-FI" sz="1100" dirty="0"/>
              <a:t>Asiakkaan oma tai yksikön laite </a:t>
            </a:r>
          </a:p>
        </p:txBody>
      </p:sp>
      <p:sp>
        <p:nvSpPr>
          <p:cNvPr id="10" name="Tekstiruutu 9">
            <a:extLst>
              <a:ext uri="{FF2B5EF4-FFF2-40B4-BE49-F238E27FC236}">
                <a16:creationId xmlns:a16="http://schemas.microsoft.com/office/drawing/2014/main" id="{2E637533-070B-9203-BDA4-D33797CEDF4B}"/>
              </a:ext>
            </a:extLst>
          </p:cNvPr>
          <p:cNvSpPr txBox="1"/>
          <p:nvPr/>
        </p:nvSpPr>
        <p:spPr>
          <a:xfrm>
            <a:off x="5290678" y="3659839"/>
            <a:ext cx="3234386" cy="430887"/>
          </a:xfrm>
          <a:prstGeom prst="rect">
            <a:avLst/>
          </a:prstGeom>
          <a:noFill/>
        </p:spPr>
        <p:txBody>
          <a:bodyPr wrap="square" rtlCol="0">
            <a:spAutoFit/>
          </a:bodyPr>
          <a:lstStyle/>
          <a:p>
            <a:r>
              <a:rPr lang="fi-FI" sz="1100" spc="-10" dirty="0"/>
              <a:t>Fysioterapeutin kautta alueellisesta apuvälineyksiköstä</a:t>
            </a:r>
          </a:p>
        </p:txBody>
      </p:sp>
      <p:sp>
        <p:nvSpPr>
          <p:cNvPr id="11" name="Tekstiruutu 10">
            <a:extLst>
              <a:ext uri="{FF2B5EF4-FFF2-40B4-BE49-F238E27FC236}">
                <a16:creationId xmlns:a16="http://schemas.microsoft.com/office/drawing/2014/main" id="{E1017F9E-B5D2-FBE5-31D1-86E250565EC9}"/>
              </a:ext>
            </a:extLst>
          </p:cNvPr>
          <p:cNvSpPr txBox="1"/>
          <p:nvPr/>
        </p:nvSpPr>
        <p:spPr>
          <a:xfrm>
            <a:off x="173817" y="3652297"/>
            <a:ext cx="1542072" cy="276999"/>
          </a:xfrm>
          <a:prstGeom prst="rect">
            <a:avLst/>
          </a:prstGeom>
          <a:noFill/>
        </p:spPr>
        <p:txBody>
          <a:bodyPr wrap="square" rtlCol="0">
            <a:spAutoFit/>
          </a:bodyPr>
          <a:lstStyle/>
          <a:p>
            <a:r>
              <a:rPr lang="fi-FI" sz="1200" b="1" dirty="0"/>
              <a:t>Mistä laitteen saa</a:t>
            </a:r>
          </a:p>
        </p:txBody>
      </p:sp>
      <p:sp>
        <p:nvSpPr>
          <p:cNvPr id="13" name="Tekstiruutu 12">
            <a:extLst>
              <a:ext uri="{FF2B5EF4-FFF2-40B4-BE49-F238E27FC236}">
                <a16:creationId xmlns:a16="http://schemas.microsoft.com/office/drawing/2014/main" id="{BF061DB7-FF13-A055-3369-462A32402B43}"/>
              </a:ext>
            </a:extLst>
          </p:cNvPr>
          <p:cNvSpPr txBox="1"/>
          <p:nvPr/>
        </p:nvSpPr>
        <p:spPr>
          <a:xfrm>
            <a:off x="8709937" y="3691700"/>
            <a:ext cx="2733261" cy="261610"/>
          </a:xfrm>
          <a:prstGeom prst="rect">
            <a:avLst/>
          </a:prstGeom>
          <a:noFill/>
        </p:spPr>
        <p:txBody>
          <a:bodyPr wrap="square" rtlCol="0">
            <a:spAutoFit/>
          </a:bodyPr>
          <a:lstStyle/>
          <a:p>
            <a:r>
              <a:rPr lang="fi-FI" sz="1100" dirty="0"/>
              <a:t>Hoitotarvikejakelun kautta</a:t>
            </a:r>
          </a:p>
        </p:txBody>
      </p:sp>
      <p:sp>
        <p:nvSpPr>
          <p:cNvPr id="15" name="Tekstiruutu 14">
            <a:extLst>
              <a:ext uri="{FF2B5EF4-FFF2-40B4-BE49-F238E27FC236}">
                <a16:creationId xmlns:a16="http://schemas.microsoft.com/office/drawing/2014/main" id="{E84FE59C-8CA9-A662-175E-A04240F48B8D}"/>
              </a:ext>
            </a:extLst>
          </p:cNvPr>
          <p:cNvSpPr txBox="1"/>
          <p:nvPr/>
        </p:nvSpPr>
        <p:spPr>
          <a:xfrm>
            <a:off x="516006" y="799556"/>
            <a:ext cx="11159987" cy="307777"/>
          </a:xfrm>
          <a:prstGeom prst="rect">
            <a:avLst/>
          </a:prstGeom>
          <a:noFill/>
        </p:spPr>
        <p:txBody>
          <a:bodyPr wrap="square">
            <a:spAutoFit/>
          </a:bodyPr>
          <a:lstStyle/>
          <a:p>
            <a:r>
              <a:rPr lang="fi-FI" sz="1400" b="1" dirty="0">
                <a:solidFill>
                  <a:schemeClr val="accent5"/>
                </a:solidFill>
              </a:rPr>
              <a:t>Yksiköissä käytetään paljon erilaisia lääkinnällisiksi laitteiksi luokiteltuja välineitä ja hoitotarvikkeita, joita ovat: </a:t>
            </a:r>
          </a:p>
        </p:txBody>
      </p:sp>
      <p:sp>
        <p:nvSpPr>
          <p:cNvPr id="24" name="Tekstiruutu 23">
            <a:extLst>
              <a:ext uri="{FF2B5EF4-FFF2-40B4-BE49-F238E27FC236}">
                <a16:creationId xmlns:a16="http://schemas.microsoft.com/office/drawing/2014/main" id="{F7E462BE-D26A-D011-B192-B2D344E1118F}"/>
              </a:ext>
            </a:extLst>
          </p:cNvPr>
          <p:cNvSpPr txBox="1"/>
          <p:nvPr/>
        </p:nvSpPr>
        <p:spPr>
          <a:xfrm>
            <a:off x="5291609" y="4372344"/>
            <a:ext cx="2913755" cy="600164"/>
          </a:xfrm>
          <a:prstGeom prst="rect">
            <a:avLst/>
          </a:prstGeom>
          <a:noFill/>
        </p:spPr>
        <p:txBody>
          <a:bodyPr wrap="square">
            <a:spAutoFit/>
          </a:bodyPr>
          <a:lstStyle/>
          <a:p>
            <a:r>
              <a:rPr lang="fi-FI" sz="1100" dirty="0"/>
              <a:t>Ohjeet laitteiden käyttöön tulevat apuväline-yksiköstä asiakkaan käyttöön ja henkilöstö perehtyy ohjeisiin.</a:t>
            </a:r>
          </a:p>
        </p:txBody>
      </p:sp>
      <p:sp>
        <p:nvSpPr>
          <p:cNvPr id="25" name="Tekstiruutu 24">
            <a:extLst>
              <a:ext uri="{FF2B5EF4-FFF2-40B4-BE49-F238E27FC236}">
                <a16:creationId xmlns:a16="http://schemas.microsoft.com/office/drawing/2014/main" id="{29A93767-79D8-D74E-035A-00D04CB7DB8E}"/>
              </a:ext>
            </a:extLst>
          </p:cNvPr>
          <p:cNvSpPr txBox="1"/>
          <p:nvPr/>
        </p:nvSpPr>
        <p:spPr>
          <a:xfrm>
            <a:off x="173817" y="4132819"/>
            <a:ext cx="1369642" cy="461665"/>
          </a:xfrm>
          <a:prstGeom prst="rect">
            <a:avLst/>
          </a:prstGeom>
          <a:noFill/>
        </p:spPr>
        <p:txBody>
          <a:bodyPr wrap="square" rtlCol="0">
            <a:spAutoFit/>
          </a:bodyPr>
          <a:lstStyle/>
          <a:p>
            <a:r>
              <a:rPr lang="fi-FI" sz="1200" b="1" dirty="0"/>
              <a:t>Perehtyminen laitteeseen</a:t>
            </a:r>
          </a:p>
        </p:txBody>
      </p:sp>
      <p:sp>
        <p:nvSpPr>
          <p:cNvPr id="28" name="Tekstiruutu 27">
            <a:extLst>
              <a:ext uri="{FF2B5EF4-FFF2-40B4-BE49-F238E27FC236}">
                <a16:creationId xmlns:a16="http://schemas.microsoft.com/office/drawing/2014/main" id="{F0DFA91F-513A-D196-6A05-FE2C0DB6B58E}"/>
              </a:ext>
            </a:extLst>
          </p:cNvPr>
          <p:cNvSpPr txBox="1"/>
          <p:nvPr/>
        </p:nvSpPr>
        <p:spPr>
          <a:xfrm>
            <a:off x="1773146" y="4155269"/>
            <a:ext cx="2961162" cy="261610"/>
          </a:xfrm>
          <a:prstGeom prst="rect">
            <a:avLst/>
          </a:prstGeom>
          <a:noFill/>
          <a:ln>
            <a:noFill/>
          </a:ln>
        </p:spPr>
        <p:txBody>
          <a:bodyPr wrap="square">
            <a:spAutoFit/>
          </a:bodyPr>
          <a:lstStyle/>
          <a:p>
            <a:pPr algn="ctr"/>
            <a:r>
              <a:rPr lang="fi-FI" sz="1100" dirty="0"/>
              <a:t>Pitäydymme toimittajan antamissa ohjeissa.</a:t>
            </a:r>
          </a:p>
        </p:txBody>
      </p:sp>
      <p:sp>
        <p:nvSpPr>
          <p:cNvPr id="30" name="Tekstiruutu 29">
            <a:extLst>
              <a:ext uri="{FF2B5EF4-FFF2-40B4-BE49-F238E27FC236}">
                <a16:creationId xmlns:a16="http://schemas.microsoft.com/office/drawing/2014/main" id="{EF936620-F037-F752-71E0-5975AAA6CC6F}"/>
              </a:ext>
            </a:extLst>
          </p:cNvPr>
          <p:cNvSpPr txBox="1"/>
          <p:nvPr/>
        </p:nvSpPr>
        <p:spPr>
          <a:xfrm>
            <a:off x="173817" y="5191432"/>
            <a:ext cx="899489" cy="276999"/>
          </a:xfrm>
          <a:prstGeom prst="rect">
            <a:avLst/>
          </a:prstGeom>
          <a:noFill/>
        </p:spPr>
        <p:txBody>
          <a:bodyPr wrap="square" rtlCol="0">
            <a:spAutoFit/>
          </a:bodyPr>
          <a:lstStyle/>
          <a:p>
            <a:r>
              <a:rPr lang="fi-FI" sz="1200" b="1" dirty="0"/>
              <a:t>Huolto</a:t>
            </a:r>
          </a:p>
        </p:txBody>
      </p:sp>
      <p:sp>
        <p:nvSpPr>
          <p:cNvPr id="31" name="Tekstiruutu 30">
            <a:extLst>
              <a:ext uri="{FF2B5EF4-FFF2-40B4-BE49-F238E27FC236}">
                <a16:creationId xmlns:a16="http://schemas.microsoft.com/office/drawing/2014/main" id="{27EE959B-B6EF-1123-AF3D-31D1A6EA815B}"/>
              </a:ext>
            </a:extLst>
          </p:cNvPr>
          <p:cNvSpPr txBox="1"/>
          <p:nvPr/>
        </p:nvSpPr>
        <p:spPr>
          <a:xfrm>
            <a:off x="5290678" y="5199127"/>
            <a:ext cx="2733261" cy="261610"/>
          </a:xfrm>
          <a:prstGeom prst="rect">
            <a:avLst/>
          </a:prstGeom>
          <a:noFill/>
        </p:spPr>
        <p:txBody>
          <a:bodyPr wrap="square" rtlCol="0">
            <a:spAutoFit/>
          </a:bodyPr>
          <a:lstStyle/>
          <a:p>
            <a:r>
              <a:rPr lang="fi-FI" sz="1100" dirty="0"/>
              <a:t>Apuvälineyksikön kautta</a:t>
            </a:r>
          </a:p>
        </p:txBody>
      </p:sp>
      <p:sp>
        <p:nvSpPr>
          <p:cNvPr id="36" name="Rectangle 35">
            <a:extLst>
              <a:ext uri="{FF2B5EF4-FFF2-40B4-BE49-F238E27FC236}">
                <a16:creationId xmlns:a16="http://schemas.microsoft.com/office/drawing/2014/main" id="{763A96D5-3F8B-A180-B5DD-6A07F7FFF4D5}"/>
              </a:ext>
            </a:extLst>
          </p:cNvPr>
          <p:cNvSpPr>
            <a:spLocks/>
          </p:cNvSpPr>
          <p:nvPr/>
        </p:nvSpPr>
        <p:spPr>
          <a:xfrm>
            <a:off x="8694522" y="2368129"/>
            <a:ext cx="3060000" cy="12588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lnSpc>
                <a:spcPct val="95000"/>
              </a:lnSpc>
              <a:spcAft>
                <a:spcPts val="1200"/>
              </a:spcAft>
            </a:pPr>
            <a:r>
              <a:rPr lang="fi-FI" sz="2000" b="1" dirty="0">
                <a:solidFill>
                  <a:schemeClr val="tx1"/>
                </a:solidFill>
              </a:rPr>
              <a:t>3. Hoitotarvikkeet</a:t>
            </a:r>
            <a:br>
              <a:rPr lang="fi-FI" sz="2000" b="1" dirty="0">
                <a:solidFill>
                  <a:schemeClr val="tx1"/>
                </a:solidFill>
              </a:rPr>
            </a:br>
            <a:r>
              <a:rPr lang="fi-FI" sz="2000" b="1" dirty="0">
                <a:solidFill>
                  <a:schemeClr val="tx1"/>
                </a:solidFill>
              </a:rPr>
              <a:t>(</a:t>
            </a:r>
            <a:r>
              <a:rPr lang="fi-FI" sz="1400" b="1" dirty="0">
                <a:solidFill>
                  <a:schemeClr val="tx1"/>
                </a:solidFill>
              </a:rPr>
              <a:t>pitkäaikaissairauden hoitoon)</a:t>
            </a:r>
          </a:p>
          <a:p>
            <a:pPr algn="ctr">
              <a:lnSpc>
                <a:spcPct val="95000"/>
              </a:lnSpc>
              <a:spcAft>
                <a:spcPts val="1200"/>
              </a:spcAft>
            </a:pPr>
            <a:r>
              <a:rPr lang="fi-FI" sz="1200" b="1" dirty="0">
                <a:solidFill>
                  <a:schemeClr val="tx1"/>
                </a:solidFill>
              </a:rPr>
              <a:t>Esim. haavanhoito-, avanne- ja dialyysitarvikkeet</a:t>
            </a:r>
          </a:p>
        </p:txBody>
      </p:sp>
      <p:sp>
        <p:nvSpPr>
          <p:cNvPr id="33" name="Rectangle 32">
            <a:extLst>
              <a:ext uri="{FF2B5EF4-FFF2-40B4-BE49-F238E27FC236}">
                <a16:creationId xmlns:a16="http://schemas.microsoft.com/office/drawing/2014/main" id="{A75AC3E8-DC98-3DE2-C28C-271E8995FD32}"/>
              </a:ext>
            </a:extLst>
          </p:cNvPr>
          <p:cNvSpPr>
            <a:spLocks/>
          </p:cNvSpPr>
          <p:nvPr/>
        </p:nvSpPr>
        <p:spPr>
          <a:xfrm>
            <a:off x="5267339" y="2368129"/>
            <a:ext cx="3060000" cy="12588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algn="ctr">
              <a:lnSpc>
                <a:spcPct val="95000"/>
              </a:lnSpc>
              <a:spcAft>
                <a:spcPts val="1800"/>
              </a:spcAft>
            </a:pPr>
            <a:r>
              <a:rPr lang="fi-FI" sz="2000" b="1" dirty="0">
                <a:solidFill>
                  <a:schemeClr val="tx1"/>
                </a:solidFill>
              </a:rPr>
              <a:t>2. Erikoisapuvälineet</a:t>
            </a:r>
          </a:p>
          <a:p>
            <a:pPr algn="ctr">
              <a:lnSpc>
                <a:spcPct val="95000"/>
              </a:lnSpc>
              <a:spcAft>
                <a:spcPts val="1800"/>
              </a:spcAft>
            </a:pPr>
            <a:r>
              <a:rPr lang="fi-FI" sz="1200" b="1" dirty="0">
                <a:solidFill>
                  <a:schemeClr val="tx1"/>
                </a:solidFill>
              </a:rPr>
              <a:t>Esim. pyörätuolit, nostolaitteet ja hengityksen apuvälineet</a:t>
            </a:r>
          </a:p>
        </p:txBody>
      </p:sp>
      <p:sp>
        <p:nvSpPr>
          <p:cNvPr id="8" name="Rectangle 7">
            <a:extLst>
              <a:ext uri="{FF2B5EF4-FFF2-40B4-BE49-F238E27FC236}">
                <a16:creationId xmlns:a16="http://schemas.microsoft.com/office/drawing/2014/main" id="{88FC7459-EAE7-5999-0773-34AB7C30F8BB}"/>
              </a:ext>
            </a:extLst>
          </p:cNvPr>
          <p:cNvSpPr/>
          <p:nvPr/>
        </p:nvSpPr>
        <p:spPr>
          <a:xfrm>
            <a:off x="1786685" y="2368129"/>
            <a:ext cx="3060000" cy="12597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44000" rIns="72000" rtlCol="0" anchor="t"/>
          <a:lstStyle/>
          <a:p>
            <a:pPr algn="ctr">
              <a:lnSpc>
                <a:spcPct val="95000"/>
              </a:lnSpc>
              <a:spcAft>
                <a:spcPts val="1300"/>
              </a:spcAft>
            </a:pPr>
            <a:r>
              <a:rPr lang="fi-FI" sz="2000" b="1" dirty="0">
                <a:solidFill>
                  <a:schemeClr val="tx1"/>
                </a:solidFill>
              </a:rPr>
              <a:t>1. Perusapuvälineet</a:t>
            </a:r>
          </a:p>
          <a:p>
            <a:pPr algn="ctr">
              <a:lnSpc>
                <a:spcPct val="95000"/>
              </a:lnSpc>
              <a:spcAft>
                <a:spcPts val="1300"/>
              </a:spcAft>
            </a:pPr>
            <a:r>
              <a:rPr lang="fi-FI" sz="1200" b="1" dirty="0">
                <a:solidFill>
                  <a:schemeClr val="tx1"/>
                </a:solidFill>
              </a:rPr>
              <a:t>Esim. asiakkaan omat tai yksikön mittarit verensokerin ja verenpaineen seurantaan sekä happisaturaatiomittarit</a:t>
            </a:r>
          </a:p>
        </p:txBody>
      </p:sp>
      <p:sp>
        <p:nvSpPr>
          <p:cNvPr id="26" name="Oval 25">
            <a:extLst>
              <a:ext uri="{FF2B5EF4-FFF2-40B4-BE49-F238E27FC236}">
                <a16:creationId xmlns:a16="http://schemas.microsoft.com/office/drawing/2014/main" id="{DC66BB2F-D277-0384-DCAC-E7125BC6DDE9}"/>
              </a:ext>
            </a:extLst>
          </p:cNvPr>
          <p:cNvSpPr/>
          <p:nvPr/>
        </p:nvSpPr>
        <p:spPr>
          <a:xfrm>
            <a:off x="2739616" y="1214805"/>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Graphic 18">
            <a:extLst>
              <a:ext uri="{FF2B5EF4-FFF2-40B4-BE49-F238E27FC236}">
                <a16:creationId xmlns:a16="http://schemas.microsoft.com/office/drawing/2014/main" id="{19B863E6-8BA5-6F9A-8A5C-9F90203AD3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08286" y="1371154"/>
            <a:ext cx="977041" cy="938115"/>
          </a:xfrm>
          <a:prstGeom prst="rect">
            <a:avLst/>
          </a:prstGeom>
        </p:spPr>
      </p:pic>
      <p:sp>
        <p:nvSpPr>
          <p:cNvPr id="37" name="Oval 36">
            <a:extLst>
              <a:ext uri="{FF2B5EF4-FFF2-40B4-BE49-F238E27FC236}">
                <a16:creationId xmlns:a16="http://schemas.microsoft.com/office/drawing/2014/main" id="{C28DCBE1-564F-DA1F-6FA9-7792C45FB1A1}"/>
              </a:ext>
            </a:extLst>
          </p:cNvPr>
          <p:cNvSpPr/>
          <p:nvPr/>
        </p:nvSpPr>
        <p:spPr>
          <a:xfrm>
            <a:off x="9580042" y="1231470"/>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val 33">
            <a:extLst>
              <a:ext uri="{FF2B5EF4-FFF2-40B4-BE49-F238E27FC236}">
                <a16:creationId xmlns:a16="http://schemas.microsoft.com/office/drawing/2014/main" id="{12CD0EF1-9198-6C69-005D-075FA9FDA93D}"/>
              </a:ext>
            </a:extLst>
          </p:cNvPr>
          <p:cNvSpPr/>
          <p:nvPr/>
        </p:nvSpPr>
        <p:spPr>
          <a:xfrm>
            <a:off x="6144566" y="1232813"/>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1" name="Graphic 20">
            <a:extLst>
              <a:ext uri="{FF2B5EF4-FFF2-40B4-BE49-F238E27FC236}">
                <a16:creationId xmlns:a16="http://schemas.microsoft.com/office/drawing/2014/main" id="{DA3A885B-731A-D7D1-A515-9DBD70CE33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1739" y="1401265"/>
            <a:ext cx="826238" cy="817928"/>
          </a:xfrm>
          <a:prstGeom prst="rect">
            <a:avLst/>
          </a:prstGeom>
        </p:spPr>
      </p:pic>
      <p:pic>
        <p:nvPicPr>
          <p:cNvPr id="23" name="Graphic 22">
            <a:extLst>
              <a:ext uri="{FF2B5EF4-FFF2-40B4-BE49-F238E27FC236}">
                <a16:creationId xmlns:a16="http://schemas.microsoft.com/office/drawing/2014/main" id="{E81BD540-D256-80FA-93C9-4262A5A163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0373" y="1342367"/>
            <a:ext cx="999665" cy="989611"/>
          </a:xfrm>
          <a:prstGeom prst="rect">
            <a:avLst/>
          </a:prstGeom>
        </p:spPr>
      </p:pic>
      <p:cxnSp>
        <p:nvCxnSpPr>
          <p:cNvPr id="44" name="Straight Connector 43">
            <a:extLst>
              <a:ext uri="{FF2B5EF4-FFF2-40B4-BE49-F238E27FC236}">
                <a16:creationId xmlns:a16="http://schemas.microsoft.com/office/drawing/2014/main" id="{4B80FC9E-6DCD-5A05-8596-554624BC9DD3}"/>
              </a:ext>
            </a:extLst>
          </p:cNvPr>
          <p:cNvCxnSpPr>
            <a:cxnSpLocks/>
          </p:cNvCxnSpPr>
          <p:nvPr/>
        </p:nvCxnSpPr>
        <p:spPr>
          <a:xfrm>
            <a:off x="1946762" y="2881376"/>
            <a:ext cx="2733261"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F893A5-71F5-CCFB-A94B-C996057945DB}"/>
              </a:ext>
            </a:extLst>
          </p:cNvPr>
          <p:cNvCxnSpPr>
            <a:cxnSpLocks/>
          </p:cNvCxnSpPr>
          <p:nvPr/>
        </p:nvCxnSpPr>
        <p:spPr>
          <a:xfrm>
            <a:off x="8843149" y="3134868"/>
            <a:ext cx="2732400"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sp>
        <p:nvSpPr>
          <p:cNvPr id="51" name="Tekstiruutu 27">
            <a:extLst>
              <a:ext uri="{FF2B5EF4-FFF2-40B4-BE49-F238E27FC236}">
                <a16:creationId xmlns:a16="http://schemas.microsoft.com/office/drawing/2014/main" id="{475AFACC-8493-5E05-C65B-6C40962DB815}"/>
              </a:ext>
            </a:extLst>
          </p:cNvPr>
          <p:cNvSpPr txBox="1"/>
          <p:nvPr/>
        </p:nvSpPr>
        <p:spPr>
          <a:xfrm>
            <a:off x="5268474" y="4155269"/>
            <a:ext cx="2961162" cy="261610"/>
          </a:xfrm>
          <a:prstGeom prst="rect">
            <a:avLst/>
          </a:prstGeom>
          <a:noFill/>
          <a:ln>
            <a:noFill/>
          </a:ln>
        </p:spPr>
        <p:txBody>
          <a:bodyPr wrap="square">
            <a:spAutoFit/>
          </a:bodyPr>
          <a:lstStyle/>
          <a:p>
            <a:pPr algn="ctr"/>
            <a:r>
              <a:rPr lang="fi-FI" sz="1100" dirty="0"/>
              <a:t>Pitäydymme toimittajan antamissa ohjeissa.</a:t>
            </a:r>
          </a:p>
        </p:txBody>
      </p:sp>
      <p:sp>
        <p:nvSpPr>
          <p:cNvPr id="52" name="Tekstiruutu 27">
            <a:extLst>
              <a:ext uri="{FF2B5EF4-FFF2-40B4-BE49-F238E27FC236}">
                <a16:creationId xmlns:a16="http://schemas.microsoft.com/office/drawing/2014/main" id="{7C74BBC1-E53A-B2E4-8FE5-46902A7B417B}"/>
              </a:ext>
            </a:extLst>
          </p:cNvPr>
          <p:cNvSpPr txBox="1"/>
          <p:nvPr/>
        </p:nvSpPr>
        <p:spPr>
          <a:xfrm>
            <a:off x="8654896" y="4158627"/>
            <a:ext cx="2961162" cy="261610"/>
          </a:xfrm>
          <a:prstGeom prst="rect">
            <a:avLst/>
          </a:prstGeom>
          <a:noFill/>
          <a:ln>
            <a:noFill/>
          </a:ln>
        </p:spPr>
        <p:txBody>
          <a:bodyPr wrap="square">
            <a:spAutoFit/>
          </a:bodyPr>
          <a:lstStyle/>
          <a:p>
            <a:pPr algn="ctr"/>
            <a:r>
              <a:rPr lang="fi-FI" sz="1100" dirty="0"/>
              <a:t>Pitäydymme toimittajan antamissa ohjeissa.</a:t>
            </a:r>
          </a:p>
        </p:txBody>
      </p:sp>
      <p:cxnSp>
        <p:nvCxnSpPr>
          <p:cNvPr id="55" name="Straight Connector 54">
            <a:extLst>
              <a:ext uri="{FF2B5EF4-FFF2-40B4-BE49-F238E27FC236}">
                <a16:creationId xmlns:a16="http://schemas.microsoft.com/office/drawing/2014/main" id="{1405EC94-D8CE-3B0A-7583-FD8EF323E680}"/>
              </a:ext>
            </a:extLst>
          </p:cNvPr>
          <p:cNvCxnSpPr>
            <a:cxnSpLocks/>
          </p:cNvCxnSpPr>
          <p:nvPr/>
        </p:nvCxnSpPr>
        <p:spPr>
          <a:xfrm>
            <a:off x="5424692" y="3022054"/>
            <a:ext cx="2733261"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7CA7D5EE-EA3C-DA3D-A91B-49002C243447}"/>
              </a:ext>
            </a:extLst>
          </p:cNvPr>
          <p:cNvSpPr txBox="1"/>
          <p:nvPr/>
        </p:nvSpPr>
        <p:spPr>
          <a:xfrm>
            <a:off x="9936579" y="5900183"/>
            <a:ext cx="1564507" cy="369332"/>
          </a:xfrm>
          <a:prstGeom prst="rect">
            <a:avLst/>
          </a:prstGeom>
          <a:noFill/>
        </p:spPr>
        <p:txBody>
          <a:bodyPr wrap="square">
            <a:spAutoFit/>
          </a:bodyPr>
          <a:lstStyle/>
          <a:p>
            <a:pPr>
              <a:lnSpc>
                <a:spcPct val="90000"/>
              </a:lnSpc>
            </a:pPr>
            <a:r>
              <a:rPr lang="fi-FI" sz="1000" b="1" dirty="0">
                <a:solidFill>
                  <a:schemeClr val="bg1"/>
                </a:solidFill>
                <a:sym typeface="Wingdings" panose="05000000000000000000" pitchFamily="2" charset="2"/>
              </a:rPr>
              <a:t>Ilmoitus käsitellään yksikössä.</a:t>
            </a:r>
          </a:p>
        </p:txBody>
      </p:sp>
      <p:cxnSp>
        <p:nvCxnSpPr>
          <p:cNvPr id="82" name="Straight Connector 81">
            <a:extLst>
              <a:ext uri="{FF2B5EF4-FFF2-40B4-BE49-F238E27FC236}">
                <a16:creationId xmlns:a16="http://schemas.microsoft.com/office/drawing/2014/main" id="{46CF87B6-DD6E-7488-6691-59689B0BF037}"/>
              </a:ext>
            </a:extLst>
          </p:cNvPr>
          <p:cNvCxnSpPr>
            <a:cxnSpLocks/>
          </p:cNvCxnSpPr>
          <p:nvPr/>
        </p:nvCxnSpPr>
        <p:spPr>
          <a:xfrm>
            <a:off x="4949862" y="6107193"/>
            <a:ext cx="474830" cy="0"/>
          </a:xfrm>
          <a:prstGeom prst="line">
            <a:avLst/>
          </a:prstGeom>
          <a:ln w="85725">
            <a:solidFill>
              <a:schemeClr val="accent5"/>
            </a:solidFill>
            <a:tailEnd type="arrow" w="med" len="sm"/>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28C53655-4C45-CC33-2D58-5543CD4593B5}"/>
              </a:ext>
            </a:extLst>
          </p:cNvPr>
          <p:cNvSpPr>
            <a:spLocks noChangeAspect="1"/>
          </p:cNvSpPr>
          <p:nvPr/>
        </p:nvSpPr>
        <p:spPr>
          <a:xfrm>
            <a:off x="1967087" y="5806444"/>
            <a:ext cx="504000" cy="504000"/>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1</a:t>
            </a:r>
          </a:p>
        </p:txBody>
      </p:sp>
      <p:sp>
        <p:nvSpPr>
          <p:cNvPr id="93" name="Oval 92">
            <a:extLst>
              <a:ext uri="{FF2B5EF4-FFF2-40B4-BE49-F238E27FC236}">
                <a16:creationId xmlns:a16="http://schemas.microsoft.com/office/drawing/2014/main" id="{DB0F337B-57E3-B6A4-DA7E-F8370C5353C3}"/>
              </a:ext>
            </a:extLst>
          </p:cNvPr>
          <p:cNvSpPr/>
          <p:nvPr/>
        </p:nvSpPr>
        <p:spPr>
          <a:xfrm>
            <a:off x="9347896" y="5818029"/>
            <a:ext cx="503999" cy="503999"/>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3</a:t>
            </a:r>
          </a:p>
        </p:txBody>
      </p:sp>
      <p:sp>
        <p:nvSpPr>
          <p:cNvPr id="103" name="Rectangle 102">
            <a:extLst>
              <a:ext uri="{FF2B5EF4-FFF2-40B4-BE49-F238E27FC236}">
                <a16:creationId xmlns:a16="http://schemas.microsoft.com/office/drawing/2014/main" id="{AC5EE628-9791-8588-2341-1A814FEA8729}"/>
              </a:ext>
            </a:extLst>
          </p:cNvPr>
          <p:cNvSpPr/>
          <p:nvPr/>
        </p:nvSpPr>
        <p:spPr>
          <a:xfrm>
            <a:off x="5791391" y="5790918"/>
            <a:ext cx="2969238"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9" name="TextBox 78">
            <a:extLst>
              <a:ext uri="{FF2B5EF4-FFF2-40B4-BE49-F238E27FC236}">
                <a16:creationId xmlns:a16="http://schemas.microsoft.com/office/drawing/2014/main" id="{88B2708D-5F4A-2EEF-E0F2-C956F0728F0E}"/>
              </a:ext>
            </a:extLst>
          </p:cNvPr>
          <p:cNvSpPr txBox="1"/>
          <p:nvPr/>
        </p:nvSpPr>
        <p:spPr>
          <a:xfrm>
            <a:off x="6058386" y="5818661"/>
            <a:ext cx="2702243" cy="507831"/>
          </a:xfrm>
          <a:prstGeom prst="rect">
            <a:avLst/>
          </a:prstGeom>
          <a:noFill/>
        </p:spPr>
        <p:txBody>
          <a:bodyPr wrap="square">
            <a:spAutoFit/>
          </a:bodyPr>
          <a:lstStyle/>
          <a:p>
            <a:pPr>
              <a:lnSpc>
                <a:spcPct val="90000"/>
              </a:lnSpc>
            </a:pPr>
            <a:r>
              <a:rPr lang="fi-FI" sz="1000" b="1" dirty="0">
                <a:solidFill>
                  <a:schemeClr val="bg1"/>
                </a:solidFill>
                <a:sym typeface="Wingdings" panose="05000000000000000000" pitchFamily="2" charset="2"/>
              </a:rPr>
              <a:t>Työntekijä </a:t>
            </a:r>
            <a:r>
              <a:rPr lang="fi-FI" sz="1000" b="1" dirty="0">
                <a:solidFill>
                  <a:schemeClr val="bg1"/>
                </a:solidFill>
              </a:rPr>
              <a:t>tekee vaaratilanteesta </a:t>
            </a:r>
            <a:r>
              <a:rPr lang="fi-FI" sz="1000" b="1" dirty="0" err="1">
                <a:solidFill>
                  <a:schemeClr val="bg1"/>
                </a:solidFill>
              </a:rPr>
              <a:t>HaiPro</a:t>
            </a:r>
            <a:r>
              <a:rPr lang="fi-FI" sz="1000" b="1" dirty="0">
                <a:solidFill>
                  <a:schemeClr val="bg1"/>
                </a:solidFill>
              </a:rPr>
              <a:t>-ilmoituksen. Ilmoituksen yhteydessä tieto menee myös Fimeaan.</a:t>
            </a:r>
            <a:endParaRPr lang="fi-FI" sz="1000" dirty="0"/>
          </a:p>
        </p:txBody>
      </p:sp>
      <p:sp>
        <p:nvSpPr>
          <p:cNvPr id="92" name="Oval 91">
            <a:extLst>
              <a:ext uri="{FF2B5EF4-FFF2-40B4-BE49-F238E27FC236}">
                <a16:creationId xmlns:a16="http://schemas.microsoft.com/office/drawing/2014/main" id="{7139A3CC-9893-E2F7-659D-ED9A5BB2205E}"/>
              </a:ext>
            </a:extLst>
          </p:cNvPr>
          <p:cNvSpPr/>
          <p:nvPr/>
        </p:nvSpPr>
        <p:spPr>
          <a:xfrm>
            <a:off x="5540120" y="5815854"/>
            <a:ext cx="504000" cy="504000"/>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2</a:t>
            </a:r>
          </a:p>
        </p:txBody>
      </p:sp>
      <p:cxnSp>
        <p:nvCxnSpPr>
          <p:cNvPr id="107" name="Straight Connector 106">
            <a:extLst>
              <a:ext uri="{FF2B5EF4-FFF2-40B4-BE49-F238E27FC236}">
                <a16:creationId xmlns:a16="http://schemas.microsoft.com/office/drawing/2014/main" id="{16729DE2-CCC2-1402-C5EE-DE74698A00AD}"/>
              </a:ext>
            </a:extLst>
          </p:cNvPr>
          <p:cNvCxnSpPr>
            <a:cxnSpLocks/>
          </p:cNvCxnSpPr>
          <p:nvPr/>
        </p:nvCxnSpPr>
        <p:spPr>
          <a:xfrm>
            <a:off x="8760629" y="6098514"/>
            <a:ext cx="502583" cy="0"/>
          </a:xfrm>
          <a:prstGeom prst="line">
            <a:avLst/>
          </a:prstGeom>
          <a:ln w="85725">
            <a:solidFill>
              <a:schemeClr val="accent5"/>
            </a:solidFill>
            <a:tailEnd type="arrow" w="med" len="sm"/>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155429E-17FD-173A-195B-C5DE4BACEDF2}"/>
              </a:ext>
            </a:extLst>
          </p:cNvPr>
          <p:cNvSpPr/>
          <p:nvPr/>
        </p:nvSpPr>
        <p:spPr>
          <a:xfrm>
            <a:off x="1786684" y="5658568"/>
            <a:ext cx="9953903" cy="840719"/>
          </a:xfrm>
          <a:prstGeom prst="rect">
            <a:avLst/>
          </a:prstGeom>
          <a:noFill/>
          <a:ln w="19050">
            <a:solidFill>
              <a:schemeClr val="accent5"/>
            </a:solidFill>
            <a:prstDash val="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9" name="Rectangle 108">
            <a:extLst>
              <a:ext uri="{FF2B5EF4-FFF2-40B4-BE49-F238E27FC236}">
                <a16:creationId xmlns:a16="http://schemas.microsoft.com/office/drawing/2014/main" id="{B2D36D2E-1C77-8F32-0BC9-F7B55F8C87C9}"/>
              </a:ext>
            </a:extLst>
          </p:cNvPr>
          <p:cNvSpPr/>
          <p:nvPr/>
        </p:nvSpPr>
        <p:spPr>
          <a:xfrm>
            <a:off x="1772751" y="5772312"/>
            <a:ext cx="84089" cy="364134"/>
          </a:xfrm>
          <a:prstGeom prst="rect">
            <a:avLst/>
          </a:prstGeom>
          <a:solidFill>
            <a:srgbClr val="EDED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8" name="Graphic 97">
            <a:extLst>
              <a:ext uri="{FF2B5EF4-FFF2-40B4-BE49-F238E27FC236}">
                <a16:creationId xmlns:a16="http://schemas.microsoft.com/office/drawing/2014/main" id="{0AAA69BF-5A3C-9B1A-DAFC-9FF9425B02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18862" y="5821515"/>
            <a:ext cx="307777" cy="276999"/>
          </a:xfrm>
          <a:prstGeom prst="rect">
            <a:avLst/>
          </a:prstGeom>
        </p:spPr>
      </p:pic>
      <p:sp>
        <p:nvSpPr>
          <p:cNvPr id="97" name="TextBox 96">
            <a:extLst>
              <a:ext uri="{FF2B5EF4-FFF2-40B4-BE49-F238E27FC236}">
                <a16:creationId xmlns:a16="http://schemas.microsoft.com/office/drawing/2014/main" id="{A0E10B8B-CC99-5296-6D13-48F6DDBF5389}"/>
              </a:ext>
            </a:extLst>
          </p:cNvPr>
          <p:cNvSpPr txBox="1"/>
          <p:nvPr/>
        </p:nvSpPr>
        <p:spPr>
          <a:xfrm>
            <a:off x="3553311" y="6411584"/>
            <a:ext cx="6420648" cy="169277"/>
          </a:xfrm>
          <a:prstGeom prst="rect">
            <a:avLst/>
          </a:prstGeom>
          <a:solidFill>
            <a:srgbClr val="EDEDFC"/>
          </a:solidFill>
        </p:spPr>
        <p:txBody>
          <a:bodyPr wrap="square" lIns="36000" tIns="0" rIns="36000" bIns="0">
            <a:spAutoFit/>
          </a:bodyPr>
          <a:lstStyle/>
          <a:p>
            <a:pPr algn="ctr"/>
            <a:r>
              <a:rPr lang="fi-FI" sz="1100" b="1" dirty="0">
                <a:solidFill>
                  <a:schemeClr val="accent5"/>
                </a:solidFill>
              </a:rPr>
              <a:t>Hoitotarvikkeet ovat jäljitettävissä järjestelmässä asiakaskohtaisesti vaara- ja virhetilanteessa. </a:t>
            </a:r>
          </a:p>
        </p:txBody>
      </p:sp>
      <p:sp>
        <p:nvSpPr>
          <p:cNvPr id="2" name="Suorakulmio 3">
            <a:extLst>
              <a:ext uri="{FF2B5EF4-FFF2-40B4-BE49-F238E27FC236}">
                <a16:creationId xmlns:a16="http://schemas.microsoft.com/office/drawing/2014/main" id="{D2950A48-E508-EDB8-1068-D2CCDC19E64C}"/>
              </a:ext>
            </a:extLst>
          </p:cNvPr>
          <p:cNvSpPr/>
          <p:nvPr/>
        </p:nvSpPr>
        <p:spPr>
          <a:xfrm>
            <a:off x="1828127" y="5195687"/>
            <a:ext cx="2960178" cy="27864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0"/>
              </a:spcAft>
              <a:buClrTx/>
              <a:buSzTx/>
              <a:buFontTx/>
              <a:buNone/>
              <a:tabLst/>
              <a:defRPr/>
            </a:pPr>
            <a:r>
              <a:rPr lang="fi-FI" sz="1100" b="1" dirty="0">
                <a:solidFill>
                  <a:srgbClr val="000000"/>
                </a:solidFill>
                <a:latin typeface="Arial" panose="020B0604020202020204"/>
              </a:rPr>
              <a:t>[</a:t>
            </a:r>
            <a:r>
              <a:rPr lang="fi-FI" sz="1100" dirty="0">
                <a:solidFill>
                  <a:srgbClr val="000000"/>
                </a:solidFill>
                <a:latin typeface="Arial" panose="020B0604020202020204"/>
              </a:rPr>
              <a:t>esim. </a:t>
            </a:r>
            <a:r>
              <a:rPr kumimoji="0" lang="fi-FI" sz="1100" b="0" i="0" u="none" strike="noStrike" kern="1200" cap="none" spc="0" normalizeH="0" baseline="0" noProof="0" dirty="0" err="1">
                <a:ln>
                  <a:noFill/>
                </a:ln>
                <a:solidFill>
                  <a:srgbClr val="000000"/>
                </a:solidFill>
                <a:effectLst/>
                <a:uLnTx/>
                <a:uFillTx/>
                <a:latin typeface="Arial" panose="020B0604020202020204"/>
                <a:ea typeface="+mn-ea"/>
                <a:cs typeface="+mn-cs"/>
              </a:rPr>
              <a:t>Istekki</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 Oy huoltaa</a:t>
            </a:r>
            <a:r>
              <a:rPr kumimoji="0" lang="fi-FI" sz="11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5" name="Suorakulmio 3">
            <a:extLst>
              <a:ext uri="{FF2B5EF4-FFF2-40B4-BE49-F238E27FC236}">
                <a16:creationId xmlns:a16="http://schemas.microsoft.com/office/drawing/2014/main" id="{3E853C7B-3406-F3F4-4650-07FD9D50DB8B}"/>
              </a:ext>
            </a:extLst>
          </p:cNvPr>
          <p:cNvSpPr/>
          <p:nvPr/>
        </p:nvSpPr>
        <p:spPr>
          <a:xfrm>
            <a:off x="1828127" y="4379844"/>
            <a:ext cx="2960178" cy="751023"/>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100" b="1" dirty="0">
                <a:solidFill>
                  <a:schemeClr val="tx1"/>
                </a:solidFill>
              </a:rPr>
              <a:t>[</a:t>
            </a:r>
            <a:r>
              <a:rPr lang="fi-FI" sz="1100" dirty="0">
                <a:solidFill>
                  <a:schemeClr val="tx1"/>
                </a:solidFill>
              </a:rPr>
              <a:t>Kirjoita tähän perehtymiseen tarkoitetut ohjeet ja niiden sijainti</a:t>
            </a:r>
            <a:r>
              <a:rPr lang="fi-FI" sz="1100" b="1" dirty="0">
                <a:solidFill>
                  <a:schemeClr val="tx1"/>
                </a:solidFill>
              </a:rPr>
              <a:t>]</a:t>
            </a:r>
          </a:p>
        </p:txBody>
      </p:sp>
    </p:spTree>
    <p:extLst>
      <p:ext uri="{BB962C8B-B14F-4D97-AF65-F5344CB8AC3E}">
        <p14:creationId xmlns:p14="http://schemas.microsoft.com/office/powerpoint/2010/main" val="3772395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DFC"/>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FD0E0A5-8DF9-6492-171D-746D5570C0D8}"/>
              </a:ext>
            </a:extLst>
          </p:cNvPr>
          <p:cNvGraphicFramePr>
            <a:graphicFrameLocks noChangeAspect="1"/>
          </p:cNvGraphicFramePr>
          <p:nvPr>
            <p:custDataLst>
              <p:tags r:id="rId2"/>
            </p:custDataLst>
            <p:extLst>
              <p:ext uri="{D42A27DB-BD31-4B8C-83A1-F6EECF244321}">
                <p14:modId xmlns:p14="http://schemas.microsoft.com/office/powerpoint/2010/main" val="351187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5" imgW="484" imgH="486" progId="TCLayout.ActiveDocument.1">
                  <p:embed/>
                </p:oleObj>
              </mc:Choice>
              <mc:Fallback>
                <p:oleObj name="think-cell Slide" r:id="rId5" imgW="484" imgH="486" progId="TCLayout.ActiveDocument.1">
                  <p:embed/>
                  <p:pic>
                    <p:nvPicPr>
                      <p:cNvPr id="3" name="think-cell data - do not delete" hidden="1">
                        <a:extLst>
                          <a:ext uri="{FF2B5EF4-FFF2-40B4-BE49-F238E27FC236}">
                            <a16:creationId xmlns:a16="http://schemas.microsoft.com/office/drawing/2014/main" id="{3FD0E0A5-8DF9-6492-171D-746D5570C0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Asiakas- ja potilastietojen käsittely ja kirjaaminen</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42">
            <a:extLst>
              <a:ext uri="{FF2B5EF4-FFF2-40B4-BE49-F238E27FC236}">
                <a16:creationId xmlns:a16="http://schemas.microsoft.com/office/drawing/2014/main" id="{2EAAD48D-A15A-772B-186F-78B65852EC8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8CDDF8-1648-D795-D108-F225B6CE5D8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4">
            <a:extLst>
              <a:ext uri="{FF2B5EF4-FFF2-40B4-BE49-F238E27FC236}">
                <a16:creationId xmlns:a16="http://schemas.microsoft.com/office/drawing/2014/main" id="{22101F61-8626-F449-1BCE-DFD60BCF1CB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45">
            <a:extLst>
              <a:ext uri="{FF2B5EF4-FFF2-40B4-BE49-F238E27FC236}">
                <a16:creationId xmlns:a16="http://schemas.microsoft.com/office/drawing/2014/main" id="{62BA94B0-2E59-B596-20FC-56CB0A961A48}"/>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Rectangle 46">
            <a:extLst>
              <a:ext uri="{FF2B5EF4-FFF2-40B4-BE49-F238E27FC236}">
                <a16:creationId xmlns:a16="http://schemas.microsoft.com/office/drawing/2014/main" id="{C727A18E-9AB4-370D-A840-77201DCA4A6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7">
            <a:extLst>
              <a:ext uri="{FF2B5EF4-FFF2-40B4-BE49-F238E27FC236}">
                <a16:creationId xmlns:a16="http://schemas.microsoft.com/office/drawing/2014/main" id="{C545B417-4DE6-10FA-6F35-BB77109F6EF2}"/>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972109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id="{02E7C19B-D678-9970-A797-7F6B32DD2931}"/>
              </a:ext>
            </a:extLst>
          </p:cNvPr>
          <p:cNvGraphicFramePr>
            <a:graphicFrameLocks noChangeAspect="1"/>
          </p:cNvGraphicFramePr>
          <p:nvPr>
            <p:custDataLst>
              <p:tags r:id="rId2"/>
            </p:custDataLst>
            <p:extLst>
              <p:ext uri="{D42A27DB-BD31-4B8C-83A1-F6EECF244321}">
                <p14:modId xmlns:p14="http://schemas.microsoft.com/office/powerpoint/2010/main" val="1942872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5" imgW="484" imgH="486" progId="TCLayout.ActiveDocument.1">
                  <p:embed/>
                </p:oleObj>
              </mc:Choice>
              <mc:Fallback>
                <p:oleObj name="think-cell Slide" r:id="rId5" imgW="484" imgH="486" progId="TCLayout.ActiveDocument.1">
                  <p:embed/>
                  <p:pic>
                    <p:nvPicPr>
                      <p:cNvPr id="33" name="think-cell data - do not delete" hidden="1">
                        <a:extLst>
                          <a:ext uri="{FF2B5EF4-FFF2-40B4-BE49-F238E27FC236}">
                            <a16:creationId xmlns:a16="http://schemas.microsoft.com/office/drawing/2014/main" id="{02E7C19B-D678-9970-A797-7F6B32DD29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63C9E237-8964-3B81-D830-40EAD923131C}"/>
              </a:ext>
            </a:extLst>
          </p:cNvPr>
          <p:cNvSpPr>
            <a:spLocks noGrp="1"/>
          </p:cNvSpPr>
          <p:nvPr>
            <p:ph type="title"/>
          </p:nvPr>
        </p:nvSpPr>
        <p:spPr/>
        <p:txBody>
          <a:bodyPr vert="horz"/>
          <a:lstStyle/>
          <a:p>
            <a:r>
              <a:rPr lang="fi-FI" dirty="0"/>
              <a:t>Asiakas- ja potilastietojen käsittely ja kirjaaminen</a:t>
            </a:r>
          </a:p>
        </p:txBody>
      </p:sp>
      <p:sp>
        <p:nvSpPr>
          <p:cNvPr id="30" name="Content Placeholder 29">
            <a:extLst>
              <a:ext uri="{FF2B5EF4-FFF2-40B4-BE49-F238E27FC236}">
                <a16:creationId xmlns:a16="http://schemas.microsoft.com/office/drawing/2014/main" id="{404D8654-7585-6FA8-7E87-0C6CCBE93C91}"/>
              </a:ext>
            </a:extLst>
          </p:cNvPr>
          <p:cNvSpPr>
            <a:spLocks noGrp="1"/>
          </p:cNvSpPr>
          <p:nvPr>
            <p:ph sz="half" idx="1"/>
          </p:nvPr>
        </p:nvSpPr>
        <p:spPr>
          <a:xfrm>
            <a:off x="451413" y="1825626"/>
            <a:ext cx="5704211" cy="3514854"/>
          </a:xfrm>
        </p:spPr>
        <p:txBody>
          <a:bodyPr numCol="1"/>
          <a:lstStyle/>
          <a:p>
            <a:pPr marL="0" lvl="1">
              <a:lnSpc>
                <a:spcPct val="110000"/>
              </a:lnSpc>
              <a:spcBef>
                <a:spcPts val="789"/>
              </a:spcBef>
              <a:spcAft>
                <a:spcPts val="175"/>
              </a:spcAft>
            </a:pPr>
            <a:r>
              <a:rPr lang="fi-FI" b="1" dirty="0"/>
              <a:t>Sosiaalihuollossa asiakas- ja potilastiedot ovat arkaluonteisia, salassa pidettäviä henkilötietoja. </a:t>
            </a:r>
            <a:r>
              <a:rPr lang="fi-FI" dirty="0"/>
              <a:t>Henkilötiedolla tarkoitetaan kaikkia tunnistettuun tai tunnistettavissa olevaan luonnolliseen henkilöön liittyviä tietoja. Henkilötietojen käsittelyä ohjaa vahvasti säädökset ja lait. Eloisan ylläpitämien asiakasrekisterien tietosuojaseloste on nähtävillä henkilöstön perehdytyskansiossa ja </a:t>
            </a:r>
            <a:r>
              <a:rPr lang="fi-FI" dirty="0">
                <a:hlinkClick r:id="rId7">
                  <a:extLst>
                    <a:ext uri="{A12FA001-AC4F-418D-AE19-62706E023703}">
                      <ahyp:hlinkClr xmlns:ahyp="http://schemas.microsoft.com/office/drawing/2018/hyperlinkcolor" val="tx"/>
                    </a:ext>
                  </a:extLst>
                </a:hlinkClick>
              </a:rPr>
              <a:t>Eloisan verkkosivuilla</a:t>
            </a:r>
            <a:r>
              <a:rPr lang="fi-FI" dirty="0"/>
              <a:t>. </a:t>
            </a:r>
          </a:p>
          <a:p>
            <a:pPr marL="0" lvl="1">
              <a:lnSpc>
                <a:spcPct val="110000"/>
              </a:lnSpc>
              <a:spcBef>
                <a:spcPts val="789"/>
              </a:spcBef>
              <a:spcAft>
                <a:spcPts val="175"/>
              </a:spcAft>
            </a:pPr>
            <a:r>
              <a:rPr lang="fi-FI" b="1" dirty="0"/>
              <a:t>Asiakastietojen käsittelyyn sisältyy kirjaaminen, katselu, käsittely ja salassapito. </a:t>
            </a:r>
            <a:r>
              <a:rPr lang="fi-FI" dirty="0"/>
              <a:t>Asiakastietojen katselusta ja salassapidosta on erilliset ohjeet, ja ne kerrataan säännöllisesti henkilökunnan kanssa. Työntekijä hyväksyy salassapito- ja tietosuojasitoumuksen osana työsopimusta. Lisäksi henkilökunta suorittaa </a:t>
            </a:r>
            <a:r>
              <a:rPr lang="fi-FI" dirty="0" err="1"/>
              <a:t>Granite</a:t>
            </a:r>
            <a:r>
              <a:rPr lang="fi-FI" dirty="0"/>
              <a:t>-tietosuojakoulutuksen. Koko henkilökunta sitoutuu salassapitovelvollisuuden ja Eloisan yleisen sosiaalisen median ohjeistuksen noudattamiseen. Eloisan tietoturvavastaava seuraa salassapitovelvollisuuden toteutumista säännöllisesti. Tietoturvan satunnaisotos tehdään tietohallintoyksikön toimesta neljästi vuodessa. </a:t>
            </a:r>
          </a:p>
        </p:txBody>
      </p:sp>
      <p:sp>
        <p:nvSpPr>
          <p:cNvPr id="4" name="Rectangle 3">
            <a:extLst>
              <a:ext uri="{FF2B5EF4-FFF2-40B4-BE49-F238E27FC236}">
                <a16:creationId xmlns:a16="http://schemas.microsoft.com/office/drawing/2014/main" id="{42A69A12-0D6F-C771-28A5-84FC54574D92}"/>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990CA1F0-58A0-C1CA-AB14-6F6756BB1CD1}"/>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1BE2D96D-8B47-16FB-CA7F-05DF4B486678}"/>
              </a:ext>
            </a:extLst>
          </p:cNvPr>
          <p:cNvSpPr>
            <a:spLocks/>
          </p:cNvSpPr>
          <p:nvPr/>
        </p:nvSpPr>
        <p:spPr>
          <a:xfrm>
            <a:off x="9738487"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8" name="Rectangle 7">
            <a:extLst>
              <a:ext uri="{FF2B5EF4-FFF2-40B4-BE49-F238E27FC236}">
                <a16:creationId xmlns:a16="http://schemas.microsoft.com/office/drawing/2014/main" id="{9354676A-C5F7-DA77-970C-F0FCD41FB182}"/>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9">
            <a:extLst>
              <a:ext uri="{FF2B5EF4-FFF2-40B4-BE49-F238E27FC236}">
                <a16:creationId xmlns:a16="http://schemas.microsoft.com/office/drawing/2014/main" id="{C8359281-A98A-E595-9E3B-580C17CDFDAF}"/>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11" name="Rectangle 10">
            <a:extLst>
              <a:ext uri="{FF2B5EF4-FFF2-40B4-BE49-F238E27FC236}">
                <a16:creationId xmlns:a16="http://schemas.microsoft.com/office/drawing/2014/main" id="{C56469D5-4D56-F9A6-60CB-72635144B6FC}"/>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2" name="Rectangle 11">
            <a:extLst>
              <a:ext uri="{FF2B5EF4-FFF2-40B4-BE49-F238E27FC236}">
                <a16:creationId xmlns:a16="http://schemas.microsoft.com/office/drawing/2014/main" id="{5EED0129-11DA-6D66-D3D3-0071F1FEF515}"/>
              </a:ext>
            </a:extLst>
          </p:cNvPr>
          <p:cNvSpPr>
            <a:spLocks/>
          </p:cNvSpPr>
          <p:nvPr/>
        </p:nvSpPr>
        <p:spPr>
          <a:xfrm>
            <a:off x="-1"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4" name="Straight Connector 13">
            <a:extLst>
              <a:ext uri="{FF2B5EF4-FFF2-40B4-BE49-F238E27FC236}">
                <a16:creationId xmlns:a16="http://schemas.microsoft.com/office/drawing/2014/main" id="{3516CA67-458B-3FE8-A033-D4A10BCE5274}"/>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5CAA4C-3487-46B0-4CDA-8202E927E16F}"/>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00797-B0CF-75CA-5281-F294C174B976}"/>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CDE386-8AAB-C6D4-14C1-A5A671D9CE3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651E3B-50DD-5B2C-A108-8267C954CC72}"/>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E933B-70B9-CC80-4175-F7FD1B95CDCF}"/>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31" name="Ryhmä 30">
            <a:extLst>
              <a:ext uri="{FF2B5EF4-FFF2-40B4-BE49-F238E27FC236}">
                <a16:creationId xmlns:a16="http://schemas.microsoft.com/office/drawing/2014/main" id="{DEB220B0-99B3-64E2-CB7B-E50CDE413461}"/>
              </a:ext>
            </a:extLst>
          </p:cNvPr>
          <p:cNvGrpSpPr/>
          <p:nvPr/>
        </p:nvGrpSpPr>
        <p:grpSpPr>
          <a:xfrm>
            <a:off x="483599" y="5084162"/>
            <a:ext cx="5819927" cy="782511"/>
            <a:chOff x="520998" y="4773467"/>
            <a:chExt cx="5672026" cy="782511"/>
          </a:xfrm>
        </p:grpSpPr>
        <p:pic>
          <p:nvPicPr>
            <p:cNvPr id="24" name="Graphic 41" descr="Speaker phone with solid fill">
              <a:extLst>
                <a:ext uri="{FF2B5EF4-FFF2-40B4-BE49-F238E27FC236}">
                  <a16:creationId xmlns:a16="http://schemas.microsoft.com/office/drawing/2014/main" id="{34610A5D-B079-A2F9-4C61-BFD5C87B6F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1" y="5085801"/>
              <a:ext cx="382502" cy="382502"/>
            </a:xfrm>
            <a:prstGeom prst="rect">
              <a:avLst/>
            </a:prstGeom>
          </p:spPr>
        </p:pic>
        <p:pic>
          <p:nvPicPr>
            <p:cNvPr id="25" name="Graphic 44" descr="Email with solid fill">
              <a:extLst>
                <a:ext uri="{FF2B5EF4-FFF2-40B4-BE49-F238E27FC236}">
                  <a16:creationId xmlns:a16="http://schemas.microsoft.com/office/drawing/2014/main" id="{54A413CC-AA36-BC01-8B09-975442D1F0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19978" y="5085801"/>
              <a:ext cx="322056" cy="322056"/>
            </a:xfrm>
            <a:prstGeom prst="rect">
              <a:avLst/>
            </a:prstGeom>
          </p:spPr>
        </p:pic>
        <p:grpSp>
          <p:nvGrpSpPr>
            <p:cNvPr id="27" name="Ryhmä 26">
              <a:extLst>
                <a:ext uri="{FF2B5EF4-FFF2-40B4-BE49-F238E27FC236}">
                  <a16:creationId xmlns:a16="http://schemas.microsoft.com/office/drawing/2014/main" id="{6B03EA34-56FB-21D7-B4C4-4B5D8A832304}"/>
                </a:ext>
              </a:extLst>
            </p:cNvPr>
            <p:cNvGrpSpPr/>
            <p:nvPr/>
          </p:nvGrpSpPr>
          <p:grpSpPr>
            <a:xfrm>
              <a:off x="520998" y="4773467"/>
              <a:ext cx="5672026" cy="782511"/>
              <a:chOff x="520998" y="4773467"/>
              <a:chExt cx="5672026" cy="782511"/>
            </a:xfrm>
          </p:grpSpPr>
          <p:sp>
            <p:nvSpPr>
              <p:cNvPr id="17" name="TextBox 35">
                <a:extLst>
                  <a:ext uri="{FF2B5EF4-FFF2-40B4-BE49-F238E27FC236}">
                    <a16:creationId xmlns:a16="http://schemas.microsoft.com/office/drawing/2014/main" id="{2CA0DCBA-7C93-754F-074A-2D1A84E9C848}"/>
                  </a:ext>
                </a:extLst>
              </p:cNvPr>
              <p:cNvSpPr txBox="1"/>
              <p:nvPr/>
            </p:nvSpPr>
            <p:spPr>
              <a:xfrm>
                <a:off x="520998" y="4773467"/>
                <a:ext cx="5472309" cy="782511"/>
              </a:xfrm>
              <a:prstGeom prst="rect">
                <a:avLst/>
              </a:prstGeom>
              <a:no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r>
                  <a:rPr lang="fi-FI" sz="1200" b="1" dirty="0">
                    <a:ea typeface="Inter" panose="02000503000000020004" pitchFamily="2" charset="0"/>
                  </a:rPr>
                  <a:t>Tietosuojavastaavan yhteystiedot</a:t>
                </a:r>
                <a:endParaRPr lang="fi-FI" sz="1200" b="1" dirty="0"/>
              </a:p>
            </p:txBody>
          </p:sp>
          <p:sp>
            <p:nvSpPr>
              <p:cNvPr id="19" name="TextBox 35">
                <a:extLst>
                  <a:ext uri="{FF2B5EF4-FFF2-40B4-BE49-F238E27FC236}">
                    <a16:creationId xmlns:a16="http://schemas.microsoft.com/office/drawing/2014/main" id="{A77E7EBC-90CA-A66D-DEFA-613A0933A82D}"/>
                  </a:ext>
                </a:extLst>
              </p:cNvPr>
              <p:cNvSpPr txBox="1"/>
              <p:nvPr/>
            </p:nvSpPr>
            <p:spPr>
              <a:xfrm>
                <a:off x="3318026" y="5146247"/>
                <a:ext cx="2874998" cy="373848"/>
              </a:xfrm>
              <a:prstGeom prst="rect">
                <a:avLst/>
              </a:prstGeom>
              <a:noFill/>
              <a:ln w="19050" cap="flat" cmpd="sng" algn="ctr">
                <a:noFill/>
                <a:prstDash val="solid"/>
                <a:round/>
                <a:headEnd type="none" w="med" len="med"/>
                <a:tailEnd type="none" w="med" len="med"/>
              </a:ln>
            </p:spPr>
            <p:txBody>
              <a:bodyPr wrap="square" lIns="90000" tIns="46800" rIns="90000" bIns="46800" numCol="1" spcCol="720000" rtlCol="0">
                <a:noAutofit/>
              </a:bodyPr>
              <a:lstStyle/>
              <a:p>
                <a:r>
                  <a:rPr lang="fi-FI" sz="1100" b="1" dirty="0">
                    <a:ea typeface="Inter" panose="02000503000000020004" pitchFamily="2" charset="0"/>
                  </a:rPr>
                  <a:t>tietosuojavastaava@etelasavonha.fi</a:t>
                </a:r>
                <a:endParaRPr lang="fi-FI" sz="1100" b="1" dirty="0"/>
              </a:p>
              <a:p>
                <a:pPr marL="0" lvl="1">
                  <a:lnSpc>
                    <a:spcPct val="200000"/>
                  </a:lnSpc>
                  <a:spcBef>
                    <a:spcPts val="789"/>
                  </a:spcBef>
                  <a:spcAft>
                    <a:spcPts val="175"/>
                  </a:spcAft>
                  <a:buClr>
                    <a:schemeClr val="accent5"/>
                  </a:buClr>
                </a:pPr>
                <a:r>
                  <a:rPr lang="fi-FI" sz="1100" dirty="0">
                    <a:ea typeface="Inter" panose="02000503000000020004" pitchFamily="2" charset="0"/>
                  </a:rPr>
                  <a:t>         </a:t>
                </a:r>
              </a:p>
            </p:txBody>
          </p:sp>
          <p:sp>
            <p:nvSpPr>
              <p:cNvPr id="26" name="Tekstiruutu 25">
                <a:extLst>
                  <a:ext uri="{FF2B5EF4-FFF2-40B4-BE49-F238E27FC236}">
                    <a16:creationId xmlns:a16="http://schemas.microsoft.com/office/drawing/2014/main" id="{AF602EB1-F62D-804E-33B3-D07386E9B6C6}"/>
                  </a:ext>
                </a:extLst>
              </p:cNvPr>
              <p:cNvSpPr txBox="1"/>
              <p:nvPr/>
            </p:nvSpPr>
            <p:spPr>
              <a:xfrm>
                <a:off x="1059365" y="5146247"/>
                <a:ext cx="1641463" cy="261610"/>
              </a:xfrm>
              <a:prstGeom prst="rect">
                <a:avLst/>
              </a:prstGeom>
              <a:noFill/>
            </p:spPr>
            <p:txBody>
              <a:bodyPr wrap="square">
                <a:spAutoFit/>
              </a:bodyPr>
              <a:lstStyle/>
              <a:p>
                <a:r>
                  <a:rPr lang="fi-FI" sz="1100" b="1" dirty="0">
                    <a:ea typeface="Inter" panose="02000503000000020004" pitchFamily="2" charset="0"/>
                  </a:rPr>
                  <a:t>puh.015 411 4100</a:t>
                </a:r>
              </a:p>
            </p:txBody>
          </p:sp>
        </p:grpSp>
      </p:grpSp>
      <p:sp>
        <p:nvSpPr>
          <p:cNvPr id="2" name="Rectangle 1">
            <a:extLst>
              <a:ext uri="{FF2B5EF4-FFF2-40B4-BE49-F238E27FC236}">
                <a16:creationId xmlns:a16="http://schemas.microsoft.com/office/drawing/2014/main" id="{481A4D0E-42EA-D737-49AE-DF121E54070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530F0B58-B6E0-0B07-1272-CD1310DBF33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B0A2A783-618D-13E8-5C5C-1EB3E7F7CA4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12">
            <a:extLst>
              <a:ext uri="{FF2B5EF4-FFF2-40B4-BE49-F238E27FC236}">
                <a16:creationId xmlns:a16="http://schemas.microsoft.com/office/drawing/2014/main" id="{D59E570A-8F45-BB26-641A-01C2B8F8B5A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14">
            <a:extLst>
              <a:ext uri="{FF2B5EF4-FFF2-40B4-BE49-F238E27FC236}">
                <a16:creationId xmlns:a16="http://schemas.microsoft.com/office/drawing/2014/main" id="{ECBBB869-E29E-0C51-08DA-113230668EB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15">
            <a:extLst>
              <a:ext uri="{FF2B5EF4-FFF2-40B4-BE49-F238E27FC236}">
                <a16:creationId xmlns:a16="http://schemas.microsoft.com/office/drawing/2014/main" id="{77C57AD9-B59C-86B6-3984-68806B6B9269}"/>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TextBox 35">
            <a:extLst>
              <a:ext uri="{FF2B5EF4-FFF2-40B4-BE49-F238E27FC236}">
                <a16:creationId xmlns:a16="http://schemas.microsoft.com/office/drawing/2014/main" id="{C57DA35C-1B6B-D023-2CCA-3A3F7BA19676}"/>
              </a:ext>
            </a:extLst>
          </p:cNvPr>
          <p:cNvSpPr txBox="1"/>
          <p:nvPr/>
        </p:nvSpPr>
        <p:spPr>
          <a:xfrm>
            <a:off x="6459523" y="1845053"/>
            <a:ext cx="5547563" cy="3124512"/>
          </a:xfrm>
          <a:prstGeom prst="rect">
            <a:avLst/>
          </a:prstGeom>
          <a:solidFill>
            <a:srgbClr val="FCFCFE"/>
          </a:solid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pPr lvl="0">
              <a:lnSpc>
                <a:spcPct val="107000"/>
              </a:lnSpc>
            </a:pPr>
            <a:r>
              <a:rPr lang="fi-FI" sz="1200" b="1" kern="100" dirty="0">
                <a:effectLst/>
                <a:latin typeface="+mn-lt"/>
                <a:ea typeface="Calibri" panose="020F0502020204030204" pitchFamily="34" charset="0"/>
                <a:cs typeface="Calibri" panose="020F0502020204030204" pitchFamily="34" charset="0"/>
              </a:rPr>
              <a:t>Tietosuojaan ja henkilötietojen käsittelyyn liittyvän lainsäädännön ja ohjeistusten noudattaminen:</a:t>
            </a:r>
          </a:p>
          <a:p>
            <a:pPr lvl="0">
              <a:lnSpc>
                <a:spcPct val="107000"/>
              </a:lnSpc>
            </a:pPr>
            <a:endParaRPr lang="fi-FI" sz="1200" b="1" kern="100" dirty="0">
              <a:effectLst/>
              <a:latin typeface="+mn-lt"/>
              <a:ea typeface="Calibri" panose="020F0502020204030204" pitchFamily="34" charset="0"/>
              <a:cs typeface="Calibri" panose="020F0502020204030204" pitchFamily="34" charset="0"/>
            </a:endParaRPr>
          </a:p>
          <a:p>
            <a:pPr lvl="0">
              <a:lnSpc>
                <a:spcPct val="107000"/>
              </a:lnSpc>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varmistetaan, että toimintayksikössä noudatetaan tietosuojaan ja henkilötietojen käsittelyyn liittyv</a:t>
            </a:r>
            <a:r>
              <a:rPr lang="fi-FI" sz="1200" kern="100" dirty="0">
                <a:ea typeface="Calibri" panose="020F0502020204030204" pitchFamily="34" charset="0"/>
                <a:cs typeface="Calibri" panose="020F0502020204030204" pitchFamily="34" charset="0"/>
              </a:rPr>
              <a:t>ä</a:t>
            </a:r>
            <a:r>
              <a:rPr lang="fi-FI" sz="1200" kern="100" dirty="0">
                <a:effectLst/>
                <a:latin typeface="+mn-lt"/>
                <a:ea typeface="Calibri" panose="020F0502020204030204" pitchFamily="34" charset="0"/>
                <a:cs typeface="Calibri" panose="020F0502020204030204" pitchFamily="34" charset="0"/>
              </a:rPr>
              <a:t>ä lainsäädäntöä sekä yksikölle laadittuja ohjeita ja viranomaismääräyksiä? Jos yksikössä on oma rekisteri- ja tietosuojaselosta, missä se on nähtävillä?</a:t>
            </a:r>
            <a:r>
              <a:rPr lang="fi-FI" sz="1200" b="1" kern="100" dirty="0">
                <a:effectLst/>
                <a:latin typeface="+mn-lt"/>
                <a:ea typeface="Calibri" panose="020F0502020204030204" pitchFamily="34" charset="0"/>
                <a:cs typeface="Calibri" panose="020F0502020204030204" pitchFamily="34" charset="0"/>
              </a:rPr>
              <a:t>]</a:t>
            </a:r>
            <a:endParaRPr lang="fi-FI" sz="1200" b="1"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p:txBody>
      </p:sp>
      <p:sp>
        <p:nvSpPr>
          <p:cNvPr id="3" name="Suorakulmio: Pyöristetyt kulmat 2">
            <a:extLst>
              <a:ext uri="{FF2B5EF4-FFF2-40B4-BE49-F238E27FC236}">
                <a16:creationId xmlns:a16="http://schemas.microsoft.com/office/drawing/2014/main" id="{CF4E3BA1-B7F0-5980-6586-1313A52F574C}"/>
              </a:ext>
            </a:extLst>
          </p:cNvPr>
          <p:cNvSpPr>
            <a:spLocks/>
          </p:cNvSpPr>
          <p:nvPr/>
        </p:nvSpPr>
        <p:spPr>
          <a:xfrm>
            <a:off x="6459523" y="5084162"/>
            <a:ext cx="5547563" cy="828759"/>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fi-FI" sz="1000" b="1" dirty="0">
                <a:solidFill>
                  <a:schemeClr val="tx1"/>
                </a:solidFill>
                <a:effectLst/>
                <a:ea typeface="Calibri" panose="020F0502020204030204" pitchFamily="34" charset="0"/>
                <a:cs typeface="Times New Roman" panose="02020603050405020304" pitchFamily="18" charset="0"/>
              </a:rPr>
              <a:t>Lue lisää: </a:t>
            </a:r>
          </a:p>
          <a:p>
            <a:pPr marL="171450" marR="0" indent="-171450">
              <a:spcBef>
                <a:spcPts val="0"/>
              </a:spcBef>
              <a:spcAft>
                <a:spcPts val="0"/>
              </a:spcAft>
              <a:buFont typeface="Arial" panose="020B0604020202020204" pitchFamily="34" charset="0"/>
              <a:buChar char="•"/>
            </a:pPr>
            <a:r>
              <a:rPr lang="fi-FI" sz="1000" u="sng" dirty="0">
                <a:solidFill>
                  <a:schemeClr val="tx1"/>
                </a:solidFill>
                <a:effectLst/>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Määräys sosiaalihuollon asiakasasiakirjojen rakenteista ja asiakasasiakirjoihin merkittävistä tiedoista</a:t>
            </a:r>
            <a:r>
              <a:rPr lang="fi-FI" sz="1000" u="sng" dirty="0">
                <a:solidFill>
                  <a:schemeClr val="tx1"/>
                </a:solidFill>
                <a:effectLst/>
                <a:ea typeface="Calibri" panose="020F0502020204030204" pitchFamily="34" charset="0"/>
                <a:cs typeface="Times New Roman" panose="02020603050405020304" pitchFamily="18" charset="0"/>
              </a:rPr>
              <a:t> – THL </a:t>
            </a:r>
            <a:endParaRPr lang="fi-FI" sz="1000" dirty="0">
              <a:solidFill>
                <a:schemeClr val="tx1"/>
              </a:solidFill>
              <a:effectLst/>
              <a:ea typeface="Calibri" panose="020F0502020204030204"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828040" algn="l"/>
                <a:tab pos="1743075" algn="l"/>
              </a:tabLst>
            </a:pPr>
            <a:r>
              <a:rPr lang="fi-FI" sz="1000" u="sng" dirty="0">
                <a:solidFill>
                  <a:schemeClr val="tx1"/>
                </a:solidFill>
                <a:effectLst/>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Sosiaalihuollon asiakastietojen käsittely</a:t>
            </a:r>
            <a:r>
              <a:rPr lang="fi-FI" sz="1000" u="sng" dirty="0">
                <a:solidFill>
                  <a:schemeClr val="tx1"/>
                </a:solidFill>
                <a:effectLst/>
                <a:ea typeface="Calibri" panose="020F0502020204030204" pitchFamily="34" charset="0"/>
                <a:cs typeface="Times New Roman" panose="02020603050405020304" pitchFamily="18" charset="0"/>
              </a:rPr>
              <a:t> – Tietosuojavaltuutetun toimisto </a:t>
            </a:r>
            <a:endParaRPr lang="fi-FI" sz="10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747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6D510C4-A393-CA94-8EEF-1E518FD04A74}"/>
              </a:ext>
            </a:extLst>
          </p:cNvPr>
          <p:cNvGraphicFramePr>
            <a:graphicFrameLocks noChangeAspect="1"/>
          </p:cNvGraphicFramePr>
          <p:nvPr>
            <p:custDataLst>
              <p:tags r:id="rId2"/>
            </p:custDataLst>
            <p:extLst>
              <p:ext uri="{D42A27DB-BD31-4B8C-83A1-F6EECF244321}">
                <p14:modId xmlns:p14="http://schemas.microsoft.com/office/powerpoint/2010/main" val="2612259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5" imgW="484" imgH="486" progId="TCLayout.ActiveDocument.1">
                  <p:embed/>
                </p:oleObj>
              </mc:Choice>
              <mc:Fallback>
                <p:oleObj name="think-cell Slide" r:id="rId5" imgW="484" imgH="486" progId="TCLayout.ActiveDocument.1">
                  <p:embed/>
                  <p:pic>
                    <p:nvPicPr>
                      <p:cNvPr id="19" name="think-cell data - do not delete" hidden="1">
                        <a:extLst>
                          <a:ext uri="{FF2B5EF4-FFF2-40B4-BE49-F238E27FC236}">
                            <a16:creationId xmlns:a16="http://schemas.microsoft.com/office/drawing/2014/main" id="{86D510C4-A393-CA94-8EEF-1E518FD04A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63C9E237-8964-3B81-D830-40EAD923131C}"/>
              </a:ext>
            </a:extLst>
          </p:cNvPr>
          <p:cNvSpPr>
            <a:spLocks noGrp="1"/>
          </p:cNvSpPr>
          <p:nvPr>
            <p:ph type="title"/>
          </p:nvPr>
        </p:nvSpPr>
        <p:spPr/>
        <p:txBody>
          <a:bodyPr vert="horz"/>
          <a:lstStyle/>
          <a:p>
            <a:r>
              <a:rPr lang="fi-FI" dirty="0"/>
              <a:t>Asiakas- ja potilastietojen käsittely ja kirjaaminen</a:t>
            </a:r>
          </a:p>
        </p:txBody>
      </p:sp>
      <p:sp>
        <p:nvSpPr>
          <p:cNvPr id="30" name="Content Placeholder 29">
            <a:extLst>
              <a:ext uri="{FF2B5EF4-FFF2-40B4-BE49-F238E27FC236}">
                <a16:creationId xmlns:a16="http://schemas.microsoft.com/office/drawing/2014/main" id="{404D8654-7585-6FA8-7E87-0C6CCBE93C91}"/>
              </a:ext>
            </a:extLst>
          </p:cNvPr>
          <p:cNvSpPr>
            <a:spLocks noGrp="1"/>
          </p:cNvSpPr>
          <p:nvPr>
            <p:ph sz="half" idx="1"/>
          </p:nvPr>
        </p:nvSpPr>
        <p:spPr>
          <a:xfrm>
            <a:off x="451413" y="1825625"/>
            <a:ext cx="11289174" cy="3876475"/>
          </a:xfrm>
        </p:spPr>
        <p:txBody>
          <a:bodyPr numCol="2"/>
          <a:lstStyle/>
          <a:p>
            <a:pPr>
              <a:lnSpc>
                <a:spcPct val="107000"/>
              </a:lnSpc>
              <a:spcAft>
                <a:spcPts val="800"/>
              </a:spcAft>
            </a:pPr>
            <a:r>
              <a:rPr lang="fi-FI" sz="2000" b="1" dirty="0">
                <a:ea typeface="Inter" panose="02000503000000020004" pitchFamily="2" charset="0"/>
                <a:cs typeface="Times New Roman" panose="02020603050405020304" pitchFamily="18" charset="0"/>
              </a:rPr>
              <a:t>Asiakastyön kirjaaminen</a:t>
            </a:r>
            <a:endParaRPr lang="fi-FI" dirty="0">
              <a:ea typeface="Inter" panose="02000503000000020004" pitchFamily="2" charset="0"/>
              <a:cs typeface="Times New Roman" panose="02020603050405020304" pitchFamily="18" charset="0"/>
            </a:endParaRPr>
          </a:p>
          <a:p>
            <a:pPr marL="0" lvl="1">
              <a:lnSpc>
                <a:spcPct val="100000"/>
              </a:lnSpc>
              <a:spcBef>
                <a:spcPts val="900"/>
              </a:spcBef>
              <a:spcAft>
                <a:spcPts val="200"/>
              </a:spcAft>
            </a:pPr>
            <a:r>
              <a:rPr lang="fi-FI" b="1" dirty="0"/>
              <a:t>Asiakastyön kirjaaminen on jokaisen ammattilaisen vastuulla, ja edellyttää ammatillista harkintaa </a:t>
            </a:r>
            <a:r>
              <a:rPr lang="fi-FI" dirty="0"/>
              <a:t>siitä, mitkä tiedot kussakin tapauksessa ovat olennaisia ja riittäviä. Kirjaaminen on osa ammattitaitoa, ja on </a:t>
            </a:r>
            <a:r>
              <a:rPr lang="fi-FI" b="1" dirty="0"/>
              <a:t>tärkeässä roolissa kaikkien osapuolien oikeusturvan kannalta </a:t>
            </a:r>
            <a:r>
              <a:rPr lang="fi-FI" dirty="0"/>
              <a:t>erityisesti tilanteita selvitettäessä jälkikäteen (epäkohta tai muistutus). </a:t>
            </a:r>
          </a:p>
          <a:p>
            <a:pPr marL="0" lvl="1">
              <a:lnSpc>
                <a:spcPct val="100000"/>
              </a:lnSpc>
              <a:spcBef>
                <a:spcPts val="900"/>
              </a:spcBef>
              <a:spcAft>
                <a:spcPts val="200"/>
              </a:spcAft>
            </a:pPr>
            <a:r>
              <a:rPr lang="fi-FI" dirty="0"/>
              <a:t>Kirjaamisvelvoite (Laki sosiaali- ja terveydenhuollon asiakastietojen käsittelystä) alkaa, kun sosiaalihuollon viranomainen on saanut tiedon henkilön mahdollisesta sosiaalihuollon tarpeesta. Asiakastiedot kirjataan tietojärjestelmään. </a:t>
            </a:r>
          </a:p>
        </p:txBody>
      </p:sp>
      <p:sp>
        <p:nvSpPr>
          <p:cNvPr id="4" name="Rectangle 3">
            <a:extLst>
              <a:ext uri="{FF2B5EF4-FFF2-40B4-BE49-F238E27FC236}">
                <a16:creationId xmlns:a16="http://schemas.microsoft.com/office/drawing/2014/main" id="{42A69A12-0D6F-C771-28A5-84FC54574D92}"/>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990CA1F0-58A0-C1CA-AB14-6F6756BB1CD1}"/>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1BE2D96D-8B47-16FB-CA7F-05DF4B486678}"/>
              </a:ext>
            </a:extLst>
          </p:cNvPr>
          <p:cNvSpPr>
            <a:spLocks/>
          </p:cNvSpPr>
          <p:nvPr/>
        </p:nvSpPr>
        <p:spPr>
          <a:xfrm>
            <a:off x="9738487"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8" name="Rectangle 7">
            <a:extLst>
              <a:ext uri="{FF2B5EF4-FFF2-40B4-BE49-F238E27FC236}">
                <a16:creationId xmlns:a16="http://schemas.microsoft.com/office/drawing/2014/main" id="{9354676A-C5F7-DA77-970C-F0FCD41FB182}"/>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9">
            <a:extLst>
              <a:ext uri="{FF2B5EF4-FFF2-40B4-BE49-F238E27FC236}">
                <a16:creationId xmlns:a16="http://schemas.microsoft.com/office/drawing/2014/main" id="{C8359281-A98A-E595-9E3B-580C17CDFDAF}"/>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11" name="Rectangle 10">
            <a:extLst>
              <a:ext uri="{FF2B5EF4-FFF2-40B4-BE49-F238E27FC236}">
                <a16:creationId xmlns:a16="http://schemas.microsoft.com/office/drawing/2014/main" id="{C56469D5-4D56-F9A6-60CB-72635144B6FC}"/>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2" name="Rectangle 11">
            <a:extLst>
              <a:ext uri="{FF2B5EF4-FFF2-40B4-BE49-F238E27FC236}">
                <a16:creationId xmlns:a16="http://schemas.microsoft.com/office/drawing/2014/main" id="{5EED0129-11DA-6D66-D3D3-0071F1FEF515}"/>
              </a:ext>
            </a:extLst>
          </p:cNvPr>
          <p:cNvSpPr>
            <a:spLocks/>
          </p:cNvSpPr>
          <p:nvPr/>
        </p:nvSpPr>
        <p:spPr>
          <a:xfrm>
            <a:off x="-1"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4" name="Straight Connector 13">
            <a:extLst>
              <a:ext uri="{FF2B5EF4-FFF2-40B4-BE49-F238E27FC236}">
                <a16:creationId xmlns:a16="http://schemas.microsoft.com/office/drawing/2014/main" id="{3516CA67-458B-3FE8-A033-D4A10BCE5274}"/>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5CAA4C-3487-46B0-4CDA-8202E927E16F}"/>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00797-B0CF-75CA-5281-F294C174B976}"/>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CDE386-8AAB-C6D4-14C1-A5A671D9CE3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651E3B-50DD-5B2C-A108-8267C954CC72}"/>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E933B-70B9-CC80-4175-F7FD1B95CDCF}"/>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8" name="TextBox 35">
            <a:extLst>
              <a:ext uri="{FF2B5EF4-FFF2-40B4-BE49-F238E27FC236}">
                <a16:creationId xmlns:a16="http://schemas.microsoft.com/office/drawing/2014/main" id="{304B605B-A19E-BB75-F89E-2D4A6C862FC7}"/>
              </a:ext>
            </a:extLst>
          </p:cNvPr>
          <p:cNvSpPr txBox="1"/>
          <p:nvPr/>
        </p:nvSpPr>
        <p:spPr>
          <a:xfrm>
            <a:off x="6433266" y="1825624"/>
            <a:ext cx="5547563" cy="4297368"/>
          </a:xfrm>
          <a:prstGeom prst="rect">
            <a:avLst/>
          </a:prstGeom>
          <a:solidFill>
            <a:srgbClr val="FCFCFE"/>
          </a:solid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pPr lvl="0">
              <a:lnSpc>
                <a:spcPct val="107000"/>
              </a:lnSpc>
            </a:pPr>
            <a:r>
              <a:rPr lang="fi-FI" sz="1200" b="1" kern="100" dirty="0">
                <a:effectLst/>
                <a:latin typeface="+mn-lt"/>
                <a:ea typeface="Calibri" panose="020F0502020204030204" pitchFamily="34" charset="0"/>
                <a:cs typeface="Calibri" panose="020F0502020204030204" pitchFamily="34" charset="0"/>
              </a:rPr>
              <a:t>Työntekijän perehdytys asiakastyön kirjaamiseen:</a:t>
            </a:r>
          </a:p>
          <a:p>
            <a:pPr lvl="0">
              <a:lnSpc>
                <a:spcPct val="107000"/>
              </a:lnSpc>
            </a:pPr>
            <a:endParaRPr lang="fi-FI" sz="1200" kern="100" dirty="0">
              <a:effectLst/>
              <a:latin typeface="+mn-lt"/>
              <a:ea typeface="Calibri" panose="020F0502020204030204" pitchFamily="34" charset="0"/>
              <a:cs typeface="Calibri" panose="020F0502020204030204" pitchFamily="34" charset="0"/>
            </a:endParaRPr>
          </a:p>
          <a:p>
            <a:pPr lvl="0">
              <a:lnSpc>
                <a:spcPct val="107000"/>
              </a:lnSpc>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työntekijät perehdytetään asiakastyön kirjaamiseen toimintayksikössä?</a:t>
            </a:r>
            <a:r>
              <a:rPr lang="fi-FI" sz="1200" b="1" kern="100" dirty="0">
                <a:effectLst/>
                <a:latin typeface="+mn-lt"/>
                <a:ea typeface="Calibri" panose="020F0502020204030204" pitchFamily="34" charset="0"/>
                <a:cs typeface="Calibri" panose="020F0502020204030204" pitchFamily="34" charset="0"/>
              </a:rPr>
              <a:t>]</a:t>
            </a:r>
            <a:endParaRPr lang="fi-FI" sz="1200" b="1"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r>
              <a:rPr lang="fi-FI" sz="1200" b="1" kern="100" dirty="0">
                <a:ea typeface="Calibri" panose="020F0502020204030204" pitchFamily="34" charset="0"/>
                <a:cs typeface="Arial" panose="020B0604020202020204" pitchFamily="34" charset="0"/>
              </a:rPr>
              <a:t>Asiakastyön kirjaaminen: </a:t>
            </a:r>
            <a:endParaRPr lang="fi-FI" sz="1200" b="1" kern="100" dirty="0">
              <a:effectLst/>
              <a:latin typeface="+mn-lt"/>
              <a:ea typeface="Calibri" panose="020F0502020204030204" pitchFamily="34" charset="0"/>
              <a:cs typeface="Arial" panose="020B0604020202020204" pitchFamily="34" charset="0"/>
            </a:endParaRPr>
          </a:p>
          <a:p>
            <a:pPr lvl="0">
              <a:lnSpc>
                <a:spcPct val="107000"/>
              </a:lnSpc>
              <a:spcAft>
                <a:spcPts val="800"/>
              </a:spcAft>
            </a:pPr>
            <a:endParaRPr lang="fi-FI" sz="1200" b="1" kern="100" dirty="0">
              <a:effectLst/>
              <a:latin typeface="+mn-lt"/>
              <a:ea typeface="Calibri" panose="020F0502020204030204" pitchFamily="34" charset="0"/>
              <a:cs typeface="Calibri" panose="020F0502020204030204" pitchFamily="34" charset="0"/>
            </a:endParaRPr>
          </a:p>
          <a:p>
            <a:pPr lvl="0">
              <a:lnSpc>
                <a:spcPct val="107000"/>
              </a:lnSpc>
              <a:spcAft>
                <a:spcPts val="800"/>
              </a:spcAft>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varmistetaan, että asiakastyön kirjaaminen tapahtuu viipymättä ja asianmukaisesti?</a:t>
            </a:r>
            <a:r>
              <a:rPr lang="fi-FI" sz="1200" b="1" kern="100" dirty="0">
                <a:ea typeface="Calibri" panose="020F0502020204030204" pitchFamily="34" charset="0"/>
                <a:cs typeface="Calibri" panose="020F0502020204030204" pitchFamily="34" charset="0"/>
              </a:rPr>
              <a:t>]</a:t>
            </a:r>
            <a:endParaRPr lang="fi-FI" sz="1200" b="1" kern="100" dirty="0">
              <a:effectLst/>
              <a:latin typeface="+mn-lt"/>
              <a:ea typeface="Calibri" panose="020F0502020204030204" pitchFamily="34" charset="0"/>
              <a:cs typeface="Arial" panose="020B0604020202020204" pitchFamily="34" charset="0"/>
            </a:endParaRPr>
          </a:p>
        </p:txBody>
      </p:sp>
      <p:sp>
        <p:nvSpPr>
          <p:cNvPr id="3" name="Suorakulmio: Pyöristetyt kulmat 2">
            <a:extLst>
              <a:ext uri="{FF2B5EF4-FFF2-40B4-BE49-F238E27FC236}">
                <a16:creationId xmlns:a16="http://schemas.microsoft.com/office/drawing/2014/main" id="{6ED70340-59CA-F838-DECD-F06FC191AC27}"/>
              </a:ext>
            </a:extLst>
          </p:cNvPr>
          <p:cNvSpPr/>
          <p:nvPr/>
        </p:nvSpPr>
        <p:spPr>
          <a:xfrm>
            <a:off x="583043" y="5702101"/>
            <a:ext cx="5472309" cy="420891"/>
          </a:xfrm>
          <a:prstGeom prst="roundRect">
            <a:avLst/>
          </a:prstGeom>
          <a:solidFill>
            <a:schemeClr val="bg1">
              <a:lumMod val="95000"/>
            </a:schemeClr>
          </a:solidFill>
          <a:ln w="190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100" b="1" i="1" dirty="0" err="1">
                <a:solidFill>
                  <a:schemeClr val="accent3"/>
                </a:solidFill>
                <a:latin typeface="Arial" panose="020B0604020202020204" pitchFamily="34" charset="0"/>
                <a:cs typeface="Arial" panose="020B0604020202020204" pitchFamily="34" charset="0"/>
              </a:rPr>
              <a:t>Huom</a:t>
            </a:r>
            <a:r>
              <a:rPr lang="fi-FI" sz="1100" b="1" i="1" dirty="0">
                <a:solidFill>
                  <a:schemeClr val="accent3"/>
                </a:solidFill>
                <a:latin typeface="Arial" panose="020B0604020202020204" pitchFamily="34" charset="0"/>
                <a:cs typeface="Arial" panose="020B0604020202020204" pitchFamily="34" charset="0"/>
              </a:rPr>
              <a:t>! </a:t>
            </a:r>
            <a:r>
              <a:rPr lang="fi-FI" sz="1100" i="1" dirty="0">
                <a:solidFill>
                  <a:schemeClr val="tx1"/>
                </a:solidFill>
                <a:latin typeface="Arial" panose="020B0604020202020204" pitchFamily="34" charset="0"/>
                <a:cs typeface="Arial" panose="020B0604020202020204" pitchFamily="34" charset="0"/>
              </a:rPr>
              <a:t>Sosiaali- ja terveydenhuollon kirjaaminen eriytyy vuonna 2024. Kirjaamiseen liittyvät ohjeistukset tarkentuvat.</a:t>
            </a:r>
          </a:p>
        </p:txBody>
      </p:sp>
      <p:sp>
        <p:nvSpPr>
          <p:cNvPr id="2" name="Rectangle 1">
            <a:extLst>
              <a:ext uri="{FF2B5EF4-FFF2-40B4-BE49-F238E27FC236}">
                <a16:creationId xmlns:a16="http://schemas.microsoft.com/office/drawing/2014/main" id="{481A4D0E-42EA-D737-49AE-DF121E54070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530F0B58-B6E0-0B07-1272-CD1310DBF33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B0A2A783-618D-13E8-5C5C-1EB3E7F7CA4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12">
            <a:extLst>
              <a:ext uri="{FF2B5EF4-FFF2-40B4-BE49-F238E27FC236}">
                <a16:creationId xmlns:a16="http://schemas.microsoft.com/office/drawing/2014/main" id="{D59E570A-8F45-BB26-641A-01C2B8F8B5A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14">
            <a:extLst>
              <a:ext uri="{FF2B5EF4-FFF2-40B4-BE49-F238E27FC236}">
                <a16:creationId xmlns:a16="http://schemas.microsoft.com/office/drawing/2014/main" id="{ECBBB869-E29E-0C51-08DA-113230668EB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15">
            <a:extLst>
              <a:ext uri="{FF2B5EF4-FFF2-40B4-BE49-F238E27FC236}">
                <a16:creationId xmlns:a16="http://schemas.microsoft.com/office/drawing/2014/main" id="{77C57AD9-B59C-86B6-3984-68806B6B9269}"/>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7236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3"/>
                </a:solidFill>
                <a:latin typeface="+mj-lt"/>
                <a:ea typeface="Inter" panose="02000503000000020004" pitchFamily="2" charset="0"/>
              </a:rPr>
              <a:t>Kehittäminen </a:t>
            </a:r>
          </a:p>
          <a:p>
            <a:pPr>
              <a:lnSpc>
                <a:spcPct val="100000"/>
              </a:lnSpc>
            </a:pPr>
            <a:r>
              <a:rPr lang="fi-FI" sz="6000" dirty="0">
                <a:solidFill>
                  <a:schemeClr val="accent3"/>
                </a:solidFill>
                <a:latin typeface="+mj-lt"/>
                <a:ea typeface="Inter" panose="02000503000000020004" pitchFamily="2" charset="0"/>
              </a:rPr>
              <a:t>&amp; Seuranta</a:t>
            </a:r>
          </a:p>
        </p:txBody>
      </p:sp>
    </p:spTree>
    <p:extLst>
      <p:ext uri="{BB962C8B-B14F-4D97-AF65-F5344CB8AC3E}">
        <p14:creationId xmlns:p14="http://schemas.microsoft.com/office/powerpoint/2010/main" val="441252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5D508C9-E275-25ED-CBFA-370D78E2C961}"/>
              </a:ext>
            </a:extLst>
          </p:cNvPr>
          <p:cNvGraphicFramePr>
            <a:graphicFrameLocks noChangeAspect="1"/>
          </p:cNvGraphicFramePr>
          <p:nvPr>
            <p:custDataLst>
              <p:tags r:id="rId2"/>
            </p:custDataLst>
            <p:extLst>
              <p:ext uri="{D42A27DB-BD31-4B8C-83A1-F6EECF244321}">
                <p14:modId xmlns:p14="http://schemas.microsoft.com/office/powerpoint/2010/main" val="1602280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0"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15D508C9-E275-25ED-CBFA-370D78E2C9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Yhteenveto kehittämissuunnitelmasta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a:xfrm>
            <a:off x="451413" y="1825625"/>
            <a:ext cx="3959156" cy="4351339"/>
          </a:xfrm>
        </p:spPr>
        <p:txBody>
          <a:bodyPr numCol="1"/>
          <a:lstStyle/>
          <a:p>
            <a:pPr marL="0" indent="0">
              <a:lnSpc>
                <a:spcPct val="100000"/>
              </a:lnSpc>
              <a:buNone/>
            </a:pPr>
            <a:r>
              <a:rPr lang="fi-FI" b="1" dirty="0"/>
              <a:t>Toimiva omavalvonta on palvelujen laadun ja palvelutoiminnan kehittämisen tärkein väline. </a:t>
            </a:r>
            <a:r>
              <a:rPr lang="fi-FI" dirty="0"/>
              <a:t>Omavalvonnassa varmistetaan palvelujen saatavuus, jatkuvuus, turvallisuus ja laatu sekä asiakkaiden yhdenvertaisuus. </a:t>
            </a:r>
            <a:r>
              <a:rPr lang="fi-FI" b="1" dirty="0"/>
              <a:t>Omavalvonta on toimintayksiköissä toteutettavaa jatkuvaa ja säännöllistä toiminnan tarkastelua ja valvontaa</a:t>
            </a:r>
            <a:r>
              <a:rPr lang="fi-FI" dirty="0"/>
              <a:t>, joka tuottaa tietoa kehitystyön pohjaksi.</a:t>
            </a:r>
          </a:p>
          <a:p>
            <a:pPr>
              <a:lnSpc>
                <a:spcPct val="100000"/>
              </a:lnSpc>
            </a:pPr>
            <a:r>
              <a:rPr lang="fi-FI" sz="1200" dirty="0">
                <a:latin typeface="+mn-lt"/>
                <a:ea typeface="Inter" panose="02000503000000020004" pitchFamily="2" charset="0"/>
              </a:rPr>
              <a:t>Yksikkökohtaista tietoa palvelun laadun ja asiakasturvallisuuden kehittämisen tarpeista saadaan useista eri lähteistä. Omavalvonnan toimeenpanon prosessissa (riskienhallinnan prosessi) käsitellään kaikki asiakasturvallisuusriskit, epäkohtailmoitukset ja tietoon tulleet kehittämistarpeet</a:t>
            </a:r>
            <a:r>
              <a:rPr lang="fi-FI" dirty="0">
                <a:latin typeface="+mn-lt"/>
                <a:ea typeface="Inter" panose="02000503000000020004" pitchFamily="2" charset="0"/>
              </a:rPr>
              <a:t>. Korjaaville toimenpiteille sovitaan suunnitelma riskin vakavuuden mukaan. Lisäksi palvelun laadun ja vaikuttavuuden jatkuvaa kehittymistä varmistetaan muun muassa tiedolla johtamisen keinoin, eli seuraamalla erilaisia sovittuja tulosmittareita.</a:t>
            </a:r>
            <a:endParaRPr lang="fi-FI" dirty="0">
              <a:highlight>
                <a:srgbClr val="FFFF00"/>
              </a:highlight>
              <a:latin typeface="+mn-lt"/>
              <a:ea typeface="Inter" panose="02000503000000020004" pitchFamily="2" charset="0"/>
            </a:endParaRPr>
          </a:p>
          <a:p>
            <a:pPr marL="0" indent="0">
              <a:lnSpc>
                <a:spcPct val="100000"/>
              </a:lnSpc>
              <a:buNone/>
            </a:pPr>
            <a:r>
              <a:rPr lang="fi-FI" b="1" dirty="0">
                <a:latin typeface="+mn-lt"/>
                <a:ea typeface="Inter" panose="02000503000000020004" pitchFamily="2" charset="0"/>
              </a:rPr>
              <a:t>Omavalvontasuunnitelmaan kootaan yhteenveto kehittämissuunnitelmasta kuvaamalla kehittämistoimenpiteitä. </a:t>
            </a:r>
          </a:p>
        </p:txBody>
      </p:sp>
      <p:grpSp>
        <p:nvGrpSpPr>
          <p:cNvPr id="2" name="Ryhmä 1">
            <a:extLst>
              <a:ext uri="{FF2B5EF4-FFF2-40B4-BE49-F238E27FC236}">
                <a16:creationId xmlns:a16="http://schemas.microsoft.com/office/drawing/2014/main" id="{47D236D4-0076-077F-9323-2FB7778BEE12}"/>
              </a:ext>
            </a:extLst>
          </p:cNvPr>
          <p:cNvGrpSpPr/>
          <p:nvPr/>
        </p:nvGrpSpPr>
        <p:grpSpPr>
          <a:xfrm>
            <a:off x="4457661" y="1825625"/>
            <a:ext cx="7282926" cy="4351339"/>
            <a:chOff x="4457661" y="1825625"/>
            <a:chExt cx="7282926" cy="4351339"/>
          </a:xfrm>
        </p:grpSpPr>
        <p:sp>
          <p:nvSpPr>
            <p:cNvPr id="14" name="Rectangle 13">
              <a:extLst>
                <a:ext uri="{FF2B5EF4-FFF2-40B4-BE49-F238E27FC236}">
                  <a16:creationId xmlns:a16="http://schemas.microsoft.com/office/drawing/2014/main" id="{4D77D2E9-9CAA-C1AF-5A01-E75EF0ABF71E}"/>
                </a:ext>
              </a:extLst>
            </p:cNvPr>
            <p:cNvSpPr/>
            <p:nvPr/>
          </p:nvSpPr>
          <p:spPr>
            <a:xfrm>
              <a:off x="4457661" y="1825625"/>
              <a:ext cx="7282926" cy="4351339"/>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TextBox 4">
              <a:extLst>
                <a:ext uri="{FF2B5EF4-FFF2-40B4-BE49-F238E27FC236}">
                  <a16:creationId xmlns:a16="http://schemas.microsoft.com/office/drawing/2014/main" id="{9B1A0C47-927B-15F8-9637-38B8AB0418FB}"/>
                </a:ext>
              </a:extLst>
            </p:cNvPr>
            <p:cNvSpPr txBox="1"/>
            <p:nvPr/>
          </p:nvSpPr>
          <p:spPr>
            <a:xfrm>
              <a:off x="4611757" y="2499459"/>
              <a:ext cx="6947452" cy="3179452"/>
            </a:xfrm>
            <a:prstGeom prst="rect">
              <a:avLst/>
            </a:prstGeom>
            <a:noFill/>
          </p:spPr>
          <p:txBody>
            <a:bodyPr wrap="square" numCol="2" spcCol="274320" rtlCol="0">
              <a:noAutofit/>
            </a:bodyPr>
            <a:lstStyle/>
            <a:p>
              <a:pPr marL="228573" indent="-228573">
                <a:spcBef>
                  <a:spcPts val="900"/>
                </a:spcBef>
                <a:buAutoNum type="arabicPeriod"/>
              </a:pPr>
              <a:r>
                <a:rPr lang="fi-FI" sz="1500" b="1" dirty="0"/>
                <a:t>[Todettu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 </a:t>
              </a:r>
              <a:r>
                <a:rPr lang="fi-FI" sz="1200" dirty="0" err="1">
                  <a:solidFill>
                    <a:schemeClr val="bg1">
                      <a:lumMod val="75000"/>
                    </a:schemeClr>
                  </a:solidFill>
                </a:rPr>
                <a:t>ommoluptiat</a:t>
              </a:r>
              <a:r>
                <a:rPr lang="fi-FI" sz="1200" dirty="0">
                  <a:solidFill>
                    <a:schemeClr val="bg1">
                      <a:lumMod val="75000"/>
                    </a:schemeClr>
                  </a:solidFill>
                </a:rPr>
                <a:t>.]</a:t>
              </a:r>
            </a:p>
            <a:p>
              <a:pPr>
                <a:spcBef>
                  <a:spcPts val="1500"/>
                </a:spcBef>
              </a:pPr>
              <a:r>
                <a:rPr lang="fi-FI" sz="1500" b="1" dirty="0"/>
                <a:t>2. [Todettu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a:t>
              </a:r>
            </a:p>
            <a:p>
              <a:pPr>
                <a:spcBef>
                  <a:spcPts val="1500"/>
                </a:spcBef>
              </a:pPr>
              <a:r>
                <a:rPr lang="fi-FI" sz="1500" b="1" dirty="0"/>
                <a:t>3. [Todettu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a:t>
              </a:r>
              <a:endParaRPr lang="fi-FI" sz="1200" dirty="0"/>
            </a:p>
          </p:txBody>
        </p:sp>
        <p:sp>
          <p:nvSpPr>
            <p:cNvPr id="13" name="Tekstiruutu 12">
              <a:extLst>
                <a:ext uri="{FF2B5EF4-FFF2-40B4-BE49-F238E27FC236}">
                  <a16:creationId xmlns:a16="http://schemas.microsoft.com/office/drawing/2014/main" id="{46ECB76C-DF92-558D-F277-FF6F4728C8EA}"/>
                </a:ext>
              </a:extLst>
            </p:cNvPr>
            <p:cNvSpPr txBox="1"/>
            <p:nvPr/>
          </p:nvSpPr>
          <p:spPr>
            <a:xfrm>
              <a:off x="4591947" y="1934944"/>
              <a:ext cx="6947452" cy="369332"/>
            </a:xfrm>
            <a:prstGeom prst="rect">
              <a:avLst/>
            </a:prstGeom>
            <a:noFill/>
          </p:spPr>
          <p:txBody>
            <a:bodyPr wrap="square">
              <a:spAutoFit/>
            </a:bodyPr>
            <a:lstStyle/>
            <a:p>
              <a:pPr>
                <a:spcBef>
                  <a:spcPts val="900"/>
                </a:spcBef>
              </a:pPr>
              <a:r>
                <a:rPr lang="fi-FI" b="1" dirty="0"/>
                <a:t>Kehittämissuunnitelma - toimenpiteet</a:t>
              </a:r>
            </a:p>
          </p:txBody>
        </p:sp>
      </p:grpSp>
    </p:spTree>
    <p:extLst>
      <p:ext uri="{BB962C8B-B14F-4D97-AF65-F5344CB8AC3E}">
        <p14:creationId xmlns:p14="http://schemas.microsoft.com/office/powerpoint/2010/main" val="2269362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D30393-FDF6-647E-783D-602DA6CCB11C}"/>
              </a:ext>
            </a:extLst>
          </p:cNvPr>
          <p:cNvGraphicFramePr>
            <a:graphicFrameLocks noChangeAspect="1"/>
          </p:cNvGraphicFramePr>
          <p:nvPr>
            <p:custDataLst>
              <p:tags r:id="rId2"/>
            </p:custDataLst>
            <p:extLst>
              <p:ext uri="{D42A27DB-BD31-4B8C-83A1-F6EECF244321}">
                <p14:modId xmlns:p14="http://schemas.microsoft.com/office/powerpoint/2010/main" val="1184562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41D30393-FDF6-647E-783D-602DA6CCB1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Omavalvontasuunnitelman seuranta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a:xfrm>
            <a:off x="451413" y="1825625"/>
            <a:ext cx="12427794" cy="4351339"/>
          </a:xfrm>
        </p:spPr>
        <p:txBody>
          <a:bodyPr vert="horz" lIns="91440" tIns="45720" rIns="91440" bIns="45720" numCol="2" spcCol="720000" rtlCol="0" anchor="t">
            <a:noAutofit/>
          </a:bodyPr>
          <a:lstStyle/>
          <a:p>
            <a:pPr>
              <a:lnSpc>
                <a:spcPct val="107000"/>
              </a:lnSpc>
              <a:spcAft>
                <a:spcPts val="800"/>
              </a:spcAft>
            </a:pPr>
            <a:r>
              <a:rPr lang="fi-FI" dirty="0"/>
              <a:t>Yksikkö seuraa omavalvontasuunnitelmaa tarkistamalla suunnitelman vuosittain. Lisäksi suunnitelma päivitetään, kun toiminnassa tapahtuu palvelun laatuun ja asiakasturvallisuuteen liittyviä muutoksia tai omavalvonnan säädösten muuttuessa.</a:t>
            </a:r>
            <a:r>
              <a:rPr lang="fi-FI" b="1" dirty="0">
                <a:latin typeface="+mn-lt"/>
              </a:rPr>
              <a:t> Kehittämissuunnitelman toimenpiteiden seuranta tapahtuu toimintayksikössä. </a:t>
            </a:r>
          </a:p>
          <a:p>
            <a:pPr>
              <a:lnSpc>
                <a:spcPct val="107000"/>
              </a:lnSpc>
              <a:spcAft>
                <a:spcPts val="800"/>
              </a:spcAft>
            </a:pPr>
            <a:r>
              <a:rPr lang="fi-FI" dirty="0">
                <a:latin typeface="+mn-lt"/>
              </a:rPr>
              <a:t>Yksikön ulkopuolelta omavalvontasuunnitelman seuranta </a:t>
            </a:r>
            <a:r>
              <a:rPr lang="fi-FI" dirty="0"/>
              <a:t>toteutetaan pääsääntöisesti niin, että </a:t>
            </a:r>
            <a:r>
              <a:rPr lang="fi-FI" b="1" dirty="0"/>
              <a:t>valvontatiimi</a:t>
            </a:r>
            <a:r>
              <a:rPr lang="fi-FI" dirty="0"/>
              <a:t> lukee toimintayksikön omavalvontasuunnitelman ja kommentoi tarvittaessa suunnitelmaa. Lisäksi Eloisan sisäisillä sähköisillä kyselyillä saatetaan kerätä tietoa toiminnasta ja toimintayksiköiden arjesta. </a:t>
            </a:r>
          </a:p>
          <a:p>
            <a:pPr>
              <a:lnSpc>
                <a:spcPct val="107000"/>
              </a:lnSpc>
              <a:spcAft>
                <a:spcPts val="800"/>
              </a:spcAft>
            </a:pPr>
            <a:r>
              <a:rPr lang="fi-FI" dirty="0">
                <a:latin typeface="Arial"/>
                <a:cs typeface="Arial"/>
              </a:rPr>
              <a:t>Omavalvontasuunnitelman seurannasta ohjeistetaan tarkemmin </a:t>
            </a:r>
            <a:r>
              <a:rPr lang="fi-FI" b="1" dirty="0">
                <a:latin typeface="Arial"/>
                <a:cs typeface="Arial"/>
              </a:rPr>
              <a:t>omavalvontaohjelmassa</a:t>
            </a:r>
            <a:r>
              <a:rPr lang="fi-FI" dirty="0">
                <a:latin typeface="Arial"/>
                <a:cs typeface="Arial"/>
              </a:rPr>
              <a:t>. </a:t>
            </a:r>
            <a:r>
              <a:rPr lang="fi-FI" dirty="0">
                <a:latin typeface="+mn-lt"/>
                <a:cs typeface="Arial"/>
              </a:rPr>
              <a:t>Ohjelman toteutumisen seurantaan perustuvat havainnot ja niiden perusteella tehtävät toimenpiteet julkaistaan</a:t>
            </a:r>
            <a:r>
              <a:rPr lang="fi-FI" dirty="0">
                <a:highlight>
                  <a:srgbClr val="FFFF00"/>
                </a:highlight>
                <a:latin typeface="+mn-lt"/>
                <a:cs typeface="Arial"/>
              </a:rPr>
              <a:t> 4 kk </a:t>
            </a:r>
            <a:r>
              <a:rPr lang="fi-FI" dirty="0">
                <a:latin typeface="+mn-lt"/>
                <a:cs typeface="Arial"/>
              </a:rPr>
              <a:t>välein Eloisan nettisivuilla (1.1.2024 alkaen). </a:t>
            </a:r>
            <a:endParaRPr lang="fi-FI" dirty="0">
              <a:latin typeface="+mn-lt"/>
            </a:endParaRPr>
          </a:p>
          <a:p>
            <a:pPr>
              <a:lnSpc>
                <a:spcPct val="107000"/>
              </a:lnSpc>
              <a:spcAft>
                <a:spcPts val="800"/>
              </a:spcAft>
            </a:pPr>
            <a:endParaRPr lang="fi-FI" dirty="0"/>
          </a:p>
          <a:p>
            <a:endParaRPr lang="fi-FI" dirty="0"/>
          </a:p>
        </p:txBody>
      </p:sp>
      <p:sp>
        <p:nvSpPr>
          <p:cNvPr id="15" name="TextBox 36">
            <a:extLst>
              <a:ext uri="{FF2B5EF4-FFF2-40B4-BE49-F238E27FC236}">
                <a16:creationId xmlns:a16="http://schemas.microsoft.com/office/drawing/2014/main" id="{FCA869E0-DA00-072E-0CE2-E13715E6E285}"/>
              </a:ext>
            </a:extLst>
          </p:cNvPr>
          <p:cNvSpPr txBox="1"/>
          <p:nvPr/>
        </p:nvSpPr>
        <p:spPr>
          <a:xfrm>
            <a:off x="6367482" y="1825626"/>
            <a:ext cx="5013692" cy="1930650"/>
          </a:xfrm>
          <a:prstGeom prst="rect">
            <a:avLst/>
          </a:prstGeom>
          <a:solidFill>
            <a:srgbClr val="FDE0F1"/>
          </a:solidFill>
          <a:ln w="19050" cap="flat" cmpd="sng" algn="ctr">
            <a:solidFill>
              <a:schemeClr val="accent3">
                <a:lumMod val="40000"/>
                <a:lumOff val="60000"/>
              </a:schemeClr>
            </a:solidFill>
            <a:prstDash val="solid"/>
            <a:round/>
            <a:headEnd type="none" w="med" len="med"/>
            <a:tailEnd type="none" w="med" len="med"/>
          </a:ln>
        </p:spPr>
        <p:txBody>
          <a:bodyPr wrap="square" lIns="90000" tIns="46800" rIns="90000" bIns="46800" numCol="1" spcCol="720000" rtlCol="0">
            <a:noAutofit/>
          </a:bodyPr>
          <a:lstStyle/>
          <a:p>
            <a:pPr marL="0" lvl="1" algn="just">
              <a:spcBef>
                <a:spcPts val="789"/>
              </a:spcBef>
              <a:spcAft>
                <a:spcPts val="175"/>
              </a:spcAft>
              <a:buClr>
                <a:schemeClr val="accent5"/>
              </a:buClr>
            </a:pPr>
            <a:r>
              <a:rPr lang="fi-FI" sz="1400" b="1" dirty="0">
                <a:cs typeface="Arial" panose="020B0604020202020204" pitchFamily="34" charset="0"/>
              </a:rPr>
              <a:t>Omavalvonnan seuranta</a:t>
            </a:r>
          </a:p>
          <a:p>
            <a:pPr marL="171450" lvl="1" indent="-171450" defTabSz="914286">
              <a:spcBef>
                <a:spcPts val="300"/>
              </a:spcBef>
              <a:spcAft>
                <a:spcPts val="175"/>
              </a:spcAft>
              <a:buFont typeface="Wingdings" panose="05000000000000000000" pitchFamily="2" charset="2"/>
              <a:buChar char="Ø"/>
              <a:defRPr/>
            </a:pPr>
            <a:r>
              <a:rPr lang="fi-FI" sz="1100" dirty="0">
                <a:solidFill>
                  <a:srgbClr val="000000"/>
                </a:solidFill>
                <a:latin typeface="Arial" panose="020B0604020202020204" pitchFamily="34" charset="0"/>
                <a:cs typeface="Arial" panose="020B0604020202020204" pitchFamily="34" charset="0"/>
                <a:hlinkClick r:id="rId7"/>
              </a:rPr>
              <a:t>Eloisan omavalvontaohjelma ja omavalvontasuunnitelmat internetsivuilla</a:t>
            </a:r>
            <a:endParaRPr lang="fi-FI" sz="1100" dirty="0">
              <a:solidFill>
                <a:srgbClr val="000000"/>
              </a:solidFill>
              <a:latin typeface="Arial" panose="020B0604020202020204" pitchFamily="34" charset="0"/>
              <a:cs typeface="Arial" panose="020B0604020202020204" pitchFamily="34" charset="0"/>
            </a:endParaRPr>
          </a:p>
          <a:p>
            <a:pPr marL="171450" lvl="1" indent="-171450" defTabSz="914286">
              <a:spcBef>
                <a:spcPts val="300"/>
              </a:spcBef>
              <a:spcAft>
                <a:spcPts val="175"/>
              </a:spcAft>
              <a:buFont typeface="Wingdings" panose="05000000000000000000" pitchFamily="2" charset="2"/>
              <a:buChar char="Ø"/>
              <a:defRPr/>
            </a:pPr>
            <a:r>
              <a:rPr lang="fi-FI" sz="1100" dirty="0">
                <a:hlinkClick r:id="rId8"/>
              </a:rPr>
              <a:t>Valvonnan yhteystiedot - Eloisa (etelasavonha.fi)</a:t>
            </a:r>
            <a:endParaRPr lang="fi-FI" sz="1100" dirty="0">
              <a:solidFill>
                <a:srgbClr val="000000"/>
              </a:solidFill>
              <a:latin typeface="Arial" panose="020B0604020202020204" pitchFamily="34" charset="0"/>
              <a:cs typeface="Arial" panose="020B0604020202020204" pitchFamily="34" charset="0"/>
            </a:endParaRPr>
          </a:p>
          <a:p>
            <a:pPr marL="628638" lvl="2" indent="-171450" defTabSz="914286">
              <a:spcBef>
                <a:spcPts val="300"/>
              </a:spcBef>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Ensisijaisesti palaute annetaan suoraan hoitavalle henkilöstölle ja yksikön vastuuhenkilölle. </a:t>
            </a:r>
            <a:r>
              <a:rPr lang="fi-FI" sz="1100" b="0" i="0" dirty="0">
                <a:solidFill>
                  <a:srgbClr val="1D1D1B"/>
                </a:solidFill>
                <a:effectLst/>
                <a:latin typeface="Arial" panose="020B0604020202020204" pitchFamily="34" charset="0"/>
              </a:rPr>
              <a:t>Jos palvelussa on havaittavissa asiakas- ja potilasturvallisuuteen vaikuttava seikkoja, jotka eivät ole annetusta palautteesta huolimatta parantuneet, asiasta kannattaa olla yhteydessä hyvinvointialueen valvontatiimiin.</a:t>
            </a:r>
            <a:endParaRPr lang="fi-FI" sz="1200" dirty="0">
              <a:solidFill>
                <a:srgbClr val="1D1D1B"/>
              </a:solidFill>
              <a:highlight>
                <a:srgbClr val="00FFFF"/>
              </a:highlight>
              <a:latin typeface="Arial" panose="020B0604020202020204" pitchFamily="34" charset="0"/>
              <a:cs typeface="Arial" panose="020B0604020202020204" pitchFamily="34" charset="0"/>
            </a:endParaRPr>
          </a:p>
          <a:p>
            <a:pPr marL="171450" lvl="1" indent="-171450" defTabSz="914286">
              <a:spcBef>
                <a:spcPts val="300"/>
              </a:spcBef>
              <a:spcAft>
                <a:spcPts val="175"/>
              </a:spcAft>
              <a:buFont typeface="Arial" panose="020B0604020202020204" pitchFamily="34" charset="0"/>
              <a:buChar char="•"/>
              <a:defRPr/>
            </a:pPr>
            <a:endParaRPr lang="fi-FI" sz="1200" dirty="0">
              <a:solidFill>
                <a:srgbClr val="000000"/>
              </a:solidFill>
              <a:highlight>
                <a:srgbClr val="00FFFF"/>
              </a:highlight>
              <a:latin typeface="Arial" panose="020B0604020202020204" pitchFamily="34" charset="0"/>
              <a:cs typeface="Arial" panose="020B0604020202020204" pitchFamily="34" charset="0"/>
            </a:endParaRPr>
          </a:p>
        </p:txBody>
      </p:sp>
      <p:sp>
        <p:nvSpPr>
          <p:cNvPr id="2" name="Rectangle 13">
            <a:extLst>
              <a:ext uri="{FF2B5EF4-FFF2-40B4-BE49-F238E27FC236}">
                <a16:creationId xmlns:a16="http://schemas.microsoft.com/office/drawing/2014/main" id="{F8F64DFC-3A87-E7AF-9E0F-CA44B7A3B645}"/>
              </a:ext>
            </a:extLst>
          </p:cNvPr>
          <p:cNvSpPr/>
          <p:nvPr/>
        </p:nvSpPr>
        <p:spPr>
          <a:xfrm>
            <a:off x="6367481" y="3891213"/>
            <a:ext cx="5013692" cy="2222690"/>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Omavalvontasuunnitelman päivittäminen ja ajantasaisuus: </a:t>
            </a: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Miten yksikössä seurataan ja varmistetaan omavalvontasuunnitelman ajantasaisuus?</a:t>
            </a:r>
            <a:r>
              <a:rPr lang="fi-FI" sz="1200" b="1" dirty="0">
                <a:solidFill>
                  <a:schemeClr val="tx1"/>
                </a:solidFill>
              </a:rPr>
              <a:t>]</a:t>
            </a:r>
          </a:p>
        </p:txBody>
      </p:sp>
    </p:spTree>
    <p:extLst>
      <p:ext uri="{BB962C8B-B14F-4D97-AF65-F5344CB8AC3E}">
        <p14:creationId xmlns:p14="http://schemas.microsoft.com/office/powerpoint/2010/main" val="3246097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9718F30D-BB36-5ADD-EB2C-85B5E6F9A712}"/>
              </a:ext>
            </a:extLst>
          </p:cNvPr>
          <p:cNvGraphicFramePr>
            <a:graphicFrameLocks noChangeAspect="1"/>
          </p:cNvGraphicFramePr>
          <p:nvPr>
            <p:custDataLst>
              <p:tags r:id="rId2"/>
            </p:custDataLst>
            <p:extLst>
              <p:ext uri="{D42A27DB-BD31-4B8C-83A1-F6EECF244321}">
                <p14:modId xmlns:p14="http://schemas.microsoft.com/office/powerpoint/2010/main" val="248696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5" imgW="484" imgH="486" progId="TCLayout.ActiveDocument.1">
                  <p:embed/>
                </p:oleObj>
              </mc:Choice>
              <mc:Fallback>
                <p:oleObj name="think-cell Slide" r:id="rId5" imgW="484" imgH="486" progId="TCLayout.ActiveDocument.1">
                  <p:embed/>
                  <p:pic>
                    <p:nvPicPr>
                      <p:cNvPr id="41" name="think-cell data - do not delete" hidden="1">
                        <a:extLst>
                          <a:ext uri="{FF2B5EF4-FFF2-40B4-BE49-F238E27FC236}">
                            <a16:creationId xmlns:a16="http://schemas.microsoft.com/office/drawing/2014/main" id="{9718F30D-BB36-5ADD-EB2C-85B5E6F9A7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5" name="Rectangle 104">
            <a:extLst>
              <a:ext uri="{FF2B5EF4-FFF2-40B4-BE49-F238E27FC236}">
                <a16:creationId xmlns:a16="http://schemas.microsoft.com/office/drawing/2014/main" id="{2A53886C-CF14-B24E-D34C-BD619D91E12D}"/>
              </a:ext>
            </a:extLst>
          </p:cNvPr>
          <p:cNvSpPr>
            <a:spLocks/>
          </p:cNvSpPr>
          <p:nvPr/>
        </p:nvSpPr>
        <p:spPr>
          <a:xfrm>
            <a:off x="433801" y="1689607"/>
            <a:ext cx="1372248" cy="4555544"/>
          </a:xfrm>
          <a:prstGeom prst="rect">
            <a:avLst/>
          </a:prstGeom>
          <a:solidFill>
            <a:srgbClr val="B209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fi-FI" dirty="0"/>
          </a:p>
        </p:txBody>
      </p:sp>
      <p:sp>
        <p:nvSpPr>
          <p:cNvPr id="101" name="Rectangle 100">
            <a:extLst>
              <a:ext uri="{FF2B5EF4-FFF2-40B4-BE49-F238E27FC236}">
                <a16:creationId xmlns:a16="http://schemas.microsoft.com/office/drawing/2014/main" id="{5DF0D985-6F03-6A20-C691-9F91304C5923}"/>
              </a:ext>
            </a:extLst>
          </p:cNvPr>
          <p:cNvSpPr>
            <a:spLocks/>
          </p:cNvSpPr>
          <p:nvPr/>
        </p:nvSpPr>
        <p:spPr>
          <a:xfrm>
            <a:off x="434759" y="972587"/>
            <a:ext cx="1372248" cy="633207"/>
          </a:xfrm>
          <a:prstGeom prst="rect">
            <a:avLst/>
          </a:prstGeom>
          <a:solidFill>
            <a:srgbClr val="B209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fi-FI" dirty="0"/>
          </a:p>
        </p:txBody>
      </p:sp>
      <p:sp>
        <p:nvSpPr>
          <p:cNvPr id="77" name="Rectangle 76">
            <a:extLst>
              <a:ext uri="{FF2B5EF4-FFF2-40B4-BE49-F238E27FC236}">
                <a16:creationId xmlns:a16="http://schemas.microsoft.com/office/drawing/2014/main" id="{2DCDE481-1BA3-616E-2BD3-F2E7E697B5F7}"/>
              </a:ext>
            </a:extLst>
          </p:cNvPr>
          <p:cNvSpPr>
            <a:spLocks/>
          </p:cNvSpPr>
          <p:nvPr/>
        </p:nvSpPr>
        <p:spPr>
          <a:xfrm>
            <a:off x="5529343" y="4092456"/>
            <a:ext cx="2875524" cy="215269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79" name="Rectangle 78">
            <a:extLst>
              <a:ext uri="{FF2B5EF4-FFF2-40B4-BE49-F238E27FC236}">
                <a16:creationId xmlns:a16="http://schemas.microsoft.com/office/drawing/2014/main" id="{5225BCC6-5465-8399-9121-823F0057690E}"/>
              </a:ext>
            </a:extLst>
          </p:cNvPr>
          <p:cNvSpPr>
            <a:spLocks/>
          </p:cNvSpPr>
          <p:nvPr/>
        </p:nvSpPr>
        <p:spPr>
          <a:xfrm>
            <a:off x="8537839" y="4092456"/>
            <a:ext cx="1633390" cy="21526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80" name="Rectangle 79">
            <a:extLst>
              <a:ext uri="{FF2B5EF4-FFF2-40B4-BE49-F238E27FC236}">
                <a16:creationId xmlns:a16="http://schemas.microsoft.com/office/drawing/2014/main" id="{9B433E70-FCB2-BC10-447A-4F3C0B3FCBA9}"/>
              </a:ext>
            </a:extLst>
          </p:cNvPr>
          <p:cNvSpPr>
            <a:spLocks/>
          </p:cNvSpPr>
          <p:nvPr/>
        </p:nvSpPr>
        <p:spPr>
          <a:xfrm>
            <a:off x="2297001" y="4092455"/>
            <a:ext cx="3053207" cy="215579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6" name="Rectangle 35">
            <a:extLst>
              <a:ext uri="{FF2B5EF4-FFF2-40B4-BE49-F238E27FC236}">
                <a16:creationId xmlns:a16="http://schemas.microsoft.com/office/drawing/2014/main" id="{308EBECE-9195-F1F6-1CAD-41EAF8119B84}"/>
              </a:ext>
            </a:extLst>
          </p:cNvPr>
          <p:cNvSpPr>
            <a:spLocks/>
          </p:cNvSpPr>
          <p:nvPr/>
        </p:nvSpPr>
        <p:spPr>
          <a:xfrm>
            <a:off x="10289283" y="1667690"/>
            <a:ext cx="1468518" cy="2214439"/>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900" dirty="0">
              <a:solidFill>
                <a:schemeClr val="tx1"/>
              </a:solidFill>
            </a:endParaRPr>
          </a:p>
        </p:txBody>
      </p:sp>
      <p:sp>
        <p:nvSpPr>
          <p:cNvPr id="35" name="Rectangle 34">
            <a:extLst>
              <a:ext uri="{FF2B5EF4-FFF2-40B4-BE49-F238E27FC236}">
                <a16:creationId xmlns:a16="http://schemas.microsoft.com/office/drawing/2014/main" id="{E49A0491-C7FE-F85F-C12E-35FBBB692834}"/>
              </a:ext>
            </a:extLst>
          </p:cNvPr>
          <p:cNvSpPr>
            <a:spLocks/>
          </p:cNvSpPr>
          <p:nvPr/>
        </p:nvSpPr>
        <p:spPr>
          <a:xfrm>
            <a:off x="8535970" y="1667690"/>
            <a:ext cx="1635259" cy="2198697"/>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2" name="Rectangle 31">
            <a:extLst>
              <a:ext uri="{FF2B5EF4-FFF2-40B4-BE49-F238E27FC236}">
                <a16:creationId xmlns:a16="http://schemas.microsoft.com/office/drawing/2014/main" id="{4ED5A9BF-22EA-B970-1A47-1F548BB2402A}"/>
              </a:ext>
            </a:extLst>
          </p:cNvPr>
          <p:cNvSpPr>
            <a:spLocks/>
          </p:cNvSpPr>
          <p:nvPr/>
        </p:nvSpPr>
        <p:spPr>
          <a:xfrm>
            <a:off x="2306584" y="1677070"/>
            <a:ext cx="3053207" cy="2199419"/>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6" name="Rectangle 25">
            <a:extLst>
              <a:ext uri="{FF2B5EF4-FFF2-40B4-BE49-F238E27FC236}">
                <a16:creationId xmlns:a16="http://schemas.microsoft.com/office/drawing/2014/main" id="{A237E800-AD50-A91A-9E18-F84B5334315E}"/>
              </a:ext>
            </a:extLst>
          </p:cNvPr>
          <p:cNvSpPr>
            <a:spLocks/>
          </p:cNvSpPr>
          <p:nvPr/>
        </p:nvSpPr>
        <p:spPr>
          <a:xfrm>
            <a:off x="10288724" y="970530"/>
            <a:ext cx="1468517"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Rectangle 24">
            <a:extLst>
              <a:ext uri="{FF2B5EF4-FFF2-40B4-BE49-F238E27FC236}">
                <a16:creationId xmlns:a16="http://schemas.microsoft.com/office/drawing/2014/main" id="{B1E34C50-716C-3370-FABA-076DD1F84387}"/>
              </a:ext>
            </a:extLst>
          </p:cNvPr>
          <p:cNvSpPr>
            <a:spLocks/>
          </p:cNvSpPr>
          <p:nvPr/>
        </p:nvSpPr>
        <p:spPr>
          <a:xfrm>
            <a:off x="8537651" y="970530"/>
            <a:ext cx="1630371"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18">
            <a:extLst>
              <a:ext uri="{FF2B5EF4-FFF2-40B4-BE49-F238E27FC236}">
                <a16:creationId xmlns:a16="http://schemas.microsoft.com/office/drawing/2014/main" id="{7A268C32-0E41-11D9-4CC5-6E06A8BA2D6D}"/>
              </a:ext>
            </a:extLst>
          </p:cNvPr>
          <p:cNvSpPr/>
          <p:nvPr/>
        </p:nvSpPr>
        <p:spPr>
          <a:xfrm>
            <a:off x="5529343" y="970530"/>
            <a:ext cx="2869248" cy="59310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4">
            <a:extLst>
              <a:ext uri="{FF2B5EF4-FFF2-40B4-BE49-F238E27FC236}">
                <a16:creationId xmlns:a16="http://schemas.microsoft.com/office/drawing/2014/main" id="{0C9B8954-D1E9-4C74-7959-FB12BC9099E4}"/>
              </a:ext>
            </a:extLst>
          </p:cNvPr>
          <p:cNvSpPr>
            <a:spLocks/>
          </p:cNvSpPr>
          <p:nvPr/>
        </p:nvSpPr>
        <p:spPr>
          <a:xfrm>
            <a:off x="2306583" y="970530"/>
            <a:ext cx="3053207"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itle 1">
            <a:extLst>
              <a:ext uri="{FF2B5EF4-FFF2-40B4-BE49-F238E27FC236}">
                <a16:creationId xmlns:a16="http://schemas.microsoft.com/office/drawing/2014/main" id="{0D40AAC3-212B-5834-5D79-DA57F3EC1A21}"/>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dirty="0">
                <a:ln>
                  <a:noFill/>
                </a:ln>
                <a:solidFill>
                  <a:srgbClr val="ED0E93">
                    <a:lumMod val="75000"/>
                  </a:srgbClr>
                </a:solidFill>
                <a:effectLst/>
                <a:uLnTx/>
                <a:uFillTx/>
                <a:latin typeface="Arial Black" panose="020B0604020202020204" pitchFamily="34" charset="0"/>
                <a:ea typeface="+mj-ea"/>
              </a:rPr>
              <a:t>Toiminnan kehittäminen yksikön ja Eloisan </a:t>
            </a:r>
            <a:r>
              <a:rPr kumimoji="0" lang="fi-FI" sz="2600" b="1" i="0" u="none" strike="noStrike" kern="1200" cap="none" spc="0" normalizeH="0" baseline="0" noProof="0">
                <a:ln>
                  <a:noFill/>
                </a:ln>
                <a:solidFill>
                  <a:srgbClr val="ED0E93">
                    <a:lumMod val="75000"/>
                  </a:srgbClr>
                </a:solidFill>
                <a:effectLst/>
                <a:uLnTx/>
                <a:uFillTx/>
                <a:latin typeface="Arial Black" panose="020B0604020202020204" pitchFamily="34" charset="0"/>
                <a:ea typeface="+mj-ea"/>
              </a:rPr>
              <a:t>tasolla </a:t>
            </a:r>
            <a:endParaRPr kumimoji="0" lang="fi-FI" sz="2600" b="1" i="0" u="none" strike="noStrike" kern="1200" cap="none" spc="0" normalizeH="0" baseline="0" noProof="0" dirty="0">
              <a:ln>
                <a:noFill/>
              </a:ln>
              <a:solidFill>
                <a:srgbClr val="ED0E93">
                  <a:lumMod val="75000"/>
                </a:srgbClr>
              </a:solidFill>
              <a:effectLst/>
              <a:uLnTx/>
              <a:uFillTx/>
              <a:latin typeface="Arial Black" panose="020B0604020202020204" pitchFamily="34" charset="0"/>
              <a:ea typeface="+mj-ea"/>
            </a:endParaRPr>
          </a:p>
        </p:txBody>
      </p:sp>
      <p:sp>
        <p:nvSpPr>
          <p:cNvPr id="8" name="Tekstiruutu 7">
            <a:extLst>
              <a:ext uri="{FF2B5EF4-FFF2-40B4-BE49-F238E27FC236}">
                <a16:creationId xmlns:a16="http://schemas.microsoft.com/office/drawing/2014/main" id="{1950B7FC-2720-0D2A-DB2A-01CE057388DB}"/>
              </a:ext>
            </a:extLst>
          </p:cNvPr>
          <p:cNvSpPr txBox="1">
            <a:spLocks/>
          </p:cNvSpPr>
          <p:nvPr/>
        </p:nvSpPr>
        <p:spPr>
          <a:xfrm>
            <a:off x="2338656" y="1113429"/>
            <a:ext cx="3000314"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Tiedon lähteet</a:t>
            </a:r>
          </a:p>
        </p:txBody>
      </p:sp>
      <p:sp>
        <p:nvSpPr>
          <p:cNvPr id="9" name="Tekstiruutu 8">
            <a:extLst>
              <a:ext uri="{FF2B5EF4-FFF2-40B4-BE49-F238E27FC236}">
                <a16:creationId xmlns:a16="http://schemas.microsoft.com/office/drawing/2014/main" id="{F1511F70-38C9-1F7A-3C2B-A475548F271D}"/>
              </a:ext>
            </a:extLst>
          </p:cNvPr>
          <p:cNvSpPr txBox="1">
            <a:spLocks/>
          </p:cNvSpPr>
          <p:nvPr/>
        </p:nvSpPr>
        <p:spPr>
          <a:xfrm>
            <a:off x="8602362" y="1113429"/>
            <a:ext cx="1500950"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Käsittely</a:t>
            </a:r>
          </a:p>
        </p:txBody>
      </p:sp>
      <p:sp>
        <p:nvSpPr>
          <p:cNvPr id="10" name="Tekstiruutu 9">
            <a:extLst>
              <a:ext uri="{FF2B5EF4-FFF2-40B4-BE49-F238E27FC236}">
                <a16:creationId xmlns:a16="http://schemas.microsoft.com/office/drawing/2014/main" id="{17C937C6-5348-5969-48BD-582B930FEC18}"/>
              </a:ext>
            </a:extLst>
          </p:cNvPr>
          <p:cNvSpPr txBox="1">
            <a:spLocks/>
          </p:cNvSpPr>
          <p:nvPr/>
        </p:nvSpPr>
        <p:spPr>
          <a:xfrm>
            <a:off x="10268800" y="1113429"/>
            <a:ext cx="1508364"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Lopputulema</a:t>
            </a:r>
          </a:p>
        </p:txBody>
      </p:sp>
      <p:sp>
        <p:nvSpPr>
          <p:cNvPr id="11" name="Tekstiruutu 10">
            <a:extLst>
              <a:ext uri="{FF2B5EF4-FFF2-40B4-BE49-F238E27FC236}">
                <a16:creationId xmlns:a16="http://schemas.microsoft.com/office/drawing/2014/main" id="{3F07C689-34CA-05C1-4F3C-D6AA578BA2D2}"/>
              </a:ext>
            </a:extLst>
          </p:cNvPr>
          <p:cNvSpPr txBox="1">
            <a:spLocks/>
          </p:cNvSpPr>
          <p:nvPr/>
        </p:nvSpPr>
        <p:spPr>
          <a:xfrm rot="16200000">
            <a:off x="953986" y="2644548"/>
            <a:ext cx="2186882" cy="276999"/>
          </a:xfrm>
          <a:prstGeom prst="rect">
            <a:avLst/>
          </a:prstGeom>
          <a:solidFill>
            <a:srgbClr val="FDE0F1"/>
          </a:solid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0E93"/>
                </a:solidFill>
                <a:effectLst/>
                <a:uLnTx/>
                <a:uFillTx/>
                <a:latin typeface="Arial" panose="020B0604020202020204"/>
                <a:ea typeface="+mn-ea"/>
                <a:cs typeface="+mn-cs"/>
              </a:rPr>
              <a:t>Yksiköt</a:t>
            </a:r>
          </a:p>
        </p:txBody>
      </p:sp>
      <p:sp>
        <p:nvSpPr>
          <p:cNvPr id="12" name="Tekstiruutu 11">
            <a:extLst>
              <a:ext uri="{FF2B5EF4-FFF2-40B4-BE49-F238E27FC236}">
                <a16:creationId xmlns:a16="http://schemas.microsoft.com/office/drawing/2014/main" id="{BE06E7DB-F727-3DCB-B3E7-B2CFF072903F}"/>
              </a:ext>
            </a:extLst>
          </p:cNvPr>
          <p:cNvSpPr txBox="1">
            <a:spLocks/>
          </p:cNvSpPr>
          <p:nvPr/>
        </p:nvSpPr>
        <p:spPr>
          <a:xfrm rot="16200000">
            <a:off x="991800" y="5051025"/>
            <a:ext cx="2111251" cy="276999"/>
          </a:xfrm>
          <a:prstGeom prst="rect">
            <a:avLst/>
          </a:prstGeom>
          <a:solidFill>
            <a:srgbClr val="FDCFEA"/>
          </a:solid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0E93"/>
                </a:solidFill>
                <a:effectLst/>
                <a:uLnTx/>
                <a:uFillTx/>
                <a:latin typeface="Arial" panose="020B0604020202020204"/>
                <a:ea typeface="+mn-ea"/>
                <a:cs typeface="+mn-cs"/>
              </a:rPr>
              <a:t>Eloisan taso </a:t>
            </a:r>
          </a:p>
        </p:txBody>
      </p:sp>
      <p:sp>
        <p:nvSpPr>
          <p:cNvPr id="23" name="Tekstiruutu 22">
            <a:extLst>
              <a:ext uri="{FF2B5EF4-FFF2-40B4-BE49-F238E27FC236}">
                <a16:creationId xmlns:a16="http://schemas.microsoft.com/office/drawing/2014/main" id="{487AD754-5612-5452-7BFC-4B13DB391D3E}"/>
              </a:ext>
            </a:extLst>
          </p:cNvPr>
          <p:cNvSpPr txBox="1"/>
          <p:nvPr/>
        </p:nvSpPr>
        <p:spPr>
          <a:xfrm>
            <a:off x="10332059" y="1733448"/>
            <a:ext cx="1425742" cy="1938992"/>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Arjen toiminnan kehittäminen nopealla syklillä </a:t>
            </a:r>
            <a:r>
              <a:rPr lang="fi-FI" sz="1000" b="1" dirty="0">
                <a:solidFill>
                  <a:srgbClr val="B2096E"/>
                </a:solidFill>
                <a:latin typeface="Arial" panose="020B0604020202020204"/>
              </a:rPr>
              <a:t>p</a:t>
            </a:r>
            <a:r>
              <a:rPr kumimoji="0" lang="fi-FI" sz="1000" b="1" i="0" u="none" strike="noStrike" kern="1200" cap="none" spc="0" normalizeH="0" baseline="0" noProof="0" dirty="0" err="1">
                <a:ln>
                  <a:noFill/>
                </a:ln>
                <a:solidFill>
                  <a:srgbClr val="B2096E"/>
                </a:solidFill>
                <a:effectLst/>
                <a:uLnTx/>
                <a:uFillTx/>
                <a:latin typeface="Arial" panose="020B0604020202020204"/>
                <a:ea typeface="+mn-ea"/>
                <a:cs typeface="+mn-cs"/>
              </a:rPr>
              <a:t>alavereissa</a:t>
            </a: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 sovitun perusteella. </a:t>
            </a:r>
          </a:p>
          <a:p>
            <a:pPr marL="0" marR="0" lvl="0" indent="0" defTabSz="914377"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Yksikön kehittämis-suunnitelma julkaistaan omavalvonta-suunnitelmassa kerran vuodessa.</a:t>
            </a:r>
          </a:p>
        </p:txBody>
      </p:sp>
      <p:sp>
        <p:nvSpPr>
          <p:cNvPr id="4" name="TextBox 3">
            <a:extLst>
              <a:ext uri="{FF2B5EF4-FFF2-40B4-BE49-F238E27FC236}">
                <a16:creationId xmlns:a16="http://schemas.microsoft.com/office/drawing/2014/main" id="{869CDF47-163C-817D-4F41-5698B4AE72FE}"/>
              </a:ext>
            </a:extLst>
          </p:cNvPr>
          <p:cNvSpPr txBox="1"/>
          <p:nvPr/>
        </p:nvSpPr>
        <p:spPr>
          <a:xfrm>
            <a:off x="489502" y="2771535"/>
            <a:ext cx="1257743" cy="1094852"/>
          </a:xfrm>
          <a:prstGeom prst="rect">
            <a:avLst/>
          </a:prstGeom>
          <a:noFill/>
        </p:spPr>
        <p:txBody>
          <a:bodyPr wrap="square">
            <a:spAutoFit/>
          </a:bodyPr>
          <a:lstStyle/>
          <a:p>
            <a:pPr marL="0" marR="0" lvl="0" indent="0" defTabSz="914377" eaLnBrk="1" fontAlgn="auto" latinLnBrk="0" hangingPunct="1">
              <a:lnSpc>
                <a:spcPct val="110000"/>
              </a:lnSpc>
              <a:spcBef>
                <a:spcPts val="0"/>
              </a:spcBef>
              <a:spcAft>
                <a:spcPts val="0"/>
              </a:spcAft>
              <a:buClrTx/>
              <a:buSzTx/>
              <a:buFontTx/>
              <a:buNone/>
              <a:tabLst/>
              <a:defRPr/>
            </a:pPr>
            <a:r>
              <a:rPr kumimoji="0" lang="fi-FI" sz="1000" b="1" i="0" u="none" strike="noStrike" kern="1200" cap="none" spc="0" normalizeH="0" baseline="0" noProof="0" dirty="0">
                <a:ln>
                  <a:noFill/>
                </a:ln>
                <a:solidFill>
                  <a:schemeClr val="bg1"/>
                </a:solidFill>
                <a:effectLst/>
                <a:uLnTx/>
                <a:uFillTx/>
                <a:latin typeface="Arial" panose="020B0604020202020204"/>
                <a:ea typeface="+mn-ea"/>
                <a:cs typeface="+mn-cs"/>
              </a:rPr>
              <a:t>Laadukkaat palvelut, asiakas-turvallisuus hyvällä tasolla, vähemmän vaara-tapahtumia</a:t>
            </a:r>
          </a:p>
        </p:txBody>
      </p:sp>
      <p:sp>
        <p:nvSpPr>
          <p:cNvPr id="16" name="Tekstiruutu 9">
            <a:extLst>
              <a:ext uri="{FF2B5EF4-FFF2-40B4-BE49-F238E27FC236}">
                <a16:creationId xmlns:a16="http://schemas.microsoft.com/office/drawing/2014/main" id="{7EA5327E-27E0-009D-DF7E-52AD649876F8}"/>
              </a:ext>
            </a:extLst>
          </p:cNvPr>
          <p:cNvSpPr txBox="1">
            <a:spLocks/>
          </p:cNvSpPr>
          <p:nvPr/>
        </p:nvSpPr>
        <p:spPr>
          <a:xfrm>
            <a:off x="645871" y="1119914"/>
            <a:ext cx="1046994" cy="338554"/>
          </a:xfrm>
          <a:prstGeom prst="rect">
            <a:avLst/>
          </a:prstGeom>
          <a:noFill/>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chemeClr val="bg1"/>
                </a:solidFill>
                <a:effectLst/>
                <a:uLnTx/>
                <a:uFillTx/>
                <a:latin typeface="Arial" panose="020B0604020202020204"/>
                <a:ea typeface="+mn-ea"/>
                <a:cs typeface="+mn-cs"/>
              </a:rPr>
              <a:t>Tavoite</a:t>
            </a:r>
          </a:p>
        </p:txBody>
      </p:sp>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DD9B7F38-00F3-A6F7-C686-E0ABB8262AB0}"/>
                  </a:ext>
                </a:extLst>
              </p14:cNvPr>
              <p14:cNvContentPartPr/>
              <p14:nvPr/>
            </p14:nvContentPartPr>
            <p14:xfrm>
              <a:off x="-1160334" y="894693"/>
              <a:ext cx="360" cy="360"/>
            </p14:xfrm>
          </p:contentPart>
        </mc:Choice>
        <mc:Fallback xmlns="">
          <p:pic>
            <p:nvPicPr>
              <p:cNvPr id="29" name="Ink 28">
                <a:extLst>
                  <a:ext uri="{FF2B5EF4-FFF2-40B4-BE49-F238E27FC236}">
                    <a16:creationId xmlns:a16="http://schemas.microsoft.com/office/drawing/2014/main" id="{DD9B7F38-00F3-A6F7-C686-E0ABB8262AB0}"/>
                  </a:ext>
                </a:extLst>
              </p:cNvPr>
              <p:cNvPicPr/>
              <p:nvPr/>
            </p:nvPicPr>
            <p:blipFill>
              <a:blip r:embed="rId8"/>
              <a:stretch>
                <a:fillRect/>
              </a:stretch>
            </p:blipFill>
            <p:spPr>
              <a:xfrm>
                <a:off x="-1164654" y="890373"/>
                <a:ext cx="9000" cy="9000"/>
              </a:xfrm>
              <a:prstGeom prst="rect">
                <a:avLst/>
              </a:prstGeom>
            </p:spPr>
          </p:pic>
        </mc:Fallback>
      </mc:AlternateContent>
      <p:sp>
        <p:nvSpPr>
          <p:cNvPr id="33" name="TextBox 32">
            <a:extLst>
              <a:ext uri="{FF2B5EF4-FFF2-40B4-BE49-F238E27FC236}">
                <a16:creationId xmlns:a16="http://schemas.microsoft.com/office/drawing/2014/main" id="{CDEB6373-135D-7DCC-3B17-1445BD1CC230}"/>
              </a:ext>
            </a:extLst>
          </p:cNvPr>
          <p:cNvSpPr txBox="1">
            <a:spLocks/>
          </p:cNvSpPr>
          <p:nvPr/>
        </p:nvSpPr>
        <p:spPr>
          <a:xfrm>
            <a:off x="8537650" y="1733448"/>
            <a:ext cx="1581980" cy="1831271"/>
          </a:xfrm>
          <a:prstGeom prst="rect">
            <a:avLst/>
          </a:prstGeom>
          <a:noFill/>
        </p:spPr>
        <p:txBody>
          <a:bodyPr wrap="square" rtlCol="0">
            <a:spAutoFit/>
          </a:bodyPr>
          <a:lstStyle/>
          <a:p>
            <a:pPr marL="171450" marR="0" lvl="0" indent="-135450"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rPr>
              <a:t>Tunnistetaan korjaavat toimenpiteet, ja otetaan ne käyttöön arjen toiminnassa. </a:t>
            </a:r>
          </a:p>
          <a:p>
            <a:pPr marL="171450" marR="0" lvl="0" indent="-135450"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lang="fi-FI" sz="900" dirty="0">
                <a:solidFill>
                  <a:srgbClr val="000000"/>
                </a:solidFill>
                <a:latin typeface="Arial" panose="020B0604020202020204"/>
              </a:rPr>
              <a:t>P</a:t>
            </a:r>
            <a:r>
              <a:rPr kumimoji="0" lang="fi-FI" sz="900" i="0" u="none" strike="noStrike" kern="1200" cap="none" spc="0" normalizeH="0" baseline="0" noProof="0" dirty="0" err="1">
                <a:ln>
                  <a:noFill/>
                </a:ln>
                <a:solidFill>
                  <a:srgbClr val="000000"/>
                </a:solidFill>
                <a:effectLst/>
                <a:uLnTx/>
                <a:uFillTx/>
                <a:latin typeface="Arial" panose="020B0604020202020204"/>
                <a:ea typeface="+mn-ea"/>
                <a:cs typeface="+mn-cs"/>
              </a:rPr>
              <a:t>äivitetään</a:t>
            </a:r>
            <a:r>
              <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rPr>
              <a:t> omavalvonta-suunnitelmaan kehittämistoimenpiteet kerran vuodessa, ja otetaan korjaavat toimet käyttöön.</a:t>
            </a:r>
          </a:p>
          <a:p>
            <a:pPr marL="171450" marR="0" lvl="0" indent="-1354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Tekstiruutu 8">
            <a:extLst>
              <a:ext uri="{FF2B5EF4-FFF2-40B4-BE49-F238E27FC236}">
                <a16:creationId xmlns:a16="http://schemas.microsoft.com/office/drawing/2014/main" id="{D708B6C2-80CD-CED8-60F4-BF6F2298ABFC}"/>
              </a:ext>
            </a:extLst>
          </p:cNvPr>
          <p:cNvSpPr txBox="1"/>
          <p:nvPr/>
        </p:nvSpPr>
        <p:spPr>
          <a:xfrm>
            <a:off x="5605670" y="988472"/>
            <a:ext cx="2713382"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Kehittämisen sykli </a:t>
            </a:r>
          </a:p>
        </p:txBody>
      </p:sp>
      <p:sp>
        <p:nvSpPr>
          <p:cNvPr id="39" name="TextBox 38">
            <a:extLst>
              <a:ext uri="{FF2B5EF4-FFF2-40B4-BE49-F238E27FC236}">
                <a16:creationId xmlns:a16="http://schemas.microsoft.com/office/drawing/2014/main" id="{567804D9-FAF2-55D1-C6AE-9FBEE9B8C10C}"/>
              </a:ext>
            </a:extLst>
          </p:cNvPr>
          <p:cNvSpPr txBox="1">
            <a:spLocks/>
          </p:cNvSpPr>
          <p:nvPr/>
        </p:nvSpPr>
        <p:spPr>
          <a:xfrm>
            <a:off x="8537651" y="4286572"/>
            <a:ext cx="1443597" cy="2046714"/>
          </a:xfrm>
          <a:prstGeom prst="rect">
            <a:avLst/>
          </a:prstGeom>
          <a:noFill/>
        </p:spPr>
        <p:txBody>
          <a:bodyPr wrap="square" lIns="91440" tIns="45720" rIns="91440" bIns="45720" rtlCol="0" anchor="t">
            <a:spAutoFit/>
          </a:bodyPr>
          <a:lstStyle>
            <a:defPPr>
              <a:defRPr lang="fi-FI"/>
            </a:defPPr>
            <a:lvl1pPr marL="171450" indent="-171450">
              <a:spcBef>
                <a:spcPts val="600"/>
              </a:spcBef>
              <a:buFont typeface="Arial" panose="020B0604020202020204" pitchFamily="34" charset="0"/>
              <a:buChar char="•"/>
              <a:defRPr sz="1000" b="1"/>
            </a:lvl1pPr>
          </a:lstStyle>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Tunnistetaan palvelua koskevat korjaavat toimenpiteet, ja otetaan ne käyttöön palvelun kaikiss</a:t>
            </a:r>
            <a:r>
              <a:rPr lang="fi-FI" sz="900" b="0" dirty="0">
                <a:solidFill>
                  <a:srgbClr val="000000"/>
                </a:solidFill>
                <a:latin typeface="Arial" panose="020B0604020202020204"/>
              </a:rPr>
              <a:t>a yksiköissä.</a:t>
            </a:r>
            <a:endParaRPr lang="en-US" dirty="0">
              <a:ea typeface="+mn-ea"/>
              <a:cs typeface="+mn-cs"/>
            </a:endParaRPr>
          </a:p>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Omavalvonta-ohjelman toteutumisen raportointi </a:t>
            </a:r>
            <a:r>
              <a:rPr lang="fi-FI" sz="900" b="0" dirty="0">
                <a:solidFill>
                  <a:srgbClr val="000000"/>
                </a:solidFill>
                <a:highlight>
                  <a:srgbClr val="FFFF00"/>
                </a:highlight>
                <a:latin typeface="Arial" panose="020B0604020202020204"/>
              </a:rPr>
              <a:t>4kk</a:t>
            </a: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 välein Eloisan nettisivuille.</a:t>
            </a:r>
            <a:endParaRPr lang="fi-FI" sz="900" b="0" i="0" u="none" strike="noStrike" kern="1200" cap="none" spc="0" normalizeH="0" baseline="0" noProof="0" dirty="0">
              <a:ln>
                <a:noFill/>
              </a:ln>
              <a:solidFill>
                <a:srgbClr val="000000"/>
              </a:solidFill>
              <a:effectLst/>
              <a:uLnTx/>
              <a:uFillTx/>
              <a:latin typeface="Arial" panose="020B0604020202020204"/>
              <a:cs typeface="Arial"/>
            </a:endParaRPr>
          </a:p>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i-FI" sz="900" b="0" i="0" u="none" strike="noStrike" kern="1200" cap="none" spc="0" normalizeH="0" baseline="0" noProof="0" dirty="0">
              <a:ln>
                <a:noFill/>
              </a:ln>
              <a:solidFill>
                <a:srgbClr val="000000"/>
              </a:solidFill>
              <a:effectLst/>
              <a:uLnTx/>
              <a:uFillTx/>
              <a:latin typeface="Arial" panose="020B0604020202020204"/>
              <a:cs typeface="Arial"/>
            </a:endParaRPr>
          </a:p>
        </p:txBody>
      </p:sp>
      <p:sp>
        <p:nvSpPr>
          <p:cNvPr id="75" name="TextBox 74">
            <a:extLst>
              <a:ext uri="{FF2B5EF4-FFF2-40B4-BE49-F238E27FC236}">
                <a16:creationId xmlns:a16="http://schemas.microsoft.com/office/drawing/2014/main" id="{8C56B79E-77AA-C221-D0BE-4FA89E9221C7}"/>
              </a:ext>
            </a:extLst>
          </p:cNvPr>
          <p:cNvSpPr txBox="1"/>
          <p:nvPr/>
        </p:nvSpPr>
        <p:spPr>
          <a:xfrm>
            <a:off x="2185925" y="3903068"/>
            <a:ext cx="9908898" cy="230832"/>
          </a:xfrm>
          <a:prstGeom prst="rect">
            <a:avLst/>
          </a:prstGeom>
          <a:solidFill>
            <a:srgbClr val="FDF1F8"/>
          </a:solidFill>
        </p:spPr>
        <p:txBody>
          <a:bodyPr wrap="square" lIns="216000"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900" b="0" i="1" u="none" strike="noStrike" kern="1200" cap="none" spc="0" normalizeH="0" baseline="0" noProof="0" dirty="0">
                <a:ln>
                  <a:noFill/>
                </a:ln>
                <a:solidFill>
                  <a:srgbClr val="ED0E93"/>
                </a:solidFill>
                <a:effectLst/>
                <a:uLnTx/>
                <a:uFillTx/>
                <a:latin typeface="Arial" panose="020B0604020202020204"/>
                <a:ea typeface="+mn-ea"/>
                <a:cs typeface="+mn-cs"/>
              </a:rPr>
              <a:t>Tiedon siirto ja kehittäminen tasojen välillä </a:t>
            </a:r>
          </a:p>
        </p:txBody>
      </p:sp>
      <p:sp>
        <p:nvSpPr>
          <p:cNvPr id="20" name="TextBox 19">
            <a:extLst>
              <a:ext uri="{FF2B5EF4-FFF2-40B4-BE49-F238E27FC236}">
                <a16:creationId xmlns:a16="http://schemas.microsoft.com/office/drawing/2014/main" id="{63A4C773-73C6-87A3-BB0B-49D39E44BE48}"/>
              </a:ext>
            </a:extLst>
          </p:cNvPr>
          <p:cNvSpPr txBox="1">
            <a:spLocks/>
          </p:cNvSpPr>
          <p:nvPr/>
        </p:nvSpPr>
        <p:spPr>
          <a:xfrm>
            <a:off x="2353142" y="1669405"/>
            <a:ext cx="3040564" cy="2123658"/>
          </a:xfrm>
          <a:prstGeom prst="rect">
            <a:avLst/>
          </a:prstGeom>
          <a:noFill/>
        </p:spPr>
        <p:txBody>
          <a:bodyPr wrap="square" rtlCol="0">
            <a:spAutoFit/>
          </a:bodyPr>
          <a:lstStyle/>
          <a:p>
            <a:pPr marL="0" marR="0" indent="0" algn="l" eaLnBrk="1" fontAlgn="auto" latinLnBrk="0" hangingPunct="1">
              <a:spcBef>
                <a:spcPts val="0"/>
              </a:spcBef>
              <a:spcAft>
                <a:spcPts val="0"/>
              </a:spcAft>
            </a:pPr>
            <a:r>
              <a:rPr lang="fi-FI" sz="1000" b="1" i="0" u="none" strike="noStrike" kern="1200" dirty="0">
                <a:solidFill>
                  <a:srgbClr val="000000"/>
                </a:solidFill>
                <a:effectLst/>
                <a:latin typeface="Arial" panose="020B0604020202020204" pitchFamily="34" charset="0"/>
              </a:rPr>
              <a:t>Raportointityökalun (</a:t>
            </a:r>
            <a:r>
              <a:rPr lang="fi-FI" sz="1000" b="1" i="0" u="none" strike="noStrike" kern="1200" dirty="0" err="1">
                <a:solidFill>
                  <a:srgbClr val="000000"/>
                </a:solidFill>
                <a:effectLst/>
                <a:latin typeface="Arial" panose="020B0604020202020204" pitchFamily="34" charset="0"/>
              </a:rPr>
              <a:t>HaiPro</a:t>
            </a:r>
            <a:r>
              <a:rPr lang="fi-FI" sz="1000" b="1" i="0" u="none" strike="noStrike" kern="1200" dirty="0">
                <a:solidFill>
                  <a:srgbClr val="000000"/>
                </a:solidFill>
                <a:effectLst/>
                <a:latin typeface="Arial" panose="020B0604020202020204" pitchFamily="34" charset="0"/>
              </a:rPr>
              <a:t>) ilmoitukset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ilmoitukset epäkohdista ja niiden uhista</a:t>
            </a:r>
            <a:endParaRPr lang="fi-FI" sz="9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ilmoitukset läheltä piti -tilanteista, vaaratilanteista, lääkepoikkeamista ja viallisista laitteista</a:t>
            </a:r>
            <a:endParaRPr lang="fi-FI" sz="900" b="0" i="0" u="none" strike="noStrike" dirty="0">
              <a:effectLst/>
              <a:latin typeface="Arial" panose="020B0604020202020204" pitchFamily="34" charset="0"/>
            </a:endParaRPr>
          </a:p>
          <a:p>
            <a:pPr marL="0" algn="l" eaLnBrk="1" fontAlgn="t"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Asiakaspalautteet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suulliset palautteet työntekijöille</a:t>
            </a:r>
            <a:endParaRPr lang="fi-FI" sz="9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sähköiset palautteet </a:t>
            </a:r>
            <a:endParaRPr lang="fi-FI" sz="900" b="0" i="0" u="none" strike="noStrike" dirty="0">
              <a:effectLst/>
              <a:latin typeface="Arial" panose="020B0604020202020204" pitchFamily="34" charset="0"/>
            </a:endParaRPr>
          </a:p>
          <a:p>
            <a:pPr marL="0" algn="l" eaLnBrk="1" fontAlgn="t"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Työntekijöiden kokemukset </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ennaltaehkäisevät toimet riskienhallintaan perustuen työntekijöiden kokemukseen</a:t>
            </a:r>
            <a:endParaRPr lang="fi-FI" sz="900" b="0" i="0" u="none" strike="noStrike" dirty="0">
              <a:effectLst/>
              <a:latin typeface="Arial" panose="020B0604020202020204" pitchFamily="34" charset="0"/>
            </a:endParaRPr>
          </a:p>
          <a:p>
            <a:pPr marL="0" marR="0" indent="0" algn="l" eaLnBrk="1" fontAlgn="auto"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Tiedolla johtamisen mittarit </a:t>
            </a:r>
            <a:endParaRPr lang="fi-FI" sz="10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t</a:t>
            </a:r>
            <a:r>
              <a:rPr lang="fi-FI" sz="900" b="0" i="0" u="none" strike="noStrike" kern="1200" dirty="0">
                <a:solidFill>
                  <a:srgbClr val="000000"/>
                </a:solidFill>
                <a:effectLst/>
                <a:latin typeface="Arial" panose="020B0604020202020204" pitchFamily="34" charset="0"/>
              </a:rPr>
              <a:t>oiminnan mittarit</a:t>
            </a:r>
            <a:endParaRPr lang="fi-FI" sz="900" b="0" i="0" u="none" strike="noStrike" dirty="0">
              <a:effectLst/>
              <a:latin typeface="Arial" panose="020B0604020202020204" pitchFamily="34" charset="0"/>
            </a:endParaRPr>
          </a:p>
        </p:txBody>
      </p:sp>
      <p:cxnSp>
        <p:nvCxnSpPr>
          <p:cNvPr id="38" name="Straight Connector 37">
            <a:extLst>
              <a:ext uri="{FF2B5EF4-FFF2-40B4-BE49-F238E27FC236}">
                <a16:creationId xmlns:a16="http://schemas.microsoft.com/office/drawing/2014/main" id="{114EA06A-547F-8303-AFB9-AD644399A5F4}"/>
              </a:ext>
            </a:extLst>
          </p:cNvPr>
          <p:cNvCxnSpPr>
            <a:cxnSpLocks/>
          </p:cNvCxnSpPr>
          <p:nvPr/>
        </p:nvCxnSpPr>
        <p:spPr>
          <a:xfrm>
            <a:off x="2270104" y="2328761"/>
            <a:ext cx="3189982"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8C8A1D-C1EA-31A0-AC33-A7E25994E6BB}"/>
              </a:ext>
            </a:extLst>
          </p:cNvPr>
          <p:cNvCxnSpPr>
            <a:cxnSpLocks/>
          </p:cNvCxnSpPr>
          <p:nvPr/>
        </p:nvCxnSpPr>
        <p:spPr>
          <a:xfrm>
            <a:off x="2221159" y="2870386"/>
            <a:ext cx="3238927"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9A7C034-63D4-D1B5-571A-C559FDECF864}"/>
              </a:ext>
            </a:extLst>
          </p:cNvPr>
          <p:cNvCxnSpPr>
            <a:cxnSpLocks/>
          </p:cNvCxnSpPr>
          <p:nvPr/>
        </p:nvCxnSpPr>
        <p:spPr>
          <a:xfrm>
            <a:off x="2270104" y="3394510"/>
            <a:ext cx="3089686"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B840DEC8-E713-643D-E4DA-DE4778AFF816}"/>
              </a:ext>
            </a:extLst>
          </p:cNvPr>
          <p:cNvCxnSpPr>
            <a:cxnSpLocks/>
            <a:stCxn id="78" idx="2"/>
            <a:endCxn id="105" idx="2"/>
          </p:cNvCxnSpPr>
          <p:nvPr/>
        </p:nvCxnSpPr>
        <p:spPr>
          <a:xfrm rot="5400000">
            <a:off x="6066231" y="1287840"/>
            <a:ext cx="11006" cy="9903617"/>
          </a:xfrm>
          <a:prstGeom prst="bentConnector3">
            <a:avLst>
              <a:gd name="adj1" fmla="val 2177049"/>
            </a:avLst>
          </a:prstGeom>
          <a:ln w="63500">
            <a:solidFill>
              <a:schemeClr val="accent3">
                <a:lumMod val="60000"/>
                <a:lumOff val="4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AB84324-A99C-E2DA-93CA-CF5AAAEB2806}"/>
              </a:ext>
            </a:extLst>
          </p:cNvPr>
          <p:cNvSpPr txBox="1"/>
          <p:nvPr/>
        </p:nvSpPr>
        <p:spPr>
          <a:xfrm>
            <a:off x="2328530" y="4175881"/>
            <a:ext cx="2784848" cy="2092881"/>
          </a:xfrm>
          <a:prstGeom prst="rect">
            <a:avLst/>
          </a:prstGeom>
          <a:noFill/>
        </p:spPr>
        <p:txBody>
          <a:bodyPr wrap="square" rtlCol="0">
            <a:spAutoFit/>
          </a:bodyPr>
          <a:lstStyle/>
          <a:p>
            <a:pPr marL="0" marR="0" indent="0" algn="l" eaLnBrk="1" fontAlgn="auto"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Epäkohtailmoitukset</a:t>
            </a:r>
            <a:endParaRPr lang="fi-FI" sz="1000" b="0" i="0" u="none" strike="noStrike" dirty="0">
              <a:effectLst/>
              <a:latin typeface="Arial" panose="020B0604020202020204" pitchFamily="34" charset="0"/>
            </a:endParaRPr>
          </a:p>
          <a:p>
            <a:pPr marL="0" marR="0" indent="0" algn="l" eaLnBrk="1" fontAlgn="auto" latinLnBrk="0" hangingPunct="1">
              <a:spcBef>
                <a:spcPts val="600"/>
              </a:spcBef>
              <a:spcAft>
                <a:spcPts val="0"/>
              </a:spcAft>
            </a:pPr>
            <a:r>
              <a:rPr lang="fi-FI" sz="1000" b="1" i="0" u="none" strike="noStrike" kern="1200" dirty="0">
                <a:effectLst/>
                <a:latin typeface="Arial" panose="020B0604020202020204" pitchFamily="34" charset="0"/>
              </a:rPr>
              <a:t>Asiakaspalautteet</a:t>
            </a:r>
            <a:endParaRPr lang="fi-FI" sz="10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Eloisan palautelomake</a:t>
            </a:r>
            <a:endParaRPr lang="fi-FI" sz="9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dirty="0">
                <a:latin typeface="Arial" panose="020B0604020202020204" pitchFamily="34" charset="0"/>
              </a:rPr>
              <a:t>Kansallinen vanhuspalveluiden kysely</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Kokemukset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tiimien kehittämisideat, omavalvonnan tavoitteet</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Tiedolla johtamisen mittarit </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toiminnan mittarit</a:t>
            </a:r>
          </a:p>
          <a:p>
            <a:pPr marL="173736" indent="-101736" algn="l" eaLnBrk="1" fontAlgn="t"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asiakastyytyväisyys</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Yksiköiden omavalvontasuunnitelmat</a:t>
            </a:r>
            <a:endParaRPr lang="fi-FI" sz="10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Valvonnan kyselyt</a:t>
            </a:r>
            <a:endParaRPr lang="fi-FI" sz="1000" b="0" i="0" u="none" strike="noStrike" dirty="0">
              <a:effectLst/>
              <a:latin typeface="Arial" panose="020B0604020202020204" pitchFamily="34" charset="0"/>
            </a:endParaRPr>
          </a:p>
        </p:txBody>
      </p:sp>
      <p:cxnSp>
        <p:nvCxnSpPr>
          <p:cNvPr id="62" name="Straight Connector 61">
            <a:extLst>
              <a:ext uri="{FF2B5EF4-FFF2-40B4-BE49-F238E27FC236}">
                <a16:creationId xmlns:a16="http://schemas.microsoft.com/office/drawing/2014/main" id="{B8DDEEA3-97FB-1D14-FA9B-29B5C2A4AC61}"/>
              </a:ext>
            </a:extLst>
          </p:cNvPr>
          <p:cNvCxnSpPr>
            <a:cxnSpLocks/>
          </p:cNvCxnSpPr>
          <p:nvPr/>
        </p:nvCxnSpPr>
        <p:spPr>
          <a:xfrm>
            <a:off x="2276456" y="4418650"/>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D94F0C-AD0C-F929-47C7-4AC2EB2722B8}"/>
              </a:ext>
            </a:extLst>
          </p:cNvPr>
          <p:cNvCxnSpPr>
            <a:cxnSpLocks/>
          </p:cNvCxnSpPr>
          <p:nvPr/>
        </p:nvCxnSpPr>
        <p:spPr>
          <a:xfrm>
            <a:off x="2276456" y="4907022"/>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BEAA42-3067-4398-916F-4ACDB5681D33}"/>
              </a:ext>
            </a:extLst>
          </p:cNvPr>
          <p:cNvCxnSpPr>
            <a:cxnSpLocks/>
          </p:cNvCxnSpPr>
          <p:nvPr/>
        </p:nvCxnSpPr>
        <p:spPr>
          <a:xfrm>
            <a:off x="2276456" y="5260313"/>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3BA29A-DE3B-5886-269E-06B11DC70C18}"/>
              </a:ext>
            </a:extLst>
          </p:cNvPr>
          <p:cNvCxnSpPr>
            <a:cxnSpLocks/>
          </p:cNvCxnSpPr>
          <p:nvPr/>
        </p:nvCxnSpPr>
        <p:spPr>
          <a:xfrm>
            <a:off x="2276456" y="5784311"/>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B865A7-592C-518A-A2E4-41BC96444C79}"/>
              </a:ext>
            </a:extLst>
          </p:cNvPr>
          <p:cNvCxnSpPr>
            <a:cxnSpLocks/>
          </p:cNvCxnSpPr>
          <p:nvPr/>
        </p:nvCxnSpPr>
        <p:spPr>
          <a:xfrm>
            <a:off x="2276456" y="6009943"/>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C6EDCF4-C7A0-14AA-F3D9-1F10C8B567A4}"/>
              </a:ext>
            </a:extLst>
          </p:cNvPr>
          <p:cNvSpPr txBox="1"/>
          <p:nvPr/>
        </p:nvSpPr>
        <p:spPr>
          <a:xfrm>
            <a:off x="6256862" y="4185787"/>
            <a:ext cx="2266935" cy="230832"/>
          </a:xfrm>
          <a:prstGeom prst="rect">
            <a:avLst/>
          </a:prstGeom>
          <a:noFill/>
        </p:spPr>
        <p:txBody>
          <a:bodyPr wrap="square" rtlCol="0">
            <a:spAutoFit/>
          </a:bodyPr>
          <a:lstStyle/>
          <a:p>
            <a:pPr marL="0" marR="0" indent="0" algn="l" eaLnBrk="1" fontAlgn="auto" latinLnBrk="0" hangingPunct="1">
              <a:spcBef>
                <a:spcPts val="0"/>
              </a:spcBef>
              <a:spcAft>
                <a:spcPts val="1130"/>
              </a:spcAft>
            </a:pPr>
            <a:r>
              <a:rPr lang="fi-FI" sz="900" b="0" i="0" u="none" strike="noStrike" kern="1200" dirty="0">
                <a:solidFill>
                  <a:srgbClr val="000000"/>
                </a:solidFill>
                <a:effectLst/>
                <a:latin typeface="Arial" panose="020B0604020202020204" pitchFamily="34" charset="0"/>
              </a:rPr>
              <a:t>Sosiaali- ja integraatiojohtaja kä</a:t>
            </a:r>
            <a:r>
              <a:rPr lang="fi-FI" sz="900" dirty="0">
                <a:solidFill>
                  <a:srgbClr val="000000"/>
                </a:solidFill>
                <a:latin typeface="Arial" panose="020B0604020202020204" pitchFamily="34" charset="0"/>
              </a:rPr>
              <a:t>sittelee.</a:t>
            </a:r>
          </a:p>
        </p:txBody>
      </p:sp>
      <p:sp>
        <p:nvSpPr>
          <p:cNvPr id="3" name="Rectangle 2">
            <a:extLst>
              <a:ext uri="{FF2B5EF4-FFF2-40B4-BE49-F238E27FC236}">
                <a16:creationId xmlns:a16="http://schemas.microsoft.com/office/drawing/2014/main" id="{A9B95637-E64F-E217-EB1B-D526B513ECA6}"/>
              </a:ext>
            </a:extLst>
          </p:cNvPr>
          <p:cNvSpPr>
            <a:spLocks/>
          </p:cNvSpPr>
          <p:nvPr/>
        </p:nvSpPr>
        <p:spPr>
          <a:xfrm>
            <a:off x="5520890" y="4418650"/>
            <a:ext cx="756787" cy="160696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Vuosi-tasolla</a:t>
            </a:r>
          </a:p>
        </p:txBody>
      </p:sp>
      <p:sp>
        <p:nvSpPr>
          <p:cNvPr id="69" name="Rectangle 68">
            <a:extLst>
              <a:ext uri="{FF2B5EF4-FFF2-40B4-BE49-F238E27FC236}">
                <a16:creationId xmlns:a16="http://schemas.microsoft.com/office/drawing/2014/main" id="{AE06B543-82CA-8301-40AC-7BA8B181EBC3}"/>
              </a:ext>
            </a:extLst>
          </p:cNvPr>
          <p:cNvSpPr/>
          <p:nvPr/>
        </p:nvSpPr>
        <p:spPr>
          <a:xfrm>
            <a:off x="5514998" y="4140998"/>
            <a:ext cx="752630" cy="25532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rPr>
              <a:t>tapahtuessa</a:t>
            </a:r>
          </a:p>
        </p:txBody>
      </p:sp>
      <p:cxnSp>
        <p:nvCxnSpPr>
          <p:cNvPr id="81" name="Straight Connector 80">
            <a:extLst>
              <a:ext uri="{FF2B5EF4-FFF2-40B4-BE49-F238E27FC236}">
                <a16:creationId xmlns:a16="http://schemas.microsoft.com/office/drawing/2014/main" id="{D22CB1E1-3803-D4F4-EB43-A82C28319C53}"/>
              </a:ext>
            </a:extLst>
          </p:cNvPr>
          <p:cNvCxnSpPr>
            <a:cxnSpLocks/>
          </p:cNvCxnSpPr>
          <p:nvPr/>
        </p:nvCxnSpPr>
        <p:spPr>
          <a:xfrm>
            <a:off x="1807007" y="12081760"/>
            <a:ext cx="6084000"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3F255E5-E40B-7DAD-D64C-7161AFCA388F}"/>
              </a:ext>
            </a:extLst>
          </p:cNvPr>
          <p:cNvSpPr/>
          <p:nvPr/>
        </p:nvSpPr>
        <p:spPr>
          <a:xfrm>
            <a:off x="5522308" y="1347903"/>
            <a:ext cx="759698" cy="257892"/>
          </a:xfrm>
          <a:prstGeom prst="rect">
            <a:avLst/>
          </a:prstGeom>
          <a:solidFill>
            <a:srgbClr val="FDBFE2"/>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54000" rIns="0" rtlCol="0" anchor="ctr"/>
          <a:lstStyle/>
          <a:p>
            <a:pPr marL="0" marR="0" lvl="0" indent="0" algn="l" defTabSz="914377" eaLnBrk="1" fontAlgn="auto" latinLnBrk="0" hangingPunct="1">
              <a:lnSpc>
                <a:spcPct val="90000"/>
              </a:lnSpc>
              <a:spcBef>
                <a:spcPts val="0"/>
              </a:spcBef>
              <a:spcAft>
                <a:spcPts val="0"/>
              </a:spcAft>
              <a:buClrTx/>
              <a:buSzTx/>
              <a:buFontTx/>
              <a:buNone/>
              <a:tabLst/>
              <a:defRPr/>
            </a:pPr>
            <a:r>
              <a:rPr kumimoji="0" lang="fi-FI" sz="700" b="1" i="0" u="none" strike="noStrike" kern="1200" cap="none" spc="0" normalizeH="0" baseline="0" noProof="0" dirty="0">
                <a:ln>
                  <a:noFill/>
                </a:ln>
                <a:solidFill>
                  <a:srgbClr val="000000"/>
                </a:solidFill>
                <a:effectLst/>
                <a:uLnTx/>
                <a:uFillTx/>
                <a:latin typeface="Arial" panose="020B0604020202020204"/>
                <a:ea typeface="+mn-ea"/>
                <a:cs typeface="+mn-cs"/>
              </a:rPr>
              <a:t>Tiedon seurannan sykli</a:t>
            </a:r>
          </a:p>
        </p:txBody>
      </p:sp>
      <p:sp>
        <p:nvSpPr>
          <p:cNvPr id="97" name="Rectangle 96">
            <a:extLst>
              <a:ext uri="{FF2B5EF4-FFF2-40B4-BE49-F238E27FC236}">
                <a16:creationId xmlns:a16="http://schemas.microsoft.com/office/drawing/2014/main" id="{B34AE031-EA79-9FCF-E22D-F90BFFE139C8}"/>
              </a:ext>
            </a:extLst>
          </p:cNvPr>
          <p:cNvSpPr/>
          <p:nvPr/>
        </p:nvSpPr>
        <p:spPr>
          <a:xfrm>
            <a:off x="6282006" y="1347902"/>
            <a:ext cx="2122861" cy="257892"/>
          </a:xfrm>
          <a:prstGeom prst="rect">
            <a:avLst/>
          </a:prstGeom>
          <a:solidFill>
            <a:srgbClr val="FDBFE2"/>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54000" rIns="0" rtlCol="0" anchor="ctr"/>
          <a:lstStyle/>
          <a:p>
            <a:pPr marL="0" marR="0" lvl="0" indent="0" algn="l" defTabSz="914377" eaLnBrk="1" fontAlgn="auto" latinLnBrk="0" hangingPunct="1">
              <a:lnSpc>
                <a:spcPct val="90000"/>
              </a:lnSpc>
              <a:spcBef>
                <a:spcPts val="0"/>
              </a:spcBef>
              <a:spcAft>
                <a:spcPts val="0"/>
              </a:spcAft>
              <a:buClrTx/>
              <a:buSzTx/>
              <a:buFontTx/>
              <a:buNone/>
              <a:tabLst/>
              <a:defRPr/>
            </a:pPr>
            <a:r>
              <a:rPr kumimoji="0" lang="fi-FI" sz="700" b="1" i="0" u="none" strike="noStrike" kern="1200" cap="none" spc="0" normalizeH="0" baseline="0" noProof="0" dirty="0">
                <a:ln>
                  <a:noFill/>
                </a:ln>
                <a:solidFill>
                  <a:srgbClr val="000000"/>
                </a:solidFill>
                <a:effectLst/>
                <a:uLnTx/>
                <a:uFillTx/>
                <a:latin typeface="Arial" panose="020B0604020202020204"/>
                <a:ea typeface="+mn-ea"/>
                <a:cs typeface="+mn-cs"/>
              </a:rPr>
              <a:t>Selite</a:t>
            </a:r>
          </a:p>
        </p:txBody>
      </p:sp>
      <p:sp>
        <p:nvSpPr>
          <p:cNvPr id="7" name="Rectangle 6">
            <a:extLst>
              <a:ext uri="{FF2B5EF4-FFF2-40B4-BE49-F238E27FC236}">
                <a16:creationId xmlns:a16="http://schemas.microsoft.com/office/drawing/2014/main" id="{568F1DCB-E609-2E14-5C48-F02857D7CF89}"/>
              </a:ext>
            </a:extLst>
          </p:cNvPr>
          <p:cNvSpPr/>
          <p:nvPr/>
        </p:nvSpPr>
        <p:spPr>
          <a:xfrm>
            <a:off x="5523712" y="6005741"/>
            <a:ext cx="752630" cy="25532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rPr>
              <a:t>satunnaisesti</a:t>
            </a:r>
          </a:p>
        </p:txBody>
      </p:sp>
      <p:cxnSp>
        <p:nvCxnSpPr>
          <p:cNvPr id="28" name="Elbow Connector 51">
            <a:extLst>
              <a:ext uri="{FF2B5EF4-FFF2-40B4-BE49-F238E27FC236}">
                <a16:creationId xmlns:a16="http://schemas.microsoft.com/office/drawing/2014/main" id="{6FCA6C61-7BBC-802C-C457-055F70D2F9C7}"/>
              </a:ext>
            </a:extLst>
          </p:cNvPr>
          <p:cNvCxnSpPr>
            <a:cxnSpLocks/>
            <a:stCxn id="23" idx="3"/>
          </p:cNvCxnSpPr>
          <p:nvPr/>
        </p:nvCxnSpPr>
        <p:spPr>
          <a:xfrm flipH="1">
            <a:off x="11023542" y="2702944"/>
            <a:ext cx="734259" cy="3717734"/>
          </a:xfrm>
          <a:prstGeom prst="bentConnector4">
            <a:avLst>
              <a:gd name="adj1" fmla="val -31133"/>
              <a:gd name="adj2" fmla="val 63039"/>
            </a:avLst>
          </a:prstGeom>
          <a:ln w="63500">
            <a:solidFill>
              <a:schemeClr val="accent3">
                <a:lumMod val="60000"/>
                <a:lumOff val="40000"/>
              </a:schemeClr>
            </a:solidFill>
            <a:headEnd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8" name="Ryhmä 17">
            <a:extLst>
              <a:ext uri="{FF2B5EF4-FFF2-40B4-BE49-F238E27FC236}">
                <a16:creationId xmlns:a16="http://schemas.microsoft.com/office/drawing/2014/main" id="{F7E67BEF-7433-0A34-0F45-25927912A007}"/>
              </a:ext>
            </a:extLst>
          </p:cNvPr>
          <p:cNvGrpSpPr>
            <a:grpSpLocks/>
          </p:cNvGrpSpPr>
          <p:nvPr/>
        </p:nvGrpSpPr>
        <p:grpSpPr>
          <a:xfrm>
            <a:off x="5520891" y="1659015"/>
            <a:ext cx="2898895" cy="2217474"/>
            <a:chOff x="5617809" y="1637572"/>
            <a:chExt cx="3012845" cy="2307478"/>
          </a:xfrm>
        </p:grpSpPr>
        <p:sp>
          <p:nvSpPr>
            <p:cNvPr id="2" name="Rectangle 1">
              <a:extLst>
                <a:ext uri="{FF2B5EF4-FFF2-40B4-BE49-F238E27FC236}">
                  <a16:creationId xmlns:a16="http://schemas.microsoft.com/office/drawing/2014/main" id="{CC6EFEFD-4299-7C8A-F368-1D76C7F52F01}"/>
                </a:ext>
              </a:extLst>
            </p:cNvPr>
            <p:cNvSpPr>
              <a:spLocks/>
            </p:cNvSpPr>
            <p:nvPr/>
          </p:nvSpPr>
          <p:spPr>
            <a:xfrm>
              <a:off x="5617809" y="1647963"/>
              <a:ext cx="772009" cy="2297087"/>
            </a:xfrm>
            <a:prstGeom prst="rect">
              <a:avLst/>
            </a:prstGeom>
            <a:solidFill>
              <a:srgbClr val="FDE0F1"/>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Kuukausi-tasolla </a:t>
              </a:r>
            </a:p>
          </p:txBody>
        </p:sp>
        <p:sp>
          <p:nvSpPr>
            <p:cNvPr id="17" name="Suorakulmio 16">
              <a:extLst>
                <a:ext uri="{FF2B5EF4-FFF2-40B4-BE49-F238E27FC236}">
                  <a16:creationId xmlns:a16="http://schemas.microsoft.com/office/drawing/2014/main" id="{03591465-335C-D348-0DEC-93E68ADEB375}"/>
                </a:ext>
              </a:extLst>
            </p:cNvPr>
            <p:cNvSpPr>
              <a:spLocks/>
            </p:cNvSpPr>
            <p:nvPr/>
          </p:nvSpPr>
          <p:spPr>
            <a:xfrm>
              <a:off x="6447530" y="1637572"/>
              <a:ext cx="2183124" cy="2304320"/>
            </a:xfrm>
            <a:prstGeom prst="rect">
              <a:avLst/>
            </a:prstGeom>
            <a:solidFill>
              <a:srgbClr val="FD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fi-FI" sz="900" dirty="0">
                  <a:solidFill>
                    <a:srgbClr val="000000"/>
                  </a:solidFill>
                  <a:latin typeface="Arial" panose="020B0604020202020204" pitchFamily="34" charset="0"/>
                </a:rPr>
                <a:t>Ilmoitukset / palautteet / kokemukset / mittarit käydään läpi yksikön palavereissa viikoittain tai kuukausittain.</a:t>
              </a:r>
            </a:p>
          </p:txBody>
        </p:sp>
      </p:grpSp>
      <p:sp>
        <p:nvSpPr>
          <p:cNvPr id="78" name="Rectangle 77">
            <a:extLst>
              <a:ext uri="{FF2B5EF4-FFF2-40B4-BE49-F238E27FC236}">
                <a16:creationId xmlns:a16="http://schemas.microsoft.com/office/drawing/2014/main" id="{D21C50B1-A88C-88D5-E8C5-6395491C0047}"/>
              </a:ext>
            </a:extLst>
          </p:cNvPr>
          <p:cNvSpPr>
            <a:spLocks/>
          </p:cNvSpPr>
          <p:nvPr/>
        </p:nvSpPr>
        <p:spPr>
          <a:xfrm>
            <a:off x="10289283" y="4133900"/>
            <a:ext cx="1468518" cy="2100245"/>
          </a:xfrm>
          <a:prstGeom prst="rect">
            <a:avLst/>
          </a:prstGeom>
          <a:solidFill>
            <a:srgbClr val="FD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6" name="Tekstiruutu 22">
            <a:extLst>
              <a:ext uri="{FF2B5EF4-FFF2-40B4-BE49-F238E27FC236}">
                <a16:creationId xmlns:a16="http://schemas.microsoft.com/office/drawing/2014/main" id="{63A231A3-923A-805D-8BC7-93B943ADC8AF}"/>
              </a:ext>
            </a:extLst>
          </p:cNvPr>
          <p:cNvSpPr txBox="1"/>
          <p:nvPr/>
        </p:nvSpPr>
        <p:spPr>
          <a:xfrm>
            <a:off x="10332059" y="4323667"/>
            <a:ext cx="1385075" cy="1785104"/>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Yhtenäinen turvallinen ja laadukas toiminta, jossa riskienhallinta keskiössä. </a:t>
            </a:r>
          </a:p>
          <a:p>
            <a:pPr marL="0" marR="0" lvl="0" indent="0" defTabSz="914377"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Palvelussa yhteinen kehittämisen suunta. </a:t>
            </a:r>
          </a:p>
        </p:txBody>
      </p:sp>
      <p:pic>
        <p:nvPicPr>
          <p:cNvPr id="21" name="Kuva 20" descr="Maalitaulu tasaisella täytöllä">
            <a:extLst>
              <a:ext uri="{FF2B5EF4-FFF2-40B4-BE49-F238E27FC236}">
                <a16:creationId xmlns:a16="http://schemas.microsoft.com/office/drawing/2014/main" id="{3568FDAD-A6D4-19BD-7E71-143F4906BF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725" y="1815229"/>
            <a:ext cx="914400" cy="914400"/>
          </a:xfrm>
          <a:prstGeom prst="rect">
            <a:avLst/>
          </a:prstGeom>
        </p:spPr>
      </p:pic>
      <p:sp>
        <p:nvSpPr>
          <p:cNvPr id="42" name="Rectangle 2">
            <a:extLst>
              <a:ext uri="{FF2B5EF4-FFF2-40B4-BE49-F238E27FC236}">
                <a16:creationId xmlns:a16="http://schemas.microsoft.com/office/drawing/2014/main" id="{E4E16E31-D7F3-C8E7-87E2-A4721B1D2160}"/>
              </a:ext>
            </a:extLst>
          </p:cNvPr>
          <p:cNvSpPr>
            <a:spLocks/>
          </p:cNvSpPr>
          <p:nvPr/>
        </p:nvSpPr>
        <p:spPr>
          <a:xfrm>
            <a:off x="6283308" y="4424591"/>
            <a:ext cx="2136477" cy="1359720"/>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r>
              <a:rPr lang="fi-FI" sz="900" dirty="0">
                <a:solidFill>
                  <a:srgbClr val="000000"/>
                </a:solidFill>
                <a:latin typeface="Arial" panose="020B0604020202020204"/>
              </a:rPr>
              <a:t>Johto tarkastelee vuoden aikana saatuja asiakaspalautteita, kuuntelee yksiköiden työntekijöiden kokemuksia ja seuraa tiedolla johtamisen mittareita.</a:t>
            </a:r>
            <a:endPar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asakylkinen kolmio 21">
            <a:extLst>
              <a:ext uri="{FF2B5EF4-FFF2-40B4-BE49-F238E27FC236}">
                <a16:creationId xmlns:a16="http://schemas.microsoft.com/office/drawing/2014/main" id="{792BA978-07BA-7C05-133B-2407D8D22AEE}"/>
              </a:ext>
            </a:extLst>
          </p:cNvPr>
          <p:cNvSpPr/>
          <p:nvPr/>
        </p:nvSpPr>
        <p:spPr>
          <a:xfrm>
            <a:off x="994086" y="6178972"/>
            <a:ext cx="248574" cy="191801"/>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Tekstiruutu 42">
            <a:extLst>
              <a:ext uri="{FF2B5EF4-FFF2-40B4-BE49-F238E27FC236}">
                <a16:creationId xmlns:a16="http://schemas.microsoft.com/office/drawing/2014/main" id="{CAFFB9A0-37AB-9C8B-1EEB-F8C0E724CD40}"/>
              </a:ext>
            </a:extLst>
          </p:cNvPr>
          <p:cNvSpPr txBox="1"/>
          <p:nvPr/>
        </p:nvSpPr>
        <p:spPr>
          <a:xfrm>
            <a:off x="6267984" y="5784311"/>
            <a:ext cx="2274911" cy="230832"/>
          </a:xfrm>
          <a:prstGeom prst="rect">
            <a:avLst/>
          </a:prstGeom>
          <a:noFill/>
        </p:spPr>
        <p:txBody>
          <a:bodyPr wrap="square">
            <a:spAutoFit/>
          </a:bodyPr>
          <a:lstStyle/>
          <a:p>
            <a:pPr marL="0" marR="0" lvl="0" indent="0" algn="l" defTabSz="914377" rtl="0" eaLnBrk="1" fontAlgn="t" latinLnBrk="0" hangingPunct="1">
              <a:lnSpc>
                <a:spcPct val="100000"/>
              </a:lnSpc>
              <a:spcBef>
                <a:spcPts val="0"/>
              </a:spcBef>
              <a:spcAft>
                <a:spcPts val="105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Suunnitelmien päivittäminen vuosittain.</a:t>
            </a:r>
          </a:p>
        </p:txBody>
      </p:sp>
      <p:sp>
        <p:nvSpPr>
          <p:cNvPr id="30" name="Tekstiruutu 29">
            <a:extLst>
              <a:ext uri="{FF2B5EF4-FFF2-40B4-BE49-F238E27FC236}">
                <a16:creationId xmlns:a16="http://schemas.microsoft.com/office/drawing/2014/main" id="{6E45F7E1-2876-46AD-E8FF-B3E597CBA946}"/>
              </a:ext>
            </a:extLst>
          </p:cNvPr>
          <p:cNvSpPr txBox="1"/>
          <p:nvPr/>
        </p:nvSpPr>
        <p:spPr>
          <a:xfrm>
            <a:off x="6271413" y="6031916"/>
            <a:ext cx="1381896" cy="230832"/>
          </a:xfrm>
          <a:prstGeom prst="rect">
            <a:avLst/>
          </a:prstGeom>
          <a:noFill/>
        </p:spPr>
        <p:txBody>
          <a:bodyPr wrap="square">
            <a:spAutoFit/>
          </a:bodyPr>
          <a:lstStyle/>
          <a:p>
            <a:pPr marL="0" marR="0" lvl="0" indent="0" algn="l" defTabSz="914377" rtl="0" eaLnBrk="1" fontAlgn="t" latinLnBrk="0" hangingPunct="1">
              <a:lnSpc>
                <a:spcPct val="100000"/>
              </a:lnSpc>
              <a:spcBef>
                <a:spcPts val="0"/>
              </a:spcBef>
              <a:spcAft>
                <a:spcPts val="113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Valvontatiimi suorittaa.</a:t>
            </a:r>
          </a:p>
        </p:txBody>
      </p:sp>
    </p:spTree>
    <p:extLst>
      <p:ext uri="{BB962C8B-B14F-4D97-AF65-F5344CB8AC3E}">
        <p14:creationId xmlns:p14="http://schemas.microsoft.com/office/powerpoint/2010/main" val="3420909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29A6F2-EF4B-D534-014B-38ACB51D9EFB}"/>
              </a:ext>
            </a:extLst>
          </p:cNvPr>
          <p:cNvGraphicFramePr>
            <a:graphicFrameLocks noChangeAspect="1"/>
          </p:cNvGraphicFramePr>
          <p:nvPr>
            <p:custDataLst>
              <p:tags r:id="rId2"/>
            </p:custDataLst>
            <p:extLst>
              <p:ext uri="{D42A27DB-BD31-4B8C-83A1-F6EECF244321}">
                <p14:modId xmlns:p14="http://schemas.microsoft.com/office/powerpoint/2010/main" val="3873188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5" imgW="484" imgH="486" progId="TCLayout.ActiveDocument.1">
                  <p:embed/>
                </p:oleObj>
              </mc:Choice>
              <mc:Fallback>
                <p:oleObj name="think-cell Slide" r:id="rId5" imgW="484" imgH="486" progId="TCLayout.ActiveDocument.1">
                  <p:embed/>
                  <p:pic>
                    <p:nvPicPr>
                      <p:cNvPr id="3" name="think-cell data - do not delete" hidden="1">
                        <a:extLst>
                          <a:ext uri="{FF2B5EF4-FFF2-40B4-BE49-F238E27FC236}">
                            <a16:creationId xmlns:a16="http://schemas.microsoft.com/office/drawing/2014/main" id="{E929A6F2-EF4B-D534-014B-38ACB51D9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Omavalvontasuunnitelman seuranta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p:txBody>
          <a:bodyPr numCol="1"/>
          <a:lstStyle/>
          <a:p>
            <a:pPr marL="0" indent="0">
              <a:lnSpc>
                <a:spcPct val="100000"/>
              </a:lnSpc>
              <a:buNone/>
            </a:pPr>
            <a:r>
              <a:rPr lang="fi-FI" sz="2000" b="1" dirty="0">
                <a:latin typeface="+mn-lt"/>
                <a:ea typeface="Inter" panose="02000503000000020004" pitchFamily="2" charset="0"/>
              </a:rPr>
              <a:t>Omavalvontasuunnitelman hyväksyy ja vahvistaa palveluyksikön/pisteiden esihenkilö</a:t>
            </a:r>
            <a:endParaRPr lang="fi-FI" sz="2000" dirty="0">
              <a:latin typeface="+mn-lt"/>
              <a:ea typeface="Inter" panose="02000503000000020004" pitchFamily="2" charset="0"/>
              <a:cs typeface="Times New Roman" panose="02020603050405020304" pitchFamily="18" charset="0"/>
            </a:endParaRPr>
          </a:p>
          <a:p>
            <a:pPr marL="0" indent="0">
              <a:lnSpc>
                <a:spcPct val="100000"/>
              </a:lnSpc>
              <a:buNone/>
            </a:pPr>
            <a:r>
              <a:rPr lang="fi-FI" sz="1200" dirty="0">
                <a:latin typeface="+mn-lt"/>
                <a:ea typeface="Inter" panose="02000503000000020004" pitchFamily="2" charset="0"/>
              </a:rPr>
              <a:t> </a:t>
            </a:r>
          </a:p>
          <a:p>
            <a:endParaRPr lang="fi-FI" dirty="0"/>
          </a:p>
        </p:txBody>
      </p:sp>
      <p:sp>
        <p:nvSpPr>
          <p:cNvPr id="14" name="Rectangle 13">
            <a:extLst>
              <a:ext uri="{FF2B5EF4-FFF2-40B4-BE49-F238E27FC236}">
                <a16:creationId xmlns:a16="http://schemas.microsoft.com/office/drawing/2014/main" id="{4D77D2E9-9CAA-C1AF-5A01-E75EF0ABF71E}"/>
              </a:ext>
            </a:extLst>
          </p:cNvPr>
          <p:cNvSpPr/>
          <p:nvPr/>
        </p:nvSpPr>
        <p:spPr>
          <a:xfrm>
            <a:off x="2124635" y="3124200"/>
            <a:ext cx="7437528" cy="2747964"/>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lang="fi-FI" altLang="fi-FI" sz="1400" dirty="0">
              <a:solidFill>
                <a:schemeClr val="tx1"/>
              </a:solidFill>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Paikka ja päiväys </a:t>
            </a:r>
            <a:r>
              <a:rPr kumimoji="0" lang="fi-FI" altLang="fi-FI" sz="1400" b="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fi-FI" altLang="fi-FI" sz="1400" b="0" i="0" u="none" strike="noStrike" cap="none" normalizeH="0" baseline="0" dirty="0">
              <a:ln>
                <a:noFill/>
              </a:ln>
              <a:solidFill>
                <a:schemeClr val="tx1"/>
              </a:solidFill>
              <a:effectLst/>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lang="fi-FI" altLang="fi-FI" sz="1400" dirty="0">
              <a:solidFill>
                <a:schemeClr val="tx1"/>
              </a:solidFill>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Allekirjoitus </a:t>
            </a:r>
            <a:r>
              <a:rPr kumimoji="0" lang="fi-FI" altLang="fi-FI" sz="1400" b="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fi-FI" altLang="fi-FI" sz="1400" b="0" i="0" u="sng"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endParaRPr kumimoji="0" lang="fi-FI" altLang="fi-FI" sz="2000" b="0" i="0" u="none" strike="noStrike" cap="none" normalizeH="0" baseline="0" dirty="0">
              <a:ln>
                <a:noFill/>
              </a:ln>
              <a:solidFill>
                <a:schemeClr val="tx1"/>
              </a:solidFill>
              <a:effectLst/>
              <a:latin typeface="Arial" panose="020B0604020202020204" pitchFamily="34" charset="0"/>
            </a:endParaRPr>
          </a:p>
          <a:p>
            <a:pPr algn="ctr"/>
            <a:endParaRPr lang="fi-FI" sz="1351" dirty="0"/>
          </a:p>
        </p:txBody>
      </p:sp>
    </p:spTree>
    <p:extLst>
      <p:ext uri="{BB962C8B-B14F-4D97-AF65-F5344CB8AC3E}">
        <p14:creationId xmlns:p14="http://schemas.microsoft.com/office/powerpoint/2010/main" val="369547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a:xfrm>
            <a:off x="432363" y="820946"/>
            <a:ext cx="11289174" cy="868004"/>
          </a:xfrm>
        </p:spPr>
        <p:txBody>
          <a:bodyPr vert="horz"/>
          <a:lstStyle/>
          <a:p>
            <a:r>
              <a:rPr lang="fi-FI" sz="2600">
                <a:latin typeface="+mj-lt"/>
                <a:ea typeface="Inter" panose="02000503000000020004" pitchFamily="2" charset="0"/>
              </a:rPr>
              <a:t>Sisällysluettelo</a:t>
            </a:r>
            <a:endParaRPr lang="fi-FI" dirty="0"/>
          </a:p>
        </p:txBody>
      </p:sp>
      <p:sp>
        <p:nvSpPr>
          <p:cNvPr id="4" name="TextBox 3">
            <a:extLst>
              <a:ext uri="{FF2B5EF4-FFF2-40B4-BE49-F238E27FC236}">
                <a16:creationId xmlns:a16="http://schemas.microsoft.com/office/drawing/2014/main" id="{83CA2BFC-BBC3-4506-C864-AFC381D87D5F}"/>
              </a:ext>
            </a:extLst>
          </p:cNvPr>
          <p:cNvSpPr txBox="1">
            <a:spLocks/>
          </p:cNvSpPr>
          <p:nvPr/>
        </p:nvSpPr>
        <p:spPr>
          <a:xfrm>
            <a:off x="8576750" y="1984726"/>
            <a:ext cx="3191591" cy="707886"/>
          </a:xfrm>
          <a:prstGeom prst="rect">
            <a:avLst/>
          </a:prstGeom>
          <a:noFill/>
        </p:spPr>
        <p:txBody>
          <a:bodyPr wrap="square" rtlCol="0">
            <a:spAutoFit/>
          </a:bodyPr>
          <a:lstStyle/>
          <a:p>
            <a:pPr marL="0" lvl="1">
              <a:spcAft>
                <a:spcPts val="600"/>
              </a:spcAft>
            </a:pPr>
            <a:r>
              <a:rPr lang="fi-FI" sz="2000" b="1" dirty="0">
                <a:solidFill>
                  <a:schemeClr val="accent3"/>
                </a:solidFill>
                <a:latin typeface="+mj-lt"/>
                <a:ea typeface="Inter" panose="02000503000000020004" pitchFamily="2" charset="0"/>
              </a:rPr>
              <a:t>Kehittäminen ja seuranta</a:t>
            </a:r>
            <a:endParaRPr lang="fi-FI" sz="1200" dirty="0">
              <a:solidFill>
                <a:schemeClr val="accent3"/>
              </a:solidFill>
              <a:latin typeface="+mj-lt"/>
              <a:ea typeface="Inter" panose="02000503000000020004"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B0587810-B5AC-7F2A-A646-39BBE5621D09}"/>
              </a:ext>
            </a:extLst>
          </p:cNvPr>
          <p:cNvSpPr txBox="1">
            <a:spLocks/>
          </p:cNvSpPr>
          <p:nvPr/>
        </p:nvSpPr>
        <p:spPr>
          <a:xfrm>
            <a:off x="4111824" y="2972213"/>
            <a:ext cx="4286896" cy="2956387"/>
          </a:xfrm>
          <a:prstGeom prst="rect">
            <a:avLst/>
          </a:prstGeom>
          <a:noFill/>
        </p:spPr>
        <p:txBody>
          <a:bodyPr wrap="square" lIns="91440" tIns="45720" rIns="91440" bIns="45720" rtlCol="0" anchor="t">
            <a:spAutoFit/>
          </a:bodyPr>
          <a:lstStyle/>
          <a:p>
            <a:pPr marL="0" lvl="1">
              <a:lnSpc>
                <a:spcPct val="200000"/>
              </a:lnSpc>
              <a:spcBef>
                <a:spcPts val="900"/>
              </a:spcBef>
              <a:spcAft>
                <a:spcPts val="200"/>
              </a:spcAft>
            </a:pPr>
            <a:r>
              <a:rPr lang="fi-FI" sz="1200" u="sng" dirty="0">
                <a:uFill>
                  <a:solidFill>
                    <a:schemeClr val="bg1"/>
                  </a:solidFill>
                </a:uFill>
                <a:hlinkClick r:id="rId3" action="ppaction://hlinksldjump"/>
              </a:rPr>
              <a:t>Toiminta-ajatus, arvot ja toimintaperiaatteet…..…...</a:t>
            </a:r>
            <a:endParaRPr lang="fi-FI" sz="1200" u="sng" dirty="0">
              <a:uFill>
                <a:solidFill>
                  <a:schemeClr val="bg1"/>
                </a:solidFill>
              </a:uFill>
            </a:endParaRPr>
          </a:p>
          <a:p>
            <a:pPr marL="0" lvl="1">
              <a:lnSpc>
                <a:spcPct val="200000"/>
              </a:lnSpc>
              <a:spcBef>
                <a:spcPts val="900"/>
              </a:spcBef>
              <a:spcAft>
                <a:spcPts val="200"/>
              </a:spcAft>
            </a:pPr>
            <a:r>
              <a:rPr lang="fi-FI" sz="1200" u="sng">
                <a:uFill>
                  <a:solidFill>
                    <a:schemeClr val="bg1"/>
                  </a:solidFill>
                </a:uFill>
                <a:hlinkClick r:id="rId4" action="ppaction://hlinksldjump"/>
              </a:rPr>
              <a:t>Omavalvonnan toimeenpano … ...…………………..</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5" action="ppaction://hlinksldjump"/>
              </a:rPr>
              <a:t>Asiakkaan asema ja oikeudet………………………..</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6" action="ppaction://hlinksldjump"/>
              </a:rPr>
              <a:t>Palvelun sisällön omavalvonta..…………………..…</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7" action="ppaction://hlinksldjump"/>
              </a:rPr>
              <a:t>Asiakasturvallisuus……………………………….......</a:t>
            </a:r>
            <a:r>
              <a:rPr lang="fi-FI" sz="1200" u="sng" dirty="0">
                <a:uFill>
                  <a:solidFill>
                    <a:schemeClr val="bg1"/>
                  </a:solidFill>
                </a:uFill>
              </a:rPr>
              <a:t> </a:t>
            </a:r>
          </a:p>
          <a:p>
            <a:pPr marL="0" lvl="1">
              <a:lnSpc>
                <a:spcPct val="200000"/>
              </a:lnSpc>
              <a:spcBef>
                <a:spcPts val="900"/>
              </a:spcBef>
              <a:spcAft>
                <a:spcPts val="200"/>
              </a:spcAft>
            </a:pPr>
            <a:r>
              <a:rPr lang="fi-FI" sz="1200" u="sng" dirty="0">
                <a:uFill>
                  <a:solidFill>
                    <a:schemeClr val="bg1"/>
                  </a:solidFill>
                </a:uFill>
                <a:ea typeface="Inter" panose="02000503000000020004" pitchFamily="2" charset="0"/>
                <a:hlinkClick r:id="rId8" action="ppaction://hlinksldjump"/>
              </a:rPr>
              <a:t>Asiakas- ja potilastietojen käsittely ja kirjaaminen…</a:t>
            </a:r>
            <a:endParaRPr lang="fi-FI" sz="1200" u="sng" dirty="0">
              <a:uFill>
                <a:solidFill>
                  <a:schemeClr val="bg1"/>
                </a:solidFill>
              </a:uFill>
              <a:ea typeface="Inter" panose="02000503000000020004" pitchFamily="2" charset="0"/>
            </a:endParaRPr>
          </a:p>
        </p:txBody>
      </p:sp>
      <p:sp>
        <p:nvSpPr>
          <p:cNvPr id="7" name="TextBox 6">
            <a:extLst>
              <a:ext uri="{FF2B5EF4-FFF2-40B4-BE49-F238E27FC236}">
                <a16:creationId xmlns:a16="http://schemas.microsoft.com/office/drawing/2014/main" id="{564E4902-3D68-9EFA-D2E6-C2B11A07EBEF}"/>
              </a:ext>
            </a:extLst>
          </p:cNvPr>
          <p:cNvSpPr txBox="1">
            <a:spLocks/>
          </p:cNvSpPr>
          <p:nvPr/>
        </p:nvSpPr>
        <p:spPr>
          <a:xfrm>
            <a:off x="423659" y="1973954"/>
            <a:ext cx="3168000" cy="1231106"/>
          </a:xfrm>
          <a:prstGeom prst="rect">
            <a:avLst/>
          </a:prstGeom>
          <a:noFill/>
        </p:spPr>
        <p:txBody>
          <a:bodyPr wrap="square" rtlCol="0">
            <a:spAutoFit/>
          </a:bodyPr>
          <a:lstStyle/>
          <a:p>
            <a:pPr>
              <a:spcAft>
                <a:spcPts val="600"/>
              </a:spcAft>
            </a:pPr>
            <a:r>
              <a:rPr lang="fi-FI" sz="2000" b="1" dirty="0">
                <a:solidFill>
                  <a:schemeClr val="accent1">
                    <a:lumMod val="50000"/>
                  </a:schemeClr>
                </a:solidFill>
                <a:latin typeface="+mj-lt"/>
                <a:ea typeface="Inter" panose="02000503000000020004" pitchFamily="2" charset="0"/>
                <a:cs typeface="Times New Roman" panose="02020603050405020304" pitchFamily="18" charset="0"/>
              </a:rPr>
              <a:t>Toimintayksikön tiedot</a:t>
            </a:r>
          </a:p>
          <a:p>
            <a:pPr>
              <a:spcAft>
                <a:spcPts val="600"/>
              </a:spcAft>
            </a:pPr>
            <a:endParaRPr lang="fi-FI" sz="1200" dirty="0">
              <a:solidFill>
                <a:schemeClr val="accent1">
                  <a:lumMod val="50000"/>
                </a:schemeClr>
              </a:solidFill>
              <a:latin typeface="+mj-lt"/>
              <a:ea typeface="Inter" panose="02000503000000020004" pitchFamily="2" charset="0"/>
              <a:cs typeface="Times New Roman" panose="02020603050405020304" pitchFamily="18" charset="0"/>
            </a:endParaRPr>
          </a:p>
          <a:p>
            <a:pPr>
              <a:spcAft>
                <a:spcPts val="600"/>
              </a:spcAft>
            </a:pPr>
            <a:endParaRPr lang="fi-FI" sz="1200" dirty="0">
              <a:latin typeface="Inter" panose="02000503000000020004" pitchFamily="2" charset="0"/>
              <a:ea typeface="Inter" panose="02000503000000020004" pitchFamily="2" charset="0"/>
            </a:endParaRPr>
          </a:p>
        </p:txBody>
      </p:sp>
      <p:cxnSp>
        <p:nvCxnSpPr>
          <p:cNvPr id="13" name="Straight Connector 12">
            <a:extLst>
              <a:ext uri="{FF2B5EF4-FFF2-40B4-BE49-F238E27FC236}">
                <a16:creationId xmlns:a16="http://schemas.microsoft.com/office/drawing/2014/main" id="{16AC985C-2194-CA51-7341-957CC9136BB1}"/>
              </a:ext>
            </a:extLst>
          </p:cNvPr>
          <p:cNvCxnSpPr>
            <a:cxnSpLocks/>
          </p:cNvCxnSpPr>
          <p:nvPr/>
        </p:nvCxnSpPr>
        <p:spPr>
          <a:xfrm>
            <a:off x="3793281" y="2085277"/>
            <a:ext cx="0" cy="3843323"/>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1D1854-BE73-951C-6210-EE0DCA65D51A}"/>
              </a:ext>
            </a:extLst>
          </p:cNvPr>
          <p:cNvCxnSpPr>
            <a:cxnSpLocks/>
          </p:cNvCxnSpPr>
          <p:nvPr/>
        </p:nvCxnSpPr>
        <p:spPr>
          <a:xfrm>
            <a:off x="8300019" y="2085278"/>
            <a:ext cx="0" cy="3843322"/>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E41B4F-28D1-AF66-FE1F-CFD3739E2173}"/>
              </a:ext>
            </a:extLst>
          </p:cNvPr>
          <p:cNvSpPr txBox="1"/>
          <p:nvPr/>
        </p:nvSpPr>
        <p:spPr>
          <a:xfrm>
            <a:off x="4060761" y="1984726"/>
            <a:ext cx="4060127" cy="707886"/>
          </a:xfrm>
          <a:prstGeom prst="rect">
            <a:avLst/>
          </a:prstGeom>
          <a:noFill/>
        </p:spPr>
        <p:txBody>
          <a:bodyPr wrap="square">
            <a:spAutoFit/>
          </a:bodyPr>
          <a:lstStyle/>
          <a:p>
            <a:pPr marL="0" lvl="1">
              <a:spcAft>
                <a:spcPts val="600"/>
              </a:spcAft>
            </a:pPr>
            <a:r>
              <a:rPr lang="fi-FI" sz="2000" b="1" dirty="0">
                <a:solidFill>
                  <a:schemeClr val="accent5"/>
                </a:solidFill>
                <a:latin typeface="+mj-lt"/>
                <a:ea typeface="Inter" panose="02000503000000020004" pitchFamily="2" charset="0"/>
              </a:rPr>
              <a:t>Toimintaperiaatteet ja käytännöt</a:t>
            </a:r>
            <a:endParaRPr lang="fi-FI" sz="1200" dirty="0">
              <a:solidFill>
                <a:schemeClr val="accent5"/>
              </a:solidFill>
              <a:latin typeface="+mj-lt"/>
              <a:ea typeface="Inter" panose="02000503000000020004" pitchFamily="2" charset="0"/>
              <a:cs typeface="Times New Roman" panose="02020603050405020304" pitchFamily="18" charset="0"/>
            </a:endParaRPr>
          </a:p>
        </p:txBody>
      </p:sp>
      <p:sp>
        <p:nvSpPr>
          <p:cNvPr id="20" name="TextBox 19">
            <a:extLst>
              <a:ext uri="{FF2B5EF4-FFF2-40B4-BE49-F238E27FC236}">
                <a16:creationId xmlns:a16="http://schemas.microsoft.com/office/drawing/2014/main" id="{0DD80B9A-55FB-6F8A-B7DB-F9426B28698E}"/>
              </a:ext>
            </a:extLst>
          </p:cNvPr>
          <p:cNvSpPr txBox="1">
            <a:spLocks/>
          </p:cNvSpPr>
          <p:nvPr/>
        </p:nvSpPr>
        <p:spPr>
          <a:xfrm>
            <a:off x="383346" y="2972213"/>
            <a:ext cx="3292398" cy="914802"/>
          </a:xfrm>
          <a:prstGeom prst="rect">
            <a:avLst/>
          </a:prstGeom>
          <a:noFill/>
          <a:ln>
            <a:noFill/>
          </a:ln>
        </p:spPr>
        <p:txBody>
          <a:bodyPr wrap="square">
            <a:spAutoFit/>
          </a:bodyPr>
          <a:lstStyle/>
          <a:p>
            <a:pPr marL="0" marR="0" lvl="1" indent="0" algn="l" defTabSz="914377" eaLnBrk="1" fontAlgn="auto" latinLnBrk="0" hangingPunct="1">
              <a:lnSpc>
                <a:spcPct val="200000"/>
              </a:lnSpc>
              <a:spcBef>
                <a:spcPts val="900"/>
              </a:spcBef>
              <a:spcAft>
                <a:spcPts val="200"/>
              </a:spcAft>
              <a:buClrTx/>
              <a:buSzTx/>
              <a:buFontTx/>
              <a:buNone/>
              <a:tabLst/>
              <a:defRPr/>
            </a:pPr>
            <a:r>
              <a:rPr kumimoji="0" lang="fi-FI" sz="1200" u="sng" strike="noStrike" kern="1200" cap="none" spc="0" normalizeH="0" noProof="0" dirty="0">
                <a:solidFill>
                  <a:srgbClr val="000000"/>
                </a:solidFill>
                <a:effectLst/>
                <a:uLnTx/>
                <a:uFill>
                  <a:solidFill>
                    <a:schemeClr val="bg1"/>
                  </a:solidFill>
                </a:uFill>
                <a:latin typeface="Arial" panose="020B0604020202020204"/>
                <a:ea typeface="+mn-ea"/>
                <a:cs typeface="+mn-cs"/>
                <a:hlinkClick r:id="rId3" action="ppaction://hlinksldjump"/>
              </a:rPr>
              <a:t>Palveluntuottajaa koskevat tiedot……….....</a:t>
            </a:r>
            <a:endParaRPr kumimoji="0" lang="fi-FI" sz="1200" u="sng" strike="noStrike" kern="1200" cap="none" spc="0" normalizeH="0" noProof="0" dirty="0">
              <a:solidFill>
                <a:srgbClr val="000000"/>
              </a:solidFill>
              <a:effectLst/>
              <a:uLnTx/>
              <a:uFill>
                <a:solidFill>
                  <a:schemeClr val="bg1"/>
                </a:solidFill>
              </a:uFill>
              <a:latin typeface="Arial" panose="020B0604020202020204"/>
              <a:ea typeface="+mn-ea"/>
              <a:cs typeface="+mn-cs"/>
            </a:endParaRPr>
          </a:p>
          <a:p>
            <a:pPr marL="0" marR="0" lvl="1" indent="0" algn="l" defTabSz="914377" eaLnBrk="1" fontAlgn="auto" latinLnBrk="0" hangingPunct="1">
              <a:lnSpc>
                <a:spcPct val="200000"/>
              </a:lnSpc>
              <a:spcBef>
                <a:spcPts val="900"/>
              </a:spcBef>
              <a:spcAft>
                <a:spcPts val="200"/>
              </a:spcAft>
              <a:buClrTx/>
              <a:buSzTx/>
              <a:buFontTx/>
              <a:buNone/>
              <a:tabLst/>
              <a:defRPr/>
            </a:pPr>
            <a:r>
              <a:rPr lang="fi-FI" sz="1200" u="sng" dirty="0">
                <a:solidFill>
                  <a:srgbClr val="000000"/>
                </a:solidFill>
                <a:uFill>
                  <a:solidFill>
                    <a:schemeClr val="bg1"/>
                  </a:solidFill>
                </a:uFill>
                <a:latin typeface="Arial" panose="020B0604020202020204"/>
                <a:hlinkClick r:id="rId9" action="ppaction://hlinksldjump"/>
              </a:rPr>
              <a:t>Omavalvontasuunnitelman laatiminen..…...</a:t>
            </a:r>
            <a:endParaRPr kumimoji="0" lang="fi-FI" sz="1200" b="0" i="0" u="sng" strike="noStrike" kern="1200" cap="none" spc="0" normalizeH="0" noProof="0" dirty="0">
              <a:ln>
                <a:noFill/>
              </a:ln>
              <a:solidFill>
                <a:srgbClr val="000000"/>
              </a:solidFill>
              <a:effectLst/>
              <a:uLnTx/>
              <a:uFill>
                <a:solidFill>
                  <a:schemeClr val="bg1"/>
                </a:solidFill>
              </a:uFill>
              <a:latin typeface="Arial" panose="020B0604020202020204"/>
              <a:ea typeface="+mn-ea"/>
              <a:cs typeface="+mn-cs"/>
            </a:endParaRPr>
          </a:p>
        </p:txBody>
      </p:sp>
      <p:sp>
        <p:nvSpPr>
          <p:cNvPr id="24" name="TextBox 23">
            <a:extLst>
              <a:ext uri="{FF2B5EF4-FFF2-40B4-BE49-F238E27FC236}">
                <a16:creationId xmlns:a16="http://schemas.microsoft.com/office/drawing/2014/main" id="{8C90E8CC-15DA-CA5F-6364-6F83F681403C}"/>
              </a:ext>
            </a:extLst>
          </p:cNvPr>
          <p:cNvSpPr txBox="1">
            <a:spLocks/>
          </p:cNvSpPr>
          <p:nvPr/>
        </p:nvSpPr>
        <p:spPr>
          <a:xfrm>
            <a:off x="8576750" y="2972213"/>
            <a:ext cx="3292397" cy="914802"/>
          </a:xfrm>
          <a:prstGeom prst="rect">
            <a:avLst/>
          </a:prstGeom>
          <a:noFill/>
        </p:spPr>
        <p:txBody>
          <a:bodyPr wrap="square">
            <a:spAutoFit/>
          </a:bodyPr>
          <a:lstStyle/>
          <a:p>
            <a:pPr marL="0" marR="0" lvl="1" indent="0" algn="l" defTabSz="914377" eaLnBrk="1" fontAlgn="auto" latinLnBrk="0" hangingPunct="1">
              <a:lnSpc>
                <a:spcPct val="200000"/>
              </a:lnSpc>
              <a:spcBef>
                <a:spcPts val="900"/>
              </a:spcBef>
              <a:spcAft>
                <a:spcPts val="200"/>
              </a:spcAft>
              <a:buClrTx/>
              <a:buSzTx/>
              <a:buFontTx/>
              <a:buNone/>
              <a:tabLst/>
              <a:defRPr/>
            </a:pPr>
            <a:r>
              <a:rPr lang="fi-FI" sz="1200" u="sng" dirty="0">
                <a:solidFill>
                  <a:srgbClr val="000000"/>
                </a:solidFill>
                <a:uFill>
                  <a:solidFill>
                    <a:schemeClr val="bg1"/>
                  </a:solidFill>
                </a:uFill>
                <a:latin typeface="Arial" panose="020B0604020202020204"/>
                <a:hlinkClick r:id="rId10" action="ppaction://hlinksldjump"/>
              </a:rPr>
              <a:t>Yhteenveto kehittämissuunnitelmasta.......</a:t>
            </a:r>
            <a:endPar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ea typeface="+mn-ea"/>
              <a:cs typeface="+mn-cs"/>
            </a:endParaRPr>
          </a:p>
          <a:p>
            <a:pPr marL="0" marR="0" lvl="1" indent="0" algn="l" defTabSz="914377" eaLnBrk="1" fontAlgn="auto" latinLnBrk="0" hangingPunct="1">
              <a:lnSpc>
                <a:spcPct val="200000"/>
              </a:lnSpc>
              <a:spcBef>
                <a:spcPts val="900"/>
              </a:spcBef>
              <a:spcAft>
                <a:spcPts val="200"/>
              </a:spcAft>
              <a:buClrTx/>
              <a:buSzTx/>
              <a:buFontTx/>
              <a:buNone/>
              <a:tabLst/>
              <a:defRPr/>
            </a:pPr>
            <a:r>
              <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hlinkClick r:id="rId11" action="ppaction://hlinksldjump"/>
              </a:rPr>
              <a:t>Omavalvontasuunnitelman seuranta…......</a:t>
            </a:r>
            <a:endPar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ea typeface="+mn-ea"/>
              <a:cs typeface="+mn-cs"/>
            </a:endParaRPr>
          </a:p>
        </p:txBody>
      </p:sp>
      <p:sp>
        <p:nvSpPr>
          <p:cNvPr id="34" name="Rectangle 33">
            <a:extLst>
              <a:ext uri="{FF2B5EF4-FFF2-40B4-BE49-F238E27FC236}">
                <a16:creationId xmlns:a16="http://schemas.microsoft.com/office/drawing/2014/main" id="{BF9383D8-21BB-CACB-8E97-7C63EE2D10E6}"/>
              </a:ext>
            </a:extLst>
          </p:cNvPr>
          <p:cNvSpPr/>
          <p:nvPr/>
        </p:nvSpPr>
        <p:spPr>
          <a:xfrm>
            <a:off x="1071632" y="4850441"/>
            <a:ext cx="200246" cy="13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Rectangle 32">
            <a:extLst>
              <a:ext uri="{FF2B5EF4-FFF2-40B4-BE49-F238E27FC236}">
                <a16:creationId xmlns:a16="http://schemas.microsoft.com/office/drawing/2014/main" id="{EE3E36B6-A762-781E-4B20-89634D8E56EC}"/>
              </a:ext>
            </a:extLst>
          </p:cNvPr>
          <p:cNvSpPr/>
          <p:nvPr/>
        </p:nvSpPr>
        <p:spPr>
          <a:xfrm>
            <a:off x="1754934" y="5099475"/>
            <a:ext cx="1735250" cy="829125"/>
          </a:xfrm>
          <a:prstGeom prst="rect">
            <a:avLst/>
          </a:prstGeom>
          <a:solidFill>
            <a:schemeClr val="bg1"/>
          </a:solid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i="1" dirty="0">
                <a:solidFill>
                  <a:schemeClr val="tx1">
                    <a:lumMod val="75000"/>
                    <a:lumOff val="25000"/>
                  </a:schemeClr>
                </a:solidFill>
              </a:rPr>
              <a:t>Pääset navigoimaan dokumentissa klikkaamalla otsikoita (ctrl + klikkaus) </a:t>
            </a:r>
          </a:p>
        </p:txBody>
      </p:sp>
      <p:grpSp>
        <p:nvGrpSpPr>
          <p:cNvPr id="8" name="Group 4">
            <a:extLst>
              <a:ext uri="{FF2B5EF4-FFF2-40B4-BE49-F238E27FC236}">
                <a16:creationId xmlns:a16="http://schemas.microsoft.com/office/drawing/2014/main" id="{8C3F1396-EC50-CAE5-C4DA-51BF9C8F7FD7}"/>
              </a:ext>
            </a:extLst>
          </p:cNvPr>
          <p:cNvGrpSpPr/>
          <p:nvPr/>
        </p:nvGrpSpPr>
        <p:grpSpPr>
          <a:xfrm>
            <a:off x="1266276" y="4541525"/>
            <a:ext cx="742144" cy="829125"/>
            <a:chOff x="1086880" y="4436738"/>
            <a:chExt cx="742144" cy="829125"/>
          </a:xfrm>
        </p:grpSpPr>
        <p:grpSp>
          <p:nvGrpSpPr>
            <p:cNvPr id="10" name="Group 31">
              <a:extLst>
                <a:ext uri="{FF2B5EF4-FFF2-40B4-BE49-F238E27FC236}">
                  <a16:creationId xmlns:a16="http://schemas.microsoft.com/office/drawing/2014/main" id="{5213751A-EA01-98A2-3A29-F7E9982DEE48}"/>
                </a:ext>
              </a:extLst>
            </p:cNvPr>
            <p:cNvGrpSpPr/>
            <p:nvPr/>
          </p:nvGrpSpPr>
          <p:grpSpPr>
            <a:xfrm>
              <a:off x="1093045" y="4436738"/>
              <a:ext cx="735979" cy="829125"/>
              <a:chOff x="944056" y="4326811"/>
              <a:chExt cx="1966412" cy="1966412"/>
            </a:xfrm>
          </p:grpSpPr>
          <p:pic>
            <p:nvPicPr>
              <p:cNvPr id="12" name="Graphic 28" descr="Pinch Zoom Out outline">
                <a:extLst>
                  <a:ext uri="{FF2B5EF4-FFF2-40B4-BE49-F238E27FC236}">
                    <a16:creationId xmlns:a16="http://schemas.microsoft.com/office/drawing/2014/main" id="{77CF8B5F-3E94-B9F8-70CA-D78DAB2E74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4056" y="4326811"/>
                <a:ext cx="1966412" cy="1966412"/>
              </a:xfrm>
              <a:prstGeom prst="rect">
                <a:avLst/>
              </a:prstGeom>
            </p:spPr>
          </p:pic>
          <p:sp>
            <p:nvSpPr>
              <p:cNvPr id="14" name="Rectangle 29">
                <a:extLst>
                  <a:ext uri="{FF2B5EF4-FFF2-40B4-BE49-F238E27FC236}">
                    <a16:creationId xmlns:a16="http://schemas.microsoft.com/office/drawing/2014/main" id="{6C27C9D6-F2D2-3B1D-53BA-E0E8A54213ED}"/>
                  </a:ext>
                </a:extLst>
              </p:cNvPr>
              <p:cNvSpPr/>
              <p:nvPr/>
            </p:nvSpPr>
            <p:spPr>
              <a:xfrm>
                <a:off x="1081669" y="4506420"/>
                <a:ext cx="457198" cy="801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30">
                <a:extLst>
                  <a:ext uri="{FF2B5EF4-FFF2-40B4-BE49-F238E27FC236}">
                    <a16:creationId xmlns:a16="http://schemas.microsoft.com/office/drawing/2014/main" id="{348E5334-8892-2A73-8E54-399ECE5EC8EF}"/>
                  </a:ext>
                </a:extLst>
              </p:cNvPr>
              <p:cNvSpPr/>
              <p:nvPr/>
            </p:nvSpPr>
            <p:spPr>
              <a:xfrm>
                <a:off x="2233196" y="5650085"/>
                <a:ext cx="364921" cy="2491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1" name="Rectangle 29">
              <a:extLst>
                <a:ext uri="{FF2B5EF4-FFF2-40B4-BE49-F238E27FC236}">
                  <a16:creationId xmlns:a16="http://schemas.microsoft.com/office/drawing/2014/main" id="{0CEB2629-CDB5-209A-B801-63730B3D9B78}"/>
                </a:ext>
              </a:extLst>
            </p:cNvPr>
            <p:cNvSpPr/>
            <p:nvPr/>
          </p:nvSpPr>
          <p:spPr>
            <a:xfrm>
              <a:off x="1086880" y="4692182"/>
              <a:ext cx="171118" cy="337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791191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DA317C-646D-DC3A-1DA6-AC2DF426CFFE}"/>
              </a:ext>
            </a:extLst>
          </p:cNvPr>
          <p:cNvGraphicFramePr>
            <a:graphicFrameLocks noChangeAspect="1"/>
          </p:cNvGraphicFramePr>
          <p:nvPr>
            <p:custDataLst>
              <p:tags r:id="rId2"/>
            </p:custDataLst>
            <p:extLst>
              <p:ext uri="{D42A27DB-BD31-4B8C-83A1-F6EECF244321}">
                <p14:modId xmlns:p14="http://schemas.microsoft.com/office/powerpoint/2010/main" val="32995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5" imgW="484" imgH="486" progId="TCLayout.ActiveDocument.1">
                  <p:embed/>
                </p:oleObj>
              </mc:Choice>
              <mc:Fallback>
                <p:oleObj name="think-cell Slide" r:id="rId5" imgW="484" imgH="486" progId="TCLayout.ActiveDocument.1">
                  <p:embed/>
                  <p:pic>
                    <p:nvPicPr>
                      <p:cNvPr id="3" name="think-cell data - do not delete" hidden="1">
                        <a:extLst>
                          <a:ext uri="{FF2B5EF4-FFF2-40B4-BE49-F238E27FC236}">
                            <a16:creationId xmlns:a16="http://schemas.microsoft.com/office/drawing/2014/main" id="{4ADA317C-646D-DC3A-1DA6-AC2DF426CF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p:txBody>
          <a:bodyPr vert="horz"/>
          <a:lstStyle/>
          <a:p>
            <a:r>
              <a:rPr lang="fi-FI" sz="2600" dirty="0">
                <a:solidFill>
                  <a:schemeClr val="accent4"/>
                </a:solidFill>
                <a:latin typeface="+mj-lt"/>
                <a:ea typeface="Inter" panose="02000503000000020004" pitchFamily="2" charset="0"/>
              </a:rPr>
              <a:t>Liitteet</a:t>
            </a:r>
            <a:endParaRPr lang="fi-FI" dirty="0">
              <a:solidFill>
                <a:schemeClr val="accent4"/>
              </a:solidFill>
            </a:endParaRPr>
          </a:p>
        </p:txBody>
      </p:sp>
      <p:sp>
        <p:nvSpPr>
          <p:cNvPr id="2" name="Content Placeholder 29">
            <a:extLst>
              <a:ext uri="{FF2B5EF4-FFF2-40B4-BE49-F238E27FC236}">
                <a16:creationId xmlns:a16="http://schemas.microsoft.com/office/drawing/2014/main" id="{AA1D97F5-9EC7-FBE0-F0A1-072FADCC09F2}"/>
              </a:ext>
            </a:extLst>
          </p:cNvPr>
          <p:cNvSpPr>
            <a:spLocks noGrp="1"/>
          </p:cNvSpPr>
          <p:nvPr>
            <p:ph sz="half" idx="1"/>
          </p:nvPr>
        </p:nvSpPr>
        <p:spPr/>
        <p:txBody>
          <a:bodyPr numCol="1"/>
          <a:lstStyle/>
          <a:p>
            <a:pPr marL="0" indent="0">
              <a:lnSpc>
                <a:spcPct val="107000"/>
              </a:lnSpc>
              <a:spcAft>
                <a:spcPts val="800"/>
              </a:spcAft>
              <a:buNone/>
            </a:pPr>
            <a:r>
              <a:rPr lang="fi-FI" sz="2000" b="1" dirty="0"/>
              <a:t>1</a:t>
            </a:r>
            <a:r>
              <a:rPr lang="fi-FI" sz="2000" dirty="0"/>
              <a:t> – Ilmoitukset ja ilmoitusvelvollisuudet </a:t>
            </a:r>
          </a:p>
          <a:p>
            <a:pPr marL="0" indent="0">
              <a:lnSpc>
                <a:spcPct val="107000"/>
              </a:lnSpc>
              <a:spcAft>
                <a:spcPts val="800"/>
              </a:spcAft>
              <a:buNone/>
            </a:pPr>
            <a:r>
              <a:rPr lang="fi-FI" sz="2000" b="1" dirty="0">
                <a:latin typeface="+mn-lt"/>
              </a:rPr>
              <a:t>2</a:t>
            </a:r>
            <a:r>
              <a:rPr lang="fi-FI" sz="2000" dirty="0"/>
              <a:t> – Koonti linkeistä lisätiedon pariin </a:t>
            </a:r>
            <a:endParaRPr lang="fi-FI" sz="2000" dirty="0">
              <a:latin typeface="+mn-lt"/>
            </a:endParaRPr>
          </a:p>
          <a:p>
            <a:pPr>
              <a:lnSpc>
                <a:spcPct val="107000"/>
              </a:lnSpc>
              <a:spcAft>
                <a:spcPts val="800"/>
              </a:spcAft>
            </a:pPr>
            <a:endParaRPr lang="fi-FI" dirty="0"/>
          </a:p>
          <a:p>
            <a:endParaRPr lang="fi-FI" dirty="0"/>
          </a:p>
        </p:txBody>
      </p:sp>
      <p:cxnSp>
        <p:nvCxnSpPr>
          <p:cNvPr id="6" name="Suora yhdysviiva 5">
            <a:extLst>
              <a:ext uri="{FF2B5EF4-FFF2-40B4-BE49-F238E27FC236}">
                <a16:creationId xmlns:a16="http://schemas.microsoft.com/office/drawing/2014/main" id="{044E869B-457E-09BE-479A-C277AF1F3CCA}"/>
              </a:ext>
            </a:extLst>
          </p:cNvPr>
          <p:cNvCxnSpPr/>
          <p:nvPr/>
        </p:nvCxnSpPr>
        <p:spPr>
          <a:xfrm>
            <a:off x="0" y="527538"/>
            <a:ext cx="973308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552602B9-DFC3-0CB4-589E-63D051731262}"/>
              </a:ext>
            </a:extLst>
          </p:cNvPr>
          <p:cNvCxnSpPr>
            <a:cxnSpLocks/>
          </p:cNvCxnSpPr>
          <p:nvPr/>
        </p:nvCxnSpPr>
        <p:spPr>
          <a:xfrm>
            <a:off x="9741877" y="0"/>
            <a:ext cx="0" cy="5275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090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45771B-D6A8-5F50-96FA-8EDA7901438D}"/>
              </a:ext>
            </a:extLst>
          </p:cNvPr>
          <p:cNvGraphicFramePr>
            <a:graphicFrameLocks noChangeAspect="1"/>
          </p:cNvGraphicFramePr>
          <p:nvPr>
            <p:custDataLst>
              <p:tags r:id="rId2"/>
            </p:custDataLst>
            <p:extLst>
              <p:ext uri="{D42A27DB-BD31-4B8C-83A1-F6EECF244321}">
                <p14:modId xmlns:p14="http://schemas.microsoft.com/office/powerpoint/2010/main" val="2904223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5" imgW="484" imgH="486" progId="TCLayout.ActiveDocument.1">
                  <p:embed/>
                </p:oleObj>
              </mc:Choice>
              <mc:Fallback>
                <p:oleObj name="think-cell Slide" r:id="rId5" imgW="484" imgH="486" progId="TCLayout.ActiveDocument.1">
                  <p:embed/>
                  <p:pic>
                    <p:nvPicPr>
                      <p:cNvPr id="2" name="think-cell data - do not delete" hidden="1">
                        <a:extLst>
                          <a:ext uri="{FF2B5EF4-FFF2-40B4-BE49-F238E27FC236}">
                            <a16:creationId xmlns:a16="http://schemas.microsoft.com/office/drawing/2014/main" id="{7945771B-D6A8-5F50-96FA-8EDA790143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8C28C66-5DB8-9841-4AF3-BA672F18F21B}"/>
              </a:ext>
            </a:extLst>
          </p:cNvPr>
          <p:cNvSpPr/>
          <p:nvPr/>
        </p:nvSpPr>
        <p:spPr>
          <a:xfrm>
            <a:off x="157316" y="6302477"/>
            <a:ext cx="1170039" cy="449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5" name="Table 5">
            <a:extLst>
              <a:ext uri="{FF2B5EF4-FFF2-40B4-BE49-F238E27FC236}">
                <a16:creationId xmlns:a16="http://schemas.microsoft.com/office/drawing/2014/main" id="{1BDDA79D-51CD-4497-DCF9-AC75AFFBFFE2}"/>
              </a:ext>
            </a:extLst>
          </p:cNvPr>
          <p:cNvGraphicFramePr>
            <a:graphicFrameLocks noGrp="1"/>
          </p:cNvGraphicFramePr>
          <p:nvPr>
            <p:extLst>
              <p:ext uri="{D42A27DB-BD31-4B8C-83A1-F6EECF244321}">
                <p14:modId xmlns:p14="http://schemas.microsoft.com/office/powerpoint/2010/main" val="1669566668"/>
              </p:ext>
            </p:extLst>
          </p:nvPr>
        </p:nvGraphicFramePr>
        <p:xfrm>
          <a:off x="447664" y="808782"/>
          <a:ext cx="11296671" cy="5879899"/>
        </p:xfrm>
        <a:graphic>
          <a:graphicData uri="http://schemas.openxmlformats.org/drawingml/2006/table">
            <a:tbl>
              <a:tblPr firstRow="1" bandRow="1">
                <a:tableStyleId>{17292A2E-F333-43FB-9621-5CBBE7FDCDCB}</a:tableStyleId>
              </a:tblPr>
              <a:tblGrid>
                <a:gridCol w="2053996">
                  <a:extLst>
                    <a:ext uri="{9D8B030D-6E8A-4147-A177-3AD203B41FA5}">
                      <a16:colId xmlns:a16="http://schemas.microsoft.com/office/drawing/2014/main" val="3876454181"/>
                    </a:ext>
                  </a:extLst>
                </a:gridCol>
                <a:gridCol w="2932982">
                  <a:extLst>
                    <a:ext uri="{9D8B030D-6E8A-4147-A177-3AD203B41FA5}">
                      <a16:colId xmlns:a16="http://schemas.microsoft.com/office/drawing/2014/main" val="3873228180"/>
                    </a:ext>
                  </a:extLst>
                </a:gridCol>
                <a:gridCol w="793630">
                  <a:extLst>
                    <a:ext uri="{9D8B030D-6E8A-4147-A177-3AD203B41FA5}">
                      <a16:colId xmlns:a16="http://schemas.microsoft.com/office/drawing/2014/main" val="764456884"/>
                    </a:ext>
                  </a:extLst>
                </a:gridCol>
                <a:gridCol w="810883">
                  <a:extLst>
                    <a:ext uri="{9D8B030D-6E8A-4147-A177-3AD203B41FA5}">
                      <a16:colId xmlns:a16="http://schemas.microsoft.com/office/drawing/2014/main" val="3096771426"/>
                    </a:ext>
                  </a:extLst>
                </a:gridCol>
                <a:gridCol w="4705180">
                  <a:extLst>
                    <a:ext uri="{9D8B030D-6E8A-4147-A177-3AD203B41FA5}">
                      <a16:colId xmlns:a16="http://schemas.microsoft.com/office/drawing/2014/main" val="3892915801"/>
                    </a:ext>
                  </a:extLst>
                </a:gridCol>
              </a:tblGrid>
              <a:tr h="422969">
                <a:tc>
                  <a:txBody>
                    <a:bodyPr/>
                    <a:lstStyle/>
                    <a:p>
                      <a:pPr rtl="0"/>
                      <a:r>
                        <a:rPr lang="fi-FI" sz="1100" dirty="0"/>
                        <a:t>Tapahtuma</a:t>
                      </a:r>
                    </a:p>
                  </a:txBody>
                  <a:tcPr/>
                </a:tc>
                <a:tc>
                  <a:txBody>
                    <a:bodyPr/>
                    <a:lstStyle/>
                    <a:p>
                      <a:pPr rtl="0"/>
                      <a:r>
                        <a:rPr lang="fi-FI" sz="1100" dirty="0"/>
                        <a:t>Ilmoitus</a:t>
                      </a:r>
                    </a:p>
                  </a:txBody>
                  <a:tcPr/>
                </a:tc>
                <a:tc>
                  <a:txBody>
                    <a:bodyPr/>
                    <a:lstStyle/>
                    <a:p>
                      <a:pPr algn="ctr" rtl="0"/>
                      <a:r>
                        <a:rPr lang="fi-FI" sz="1100" dirty="0"/>
                        <a:t>Henkilöstö</a:t>
                      </a:r>
                    </a:p>
                  </a:txBody>
                  <a:tcPr marL="18000" marR="18000" marT="46800" marB="46800"/>
                </a:tc>
                <a:tc>
                  <a:txBody>
                    <a:bodyPr/>
                    <a:lstStyle/>
                    <a:p>
                      <a:pPr algn="ctr" rtl="0"/>
                      <a:r>
                        <a:rPr lang="fi-FI" sz="1100" dirty="0"/>
                        <a:t>Asiakas tai lähipiiri </a:t>
                      </a:r>
                    </a:p>
                  </a:txBody>
                  <a:tcPr marL="18000" marR="18000" marT="46800" marB="46800"/>
                </a:tc>
                <a:tc>
                  <a:txBody>
                    <a:bodyPr/>
                    <a:lstStyle/>
                    <a:p>
                      <a:pPr rtl="0"/>
                      <a:r>
                        <a:rPr lang="fi-FI" sz="1100" dirty="0"/>
                        <a:t>Linkki </a:t>
                      </a:r>
                    </a:p>
                  </a:txBody>
                  <a:tcPr/>
                </a:tc>
                <a:extLst>
                  <a:ext uri="{0D108BD9-81ED-4DB2-BD59-A6C34878D82A}">
                    <a16:rowId xmlns:a16="http://schemas.microsoft.com/office/drawing/2014/main" val="1684026084"/>
                  </a:ext>
                </a:extLst>
              </a:tr>
              <a:tr h="403736">
                <a:tc>
                  <a:txBody>
                    <a:bodyPr/>
                    <a:lstStyle/>
                    <a:p>
                      <a:pPr rtl="0"/>
                      <a:r>
                        <a:rPr lang="fi-FI" sz="1100" b="1" dirty="0">
                          <a:solidFill>
                            <a:schemeClr val="accent4">
                              <a:lumMod val="75000"/>
                            </a:schemeClr>
                          </a:solidFill>
                        </a:rPr>
                        <a:t>Toiminnan kehittäminen </a:t>
                      </a:r>
                    </a:p>
                  </a:txBody>
                  <a:tcPr>
                    <a:lnB w="12700" cap="flat" cmpd="sng" algn="ctr">
                      <a:solidFill>
                        <a:schemeClr val="accent4"/>
                      </a:solidFill>
                      <a:prstDash val="solid"/>
                      <a:round/>
                      <a:headEnd type="none" w="med" len="med"/>
                      <a:tailEnd type="none" w="med" len="med"/>
                    </a:lnB>
                  </a:tcPr>
                </a:tc>
                <a:tc>
                  <a:txBody>
                    <a:bodyPr/>
                    <a:lstStyle/>
                    <a:p>
                      <a:pPr rtl="0"/>
                      <a:r>
                        <a:rPr lang="fi-FI" sz="1100" dirty="0"/>
                        <a:t>Palaute </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B w="12700" cap="flat" cmpd="sng" algn="ctr">
                      <a:solidFill>
                        <a:schemeClr val="accent4"/>
                      </a:solidFill>
                      <a:prstDash val="solid"/>
                      <a:round/>
                      <a:headEnd type="none" w="med" len="med"/>
                      <a:tailEnd type="none" w="med" len="med"/>
                    </a:lnB>
                  </a:tcPr>
                </a:tc>
                <a:tc>
                  <a:txBody>
                    <a:bodyPr/>
                    <a:lstStyle/>
                    <a:p>
                      <a:pPr rtl="0"/>
                      <a:r>
                        <a:rPr lang="fi-FI" sz="900" kern="100" dirty="0">
                          <a:effectLst/>
                        </a:rPr>
                        <a:t>Eloisan sähköisen palautelomakkeen osoitteessa: </a:t>
                      </a:r>
                      <a:r>
                        <a:rPr lang="fi-FI" sz="900" u="sng" kern="100" dirty="0">
                          <a:effectLst/>
                        </a:rPr>
                        <a:t>https://etelasavonha.fi/asiakkaan-opas/palaute-etela-savon-hyvinvointialueelle/</a:t>
                      </a:r>
                      <a:endParaRPr lang="fi-FI" sz="900" dirty="0">
                        <a:latin typeface="+mn-lt"/>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54761934"/>
                  </a:ext>
                </a:extLst>
              </a:tr>
              <a:tr h="403736">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Ikääntyneen avuntarve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Huoli-ilmoitus </a:t>
                      </a:r>
                    </a:p>
                    <a:p>
                      <a:pPr marL="171450" indent="-171450" rtl="0">
                        <a:buFont typeface="Arial" panose="020B0604020202020204" pitchFamily="34" charset="0"/>
                        <a:buChar char="•"/>
                      </a:pPr>
                      <a:r>
                        <a:rPr lang="fi-FI" sz="900" dirty="0"/>
                        <a:t>Ilmoitus sosiaalihuollon tarpeesta (ei suostumusta)</a:t>
                      </a:r>
                    </a:p>
                    <a:p>
                      <a:pPr marL="171450" indent="-171450" rtl="0">
                        <a:buFont typeface="Arial" panose="020B0604020202020204" pitchFamily="34" charset="0"/>
                        <a:buChar char="•"/>
                      </a:pPr>
                      <a:r>
                        <a:rPr lang="fi-FI" sz="900" dirty="0"/>
                        <a:t>Yhteydenotto sosiaalihuollosta vastaavaan viranomaiseen (apua tarvitsevan suostumus)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900" dirty="0"/>
                        <a:t>Sähköinen lomake verkkosivuilla</a:t>
                      </a:r>
                      <a:r>
                        <a:rPr lang="fi-FI" sz="900" dirty="0">
                          <a:solidFill>
                            <a:schemeClr val="tx1"/>
                          </a:solidFill>
                        </a:rPr>
                        <a:t>: </a:t>
                      </a:r>
                      <a:r>
                        <a:rPr lang="fi-FI" sz="900" dirty="0">
                          <a:solidFill>
                            <a:schemeClr val="tx1"/>
                          </a:solidFill>
                          <a:hlinkClick r:id="rId7">
                            <a:extLst>
                              <a:ext uri="{A12FA001-AC4F-418D-AE19-62706E023703}">
                                <ahyp:hlinkClr xmlns:ahyp="http://schemas.microsoft.com/office/drawing/2018/hyperlinkcolor" val="tx"/>
                              </a:ext>
                            </a:extLst>
                          </a:hlinkClick>
                        </a:rPr>
                        <a:t>Ilmaise huolesi</a:t>
                      </a:r>
                      <a:r>
                        <a:rPr lang="fi-FI" sz="900" dirty="0">
                          <a:solidFill>
                            <a:schemeClr val="tx1"/>
                          </a:solidFill>
                        </a:rPr>
                        <a:t> sähköisen </a:t>
                      </a:r>
                      <a:r>
                        <a:rPr lang="fi-FI" sz="900" dirty="0"/>
                        <a:t>lomakkeen kautta</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69226064"/>
                  </a:ext>
                </a:extLst>
              </a:tr>
              <a:tr h="498499">
                <a:tc rowSpan="2">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Vaaratilanne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työntekijälle ja sähköisen lomakkeen kautta</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rtl="0"/>
                      <a:r>
                        <a:rPr lang="fi-FI" sz="900" dirty="0"/>
                        <a:t>Eloisan internetsivuilla osoitteessa: </a:t>
                      </a:r>
                      <a:r>
                        <a:rPr lang="fi-FI" sz="900" dirty="0">
                          <a:hlinkClick r:id="rId8"/>
                        </a:rPr>
                        <a:t>https://etelasavonha.fi/asiakkaan-opas/asiakas-ja-potilasturvallisuus-ja-valvonta/oma-ilmoitus-vaaratilanteesta/</a:t>
                      </a:r>
                      <a:r>
                        <a:rPr lang="fi-FI" sz="900" dirty="0"/>
                        <a:t>.</a:t>
                      </a:r>
                    </a:p>
                    <a:p>
                      <a:pPr rtl="0"/>
                      <a:r>
                        <a:rPr lang="fi-FI" sz="900" dirty="0"/>
                        <a:t>Ilmoituksen käsittely kuvattu kohdassa ”Riski- ja epäkohtailmoitusten käsittely”</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6388562"/>
                  </a:ext>
                </a:extLst>
              </a:tr>
              <a:tr h="282005">
                <a:tc v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100"/>
                    </a:p>
                  </a:txBody>
                  <a:tcPr>
                    <a:solidFill>
                      <a:schemeClr val="bg1"/>
                    </a:solidFill>
                  </a:tcPr>
                </a:tc>
                <a:tc>
                  <a:txBody>
                    <a:bodyPr/>
                    <a:lstStyle/>
                    <a:p>
                      <a:pPr rtl="0"/>
                      <a:r>
                        <a:rPr lang="fi-FI" sz="1100" dirty="0" err="1"/>
                        <a:t>HaiPro</a:t>
                      </a:r>
                      <a:r>
                        <a:rPr lang="fi-FI" sz="1100" dirty="0"/>
                        <a:t>-ilmoitus</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dirty="0">
                          <a:solidFill>
                            <a:schemeClr val="accent4">
                              <a:lumMod val="75000"/>
                            </a:schemeClr>
                          </a:solidFill>
                        </a:rPr>
                        <a:t>x</a:t>
                      </a:r>
                      <a:endParaRPr lang="fi-FI" sz="1100" b="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algn="ctr" rtl="0"/>
                      <a:endParaRPr lang="fi-FI" sz="110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err="1"/>
                        <a:t>HaiPro</a:t>
                      </a:r>
                      <a:r>
                        <a:rPr lang="fi-FI" sz="900" dirty="0"/>
                        <a:t> ja </a:t>
                      </a:r>
                      <a:r>
                        <a:rPr lang="fi-FI" sz="900" b="0" dirty="0">
                          <a:solidFill>
                            <a:schemeClr val="dk1"/>
                          </a:solidFill>
                        </a:rPr>
                        <a:t>yhteys toiminnasta vastaavalle taholle ja asiakas- ja potilasturvallisuustiimille</a:t>
                      </a:r>
                    </a:p>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854556221"/>
                  </a:ext>
                </a:extLst>
              </a:tr>
              <a:tr h="403736">
                <a:tc rowSpan="2">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Asiakkaan epäasiallinen kohtelu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Muistutus</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rtl="0"/>
                      <a:r>
                        <a:rPr lang="fi-FI" sz="900" dirty="0">
                          <a:hlinkClick r:id="rId9"/>
                        </a:rPr>
                        <a:t>Muistutus Lomakkeet ja hakemukset - Eloisa (etelasavonha.fi)</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395441819"/>
                  </a:ext>
                </a:extLst>
              </a:tr>
              <a:tr h="288886">
                <a:tc v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200"/>
                    </a:p>
                  </a:txBody>
                  <a:tcP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fi-FI" sz="1100" dirty="0">
                          <a:highlight>
                            <a:srgbClr val="FFFF00"/>
                          </a:highlight>
                        </a:rPr>
                        <a:t>Valvontalain</a:t>
                      </a:r>
                      <a:r>
                        <a:rPr lang="fi-FI" sz="1100" dirty="0"/>
                        <a:t> mukainen ilmoitus </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B w="12700" cap="flat" cmpd="sng" algn="ctr">
                      <a:solidFill>
                        <a:schemeClr val="accent4"/>
                      </a:solidFill>
                      <a:prstDash val="solid"/>
                      <a:round/>
                      <a:headEnd type="none" w="med" len="med"/>
                      <a:tailEnd type="none" w="med" len="med"/>
                    </a:lnB>
                  </a:tcPr>
                </a:tc>
                <a:tc>
                  <a:txBody>
                    <a:bodyPr/>
                    <a:lstStyle/>
                    <a:p>
                      <a:pPr algn="ctr" rtl="0"/>
                      <a:endParaRPr lang="fi-FI" sz="110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rtl="0"/>
                      <a:r>
                        <a:rPr lang="fi-FI" sz="900" dirty="0"/>
                        <a:t>Tulostettava ja täytettävä lomake löytyy henkilöstön intrasta </a:t>
                      </a:r>
                    </a:p>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endParaRPr lang="fi-FI" sz="900" dirty="0">
                        <a:latin typeface="+mn-lt"/>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28407793"/>
                  </a:ext>
                </a:extLst>
              </a:tr>
              <a:tr h="346516">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Palvelun laitteeseen / tarvikkeeseen liittyvä vaara</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työntekijälle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184698980"/>
                  </a:ext>
                </a:extLst>
              </a:tr>
              <a:tr h="422969">
                <a:tc>
                  <a:txBody>
                    <a:bodyPr/>
                    <a:lstStyle/>
                    <a:p>
                      <a:pPr rtl="0"/>
                      <a:r>
                        <a:rPr lang="fi-FI" sz="1100" b="1" dirty="0">
                          <a:solidFill>
                            <a:schemeClr val="accent4">
                              <a:lumMod val="75000"/>
                            </a:schemeClr>
                          </a:solidFill>
                        </a:rPr>
                        <a:t>Edunvalvonnan tarpeessa oleva henkilö / asiakas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Digi- ja väestötieto- virastoon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hlinkClick r:id="rId10"/>
                        </a:rPr>
                        <a:t>Näin ilmoitat edunvalvontaa tarvitsevasta henkilöstä | Digi- ja väestötietovirasto (dvv.fi)</a:t>
                      </a:r>
                      <a:endParaRPr lang="fi-FI" sz="900" dirty="0"/>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798665867"/>
                  </a:ext>
                </a:extLst>
              </a:tr>
              <a:tr h="422969">
                <a:tc>
                  <a:txBody>
                    <a:bodyPr/>
                    <a:lstStyle/>
                    <a:p>
                      <a:pPr rtl="0"/>
                      <a:r>
                        <a:rPr lang="fi-FI" sz="1100" b="1" dirty="0">
                          <a:solidFill>
                            <a:schemeClr val="accent4">
                              <a:lumMod val="75000"/>
                            </a:schemeClr>
                          </a:solidFill>
                        </a:rPr>
                        <a:t>Kodin palovaara tai muu onnettomuusriski</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pelastusviranomaiselle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hlinkClick r:id="rId11"/>
                        </a:rPr>
                        <a:t>Ilmoitus ilmeisestä palovaarasta tai muusta riskistä | Pelastustoimi</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0578615"/>
                  </a:ext>
                </a:extLst>
              </a:tr>
              <a:tr h="498499">
                <a:tc>
                  <a:txBody>
                    <a:bodyPr/>
                    <a:lstStyle/>
                    <a:p>
                      <a:pPr rtl="0"/>
                      <a:r>
                        <a:rPr lang="fi-FI" sz="1100" b="1" dirty="0">
                          <a:solidFill>
                            <a:schemeClr val="accent4">
                              <a:lumMod val="75000"/>
                            </a:schemeClr>
                          </a:solidFill>
                        </a:rPr>
                        <a:t>Koti on terveysriski</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terveysvalvontaan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 rtl="0"/>
                      <a:r>
                        <a:rPr lang="fi-FI" sz="900" dirty="0">
                          <a:effectLst/>
                        </a:rPr>
                        <a:t>Savonlinna: </a:t>
                      </a:r>
                      <a:r>
                        <a:rPr lang="fi-FI" sz="900" dirty="0">
                          <a:effectLst/>
                          <a:hlinkClick r:id="rId12">
                            <a:extLst>
                              <a:ext uri="{A12FA001-AC4F-418D-AE19-62706E023703}">
                                <ahyp:hlinkClr xmlns:ahyp="http://schemas.microsoft.com/office/drawing/2018/hyperlinkcolor" val="tx"/>
                              </a:ext>
                            </a:extLst>
                          </a:hlinkClick>
                        </a:rPr>
                        <a:t>https://www.savonlinna.fi/asukas/terveysvalvonta/asumisterveys/</a:t>
                      </a:r>
                      <a:endParaRPr lang="fi-FI" sz="900" dirty="0">
                        <a:effectLst/>
                      </a:endParaRPr>
                    </a:p>
                    <a:p>
                      <a:pPr marL="11" rtl="0"/>
                      <a:r>
                        <a:rPr lang="fi-FI" sz="900" dirty="0">
                          <a:effectLst/>
                        </a:rPr>
                        <a:t>Mikkeli: </a:t>
                      </a:r>
                      <a:r>
                        <a:rPr lang="fi-FI" sz="900" dirty="0">
                          <a:effectLst/>
                          <a:hlinkClick r:id="rId13">
                            <a:extLst>
                              <a:ext uri="{A12FA001-AC4F-418D-AE19-62706E023703}">
                                <ahyp:hlinkClr xmlns:ahyp="http://schemas.microsoft.com/office/drawing/2018/hyperlinkcolor" val="tx"/>
                              </a:ext>
                            </a:extLst>
                          </a:hlinkClick>
                        </a:rPr>
                        <a:t>https://mikkeli.fi/palvelut/ymparisto/ymparistoterveydenhuolto-2/asumisterveys-ja-sisailma/</a:t>
                      </a:r>
                      <a:endParaRPr lang="fi-FI" sz="900" dirty="0">
                        <a:effectLst/>
                      </a:endParaRPr>
                    </a:p>
                    <a:p>
                      <a:pPr marL="11" rtl="0"/>
                      <a:r>
                        <a:rPr lang="fi-FI" sz="900" dirty="0">
                          <a:effectLst/>
                        </a:rPr>
                        <a:t>Pieksämäki: </a:t>
                      </a:r>
                      <a:r>
                        <a:rPr lang="fi-FI" sz="900" dirty="0">
                          <a:effectLst/>
                          <a:hlinkClick r:id="rId14">
                            <a:extLst>
                              <a:ext uri="{A12FA001-AC4F-418D-AE19-62706E023703}">
                                <ahyp:hlinkClr xmlns:ahyp="http://schemas.microsoft.com/office/drawing/2018/hyperlinkcolor" val="tx"/>
                              </a:ext>
                            </a:extLst>
                          </a:hlinkClick>
                        </a:rPr>
                        <a:t>https://keskisavonymparistotoimi.fi/terveysvalvonta/asumisterveys-2/</a:t>
                      </a:r>
                      <a:endParaRPr lang="fi-FI" sz="900" i="0" dirty="0">
                        <a:effectLst/>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2088481"/>
                  </a:ext>
                </a:extLst>
              </a:tr>
              <a:tr h="418837">
                <a:tc>
                  <a:txBody>
                    <a:bodyPr/>
                    <a:lstStyle/>
                    <a:p>
                      <a:pPr rtl="0"/>
                      <a:r>
                        <a:rPr lang="fi-FI" sz="1100" b="1" dirty="0">
                          <a:solidFill>
                            <a:schemeClr val="accent4">
                              <a:lumMod val="75000"/>
                            </a:schemeClr>
                          </a:solidFill>
                        </a:rPr>
                        <a:t>Epäilty rikos esim. asiakkaan lääkkeet häviävät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Rikosilmoitus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indent="0" rtl="0">
                        <a:buFont typeface="Arial" panose="020B0604020202020204" pitchFamily="34" charset="0"/>
                        <a:buNone/>
                      </a:pPr>
                      <a:r>
                        <a:rPr lang="fi-FI" sz="900" dirty="0">
                          <a:hlinkClick r:id="rId15"/>
                        </a:rPr>
                        <a:t>Tee rikosilmoitus - asioi ensisijaisesti verkossa! - Poliisi</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2812500"/>
                  </a:ext>
                </a:extLst>
              </a:tr>
              <a:tr h="391587">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Lääkepoikkeama</a:t>
                      </a:r>
                    </a:p>
                  </a:txBody>
                  <a:tcPr>
                    <a:lnT w="12700" cap="flat" cmpd="sng" algn="ctr">
                      <a:solidFill>
                        <a:schemeClr val="accent4"/>
                      </a:solidFill>
                      <a:prstDash val="solid"/>
                      <a:round/>
                      <a:headEnd type="none" w="med" len="med"/>
                      <a:tailEnd type="none" w="med" len="med"/>
                    </a:lnT>
                  </a:tcPr>
                </a:tc>
                <a:tc>
                  <a:txBody>
                    <a:bodyPr/>
                    <a:lstStyle/>
                    <a:p>
                      <a:pPr rtl="0"/>
                      <a:r>
                        <a:rPr lang="fi-FI" sz="1100" dirty="0"/>
                        <a:t>Yhteys lääkäriin</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algn="ctr" rtl="0"/>
                      <a:endParaRPr lang="fi-FI" sz="110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rtl="0"/>
                      <a:r>
                        <a:rPr lang="fi-FI" sz="900" dirty="0"/>
                        <a:t>Ilmoituksen käsittely kuvattu kohdassa ”Riski- ja epäkohtailmoitusten käsittely”</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374818417"/>
                  </a:ext>
                </a:extLst>
              </a:tr>
            </a:tbl>
          </a:graphicData>
        </a:graphic>
      </p:graphicFrame>
      <p:sp>
        <p:nvSpPr>
          <p:cNvPr id="10" name="Title 1">
            <a:extLst>
              <a:ext uri="{FF2B5EF4-FFF2-40B4-BE49-F238E27FC236}">
                <a16:creationId xmlns:a16="http://schemas.microsoft.com/office/drawing/2014/main" id="{5900B3FA-3A23-9944-D951-130B3EC16E82}"/>
              </a:ext>
            </a:extLst>
          </p:cNvPr>
          <p:cNvSpPr txBox="1">
            <a:spLocks/>
          </p:cNvSpPr>
          <p:nvPr/>
        </p:nvSpPr>
        <p:spPr>
          <a:xfrm>
            <a:off x="369638" y="106453"/>
            <a:ext cx="11289173"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1">
                    <a:lumMod val="75000"/>
                    <a:lumOff val="25000"/>
                  </a:schemeClr>
                </a:solidFill>
                <a:effectLst/>
                <a:uLnTx/>
                <a:uFillTx/>
                <a:latin typeface="Arial Black" panose="020B0604020202020204" pitchFamily="34" charset="0"/>
                <a:ea typeface="+mj-ea"/>
              </a:rPr>
              <a:t>Ilmoitukset ja ilmoitusvelvollisuudet</a:t>
            </a:r>
            <a:endParaRPr kumimoji="0" lang="fi-FI" sz="2600" b="1" i="0" u="none" strike="noStrike" kern="1200" cap="none" spc="0" normalizeH="0" baseline="0" noProof="0" dirty="0">
              <a:ln>
                <a:noFill/>
              </a:ln>
              <a:solidFill>
                <a:srgbClr val="FF0000"/>
              </a:solidFill>
              <a:effectLst/>
              <a:uLnTx/>
              <a:uFillTx/>
              <a:latin typeface="Arial Black" panose="020B0604020202020204" pitchFamily="34" charset="0"/>
              <a:ea typeface="+mj-ea"/>
            </a:endParaRPr>
          </a:p>
        </p:txBody>
      </p:sp>
    </p:spTree>
    <p:extLst>
      <p:ext uri="{BB962C8B-B14F-4D97-AF65-F5344CB8AC3E}">
        <p14:creationId xmlns:p14="http://schemas.microsoft.com/office/powerpoint/2010/main" val="3936125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E7DEE64-74A2-1644-2B92-FEC7EDB4C3AF}"/>
              </a:ext>
            </a:extLst>
          </p:cNvPr>
          <p:cNvGraphicFramePr>
            <a:graphicFrameLocks noChangeAspect="1"/>
          </p:cNvGraphicFramePr>
          <p:nvPr>
            <p:custDataLst>
              <p:tags r:id="rId2"/>
            </p:custDataLst>
            <p:extLst>
              <p:ext uri="{D42A27DB-BD31-4B8C-83A1-F6EECF244321}">
                <p14:modId xmlns:p14="http://schemas.microsoft.com/office/powerpoint/2010/main" val="26830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0E7DEE64-74A2-1644-2B92-FEC7EDB4C3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a:xfrm>
            <a:off x="451413" y="106453"/>
            <a:ext cx="11289174" cy="868004"/>
          </a:xfrm>
        </p:spPr>
        <p:txBody>
          <a:bodyPr vert="horz"/>
          <a:lstStyle/>
          <a:p>
            <a:r>
              <a:rPr lang="fi-FI" dirty="0">
                <a:latin typeface="+mj-lt"/>
                <a:ea typeface="Inter" panose="02000503000000020004" pitchFamily="2" charset="0"/>
              </a:rPr>
              <a:t>Koonti linkeistä lisätiedon pariin</a:t>
            </a:r>
            <a:endParaRPr lang="fi-FI" dirty="0"/>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517629" y="1690688"/>
            <a:ext cx="10781715" cy="681323"/>
          </a:xfrm>
          <a:prstGeom prst="rect">
            <a:avLst/>
          </a:prstGeom>
        </p:spPr>
        <p:txBody>
          <a:bodyPr anchor="b"/>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i-FI" sz="20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endParaRPr>
          </a:p>
        </p:txBody>
      </p:sp>
      <p:sp>
        <p:nvSpPr>
          <p:cNvPr id="6" name="Otsikko 1">
            <a:extLst>
              <a:ext uri="{FF2B5EF4-FFF2-40B4-BE49-F238E27FC236}">
                <a16:creationId xmlns:a16="http://schemas.microsoft.com/office/drawing/2014/main" id="{EFBD37F6-9312-C952-A27A-5E48E6AFF7A3}"/>
              </a:ext>
            </a:extLst>
          </p:cNvPr>
          <p:cNvSpPr txBox="1">
            <a:spLocks/>
          </p:cNvSpPr>
          <p:nvPr/>
        </p:nvSpPr>
        <p:spPr>
          <a:xfrm>
            <a:off x="517629" y="1058763"/>
            <a:ext cx="11441760" cy="5019039"/>
          </a:xfrm>
          <a:prstGeom prst="rect">
            <a:avLst/>
          </a:prstGeom>
        </p:spPr>
        <p:txBody>
          <a:bodyPr numCol="1"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chemeClr val="accent4">
                    <a:lumMod val="75000"/>
                  </a:schemeClr>
                </a:solidFill>
                <a:effectLst/>
                <a:uLnTx/>
                <a:uFillTx/>
                <a:latin typeface="Arial" panose="020B0604020202020204"/>
                <a:ea typeface="+mj-ea"/>
                <a:cs typeface="Calibri" panose="020F0502020204030204" pitchFamily="34" charset="0"/>
              </a:rPr>
              <a:t>Eloisa:</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7">
                  <a:extLst>
                    <a:ext uri="{A12FA001-AC4F-418D-AE19-62706E023703}">
                      <ahyp:hlinkClr xmlns:ahyp="http://schemas.microsoft.com/office/drawing/2018/hyperlinkcolor" val="tx"/>
                    </a:ext>
                  </a:extLst>
                </a:hlinkClick>
              </a:rPr>
              <a:t>Ikäohjelma vuoteen 2030 </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Eloisan Ikäohjelma on osa </a:t>
            </a:r>
            <a:r>
              <a:rPr lang="fi-FI" sz="1400" b="0" i="0" dirty="0">
                <a:effectLst/>
                <a:latin typeface="Arial" panose="020B0604020202020204" pitchFamily="34" charset="0"/>
              </a:rPr>
              <a:t>hallitusohjelman mukaista sosiaali- ja terveyspalveluiden uudistusta alueella</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8">
                  <a:extLst>
                    <a:ext uri="{A12FA001-AC4F-418D-AE19-62706E023703}">
                      <ahyp:hlinkClr xmlns:ahyp="http://schemas.microsoft.com/office/drawing/2018/hyperlinkcolor" val="tx"/>
                    </a:ext>
                  </a:extLst>
                </a:hlinkClick>
              </a:rPr>
              <a:t>Palveluopas</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palveluoppaasta saat tarkempaa tietoa palvelujen järjestämisestä sekä kuinka palveluun voi hakeutua</a:t>
            </a:r>
          </a:p>
          <a:p>
            <a:pPr marL="285750" marR="0" lvl="1" indent="-285750" algn="l" defTabSz="914286" rtl="0" eaLnBrk="1" fontAlgn="auto" latinLnBrk="0" hangingPunct="1">
              <a:lnSpc>
                <a:spcPct val="100000"/>
              </a:lnSpc>
              <a:spcBef>
                <a:spcPts val="300"/>
              </a:spcBef>
              <a:spcAft>
                <a:spcPts val="175"/>
              </a:spcAft>
              <a:buClrTx/>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9">
                  <a:extLst>
                    <a:ext uri="{A12FA001-AC4F-418D-AE19-62706E023703}">
                      <ahyp:hlinkClr xmlns:ahyp="http://schemas.microsoft.com/office/drawing/2018/hyperlinkcolor" val="tx"/>
                    </a:ext>
                  </a:extLst>
                </a:hlinkClick>
              </a:rPr>
              <a:t>Tietosuojaseloste</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Eloisan ylläpitämien asiakasrekisterien tietosuojaseloste </a:t>
            </a:r>
          </a:p>
          <a:p>
            <a:pPr marL="285750" lvl="1" indent="-285750" defTabSz="914286">
              <a:spcBef>
                <a:spcPts val="300"/>
              </a:spcBef>
              <a:spcAft>
                <a:spcPts val="175"/>
              </a:spcAft>
              <a:buFont typeface="Arial" panose="020B0604020202020204" pitchFamily="34" charset="0"/>
              <a:buChar char="•"/>
              <a:defRPr/>
            </a:pPr>
            <a:r>
              <a:rPr lang="fi-FI" sz="1400" dirty="0">
                <a:solidFill>
                  <a:srgbClr val="0059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a:t>
            </a:r>
            <a:r>
              <a:rPr lang="fi-FI" sz="14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mavalvontaohjelma ja omavalvontasuunnitelmat </a:t>
            </a:r>
            <a:r>
              <a:rPr lang="fi-FI" sz="1400" dirty="0">
                <a:latin typeface="Arial" panose="020B0604020202020204" pitchFamily="34" charset="0"/>
                <a:cs typeface="Arial" panose="020B0604020202020204" pitchFamily="34" charset="0"/>
              </a:rPr>
              <a:t>– Eloisan sosiaalihuollon omavalvontaohjelma ja –suunnitelmat julkisesti nähtävillä </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mn-cs"/>
                <a:hlinkClick r:id="rId11">
                  <a:extLst>
                    <a:ext uri="{A12FA001-AC4F-418D-AE19-62706E023703}">
                      <ahyp:hlinkClr xmlns:ahyp="http://schemas.microsoft.com/office/drawing/2018/hyperlinkcolor" val="tx"/>
                    </a:ext>
                  </a:extLst>
                </a:hlinkClick>
              </a:rPr>
              <a:t>Valvonnan yhteystiedot</a:t>
            </a:r>
            <a:r>
              <a:rPr kumimoji="0" lang="fi-FI" sz="1400" b="0" i="0" u="none" strike="noStrike" kern="1200" cap="none" spc="0" normalizeH="0" baseline="0" noProof="0" dirty="0">
                <a:ln>
                  <a:noFill/>
                </a:ln>
                <a:effectLst/>
                <a:uLnTx/>
                <a:uFillTx/>
                <a:latin typeface="Arial" panose="020B0604020202020204"/>
                <a:ea typeface="+mn-ea"/>
                <a:cs typeface="+mn-cs"/>
              </a:rPr>
              <a:t> - yhteydenpidosta lisätietoja sivuilla</a:t>
            </a:r>
            <a:endParaRPr kumimoji="0" lang="fi-FI" sz="1400" b="0" i="0" u="none" strike="noStrike" kern="1200" cap="none" spc="0" normalizeH="0" baseline="0" noProof="0" dirty="0">
              <a:ln>
                <a:noFill/>
              </a:ln>
              <a:effectLst/>
              <a:uLnTx/>
              <a:uFillTx/>
              <a:latin typeface="Arial" panose="020B0604020202020204"/>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dirty="0">
              <a:ln>
                <a:noFill/>
              </a:ln>
              <a:effectLst/>
              <a:uLnTx/>
              <a:uFillTx/>
              <a:latin typeface="Arial" panose="020B0604020202020204"/>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chemeClr val="accent4">
                    <a:lumMod val="75000"/>
                  </a:schemeClr>
                </a:solidFill>
                <a:effectLst/>
                <a:uLnTx/>
                <a:uFillTx/>
                <a:latin typeface="Arial" panose="020B0604020202020204"/>
                <a:ea typeface="+mj-ea"/>
                <a:cs typeface="Calibri" panose="020F0502020204030204" pitchFamily="34" charset="0"/>
              </a:rPr>
              <a:t>Muut tahot:</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2">
                  <a:extLst>
                    <a:ext uri="{A12FA001-AC4F-418D-AE19-62706E023703}">
                      <ahyp:hlinkClr xmlns:ahyp="http://schemas.microsoft.com/office/drawing/2018/hyperlinkcolor" val="tx"/>
                    </a:ext>
                  </a:extLst>
                </a:hlinkClick>
              </a:rPr>
              <a:t>Asiakas- ja potilasturvallisuusstrategia ja toimeenpanosuunnitelma 2022-2026</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Sosiaali- ja terveysministeriö</a:t>
            </a:r>
            <a:endPar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Riskienhallinta ja turvallisuussuunnittelu. Opas sosiaali- ja terveydenhuollon johdolle ja turvallisuusasiantuntijoille</a:t>
            </a:r>
            <a:r>
              <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Valtioneuvosto</a:t>
            </a:r>
            <a:endPar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4">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4">
                  <a:extLst>
                    <a:ext uri="{A12FA001-AC4F-418D-AE19-62706E023703}">
                      <ahyp:hlinkClr xmlns:ahyp="http://schemas.microsoft.com/office/drawing/2018/hyperlinkcolor" val="tx"/>
                    </a:ext>
                  </a:extLst>
                </a:hlinkClick>
              </a:rPr>
              <a:t>Vireyttä seniorivuosiin - Ikääntyneiden ruokasuositus 4/2020</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Valtion ravitsemusneuvottelukunta</a:t>
            </a: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5">
                  <a:extLst>
                    <a:ext uri="{A12FA001-AC4F-418D-AE19-62706E023703}">
                      <ahyp:hlinkClr xmlns:ahyp="http://schemas.microsoft.com/office/drawing/2018/hyperlinkcolor" val="tx"/>
                    </a:ext>
                  </a:extLst>
                </a:hlinkClick>
              </a:rPr>
              <a:t>Ikääntyneille annetut ravintoaineiden saanti- ja ruokasuositukset</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Ruokavirasto</a:t>
            </a: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6">
                  <a:extLst>
                    <a:ext uri="{A12FA001-AC4F-418D-AE19-62706E023703}">
                      <ahyp:hlinkClr xmlns:ahyp="http://schemas.microsoft.com/office/drawing/2018/hyperlinkcolor" val="tx"/>
                    </a:ext>
                  </a:extLst>
                </a:hlinkClick>
              </a:rPr>
              <a:t>Turvallinen lääkehoito –opas</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Sosiaali- ja terveysministeriön </a:t>
            </a:r>
          </a:p>
          <a:p>
            <a:pPr marL="285750" lvl="1" indent="-285750" defTabSz="914286">
              <a:spcBef>
                <a:spcPts val="300"/>
              </a:spcBef>
              <a:spcAft>
                <a:spcPts val="175"/>
              </a:spcAft>
              <a:buFont typeface="Arial" panose="020B0604020202020204" pitchFamily="34" charset="0"/>
              <a:buChar char="•"/>
              <a:defRPr/>
            </a:pPr>
            <a:r>
              <a:rPr lang="fi-FI" sz="1400" dirty="0">
                <a:hlinkClick r:id="rId17">
                  <a:extLst>
                    <a:ext uri="{A12FA001-AC4F-418D-AE19-62706E023703}">
                      <ahyp:hlinkClr xmlns:ahyp="http://schemas.microsoft.com/office/drawing/2018/hyperlinkcolor" val="tx"/>
                    </a:ext>
                  </a:extLst>
                </a:hlinkClick>
              </a:rPr>
              <a:t>Sosiaalihuollon palveluasumisyksikön rajattu lääkevarasto</a:t>
            </a:r>
            <a:r>
              <a:rPr lang="fi-FI" sz="1400" dirty="0"/>
              <a:t> - Valvira</a:t>
            </a:r>
            <a:endPar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8">
                  <a:extLst>
                    <a:ext uri="{A12FA001-AC4F-418D-AE19-62706E023703}">
                      <ahyp:hlinkClr xmlns:ahyp="http://schemas.microsoft.com/office/drawing/2018/hyperlinkcolor" val="tx"/>
                    </a:ext>
                  </a:extLst>
                </a:hlinkClick>
              </a:rPr>
              <a:t>Henkilöstön rekrytointi </a:t>
            </a:r>
            <a:r>
              <a:rPr kumimoji="0" lang="fi-FI" sz="1400" b="0" i="0" u="none" strike="noStrike" kern="1200" cap="none" spc="0" normalizeH="0" baseline="0" noProof="0" dirty="0" err="1">
                <a:ln>
                  <a:noFill/>
                </a:ln>
                <a:effectLst/>
                <a:uLnTx/>
                <a:uFillTx/>
                <a:latin typeface="Arial" panose="020B0604020202020204"/>
                <a:ea typeface="+mn-ea"/>
                <a:cs typeface="Arial" panose="020B0604020202020204" pitchFamily="34" charset="0"/>
                <a:hlinkClick r:id="rId18">
                  <a:extLst>
                    <a:ext uri="{A12FA001-AC4F-418D-AE19-62706E023703}">
                      <ahyp:hlinkClr xmlns:ahyp="http://schemas.microsoft.com/office/drawing/2018/hyperlinkcolor" val="tx"/>
                    </a:ext>
                  </a:extLst>
                </a:hlinkClick>
              </a:rPr>
              <a:t>kuntarekryn</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8">
                  <a:extLst>
                    <a:ext uri="{A12FA001-AC4F-418D-AE19-62706E023703}">
                      <ahyp:hlinkClr xmlns:ahyp="http://schemas.microsoft.com/office/drawing/2018/hyperlinkcolor" val="tx"/>
                    </a:ext>
                  </a:extLst>
                </a:hlinkClick>
              </a:rPr>
              <a:t> kautta </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a:t>
            </a:r>
            <a:r>
              <a:rPr lang="fi-FI" sz="1400" dirty="0">
                <a:latin typeface="Arial" panose="020B0604020202020204"/>
                <a:cs typeface="Arial" panose="020B0604020202020204" pitchFamily="34" charset="0"/>
              </a:rPr>
              <a:t>K</a:t>
            </a:r>
            <a:r>
              <a:rPr kumimoji="0" lang="fi-FI" sz="1400" b="0" i="0" u="none" strike="noStrike" kern="1200" cap="none" spc="0" normalizeH="0" baseline="0" noProof="0" dirty="0" err="1">
                <a:ln>
                  <a:noFill/>
                </a:ln>
                <a:effectLst/>
                <a:uLnTx/>
                <a:uFillTx/>
                <a:latin typeface="Arial" panose="020B0604020202020204"/>
                <a:ea typeface="+mn-ea"/>
                <a:cs typeface="Arial" panose="020B0604020202020204" pitchFamily="34" charset="0"/>
              </a:rPr>
              <a:t>untarekry</a:t>
            </a:r>
            <a:endParaRPr kumimoji="0" lang="fi-FI" sz="1400" b="0" i="0" u="none" strike="noStrike" kern="1200" cap="none" spc="0" normalizeH="0" baseline="0" noProof="0" dirty="0">
              <a:ln>
                <a:noFill/>
              </a:ln>
              <a:effectLst/>
              <a:highlight>
                <a:srgbClr val="FFFF00"/>
              </a:highlight>
              <a:uLnTx/>
              <a:uFillTx/>
              <a:latin typeface="Arial" panose="020B0604020202020204"/>
              <a:ea typeface="+mn-ea"/>
              <a:cs typeface="Arial" panose="020B0604020202020204" pitchFamily="34" charset="0"/>
              <a:hlinkClick r:id="rId19">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lnSpc>
                <a:spcPct val="100000"/>
              </a:lnSpc>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9">
                  <a:extLst>
                    <a:ext uri="{A12FA001-AC4F-418D-AE19-62706E023703}">
                      <ahyp:hlinkClr xmlns:ahyp="http://schemas.microsoft.com/office/drawing/2018/hyperlinkcolor" val="tx"/>
                    </a:ext>
                  </a:extLst>
                </a:hlinkClick>
              </a:rPr>
              <a:t>Sosiaali- ja terveydenhuollon ammattihenkilöiden kielitaitovaatimukset</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Valvira </a:t>
            </a:r>
          </a:p>
          <a:p>
            <a:pPr marL="285750" lvl="1" indent="-285750" defTabSz="914286">
              <a:spcBef>
                <a:spcPts val="300"/>
              </a:spcBef>
              <a:spcAft>
                <a:spcPts val="175"/>
              </a:spcAft>
              <a:buFont typeface="Arial" panose="020B0604020202020204" pitchFamily="34" charset="0"/>
              <a:buChar char="•"/>
              <a:defRPr/>
            </a:pPr>
            <a:r>
              <a:rPr lang="fi-FI" sz="1400" dirty="0">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Määräys sosiaalihuollon asiakasasiakirjojen rakenteista ja asiakasasiakirjoihin merkittävistä tiedoista</a:t>
            </a:r>
            <a:r>
              <a:rPr lang="fi-FI" sz="1400" dirty="0">
                <a:latin typeface="Arial" panose="020B0604020202020204" pitchFamily="34" charset="0"/>
                <a:cs typeface="Arial" panose="020B0604020202020204" pitchFamily="34" charset="0"/>
              </a:rPr>
              <a:t> </a:t>
            </a:r>
            <a:r>
              <a:rPr kumimoji="0" lang="fi-FI" sz="1400" b="0" i="0" strike="noStrike" kern="1200" cap="none" spc="0" normalizeH="0" baseline="0" noProof="0" dirty="0">
                <a:ln>
                  <a:noFill/>
                </a:ln>
                <a:effectLst/>
                <a:uLnTx/>
                <a:uFillTx/>
                <a:latin typeface="Arial" panose="020B0604020202020204"/>
                <a:ea typeface="Calibri" panose="020F0502020204030204" pitchFamily="34" charset="0"/>
                <a:cs typeface="Times New Roman" panose="02020603050405020304" pitchFamily="18" charset="0"/>
              </a:rPr>
              <a:t>–Terveyden ja hyvinvoinnin laitos</a:t>
            </a:r>
          </a:p>
          <a:p>
            <a:pPr marL="285750" lvl="1" indent="-285750" defTabSz="914286">
              <a:spcBef>
                <a:spcPts val="300"/>
              </a:spcBef>
              <a:spcAft>
                <a:spcPts val="175"/>
              </a:spcAft>
              <a:buFont typeface="Arial" panose="020B0604020202020204" pitchFamily="34" charset="0"/>
              <a:buChar char="•"/>
              <a:defRPr/>
            </a:pPr>
            <a:r>
              <a:rPr lang="fi-FI" sz="1400" dirty="0">
                <a:latin typeface="Arial" panose="020B06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Sosiaalihuollon asiakastietojen käsittely</a:t>
            </a:r>
            <a:r>
              <a:rPr lang="fi-FI" sz="1400" dirty="0">
                <a:latin typeface="Arial" panose="020B0604020202020204" pitchFamily="34" charset="0"/>
                <a:cs typeface="Arial" panose="020B0604020202020204" pitchFamily="34" charset="0"/>
              </a:rPr>
              <a:t> </a:t>
            </a:r>
            <a:r>
              <a:rPr kumimoji="0" lang="fi-FI" sz="1400" b="0" i="0" strike="noStrike" kern="1200" cap="none" spc="0" normalizeH="0" baseline="0" noProof="0" dirty="0">
                <a:ln>
                  <a:noFill/>
                </a:ln>
                <a:effectLst/>
                <a:uLnTx/>
                <a:uFillTx/>
                <a:latin typeface="Arial" panose="020B0604020202020204"/>
                <a:ea typeface="Calibri" panose="020F0502020204030204" pitchFamily="34" charset="0"/>
                <a:cs typeface="Times New Roman" panose="02020603050405020304" pitchFamily="18" charset="0"/>
              </a:rPr>
              <a:t>– Tietosuojavaltuutetun toimisto</a:t>
            </a:r>
          </a:p>
          <a:p>
            <a:pPr marL="285750" lvl="1" indent="-285750" defTabSz="914286">
              <a:spcBef>
                <a:spcPts val="300"/>
              </a:spcBef>
              <a:spcAft>
                <a:spcPts val="175"/>
              </a:spcAft>
              <a:buFont typeface="Arial" panose="020B0604020202020204" pitchFamily="34" charset="0"/>
              <a:buChar char="•"/>
              <a:defRPr/>
            </a:pPr>
            <a:endParaRPr kumimoji="0" lang="fi-FI" sz="1400" b="0" i="0" u="none" strike="noStrike" kern="1200" cap="none" spc="0" normalizeH="0" baseline="0" noProof="0" dirty="0">
              <a:ln>
                <a:noFill/>
              </a:ln>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0" i="0" u="none" strike="noStrike" kern="1200" cap="none" spc="0" normalizeH="0" baseline="0" noProof="0" dirty="0">
              <a:ln>
                <a:noFill/>
              </a:ln>
              <a:effectLst/>
              <a:uLnTx/>
              <a:uFillTx/>
              <a:latin typeface="Arial" panose="020B0604020202020204"/>
              <a:ea typeface="Inter" panose="02000503000000020004" pitchFamily="2" charset="0"/>
            </a:endParaRPr>
          </a:p>
        </p:txBody>
      </p:sp>
    </p:spTree>
    <p:extLst>
      <p:ext uri="{BB962C8B-B14F-4D97-AF65-F5344CB8AC3E}">
        <p14:creationId xmlns:p14="http://schemas.microsoft.com/office/powerpoint/2010/main" val="334502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eaLnBrk="1" fontAlgn="auto" latinLnBrk="0" hangingPunct="1">
              <a:lnSpc>
                <a:spcPct val="100000"/>
              </a:lnSpc>
              <a:spcBef>
                <a:spcPct val="0"/>
              </a:spcBef>
              <a:spcAft>
                <a:spcPts val="0"/>
              </a:spcAft>
              <a:buClrTx/>
              <a:buSzTx/>
              <a:buFontTx/>
              <a:buNone/>
              <a:tabLst/>
              <a:defRPr/>
            </a:pPr>
            <a:r>
              <a:rPr lang="fi-FI" sz="6000" dirty="0" err="1">
                <a:solidFill>
                  <a:srgbClr val="00FF00">
                    <a:lumMod val="50000"/>
                  </a:srgbClr>
                </a:solidFill>
                <a:latin typeface="Arial Black" panose="020B0A04020102020204"/>
                <a:ea typeface="Inter" panose="02000503000000020004" pitchFamily="2" charset="0"/>
              </a:rPr>
              <a:t>Toimintay</a:t>
            </a:r>
            <a:r>
              <a:rPr kumimoji="0" lang="fi-FI" sz="6000" b="1" i="0" u="none" strike="noStrike" kern="1200" cap="none" spc="0" normalizeH="0" baseline="0" noProof="0" dirty="0" err="1">
                <a:ln>
                  <a:noFill/>
                </a:ln>
                <a:solidFill>
                  <a:srgbClr val="00FF00">
                    <a:lumMod val="50000"/>
                  </a:srgbClr>
                </a:solidFill>
                <a:effectLst/>
                <a:uLnTx/>
                <a:uFillTx/>
                <a:latin typeface="Arial Black" panose="020B0A04020102020204"/>
                <a:ea typeface="Inter" panose="02000503000000020004" pitchFamily="2" charset="0"/>
              </a:rPr>
              <a:t>ksikön</a:t>
            </a:r>
            <a:r>
              <a:rPr kumimoji="0" lang="fi-FI" sz="6000" b="1"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rPr>
              <a:t> tiedot</a:t>
            </a:r>
          </a:p>
        </p:txBody>
      </p:sp>
    </p:spTree>
    <p:extLst>
      <p:ext uri="{BB962C8B-B14F-4D97-AF65-F5344CB8AC3E}">
        <p14:creationId xmlns:p14="http://schemas.microsoft.com/office/powerpoint/2010/main" val="371243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0FD3B79-121D-D7EA-BAFE-FED12C13377D}"/>
              </a:ext>
            </a:extLst>
          </p:cNvPr>
          <p:cNvGraphicFramePr>
            <a:graphicFrameLocks noChangeAspect="1"/>
          </p:cNvGraphicFramePr>
          <p:nvPr>
            <p:custDataLst>
              <p:tags r:id="rId2"/>
            </p:custDataLst>
            <p:extLst>
              <p:ext uri="{D42A27DB-BD31-4B8C-83A1-F6EECF244321}">
                <p14:modId xmlns:p14="http://schemas.microsoft.com/office/powerpoint/2010/main" val="405562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80FD3B79-121D-D7EA-BAFE-FED12C1337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A7CFFF0-E7CA-1F7A-982F-7AE67E9E8DFD}"/>
              </a:ext>
            </a:extLst>
          </p:cNvPr>
          <p:cNvSpPr>
            <a:spLocks noGrp="1"/>
          </p:cNvSpPr>
          <p:nvPr>
            <p:ph type="title"/>
          </p:nvPr>
        </p:nvSpPr>
        <p:spPr/>
        <p:txBody>
          <a:bodyPr vert="horz">
            <a:normAutofit/>
          </a:bodyPr>
          <a:lstStyle/>
          <a:p>
            <a:r>
              <a:rPr lang="fi-FI" sz="2600" dirty="0">
                <a:solidFill>
                  <a:schemeClr val="accent1">
                    <a:lumMod val="50000"/>
                  </a:schemeClr>
                </a:solidFill>
                <a:latin typeface="+mj-lt"/>
                <a:ea typeface="Inter" panose="02000503000000020004" pitchFamily="2" charset="0"/>
              </a:rPr>
              <a:t>Palveluntuottajaa </a:t>
            </a:r>
            <a:r>
              <a:rPr lang="fi-FI" sz="2600">
                <a:solidFill>
                  <a:schemeClr val="accent1">
                    <a:lumMod val="50000"/>
                  </a:schemeClr>
                </a:solidFill>
                <a:latin typeface="+mj-lt"/>
                <a:ea typeface="Inter" panose="02000503000000020004" pitchFamily="2" charset="0"/>
              </a:rPr>
              <a:t>koskevat tiedot</a:t>
            </a:r>
            <a:endParaRPr lang="fi-FI" dirty="0"/>
          </a:p>
        </p:txBody>
      </p:sp>
      <p:sp>
        <p:nvSpPr>
          <p:cNvPr id="3" name="Sisällön paikkamerkki 2">
            <a:extLst>
              <a:ext uri="{FF2B5EF4-FFF2-40B4-BE49-F238E27FC236}">
                <a16:creationId xmlns:a16="http://schemas.microsoft.com/office/drawing/2014/main" id="{752374CD-364A-A185-A000-E263E99B29B1}"/>
              </a:ext>
            </a:extLst>
          </p:cNvPr>
          <p:cNvSpPr txBox="1">
            <a:spLocks/>
          </p:cNvSpPr>
          <p:nvPr/>
        </p:nvSpPr>
        <p:spPr>
          <a:xfrm>
            <a:off x="838206" y="2021568"/>
            <a:ext cx="10468087" cy="3778341"/>
          </a:xfrm>
          <a:prstGeom prst="rect">
            <a:avLst/>
          </a:prstGeom>
        </p:spPr>
        <p:txBody>
          <a:bodyPr numCol="3" spcCol="72000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i-FI" sz="1200" dirty="0">
              <a:latin typeface="+mn-lt"/>
              <a:ea typeface="Inter" panose="02000503000000020004" pitchFamily="2" charset="0"/>
            </a:endParaRPr>
          </a:p>
        </p:txBody>
      </p:sp>
      <p:sp>
        <p:nvSpPr>
          <p:cNvPr id="16" name="Rectangle 15">
            <a:extLst>
              <a:ext uri="{FF2B5EF4-FFF2-40B4-BE49-F238E27FC236}">
                <a16:creationId xmlns:a16="http://schemas.microsoft.com/office/drawing/2014/main" id="{702F182A-A4FA-4BE3-55EB-6CF1F5F8C10D}"/>
              </a:ext>
            </a:extLst>
          </p:cNvPr>
          <p:cNvSpPr/>
          <p:nvPr/>
        </p:nvSpPr>
        <p:spPr>
          <a:xfrm>
            <a:off x="451414" y="1796596"/>
            <a:ext cx="2930234" cy="16324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2000" b="1"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rPr>
              <a:t>Palveluntuottaja</a:t>
            </a:r>
            <a:endParaRPr kumimoji="0" lang="fi-FI" sz="1200" b="0"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endParaRPr>
          </a:p>
          <a:p>
            <a:pPr>
              <a:spcAft>
                <a:spcPts val="12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Nimi:</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Eloisa (</a:t>
            </a:r>
            <a:r>
              <a:rPr kumimoji="0" lang="fi-FI" sz="120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Etelä-Savon hyvinvointialue)</a:t>
            </a:r>
            <a:endParaRPr kumimoji="0" lang="fi-FI" sz="120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Y-tunnus: </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3221315-8</a:t>
            </a:r>
          </a:p>
          <a:p>
            <a:pPr marL="0" marR="0" lvl="0" indent="0" algn="l" defTabSz="914377" eaLnBrk="1" fontAlgn="auto" latinLnBrk="0" hangingPunct="1">
              <a:lnSpc>
                <a:spcPct val="100000"/>
              </a:lnSpc>
              <a:spcBef>
                <a:spcPts val="0"/>
              </a:spcBef>
              <a:spcAft>
                <a:spcPts val="1200"/>
              </a:spcAft>
              <a:buClrTx/>
              <a:buSzTx/>
              <a:buFontTx/>
              <a:buNone/>
              <a:tabLst/>
              <a:defRPr/>
            </a:pPr>
            <a:endParaRPr lang="fi-FI" sz="1200" dirty="0">
              <a:solidFill>
                <a:srgbClr val="000000"/>
              </a:solidFill>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p:txBody>
      </p:sp>
      <p:sp>
        <p:nvSpPr>
          <p:cNvPr id="17" name="Rectangle 16">
            <a:extLst>
              <a:ext uri="{FF2B5EF4-FFF2-40B4-BE49-F238E27FC236}">
                <a16:creationId xmlns:a16="http://schemas.microsoft.com/office/drawing/2014/main" id="{5C646F02-081C-100D-CD35-61224BC2BED8}"/>
              </a:ext>
            </a:extLst>
          </p:cNvPr>
          <p:cNvSpPr/>
          <p:nvPr/>
        </p:nvSpPr>
        <p:spPr>
          <a:xfrm>
            <a:off x="2725783" y="1811557"/>
            <a:ext cx="9014804" cy="3596465"/>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1200"/>
              </a:spcAft>
              <a:defRPr/>
            </a:pPr>
            <a:r>
              <a:rPr lang="fi-FI" sz="2000" b="1" dirty="0">
                <a:solidFill>
                  <a:srgbClr val="00FF00"/>
                </a:solidFill>
                <a:latin typeface="Arial" panose="020B0604020202020204"/>
                <a:ea typeface="Inter" panose="02000503000000020004" pitchFamily="2" charset="0"/>
                <a:cs typeface="Times New Roman"/>
              </a:rPr>
              <a:t>Palveluyksikkö</a:t>
            </a:r>
            <a:r>
              <a:rPr kumimoji="0" lang="fi-FI" sz="2000" b="1" i="0" u="none" strike="noStrike" kern="1200" cap="none" spc="0" normalizeH="0" baseline="0" noProof="0" dirty="0">
                <a:ln>
                  <a:noFill/>
                </a:ln>
                <a:solidFill>
                  <a:srgbClr val="00FF00"/>
                </a:solidFill>
                <a:effectLst/>
                <a:uLnTx/>
                <a:uFillTx/>
                <a:latin typeface="Arial" panose="020B0604020202020204"/>
                <a:ea typeface="Inter" panose="02000503000000020004" pitchFamily="2" charset="0"/>
                <a:cs typeface="Times New Roman"/>
              </a:rPr>
              <a:t> ja </a:t>
            </a:r>
            <a:r>
              <a:rPr lang="fi-FI" sz="2000" b="1" dirty="0">
                <a:solidFill>
                  <a:srgbClr val="00FF00"/>
                </a:solidFill>
                <a:latin typeface="Arial" panose="020B0604020202020204"/>
                <a:ea typeface="Inter" panose="02000503000000020004" pitchFamily="2" charset="0"/>
                <a:cs typeface="Times New Roman"/>
              </a:rPr>
              <a:t>palvelupisteet [</a:t>
            </a:r>
            <a:r>
              <a:rPr lang="fi-FI" sz="2000" dirty="0">
                <a:solidFill>
                  <a:schemeClr val="tx1"/>
                </a:solidFill>
                <a:latin typeface="Arial" panose="020B0604020202020204"/>
                <a:ea typeface="Inter" panose="02000503000000020004" pitchFamily="2" charset="0"/>
                <a:cs typeface="Times New Roman"/>
              </a:rPr>
              <a:t>tai palvelupiste</a:t>
            </a:r>
            <a:r>
              <a:rPr lang="fi-FI" sz="2000" b="1" dirty="0">
                <a:solidFill>
                  <a:srgbClr val="00FF00"/>
                </a:solidFill>
                <a:latin typeface="Arial" panose="020B0604020202020204"/>
                <a:ea typeface="Inter" panose="02000503000000020004" pitchFamily="2" charset="0"/>
                <a:cs typeface="Times New Roman"/>
              </a:rPr>
              <a:t>]</a:t>
            </a:r>
            <a:endParaRPr kumimoji="0" lang="fi-FI" sz="1200" b="0" i="0" u="none" strike="noStrike" kern="1200" cap="none" spc="0" normalizeH="0" baseline="0" noProof="0" dirty="0">
              <a:ln>
                <a:noFill/>
              </a:ln>
              <a:solidFill>
                <a:srgbClr val="00FF00"/>
              </a:solidFill>
              <a:effectLst/>
              <a:uLnTx/>
              <a:uFillTx/>
              <a:latin typeface="Arial" panose="020B0604020202020204"/>
              <a:ea typeface="Inter" panose="02000503000000020004" pitchFamily="2" charset="0"/>
              <a:cs typeface="Times New Roman"/>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Nimi:</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lang="fi-FI" sz="1200" b="1" dirty="0">
              <a:solidFill>
                <a:srgbClr val="000000"/>
              </a:solidFill>
              <a:latin typeface="Arial" panose="020B0604020202020204"/>
              <a:cs typeface="Times New Roman" panose="02020603050405020304" pitchFamily="18"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a:rPr>
              <a:t>Sijaintikunta yhteystietoineen: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endParaRPr lang="fi-FI" sz="1200" b="1" i="0" u="none" strike="noStrike" kern="1200" cap="none" spc="0" normalizeH="0" baseline="0" noProof="0" dirty="0">
              <a:ln>
                <a:noFill/>
              </a:ln>
              <a:solidFill>
                <a:srgbClr val="000000"/>
              </a:solidFill>
              <a:effectLst/>
              <a:uLnTx/>
              <a:uFillTx/>
              <a:latin typeface="Arial" panose="020B0604020202020204"/>
              <a:cs typeface="Arial"/>
            </a:endParaRPr>
          </a:p>
          <a:p>
            <a:pPr>
              <a:spcAft>
                <a:spcPts val="600"/>
              </a:spcAft>
              <a:defRPr/>
            </a:pPr>
            <a:r>
              <a:rPr lang="fi-FI" sz="1200" b="1" dirty="0">
                <a:solidFill>
                  <a:srgbClr val="000000"/>
                </a:solidFill>
                <a:latin typeface="Arial" panose="020B0604020202020204"/>
                <a:ea typeface="Inter" panose="02000503000000020004" pitchFamily="2" charset="0"/>
                <a:cs typeface="Arial"/>
              </a:rPr>
              <a:t>Minkä kuntien alueella palvelua tuotetaan?: [</a:t>
            </a:r>
            <a:r>
              <a:rPr lang="fi-FI" sz="1200" dirty="0">
                <a:solidFill>
                  <a:srgbClr val="000000"/>
                </a:solidFill>
                <a:latin typeface="Arial" panose="020B0604020202020204"/>
                <a:ea typeface="Inter" panose="02000503000000020004" pitchFamily="2" charset="0"/>
                <a:cs typeface="Arial"/>
              </a:rPr>
              <a:t>kirjoita tähän</a:t>
            </a:r>
            <a:r>
              <a:rPr lang="fi-FI" sz="1200" b="1" dirty="0">
                <a:solidFill>
                  <a:srgbClr val="000000"/>
                </a:solidFill>
                <a:latin typeface="Arial" panose="020B0604020202020204"/>
                <a:ea typeface="Inter" panose="02000503000000020004" pitchFamily="2" charset="0"/>
                <a:cs typeface="Arial"/>
              </a:rPr>
              <a:t>]</a:t>
            </a:r>
          </a:p>
          <a:p>
            <a:pPr>
              <a:spcAft>
                <a:spcPts val="600"/>
              </a:spcAft>
              <a:defRPr/>
            </a:pPr>
            <a:r>
              <a:rPr lang="fi-FI" sz="1200" b="1" dirty="0">
                <a:solidFill>
                  <a:srgbClr val="000000"/>
                </a:solidFill>
                <a:latin typeface="Arial" panose="020B0604020202020204"/>
                <a:ea typeface="Inter" panose="02000503000000020004" pitchFamily="2" charset="0"/>
                <a:cs typeface="Times New Roman" panose="02020603050405020304" pitchFamily="18" charset="0"/>
              </a:rPr>
              <a:t>Katuosoite, postinumero ja postitoimipaikka: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Palvelumuoto; asiakasryhmä(t), jolle palvelua tuotetaan; asiakaspaikkamäärä:</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lang="fi-FI" sz="1200" b="1" dirty="0">
              <a:solidFill>
                <a:srgbClr val="000000"/>
              </a:solidFill>
              <a:latin typeface="Arial" panose="020B0604020202020204"/>
              <a:cs typeface="Arial" panose="020B0604020202020204" pitchFamily="34" charset="0"/>
            </a:endParaRPr>
          </a:p>
          <a:p>
            <a:pPr>
              <a:spcAft>
                <a:spcPts val="600"/>
              </a:spcAft>
              <a:defRPr/>
            </a:pPr>
            <a:endPar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a:spcAft>
                <a:spcPts val="600"/>
              </a:spcAft>
              <a:defRPr/>
            </a:pPr>
            <a:endParaRPr lang="fi-FI" sz="1200" b="1" dirty="0">
              <a:solidFill>
                <a:srgbClr val="000000"/>
              </a:solidFill>
              <a:latin typeface="Arial" panose="020B0604020202020204"/>
              <a:ea typeface="Inter" panose="02000503000000020004" pitchFamily="2" charset="0"/>
              <a:cs typeface="Times New Roman" panose="02020603050405020304" pitchFamily="18"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Alihankintana ostettavat palvelut ja niiden tuottajat: </a:t>
            </a:r>
            <a:endPar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Palvelun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Palvelun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p:txBody>
      </p:sp>
      <p:sp>
        <p:nvSpPr>
          <p:cNvPr id="18" name="Rectangle 17">
            <a:extLst>
              <a:ext uri="{FF2B5EF4-FFF2-40B4-BE49-F238E27FC236}">
                <a16:creationId xmlns:a16="http://schemas.microsoft.com/office/drawing/2014/main" id="{A6B65BFB-A478-C839-C0F0-5BA3770E5027}"/>
              </a:ext>
            </a:extLst>
          </p:cNvPr>
          <p:cNvSpPr/>
          <p:nvPr/>
        </p:nvSpPr>
        <p:spPr>
          <a:xfrm>
            <a:off x="2725783" y="5422982"/>
            <a:ext cx="9014804" cy="123927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2000" b="1"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rPr>
              <a:t>Alihankintana tuotettujen palvelujen laadun varmistaminen</a:t>
            </a:r>
            <a:endParaRPr kumimoji="0" lang="fi-FI" sz="1200" b="0"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endParaRPr>
          </a:p>
          <a:p>
            <a:r>
              <a:rPr lang="fi-FI" sz="1200" dirty="0">
                <a:solidFill>
                  <a:schemeClr val="tx1"/>
                </a:solidFill>
              </a:rPr>
              <a:t>Laadun ja asiakas- ja potilasturvallisuuden varmistamisen vastuu on asiakasta tai potilasta hoitavalla ja palvelevalla toimintayksiköllä, vaikka osa palvelusta tuotettaisiinkin alihankinta- tai ostopalveluna. Alihankkijoilta</a:t>
            </a:r>
          </a:p>
          <a:p>
            <a:r>
              <a:rPr lang="fi-FI" sz="1200" dirty="0">
                <a:solidFill>
                  <a:schemeClr val="tx1"/>
                </a:solidFill>
              </a:rPr>
              <a:t>ja ostopalvelun tuottajilta edellytetään systemaattisia toimintatapoja laadun ja asiakas- ja potilasturvallisuuden varmistamiseksi. </a:t>
            </a:r>
          </a:p>
          <a:p>
            <a:endParaRPr kumimoji="0" lang="fi-FI" sz="1200" b="0" i="0" u="none" strike="noStrike" kern="1200" cap="none" spc="0" normalizeH="0" baseline="0" noProof="0" dirty="0">
              <a:ln>
                <a:noFill/>
              </a:ln>
              <a:solidFill>
                <a:schemeClr val="tx1"/>
              </a:solidFill>
              <a:effectLst/>
              <a:highlight>
                <a:srgbClr val="FFFF00"/>
              </a:highlight>
              <a:uLnTx/>
              <a:uFillTx/>
              <a:latin typeface="Arial" panose="020B0604020202020204"/>
              <a:ea typeface="Inter"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29398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355CFF4E-5A98-0547-9FD1-0674481FC4C5}"/>
              </a:ext>
            </a:extLst>
          </p:cNvPr>
          <p:cNvGraphicFramePr>
            <a:graphicFrameLocks noChangeAspect="1"/>
          </p:cNvGraphicFramePr>
          <p:nvPr>
            <p:custDataLst>
              <p:tags r:id="rId2"/>
            </p:custDataLst>
            <p:extLst>
              <p:ext uri="{D42A27DB-BD31-4B8C-83A1-F6EECF244321}">
                <p14:modId xmlns:p14="http://schemas.microsoft.com/office/powerpoint/2010/main" val="3175460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355CFF4E-5A98-0547-9FD1-0674481FC4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A907B2C-55EF-7064-E4FF-7F465E59154F}"/>
              </a:ext>
            </a:extLst>
          </p:cNvPr>
          <p:cNvSpPr>
            <a:spLocks noGrp="1"/>
          </p:cNvSpPr>
          <p:nvPr>
            <p:ph type="title"/>
          </p:nvPr>
        </p:nvSpPr>
        <p:spPr/>
        <p:txBody>
          <a:bodyPr vert="horz">
            <a:normAutofit/>
          </a:bodyPr>
          <a:lstStyle/>
          <a:p>
            <a:r>
              <a:rPr lang="fi-FI" sz="2600">
                <a:solidFill>
                  <a:schemeClr val="accent1">
                    <a:lumMod val="50000"/>
                  </a:schemeClr>
                </a:solidFill>
                <a:latin typeface="+mj-lt"/>
                <a:ea typeface="Inter" panose="02000503000000020004" pitchFamily="2" charset="0"/>
              </a:rPr>
              <a:t>Omavalvontasuunnitelman laatiminen</a:t>
            </a:r>
            <a:endParaRPr lang="fi-FI" dirty="0"/>
          </a:p>
        </p:txBody>
      </p:sp>
      <p:sp>
        <p:nvSpPr>
          <p:cNvPr id="5" name="Content Placeholder 4">
            <a:extLst>
              <a:ext uri="{FF2B5EF4-FFF2-40B4-BE49-F238E27FC236}">
                <a16:creationId xmlns:a16="http://schemas.microsoft.com/office/drawing/2014/main" id="{9DF9B0DE-9F50-010F-A787-B0D9069F9EA6}"/>
              </a:ext>
            </a:extLst>
          </p:cNvPr>
          <p:cNvSpPr>
            <a:spLocks noGrp="1"/>
          </p:cNvSpPr>
          <p:nvPr>
            <p:ph sz="half" idx="1"/>
          </p:nvPr>
        </p:nvSpPr>
        <p:spPr>
          <a:xfrm>
            <a:off x="451413" y="1825625"/>
            <a:ext cx="5506255" cy="1225635"/>
          </a:xfrm>
        </p:spPr>
        <p:txBody>
          <a:bodyPr numCol="1"/>
          <a:lstStyle/>
          <a:p>
            <a:pPr marL="0" indent="0">
              <a:lnSpc>
                <a:spcPct val="100000"/>
              </a:lnSpc>
              <a:buNone/>
            </a:pPr>
            <a:r>
              <a:rPr lang="fi-FI" sz="2000" b="1" dirty="0">
                <a:latin typeface="+mn-lt"/>
                <a:ea typeface="Inter" panose="02000503000000020004" pitchFamily="2" charset="0"/>
                <a:cs typeface="Times New Roman" panose="02020603050405020304" pitchFamily="18" charset="0"/>
              </a:rPr>
              <a:t>Omavalvonnan suunnittelusta vastaava henkilö tai henkilöt</a:t>
            </a:r>
          </a:p>
          <a:p>
            <a:pPr marL="0" indent="0">
              <a:lnSpc>
                <a:spcPct val="100000"/>
              </a:lnSpc>
              <a:buNone/>
            </a:pPr>
            <a:r>
              <a:rPr lang="fi-FI" sz="1200" dirty="0">
                <a:latin typeface="+mn-lt"/>
                <a:ea typeface="Inter" panose="02000503000000020004" pitchFamily="2" charset="0"/>
              </a:rPr>
              <a:t>Tämä omavalvontasuunnitelma on laadittu toimintayksikön palveluesihenkilön ja työntekijöiden yhteistyönä.</a:t>
            </a: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marR="0" lvl="0" indent="0" algn="l" defTabSz="914286"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fi-FI" sz="20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Arial" panose="020B0604020202020204" pitchFamily="34" charset="0"/>
            </a:endParaRPr>
          </a:p>
          <a:p>
            <a:pPr marL="0" marR="0" lvl="0" indent="0" algn="l" defTabSz="914286"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2000" b="1" dirty="0">
              <a:solidFill>
                <a:srgbClr val="000000"/>
              </a:solidFill>
              <a:latin typeface="Arial" panose="020B0604020202020204"/>
              <a:ea typeface="Inter" panose="02000503000000020004" pitchFamily="2" charset="0"/>
            </a:endParaRPr>
          </a:p>
        </p:txBody>
      </p:sp>
      <p:sp>
        <p:nvSpPr>
          <p:cNvPr id="2" name="Rectangle 1">
            <a:extLst>
              <a:ext uri="{FF2B5EF4-FFF2-40B4-BE49-F238E27FC236}">
                <a16:creationId xmlns:a16="http://schemas.microsoft.com/office/drawing/2014/main" id="{3C6FA19D-8A12-8D18-EF13-823E7BA7E52C}"/>
              </a:ext>
            </a:extLst>
          </p:cNvPr>
          <p:cNvSpPr/>
          <p:nvPr/>
        </p:nvSpPr>
        <p:spPr>
          <a:xfrm>
            <a:off x="451412" y="3051260"/>
            <a:ext cx="5455440" cy="1874031"/>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Henkilöstö on osallistunnut suunnitelman laatimiseen seuraavasti:</a:t>
            </a:r>
          </a:p>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p:txBody>
      </p:sp>
      <p:grpSp>
        <p:nvGrpSpPr>
          <p:cNvPr id="10" name="Ryhmä 9">
            <a:extLst>
              <a:ext uri="{FF2B5EF4-FFF2-40B4-BE49-F238E27FC236}">
                <a16:creationId xmlns:a16="http://schemas.microsoft.com/office/drawing/2014/main" id="{C113BA58-3B5F-56E3-6268-085A3AB3065A}"/>
              </a:ext>
            </a:extLst>
          </p:cNvPr>
          <p:cNvGrpSpPr/>
          <p:nvPr/>
        </p:nvGrpSpPr>
        <p:grpSpPr>
          <a:xfrm>
            <a:off x="451412" y="5032194"/>
            <a:ext cx="5455440" cy="1037867"/>
            <a:chOff x="451412" y="5060373"/>
            <a:chExt cx="5455440" cy="1037867"/>
          </a:xfrm>
        </p:grpSpPr>
        <p:grpSp>
          <p:nvGrpSpPr>
            <p:cNvPr id="7" name="Ryhmä 6">
              <a:extLst>
                <a:ext uri="{FF2B5EF4-FFF2-40B4-BE49-F238E27FC236}">
                  <a16:creationId xmlns:a16="http://schemas.microsoft.com/office/drawing/2014/main" id="{5F60CB4C-6BE2-17DE-8F80-8CFD93D6CB43}"/>
                </a:ext>
              </a:extLst>
            </p:cNvPr>
            <p:cNvGrpSpPr/>
            <p:nvPr/>
          </p:nvGrpSpPr>
          <p:grpSpPr>
            <a:xfrm>
              <a:off x="451412" y="5060373"/>
              <a:ext cx="5455440" cy="1037867"/>
              <a:chOff x="451412" y="5060373"/>
              <a:chExt cx="5455440" cy="1037867"/>
            </a:xfrm>
          </p:grpSpPr>
          <p:sp>
            <p:nvSpPr>
              <p:cNvPr id="16" name="Rectangle 15">
                <a:extLst>
                  <a:ext uri="{FF2B5EF4-FFF2-40B4-BE49-F238E27FC236}">
                    <a16:creationId xmlns:a16="http://schemas.microsoft.com/office/drawing/2014/main" id="{86F894FC-12D0-E02E-9C73-A5F595B7A1A6}"/>
                  </a:ext>
                </a:extLst>
              </p:cNvPr>
              <p:cNvSpPr/>
              <p:nvPr/>
            </p:nvSpPr>
            <p:spPr>
              <a:xfrm>
                <a:off x="451412" y="5060373"/>
                <a:ext cx="5455440" cy="1037867"/>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Omavalvonnan suunnittelusta ja seurannasta vastaa:</a:t>
                </a:r>
              </a:p>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yksikön palveluesihenkilö/palvelupäällikkö</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 name="Graphic 41" descr="Speaker phone with solid fill">
                <a:extLst>
                  <a:ext uri="{FF2B5EF4-FFF2-40B4-BE49-F238E27FC236}">
                    <a16:creationId xmlns:a16="http://schemas.microsoft.com/office/drawing/2014/main" id="{C75F94AD-40FB-B41C-51C0-B704B439AF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381" y="5631474"/>
                <a:ext cx="403842" cy="403842"/>
              </a:xfrm>
              <a:prstGeom prst="rect">
                <a:avLst/>
              </a:prstGeom>
            </p:spPr>
          </p:pic>
          <p:pic>
            <p:nvPicPr>
              <p:cNvPr id="6" name="Graphic 44" descr="Email with solid fill">
                <a:extLst>
                  <a:ext uri="{FF2B5EF4-FFF2-40B4-BE49-F238E27FC236}">
                    <a16:creationId xmlns:a16="http://schemas.microsoft.com/office/drawing/2014/main" id="{0B3F1933-49DC-4B50-9937-C8312CA92A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75290" y="5631474"/>
                <a:ext cx="403842" cy="403842"/>
              </a:xfrm>
              <a:prstGeom prst="rect">
                <a:avLst/>
              </a:prstGeom>
            </p:spPr>
          </p:pic>
        </p:grpSp>
        <p:sp>
          <p:nvSpPr>
            <p:cNvPr id="8" name="Tekstiruutu 7">
              <a:extLst>
                <a:ext uri="{FF2B5EF4-FFF2-40B4-BE49-F238E27FC236}">
                  <a16:creationId xmlns:a16="http://schemas.microsoft.com/office/drawing/2014/main" id="{C0774547-BADA-5D03-7E0C-314F05B57E26}"/>
                </a:ext>
              </a:extLst>
            </p:cNvPr>
            <p:cNvSpPr txBox="1"/>
            <p:nvPr/>
          </p:nvSpPr>
          <p:spPr>
            <a:xfrm>
              <a:off x="958223" y="5729363"/>
              <a:ext cx="1701415" cy="276999"/>
            </a:xfrm>
            <a:prstGeom prst="rect">
              <a:avLst/>
            </a:prstGeom>
            <a:noFill/>
          </p:spPr>
          <p:txBody>
            <a:bodyPr wrap="square"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puh.</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9" name="Tekstiruutu 8">
              <a:extLst>
                <a:ext uri="{FF2B5EF4-FFF2-40B4-BE49-F238E27FC236}">
                  <a16:creationId xmlns:a16="http://schemas.microsoft.com/office/drawing/2014/main" id="{DEC13BEA-38BD-4B81-E148-5EC5655E2592}"/>
                </a:ext>
              </a:extLst>
            </p:cNvPr>
            <p:cNvSpPr txBox="1"/>
            <p:nvPr/>
          </p:nvSpPr>
          <p:spPr>
            <a:xfrm>
              <a:off x="3179132" y="5729363"/>
              <a:ext cx="2727720" cy="276999"/>
            </a:xfrm>
            <a:prstGeom prst="rect">
              <a:avLst/>
            </a:prstGeom>
            <a:noFill/>
          </p:spPr>
          <p:txBody>
            <a:bodyPr wrap="square"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sähköpostiosoite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grpSp>
      <p:sp>
        <p:nvSpPr>
          <p:cNvPr id="12" name="Content Placeholder 4">
            <a:extLst>
              <a:ext uri="{FF2B5EF4-FFF2-40B4-BE49-F238E27FC236}">
                <a16:creationId xmlns:a16="http://schemas.microsoft.com/office/drawing/2014/main" id="{17C83BD3-F861-9C82-4C32-86102DA84297}"/>
              </a:ext>
            </a:extLst>
          </p:cNvPr>
          <p:cNvSpPr txBox="1">
            <a:spLocks/>
          </p:cNvSpPr>
          <p:nvPr/>
        </p:nvSpPr>
        <p:spPr>
          <a:xfrm>
            <a:off x="6162281" y="1832551"/>
            <a:ext cx="5577206"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i-FI" sz="2000" b="1" dirty="0">
                <a:solidFill>
                  <a:srgbClr val="000000"/>
                </a:solidFill>
                <a:latin typeface="Arial" panose="020B0604020202020204"/>
                <a:ea typeface="Inter" panose="02000503000000020004" pitchFamily="2" charset="0"/>
              </a:rPr>
              <a:t>Omavalvontasuunnitelman päivittäminen</a:t>
            </a:r>
            <a:r>
              <a:rPr lang="fi-FI" sz="1800" b="1" dirty="0">
                <a:solidFill>
                  <a:srgbClr val="000000"/>
                </a:solidFill>
                <a:latin typeface="Arial" panose="020B0604020202020204"/>
                <a:ea typeface="Inter" panose="02000503000000020004" pitchFamily="2" charset="0"/>
              </a:rPr>
              <a:t> </a:t>
            </a:r>
            <a:r>
              <a:rPr lang="fi-FI" dirty="0">
                <a:solidFill>
                  <a:srgbClr val="000000"/>
                </a:solidFill>
                <a:latin typeface="Arial" panose="020B0604020202020204"/>
                <a:ea typeface="Inter" panose="02000503000000020004" pitchFamily="2" charset="0"/>
              </a:rPr>
              <a:t>Omavalvontasuunnitelma tarkastetaan ja päivitetään vuosittain sekä silloin, kun toiminnassa tapahtuu palvelun laatuun ja asiakasturvallisuuteen liittyviä muutoksia. Omavalvonnan vastuuhenkilö huolehtii yhdessä henkilöstön kanssa omavalvontasuunnitelman ajantasaisuudesta.</a:t>
            </a:r>
          </a:p>
          <a:p>
            <a:pPr>
              <a:lnSpc>
                <a:spcPct val="100000"/>
              </a:lnSpc>
              <a:defRPr/>
            </a:pPr>
            <a:r>
              <a:rPr lang="fi-FI" sz="2000" b="1" dirty="0">
                <a:solidFill>
                  <a:srgbClr val="000000"/>
                </a:solidFill>
                <a:latin typeface="Arial" panose="020B0604020202020204"/>
                <a:ea typeface="Inter" panose="02000503000000020004" pitchFamily="2" charset="0"/>
              </a:rPr>
              <a:t>Omavalvontasuunnitelman julkisuus</a:t>
            </a:r>
          </a:p>
          <a:p>
            <a:pPr>
              <a:lnSpc>
                <a:spcPct val="100000"/>
              </a:lnSpc>
              <a:defRPr/>
            </a:pPr>
            <a:r>
              <a:rPr lang="fi-FI" dirty="0">
                <a:solidFill>
                  <a:srgbClr val="000000"/>
                </a:solidFill>
                <a:latin typeface="Arial" panose="020B0604020202020204"/>
                <a:ea typeface="Inter" panose="02000503000000020004" pitchFamily="2" charset="0"/>
              </a:rPr>
              <a:t>Ajan tasalla oleva omavalvontasuunnitelma on julkisesti nähtävillä, jotta asiakkaat, omaiset ja omavalvonnasta kiinnostuneet voivat helposti ja ilman erillistä pyyntöä tutustua siihen. </a:t>
            </a:r>
          </a:p>
          <a:p>
            <a:pPr>
              <a:lnSpc>
                <a:spcPct val="100000"/>
              </a:lnSpc>
              <a:defRPr/>
            </a:pPr>
            <a:r>
              <a:rPr lang="fi-FI" b="1" dirty="0">
                <a:solidFill>
                  <a:srgbClr val="000000"/>
                </a:solidFill>
                <a:latin typeface="Arial" panose="020B0604020202020204"/>
                <a:ea typeface="Inter" panose="02000503000000020004" pitchFamily="2" charset="0"/>
              </a:rPr>
              <a:t>Omavalvontasuunnitelma on nähtävissä asiakkaille </a:t>
            </a:r>
            <a:r>
              <a:rPr lang="fi-FI">
                <a:solidFill>
                  <a:srgbClr val="000000"/>
                </a:solidFill>
                <a:latin typeface="Arial" panose="020B0604020202020204"/>
                <a:ea typeface="Inter" panose="02000503000000020004" pitchFamily="2" charset="0"/>
              </a:rPr>
              <a:t>Eloisan internetsivuilla</a:t>
            </a:r>
            <a:endParaRPr lang="fi-FI" dirty="0">
              <a:solidFill>
                <a:srgbClr val="000000"/>
              </a:solidFill>
              <a:latin typeface="Arial" panose="020B0604020202020204"/>
              <a:ea typeface="Inter" panose="02000503000000020004" pitchFamily="2" charset="0"/>
            </a:endParaRPr>
          </a:p>
          <a:p>
            <a:pPr>
              <a:lnSpc>
                <a:spcPct val="100000"/>
              </a:lnSpc>
              <a:defRPr/>
            </a:pPr>
            <a:r>
              <a:rPr lang="fi-FI" b="1" dirty="0">
                <a:solidFill>
                  <a:srgbClr val="000000"/>
                </a:solidFill>
                <a:latin typeface="Arial" panose="020B0604020202020204"/>
                <a:ea typeface="Inter" panose="02000503000000020004" pitchFamily="2" charset="0"/>
              </a:rPr>
              <a:t>Omavalvontasuunnitelma on nähtävissä henkilöstölle </a:t>
            </a:r>
            <a:r>
              <a:rPr lang="fi-FI" dirty="0">
                <a:latin typeface="Arial" panose="020B0604020202020204"/>
                <a:ea typeface="Inter" panose="02000503000000020004" pitchFamily="2" charset="0"/>
              </a:rPr>
              <a:t>toimintayksikön toimistoissa ja Eloisan </a:t>
            </a:r>
            <a:r>
              <a:rPr lang="fi-FI">
                <a:latin typeface="Arial" panose="020B0604020202020204"/>
                <a:ea typeface="Inter" panose="02000503000000020004" pitchFamily="2" charset="0"/>
              </a:rPr>
              <a:t>IMS-järjestelmässä.</a:t>
            </a:r>
            <a:endParaRPr lang="fi-FI" dirty="0"/>
          </a:p>
        </p:txBody>
      </p:sp>
    </p:spTree>
    <p:extLst>
      <p:ext uri="{BB962C8B-B14F-4D97-AF65-F5344CB8AC3E}">
        <p14:creationId xmlns:p14="http://schemas.microsoft.com/office/powerpoint/2010/main" val="3260247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28C9E7A8A3E124299678CFF1CCD9385" ma:contentTypeVersion="14" ma:contentTypeDescription="Luo uusi asiakirja." ma:contentTypeScope="" ma:versionID="263913844017e53ef978689165b37cfc">
  <xsd:schema xmlns:xsd="http://www.w3.org/2001/XMLSchema" xmlns:xs="http://www.w3.org/2001/XMLSchema" xmlns:p="http://schemas.microsoft.com/office/2006/metadata/properties" xmlns:ns2="cd5489ee-aed8-42e8-b5fc-8a8b0e4013c2" xmlns:ns3="32b04c77-d7ee-4694-9bde-b3a0ee0a3c9a" targetNamespace="http://schemas.microsoft.com/office/2006/metadata/properties" ma:root="true" ma:fieldsID="60d948cdceefdbd6abbb6e2be96180b9" ns2:_="" ns3:_="">
    <xsd:import namespace="cd5489ee-aed8-42e8-b5fc-8a8b0e4013c2"/>
    <xsd:import namespace="32b04c77-d7ee-4694-9bde-b3a0ee0a3c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489ee-aed8-42e8-b5fc-8a8b0e401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1fb8f33-d4f7-423c-aa44-269ff6ac58c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b04c77-d7ee-4694-9bde-b3a0ee0a3c9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3bc51c05-6eea-4815-b2e6-90b9b372a40b}" ma:internalName="TaxCatchAll" ma:showField="CatchAllData" ma:web="32b04c77-d7ee-4694-9bde-b3a0ee0a3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5489ee-aed8-42e8-b5fc-8a8b0e4013c2">
      <Terms xmlns="http://schemas.microsoft.com/office/infopath/2007/PartnerControls"/>
    </lcf76f155ced4ddcb4097134ff3c332f>
    <TaxCatchAll xmlns="32b04c77-d7ee-4694-9bde-b3a0ee0a3c9a" xsi:nil="true"/>
    <SharedWithUsers xmlns="32b04c77-d7ee-4694-9bde-b3a0ee0a3c9a">
      <UserInfo>
        <DisplayName>Mehtonen Sonja</DisplayName>
        <AccountId>999</AccountId>
        <AccountType/>
      </UserInfo>
    </SharedWithUsers>
  </documentManagement>
</p:properties>
</file>

<file path=customXml/itemProps1.xml><?xml version="1.0" encoding="utf-8"?>
<ds:datastoreItem xmlns:ds="http://schemas.openxmlformats.org/officeDocument/2006/customXml" ds:itemID="{2EEF7748-FB15-4BB1-94E9-E4B5F7D3F379}">
  <ds:schemaRefs>
    <ds:schemaRef ds:uri="http://schemas.microsoft.com/sharepoint/v3/contenttype/forms"/>
  </ds:schemaRefs>
</ds:datastoreItem>
</file>

<file path=customXml/itemProps2.xml><?xml version="1.0" encoding="utf-8"?>
<ds:datastoreItem xmlns:ds="http://schemas.openxmlformats.org/officeDocument/2006/customXml" ds:itemID="{E10F97A9-BE49-45B0-930D-D8061F9F4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5489ee-aed8-42e8-b5fc-8a8b0e4013c2"/>
    <ds:schemaRef ds:uri="32b04c77-d7ee-4694-9bde-b3a0ee0a3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19A9F1-9730-4819-83B3-D5566E6654BE}">
  <ds:schemaRefs>
    <ds:schemaRef ds:uri="cd5489ee-aed8-42e8-b5fc-8a8b0e4013c2"/>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32b04c77-d7ee-4694-9bde-b3a0ee0a3c9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8894</Words>
  <Application>Microsoft Office PowerPoint</Application>
  <PresentationFormat>Laajakuva</PresentationFormat>
  <Paragraphs>1054</Paragraphs>
  <Slides>62</Slides>
  <Notes>62</Notes>
  <HiddenSlides>0</HiddenSlides>
  <MMClips>0</MMClips>
  <ScaleCrop>false</ScaleCrop>
  <HeadingPairs>
    <vt:vector size="8" baseType="variant">
      <vt:variant>
        <vt:lpstr>Käytetyt fontit</vt:lpstr>
      </vt:variant>
      <vt:variant>
        <vt:i4>7</vt:i4>
      </vt:variant>
      <vt:variant>
        <vt:lpstr>Teema</vt:lpstr>
      </vt:variant>
      <vt:variant>
        <vt:i4>3</vt:i4>
      </vt:variant>
      <vt:variant>
        <vt:lpstr>Upotetut OLE-palvelimet</vt:lpstr>
      </vt:variant>
      <vt:variant>
        <vt:i4>1</vt:i4>
      </vt:variant>
      <vt:variant>
        <vt:lpstr>Dian otsikot</vt:lpstr>
      </vt:variant>
      <vt:variant>
        <vt:i4>62</vt:i4>
      </vt:variant>
    </vt:vector>
  </HeadingPairs>
  <TitlesOfParts>
    <vt:vector size="73" baseType="lpstr">
      <vt:lpstr>Arial</vt:lpstr>
      <vt:lpstr>Arial Black</vt:lpstr>
      <vt:lpstr>Calibri</vt:lpstr>
      <vt:lpstr>Calibri Light</vt:lpstr>
      <vt:lpstr>Inter</vt:lpstr>
      <vt:lpstr>Trebuchet MS</vt:lpstr>
      <vt:lpstr>Wingdings</vt:lpstr>
      <vt:lpstr>Office-teema</vt:lpstr>
      <vt:lpstr>Mukautettu suunnittelumalli</vt:lpstr>
      <vt:lpstr>1_Office-teema</vt:lpstr>
      <vt:lpstr>think-cell Slide</vt:lpstr>
      <vt:lpstr>PowerPoint-esitys</vt:lpstr>
      <vt:lpstr>Lukijalle</vt:lpstr>
      <vt:lpstr>Palvelu- ja toimintayksikkökohtainen räätälöinti</vt:lpstr>
      <vt:lpstr>PowerPoint-esitys</vt:lpstr>
      <vt:lpstr>Yhteenveto ohjeista pohjan räätälöintiin ja täyttöön </vt:lpstr>
      <vt:lpstr>Sisällysluettelo</vt:lpstr>
      <vt:lpstr>PowerPoint-esitys</vt:lpstr>
      <vt:lpstr>Palveluntuottajaa koskevat tiedot</vt:lpstr>
      <vt:lpstr>Omavalvontasuunnitelman laatiminen</vt:lpstr>
      <vt:lpstr>PowerPoint-esitys</vt:lpstr>
      <vt:lpstr>PowerPoint-esitys</vt:lpstr>
      <vt:lpstr>Yksikön toiminta toteuttaa Eloisan yhteistä missiota ja arvoja!</vt:lpstr>
      <vt:lpstr>Toiminta-ajatus, arvot ja toimintaperiaatteet</vt:lpstr>
      <vt:lpstr>Palvelun toimintaperiaatteet</vt:lpstr>
      <vt:lpstr>PowerPoint-esitys</vt:lpstr>
      <vt:lpstr>PowerPoint-esitys</vt:lpstr>
      <vt:lpstr>Käsitteet ja käsitehierarkia </vt:lpstr>
      <vt:lpstr>Riskienhallinnan järjestelmät ja menettelytavat (1/3)</vt:lpstr>
      <vt:lpstr>Riskienhallinnan järjestelmät ja menettelytavat (2/3)</vt:lpstr>
      <vt:lpstr>Riskienhallinnan järjestelmät ja menettelytavat (3/3)</vt:lpstr>
      <vt:lpstr>Riski- ja epäkohtailmoitusten käsittely (2/2)</vt:lpstr>
      <vt:lpstr>PowerPoint-esitys</vt:lpstr>
      <vt:lpstr>PowerPoint-esitys</vt:lpstr>
      <vt:lpstr>PowerPoint-esitys</vt:lpstr>
      <vt:lpstr>PowerPoint-esitys</vt:lpstr>
      <vt:lpstr>Itsemääräämisoikeuden vahvistaminen</vt:lpstr>
      <vt:lpstr>Asiakkaan osallisuus (1/4)</vt:lpstr>
      <vt:lpstr>Asiakkaan osallisuus (2/4)</vt:lpstr>
      <vt:lpstr>Asiakkaan osallisuus (3/4)</vt:lpstr>
      <vt:lpstr>Asiakkaan osallisuus (4/4)</vt:lpstr>
      <vt:lpstr>PowerPoint-esitys</vt:lpstr>
      <vt:lpstr>Tausta </vt:lpstr>
      <vt:lpstr>Hyvinvointia ja kuntoutumista tukeva toiminta</vt:lpstr>
      <vt:lpstr>Hyvinvointia ja kuntoutumista tukeva toiminta</vt:lpstr>
      <vt:lpstr>Ravitsemus</vt:lpstr>
      <vt:lpstr>Hygieniakäytännöt</vt:lpstr>
      <vt:lpstr>Infektioiden torjunta</vt:lpstr>
      <vt:lpstr>Terveyden- ja sairaanhoito</vt:lpstr>
      <vt:lpstr>Lääkehoito</vt:lpstr>
      <vt:lpstr>Monialainen yhteistyö</vt:lpstr>
      <vt:lpstr>PowerPoint-esitys</vt:lpstr>
      <vt:lpstr>[Otsikko tarvittavalle lisäosiolle esim. varojen säilytys] </vt:lpstr>
      <vt:lpstr>PowerPoint-esitys</vt:lpstr>
      <vt:lpstr>Yhteistyö turvallisuudesta vastaavien viranomaisten ja toimijoiden kanssa</vt:lpstr>
      <vt:lpstr>Henkilöstö (1/3)</vt:lpstr>
      <vt:lpstr>Henkilöstö (2/3)</vt:lpstr>
      <vt:lpstr>Henkilöstö (3/3)</vt:lpstr>
      <vt:lpstr>Toimitilat</vt:lpstr>
      <vt:lpstr>Teknologiset ratkaisut</vt:lpstr>
      <vt:lpstr>Terveydenhuollon laitteet ja tarvikkeet</vt:lpstr>
      <vt:lpstr>PowerPoint-esitys</vt:lpstr>
      <vt:lpstr>PowerPoint-esitys</vt:lpstr>
      <vt:lpstr>Asiakas- ja potilastietojen käsittely ja kirjaaminen</vt:lpstr>
      <vt:lpstr>Asiakas- ja potilastietojen käsittely ja kirjaaminen</vt:lpstr>
      <vt:lpstr>PowerPoint-esitys</vt:lpstr>
      <vt:lpstr>Yhteenveto kehittämissuunnitelmasta</vt:lpstr>
      <vt:lpstr>Omavalvontasuunnitelman seuranta</vt:lpstr>
      <vt:lpstr>PowerPoint-esitys</vt:lpstr>
      <vt:lpstr>Omavalvontasuunnitelman seuranta</vt:lpstr>
      <vt:lpstr>Liitteet</vt:lpstr>
      <vt:lpstr>PowerPoint-esitys</vt:lpstr>
      <vt:lpstr>Koonti linkeistä lisätiedon pariin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59</cp:revision>
  <dcterms:created xsi:type="dcterms:W3CDTF">2023-12-21T10:48:32Z</dcterms:created>
  <dcterms:modified xsi:type="dcterms:W3CDTF">2024-02-09T08:56:28Z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0x010100328C9E7A8A3E124299678CFF1CCD9385</vt:lpwstr>
  </property>
</Properties>
</file>