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 id="2147483694" r:id="rId5"/>
    <p:sldMasterId id="2147483713" r:id="rId6"/>
    <p:sldMasterId id="2147483724" r:id="rId7"/>
  </p:sldMasterIdLst>
  <p:notesMasterIdLst>
    <p:notesMasterId r:id="rId20"/>
  </p:notesMasterIdLst>
  <p:sldIdLst>
    <p:sldId id="399" r:id="rId8"/>
    <p:sldId id="396" r:id="rId9"/>
    <p:sldId id="408" r:id="rId10"/>
    <p:sldId id="390" r:id="rId11"/>
    <p:sldId id="401" r:id="rId12"/>
    <p:sldId id="409" r:id="rId13"/>
    <p:sldId id="398" r:id="rId14"/>
    <p:sldId id="403" r:id="rId15"/>
    <p:sldId id="383" r:id="rId16"/>
    <p:sldId id="384" r:id="rId17"/>
    <p:sldId id="406" r:id="rId18"/>
    <p:sldId id="315" r:id="rId19"/>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AFF"/>
    <a:srgbClr val="01B1EC"/>
    <a:srgbClr val="FF621A"/>
    <a:srgbClr val="FFF26E"/>
    <a:srgbClr val="5FAE60"/>
    <a:srgbClr val="00B1EB"/>
    <a:srgbClr val="63B4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rsstedt Veronica" userId="S::veronica.forsstedt@luvn.fi::33fb942a-79c2-413c-a9f7-113bbddb8b5e" providerId="AD" clId="Web-{E4F050E2-AF5D-DF08-4329-51EAB090C6BA}"/>
    <pc:docChg chg="modSld">
      <pc:chgData name="Forsstedt Veronica" userId="S::veronica.forsstedt@luvn.fi::33fb942a-79c2-413c-a9f7-113bbddb8b5e" providerId="AD" clId="Web-{E4F050E2-AF5D-DF08-4329-51EAB090C6BA}" dt="2023-11-08T12:42:14.284" v="1"/>
      <pc:docMkLst>
        <pc:docMk/>
      </pc:docMkLst>
      <pc:sldChg chg="modSp modMedia">
        <pc:chgData name="Forsstedt Veronica" userId="S::veronica.forsstedt@luvn.fi::33fb942a-79c2-413c-a9f7-113bbddb8b5e" providerId="AD" clId="Web-{E4F050E2-AF5D-DF08-4329-51EAB090C6BA}" dt="2023-11-08T12:42:14.284" v="1"/>
        <pc:sldMkLst>
          <pc:docMk/>
          <pc:sldMk cId="2954922917" sldId="408"/>
        </pc:sldMkLst>
        <pc:picChg chg="mod">
          <ac:chgData name="Forsstedt Veronica" userId="S::veronica.forsstedt@luvn.fi::33fb942a-79c2-413c-a9f7-113bbddb8b5e" providerId="AD" clId="Web-{E4F050E2-AF5D-DF08-4329-51EAB090C6BA}" dt="2023-11-08T12:42:14.284" v="1"/>
          <ac:picMkLst>
            <pc:docMk/>
            <pc:sldMk cId="2954922917" sldId="408"/>
            <ac:picMk id="9" creationId="{2D34A4AF-62B5-C56A-BEE4-F6811B436A7F}"/>
          </ac:picMkLst>
        </pc:picChg>
      </pc:sldChg>
    </pc:docChg>
  </pc:docChgLst>
  <pc:docChgLst>
    <pc:chgData name="Kati Wilska-Seemer" userId="2a5a98d5-e596-4a07-b262-ed46fc3dc4bf" providerId="ADAL" clId="{C67DCFD2-32A6-4347-91B3-631BB597C9CC}"/>
    <pc:docChg chg="undo custSel modSld">
      <pc:chgData name="Kati Wilska-Seemer" userId="2a5a98d5-e596-4a07-b262-ed46fc3dc4bf" providerId="ADAL" clId="{C67DCFD2-32A6-4347-91B3-631BB597C9CC}" dt="2023-12-12T13:59:26.575" v="30" actId="1076"/>
      <pc:docMkLst>
        <pc:docMk/>
      </pc:docMkLst>
      <pc:sldChg chg="modSp mod">
        <pc:chgData name="Kati Wilska-Seemer" userId="2a5a98d5-e596-4a07-b262-ed46fc3dc4bf" providerId="ADAL" clId="{C67DCFD2-32A6-4347-91B3-631BB597C9CC}" dt="2023-12-12T13:59:26.575" v="30" actId="1076"/>
        <pc:sldMkLst>
          <pc:docMk/>
          <pc:sldMk cId="4218825627" sldId="398"/>
        </pc:sldMkLst>
        <pc:spChg chg="mod">
          <ac:chgData name="Kati Wilska-Seemer" userId="2a5a98d5-e596-4a07-b262-ed46fc3dc4bf" providerId="ADAL" clId="{C67DCFD2-32A6-4347-91B3-631BB597C9CC}" dt="2023-12-12T13:59:17.292" v="29" actId="1076"/>
          <ac:spMkLst>
            <pc:docMk/>
            <pc:sldMk cId="4218825627" sldId="398"/>
            <ac:spMk id="3" creationId="{A15BAC31-2EBD-4473-B6B0-94C4F43238EE}"/>
          </ac:spMkLst>
        </pc:spChg>
        <pc:spChg chg="mod">
          <ac:chgData name="Kati Wilska-Seemer" userId="2a5a98d5-e596-4a07-b262-ed46fc3dc4bf" providerId="ADAL" clId="{C67DCFD2-32A6-4347-91B3-631BB597C9CC}" dt="2023-12-12T13:57:58.571" v="16" actId="255"/>
          <ac:spMkLst>
            <pc:docMk/>
            <pc:sldMk cId="4218825627" sldId="398"/>
            <ac:spMk id="5" creationId="{19729EA4-4F36-4063-8B7C-A2EABDA84312}"/>
          </ac:spMkLst>
        </pc:spChg>
        <pc:spChg chg="mod">
          <ac:chgData name="Kati Wilska-Seemer" userId="2a5a98d5-e596-4a07-b262-ed46fc3dc4bf" providerId="ADAL" clId="{C67DCFD2-32A6-4347-91B3-631BB597C9CC}" dt="2023-12-12T13:59:09.962" v="28" actId="14100"/>
          <ac:spMkLst>
            <pc:docMk/>
            <pc:sldMk cId="4218825627" sldId="398"/>
            <ac:spMk id="6" creationId="{15329C50-B6FD-40F9-8959-A404C8E2330B}"/>
          </ac:spMkLst>
        </pc:spChg>
        <pc:spChg chg="mod">
          <ac:chgData name="Kati Wilska-Seemer" userId="2a5a98d5-e596-4a07-b262-ed46fc3dc4bf" providerId="ADAL" clId="{C67DCFD2-32A6-4347-91B3-631BB597C9CC}" dt="2023-12-12T13:58:17.625" v="19" actId="14100"/>
          <ac:spMkLst>
            <pc:docMk/>
            <pc:sldMk cId="4218825627" sldId="398"/>
            <ac:spMk id="7" creationId="{C21176E6-8CAC-4C68-A000-99D34F9FDDD2}"/>
          </ac:spMkLst>
        </pc:spChg>
        <pc:spChg chg="mod">
          <ac:chgData name="Kati Wilska-Seemer" userId="2a5a98d5-e596-4a07-b262-ed46fc3dc4bf" providerId="ADAL" clId="{C67DCFD2-32A6-4347-91B3-631BB597C9CC}" dt="2023-12-12T13:58:23.656" v="20" actId="255"/>
          <ac:spMkLst>
            <pc:docMk/>
            <pc:sldMk cId="4218825627" sldId="398"/>
            <ac:spMk id="8" creationId="{2F4248DD-EBEC-44F5-B108-33E77C4626F0}"/>
          </ac:spMkLst>
        </pc:spChg>
        <pc:picChg chg="mod">
          <ac:chgData name="Kati Wilska-Seemer" userId="2a5a98d5-e596-4a07-b262-ed46fc3dc4bf" providerId="ADAL" clId="{C67DCFD2-32A6-4347-91B3-631BB597C9CC}" dt="2023-12-12T13:59:26.575" v="30" actId="1076"/>
          <ac:picMkLst>
            <pc:docMk/>
            <pc:sldMk cId="4218825627" sldId="398"/>
            <ac:picMk id="11" creationId="{48E819E2-5D98-BB20-653C-328DD872671B}"/>
          </ac:picMkLst>
        </pc:picChg>
      </pc:sldChg>
    </pc:docChg>
  </pc:docChgLst>
  <pc:docChgLst>
    <pc:chgData name="Antonina Carlberg" userId="S::antonina.carlberg@luvn.fi::ec152532-6c2d-4292-9c8d-8bd91ae8d356" providerId="AD" clId="Web-{9FF959AF-22CB-9BF7-2F4E-F1E0E6086253}"/>
    <pc:docChg chg="sldOrd">
      <pc:chgData name="Antonina Carlberg" userId="S::antonina.carlberg@luvn.fi::ec152532-6c2d-4292-9c8d-8bd91ae8d356" providerId="AD" clId="Web-{9FF959AF-22CB-9BF7-2F4E-F1E0E6086253}" dt="2023-10-24T06:29:20.772" v="0"/>
      <pc:docMkLst>
        <pc:docMk/>
      </pc:docMkLst>
      <pc:sldChg chg="ord">
        <pc:chgData name="Antonina Carlberg" userId="S::antonina.carlberg@luvn.fi::ec152532-6c2d-4292-9c8d-8bd91ae8d356" providerId="AD" clId="Web-{9FF959AF-22CB-9BF7-2F4E-F1E0E6086253}" dt="2023-10-24T06:29:20.772" v="0"/>
        <pc:sldMkLst>
          <pc:docMk/>
          <pc:sldMk cId="3391870367" sldId="390"/>
        </pc:sldMkLst>
      </pc:sldChg>
    </pc:docChg>
  </pc:docChgLst>
  <pc:docChgLst>
    <pc:chgData name="Fredrik  Killi" userId="S::fredrik.killi@luvn.fi::35f105bb-ebe7-4c81-9f36-c5ee29f762c6" providerId="AD" clId="Web-{846F80C0-C976-4A9A-926B-8701D04B744D}"/>
    <pc:docChg chg="modSld">
      <pc:chgData name="Fredrik  Killi" userId="S::fredrik.killi@luvn.fi::35f105bb-ebe7-4c81-9f36-c5ee29f762c6" providerId="AD" clId="Web-{846F80C0-C976-4A9A-926B-8701D04B744D}" dt="2023-11-14T07:28:12.777" v="0" actId="20577"/>
      <pc:docMkLst>
        <pc:docMk/>
      </pc:docMkLst>
      <pc:sldChg chg="modSp">
        <pc:chgData name="Fredrik  Killi" userId="S::fredrik.killi@luvn.fi::35f105bb-ebe7-4c81-9f36-c5ee29f762c6" providerId="AD" clId="Web-{846F80C0-C976-4A9A-926B-8701D04B744D}" dt="2023-11-14T07:28:12.777" v="0" actId="20577"/>
        <pc:sldMkLst>
          <pc:docMk/>
          <pc:sldMk cId="1451659277" sldId="406"/>
        </pc:sldMkLst>
        <pc:spChg chg="mod">
          <ac:chgData name="Fredrik  Killi" userId="S::fredrik.killi@luvn.fi::35f105bb-ebe7-4c81-9f36-c5ee29f762c6" providerId="AD" clId="Web-{846F80C0-C976-4A9A-926B-8701D04B744D}" dt="2023-11-14T07:28:12.777" v="0" actId="20577"/>
          <ac:spMkLst>
            <pc:docMk/>
            <pc:sldMk cId="1451659277" sldId="406"/>
            <ac:spMk id="4" creationId="{9DF20CE9-78C4-C72B-415D-4A6CB62AAAF7}"/>
          </ac:spMkLst>
        </pc:spChg>
      </pc:sldChg>
    </pc:docChg>
  </pc:docChgLst>
  <pc:docChgLst>
    <pc:chgData name="Stenbock Andrea" userId="S::andrea.stenbock@luvn.fi::7f5c2a81-c84d-4026-a8c4-725f45056a4f" providerId="AD" clId="Web-{E1C732EF-0A85-589D-ACA7-5DACF077319A}"/>
    <pc:docChg chg="sldOrd">
      <pc:chgData name="Stenbock Andrea" userId="S::andrea.stenbock@luvn.fi::7f5c2a81-c84d-4026-a8c4-725f45056a4f" providerId="AD" clId="Web-{E1C732EF-0A85-589D-ACA7-5DACF077319A}" dt="2023-10-30T10:13:31.130" v="0"/>
      <pc:docMkLst>
        <pc:docMk/>
      </pc:docMkLst>
      <pc:sldChg chg="ord">
        <pc:chgData name="Stenbock Andrea" userId="S::andrea.stenbock@luvn.fi::7f5c2a81-c84d-4026-a8c4-725f45056a4f" providerId="AD" clId="Web-{E1C732EF-0A85-589D-ACA7-5DACF077319A}" dt="2023-10-30T10:13:31.130" v="0"/>
        <pc:sldMkLst>
          <pc:docMk/>
          <pc:sldMk cId="4218825627" sldId="398"/>
        </pc:sldMkLst>
      </pc:sldChg>
    </pc:docChg>
  </pc:docChgLst>
  <pc:docChgLst>
    <pc:chgData name="Häyhä Pia-Maria" userId="S::pia-maria.hayha@luvn.fi::79362d0e-4738-4018-bc98-60ee6df65ced" providerId="AD" clId="Web-{FC54753A-31A8-7654-A151-23569E002DF4}"/>
    <pc:docChg chg="modSld">
      <pc:chgData name="Häyhä Pia-Maria" userId="S::pia-maria.hayha@luvn.fi::79362d0e-4738-4018-bc98-60ee6df65ced" providerId="AD" clId="Web-{FC54753A-31A8-7654-A151-23569E002DF4}" dt="2023-11-09T07:27:34.695" v="0" actId="1076"/>
      <pc:docMkLst>
        <pc:docMk/>
      </pc:docMkLst>
      <pc:sldChg chg="modSp">
        <pc:chgData name="Häyhä Pia-Maria" userId="S::pia-maria.hayha@luvn.fi::79362d0e-4738-4018-bc98-60ee6df65ced" providerId="AD" clId="Web-{FC54753A-31A8-7654-A151-23569E002DF4}" dt="2023-11-09T07:27:34.695" v="0" actId="1076"/>
        <pc:sldMkLst>
          <pc:docMk/>
          <pc:sldMk cId="731477894" sldId="401"/>
        </pc:sldMkLst>
        <pc:picChg chg="mod">
          <ac:chgData name="Häyhä Pia-Maria" userId="S::pia-maria.hayha@luvn.fi::79362d0e-4738-4018-bc98-60ee6df65ced" providerId="AD" clId="Web-{FC54753A-31A8-7654-A151-23569E002DF4}" dt="2023-11-09T07:27:34.695" v="0" actId="1076"/>
          <ac:picMkLst>
            <pc:docMk/>
            <pc:sldMk cId="731477894" sldId="401"/>
            <ac:picMk id="10" creationId="{7A662C80-C2AF-E9AF-2235-6A15AFD95389}"/>
          </ac:picMkLst>
        </pc:picChg>
      </pc:sldChg>
    </pc:docChg>
  </pc:docChgLst>
  <pc:docChgLst>
    <pc:chgData name="Eva Wadenström" userId="S::eva.wadenstrom@luvn.fi::3bb1a423-303d-4840-b530-da41f44e0371" providerId="AD" clId="Web-{CF3B9129-0F6E-5125-59EE-7F0C6E6FA6B5}"/>
    <pc:docChg chg="sldOrd">
      <pc:chgData name="Eva Wadenström" userId="S::eva.wadenstrom@luvn.fi::3bb1a423-303d-4840-b530-da41f44e0371" providerId="AD" clId="Web-{CF3B9129-0F6E-5125-59EE-7F0C6E6FA6B5}" dt="2023-11-10T06:57:10.616" v="0"/>
      <pc:docMkLst>
        <pc:docMk/>
      </pc:docMkLst>
      <pc:sldChg chg="ord">
        <pc:chgData name="Eva Wadenström" userId="S::eva.wadenstrom@luvn.fi::3bb1a423-303d-4840-b530-da41f44e0371" providerId="AD" clId="Web-{CF3B9129-0F6E-5125-59EE-7F0C6E6FA6B5}" dt="2023-11-10T06:57:10.616" v="0"/>
        <pc:sldMkLst>
          <pc:docMk/>
          <pc:sldMk cId="3391870367" sldId="3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23F82-8D22-4672-A054-5A9230F77BC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i-FI"/>
        </a:p>
      </dgm:t>
    </dgm:pt>
    <dgm:pt modelId="{B257C53D-5A71-4211-8F65-9911CA57C726}">
      <dgm:prSet phldrT="[Teksti]"/>
      <dgm:spPr>
        <a:solidFill>
          <a:srgbClr val="E8CAFF"/>
        </a:solidFill>
      </dgm:spPr>
      <dgm:t>
        <a:bodyPr/>
        <a:lstStyle/>
        <a:p>
          <a:r>
            <a:rPr lang="sv-FI" b="1">
              <a:solidFill>
                <a:schemeClr val="tx1"/>
              </a:solidFill>
            </a:rPr>
            <a:t>Ordnande av skolarbetet </a:t>
          </a:r>
          <a:r>
            <a:rPr lang="sv-FI" b="1">
              <a:solidFill>
                <a:schemeClr val="tx1"/>
              </a:solidFill>
              <a:latin typeface="Verdana"/>
            </a:rPr>
            <a:t>och studier på ett sätt som stöder</a:t>
          </a:r>
          <a:r>
            <a:rPr lang="sv-FI" b="1">
              <a:solidFill>
                <a:schemeClr val="tx1"/>
              </a:solidFill>
            </a:rPr>
            <a:t> välbefinnandet</a:t>
          </a:r>
          <a:endParaRPr lang="fi-FI"/>
        </a:p>
      </dgm:t>
    </dgm:pt>
    <dgm:pt modelId="{F316BD57-BF9F-4488-A3F6-7780BD461028}" type="parTrans" cxnId="{A60DE2A0-972B-47CC-8312-FDD2A517F4EA}">
      <dgm:prSet/>
      <dgm:spPr/>
      <dgm:t>
        <a:bodyPr/>
        <a:lstStyle/>
        <a:p>
          <a:endParaRPr lang="fi-FI"/>
        </a:p>
      </dgm:t>
    </dgm:pt>
    <dgm:pt modelId="{4B4786A3-AE42-4F06-B705-50A3BC04C85A}" type="sibTrans" cxnId="{A60DE2A0-972B-47CC-8312-FDD2A517F4EA}">
      <dgm:prSet/>
      <dgm:spPr>
        <a:solidFill>
          <a:schemeClr val="bg1"/>
        </a:solidFill>
      </dgm:spPr>
      <dgm:t>
        <a:bodyPr/>
        <a:lstStyle/>
        <a:p>
          <a:endParaRPr lang="fi-FI"/>
        </a:p>
      </dgm:t>
    </dgm:pt>
    <dgm:pt modelId="{3337840D-AE48-4D63-A1FF-FA7FA8688477}">
      <dgm:prSet phldrT="[Teksti]"/>
      <dgm:spPr>
        <a:solidFill>
          <a:srgbClr val="E8CAFF"/>
        </a:solidFill>
        <a:ln>
          <a:solidFill>
            <a:srgbClr val="E8CAFF"/>
          </a:solidFill>
        </a:ln>
      </dgm:spPr>
      <dgm:t>
        <a:bodyPr/>
        <a:lstStyle/>
        <a:p>
          <a:r>
            <a:rPr lang="sv-FI" b="1">
              <a:solidFill>
                <a:schemeClr val="tx1"/>
              </a:solidFill>
            </a:rPr>
            <a:t>Förebyggande av mobbning, våld och trakasserier</a:t>
          </a:r>
          <a:endParaRPr lang="fi-FI"/>
        </a:p>
      </dgm:t>
    </dgm:pt>
    <dgm:pt modelId="{938683D7-FCAB-4D85-BB39-8EF0BFAC1F70}" type="parTrans" cxnId="{69AAF05F-2CE0-4667-A600-5674A01B15DA}">
      <dgm:prSet/>
      <dgm:spPr/>
      <dgm:t>
        <a:bodyPr/>
        <a:lstStyle/>
        <a:p>
          <a:endParaRPr lang="fi-FI"/>
        </a:p>
      </dgm:t>
    </dgm:pt>
    <dgm:pt modelId="{13C060EA-E620-43ED-8046-ECFBE22799AB}" type="sibTrans" cxnId="{69AAF05F-2CE0-4667-A600-5674A01B15DA}">
      <dgm:prSet/>
      <dgm:spPr>
        <a:solidFill>
          <a:schemeClr val="bg1"/>
        </a:solidFill>
      </dgm:spPr>
      <dgm:t>
        <a:bodyPr/>
        <a:lstStyle/>
        <a:p>
          <a:endParaRPr lang="fi-FI"/>
        </a:p>
      </dgm:t>
    </dgm:pt>
    <dgm:pt modelId="{1B980E6C-3ACC-4E37-AF2C-3981557B375E}">
      <dgm:prSet phldrT="[Teksti]"/>
      <dgm:spPr>
        <a:solidFill>
          <a:srgbClr val="E8CAFF"/>
        </a:solidFill>
        <a:ln>
          <a:solidFill>
            <a:srgbClr val="E8CAFF"/>
          </a:solidFill>
        </a:ln>
      </dgm:spPr>
      <dgm:t>
        <a:bodyPr/>
        <a:lstStyle/>
        <a:p>
          <a:r>
            <a:rPr lang="sv-FI" b="1">
              <a:solidFill>
                <a:schemeClr val="tx1"/>
              </a:solidFill>
            </a:rPr>
            <a:t>Främjande av interaktions-färdigheter och</a:t>
          </a:r>
          <a:r>
            <a:rPr lang="sv-FI" b="1">
              <a:solidFill>
                <a:schemeClr val="tx1"/>
              </a:solidFill>
              <a:latin typeface="Verdana"/>
            </a:rPr>
            <a:t> psykisk hälsa </a:t>
          </a:r>
          <a:endParaRPr lang="fi-FI"/>
        </a:p>
      </dgm:t>
    </dgm:pt>
    <dgm:pt modelId="{A233CE0A-0A9B-41B6-9BFA-3635C5CB676E}" type="parTrans" cxnId="{0CD0233D-A677-4CCA-AA03-A49986366132}">
      <dgm:prSet/>
      <dgm:spPr/>
      <dgm:t>
        <a:bodyPr/>
        <a:lstStyle/>
        <a:p>
          <a:endParaRPr lang="fi-FI"/>
        </a:p>
      </dgm:t>
    </dgm:pt>
    <dgm:pt modelId="{59B951F6-AB3A-440A-AC57-55B345ECB60B}" type="sibTrans" cxnId="{0CD0233D-A677-4CCA-AA03-A49986366132}">
      <dgm:prSet/>
      <dgm:spPr>
        <a:solidFill>
          <a:schemeClr val="bg1"/>
        </a:solidFill>
      </dgm:spPr>
      <dgm:t>
        <a:bodyPr/>
        <a:lstStyle/>
        <a:p>
          <a:endParaRPr lang="fi-FI"/>
        </a:p>
      </dgm:t>
    </dgm:pt>
    <dgm:pt modelId="{ADFB7F91-2C90-4BFF-92E2-3505C404D184}">
      <dgm:prSet phldrT="[Teksti]"/>
      <dgm:spPr>
        <a:solidFill>
          <a:srgbClr val="E8CAFF"/>
        </a:solidFill>
      </dgm:spPr>
      <dgm:t>
        <a:bodyPr/>
        <a:lstStyle/>
        <a:p>
          <a:r>
            <a:rPr lang="sv-FI" b="1">
              <a:solidFill>
                <a:schemeClr val="tx1"/>
              </a:solidFill>
            </a:rPr>
            <a:t>Samarbete utanför </a:t>
          </a:r>
          <a:r>
            <a:rPr lang="sv-FI" b="1">
              <a:solidFill>
                <a:schemeClr val="tx1"/>
              </a:solidFill>
              <a:latin typeface="Verdana"/>
            </a:rPr>
            <a:t>läroanstalten</a:t>
          </a:r>
          <a:endParaRPr lang="fi-FI"/>
        </a:p>
      </dgm:t>
    </dgm:pt>
    <dgm:pt modelId="{D8D1948C-5717-4647-B5AC-BCC42AB65353}" type="parTrans" cxnId="{2045CE01-186B-4D59-80CA-167CDA2FF1CF}">
      <dgm:prSet/>
      <dgm:spPr/>
      <dgm:t>
        <a:bodyPr/>
        <a:lstStyle/>
        <a:p>
          <a:endParaRPr lang="fi-FI"/>
        </a:p>
      </dgm:t>
    </dgm:pt>
    <dgm:pt modelId="{45540963-948D-49E1-A98B-E42C96B92375}" type="sibTrans" cxnId="{2045CE01-186B-4D59-80CA-167CDA2FF1CF}">
      <dgm:prSet/>
      <dgm:spPr>
        <a:solidFill>
          <a:schemeClr val="bg1"/>
        </a:solidFill>
      </dgm:spPr>
      <dgm:t>
        <a:bodyPr/>
        <a:lstStyle/>
        <a:p>
          <a:endParaRPr lang="fi-FI"/>
        </a:p>
      </dgm:t>
    </dgm:pt>
    <dgm:pt modelId="{47E33060-FEB0-4465-A55D-15128204CD38}">
      <dgm:prSet phldrT="[Teksti]"/>
      <dgm:spPr>
        <a:solidFill>
          <a:srgbClr val="E8CAFF"/>
        </a:solidFill>
      </dgm:spPr>
      <dgm:t>
        <a:bodyPr/>
        <a:lstStyle/>
        <a:p>
          <a:r>
            <a:rPr lang="sv-FI" b="1">
              <a:solidFill>
                <a:schemeClr val="tx1"/>
              </a:solidFill>
              <a:latin typeface="Verdana"/>
            </a:rPr>
            <a:t>Stärkande</a:t>
          </a:r>
          <a:r>
            <a:rPr lang="sv-FI" b="1">
              <a:solidFill>
                <a:schemeClr val="tx1"/>
              </a:solidFill>
            </a:rPr>
            <a:t> av vårdnads-havarnas delaktighet</a:t>
          </a:r>
          <a:endParaRPr lang="fi-FI"/>
        </a:p>
      </dgm:t>
    </dgm:pt>
    <dgm:pt modelId="{5E13FDEE-DE9E-4825-B63F-AAE6915DDE7D}" type="parTrans" cxnId="{13F06867-41D0-40E9-B93F-7597B0696DAA}">
      <dgm:prSet/>
      <dgm:spPr/>
      <dgm:t>
        <a:bodyPr/>
        <a:lstStyle/>
        <a:p>
          <a:endParaRPr lang="fi-FI"/>
        </a:p>
      </dgm:t>
    </dgm:pt>
    <dgm:pt modelId="{51685938-5F09-4B0D-BBF9-BBB342929115}" type="sibTrans" cxnId="{13F06867-41D0-40E9-B93F-7597B0696DAA}">
      <dgm:prSet/>
      <dgm:spPr>
        <a:solidFill>
          <a:schemeClr val="bg1"/>
        </a:solidFill>
      </dgm:spPr>
      <dgm:t>
        <a:bodyPr/>
        <a:lstStyle/>
        <a:p>
          <a:endParaRPr lang="fi-FI"/>
        </a:p>
      </dgm:t>
    </dgm:pt>
    <dgm:pt modelId="{4800BD37-2FAD-41B7-BDC2-FE9D51A53D34}">
      <dgm:prSet/>
      <dgm:spPr>
        <a:solidFill>
          <a:srgbClr val="E8CAFF"/>
        </a:solidFill>
      </dgm:spPr>
      <dgm:t>
        <a:bodyPr/>
        <a:lstStyle/>
        <a:p>
          <a:r>
            <a:rPr lang="sv-FI" b="1" i="0">
              <a:solidFill>
                <a:schemeClr val="tx1"/>
              </a:solidFill>
              <a:latin typeface="Verdana"/>
            </a:rPr>
            <a:t>Främjande av studiernas framskridande</a:t>
          </a:r>
          <a:endParaRPr lang="fi-FI" b="1">
            <a:solidFill>
              <a:schemeClr val="tx1"/>
            </a:solidFill>
          </a:endParaRPr>
        </a:p>
      </dgm:t>
    </dgm:pt>
    <dgm:pt modelId="{59121267-C71F-4954-A1D2-422CC126EB13}" type="parTrans" cxnId="{3FD54212-156A-4AFC-BF74-FBF3AE8273AC}">
      <dgm:prSet/>
      <dgm:spPr/>
      <dgm:t>
        <a:bodyPr/>
        <a:lstStyle/>
        <a:p>
          <a:endParaRPr lang="fi-FI"/>
        </a:p>
      </dgm:t>
    </dgm:pt>
    <dgm:pt modelId="{FC11E844-8937-4E98-AA73-6870AE63FE40}" type="sibTrans" cxnId="{3FD54212-156A-4AFC-BF74-FBF3AE8273AC}">
      <dgm:prSet/>
      <dgm:spPr>
        <a:solidFill>
          <a:schemeClr val="bg1"/>
        </a:solidFill>
      </dgm:spPr>
      <dgm:t>
        <a:bodyPr/>
        <a:lstStyle/>
        <a:p>
          <a:endParaRPr lang="fi-FI"/>
        </a:p>
      </dgm:t>
    </dgm:pt>
    <dgm:pt modelId="{FD4D7C87-0875-4432-B2C6-73465333BF77}">
      <dgm:prSet phldrT="[Teksti]"/>
      <dgm:spPr>
        <a:solidFill>
          <a:srgbClr val="E8CAFF"/>
        </a:solidFill>
      </dgm:spPr>
      <dgm:t>
        <a:bodyPr/>
        <a:lstStyle/>
        <a:p>
          <a:r>
            <a:rPr lang="sv-FI" b="1">
              <a:solidFill>
                <a:schemeClr val="tx1"/>
              </a:solidFill>
            </a:rPr>
            <a:t>Stödjande av </a:t>
          </a:r>
          <a:r>
            <a:rPr lang="sv-FI" b="1">
              <a:solidFill>
                <a:schemeClr val="tx1"/>
              </a:solidFill>
              <a:latin typeface="Verdana"/>
            </a:rPr>
            <a:t>levnadsvanor</a:t>
          </a:r>
          <a:r>
            <a:rPr lang="sv-FI" b="1">
              <a:solidFill>
                <a:schemeClr val="tx1"/>
              </a:solidFill>
            </a:rPr>
            <a:t> som främjar </a:t>
          </a:r>
          <a:r>
            <a:rPr lang="sv-FI" b="1">
              <a:solidFill>
                <a:schemeClr val="tx1"/>
              </a:solidFill>
              <a:latin typeface="Verdana"/>
            </a:rPr>
            <a:t>hälsa</a:t>
          </a:r>
          <a:r>
            <a:rPr lang="sv-FI" b="1" i="0">
              <a:solidFill>
                <a:schemeClr val="tx1"/>
              </a:solidFill>
              <a:latin typeface="Verdana"/>
            </a:rPr>
            <a:t> och välbefinnande</a:t>
          </a:r>
          <a:endParaRPr lang="fi-FI"/>
        </a:p>
      </dgm:t>
    </dgm:pt>
    <dgm:pt modelId="{7EF706B7-545C-4BDF-B9F7-E506F27AE97F}" type="parTrans" cxnId="{6106F941-B1F2-41DF-8B3C-FEBF80ABAB27}">
      <dgm:prSet/>
      <dgm:spPr/>
      <dgm:t>
        <a:bodyPr/>
        <a:lstStyle/>
        <a:p>
          <a:endParaRPr lang="fi-FI"/>
        </a:p>
      </dgm:t>
    </dgm:pt>
    <dgm:pt modelId="{BF9D4764-DDD7-4BA8-A76F-91928D32FC5F}" type="sibTrans" cxnId="{6106F941-B1F2-41DF-8B3C-FEBF80ABAB27}">
      <dgm:prSet/>
      <dgm:spPr>
        <a:solidFill>
          <a:schemeClr val="bg1"/>
        </a:solidFill>
      </dgm:spPr>
      <dgm:t>
        <a:bodyPr/>
        <a:lstStyle/>
        <a:p>
          <a:endParaRPr lang="fi-FI"/>
        </a:p>
      </dgm:t>
    </dgm:pt>
    <dgm:pt modelId="{33E784EE-47F2-4E71-B06C-64D14CA88A34}">
      <dgm:prSet phldrT="[Teksti]"/>
      <dgm:spPr>
        <a:solidFill>
          <a:srgbClr val="E8CAFF"/>
        </a:solidFill>
      </dgm:spPr>
      <dgm:t>
        <a:bodyPr/>
        <a:lstStyle/>
        <a:p>
          <a:r>
            <a:rPr lang="sv-FI" b="1">
              <a:solidFill>
                <a:schemeClr val="tx1"/>
              </a:solidFill>
              <a:latin typeface="Verdana"/>
            </a:rPr>
            <a:t>Säkerställande</a:t>
          </a:r>
          <a:r>
            <a:rPr lang="sv-FI" b="1">
              <a:solidFill>
                <a:schemeClr val="tx1"/>
              </a:solidFill>
            </a:rPr>
            <a:t> av</a:t>
          </a:r>
          <a:r>
            <a:rPr lang="sv-FI" b="1">
              <a:solidFill>
                <a:schemeClr val="tx1"/>
              </a:solidFill>
              <a:latin typeface="Verdana"/>
            </a:rPr>
            <a:t> de studerandes</a:t>
          </a:r>
          <a:r>
            <a:rPr lang="sv-FI" b="1">
              <a:solidFill>
                <a:schemeClr val="tx1"/>
              </a:solidFill>
            </a:rPr>
            <a:t> delaktighet</a:t>
          </a:r>
          <a:endParaRPr lang="fi-FI"/>
        </a:p>
      </dgm:t>
    </dgm:pt>
    <dgm:pt modelId="{0E5C6BF3-37E9-4BB4-87D2-F24D15AD2A46}" type="parTrans" cxnId="{5DAD5F22-E83F-46DD-9D5A-8E0BFF2D561A}">
      <dgm:prSet/>
      <dgm:spPr/>
      <dgm:t>
        <a:bodyPr/>
        <a:lstStyle/>
        <a:p>
          <a:endParaRPr lang="fi-FI"/>
        </a:p>
      </dgm:t>
    </dgm:pt>
    <dgm:pt modelId="{2F4A5DD9-6111-4811-9E4A-BB5EDBF8AD04}" type="sibTrans" cxnId="{5DAD5F22-E83F-46DD-9D5A-8E0BFF2D561A}">
      <dgm:prSet/>
      <dgm:spPr>
        <a:solidFill>
          <a:schemeClr val="bg1"/>
        </a:solidFill>
      </dgm:spPr>
      <dgm:t>
        <a:bodyPr/>
        <a:lstStyle/>
        <a:p>
          <a:endParaRPr lang="fi-FI"/>
        </a:p>
      </dgm:t>
    </dgm:pt>
    <dgm:pt modelId="{F568F3CB-F42E-4C1A-B8FE-3EEF82F54CAA}">
      <dgm:prSet phldrT="[Teksti]"/>
      <dgm:spPr>
        <a:solidFill>
          <a:srgbClr val="E8CAFF"/>
        </a:solidFill>
      </dgm:spPr>
      <dgm:t>
        <a:bodyPr/>
        <a:lstStyle/>
        <a:p>
          <a:r>
            <a:rPr lang="sv-FI" b="1">
              <a:solidFill>
                <a:schemeClr val="tx1"/>
              </a:solidFill>
            </a:rPr>
            <a:t>Miljöns hälsa och säkerhet</a:t>
          </a:r>
          <a:endParaRPr lang="fi-FI"/>
        </a:p>
      </dgm:t>
    </dgm:pt>
    <dgm:pt modelId="{8112BC52-DFE5-4652-A73B-07BA29E28D80}" type="parTrans" cxnId="{077E9C3A-F109-41FF-8752-C394F166C6B5}">
      <dgm:prSet/>
      <dgm:spPr/>
      <dgm:t>
        <a:bodyPr/>
        <a:lstStyle/>
        <a:p>
          <a:endParaRPr lang="fi-FI"/>
        </a:p>
      </dgm:t>
    </dgm:pt>
    <dgm:pt modelId="{05DC6BE6-5D13-4A09-9104-CFE7A6D56C10}" type="sibTrans" cxnId="{077E9C3A-F109-41FF-8752-C394F166C6B5}">
      <dgm:prSet/>
      <dgm:spPr>
        <a:solidFill>
          <a:schemeClr val="bg1"/>
        </a:solidFill>
      </dgm:spPr>
      <dgm:t>
        <a:bodyPr/>
        <a:lstStyle/>
        <a:p>
          <a:endParaRPr lang="fi-FI"/>
        </a:p>
      </dgm:t>
    </dgm:pt>
    <dgm:pt modelId="{EA3C24F9-CE09-415A-BE2B-51BA12BFC5A6}" type="pres">
      <dgm:prSet presAssocID="{1A723F82-8D22-4672-A054-5A9230F77BC0}" presName="cycle" presStyleCnt="0">
        <dgm:presLayoutVars>
          <dgm:dir/>
          <dgm:resizeHandles val="exact"/>
        </dgm:presLayoutVars>
      </dgm:prSet>
      <dgm:spPr/>
    </dgm:pt>
    <dgm:pt modelId="{9298E574-EA90-4CCE-B8FA-5D903ECBE11F}" type="pres">
      <dgm:prSet presAssocID="{B257C53D-5A71-4211-8F65-9911CA57C726}" presName="node" presStyleLbl="node1" presStyleIdx="0" presStyleCnt="9">
        <dgm:presLayoutVars>
          <dgm:bulletEnabled val="1"/>
        </dgm:presLayoutVars>
      </dgm:prSet>
      <dgm:spPr/>
    </dgm:pt>
    <dgm:pt modelId="{326AA0DE-C985-42F7-AAF9-30498FBDAE91}" type="pres">
      <dgm:prSet presAssocID="{4B4786A3-AE42-4F06-B705-50A3BC04C85A}" presName="sibTrans" presStyleLbl="sibTrans2D1" presStyleIdx="0" presStyleCnt="9"/>
      <dgm:spPr/>
    </dgm:pt>
    <dgm:pt modelId="{2644FF75-9139-4EA5-B67E-420548FB7C02}" type="pres">
      <dgm:prSet presAssocID="{4B4786A3-AE42-4F06-B705-50A3BC04C85A}" presName="connectorText" presStyleLbl="sibTrans2D1" presStyleIdx="0" presStyleCnt="9"/>
      <dgm:spPr/>
    </dgm:pt>
    <dgm:pt modelId="{24651858-254B-4ED9-9088-FD4EF2671856}" type="pres">
      <dgm:prSet presAssocID="{3337840D-AE48-4D63-A1FF-FA7FA8688477}" presName="node" presStyleLbl="node1" presStyleIdx="1" presStyleCnt="9">
        <dgm:presLayoutVars>
          <dgm:bulletEnabled val="1"/>
        </dgm:presLayoutVars>
      </dgm:prSet>
      <dgm:spPr/>
    </dgm:pt>
    <dgm:pt modelId="{F1F4CB65-579A-498A-9EA9-2E3CEAB50751}" type="pres">
      <dgm:prSet presAssocID="{13C060EA-E620-43ED-8046-ECFBE22799AB}" presName="sibTrans" presStyleLbl="sibTrans2D1" presStyleIdx="1" presStyleCnt="9"/>
      <dgm:spPr/>
    </dgm:pt>
    <dgm:pt modelId="{9E74218C-A181-49F3-B550-B5B8A3C04B2A}" type="pres">
      <dgm:prSet presAssocID="{13C060EA-E620-43ED-8046-ECFBE22799AB}" presName="connectorText" presStyleLbl="sibTrans2D1" presStyleIdx="1" presStyleCnt="9"/>
      <dgm:spPr/>
    </dgm:pt>
    <dgm:pt modelId="{C90D3CD0-0460-45C4-8A46-237EE997B558}" type="pres">
      <dgm:prSet presAssocID="{1B980E6C-3ACC-4E37-AF2C-3981557B375E}" presName="node" presStyleLbl="node1" presStyleIdx="2" presStyleCnt="9">
        <dgm:presLayoutVars>
          <dgm:bulletEnabled val="1"/>
        </dgm:presLayoutVars>
      </dgm:prSet>
      <dgm:spPr/>
    </dgm:pt>
    <dgm:pt modelId="{09A6CBF6-3636-4962-BED2-361DFC718672}" type="pres">
      <dgm:prSet presAssocID="{59B951F6-AB3A-440A-AC57-55B345ECB60B}" presName="sibTrans" presStyleLbl="sibTrans2D1" presStyleIdx="2" presStyleCnt="9"/>
      <dgm:spPr/>
    </dgm:pt>
    <dgm:pt modelId="{29817609-7616-4DCF-B1DE-62A8EB903197}" type="pres">
      <dgm:prSet presAssocID="{59B951F6-AB3A-440A-AC57-55B345ECB60B}" presName="connectorText" presStyleLbl="sibTrans2D1" presStyleIdx="2" presStyleCnt="9"/>
      <dgm:spPr/>
    </dgm:pt>
    <dgm:pt modelId="{F636EAE2-9B19-4C41-81CB-401B5701F4C7}" type="pres">
      <dgm:prSet presAssocID="{ADFB7F91-2C90-4BFF-92E2-3505C404D184}" presName="node" presStyleLbl="node1" presStyleIdx="3" presStyleCnt="9">
        <dgm:presLayoutVars>
          <dgm:bulletEnabled val="1"/>
        </dgm:presLayoutVars>
      </dgm:prSet>
      <dgm:spPr/>
    </dgm:pt>
    <dgm:pt modelId="{50BCD87B-B398-4D18-9640-8135C90F7EF8}" type="pres">
      <dgm:prSet presAssocID="{45540963-948D-49E1-A98B-E42C96B92375}" presName="sibTrans" presStyleLbl="sibTrans2D1" presStyleIdx="3" presStyleCnt="9" custLinFactNeighborX="-5654" custLinFactNeighborY="14619"/>
      <dgm:spPr/>
    </dgm:pt>
    <dgm:pt modelId="{B8DD0FDD-7C20-45B1-B8FE-8EAD100DBD83}" type="pres">
      <dgm:prSet presAssocID="{45540963-948D-49E1-A98B-E42C96B92375}" presName="connectorText" presStyleLbl="sibTrans2D1" presStyleIdx="3" presStyleCnt="9"/>
      <dgm:spPr/>
    </dgm:pt>
    <dgm:pt modelId="{490AECC7-0C8E-4E60-9081-545F12D1329E}" type="pres">
      <dgm:prSet presAssocID="{4800BD37-2FAD-41B7-BDC2-FE9D51A53D34}" presName="node" presStyleLbl="node1" presStyleIdx="4" presStyleCnt="9">
        <dgm:presLayoutVars>
          <dgm:bulletEnabled val="1"/>
        </dgm:presLayoutVars>
      </dgm:prSet>
      <dgm:spPr/>
    </dgm:pt>
    <dgm:pt modelId="{8217CE4D-9892-4BE5-8728-ADE14B8A66F8}" type="pres">
      <dgm:prSet presAssocID="{FC11E844-8937-4E98-AA73-6870AE63FE40}" presName="sibTrans" presStyleLbl="sibTrans2D1" presStyleIdx="4" presStyleCnt="9"/>
      <dgm:spPr/>
    </dgm:pt>
    <dgm:pt modelId="{3E436A52-1F4B-48EB-9B5B-CE2791B003B9}" type="pres">
      <dgm:prSet presAssocID="{FC11E844-8937-4E98-AA73-6870AE63FE40}" presName="connectorText" presStyleLbl="sibTrans2D1" presStyleIdx="4" presStyleCnt="9"/>
      <dgm:spPr/>
    </dgm:pt>
    <dgm:pt modelId="{ED562339-2EA1-453E-898E-CFE82C4ED79B}" type="pres">
      <dgm:prSet presAssocID="{47E33060-FEB0-4465-A55D-15128204CD38}" presName="node" presStyleLbl="node1" presStyleIdx="5" presStyleCnt="9">
        <dgm:presLayoutVars>
          <dgm:bulletEnabled val="1"/>
        </dgm:presLayoutVars>
      </dgm:prSet>
      <dgm:spPr/>
    </dgm:pt>
    <dgm:pt modelId="{A4E47898-74D7-45A5-98A7-1C7D71E19DC4}" type="pres">
      <dgm:prSet presAssocID="{51685938-5F09-4B0D-BBF9-BBB342929115}" presName="sibTrans" presStyleLbl="sibTrans2D1" presStyleIdx="5" presStyleCnt="9"/>
      <dgm:spPr/>
    </dgm:pt>
    <dgm:pt modelId="{A6B4603C-7E36-44B1-99C2-85F0109D8BCB}" type="pres">
      <dgm:prSet presAssocID="{51685938-5F09-4B0D-BBF9-BBB342929115}" presName="connectorText" presStyleLbl="sibTrans2D1" presStyleIdx="5" presStyleCnt="9"/>
      <dgm:spPr/>
    </dgm:pt>
    <dgm:pt modelId="{19DE44E7-D3F9-4341-9F15-FFF5A0343119}" type="pres">
      <dgm:prSet presAssocID="{FD4D7C87-0875-4432-B2C6-73465333BF77}" presName="node" presStyleLbl="node1" presStyleIdx="6" presStyleCnt="9">
        <dgm:presLayoutVars>
          <dgm:bulletEnabled val="1"/>
        </dgm:presLayoutVars>
      </dgm:prSet>
      <dgm:spPr/>
    </dgm:pt>
    <dgm:pt modelId="{9A29E1E6-43B1-454C-8A7C-01B37FC7B1FF}" type="pres">
      <dgm:prSet presAssocID="{BF9D4764-DDD7-4BA8-A76F-91928D32FC5F}" presName="sibTrans" presStyleLbl="sibTrans2D1" presStyleIdx="6" presStyleCnt="9"/>
      <dgm:spPr/>
    </dgm:pt>
    <dgm:pt modelId="{10CA1C2E-730F-46E6-A30A-135EFE15C9D6}" type="pres">
      <dgm:prSet presAssocID="{BF9D4764-DDD7-4BA8-A76F-91928D32FC5F}" presName="connectorText" presStyleLbl="sibTrans2D1" presStyleIdx="6" presStyleCnt="9"/>
      <dgm:spPr/>
    </dgm:pt>
    <dgm:pt modelId="{544C5090-7A69-41C9-B59F-F8EA0E9CA5A8}" type="pres">
      <dgm:prSet presAssocID="{33E784EE-47F2-4E71-B06C-64D14CA88A34}" presName="node" presStyleLbl="node1" presStyleIdx="7" presStyleCnt="9">
        <dgm:presLayoutVars>
          <dgm:bulletEnabled val="1"/>
        </dgm:presLayoutVars>
      </dgm:prSet>
      <dgm:spPr/>
    </dgm:pt>
    <dgm:pt modelId="{FC6C394C-CEBE-43F7-8FC6-3290A1E6241D}" type="pres">
      <dgm:prSet presAssocID="{2F4A5DD9-6111-4811-9E4A-BB5EDBF8AD04}" presName="sibTrans" presStyleLbl="sibTrans2D1" presStyleIdx="7" presStyleCnt="9"/>
      <dgm:spPr/>
    </dgm:pt>
    <dgm:pt modelId="{B20CB589-BB2A-4A09-A49C-4949E53DB30E}" type="pres">
      <dgm:prSet presAssocID="{2F4A5DD9-6111-4811-9E4A-BB5EDBF8AD04}" presName="connectorText" presStyleLbl="sibTrans2D1" presStyleIdx="7" presStyleCnt="9"/>
      <dgm:spPr/>
    </dgm:pt>
    <dgm:pt modelId="{DABE645F-AFFD-4BEF-ADFE-5BC99FC4D6A6}" type="pres">
      <dgm:prSet presAssocID="{F568F3CB-F42E-4C1A-B8FE-3EEF82F54CAA}" presName="node" presStyleLbl="node1" presStyleIdx="8" presStyleCnt="9">
        <dgm:presLayoutVars>
          <dgm:bulletEnabled val="1"/>
        </dgm:presLayoutVars>
      </dgm:prSet>
      <dgm:spPr/>
    </dgm:pt>
    <dgm:pt modelId="{76BBFB47-674D-456C-896E-49E8B1B0D762}" type="pres">
      <dgm:prSet presAssocID="{05DC6BE6-5D13-4A09-9104-CFE7A6D56C10}" presName="sibTrans" presStyleLbl="sibTrans2D1" presStyleIdx="8" presStyleCnt="9"/>
      <dgm:spPr/>
    </dgm:pt>
    <dgm:pt modelId="{07FDC990-1BED-4CD5-8C35-DC8687E5807A}" type="pres">
      <dgm:prSet presAssocID="{05DC6BE6-5D13-4A09-9104-CFE7A6D56C10}" presName="connectorText" presStyleLbl="sibTrans2D1" presStyleIdx="8" presStyleCnt="9"/>
      <dgm:spPr/>
    </dgm:pt>
  </dgm:ptLst>
  <dgm:cxnLst>
    <dgm:cxn modelId="{11E68201-27CA-4103-A724-24BB4E381D10}" type="presOf" srcId="{3337840D-AE48-4D63-A1FF-FA7FA8688477}" destId="{24651858-254B-4ED9-9088-FD4EF2671856}" srcOrd="0" destOrd="0" presId="urn:microsoft.com/office/officeart/2005/8/layout/cycle2"/>
    <dgm:cxn modelId="{2045CE01-186B-4D59-80CA-167CDA2FF1CF}" srcId="{1A723F82-8D22-4672-A054-5A9230F77BC0}" destId="{ADFB7F91-2C90-4BFF-92E2-3505C404D184}" srcOrd="3" destOrd="0" parTransId="{D8D1948C-5717-4647-B5AC-BCC42AB65353}" sibTransId="{45540963-948D-49E1-A98B-E42C96B92375}"/>
    <dgm:cxn modelId="{3FD54212-156A-4AFC-BF74-FBF3AE8273AC}" srcId="{1A723F82-8D22-4672-A054-5A9230F77BC0}" destId="{4800BD37-2FAD-41B7-BDC2-FE9D51A53D34}" srcOrd="4" destOrd="0" parTransId="{59121267-C71F-4954-A1D2-422CC126EB13}" sibTransId="{FC11E844-8937-4E98-AA73-6870AE63FE40}"/>
    <dgm:cxn modelId="{02E46D17-5DBD-40D7-A658-BC869D2BA2E8}" type="presOf" srcId="{FD4D7C87-0875-4432-B2C6-73465333BF77}" destId="{19DE44E7-D3F9-4341-9F15-FFF5A0343119}" srcOrd="0" destOrd="0" presId="urn:microsoft.com/office/officeart/2005/8/layout/cycle2"/>
    <dgm:cxn modelId="{6B998119-9B15-4B0A-B887-78CA94D34B6C}" type="presOf" srcId="{4B4786A3-AE42-4F06-B705-50A3BC04C85A}" destId="{2644FF75-9139-4EA5-B67E-420548FB7C02}" srcOrd="1" destOrd="0" presId="urn:microsoft.com/office/officeart/2005/8/layout/cycle2"/>
    <dgm:cxn modelId="{5DAD5F22-E83F-46DD-9D5A-8E0BFF2D561A}" srcId="{1A723F82-8D22-4672-A054-5A9230F77BC0}" destId="{33E784EE-47F2-4E71-B06C-64D14CA88A34}" srcOrd="7" destOrd="0" parTransId="{0E5C6BF3-37E9-4BB4-87D2-F24D15AD2A46}" sibTransId="{2F4A5DD9-6111-4811-9E4A-BB5EDBF8AD04}"/>
    <dgm:cxn modelId="{C2CD6E29-39AD-4A02-899E-4BE4F476D283}" type="presOf" srcId="{BF9D4764-DDD7-4BA8-A76F-91928D32FC5F}" destId="{10CA1C2E-730F-46E6-A30A-135EFE15C9D6}" srcOrd="1" destOrd="0" presId="urn:microsoft.com/office/officeart/2005/8/layout/cycle2"/>
    <dgm:cxn modelId="{4CCF5B33-EC8B-4CD0-9161-436C4592F55C}" type="presOf" srcId="{2F4A5DD9-6111-4811-9E4A-BB5EDBF8AD04}" destId="{FC6C394C-CEBE-43F7-8FC6-3290A1E6241D}" srcOrd="0" destOrd="0" presId="urn:microsoft.com/office/officeart/2005/8/layout/cycle2"/>
    <dgm:cxn modelId="{186B8034-9B8D-4CBD-970A-828AE81EC1C0}" type="presOf" srcId="{59B951F6-AB3A-440A-AC57-55B345ECB60B}" destId="{09A6CBF6-3636-4962-BED2-361DFC718672}" srcOrd="0" destOrd="0" presId="urn:microsoft.com/office/officeart/2005/8/layout/cycle2"/>
    <dgm:cxn modelId="{077E9C3A-F109-41FF-8752-C394F166C6B5}" srcId="{1A723F82-8D22-4672-A054-5A9230F77BC0}" destId="{F568F3CB-F42E-4C1A-B8FE-3EEF82F54CAA}" srcOrd="8" destOrd="0" parTransId="{8112BC52-DFE5-4652-A73B-07BA29E28D80}" sibTransId="{05DC6BE6-5D13-4A09-9104-CFE7A6D56C10}"/>
    <dgm:cxn modelId="{0CD0233D-A677-4CCA-AA03-A49986366132}" srcId="{1A723F82-8D22-4672-A054-5A9230F77BC0}" destId="{1B980E6C-3ACC-4E37-AF2C-3981557B375E}" srcOrd="2" destOrd="0" parTransId="{A233CE0A-0A9B-41B6-9BFA-3635C5CB676E}" sibTransId="{59B951F6-AB3A-440A-AC57-55B345ECB60B}"/>
    <dgm:cxn modelId="{8485235B-95AA-4156-9181-C14A8B41F378}" type="presOf" srcId="{ADFB7F91-2C90-4BFF-92E2-3505C404D184}" destId="{F636EAE2-9B19-4C41-81CB-401B5701F4C7}" srcOrd="0" destOrd="0" presId="urn:microsoft.com/office/officeart/2005/8/layout/cycle2"/>
    <dgm:cxn modelId="{81260D5F-A783-44A2-B305-086DA8FBB241}" type="presOf" srcId="{4B4786A3-AE42-4F06-B705-50A3BC04C85A}" destId="{326AA0DE-C985-42F7-AAF9-30498FBDAE91}" srcOrd="0" destOrd="0" presId="urn:microsoft.com/office/officeart/2005/8/layout/cycle2"/>
    <dgm:cxn modelId="{69AAF05F-2CE0-4667-A600-5674A01B15DA}" srcId="{1A723F82-8D22-4672-A054-5A9230F77BC0}" destId="{3337840D-AE48-4D63-A1FF-FA7FA8688477}" srcOrd="1" destOrd="0" parTransId="{938683D7-FCAB-4D85-BB39-8EF0BFAC1F70}" sibTransId="{13C060EA-E620-43ED-8046-ECFBE22799AB}"/>
    <dgm:cxn modelId="{66688760-FA83-45E7-BF60-E00349E9E710}" type="presOf" srcId="{33E784EE-47F2-4E71-B06C-64D14CA88A34}" destId="{544C5090-7A69-41C9-B59F-F8EA0E9CA5A8}" srcOrd="0" destOrd="0" presId="urn:microsoft.com/office/officeart/2005/8/layout/cycle2"/>
    <dgm:cxn modelId="{6106F941-B1F2-41DF-8B3C-FEBF80ABAB27}" srcId="{1A723F82-8D22-4672-A054-5A9230F77BC0}" destId="{FD4D7C87-0875-4432-B2C6-73465333BF77}" srcOrd="6" destOrd="0" parTransId="{7EF706B7-545C-4BDF-B9F7-E506F27AE97F}" sibTransId="{BF9D4764-DDD7-4BA8-A76F-91928D32FC5F}"/>
    <dgm:cxn modelId="{ED6D1764-5DDA-4FF8-9460-DA5A806323A7}" type="presOf" srcId="{B257C53D-5A71-4211-8F65-9911CA57C726}" destId="{9298E574-EA90-4CCE-B8FA-5D903ECBE11F}" srcOrd="0" destOrd="0" presId="urn:microsoft.com/office/officeart/2005/8/layout/cycle2"/>
    <dgm:cxn modelId="{02901B44-D1DB-446C-9756-6DE6A5FC44CC}" type="presOf" srcId="{45540963-948D-49E1-A98B-E42C96B92375}" destId="{50BCD87B-B398-4D18-9640-8135C90F7EF8}" srcOrd="0" destOrd="0" presId="urn:microsoft.com/office/officeart/2005/8/layout/cycle2"/>
    <dgm:cxn modelId="{8EE92347-65D9-4B27-94B8-600B84C796D0}" type="presOf" srcId="{1A723F82-8D22-4672-A054-5A9230F77BC0}" destId="{EA3C24F9-CE09-415A-BE2B-51BA12BFC5A6}" srcOrd="0" destOrd="0" presId="urn:microsoft.com/office/officeart/2005/8/layout/cycle2"/>
    <dgm:cxn modelId="{13F06867-41D0-40E9-B93F-7597B0696DAA}" srcId="{1A723F82-8D22-4672-A054-5A9230F77BC0}" destId="{47E33060-FEB0-4465-A55D-15128204CD38}" srcOrd="5" destOrd="0" parTransId="{5E13FDEE-DE9E-4825-B63F-AAE6915DDE7D}" sibTransId="{51685938-5F09-4B0D-BBF9-BBB342929115}"/>
    <dgm:cxn modelId="{84826C67-53BC-4528-9D78-783803209BDE}" type="presOf" srcId="{BF9D4764-DDD7-4BA8-A76F-91928D32FC5F}" destId="{9A29E1E6-43B1-454C-8A7C-01B37FC7B1FF}" srcOrd="0" destOrd="0" presId="urn:microsoft.com/office/officeart/2005/8/layout/cycle2"/>
    <dgm:cxn modelId="{93EC4371-51E4-4820-BF59-135D0C397282}" type="presOf" srcId="{FC11E844-8937-4E98-AA73-6870AE63FE40}" destId="{8217CE4D-9892-4BE5-8728-ADE14B8A66F8}" srcOrd="0" destOrd="0" presId="urn:microsoft.com/office/officeart/2005/8/layout/cycle2"/>
    <dgm:cxn modelId="{91B76276-9695-48CC-8276-D867F88C8D9E}" type="presOf" srcId="{05DC6BE6-5D13-4A09-9104-CFE7A6D56C10}" destId="{07FDC990-1BED-4CD5-8C35-DC8687E5807A}" srcOrd="1" destOrd="0" presId="urn:microsoft.com/office/officeart/2005/8/layout/cycle2"/>
    <dgm:cxn modelId="{87E27E79-5F0F-4518-BCA9-F34D390446F7}" type="presOf" srcId="{1B980E6C-3ACC-4E37-AF2C-3981557B375E}" destId="{C90D3CD0-0460-45C4-8A46-237EE997B558}" srcOrd="0" destOrd="0" presId="urn:microsoft.com/office/officeart/2005/8/layout/cycle2"/>
    <dgm:cxn modelId="{3A34059A-9684-4E9E-AA94-3557BFDEDD14}" type="presOf" srcId="{4800BD37-2FAD-41B7-BDC2-FE9D51A53D34}" destId="{490AECC7-0C8E-4E60-9081-545F12D1329E}" srcOrd="0" destOrd="0" presId="urn:microsoft.com/office/officeart/2005/8/layout/cycle2"/>
    <dgm:cxn modelId="{A60DE2A0-972B-47CC-8312-FDD2A517F4EA}" srcId="{1A723F82-8D22-4672-A054-5A9230F77BC0}" destId="{B257C53D-5A71-4211-8F65-9911CA57C726}" srcOrd="0" destOrd="0" parTransId="{F316BD57-BF9F-4488-A3F6-7780BD461028}" sibTransId="{4B4786A3-AE42-4F06-B705-50A3BC04C85A}"/>
    <dgm:cxn modelId="{D01944A3-6124-4465-ABFD-0FCB1DE31030}" type="presOf" srcId="{13C060EA-E620-43ED-8046-ECFBE22799AB}" destId="{F1F4CB65-579A-498A-9EA9-2E3CEAB50751}" srcOrd="0" destOrd="0" presId="urn:microsoft.com/office/officeart/2005/8/layout/cycle2"/>
    <dgm:cxn modelId="{B8EF69AE-917D-4171-B2D7-1A78B21375DD}" type="presOf" srcId="{13C060EA-E620-43ED-8046-ECFBE22799AB}" destId="{9E74218C-A181-49F3-B550-B5B8A3C04B2A}" srcOrd="1" destOrd="0" presId="urn:microsoft.com/office/officeart/2005/8/layout/cycle2"/>
    <dgm:cxn modelId="{68D69AB0-4C6A-4A3F-8F6B-EB4E3C38B900}" type="presOf" srcId="{51685938-5F09-4B0D-BBF9-BBB342929115}" destId="{A4E47898-74D7-45A5-98A7-1C7D71E19DC4}" srcOrd="0" destOrd="0" presId="urn:microsoft.com/office/officeart/2005/8/layout/cycle2"/>
    <dgm:cxn modelId="{509BC4C7-1A86-488A-BB7B-16D6789E39F8}" type="presOf" srcId="{47E33060-FEB0-4465-A55D-15128204CD38}" destId="{ED562339-2EA1-453E-898E-CFE82C4ED79B}" srcOrd="0" destOrd="0" presId="urn:microsoft.com/office/officeart/2005/8/layout/cycle2"/>
    <dgm:cxn modelId="{40E5D9C7-6A4C-46B3-BD4C-E8999B2B709A}" type="presOf" srcId="{45540963-948D-49E1-A98B-E42C96B92375}" destId="{B8DD0FDD-7C20-45B1-B8FE-8EAD100DBD83}" srcOrd="1" destOrd="0" presId="urn:microsoft.com/office/officeart/2005/8/layout/cycle2"/>
    <dgm:cxn modelId="{BEBA15CA-E270-4675-9CF1-C36345A15F41}" type="presOf" srcId="{2F4A5DD9-6111-4811-9E4A-BB5EDBF8AD04}" destId="{B20CB589-BB2A-4A09-A49C-4949E53DB30E}" srcOrd="1" destOrd="0" presId="urn:microsoft.com/office/officeart/2005/8/layout/cycle2"/>
    <dgm:cxn modelId="{D43E98CE-6DB2-4BFD-9865-62E7D965D519}" type="presOf" srcId="{05DC6BE6-5D13-4A09-9104-CFE7A6D56C10}" destId="{76BBFB47-674D-456C-896E-49E8B1B0D762}" srcOrd="0" destOrd="0" presId="urn:microsoft.com/office/officeart/2005/8/layout/cycle2"/>
    <dgm:cxn modelId="{7E53EACF-6324-4834-8AA9-78C1B0C64A80}" type="presOf" srcId="{FC11E844-8937-4E98-AA73-6870AE63FE40}" destId="{3E436A52-1F4B-48EB-9B5B-CE2791B003B9}" srcOrd="1" destOrd="0" presId="urn:microsoft.com/office/officeart/2005/8/layout/cycle2"/>
    <dgm:cxn modelId="{BA938FDC-C600-40A9-A965-5EC6601CF965}" type="presOf" srcId="{F568F3CB-F42E-4C1A-B8FE-3EEF82F54CAA}" destId="{DABE645F-AFFD-4BEF-ADFE-5BC99FC4D6A6}" srcOrd="0" destOrd="0" presId="urn:microsoft.com/office/officeart/2005/8/layout/cycle2"/>
    <dgm:cxn modelId="{C15040E2-7A1D-4919-848F-E238AC499F0E}" type="presOf" srcId="{51685938-5F09-4B0D-BBF9-BBB342929115}" destId="{A6B4603C-7E36-44B1-99C2-85F0109D8BCB}" srcOrd="1" destOrd="0" presId="urn:microsoft.com/office/officeart/2005/8/layout/cycle2"/>
    <dgm:cxn modelId="{709957EE-A1CB-48E9-AA2D-2287A8430E4D}" type="presOf" srcId="{59B951F6-AB3A-440A-AC57-55B345ECB60B}" destId="{29817609-7616-4DCF-B1DE-62A8EB903197}" srcOrd="1" destOrd="0" presId="urn:microsoft.com/office/officeart/2005/8/layout/cycle2"/>
    <dgm:cxn modelId="{0761784F-3B1E-44C0-AB60-D737A81D3F9E}" type="presParOf" srcId="{EA3C24F9-CE09-415A-BE2B-51BA12BFC5A6}" destId="{9298E574-EA90-4CCE-B8FA-5D903ECBE11F}" srcOrd="0" destOrd="0" presId="urn:microsoft.com/office/officeart/2005/8/layout/cycle2"/>
    <dgm:cxn modelId="{1293E365-2300-4BBA-8B2B-47F403182FAA}" type="presParOf" srcId="{EA3C24F9-CE09-415A-BE2B-51BA12BFC5A6}" destId="{326AA0DE-C985-42F7-AAF9-30498FBDAE91}" srcOrd="1" destOrd="0" presId="urn:microsoft.com/office/officeart/2005/8/layout/cycle2"/>
    <dgm:cxn modelId="{E8B1C0DB-847A-4FC0-BCC9-22728C188F79}" type="presParOf" srcId="{326AA0DE-C985-42F7-AAF9-30498FBDAE91}" destId="{2644FF75-9139-4EA5-B67E-420548FB7C02}" srcOrd="0" destOrd="0" presId="urn:microsoft.com/office/officeart/2005/8/layout/cycle2"/>
    <dgm:cxn modelId="{483D4B21-9F4B-4E67-83F0-C27A771A2521}" type="presParOf" srcId="{EA3C24F9-CE09-415A-BE2B-51BA12BFC5A6}" destId="{24651858-254B-4ED9-9088-FD4EF2671856}" srcOrd="2" destOrd="0" presId="urn:microsoft.com/office/officeart/2005/8/layout/cycle2"/>
    <dgm:cxn modelId="{FB850C13-3445-450F-962F-7B6462D51AB1}" type="presParOf" srcId="{EA3C24F9-CE09-415A-BE2B-51BA12BFC5A6}" destId="{F1F4CB65-579A-498A-9EA9-2E3CEAB50751}" srcOrd="3" destOrd="0" presId="urn:microsoft.com/office/officeart/2005/8/layout/cycle2"/>
    <dgm:cxn modelId="{76E66B8B-2A5A-49E5-BBF2-AD7D71B965DC}" type="presParOf" srcId="{F1F4CB65-579A-498A-9EA9-2E3CEAB50751}" destId="{9E74218C-A181-49F3-B550-B5B8A3C04B2A}" srcOrd="0" destOrd="0" presId="urn:microsoft.com/office/officeart/2005/8/layout/cycle2"/>
    <dgm:cxn modelId="{E27B1F0E-45B0-425A-88F6-D2F41D21F122}" type="presParOf" srcId="{EA3C24F9-CE09-415A-BE2B-51BA12BFC5A6}" destId="{C90D3CD0-0460-45C4-8A46-237EE997B558}" srcOrd="4" destOrd="0" presId="urn:microsoft.com/office/officeart/2005/8/layout/cycle2"/>
    <dgm:cxn modelId="{B83E482A-8F41-433B-88D2-B435D915E06A}" type="presParOf" srcId="{EA3C24F9-CE09-415A-BE2B-51BA12BFC5A6}" destId="{09A6CBF6-3636-4962-BED2-361DFC718672}" srcOrd="5" destOrd="0" presId="urn:microsoft.com/office/officeart/2005/8/layout/cycle2"/>
    <dgm:cxn modelId="{0186F94A-0482-4D24-8D63-4F57B7A4C71E}" type="presParOf" srcId="{09A6CBF6-3636-4962-BED2-361DFC718672}" destId="{29817609-7616-4DCF-B1DE-62A8EB903197}" srcOrd="0" destOrd="0" presId="urn:microsoft.com/office/officeart/2005/8/layout/cycle2"/>
    <dgm:cxn modelId="{61EA45DB-AEBD-4006-BBE2-145684622684}" type="presParOf" srcId="{EA3C24F9-CE09-415A-BE2B-51BA12BFC5A6}" destId="{F636EAE2-9B19-4C41-81CB-401B5701F4C7}" srcOrd="6" destOrd="0" presId="urn:microsoft.com/office/officeart/2005/8/layout/cycle2"/>
    <dgm:cxn modelId="{A6977735-6064-4081-844E-BE8A06ACBF2F}" type="presParOf" srcId="{EA3C24F9-CE09-415A-BE2B-51BA12BFC5A6}" destId="{50BCD87B-B398-4D18-9640-8135C90F7EF8}" srcOrd="7" destOrd="0" presId="urn:microsoft.com/office/officeart/2005/8/layout/cycle2"/>
    <dgm:cxn modelId="{BB20C551-DFA2-452E-9732-963D6196CF47}" type="presParOf" srcId="{50BCD87B-B398-4D18-9640-8135C90F7EF8}" destId="{B8DD0FDD-7C20-45B1-B8FE-8EAD100DBD83}" srcOrd="0" destOrd="0" presId="urn:microsoft.com/office/officeart/2005/8/layout/cycle2"/>
    <dgm:cxn modelId="{FF32E24D-6106-4F80-A687-2729F1B5E61F}" type="presParOf" srcId="{EA3C24F9-CE09-415A-BE2B-51BA12BFC5A6}" destId="{490AECC7-0C8E-4E60-9081-545F12D1329E}" srcOrd="8" destOrd="0" presId="urn:microsoft.com/office/officeart/2005/8/layout/cycle2"/>
    <dgm:cxn modelId="{F7F762CB-92DD-4013-9AC2-D87F55D02AE1}" type="presParOf" srcId="{EA3C24F9-CE09-415A-BE2B-51BA12BFC5A6}" destId="{8217CE4D-9892-4BE5-8728-ADE14B8A66F8}" srcOrd="9" destOrd="0" presId="urn:microsoft.com/office/officeart/2005/8/layout/cycle2"/>
    <dgm:cxn modelId="{869E4B48-D4B4-4FE5-B6B8-5D7BD9E7B8CF}" type="presParOf" srcId="{8217CE4D-9892-4BE5-8728-ADE14B8A66F8}" destId="{3E436A52-1F4B-48EB-9B5B-CE2791B003B9}" srcOrd="0" destOrd="0" presId="urn:microsoft.com/office/officeart/2005/8/layout/cycle2"/>
    <dgm:cxn modelId="{65EEC855-477D-43C4-A019-CBC44BD49638}" type="presParOf" srcId="{EA3C24F9-CE09-415A-BE2B-51BA12BFC5A6}" destId="{ED562339-2EA1-453E-898E-CFE82C4ED79B}" srcOrd="10" destOrd="0" presId="urn:microsoft.com/office/officeart/2005/8/layout/cycle2"/>
    <dgm:cxn modelId="{18194458-DC8A-47CB-8C34-5E5BDC219733}" type="presParOf" srcId="{EA3C24F9-CE09-415A-BE2B-51BA12BFC5A6}" destId="{A4E47898-74D7-45A5-98A7-1C7D71E19DC4}" srcOrd="11" destOrd="0" presId="urn:microsoft.com/office/officeart/2005/8/layout/cycle2"/>
    <dgm:cxn modelId="{467F0C6F-0D4B-4511-ABA5-B627CF0D2462}" type="presParOf" srcId="{A4E47898-74D7-45A5-98A7-1C7D71E19DC4}" destId="{A6B4603C-7E36-44B1-99C2-85F0109D8BCB}" srcOrd="0" destOrd="0" presId="urn:microsoft.com/office/officeart/2005/8/layout/cycle2"/>
    <dgm:cxn modelId="{85009D16-8FDC-4E2D-B634-872276CFC50B}" type="presParOf" srcId="{EA3C24F9-CE09-415A-BE2B-51BA12BFC5A6}" destId="{19DE44E7-D3F9-4341-9F15-FFF5A0343119}" srcOrd="12" destOrd="0" presId="urn:microsoft.com/office/officeart/2005/8/layout/cycle2"/>
    <dgm:cxn modelId="{DFA3F3E4-8280-4267-856A-F624F72691F9}" type="presParOf" srcId="{EA3C24F9-CE09-415A-BE2B-51BA12BFC5A6}" destId="{9A29E1E6-43B1-454C-8A7C-01B37FC7B1FF}" srcOrd="13" destOrd="0" presId="urn:microsoft.com/office/officeart/2005/8/layout/cycle2"/>
    <dgm:cxn modelId="{5A22C84F-BF68-458D-9F5E-9D1B47D3C16C}" type="presParOf" srcId="{9A29E1E6-43B1-454C-8A7C-01B37FC7B1FF}" destId="{10CA1C2E-730F-46E6-A30A-135EFE15C9D6}" srcOrd="0" destOrd="0" presId="urn:microsoft.com/office/officeart/2005/8/layout/cycle2"/>
    <dgm:cxn modelId="{723D9669-63A7-469E-9822-E39A03E9D846}" type="presParOf" srcId="{EA3C24F9-CE09-415A-BE2B-51BA12BFC5A6}" destId="{544C5090-7A69-41C9-B59F-F8EA0E9CA5A8}" srcOrd="14" destOrd="0" presId="urn:microsoft.com/office/officeart/2005/8/layout/cycle2"/>
    <dgm:cxn modelId="{41D5B380-0916-4210-B0E1-4CA0484B4269}" type="presParOf" srcId="{EA3C24F9-CE09-415A-BE2B-51BA12BFC5A6}" destId="{FC6C394C-CEBE-43F7-8FC6-3290A1E6241D}" srcOrd="15" destOrd="0" presId="urn:microsoft.com/office/officeart/2005/8/layout/cycle2"/>
    <dgm:cxn modelId="{F82C3CBD-3CB7-459C-86A7-CC0C45328AC7}" type="presParOf" srcId="{FC6C394C-CEBE-43F7-8FC6-3290A1E6241D}" destId="{B20CB589-BB2A-4A09-A49C-4949E53DB30E}" srcOrd="0" destOrd="0" presId="urn:microsoft.com/office/officeart/2005/8/layout/cycle2"/>
    <dgm:cxn modelId="{972DA0BB-4628-48FA-9978-1111CB4FA039}" type="presParOf" srcId="{EA3C24F9-CE09-415A-BE2B-51BA12BFC5A6}" destId="{DABE645F-AFFD-4BEF-ADFE-5BC99FC4D6A6}" srcOrd="16" destOrd="0" presId="urn:microsoft.com/office/officeart/2005/8/layout/cycle2"/>
    <dgm:cxn modelId="{3317E4CD-F444-42DF-9FF7-C78E7C0A1C88}" type="presParOf" srcId="{EA3C24F9-CE09-415A-BE2B-51BA12BFC5A6}" destId="{76BBFB47-674D-456C-896E-49E8B1B0D762}" srcOrd="17" destOrd="0" presId="urn:microsoft.com/office/officeart/2005/8/layout/cycle2"/>
    <dgm:cxn modelId="{8AD352DC-71F3-4F0D-9200-AF1FC0D1D543}" type="presParOf" srcId="{76BBFB47-674D-456C-896E-49E8B1B0D762}" destId="{07FDC990-1BED-4CD5-8C35-DC8687E5807A}"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8E574-EA90-4CCE-B8FA-5D903ECBE11F}">
      <dsp:nvSpPr>
        <dsp:cNvPr id="0" name=""/>
        <dsp:cNvSpPr/>
      </dsp:nvSpPr>
      <dsp:spPr>
        <a:xfrm>
          <a:off x="3743897" y="2534"/>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Ordnande av skolarbetet </a:t>
          </a:r>
          <a:r>
            <a:rPr lang="sv-FI" sz="700" b="1" kern="1200">
              <a:solidFill>
                <a:schemeClr val="tx1"/>
              </a:solidFill>
              <a:latin typeface="Verdana"/>
            </a:rPr>
            <a:t>och studier på ett sätt som stöder</a:t>
          </a:r>
          <a:r>
            <a:rPr lang="sv-FI" sz="700" b="1" kern="1200">
              <a:solidFill>
                <a:schemeClr val="tx1"/>
              </a:solidFill>
            </a:rPr>
            <a:t> välbefinnandet</a:t>
          </a:r>
          <a:endParaRPr lang="fi-FI" sz="700" kern="1200"/>
        </a:p>
      </dsp:txBody>
      <dsp:txXfrm>
        <a:off x="3911127" y="169764"/>
        <a:ext cx="807460" cy="807460"/>
      </dsp:txXfrm>
    </dsp:sp>
    <dsp:sp modelId="{326AA0DE-C985-42F7-AAF9-30498FBDAE91}">
      <dsp:nvSpPr>
        <dsp:cNvPr id="0" name=""/>
        <dsp:cNvSpPr/>
      </dsp:nvSpPr>
      <dsp:spPr>
        <a:xfrm rot="1200000">
          <a:off x="4960447" y="670917"/>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a:off x="4963188" y="732451"/>
        <a:ext cx="212121" cy="231238"/>
      </dsp:txXfrm>
    </dsp:sp>
    <dsp:sp modelId="{24651858-254B-4ED9-9088-FD4EF2671856}">
      <dsp:nvSpPr>
        <dsp:cNvPr id="0" name=""/>
        <dsp:cNvSpPr/>
      </dsp:nvSpPr>
      <dsp:spPr>
        <a:xfrm>
          <a:off x="5354226" y="588645"/>
          <a:ext cx="1141920" cy="1141920"/>
        </a:xfrm>
        <a:prstGeom prst="ellipse">
          <a:avLst/>
        </a:prstGeom>
        <a:solidFill>
          <a:srgbClr val="E8CAFF"/>
        </a:solidFill>
        <a:ln w="12700" cap="flat" cmpd="sng" algn="ctr">
          <a:solidFill>
            <a:srgbClr val="E8CA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Förebyggande av mobbning, våld och trakasserier</a:t>
          </a:r>
          <a:endParaRPr lang="fi-FI" sz="700" kern="1200"/>
        </a:p>
      </dsp:txBody>
      <dsp:txXfrm>
        <a:off x="5521456" y="755875"/>
        <a:ext cx="807460" cy="807460"/>
      </dsp:txXfrm>
    </dsp:sp>
    <dsp:sp modelId="{F1F4CB65-579A-498A-9EA9-2E3CEAB50751}">
      <dsp:nvSpPr>
        <dsp:cNvPr id="0" name=""/>
        <dsp:cNvSpPr/>
      </dsp:nvSpPr>
      <dsp:spPr>
        <a:xfrm rot="3600000">
          <a:off x="6197802" y="1701523"/>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a:off x="6220529" y="1739238"/>
        <a:ext cx="212121" cy="231238"/>
      </dsp:txXfrm>
    </dsp:sp>
    <dsp:sp modelId="{C90D3CD0-0460-45C4-8A46-237EE997B558}">
      <dsp:nvSpPr>
        <dsp:cNvPr id="0" name=""/>
        <dsp:cNvSpPr/>
      </dsp:nvSpPr>
      <dsp:spPr>
        <a:xfrm>
          <a:off x="6211064" y="2072732"/>
          <a:ext cx="1141920" cy="1141920"/>
        </a:xfrm>
        <a:prstGeom prst="ellipse">
          <a:avLst/>
        </a:prstGeom>
        <a:solidFill>
          <a:srgbClr val="E8CAFF"/>
        </a:solidFill>
        <a:ln w="12700" cap="flat" cmpd="sng" algn="ctr">
          <a:solidFill>
            <a:srgbClr val="E8CA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Främjande av interaktions-färdigheter och</a:t>
          </a:r>
          <a:r>
            <a:rPr lang="sv-FI" sz="700" b="1" kern="1200">
              <a:solidFill>
                <a:schemeClr val="tx1"/>
              </a:solidFill>
              <a:latin typeface="Verdana"/>
            </a:rPr>
            <a:t> psykisk hälsa </a:t>
          </a:r>
          <a:endParaRPr lang="fi-FI" sz="700" kern="1200"/>
        </a:p>
      </dsp:txBody>
      <dsp:txXfrm>
        <a:off x="6378294" y="2239962"/>
        <a:ext cx="807460" cy="807460"/>
      </dsp:txXfrm>
    </dsp:sp>
    <dsp:sp modelId="{09A6CBF6-3636-4962-BED2-361DFC718672}">
      <dsp:nvSpPr>
        <dsp:cNvPr id="0" name=""/>
        <dsp:cNvSpPr/>
      </dsp:nvSpPr>
      <dsp:spPr>
        <a:xfrm rot="6000000">
          <a:off x="6483210" y="3286368"/>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rot="10800000">
        <a:off x="6536558" y="3318684"/>
        <a:ext cx="212121" cy="231238"/>
      </dsp:txXfrm>
    </dsp:sp>
    <dsp:sp modelId="{F636EAE2-9B19-4C41-81CB-401B5701F4C7}">
      <dsp:nvSpPr>
        <dsp:cNvPr id="0" name=""/>
        <dsp:cNvSpPr/>
      </dsp:nvSpPr>
      <dsp:spPr>
        <a:xfrm>
          <a:off x="5913487" y="3760373"/>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Samarbete utanför </a:t>
          </a:r>
          <a:r>
            <a:rPr lang="sv-FI" sz="700" b="1" kern="1200">
              <a:solidFill>
                <a:schemeClr val="tx1"/>
              </a:solidFill>
              <a:latin typeface="Verdana"/>
            </a:rPr>
            <a:t>läroanstalten</a:t>
          </a:r>
          <a:endParaRPr lang="fi-FI" sz="700" kern="1200"/>
        </a:p>
      </dsp:txBody>
      <dsp:txXfrm>
        <a:off x="6080717" y="3927603"/>
        <a:ext cx="807460" cy="807460"/>
      </dsp:txXfrm>
    </dsp:sp>
    <dsp:sp modelId="{50BCD87B-B398-4D18-9640-8135C90F7EF8}">
      <dsp:nvSpPr>
        <dsp:cNvPr id="0" name=""/>
        <dsp:cNvSpPr/>
      </dsp:nvSpPr>
      <dsp:spPr>
        <a:xfrm rot="8400000">
          <a:off x="5665993" y="4740228"/>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rot="10800000">
        <a:off x="5746268" y="4788090"/>
        <a:ext cx="212121" cy="231238"/>
      </dsp:txXfrm>
    </dsp:sp>
    <dsp:sp modelId="{490AECC7-0C8E-4E60-9081-545F12D1329E}">
      <dsp:nvSpPr>
        <dsp:cNvPr id="0" name=""/>
        <dsp:cNvSpPr/>
      </dsp:nvSpPr>
      <dsp:spPr>
        <a:xfrm>
          <a:off x="4600735" y="4861903"/>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i="0" kern="1200">
              <a:solidFill>
                <a:schemeClr val="tx1"/>
              </a:solidFill>
              <a:latin typeface="Verdana"/>
            </a:rPr>
            <a:t>Främjande av studiernas framskridande</a:t>
          </a:r>
          <a:endParaRPr lang="fi-FI" sz="700" b="1" kern="1200">
            <a:solidFill>
              <a:schemeClr val="tx1"/>
            </a:solidFill>
          </a:endParaRPr>
        </a:p>
      </dsp:txBody>
      <dsp:txXfrm>
        <a:off x="4767965" y="5029133"/>
        <a:ext cx="807460" cy="807460"/>
      </dsp:txXfrm>
    </dsp:sp>
    <dsp:sp modelId="{8217CE4D-9892-4BE5-8728-ADE14B8A66F8}">
      <dsp:nvSpPr>
        <dsp:cNvPr id="0" name=""/>
        <dsp:cNvSpPr/>
      </dsp:nvSpPr>
      <dsp:spPr>
        <a:xfrm rot="10800000">
          <a:off x="4171919" y="5240164"/>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rot="10800000">
        <a:off x="4262828" y="5317244"/>
        <a:ext cx="212121" cy="231238"/>
      </dsp:txXfrm>
    </dsp:sp>
    <dsp:sp modelId="{ED562339-2EA1-453E-898E-CFE82C4ED79B}">
      <dsp:nvSpPr>
        <dsp:cNvPr id="0" name=""/>
        <dsp:cNvSpPr/>
      </dsp:nvSpPr>
      <dsp:spPr>
        <a:xfrm>
          <a:off x="2887059" y="4861903"/>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latin typeface="Verdana"/>
            </a:rPr>
            <a:t>Stärkande</a:t>
          </a:r>
          <a:r>
            <a:rPr lang="sv-FI" sz="700" b="1" kern="1200">
              <a:solidFill>
                <a:schemeClr val="tx1"/>
              </a:solidFill>
            </a:rPr>
            <a:t> av vårdnads-havarnas delaktighet</a:t>
          </a:r>
          <a:endParaRPr lang="fi-FI" sz="700" kern="1200"/>
        </a:p>
      </dsp:txBody>
      <dsp:txXfrm>
        <a:off x="3054289" y="5029133"/>
        <a:ext cx="807460" cy="807460"/>
      </dsp:txXfrm>
    </dsp:sp>
    <dsp:sp modelId="{A4E47898-74D7-45A5-98A7-1C7D71E19DC4}">
      <dsp:nvSpPr>
        <dsp:cNvPr id="0" name=""/>
        <dsp:cNvSpPr/>
      </dsp:nvSpPr>
      <dsp:spPr>
        <a:xfrm rot="13200000">
          <a:off x="2656698" y="4694912"/>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rot="10800000">
        <a:off x="2736973" y="4801210"/>
        <a:ext cx="212121" cy="231238"/>
      </dsp:txXfrm>
    </dsp:sp>
    <dsp:sp modelId="{19DE44E7-D3F9-4341-9F15-FFF5A0343119}">
      <dsp:nvSpPr>
        <dsp:cNvPr id="0" name=""/>
        <dsp:cNvSpPr/>
      </dsp:nvSpPr>
      <dsp:spPr>
        <a:xfrm>
          <a:off x="1574308" y="3760373"/>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Stödjande av </a:t>
          </a:r>
          <a:r>
            <a:rPr lang="sv-FI" sz="700" b="1" kern="1200">
              <a:solidFill>
                <a:schemeClr val="tx1"/>
              </a:solidFill>
              <a:latin typeface="Verdana"/>
            </a:rPr>
            <a:t>levnadsvanor</a:t>
          </a:r>
          <a:r>
            <a:rPr lang="sv-FI" sz="700" b="1" kern="1200">
              <a:solidFill>
                <a:schemeClr val="tx1"/>
              </a:solidFill>
            </a:rPr>
            <a:t> som främjar </a:t>
          </a:r>
          <a:r>
            <a:rPr lang="sv-FI" sz="700" b="1" kern="1200">
              <a:solidFill>
                <a:schemeClr val="tx1"/>
              </a:solidFill>
              <a:latin typeface="Verdana"/>
            </a:rPr>
            <a:t>hälsa</a:t>
          </a:r>
          <a:r>
            <a:rPr lang="sv-FI" sz="700" b="1" i="0" kern="1200">
              <a:solidFill>
                <a:schemeClr val="tx1"/>
              </a:solidFill>
              <a:latin typeface="Verdana"/>
            </a:rPr>
            <a:t> och välbefinnande</a:t>
          </a:r>
          <a:endParaRPr lang="fi-FI" sz="700" kern="1200"/>
        </a:p>
      </dsp:txBody>
      <dsp:txXfrm>
        <a:off x="1741538" y="3927603"/>
        <a:ext cx="807460" cy="807460"/>
      </dsp:txXfrm>
    </dsp:sp>
    <dsp:sp modelId="{9A29E1E6-43B1-454C-8A7C-01B37FC7B1FF}">
      <dsp:nvSpPr>
        <dsp:cNvPr id="0" name=""/>
        <dsp:cNvSpPr/>
      </dsp:nvSpPr>
      <dsp:spPr>
        <a:xfrm rot="15600000">
          <a:off x="1846454" y="3303260"/>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rot="10800000">
        <a:off x="1899802" y="3425104"/>
        <a:ext cx="212121" cy="231238"/>
      </dsp:txXfrm>
    </dsp:sp>
    <dsp:sp modelId="{544C5090-7A69-41C9-B59F-F8EA0E9CA5A8}">
      <dsp:nvSpPr>
        <dsp:cNvPr id="0" name=""/>
        <dsp:cNvSpPr/>
      </dsp:nvSpPr>
      <dsp:spPr>
        <a:xfrm>
          <a:off x="1276731" y="2072732"/>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latin typeface="Verdana"/>
            </a:rPr>
            <a:t>Säkerställande</a:t>
          </a:r>
          <a:r>
            <a:rPr lang="sv-FI" sz="700" b="1" kern="1200">
              <a:solidFill>
                <a:schemeClr val="tx1"/>
              </a:solidFill>
            </a:rPr>
            <a:t> av</a:t>
          </a:r>
          <a:r>
            <a:rPr lang="sv-FI" sz="700" b="1" kern="1200">
              <a:solidFill>
                <a:schemeClr val="tx1"/>
              </a:solidFill>
              <a:latin typeface="Verdana"/>
            </a:rPr>
            <a:t> de studerandes</a:t>
          </a:r>
          <a:r>
            <a:rPr lang="sv-FI" sz="700" b="1" kern="1200">
              <a:solidFill>
                <a:schemeClr val="tx1"/>
              </a:solidFill>
            </a:rPr>
            <a:t> delaktighet</a:t>
          </a:r>
          <a:endParaRPr lang="fi-FI" sz="700" kern="1200"/>
        </a:p>
      </dsp:txBody>
      <dsp:txXfrm>
        <a:off x="1443961" y="2239962"/>
        <a:ext cx="807460" cy="807460"/>
      </dsp:txXfrm>
    </dsp:sp>
    <dsp:sp modelId="{FC6C394C-CEBE-43F7-8FC6-3290A1E6241D}">
      <dsp:nvSpPr>
        <dsp:cNvPr id="0" name=""/>
        <dsp:cNvSpPr/>
      </dsp:nvSpPr>
      <dsp:spPr>
        <a:xfrm rot="18000000">
          <a:off x="2120307" y="1716377"/>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a:off x="2143034" y="1832822"/>
        <a:ext cx="212121" cy="231238"/>
      </dsp:txXfrm>
    </dsp:sp>
    <dsp:sp modelId="{DABE645F-AFFD-4BEF-ADFE-5BC99FC4D6A6}">
      <dsp:nvSpPr>
        <dsp:cNvPr id="0" name=""/>
        <dsp:cNvSpPr/>
      </dsp:nvSpPr>
      <dsp:spPr>
        <a:xfrm>
          <a:off x="2133569" y="588645"/>
          <a:ext cx="1141920" cy="1141920"/>
        </a:xfrm>
        <a:prstGeom prst="ellipse">
          <a:avLst/>
        </a:prstGeom>
        <a:solidFill>
          <a:srgbClr val="E8CA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v-FI" sz="700" b="1" kern="1200">
              <a:solidFill>
                <a:schemeClr val="tx1"/>
              </a:solidFill>
            </a:rPr>
            <a:t>Miljöns hälsa och säkerhet</a:t>
          </a:r>
          <a:endParaRPr lang="fi-FI" sz="700" kern="1200"/>
        </a:p>
      </dsp:txBody>
      <dsp:txXfrm>
        <a:off x="2300799" y="755875"/>
        <a:ext cx="807460" cy="807460"/>
      </dsp:txXfrm>
    </dsp:sp>
    <dsp:sp modelId="{76BBFB47-674D-456C-896E-49E8B1B0D762}">
      <dsp:nvSpPr>
        <dsp:cNvPr id="0" name=""/>
        <dsp:cNvSpPr/>
      </dsp:nvSpPr>
      <dsp:spPr>
        <a:xfrm rot="20400000">
          <a:off x="3350119" y="676784"/>
          <a:ext cx="303030" cy="385398"/>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i-FI" sz="600" kern="1200"/>
        </a:p>
      </dsp:txBody>
      <dsp:txXfrm>
        <a:off x="3352860" y="769410"/>
        <a:ext cx="212121" cy="23123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7D2F6BC-C3AC-471B-A838-B70FD4272352}" type="datetimeFigureOut">
              <a:rPr lang="fi-FI" smtClean="0"/>
              <a:t>12.12.2023</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92AD96A-2756-48D5-983B-63C214F57679}" type="slidenum">
              <a:rPr lang="fi-FI" smtClean="0"/>
              <a:t>‹#›</a:t>
            </a:fld>
            <a:endParaRPr lang="fi-FI"/>
          </a:p>
        </p:txBody>
      </p:sp>
    </p:spTree>
    <p:extLst>
      <p:ext uri="{BB962C8B-B14F-4D97-AF65-F5344CB8AC3E}">
        <p14:creationId xmlns:p14="http://schemas.microsoft.com/office/powerpoint/2010/main" val="1680908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1</a:t>
            </a:fld>
            <a:endParaRPr lang="fi-FI"/>
          </a:p>
        </p:txBody>
      </p:sp>
    </p:spTree>
    <p:extLst>
      <p:ext uri="{BB962C8B-B14F-4D97-AF65-F5344CB8AC3E}">
        <p14:creationId xmlns:p14="http://schemas.microsoft.com/office/powerpoint/2010/main" val="103865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4</a:t>
            </a:fld>
            <a:endParaRPr lang="fi-FI"/>
          </a:p>
        </p:txBody>
      </p:sp>
    </p:spTree>
    <p:extLst>
      <p:ext uri="{BB962C8B-B14F-4D97-AF65-F5344CB8AC3E}">
        <p14:creationId xmlns:p14="http://schemas.microsoft.com/office/powerpoint/2010/main" val="239612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5</a:t>
            </a:fld>
            <a:endParaRPr lang="fi-FI"/>
          </a:p>
        </p:txBody>
      </p:sp>
    </p:spTree>
    <p:extLst>
      <p:ext uri="{BB962C8B-B14F-4D97-AF65-F5344CB8AC3E}">
        <p14:creationId xmlns:p14="http://schemas.microsoft.com/office/powerpoint/2010/main" val="272264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2AD96A-2756-48D5-983B-63C214F57679}" type="slidenum">
              <a:rPr lang="fi-FI" smtClean="0"/>
              <a:t>9</a:t>
            </a:fld>
            <a:endParaRPr lang="fi-FI"/>
          </a:p>
        </p:txBody>
      </p:sp>
    </p:spTree>
    <p:extLst>
      <p:ext uri="{BB962C8B-B14F-4D97-AF65-F5344CB8AC3E}">
        <p14:creationId xmlns:p14="http://schemas.microsoft.com/office/powerpoint/2010/main" val="1088794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92AD96A-2756-48D5-983B-63C214F57679}" type="slidenum">
              <a:rPr lang="fi-FI" smtClean="0"/>
              <a:t>10</a:t>
            </a:fld>
            <a:endParaRPr lang="fi-FI"/>
          </a:p>
        </p:txBody>
      </p:sp>
    </p:spTree>
    <p:extLst>
      <p:ext uri="{BB962C8B-B14F-4D97-AF65-F5344CB8AC3E}">
        <p14:creationId xmlns:p14="http://schemas.microsoft.com/office/powerpoint/2010/main" val="3110659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kuva 1">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17C34485-59C6-974A-A2D4-13EFFC538261}"/>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C49EED9C-ED9D-1E4F-AE3D-5BF75E3CFC0E}"/>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C1250628-096E-D74A-BDD2-8CACD424BD94}"/>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D4256EEF-DEEA-2C4D-A6DA-EDABA7F6F39F}"/>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28673B2F-1B9C-EF41-8609-EDD3CCF37955}"/>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86714B97-DE2D-B944-9E59-AA677418AA1C}"/>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0" name="Ryhmä 9">
            <a:extLst>
              <a:ext uri="{FF2B5EF4-FFF2-40B4-BE49-F238E27FC236}">
                <a16:creationId xmlns:a16="http://schemas.microsoft.com/office/drawing/2014/main" id="{9C307F18-20B7-4336-B738-3C8615B7C24B}"/>
              </a:ext>
            </a:extLst>
          </p:cNvPr>
          <p:cNvGrpSpPr/>
          <p:nvPr userDrawn="1"/>
        </p:nvGrpSpPr>
        <p:grpSpPr>
          <a:xfrm>
            <a:off x="9750175" y="4638210"/>
            <a:ext cx="2308261" cy="2081607"/>
            <a:chOff x="9750175" y="4495335"/>
            <a:chExt cx="2308261" cy="2081607"/>
          </a:xfrm>
        </p:grpSpPr>
        <p:sp>
          <p:nvSpPr>
            <p:cNvPr id="14" name="Suorakulmio 13">
              <a:extLst>
                <a:ext uri="{FF2B5EF4-FFF2-40B4-BE49-F238E27FC236}">
                  <a16:creationId xmlns:a16="http://schemas.microsoft.com/office/drawing/2014/main" id="{1D9F3DA4-E660-4E8C-8EEB-A918CC78F83D}"/>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välfärdsområde</a:t>
              </a:r>
            </a:p>
          </p:txBody>
        </p:sp>
        <p:pic>
          <p:nvPicPr>
            <p:cNvPr id="15" name="Sisällön paikkamerkki 6" descr="Länsi-Uudenmaan kartta. Kartan över Västra Nyland.">
              <a:extLst>
                <a:ext uri="{FF2B5EF4-FFF2-40B4-BE49-F238E27FC236}">
                  <a16:creationId xmlns:a16="http://schemas.microsoft.com/office/drawing/2014/main" id="{6AC63431-BC88-4513-B006-5DDE1107E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01304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san ylätunniste 3">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A90CCCB8-64A2-9941-8C7C-45ED0BEBE0FE}"/>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689846" y="6592326"/>
            <a:ext cx="4406153" cy="212274"/>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9" name="Suorakulmio 8">
            <a:extLst>
              <a:ext uri="{FF2B5EF4-FFF2-40B4-BE49-F238E27FC236}">
                <a16:creationId xmlns:a16="http://schemas.microsoft.com/office/drawing/2014/main" id="{1B999F45-355F-A748-8ED2-9142F95CEA5D}"/>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32740452-E3F2-B94C-8323-9CBEB4227F6E}"/>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tsikko 1">
            <a:extLst>
              <a:ext uri="{FF2B5EF4-FFF2-40B4-BE49-F238E27FC236}">
                <a16:creationId xmlns:a16="http://schemas.microsoft.com/office/drawing/2014/main" id="{73D3915F-8AC1-8147-AB68-52E03391F326}"/>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Tree>
    <p:extLst>
      <p:ext uri="{BB962C8B-B14F-4D97-AF65-F5344CB8AC3E}">
        <p14:creationId xmlns:p14="http://schemas.microsoft.com/office/powerpoint/2010/main" val="259123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09409C4D-6212-334E-B51B-163F4EF5F4D7}"/>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18B82477-D815-904E-8AB9-6CC952E84FA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DE8C1EBD-04E6-6242-9D30-51187542E709}"/>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3F26BAFC-EB5A-1247-A069-843B5F517569}"/>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4A9E4FB-A7B6-9441-A620-B7D40CC7A47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980A3124-DF1B-2249-A069-45333E46D7FB}"/>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58942009-D74E-F649-8E12-9BCBA30B2196}"/>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6" name="Sisällön paikkamerkki 2">
            <a:extLst>
              <a:ext uri="{FF2B5EF4-FFF2-40B4-BE49-F238E27FC236}">
                <a16:creationId xmlns:a16="http://schemas.microsoft.com/office/drawing/2014/main" id="{DE439ABF-A3F2-6C4C-AADE-6BC076BA82CC}"/>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17866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3F26BAFC-EB5A-1247-A069-843B5F517569}"/>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4A9E4FB-A7B6-9441-A620-B7D40CC7A47F}"/>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980A3124-DF1B-2249-A069-45333E46D7FB}"/>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6C655467-4F61-614A-8433-57710F3A8D0D}"/>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6" name="Sisällön paikkamerkki 2">
            <a:extLst>
              <a:ext uri="{FF2B5EF4-FFF2-40B4-BE49-F238E27FC236}">
                <a16:creationId xmlns:a16="http://schemas.microsoft.com/office/drawing/2014/main" id="{D018BCBE-09E5-C146-AB32-0287A221BF9C}"/>
              </a:ext>
            </a:extLst>
          </p:cNvPr>
          <p:cNvSpPr>
            <a:spLocks noGrp="1"/>
          </p:cNvSpPr>
          <p:nvPr>
            <p:ph idx="1"/>
          </p:nvPr>
        </p:nvSpPr>
        <p:spPr>
          <a:xfrm>
            <a:off x="1145302" y="2239435"/>
            <a:ext cx="9955306"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4086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9E9261D-5500-0E47-8CCB-B10AE04B9A8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2" name="Suorakulmio 8">
            <a:extLst>
              <a:ext uri="{FF2B5EF4-FFF2-40B4-BE49-F238E27FC236}">
                <a16:creationId xmlns:a16="http://schemas.microsoft.com/office/drawing/2014/main" id="{0577F5B1-4876-B44F-B171-1BD0A9694BD8}"/>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9">
            <a:extLst>
              <a:ext uri="{FF2B5EF4-FFF2-40B4-BE49-F238E27FC236}">
                <a16:creationId xmlns:a16="http://schemas.microsoft.com/office/drawing/2014/main" id="{EE41BAE2-850A-FA40-806A-BE7B065BDCA3}"/>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1" y="6578053"/>
            <a:ext cx="4459383" cy="279945"/>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Otsikko 1">
            <a:extLst>
              <a:ext uri="{FF2B5EF4-FFF2-40B4-BE49-F238E27FC236}">
                <a16:creationId xmlns:a16="http://schemas.microsoft.com/office/drawing/2014/main" id="{E0A4306F-0F98-1C47-90BC-2719C7E8A521}"/>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802220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C4FDF74-5FDF-8D49-AAAB-825DAE790D6D}"/>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354260DE-ED5E-9A4F-B857-E0A2EA385FDA}"/>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5E9DD932-93A3-1243-8223-5EF7E2DDC044}"/>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2" y="6578054"/>
            <a:ext cx="4392708" cy="226546"/>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3" name="Otsikko 1">
            <a:extLst>
              <a:ext uri="{FF2B5EF4-FFF2-40B4-BE49-F238E27FC236}">
                <a16:creationId xmlns:a16="http://schemas.microsoft.com/office/drawing/2014/main" id="{4C2674CF-3D30-9B44-BFE2-3BF52E11E63B}"/>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245992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in otsikko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1C4FDF74-5FDF-8D49-AAAB-825DAE790D6D}"/>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354260DE-ED5E-9A4F-B857-E0A2EA385FDA}"/>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9">
            <a:extLst>
              <a:ext uri="{FF2B5EF4-FFF2-40B4-BE49-F238E27FC236}">
                <a16:creationId xmlns:a16="http://schemas.microsoft.com/office/drawing/2014/main" id="{5E9DD932-93A3-1243-8223-5EF7E2DDC044}"/>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Date Placeholder 5">
            <a:extLst>
              <a:ext uri="{FF2B5EF4-FFF2-40B4-BE49-F238E27FC236}">
                <a16:creationId xmlns:a16="http://schemas.microsoft.com/office/drawing/2014/main" id="{5A291936-39C5-4003-8862-5510EDEF29EC}"/>
              </a:ext>
            </a:extLst>
          </p:cNvPr>
          <p:cNvSpPr>
            <a:spLocks noGrp="1"/>
          </p:cNvSpPr>
          <p:nvPr>
            <p:ph type="dt" sz="half" idx="10"/>
          </p:nvPr>
        </p:nvSpPr>
        <p:spPr/>
        <p:txBody>
          <a:bodyPr/>
          <a:lstStyle/>
          <a:p>
            <a:r>
              <a:rPr lang="fi-FI"/>
              <a:t>17.9.2021</a:t>
            </a:r>
          </a:p>
        </p:txBody>
      </p:sp>
      <p:sp>
        <p:nvSpPr>
          <p:cNvPr id="7" name="Footer Placeholder 6">
            <a:extLst>
              <a:ext uri="{FF2B5EF4-FFF2-40B4-BE49-F238E27FC236}">
                <a16:creationId xmlns:a16="http://schemas.microsoft.com/office/drawing/2014/main" id="{1716593F-3851-4098-9C47-5C117FECA473}"/>
              </a:ext>
            </a:extLst>
          </p:cNvPr>
          <p:cNvSpPr>
            <a:spLocks noGrp="1"/>
          </p:cNvSpPr>
          <p:nvPr>
            <p:ph type="ftr" sz="quarter" idx="11"/>
          </p:nvPr>
        </p:nvSpPr>
        <p:spPr>
          <a:xfrm>
            <a:off x="1703292" y="6578054"/>
            <a:ext cx="4392708" cy="226546"/>
          </a:xfrm>
        </p:spPr>
        <p:txBody>
          <a:bodyPr/>
          <a:lstStyle/>
          <a:p>
            <a:endParaRPr lang="fi-FI"/>
          </a:p>
        </p:txBody>
      </p:sp>
      <p:sp>
        <p:nvSpPr>
          <p:cNvPr id="8" name="Slide Number Placeholder 7">
            <a:extLst>
              <a:ext uri="{FF2B5EF4-FFF2-40B4-BE49-F238E27FC236}">
                <a16:creationId xmlns:a16="http://schemas.microsoft.com/office/drawing/2014/main" id="{D9D1CF5D-3D1A-4FCE-9AAC-FFF0CA0A5399}"/>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3" name="Otsikko 1">
            <a:extLst>
              <a:ext uri="{FF2B5EF4-FFF2-40B4-BE49-F238E27FC236}">
                <a16:creationId xmlns:a16="http://schemas.microsoft.com/office/drawing/2014/main" id="{83852FAA-2E75-F447-9C3F-7F8E96F3593A}"/>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3412035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5" name="Sisällön paikkamerkki 2">
            <a:extLst>
              <a:ext uri="{FF2B5EF4-FFF2-40B4-BE49-F238E27FC236}">
                <a16:creationId xmlns:a16="http://schemas.microsoft.com/office/drawing/2014/main" id="{C6A1BBB9-7497-5B45-81E0-6505AD67E775}"/>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Sisällön paikkamerkki 2">
            <a:extLst>
              <a:ext uri="{FF2B5EF4-FFF2-40B4-BE49-F238E27FC236}">
                <a16:creationId xmlns:a16="http://schemas.microsoft.com/office/drawing/2014/main" id="{98765CA8-0036-D249-BAF7-BFEE96CD543E}"/>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Otsikko 1">
            <a:extLst>
              <a:ext uri="{FF2B5EF4-FFF2-40B4-BE49-F238E27FC236}">
                <a16:creationId xmlns:a16="http://schemas.microsoft.com/office/drawing/2014/main" id="{A7C1BE51-18D9-0F41-898E-A89594AA79AB}"/>
              </a:ext>
            </a:extLst>
          </p:cNvPr>
          <p:cNvSpPr>
            <a:spLocks noGrp="1"/>
          </p:cNvSpPr>
          <p:nvPr>
            <p:ph type="title"/>
          </p:nvPr>
        </p:nvSpPr>
        <p:spPr>
          <a:xfrm>
            <a:off x="1095874" y="960796"/>
            <a:ext cx="9955306" cy="1035424"/>
          </a:xfrm>
        </p:spPr>
        <p:txBody>
          <a:bodyPr/>
          <a:lstStyle/>
          <a:p>
            <a:r>
              <a:rPr lang="fi-FI"/>
              <a:t>Muokkaa ots. perustyyl. napsautt.</a:t>
            </a:r>
          </a:p>
        </p:txBody>
      </p:sp>
    </p:spTree>
    <p:extLst>
      <p:ext uri="{BB962C8B-B14F-4D97-AF65-F5344CB8AC3E}">
        <p14:creationId xmlns:p14="http://schemas.microsoft.com/office/powerpoint/2010/main" val="97860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1" y="6578054"/>
            <a:ext cx="4459383"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7" name="Otsikko 1">
            <a:extLst>
              <a:ext uri="{FF2B5EF4-FFF2-40B4-BE49-F238E27FC236}">
                <a16:creationId xmlns:a16="http://schemas.microsoft.com/office/drawing/2014/main" id="{522A9525-8A19-F24C-918A-74ABB64D3EF2}"/>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8" name="Sisällön paikkamerkki 2">
            <a:extLst>
              <a:ext uri="{FF2B5EF4-FFF2-40B4-BE49-F238E27FC236}">
                <a16:creationId xmlns:a16="http://schemas.microsoft.com/office/drawing/2014/main" id="{D18159AF-F470-A740-9836-19624726A544}"/>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9" name="Sisällön paikkamerkki 2">
            <a:extLst>
              <a:ext uri="{FF2B5EF4-FFF2-40B4-BE49-F238E27FC236}">
                <a16:creationId xmlns:a16="http://schemas.microsoft.com/office/drawing/2014/main" id="{316BF141-BCF1-B74F-8E8D-ECB5EC021E32}"/>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21923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ksi sisältökohdetta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233C8056-C305-2844-AAE8-E7199A3222AC}"/>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0" name="Suorakulmio 8">
            <a:extLst>
              <a:ext uri="{FF2B5EF4-FFF2-40B4-BE49-F238E27FC236}">
                <a16:creationId xmlns:a16="http://schemas.microsoft.com/office/drawing/2014/main" id="{68532295-6608-BB46-96CF-E419CAA9D0A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9">
            <a:extLst>
              <a:ext uri="{FF2B5EF4-FFF2-40B4-BE49-F238E27FC236}">
                <a16:creationId xmlns:a16="http://schemas.microsoft.com/office/drawing/2014/main" id="{034508D2-63AA-5C4E-BF52-B7259F2D5208}"/>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5"/>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4" name="Otsikko 1">
            <a:extLst>
              <a:ext uri="{FF2B5EF4-FFF2-40B4-BE49-F238E27FC236}">
                <a16:creationId xmlns:a16="http://schemas.microsoft.com/office/drawing/2014/main" id="{A8CB4593-5AD0-8742-8B23-BA36734D2668}"/>
              </a:ext>
            </a:extLst>
          </p:cNvPr>
          <p:cNvSpPr>
            <a:spLocks noGrp="1"/>
          </p:cNvSpPr>
          <p:nvPr>
            <p:ph type="title"/>
          </p:nvPr>
        </p:nvSpPr>
        <p:spPr>
          <a:xfrm>
            <a:off x="1095874" y="960796"/>
            <a:ext cx="9955306" cy="1035424"/>
          </a:xfrm>
        </p:spPr>
        <p:txBody>
          <a:bodyPr/>
          <a:lstStyle/>
          <a:p>
            <a:r>
              <a:rPr lang="fi-FI"/>
              <a:t>Muokkaa ots. perustyyl. napsautt.</a:t>
            </a:r>
          </a:p>
        </p:txBody>
      </p:sp>
      <p:sp>
        <p:nvSpPr>
          <p:cNvPr id="15" name="Sisällön paikkamerkki 2">
            <a:extLst>
              <a:ext uri="{FF2B5EF4-FFF2-40B4-BE49-F238E27FC236}">
                <a16:creationId xmlns:a16="http://schemas.microsoft.com/office/drawing/2014/main" id="{09EB5E27-E9E8-EF4F-A456-9462367B636D}"/>
              </a:ext>
            </a:extLst>
          </p:cNvPr>
          <p:cNvSpPr>
            <a:spLocks noGrp="1"/>
          </p:cNvSpPr>
          <p:nvPr>
            <p:ph idx="1"/>
          </p:nvPr>
        </p:nvSpPr>
        <p:spPr>
          <a:xfrm>
            <a:off x="1120588"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Sisällön paikkamerkki 2">
            <a:extLst>
              <a:ext uri="{FF2B5EF4-FFF2-40B4-BE49-F238E27FC236}">
                <a16:creationId xmlns:a16="http://schemas.microsoft.com/office/drawing/2014/main" id="{76DBBFC3-8234-1E45-AC9E-9625D6A99100}"/>
              </a:ext>
            </a:extLst>
          </p:cNvPr>
          <p:cNvSpPr>
            <a:spLocks noGrp="1"/>
          </p:cNvSpPr>
          <p:nvPr>
            <p:ph idx="13"/>
          </p:nvPr>
        </p:nvSpPr>
        <p:spPr>
          <a:xfrm>
            <a:off x="6369424" y="2231723"/>
            <a:ext cx="4706470"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1453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kuva 2">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DEEE1D7F-894E-124B-B077-6FE24999BDE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4DA83499-9696-9A40-8170-8D25437C8B49}"/>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82D80527-0907-8D45-81D6-76ABC1C91853}"/>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EBB92383-DCA4-7743-8F7F-65DE95953D37}"/>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63B0F1EA-0BC8-0B4A-B4B3-3780683E0FC3}"/>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2BB1F1C3-849D-984E-881A-32A7760F46C9}"/>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0" name="Ryhmä 9">
            <a:extLst>
              <a:ext uri="{FF2B5EF4-FFF2-40B4-BE49-F238E27FC236}">
                <a16:creationId xmlns:a16="http://schemas.microsoft.com/office/drawing/2014/main" id="{D6543B10-14A7-420C-A08F-15D633A99466}"/>
              </a:ext>
            </a:extLst>
          </p:cNvPr>
          <p:cNvGrpSpPr/>
          <p:nvPr userDrawn="1"/>
        </p:nvGrpSpPr>
        <p:grpSpPr>
          <a:xfrm>
            <a:off x="9750175" y="4619160"/>
            <a:ext cx="2308261" cy="2081607"/>
            <a:chOff x="9750175" y="4495335"/>
            <a:chExt cx="2308261" cy="2081607"/>
          </a:xfrm>
        </p:grpSpPr>
        <p:sp>
          <p:nvSpPr>
            <p:cNvPr id="12" name="Suorakulmio 11">
              <a:extLst>
                <a:ext uri="{FF2B5EF4-FFF2-40B4-BE49-F238E27FC236}">
                  <a16:creationId xmlns:a16="http://schemas.microsoft.com/office/drawing/2014/main" id="{5F130893-5B56-4C2D-97FC-90BB625963A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a:t>
              </a:r>
              <a:r>
                <a:rPr lang="fi-FI" sz="800" b="1" err="1">
                  <a:solidFill>
                    <a:schemeClr val="tx1"/>
                  </a:solidFill>
                  <a:latin typeface="Verdana" panose="020B0604030504040204" pitchFamily="34" charset="0"/>
                  <a:ea typeface="Verdana" panose="020B0604030504040204" pitchFamily="34" charset="0"/>
                </a:rPr>
                <a:t>Nylands</a:t>
              </a:r>
              <a:r>
                <a:rPr lang="fi-FI" sz="800" b="1">
                  <a:solidFill>
                    <a:schemeClr val="tx1"/>
                  </a:solidFill>
                  <a:latin typeface="Verdana" panose="020B0604030504040204" pitchFamily="34" charset="0"/>
                  <a:ea typeface="Verdana" panose="020B0604030504040204" pitchFamily="34" charset="0"/>
                </a:rPr>
                <a:t>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4" name="Sisällön paikkamerkki 6" descr="Länsi-Uudenmaan kartta. Kartan över Västra Nyland.">
              <a:extLst>
                <a:ext uri="{FF2B5EF4-FFF2-40B4-BE49-F238E27FC236}">
                  <a16:creationId xmlns:a16="http://schemas.microsoft.com/office/drawing/2014/main" id="{2EF6BF18-5B26-41FF-8C5D-0332CAC75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3801892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1" name="Suorakulmio 11">
            <a:extLst>
              <a:ext uri="{FF2B5EF4-FFF2-40B4-BE49-F238E27FC236}">
                <a16:creationId xmlns:a16="http://schemas.microsoft.com/office/drawing/2014/main" id="{B3C96F14-98C4-FA48-8B2F-307FC76F2D1F}"/>
              </a:ext>
              <a:ext uri="{C183D7F6-B498-43B3-948B-1728B52AA6E4}">
                <adec:decorative xmlns:adec="http://schemas.microsoft.com/office/drawing/2017/decorative" val="1"/>
              </a:ext>
            </a:extLst>
          </p:cNvPr>
          <p:cNvSpPr/>
          <p:nvPr userDrawn="1"/>
        </p:nvSpPr>
        <p:spPr>
          <a:xfrm>
            <a:off x="6248400" y="0"/>
            <a:ext cx="57919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object 4">
            <a:extLst>
              <a:ext uri="{FF2B5EF4-FFF2-40B4-BE49-F238E27FC236}">
                <a16:creationId xmlns:a16="http://schemas.microsoft.com/office/drawing/2014/main" id="{9919BD07-6FA5-8B4A-ADED-81C7F890A245}"/>
              </a:ext>
              <a:ext uri="{C183D7F6-B498-43B3-948B-1728B52AA6E4}">
                <adec:decorative xmlns:adec="http://schemas.microsoft.com/office/drawing/2017/decorative" val="1"/>
              </a:ext>
            </a:extLst>
          </p:cNvPr>
          <p:cNvSpPr/>
          <p:nvPr userDrawn="1"/>
        </p:nvSpPr>
        <p:spPr>
          <a:xfrm>
            <a:off x="6096794"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8" name="object 6">
            <a:extLst>
              <a:ext uri="{FF2B5EF4-FFF2-40B4-BE49-F238E27FC236}">
                <a16:creationId xmlns:a16="http://schemas.microsoft.com/office/drawing/2014/main" id="{6503800B-7F25-8148-9478-003E8902E873}"/>
              </a:ext>
              <a:ext uri="{C183D7F6-B498-43B3-948B-1728B52AA6E4}">
                <adec:decorative xmlns:adec="http://schemas.microsoft.com/office/drawing/2017/decorative" val="1"/>
              </a:ext>
            </a:extLst>
          </p:cNvPr>
          <p:cNvSpPr/>
          <p:nvPr userDrawn="1"/>
        </p:nvSpPr>
        <p:spPr>
          <a:xfrm>
            <a:off x="12040394"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858767" y="972671"/>
            <a:ext cx="4975412" cy="103542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858767" y="2232561"/>
            <a:ext cx="4975412" cy="39533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25472"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0" name="Kuvan paikkamerkki 2">
            <a:extLst>
              <a:ext uri="{FF2B5EF4-FFF2-40B4-BE49-F238E27FC236}">
                <a16:creationId xmlns:a16="http://schemas.microsoft.com/office/drawing/2014/main" id="{1574E7BA-A513-284B-B53F-EA5081479A5E}"/>
              </a:ext>
            </a:extLst>
          </p:cNvPr>
          <p:cNvSpPr>
            <a:spLocks noGrp="1"/>
          </p:cNvSpPr>
          <p:nvPr>
            <p:ph type="pic" idx="13"/>
          </p:nvPr>
        </p:nvSpPr>
        <p:spPr>
          <a:xfrm>
            <a:off x="6401594" y="152400"/>
            <a:ext cx="54864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111663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700013" y="972671"/>
            <a:ext cx="4501387" cy="1035424"/>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700013" y="2244080"/>
            <a:ext cx="4975412" cy="3756492"/>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uorakulmio 11">
            <a:extLst>
              <a:ext uri="{FF2B5EF4-FFF2-40B4-BE49-F238E27FC236}">
                <a16:creationId xmlns:a16="http://schemas.microsoft.com/office/drawing/2014/main" id="{832FD98A-B7A0-2C41-B3A1-AB4182E8B412}"/>
              </a:ext>
              <a:ext uri="{C183D7F6-B498-43B3-948B-1728B52AA6E4}">
                <adec:decorative xmlns:adec="http://schemas.microsoft.com/office/drawing/2017/decorative" val="1"/>
              </a:ext>
            </a:extLst>
          </p:cNvPr>
          <p:cNvSpPr/>
          <p:nvPr userDrawn="1"/>
        </p:nvSpPr>
        <p:spPr>
          <a:xfrm>
            <a:off x="151606" y="0"/>
            <a:ext cx="5791994" cy="6858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object 4">
            <a:extLst>
              <a:ext uri="{FF2B5EF4-FFF2-40B4-BE49-F238E27FC236}">
                <a16:creationId xmlns:a16="http://schemas.microsoft.com/office/drawing/2014/main" id="{E50AB64A-D866-A345-B622-1EF8F830F4F3}"/>
              </a:ext>
              <a:ext uri="{C183D7F6-B498-43B3-948B-1728B52AA6E4}">
                <adec:decorative xmlns:adec="http://schemas.microsoft.com/office/drawing/2017/decorative" val="1"/>
              </a:ext>
            </a:extLst>
          </p:cNvPr>
          <p:cNvSpPr/>
          <p:nvPr userDrawn="1"/>
        </p:nvSpPr>
        <p:spPr>
          <a:xfrm>
            <a:off x="0"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4" name="object 6">
            <a:extLst>
              <a:ext uri="{FF2B5EF4-FFF2-40B4-BE49-F238E27FC236}">
                <a16:creationId xmlns:a16="http://schemas.microsoft.com/office/drawing/2014/main" id="{6E1CBA63-99C2-0B42-9465-FD2E364ACF0C}"/>
              </a:ext>
              <a:ext uri="{C183D7F6-B498-43B3-948B-1728B52AA6E4}">
                <adec:decorative xmlns:adec="http://schemas.microsoft.com/office/drawing/2017/decorative" val="1"/>
              </a:ext>
            </a:extLst>
          </p:cNvPr>
          <p:cNvSpPr/>
          <p:nvPr userDrawn="1"/>
        </p:nvSpPr>
        <p:spPr>
          <a:xfrm>
            <a:off x="5943600" y="0"/>
            <a:ext cx="152400" cy="6858000"/>
          </a:xfrm>
          <a:custGeom>
            <a:avLst/>
            <a:gdLst/>
            <a:ahLst/>
            <a:cxnLst/>
            <a:rect l="l" t="t" r="r" b="b"/>
            <a:pathLst>
              <a:path w="203200" h="9144000">
                <a:moveTo>
                  <a:pt x="203200" y="0"/>
                </a:moveTo>
                <a:lnTo>
                  <a:pt x="0" y="0"/>
                </a:lnTo>
                <a:lnTo>
                  <a:pt x="0" y="9144000"/>
                </a:lnTo>
                <a:lnTo>
                  <a:pt x="203200" y="9144000"/>
                </a:lnTo>
                <a:lnTo>
                  <a:pt x="203200" y="0"/>
                </a:lnTo>
                <a:close/>
              </a:path>
            </a:pathLst>
          </a:custGeom>
          <a:solidFill>
            <a:srgbClr val="FBF77C"/>
          </a:solidFill>
        </p:spPr>
        <p:txBody>
          <a:bodyPr wrap="square" lIns="0" tIns="0" rIns="0" bIns="0" rtlCol="0"/>
          <a:lstStyle/>
          <a:p>
            <a:endParaRPr sz="1013"/>
          </a:p>
        </p:txBody>
      </p:sp>
      <p:sp>
        <p:nvSpPr>
          <p:cNvPr id="15" name="Slide Number Placeholder 5">
            <a:extLst>
              <a:ext uri="{FF2B5EF4-FFF2-40B4-BE49-F238E27FC236}">
                <a16:creationId xmlns:a16="http://schemas.microsoft.com/office/drawing/2014/main" id="{91AC06F1-8EA1-2F48-B6E1-D8886B94B18C}"/>
              </a:ext>
            </a:extLst>
          </p:cNvPr>
          <p:cNvSpPr txBox="1">
            <a:spLocks/>
          </p:cNvSpPr>
          <p:nvPr userDrawn="1"/>
        </p:nvSpPr>
        <p:spPr>
          <a:xfrm>
            <a:off x="4517417" y="6494929"/>
            <a:ext cx="900953" cy="226546"/>
          </a:xfrm>
          <a:prstGeom prst="rect">
            <a:avLst/>
          </a:prstGeom>
        </p:spPr>
        <p:txBody>
          <a:bodyPr vert="horz" lIns="0" tIns="0" rIns="0" bIns="0" rtlCol="0" anchor="ctr"/>
          <a:lstStyle>
            <a:defPPr>
              <a:defRPr lang="fi-FI"/>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D26548-A701-4132-A0A2-A9B09A70FF4B}" type="slidenum">
              <a:rPr lang="fi-FI" smtClean="0"/>
              <a:pPr/>
              <a:t>‹#›</a:t>
            </a:fld>
            <a:endParaRPr lang="fi-FI"/>
          </a:p>
        </p:txBody>
      </p:sp>
      <p:sp>
        <p:nvSpPr>
          <p:cNvPr id="16" name="Kuvan paikkamerkki 2">
            <a:extLst>
              <a:ext uri="{FF2B5EF4-FFF2-40B4-BE49-F238E27FC236}">
                <a16:creationId xmlns:a16="http://schemas.microsoft.com/office/drawing/2014/main" id="{95A63CB1-09AA-CD47-B1A7-2E21EC33A7C4}"/>
              </a:ext>
            </a:extLst>
          </p:cNvPr>
          <p:cNvSpPr>
            <a:spLocks noGrp="1"/>
          </p:cNvSpPr>
          <p:nvPr>
            <p:ph type="pic" idx="13"/>
          </p:nvPr>
        </p:nvSpPr>
        <p:spPr>
          <a:xfrm>
            <a:off x="304800" y="152400"/>
            <a:ext cx="54864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1937657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9" name="Sisällön paikkamerkki 2">
            <a:extLst>
              <a:ext uri="{FF2B5EF4-FFF2-40B4-BE49-F238E27FC236}">
                <a16:creationId xmlns:a16="http://schemas.microsoft.com/office/drawing/2014/main" id="{BC018C0B-C8B9-1B4B-B3EF-394981D58A3F}"/>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Sisällön paikkamerkki 2">
            <a:extLst>
              <a:ext uri="{FF2B5EF4-FFF2-40B4-BE49-F238E27FC236}">
                <a16:creationId xmlns:a16="http://schemas.microsoft.com/office/drawing/2014/main" id="{3DD578C4-B933-214E-BE95-D0A2A714DA51}"/>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1" name="Tekstin paikkamerkki 12">
            <a:extLst>
              <a:ext uri="{FF2B5EF4-FFF2-40B4-BE49-F238E27FC236}">
                <a16:creationId xmlns:a16="http://schemas.microsoft.com/office/drawing/2014/main" id="{C0B2F69F-A4DF-AD43-BC22-CD12A86C3B4B}"/>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2" name="Tekstin paikkamerkki 12">
            <a:extLst>
              <a:ext uri="{FF2B5EF4-FFF2-40B4-BE49-F238E27FC236}">
                <a16:creationId xmlns:a16="http://schemas.microsoft.com/office/drawing/2014/main" id="{DE5F8F09-FCCA-BF44-B351-38E41AD0110F}"/>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3" name="bg object 16">
            <a:extLst>
              <a:ext uri="{FF2B5EF4-FFF2-40B4-BE49-F238E27FC236}">
                <a16:creationId xmlns:a16="http://schemas.microsoft.com/office/drawing/2014/main" id="{F269BDAA-E4AC-E04B-A3D5-487F5FE6A7F2}"/>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Tree>
    <p:extLst>
      <p:ext uri="{BB962C8B-B14F-4D97-AF65-F5344CB8AC3E}">
        <p14:creationId xmlns:p14="http://schemas.microsoft.com/office/powerpoint/2010/main" val="2162703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1" y="6578054"/>
            <a:ext cx="4459383"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3" name="bg object 16">
            <a:extLst>
              <a:ext uri="{FF2B5EF4-FFF2-40B4-BE49-F238E27FC236}">
                <a16:creationId xmlns:a16="http://schemas.microsoft.com/office/drawing/2014/main" id="{938DCC1E-DF1A-7147-B427-7B5A587B30BB}"/>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
        <p:nvSpPr>
          <p:cNvPr id="24" name="Sisällön paikkamerkki 2">
            <a:extLst>
              <a:ext uri="{FF2B5EF4-FFF2-40B4-BE49-F238E27FC236}">
                <a16:creationId xmlns:a16="http://schemas.microsoft.com/office/drawing/2014/main" id="{6E4DD20B-BAA0-9C40-AD12-5DBE03ECCA33}"/>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5" name="Sisällön paikkamerkki 2">
            <a:extLst>
              <a:ext uri="{FF2B5EF4-FFF2-40B4-BE49-F238E27FC236}">
                <a16:creationId xmlns:a16="http://schemas.microsoft.com/office/drawing/2014/main" id="{5447C2D6-F397-6343-8353-3804A5E3717C}"/>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6" name="Tekstin paikkamerkki 12">
            <a:extLst>
              <a:ext uri="{FF2B5EF4-FFF2-40B4-BE49-F238E27FC236}">
                <a16:creationId xmlns:a16="http://schemas.microsoft.com/office/drawing/2014/main" id="{9A58B1BD-811F-F549-B3A2-AEC66B5B4F93}"/>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7" name="Tekstin paikkamerkki 12">
            <a:extLst>
              <a:ext uri="{FF2B5EF4-FFF2-40B4-BE49-F238E27FC236}">
                <a16:creationId xmlns:a16="http://schemas.microsoft.com/office/drawing/2014/main" id="{30B6ECF4-4A14-D640-B557-9C58C2630E93}"/>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Tree>
    <p:extLst>
      <p:ext uri="{BB962C8B-B14F-4D97-AF65-F5344CB8AC3E}">
        <p14:creationId xmlns:p14="http://schemas.microsoft.com/office/powerpoint/2010/main" val="328087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468908"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1" name="bg object 16">
            <a:extLst>
              <a:ext uri="{FF2B5EF4-FFF2-40B4-BE49-F238E27FC236}">
                <a16:creationId xmlns:a16="http://schemas.microsoft.com/office/drawing/2014/main" id="{9B95820B-1EBC-1B4D-A835-A97C2C6EEE59}"/>
              </a:ext>
            </a:extLst>
          </p:cNvPr>
          <p:cNvSpPr/>
          <p:nvPr userDrawn="1"/>
        </p:nvSpPr>
        <p:spPr>
          <a:xfrm>
            <a:off x="6096794" y="342900"/>
            <a:ext cx="0" cy="5810250"/>
          </a:xfrm>
          <a:custGeom>
            <a:avLst/>
            <a:gdLst/>
            <a:ahLst/>
            <a:cxnLst/>
            <a:rect l="l" t="t" r="r" b="b"/>
            <a:pathLst>
              <a:path h="7747000">
                <a:moveTo>
                  <a:pt x="0" y="0"/>
                </a:moveTo>
                <a:lnTo>
                  <a:pt x="0" y="7747000"/>
                </a:lnTo>
              </a:path>
            </a:pathLst>
          </a:custGeom>
          <a:ln w="25400">
            <a:solidFill>
              <a:srgbClr val="231F20"/>
            </a:solidFill>
          </a:ln>
        </p:spPr>
        <p:txBody>
          <a:bodyPr wrap="square" lIns="0" tIns="0" rIns="0" bIns="0" rtlCol="0"/>
          <a:lstStyle/>
          <a:p>
            <a:endParaRPr sz="1013"/>
          </a:p>
        </p:txBody>
      </p:sp>
      <p:sp>
        <p:nvSpPr>
          <p:cNvPr id="22" name="Sisällön paikkamerkki 2">
            <a:extLst>
              <a:ext uri="{FF2B5EF4-FFF2-40B4-BE49-F238E27FC236}">
                <a16:creationId xmlns:a16="http://schemas.microsoft.com/office/drawing/2014/main" id="{C8183E1A-911B-2545-AD5C-34620C37C322}"/>
              </a:ext>
            </a:extLst>
          </p:cNvPr>
          <p:cNvSpPr>
            <a:spLocks noGrp="1"/>
          </p:cNvSpPr>
          <p:nvPr>
            <p:ph idx="1"/>
          </p:nvPr>
        </p:nvSpPr>
        <p:spPr>
          <a:xfrm>
            <a:off x="942458"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3" name="Sisällön paikkamerkki 2">
            <a:extLst>
              <a:ext uri="{FF2B5EF4-FFF2-40B4-BE49-F238E27FC236}">
                <a16:creationId xmlns:a16="http://schemas.microsoft.com/office/drawing/2014/main" id="{549E12E4-13BD-6642-BCEE-B302E0548061}"/>
              </a:ext>
            </a:extLst>
          </p:cNvPr>
          <p:cNvSpPr>
            <a:spLocks noGrp="1"/>
          </p:cNvSpPr>
          <p:nvPr>
            <p:ph idx="13"/>
          </p:nvPr>
        </p:nvSpPr>
        <p:spPr>
          <a:xfrm>
            <a:off x="6749432" y="2301983"/>
            <a:ext cx="4706470" cy="396706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Tekstin paikkamerkki 12">
            <a:extLst>
              <a:ext uri="{FF2B5EF4-FFF2-40B4-BE49-F238E27FC236}">
                <a16:creationId xmlns:a16="http://schemas.microsoft.com/office/drawing/2014/main" id="{AB328902-814A-F646-9048-DD83420C10B1}"/>
              </a:ext>
            </a:extLst>
          </p:cNvPr>
          <p:cNvSpPr>
            <a:spLocks noGrp="1"/>
          </p:cNvSpPr>
          <p:nvPr>
            <p:ph type="body" sz="quarter" idx="14"/>
          </p:nvPr>
        </p:nvSpPr>
        <p:spPr>
          <a:xfrm>
            <a:off x="93028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
        <p:nvSpPr>
          <p:cNvPr id="25" name="Tekstin paikkamerkki 12">
            <a:extLst>
              <a:ext uri="{FF2B5EF4-FFF2-40B4-BE49-F238E27FC236}">
                <a16:creationId xmlns:a16="http://schemas.microsoft.com/office/drawing/2014/main" id="{40121E50-354C-334B-B86B-8953BF9B5C69}"/>
              </a:ext>
            </a:extLst>
          </p:cNvPr>
          <p:cNvSpPr>
            <a:spLocks noGrp="1"/>
          </p:cNvSpPr>
          <p:nvPr>
            <p:ph type="body" sz="quarter" idx="15"/>
          </p:nvPr>
        </p:nvSpPr>
        <p:spPr>
          <a:xfrm>
            <a:off x="6748408" y="1333629"/>
            <a:ext cx="4702826" cy="923459"/>
          </a:xfrm>
        </p:spPr>
        <p:txBody>
          <a:bodyPr/>
          <a:lstStyle>
            <a:lvl1pPr marL="0" indent="0">
              <a:lnSpc>
                <a:spcPct val="110000"/>
              </a:lnSpc>
              <a:spcBef>
                <a:spcPts val="0"/>
              </a:spcBef>
              <a:buNone/>
              <a:defRPr sz="2200" b="1"/>
            </a:lvl1pPr>
            <a:lvl2pPr marL="358775" indent="0">
              <a:buNone/>
              <a:defRPr/>
            </a:lvl2pPr>
          </a:lstStyle>
          <a:p>
            <a:pPr lvl="0"/>
            <a:r>
              <a:rPr lang="fi-FI"/>
              <a:t>Muokkaa tekstin perustyylejä napsauttamalla</a:t>
            </a:r>
          </a:p>
        </p:txBody>
      </p:sp>
    </p:spTree>
    <p:extLst>
      <p:ext uri="{BB962C8B-B14F-4D97-AF65-F5344CB8AC3E}">
        <p14:creationId xmlns:p14="http://schemas.microsoft.com/office/powerpoint/2010/main" val="284747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ailu 4">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2"/>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799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54704"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11281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ailu 5">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304800"/>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44765"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4938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ailu 6">
    <p:spTree>
      <p:nvGrpSpPr>
        <p:cNvPr id="1" name=""/>
        <p:cNvGrpSpPr/>
        <p:nvPr/>
      </p:nvGrpSpPr>
      <p:grpSpPr>
        <a:xfrm>
          <a:off x="0" y="0"/>
          <a:ext cx="0" cy="0"/>
          <a:chOff x="0" y="0"/>
          <a:chExt cx="0" cy="0"/>
        </a:xfrm>
      </p:grpSpPr>
      <p:sp>
        <p:nvSpPr>
          <p:cNvPr id="12" name="object 5">
            <a:extLst>
              <a:ext uri="{FF2B5EF4-FFF2-40B4-BE49-F238E27FC236}">
                <a16:creationId xmlns:a16="http://schemas.microsoft.com/office/drawing/2014/main" id="{BD7B8915-BABF-0B46-A787-0EF702C813E3}"/>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15" name="Suorakulmio 8">
            <a:extLst>
              <a:ext uri="{FF2B5EF4-FFF2-40B4-BE49-F238E27FC236}">
                <a16:creationId xmlns:a16="http://schemas.microsoft.com/office/drawing/2014/main" id="{AED69F81-2EDB-7541-A9D7-4290F3C1728B}"/>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9">
            <a:extLst>
              <a:ext uri="{FF2B5EF4-FFF2-40B4-BE49-F238E27FC236}">
                <a16:creationId xmlns:a16="http://schemas.microsoft.com/office/drawing/2014/main" id="{D3B42F1C-7D07-0A42-8672-3512365813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1120588"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1" name="Sisällön paikkamerkki 2">
            <a:extLst>
              <a:ext uri="{FF2B5EF4-FFF2-40B4-BE49-F238E27FC236}">
                <a16:creationId xmlns:a16="http://schemas.microsoft.com/office/drawing/2014/main" id="{2D354ACF-D7F6-4E2C-8A78-3A981EE96AC5}"/>
              </a:ext>
            </a:extLst>
          </p:cNvPr>
          <p:cNvSpPr>
            <a:spLocks noGrp="1"/>
          </p:cNvSpPr>
          <p:nvPr>
            <p:ph idx="13"/>
          </p:nvPr>
        </p:nvSpPr>
        <p:spPr>
          <a:xfrm>
            <a:off x="6369424" y="1940262"/>
            <a:ext cx="4706470" cy="222797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Tekstin paikkamerkki 12">
            <a:extLst>
              <a:ext uri="{FF2B5EF4-FFF2-40B4-BE49-F238E27FC236}">
                <a16:creationId xmlns:a16="http://schemas.microsoft.com/office/drawing/2014/main" id="{C0A04983-7A53-46C0-A8DF-CABFC024F6D3}"/>
              </a:ext>
            </a:extLst>
          </p:cNvPr>
          <p:cNvSpPr>
            <a:spLocks noGrp="1"/>
          </p:cNvSpPr>
          <p:nvPr>
            <p:ph type="body" sz="quarter" idx="14"/>
          </p:nvPr>
        </p:nvSpPr>
        <p:spPr>
          <a:xfrm>
            <a:off x="1120775" y="1013479"/>
            <a:ext cx="4702826"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4" name="Tekstin paikkamerkki 12">
            <a:extLst>
              <a:ext uri="{FF2B5EF4-FFF2-40B4-BE49-F238E27FC236}">
                <a16:creationId xmlns:a16="http://schemas.microsoft.com/office/drawing/2014/main" id="{7A8AC242-8722-4EC4-B19A-D485B244A75C}"/>
              </a:ext>
            </a:extLst>
          </p:cNvPr>
          <p:cNvSpPr>
            <a:spLocks noGrp="1"/>
          </p:cNvSpPr>
          <p:nvPr>
            <p:ph type="body" sz="quarter" idx="15"/>
          </p:nvPr>
        </p:nvSpPr>
        <p:spPr>
          <a:xfrm>
            <a:off x="6368400" y="1013479"/>
            <a:ext cx="4564643" cy="716112"/>
          </a:xfrm>
        </p:spPr>
        <p:txBody>
          <a:bodyPr/>
          <a:lstStyle>
            <a:lvl1pPr marL="0" indent="0">
              <a:spcBef>
                <a:spcPts val="0"/>
              </a:spcBef>
              <a:buNone/>
              <a:defRPr sz="2200" b="1"/>
            </a:lvl1pPr>
            <a:lvl2pPr marL="358775" indent="0">
              <a:buNone/>
              <a:defRPr/>
            </a:lvl2pPr>
          </a:lstStyle>
          <a:p>
            <a:pPr lvl="0"/>
            <a:r>
              <a:rPr lang="fi-FI"/>
              <a:t>Muokkaa tekstin perustyylejä napsauttamalla</a:t>
            </a:r>
          </a:p>
        </p:txBody>
      </p:sp>
      <p:sp>
        <p:nvSpPr>
          <p:cNvPr id="19" name="Sisällön paikkamerkki 2">
            <a:extLst>
              <a:ext uri="{FF2B5EF4-FFF2-40B4-BE49-F238E27FC236}">
                <a16:creationId xmlns:a16="http://schemas.microsoft.com/office/drawing/2014/main" id="{4444E960-96F4-3C43-8264-97C702A39D22}"/>
              </a:ext>
            </a:extLst>
          </p:cNvPr>
          <p:cNvSpPr>
            <a:spLocks noGrp="1"/>
          </p:cNvSpPr>
          <p:nvPr>
            <p:ph idx="16"/>
          </p:nvPr>
        </p:nvSpPr>
        <p:spPr>
          <a:xfrm>
            <a:off x="1120587" y="4291576"/>
            <a:ext cx="9950635" cy="155294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4413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iitos_1">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17C34485-59C6-974A-A2D4-13EFFC538261}"/>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C49EED9C-ED9D-1E4F-AE3D-5BF75E3CFC0E}"/>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C1250628-096E-D74A-BDD2-8CACD424BD94}"/>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D4256EEF-DEEA-2C4D-A6DA-EDABA7F6F39F}"/>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4" name="Tekstin paikkamerkki 3">
            <a:extLst>
              <a:ext uri="{FF2B5EF4-FFF2-40B4-BE49-F238E27FC236}">
                <a16:creationId xmlns:a16="http://schemas.microsoft.com/office/drawing/2014/main" id="{2E072E2F-45B5-1E4F-B182-926E01C09D6D}"/>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3" name="Tekstin paikkamerkki 2">
            <a:extLst>
              <a:ext uri="{FF2B5EF4-FFF2-40B4-BE49-F238E27FC236}">
                <a16:creationId xmlns:a16="http://schemas.microsoft.com/office/drawing/2014/main" id="{20EEC297-A341-0F4E-AC6D-ECE5B242EBDC}"/>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a:t>Kiitos!</a:t>
            </a:r>
          </a:p>
        </p:txBody>
      </p:sp>
      <p:sp>
        <p:nvSpPr>
          <p:cNvPr id="7" name="Tekstin paikkamerkki 6">
            <a:extLst>
              <a:ext uri="{FF2B5EF4-FFF2-40B4-BE49-F238E27FC236}">
                <a16:creationId xmlns:a16="http://schemas.microsoft.com/office/drawing/2014/main" id="{C89D09DC-8D62-3C4B-A31D-488543DD5524}"/>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p>
          <a:p>
            <a:pPr lvl="0"/>
            <a:r>
              <a:rPr lang="fi-FI"/>
              <a:t>Facebook: @LansiUudenmaanHyvinvointialue</a:t>
            </a:r>
            <a:br>
              <a:rPr lang="fi-FI"/>
            </a:br>
            <a:r>
              <a:rPr lang="fi-FI"/>
              <a:t>www.lu-palvelut.fi/hyvinvointialue</a:t>
            </a:r>
          </a:p>
        </p:txBody>
      </p:sp>
      <p:grpSp>
        <p:nvGrpSpPr>
          <p:cNvPr id="14" name="Ryhmä 13">
            <a:extLst>
              <a:ext uri="{FF2B5EF4-FFF2-40B4-BE49-F238E27FC236}">
                <a16:creationId xmlns:a16="http://schemas.microsoft.com/office/drawing/2014/main" id="{70AAD18B-0A93-4FCD-82BF-280C1706030E}"/>
              </a:ext>
            </a:extLst>
          </p:cNvPr>
          <p:cNvGrpSpPr/>
          <p:nvPr userDrawn="1"/>
        </p:nvGrpSpPr>
        <p:grpSpPr>
          <a:xfrm>
            <a:off x="9750175" y="4600110"/>
            <a:ext cx="2308261" cy="2081607"/>
            <a:chOff x="9750175" y="4495335"/>
            <a:chExt cx="2308261" cy="2081607"/>
          </a:xfrm>
        </p:grpSpPr>
        <p:sp>
          <p:nvSpPr>
            <p:cNvPr id="15" name="Suorakulmio 14">
              <a:extLst>
                <a:ext uri="{FF2B5EF4-FFF2-40B4-BE49-F238E27FC236}">
                  <a16:creationId xmlns:a16="http://schemas.microsoft.com/office/drawing/2014/main" id="{E815B355-C0AB-48AC-A319-70E6EFD26A16}"/>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9" name="Sisällön paikkamerkki 6" descr="Länsi-Uudenmaan kartta. Kartan över Västra Nyland.">
              <a:extLst>
                <a:ext uri="{FF2B5EF4-FFF2-40B4-BE49-F238E27FC236}">
                  <a16:creationId xmlns:a16="http://schemas.microsoft.com/office/drawing/2014/main" id="{3AC7FE1F-F5E5-4173-9CE0-223DB037AC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90990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iitos_2">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DEEE1D7F-894E-124B-B077-6FE24999BDE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4DA83499-9696-9A40-8170-8D25437C8B49}"/>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82D80527-0907-8D45-81D6-76ABC1C91853}"/>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EBB92383-DCA4-7743-8F7F-65DE95953D37}"/>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0" name="Tekstin paikkamerkki 3">
            <a:extLst>
              <a:ext uri="{FF2B5EF4-FFF2-40B4-BE49-F238E27FC236}">
                <a16:creationId xmlns:a16="http://schemas.microsoft.com/office/drawing/2014/main" id="{D63F976B-97C0-F04F-9A7F-D9DA5F5F0717}"/>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21" name="Tekstin paikkamerkki 2">
            <a:extLst>
              <a:ext uri="{FF2B5EF4-FFF2-40B4-BE49-F238E27FC236}">
                <a16:creationId xmlns:a16="http://schemas.microsoft.com/office/drawing/2014/main" id="{8A05A545-1EC5-9449-86EB-1D360C5475DB}"/>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a:t>Kiitos!</a:t>
            </a:r>
          </a:p>
        </p:txBody>
      </p:sp>
      <p:sp>
        <p:nvSpPr>
          <p:cNvPr id="25" name="Tekstin paikkamerkki 6">
            <a:extLst>
              <a:ext uri="{FF2B5EF4-FFF2-40B4-BE49-F238E27FC236}">
                <a16:creationId xmlns:a16="http://schemas.microsoft.com/office/drawing/2014/main" id="{091FC103-FFC3-1441-9BD5-AF46513A4063}"/>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br>
              <a:rPr lang="fi-FI"/>
            </a:br>
            <a:r>
              <a:rPr lang="fi-FI"/>
              <a:t>Facebook: @LansiUudenmaanHyvinvointialue</a:t>
            </a:r>
            <a:br>
              <a:rPr lang="fi-FI"/>
            </a:br>
            <a:r>
              <a:rPr lang="fi-FI"/>
              <a:t>www.lu-palvelut.fi/hyvinvointialue</a:t>
            </a:r>
          </a:p>
        </p:txBody>
      </p:sp>
      <p:grpSp>
        <p:nvGrpSpPr>
          <p:cNvPr id="9" name="Ryhmä 8">
            <a:extLst>
              <a:ext uri="{FF2B5EF4-FFF2-40B4-BE49-F238E27FC236}">
                <a16:creationId xmlns:a16="http://schemas.microsoft.com/office/drawing/2014/main" id="{A89A0DCE-6C3D-4D91-A1F6-80191397409F}"/>
              </a:ext>
            </a:extLst>
          </p:cNvPr>
          <p:cNvGrpSpPr/>
          <p:nvPr userDrawn="1"/>
        </p:nvGrpSpPr>
        <p:grpSpPr>
          <a:xfrm>
            <a:off x="9750175" y="4628685"/>
            <a:ext cx="2308261" cy="2081607"/>
            <a:chOff x="9750175" y="4495335"/>
            <a:chExt cx="2308261" cy="2081607"/>
          </a:xfrm>
        </p:grpSpPr>
        <p:sp>
          <p:nvSpPr>
            <p:cNvPr id="10" name="Suorakulmio 9">
              <a:extLst>
                <a:ext uri="{FF2B5EF4-FFF2-40B4-BE49-F238E27FC236}">
                  <a16:creationId xmlns:a16="http://schemas.microsoft.com/office/drawing/2014/main" id="{26159C50-6455-4AF0-9BC8-7AEA4AA0198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2" name="Sisällön paikkamerkki 6" descr="Länsi-Uudenmaan kartta. Kartan över Västra Nyland.">
              <a:extLst>
                <a:ext uri="{FF2B5EF4-FFF2-40B4-BE49-F238E27FC236}">
                  <a16:creationId xmlns:a16="http://schemas.microsoft.com/office/drawing/2014/main" id="{C2D46E6D-A36F-4270-BD8B-90CD3F19A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41525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kuva 3">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EB265CBF-938A-1B49-8912-06DF27F41B5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040173B9-C27B-9743-9A52-83A232F5F74A}"/>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96DD1A0D-0CD2-7248-8322-1A576B74A500}"/>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496C3EB9-6408-C04C-869C-18960185B711}"/>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Otsikko 1">
            <a:extLst>
              <a:ext uri="{FF2B5EF4-FFF2-40B4-BE49-F238E27FC236}">
                <a16:creationId xmlns:a16="http://schemas.microsoft.com/office/drawing/2014/main" id="{D9E41B7A-E8F2-7642-AD91-4FE4E042AD8C}"/>
              </a:ext>
            </a:extLst>
          </p:cNvPr>
          <p:cNvSpPr>
            <a:spLocks noGrp="1"/>
          </p:cNvSpPr>
          <p:nvPr>
            <p:ph type="ctrTitle"/>
          </p:nvPr>
        </p:nvSpPr>
        <p:spPr>
          <a:xfrm>
            <a:off x="691896" y="3534791"/>
            <a:ext cx="7876032" cy="1571773"/>
          </a:xfrm>
        </p:spPr>
        <p:txBody>
          <a:bodyPr anchor="b"/>
          <a:lstStyle>
            <a:lvl1pPr algn="l">
              <a:lnSpc>
                <a:spcPct val="90000"/>
              </a:lnSpc>
              <a:defRPr sz="4100"/>
            </a:lvl1pPr>
          </a:lstStyle>
          <a:p>
            <a:r>
              <a:rPr lang="fi-FI"/>
              <a:t>Muokkaa ots. perustyyl. napsautt.</a:t>
            </a:r>
          </a:p>
        </p:txBody>
      </p:sp>
      <p:sp>
        <p:nvSpPr>
          <p:cNvPr id="20" name="Alaotsikko 2">
            <a:extLst>
              <a:ext uri="{FF2B5EF4-FFF2-40B4-BE49-F238E27FC236}">
                <a16:creationId xmlns:a16="http://schemas.microsoft.com/office/drawing/2014/main" id="{5E74069F-4A50-E341-B3DF-940D43254B57}"/>
              </a:ext>
            </a:extLst>
          </p:cNvPr>
          <p:cNvSpPr>
            <a:spLocks noGrp="1"/>
          </p:cNvSpPr>
          <p:nvPr>
            <p:ph type="subTitle" idx="1"/>
          </p:nvPr>
        </p:nvSpPr>
        <p:spPr>
          <a:xfrm>
            <a:off x="691896" y="5402514"/>
            <a:ext cx="7876032" cy="768117"/>
          </a:xfrm>
        </p:spPr>
        <p:txBody>
          <a:bodyPr/>
          <a:lstStyle>
            <a:lvl1pPr marL="0" indent="0" algn="l">
              <a:spcBef>
                <a:spcPts val="0"/>
              </a:spcBef>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grpSp>
        <p:nvGrpSpPr>
          <p:cNvPr id="12" name="Ryhmä 11">
            <a:extLst>
              <a:ext uri="{FF2B5EF4-FFF2-40B4-BE49-F238E27FC236}">
                <a16:creationId xmlns:a16="http://schemas.microsoft.com/office/drawing/2014/main" id="{01C0599B-D90F-43A2-B076-A5A0D86D47D3}"/>
              </a:ext>
            </a:extLst>
          </p:cNvPr>
          <p:cNvGrpSpPr/>
          <p:nvPr userDrawn="1"/>
        </p:nvGrpSpPr>
        <p:grpSpPr>
          <a:xfrm>
            <a:off x="9750175" y="4590585"/>
            <a:ext cx="2308261" cy="2081607"/>
            <a:chOff x="9750175" y="4495335"/>
            <a:chExt cx="2308261" cy="2081607"/>
          </a:xfrm>
        </p:grpSpPr>
        <p:sp>
          <p:nvSpPr>
            <p:cNvPr id="14" name="Suorakulmio 13">
              <a:extLst>
                <a:ext uri="{FF2B5EF4-FFF2-40B4-BE49-F238E27FC236}">
                  <a16:creationId xmlns:a16="http://schemas.microsoft.com/office/drawing/2014/main" id="{C85A5AA9-4729-41A9-BD07-5DE12C786C56}"/>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13F878F5-0035-4BA4-9A5D-7DCEF1443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799917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iitos_3">
    <p:spTree>
      <p:nvGrpSpPr>
        <p:cNvPr id="1" name=""/>
        <p:cNvGrpSpPr/>
        <p:nvPr/>
      </p:nvGrpSpPr>
      <p:grpSpPr>
        <a:xfrm>
          <a:off x="0" y="0"/>
          <a:ext cx="0" cy="0"/>
          <a:chOff x="0" y="0"/>
          <a:chExt cx="0" cy="0"/>
        </a:xfrm>
      </p:grpSpPr>
      <p:sp>
        <p:nvSpPr>
          <p:cNvPr id="11" name="Suorakulmio 16">
            <a:extLst>
              <a:ext uri="{FF2B5EF4-FFF2-40B4-BE49-F238E27FC236}">
                <a16:creationId xmlns:a16="http://schemas.microsoft.com/office/drawing/2014/main" id="{EB265CBF-938A-1B49-8912-06DF27F41B57}"/>
              </a:ext>
              <a:ext uri="{C183D7F6-B498-43B3-948B-1728B52AA6E4}">
                <adec:decorative xmlns:adec="http://schemas.microsoft.com/office/drawing/2017/decorative" val="1"/>
              </a:ext>
            </a:extLst>
          </p:cNvPr>
          <p:cNvSpPr/>
          <p:nvPr userDrawn="1"/>
        </p:nvSpPr>
        <p:spPr>
          <a:xfrm>
            <a:off x="149505" y="1"/>
            <a:ext cx="11887199" cy="3429000"/>
          </a:xfrm>
          <a:prstGeom prst="rect">
            <a:avLst/>
          </a:prstGeom>
          <a:solidFill>
            <a:srgbClr val="63B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8">
            <a:extLst>
              <a:ext uri="{FF2B5EF4-FFF2-40B4-BE49-F238E27FC236}">
                <a16:creationId xmlns:a16="http://schemas.microsoft.com/office/drawing/2014/main" id="{040173B9-C27B-9743-9A52-83A232F5F74A}"/>
              </a:ext>
              <a:ext uri="{C183D7F6-B498-43B3-948B-1728B52AA6E4}">
                <adec:decorative xmlns:adec="http://schemas.microsoft.com/office/drawing/2017/decorative" val="1"/>
              </a:ext>
            </a:extLst>
          </p:cNvPr>
          <p:cNvSpPr/>
          <p:nvPr userDrawn="1"/>
        </p:nvSpPr>
        <p:spPr>
          <a:xfrm>
            <a:off x="0" y="1"/>
            <a:ext cx="149505"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9">
            <a:extLst>
              <a:ext uri="{FF2B5EF4-FFF2-40B4-BE49-F238E27FC236}">
                <a16:creationId xmlns:a16="http://schemas.microsoft.com/office/drawing/2014/main" id="{96DD1A0D-0CD2-7248-8322-1A576B74A500}"/>
              </a:ext>
              <a:ext uri="{C183D7F6-B498-43B3-948B-1728B52AA6E4}">
                <adec:decorative xmlns:adec="http://schemas.microsoft.com/office/drawing/2017/decorative" val="1"/>
              </a:ext>
            </a:extLst>
          </p:cNvPr>
          <p:cNvSpPr/>
          <p:nvPr userDrawn="1"/>
        </p:nvSpPr>
        <p:spPr>
          <a:xfrm>
            <a:off x="12036703" y="1"/>
            <a:ext cx="159779" cy="3429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n paikkamerkki 2">
            <a:extLst>
              <a:ext uri="{FF2B5EF4-FFF2-40B4-BE49-F238E27FC236}">
                <a16:creationId xmlns:a16="http://schemas.microsoft.com/office/drawing/2014/main" id="{496C3EB9-6408-C04C-869C-18960185B711}"/>
              </a:ext>
            </a:extLst>
          </p:cNvPr>
          <p:cNvSpPr>
            <a:spLocks noGrp="1"/>
          </p:cNvSpPr>
          <p:nvPr>
            <p:ph type="pic" idx="14"/>
          </p:nvPr>
        </p:nvSpPr>
        <p:spPr>
          <a:xfrm>
            <a:off x="298215" y="152401"/>
            <a:ext cx="11593467" cy="31242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9" name="Tekstin paikkamerkki 3">
            <a:extLst>
              <a:ext uri="{FF2B5EF4-FFF2-40B4-BE49-F238E27FC236}">
                <a16:creationId xmlns:a16="http://schemas.microsoft.com/office/drawing/2014/main" id="{D84CF814-4FD2-5C44-A460-7B1403DB36D2}"/>
              </a:ext>
            </a:extLst>
          </p:cNvPr>
          <p:cNvSpPr>
            <a:spLocks noGrp="1"/>
          </p:cNvSpPr>
          <p:nvPr>
            <p:ph type="body" sz="quarter" idx="15" hasCustomPrompt="1"/>
          </p:nvPr>
        </p:nvSpPr>
        <p:spPr>
          <a:xfrm>
            <a:off x="645459" y="4410768"/>
            <a:ext cx="7939143" cy="666842"/>
          </a:xfrm>
        </p:spPr>
        <p:txBody>
          <a:bodyPr/>
          <a:lstStyle>
            <a:lvl1pPr marL="0" indent="0">
              <a:buNone/>
              <a:defRPr b="1"/>
            </a:lvl1pPr>
          </a:lstStyle>
          <a:p>
            <a:pPr lvl="0"/>
            <a:r>
              <a:rPr lang="fi-FI"/>
              <a:t>Etunimi Sukunimi, </a:t>
            </a:r>
            <a:r>
              <a:rPr lang="fi-FI" err="1"/>
              <a:t>etunimi.sukunimi@email.fi</a:t>
            </a:r>
            <a:endParaRPr lang="fi-FI"/>
          </a:p>
        </p:txBody>
      </p:sp>
      <p:sp>
        <p:nvSpPr>
          <p:cNvPr id="20" name="Tekstin paikkamerkki 2">
            <a:extLst>
              <a:ext uri="{FF2B5EF4-FFF2-40B4-BE49-F238E27FC236}">
                <a16:creationId xmlns:a16="http://schemas.microsoft.com/office/drawing/2014/main" id="{D50049DA-6038-7A4E-8A1D-5FCB0BE60C12}"/>
              </a:ext>
            </a:extLst>
          </p:cNvPr>
          <p:cNvSpPr>
            <a:spLocks noGrp="1"/>
          </p:cNvSpPr>
          <p:nvPr>
            <p:ph type="body" sz="quarter" idx="16" hasCustomPrompt="1"/>
          </p:nvPr>
        </p:nvSpPr>
        <p:spPr>
          <a:xfrm>
            <a:off x="666974" y="3592513"/>
            <a:ext cx="7928386" cy="710546"/>
          </a:xfrm>
        </p:spPr>
        <p:txBody>
          <a:bodyPr/>
          <a:lstStyle>
            <a:lvl1pPr marL="0" indent="0">
              <a:buNone/>
              <a:defRPr sz="4100" b="1"/>
            </a:lvl1pPr>
          </a:lstStyle>
          <a:p>
            <a:pPr lvl="0"/>
            <a:r>
              <a:rPr lang="fi-FI" err="1"/>
              <a:t>Tack</a:t>
            </a:r>
            <a:r>
              <a:rPr lang="fi-FI"/>
              <a:t>!</a:t>
            </a:r>
          </a:p>
        </p:txBody>
      </p:sp>
      <p:sp>
        <p:nvSpPr>
          <p:cNvPr id="24" name="Tekstin paikkamerkki 6">
            <a:extLst>
              <a:ext uri="{FF2B5EF4-FFF2-40B4-BE49-F238E27FC236}">
                <a16:creationId xmlns:a16="http://schemas.microsoft.com/office/drawing/2014/main" id="{1CC14C44-A4D3-3A42-9E8B-CCC2F4AFA3A3}"/>
              </a:ext>
            </a:extLst>
          </p:cNvPr>
          <p:cNvSpPr>
            <a:spLocks noGrp="1"/>
          </p:cNvSpPr>
          <p:nvPr>
            <p:ph type="body" sz="quarter" idx="17" hasCustomPrompt="1"/>
          </p:nvPr>
        </p:nvSpPr>
        <p:spPr>
          <a:xfrm>
            <a:off x="635000" y="5195944"/>
            <a:ext cx="7970838" cy="978945"/>
          </a:xfrm>
        </p:spPr>
        <p:txBody>
          <a:bodyPr/>
          <a:lstStyle>
            <a:lvl1pPr marL="0" indent="0">
              <a:spcBef>
                <a:spcPts val="0"/>
              </a:spcBef>
              <a:buNone/>
              <a:defRPr sz="2000"/>
            </a:lvl1pPr>
          </a:lstStyle>
          <a:p>
            <a:pPr lvl="0"/>
            <a:r>
              <a:rPr lang="fi-FI"/>
              <a:t>Twitter: @LUhyvinvointi</a:t>
            </a:r>
            <a:br>
              <a:rPr lang="fi-FI"/>
            </a:br>
            <a:r>
              <a:rPr lang="fi-FI"/>
              <a:t>Facebook: @LansiUudenmaanHyvinvointialue</a:t>
            </a:r>
            <a:br>
              <a:rPr lang="fi-FI"/>
            </a:br>
            <a:r>
              <a:rPr lang="fi-FI"/>
              <a:t>www.lu-palvelut.fi/valfardsomrade</a:t>
            </a:r>
          </a:p>
        </p:txBody>
      </p:sp>
      <p:grpSp>
        <p:nvGrpSpPr>
          <p:cNvPr id="2" name="Ryhmä 1">
            <a:extLst>
              <a:ext uri="{FF2B5EF4-FFF2-40B4-BE49-F238E27FC236}">
                <a16:creationId xmlns:a16="http://schemas.microsoft.com/office/drawing/2014/main" id="{E2B9E735-6FC1-40EF-8F9E-8A453E97BDEA}"/>
              </a:ext>
            </a:extLst>
          </p:cNvPr>
          <p:cNvGrpSpPr/>
          <p:nvPr userDrawn="1"/>
        </p:nvGrpSpPr>
        <p:grpSpPr>
          <a:xfrm>
            <a:off x="9750175" y="4600110"/>
            <a:ext cx="2308261" cy="2081607"/>
            <a:chOff x="9750175" y="4495335"/>
            <a:chExt cx="2308261" cy="2081607"/>
          </a:xfrm>
        </p:grpSpPr>
        <p:sp>
          <p:nvSpPr>
            <p:cNvPr id="12" name="Suorakulmio 11">
              <a:extLst>
                <a:ext uri="{FF2B5EF4-FFF2-40B4-BE49-F238E27FC236}">
                  <a16:creationId xmlns:a16="http://schemas.microsoft.com/office/drawing/2014/main" id="{300E84AA-E840-4417-8D2D-C995A4F6511C}"/>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4" name="Sisällön paikkamerkki 6" descr="Länsi-Uudenmaan kartta. Kartan över Västra Nyland.">
              <a:extLst>
                <a:ext uri="{FF2B5EF4-FFF2-40B4-BE49-F238E27FC236}">
                  <a16:creationId xmlns:a16="http://schemas.microsoft.com/office/drawing/2014/main" id="{3F67D638-4180-49DC-9BDA-0EE2CBEC6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4276097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en-US"/>
              <a:t>Click to edit Master text styles</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309070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r>
              <a:rPr lang="fi-FI"/>
              <a:t>17.9.2021</a:t>
            </a:r>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12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Kaksi puolta 2222">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r>
              <a:rPr lang="fi-FI"/>
              <a:t>17.9.2021</a:t>
            </a:r>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cxnSp>
        <p:nvCxnSpPr>
          <p:cNvPr id="8" name="Suora yhdysviiva 7">
            <a:extLst>
              <a:ext uri="{FF2B5EF4-FFF2-40B4-BE49-F238E27FC236}">
                <a16:creationId xmlns:a16="http://schemas.microsoft.com/office/drawing/2014/main" id="{DD64F63E-AF67-4904-BBB8-20132117223D}"/>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72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r>
              <a:rPr lang="fi-FI"/>
              <a:t>17.9.2021</a:t>
            </a:r>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2157964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4FA8FB-C45D-45D2-AE31-CF915268B8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8835" y="2180906"/>
            <a:ext cx="4461694" cy="2283907"/>
          </a:xfrm>
          <a:prstGeom prst="rect">
            <a:avLst/>
          </a:prstGeom>
        </p:spPr>
      </p:pic>
    </p:spTree>
    <p:extLst>
      <p:ext uri="{BB962C8B-B14F-4D97-AF65-F5344CB8AC3E}">
        <p14:creationId xmlns:p14="http://schemas.microsoft.com/office/powerpoint/2010/main" val="3880779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sp>
        <p:nvSpPr>
          <p:cNvPr id="25" name="Suorakulmio 8">
            <a:extLst>
              <a:ext uri="{FF2B5EF4-FFF2-40B4-BE49-F238E27FC236}">
                <a16:creationId xmlns:a16="http://schemas.microsoft.com/office/drawing/2014/main" id="{988BC72E-C26D-2F49-8D60-87C200F78175}"/>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9">
            <a:extLst>
              <a:ext uri="{FF2B5EF4-FFF2-40B4-BE49-F238E27FC236}">
                <a16:creationId xmlns:a16="http://schemas.microsoft.com/office/drawing/2014/main" id="{0E45C96E-8563-9B41-B52F-54464BCD5C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bject 6">
            <a:extLst>
              <a:ext uri="{FF2B5EF4-FFF2-40B4-BE49-F238E27FC236}">
                <a16:creationId xmlns:a16="http://schemas.microsoft.com/office/drawing/2014/main" id="{1071D780-CEDF-5146-A203-4435696FE34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0" name="Otsikko 1">
            <a:extLst>
              <a:ext uri="{FF2B5EF4-FFF2-40B4-BE49-F238E27FC236}">
                <a16:creationId xmlns:a16="http://schemas.microsoft.com/office/drawing/2014/main" id="{F9CBCF9D-C2DA-FD4E-BB60-510016B86949}"/>
              </a:ext>
            </a:extLst>
          </p:cNvPr>
          <p:cNvSpPr>
            <a:spLocks noGrp="1"/>
          </p:cNvSpPr>
          <p:nvPr>
            <p:ph type="ctrTitle" hasCustomPrompt="1"/>
          </p:nvPr>
        </p:nvSpPr>
        <p:spPr>
          <a:xfrm>
            <a:off x="15228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1" name="Alaotsikko 2">
            <a:extLst>
              <a:ext uri="{FF2B5EF4-FFF2-40B4-BE49-F238E27FC236}">
                <a16:creationId xmlns:a16="http://schemas.microsoft.com/office/drawing/2014/main" id="{A08859D9-C039-1B48-B00D-9A2524E7D71B}"/>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grpSp>
        <p:nvGrpSpPr>
          <p:cNvPr id="12" name="Ryhmä 11">
            <a:extLst>
              <a:ext uri="{FF2B5EF4-FFF2-40B4-BE49-F238E27FC236}">
                <a16:creationId xmlns:a16="http://schemas.microsoft.com/office/drawing/2014/main" id="{1C448E7A-9E62-47D2-B73D-24BC06FFC4B5}"/>
              </a:ext>
            </a:extLst>
          </p:cNvPr>
          <p:cNvGrpSpPr/>
          <p:nvPr userDrawn="1"/>
        </p:nvGrpSpPr>
        <p:grpSpPr>
          <a:xfrm>
            <a:off x="9750175" y="4466760"/>
            <a:ext cx="2308261" cy="2081607"/>
            <a:chOff x="9750175" y="4495335"/>
            <a:chExt cx="2308261" cy="2081607"/>
          </a:xfrm>
        </p:grpSpPr>
        <p:sp>
          <p:nvSpPr>
            <p:cNvPr id="14" name="Suorakulmio 13">
              <a:extLst>
                <a:ext uri="{FF2B5EF4-FFF2-40B4-BE49-F238E27FC236}">
                  <a16:creationId xmlns:a16="http://schemas.microsoft.com/office/drawing/2014/main" id="{B2E435E6-E965-42E4-87AF-8A3A8AB69DD7}"/>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C45AAD67-7B8F-40E2-A917-ECD0CE8A0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108795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473431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5" name="Suorakulmio 8">
            <a:extLst>
              <a:ext uri="{FF2B5EF4-FFF2-40B4-BE49-F238E27FC236}">
                <a16:creationId xmlns:a16="http://schemas.microsoft.com/office/drawing/2014/main" id="{988BC72E-C26D-2F49-8D60-87C200F78175}"/>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9">
            <a:extLst>
              <a:ext uri="{FF2B5EF4-FFF2-40B4-BE49-F238E27FC236}">
                <a16:creationId xmlns:a16="http://schemas.microsoft.com/office/drawing/2014/main" id="{0E45C96E-8563-9B41-B52F-54464BCD5C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bject 6">
            <a:extLst>
              <a:ext uri="{FF2B5EF4-FFF2-40B4-BE49-F238E27FC236}">
                <a16:creationId xmlns:a16="http://schemas.microsoft.com/office/drawing/2014/main" id="{1071D780-CEDF-5146-A203-4435696FE34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0" name="Otsikko 1">
            <a:extLst>
              <a:ext uri="{FF2B5EF4-FFF2-40B4-BE49-F238E27FC236}">
                <a16:creationId xmlns:a16="http://schemas.microsoft.com/office/drawing/2014/main" id="{F9CBCF9D-C2DA-FD4E-BB60-510016B86949}"/>
              </a:ext>
            </a:extLst>
          </p:cNvPr>
          <p:cNvSpPr>
            <a:spLocks noGrp="1"/>
          </p:cNvSpPr>
          <p:nvPr>
            <p:ph type="ctrTitle" hasCustomPrompt="1"/>
          </p:nvPr>
        </p:nvSpPr>
        <p:spPr>
          <a:xfrm>
            <a:off x="15228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1" name="Alaotsikko 2">
            <a:extLst>
              <a:ext uri="{FF2B5EF4-FFF2-40B4-BE49-F238E27FC236}">
                <a16:creationId xmlns:a16="http://schemas.microsoft.com/office/drawing/2014/main" id="{A08859D9-C039-1B48-B00D-9A2524E7D71B}"/>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grpSp>
        <p:nvGrpSpPr>
          <p:cNvPr id="12" name="Ryhmä 11">
            <a:extLst>
              <a:ext uri="{FF2B5EF4-FFF2-40B4-BE49-F238E27FC236}">
                <a16:creationId xmlns:a16="http://schemas.microsoft.com/office/drawing/2014/main" id="{1C448E7A-9E62-47D2-B73D-24BC06FFC4B5}"/>
              </a:ext>
            </a:extLst>
          </p:cNvPr>
          <p:cNvGrpSpPr/>
          <p:nvPr userDrawn="1"/>
        </p:nvGrpSpPr>
        <p:grpSpPr>
          <a:xfrm>
            <a:off x="9750175" y="4466760"/>
            <a:ext cx="2308261" cy="2081607"/>
            <a:chOff x="9750175" y="4495335"/>
            <a:chExt cx="2308261" cy="2081607"/>
          </a:xfrm>
        </p:grpSpPr>
        <p:sp>
          <p:nvSpPr>
            <p:cNvPr id="14" name="Suorakulmio 13">
              <a:extLst>
                <a:ext uri="{FF2B5EF4-FFF2-40B4-BE49-F238E27FC236}">
                  <a16:creationId xmlns:a16="http://schemas.microsoft.com/office/drawing/2014/main" id="{B2E435E6-E965-42E4-87AF-8A3A8AB69DD7}"/>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5" name="Sisällön paikkamerkki 6" descr="Länsi-Uudenmaan kartta. Kartan över Västra Nyland.">
              <a:extLst>
                <a:ext uri="{FF2B5EF4-FFF2-40B4-BE49-F238E27FC236}">
                  <a16:creationId xmlns:a16="http://schemas.microsoft.com/office/drawing/2014/main" id="{C45AAD67-7B8F-40E2-A917-ECD0CE8A0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309070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74281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32407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958979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984751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en-US"/>
              <a:t>Click to edit Master title style</a:t>
            </a:r>
            <a:endParaRPr lang="fi-FI"/>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en-US"/>
              <a:t>Click to edit Master title style</a:t>
            </a:r>
            <a:endParaRPr lang="fi-FI"/>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4292256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3529247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r>
              <a:rPr lang="fi-FI"/>
              <a:t>17.9.2021</a:t>
            </a:r>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312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fi-FI"/>
              <a:t>Muokkaa tekstin perustyylejä napsauttamalla</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30907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2">
    <p:spTree>
      <p:nvGrpSpPr>
        <p:cNvPr id="1" name=""/>
        <p:cNvGrpSpPr/>
        <p:nvPr/>
      </p:nvGrpSpPr>
      <p:grpSpPr>
        <a:xfrm>
          <a:off x="0" y="0"/>
          <a:ext cx="0" cy="0"/>
          <a:chOff x="0" y="0"/>
          <a:chExt cx="0" cy="0"/>
        </a:xfrm>
      </p:grpSpPr>
      <p:sp>
        <p:nvSpPr>
          <p:cNvPr id="34" name="object 6">
            <a:extLst>
              <a:ext uri="{FF2B5EF4-FFF2-40B4-BE49-F238E27FC236}">
                <a16:creationId xmlns:a16="http://schemas.microsoft.com/office/drawing/2014/main" id="{144B8DB5-7D8D-6E4A-B2D7-28B3EFE4D8E0}"/>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5240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4" name="Date Placeholder 3">
            <a:extLst>
              <a:ext uri="{FF2B5EF4-FFF2-40B4-BE49-F238E27FC236}">
                <a16:creationId xmlns:a16="http://schemas.microsoft.com/office/drawing/2014/main" id="{7089AC9C-6CBF-4D94-9C34-052E14E7A13C}"/>
              </a:ext>
              <a:ext uri="{C183D7F6-B498-43B3-948B-1728B52AA6E4}">
                <adec:decorative xmlns:adec="http://schemas.microsoft.com/office/drawing/2017/decorative" val="1"/>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 uri="{C183D7F6-B498-43B3-948B-1728B52AA6E4}">
                <adec:decorative xmlns:adec="http://schemas.microsoft.com/office/drawing/2017/decorative" val="1"/>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1" name="Suorakulmio 8">
            <a:extLst>
              <a:ext uri="{FF2B5EF4-FFF2-40B4-BE49-F238E27FC236}">
                <a16:creationId xmlns:a16="http://schemas.microsoft.com/office/drawing/2014/main" id="{067351D0-9DF4-5340-9CC2-0214702D8A12}"/>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9">
            <a:extLst>
              <a:ext uri="{FF2B5EF4-FFF2-40B4-BE49-F238E27FC236}">
                <a16:creationId xmlns:a16="http://schemas.microsoft.com/office/drawing/2014/main" id="{4FEC01A3-9F4D-B244-92E9-C8BD65C86ACD}"/>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9" name="Ryhmä 18">
            <a:extLst>
              <a:ext uri="{FF2B5EF4-FFF2-40B4-BE49-F238E27FC236}">
                <a16:creationId xmlns:a16="http://schemas.microsoft.com/office/drawing/2014/main" id="{D8F3B372-3167-4C9D-AACC-48516F9ECCD8}"/>
              </a:ext>
            </a:extLst>
          </p:cNvPr>
          <p:cNvGrpSpPr/>
          <p:nvPr userDrawn="1"/>
        </p:nvGrpSpPr>
        <p:grpSpPr>
          <a:xfrm>
            <a:off x="9750175" y="4377683"/>
            <a:ext cx="2308261" cy="2081607"/>
            <a:chOff x="9750175" y="4495335"/>
            <a:chExt cx="2308261" cy="2081607"/>
          </a:xfrm>
        </p:grpSpPr>
        <p:sp>
          <p:nvSpPr>
            <p:cNvPr id="20" name="Suorakulmio 19">
              <a:extLst>
                <a:ext uri="{FF2B5EF4-FFF2-40B4-BE49-F238E27FC236}">
                  <a16:creationId xmlns:a16="http://schemas.microsoft.com/office/drawing/2014/main" id="{0AC305D2-DD2E-4E73-8731-72F036F3161B}"/>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21" name="Sisällön paikkamerkki 6" descr="Länsi-Uudenmaan kartta. Kartan över Västra Nyland.">
              <a:extLst>
                <a:ext uri="{FF2B5EF4-FFF2-40B4-BE49-F238E27FC236}">
                  <a16:creationId xmlns:a16="http://schemas.microsoft.com/office/drawing/2014/main" id="{02CB2DD0-3FF2-4081-913F-8C71C5974E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2830754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73431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74281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32407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958979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984751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r>
              <a:rPr lang="fi-FI"/>
              <a:t>17.9.2021</a:t>
            </a:r>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4292256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3529247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5" name="Suorakulmio 8">
            <a:extLst>
              <a:ext uri="{FF2B5EF4-FFF2-40B4-BE49-F238E27FC236}">
                <a16:creationId xmlns:a16="http://schemas.microsoft.com/office/drawing/2014/main" id="{988BC72E-C26D-2F49-8D60-87C200F78175}"/>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9">
            <a:extLst>
              <a:ext uri="{FF2B5EF4-FFF2-40B4-BE49-F238E27FC236}">
                <a16:creationId xmlns:a16="http://schemas.microsoft.com/office/drawing/2014/main" id="{0E45C96E-8563-9B41-B52F-54464BCD5C61}"/>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bject 6">
            <a:extLst>
              <a:ext uri="{FF2B5EF4-FFF2-40B4-BE49-F238E27FC236}">
                <a16:creationId xmlns:a16="http://schemas.microsoft.com/office/drawing/2014/main" id="{1071D780-CEDF-5146-A203-4435696FE34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0" name="Otsikko 1">
            <a:extLst>
              <a:ext uri="{FF2B5EF4-FFF2-40B4-BE49-F238E27FC236}">
                <a16:creationId xmlns:a16="http://schemas.microsoft.com/office/drawing/2014/main" id="{F9CBCF9D-C2DA-FD4E-BB60-510016B86949}"/>
              </a:ext>
            </a:extLst>
          </p:cNvPr>
          <p:cNvSpPr>
            <a:spLocks noGrp="1"/>
          </p:cNvSpPr>
          <p:nvPr>
            <p:ph type="ctrTitle" hasCustomPrompt="1"/>
          </p:nvPr>
        </p:nvSpPr>
        <p:spPr>
          <a:xfrm>
            <a:off x="15228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1" name="Alaotsikko 2">
            <a:extLst>
              <a:ext uri="{FF2B5EF4-FFF2-40B4-BE49-F238E27FC236}">
                <a16:creationId xmlns:a16="http://schemas.microsoft.com/office/drawing/2014/main" id="{A08859D9-C039-1B48-B00D-9A2524E7D71B}"/>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grpSp>
        <p:nvGrpSpPr>
          <p:cNvPr id="12" name="Ryhmä 11">
            <a:extLst>
              <a:ext uri="{FF2B5EF4-FFF2-40B4-BE49-F238E27FC236}">
                <a16:creationId xmlns:a16="http://schemas.microsoft.com/office/drawing/2014/main" id="{1C448E7A-9E62-47D2-B73D-24BC06FFC4B5}"/>
              </a:ext>
            </a:extLst>
          </p:cNvPr>
          <p:cNvGrpSpPr/>
          <p:nvPr userDrawn="1"/>
        </p:nvGrpSpPr>
        <p:grpSpPr>
          <a:xfrm>
            <a:off x="9750175" y="4466760"/>
            <a:ext cx="2308261" cy="2081607"/>
            <a:chOff x="9750175" y="4495335"/>
            <a:chExt cx="2308261" cy="2081607"/>
          </a:xfrm>
        </p:grpSpPr>
        <p:sp>
          <p:nvSpPr>
            <p:cNvPr id="14" name="Suorakulmio 13">
              <a:extLst>
                <a:ext uri="{FF2B5EF4-FFF2-40B4-BE49-F238E27FC236}">
                  <a16:creationId xmlns:a16="http://schemas.microsoft.com/office/drawing/2014/main" id="{B2E435E6-E965-42E4-87AF-8A3A8AB69DD7}"/>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välfärdsområde</a:t>
              </a:r>
            </a:p>
          </p:txBody>
        </p:sp>
        <p:pic>
          <p:nvPicPr>
            <p:cNvPr id="15" name="Sisällön paikkamerkki 6" descr="Länsi-Uudenmaan kartta. Kartan över Västra Nyland.">
              <a:extLst>
                <a:ext uri="{FF2B5EF4-FFF2-40B4-BE49-F238E27FC236}">
                  <a16:creationId xmlns:a16="http://schemas.microsoft.com/office/drawing/2014/main" id="{C45AAD67-7B8F-40E2-A917-ECD0CE8A05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30907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3">
    <p:spTree>
      <p:nvGrpSpPr>
        <p:cNvPr id="1" name=""/>
        <p:cNvGrpSpPr/>
        <p:nvPr/>
      </p:nvGrpSpPr>
      <p:grpSpPr>
        <a:xfrm>
          <a:off x="0" y="0"/>
          <a:ext cx="0" cy="0"/>
          <a:chOff x="0" y="0"/>
          <a:chExt cx="0" cy="0"/>
        </a:xfrm>
      </p:grpSpPr>
      <p:sp>
        <p:nvSpPr>
          <p:cNvPr id="34" name="object 6">
            <a:extLst>
              <a:ext uri="{FF2B5EF4-FFF2-40B4-BE49-F238E27FC236}">
                <a16:creationId xmlns:a16="http://schemas.microsoft.com/office/drawing/2014/main" id="{144B8DB5-7D8D-6E4A-B2D7-28B3EFE4D8E0}"/>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63B4EC"/>
          </a:solidFill>
        </p:spPr>
        <p:txBody>
          <a:bodyPr wrap="square" lIns="0" tIns="0" rIns="0" bIns="0" rtlCol="0"/>
          <a:lstStyle/>
          <a:p>
            <a:endParaRPr sz="1013"/>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524000" y="1893600"/>
            <a:ext cx="9144000" cy="1232452"/>
          </a:xfrm>
        </p:spPr>
        <p:txBody>
          <a:bodyPr anchor="t" anchorCtr="0"/>
          <a:lstStyle>
            <a:lvl1pPr algn="ctr">
              <a:lnSpc>
                <a:spcPct val="90000"/>
              </a:lnSpc>
              <a:defRPr sz="3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1524000" y="3858364"/>
            <a:ext cx="9144000" cy="924339"/>
          </a:xfrm>
        </p:spPr>
        <p:txBody>
          <a:bodyPr anchor="t" anchorCtr="0"/>
          <a:lstStyle>
            <a:lvl1pPr marL="0" indent="0" algn="ctr">
              <a:spcBef>
                <a:spcPts val="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4" name="Date Placeholder 3">
            <a:extLst>
              <a:ext uri="{FF2B5EF4-FFF2-40B4-BE49-F238E27FC236}">
                <a16:creationId xmlns:a16="http://schemas.microsoft.com/office/drawing/2014/main" id="{7089AC9C-6CBF-4D94-9C34-052E14E7A13C}"/>
              </a:ext>
            </a:extLst>
          </p:cNvPr>
          <p:cNvSpPr>
            <a:spLocks noGrp="1"/>
          </p:cNvSpPr>
          <p:nvPr>
            <p:ph type="dt" sz="half" idx="10"/>
          </p:nvPr>
        </p:nvSpPr>
        <p:spPr/>
        <p:txBody>
          <a:bodyPr/>
          <a:lstStyle/>
          <a:p>
            <a:r>
              <a:rPr lang="fi-FI"/>
              <a:t>17.9.2021</a:t>
            </a:r>
          </a:p>
        </p:txBody>
      </p:sp>
      <p:sp>
        <p:nvSpPr>
          <p:cNvPr id="6" name="Slide Number Placeholder 5">
            <a:extLst>
              <a:ext uri="{FF2B5EF4-FFF2-40B4-BE49-F238E27FC236}">
                <a16:creationId xmlns:a16="http://schemas.microsoft.com/office/drawing/2014/main" id="{38E43FE4-FB6C-45D5-BED5-AFA0DAE404E4}"/>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31" name="Suorakulmio 8">
            <a:extLst>
              <a:ext uri="{FF2B5EF4-FFF2-40B4-BE49-F238E27FC236}">
                <a16:creationId xmlns:a16="http://schemas.microsoft.com/office/drawing/2014/main" id="{067351D0-9DF4-5340-9CC2-0214702D8A12}"/>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9">
            <a:extLst>
              <a:ext uri="{FF2B5EF4-FFF2-40B4-BE49-F238E27FC236}">
                <a16:creationId xmlns:a16="http://schemas.microsoft.com/office/drawing/2014/main" id="{4FEC01A3-9F4D-B244-92E9-C8BD65C86ACD}"/>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A45CE473-11CA-453E-8AEB-5A7280B797AE}"/>
              </a:ext>
            </a:extLst>
          </p:cNvPr>
          <p:cNvGrpSpPr/>
          <p:nvPr userDrawn="1"/>
        </p:nvGrpSpPr>
        <p:grpSpPr>
          <a:xfrm>
            <a:off x="9750175" y="4466760"/>
            <a:ext cx="2308261" cy="2081607"/>
            <a:chOff x="9750175" y="4495335"/>
            <a:chExt cx="2308261" cy="2081607"/>
          </a:xfrm>
        </p:grpSpPr>
        <p:sp>
          <p:nvSpPr>
            <p:cNvPr id="13" name="Suorakulmio 12">
              <a:extLst>
                <a:ext uri="{FF2B5EF4-FFF2-40B4-BE49-F238E27FC236}">
                  <a16:creationId xmlns:a16="http://schemas.microsoft.com/office/drawing/2014/main" id="{DB45BD59-B6A4-4608-A5AF-2BB234020F6A}"/>
                </a:ext>
              </a:extLst>
            </p:cNvPr>
            <p:cNvSpPr/>
            <p:nvPr userDrawn="1"/>
          </p:nvSpPr>
          <p:spPr>
            <a:xfrm>
              <a:off x="9750175" y="5281222"/>
              <a:ext cx="2308261" cy="129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fi-FI" sz="800" b="1">
                  <a:solidFill>
                    <a:schemeClr val="tx1"/>
                  </a:solidFill>
                  <a:latin typeface="Verdana" panose="020B0604030504040204" pitchFamily="34" charset="0"/>
                  <a:ea typeface="Verdana" panose="020B0604030504040204" pitchFamily="34" charset="0"/>
                </a:rPr>
                <a:t>Länsi-Uudenmaan hyvinvointialue</a:t>
              </a:r>
            </a:p>
            <a:p>
              <a:pPr algn="ctr">
                <a:spcBef>
                  <a:spcPts val="300"/>
                </a:spcBef>
              </a:pPr>
              <a:r>
                <a:rPr lang="fi-FI" sz="800" b="1">
                  <a:solidFill>
                    <a:schemeClr val="tx1"/>
                  </a:solidFill>
                  <a:latin typeface="Verdana" panose="020B0604030504040204" pitchFamily="34" charset="0"/>
                  <a:ea typeface="Verdana" panose="020B0604030504040204" pitchFamily="34" charset="0"/>
                </a:rPr>
                <a:t>Västra Nylands </a:t>
              </a:r>
              <a:r>
                <a:rPr lang="fi-FI" sz="800" b="1" err="1">
                  <a:solidFill>
                    <a:schemeClr val="tx1"/>
                  </a:solidFill>
                  <a:latin typeface="Verdana" panose="020B0604030504040204" pitchFamily="34" charset="0"/>
                  <a:ea typeface="Verdana" panose="020B0604030504040204" pitchFamily="34" charset="0"/>
                </a:rPr>
                <a:t>välfärdsområde</a:t>
              </a:r>
              <a:endParaRPr lang="fi-FI" sz="800" b="1">
                <a:solidFill>
                  <a:schemeClr val="tx1"/>
                </a:solidFill>
                <a:latin typeface="Verdana" panose="020B0604030504040204" pitchFamily="34" charset="0"/>
                <a:ea typeface="Verdana" panose="020B0604030504040204" pitchFamily="34" charset="0"/>
              </a:endParaRPr>
            </a:p>
          </p:txBody>
        </p:sp>
        <p:pic>
          <p:nvPicPr>
            <p:cNvPr id="16" name="Sisällön paikkamerkki 6" descr="Länsi-Uudenmaan kartta. Kartan över Västra Nyland.">
              <a:extLst>
                <a:ext uri="{FF2B5EF4-FFF2-40B4-BE49-F238E27FC236}">
                  <a16:creationId xmlns:a16="http://schemas.microsoft.com/office/drawing/2014/main" id="{16F03F34-AD83-4443-BD7D-460CBFA94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4562" y="4495335"/>
              <a:ext cx="1828799" cy="1452584"/>
            </a:xfrm>
            <a:prstGeom prst="rect">
              <a:avLst/>
            </a:prstGeom>
          </p:spPr>
        </p:pic>
      </p:grpSp>
    </p:spTree>
    <p:extLst>
      <p:ext uri="{BB962C8B-B14F-4D97-AF65-F5344CB8AC3E}">
        <p14:creationId xmlns:p14="http://schemas.microsoft.com/office/powerpoint/2010/main" val="752912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6DB49E-414F-4EE6-8FCF-652275877D3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592CF9E-143F-4013-855D-FB7C59B00F5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60CCD4E-6632-414F-B785-FAEEF6A7824E}"/>
              </a:ext>
            </a:extLst>
          </p:cNvPr>
          <p:cNvSpPr>
            <a:spLocks noGrp="1"/>
          </p:cNvSpPr>
          <p:nvPr>
            <p:ph type="dt" sz="half" idx="10"/>
          </p:nvPr>
        </p:nvSpPr>
        <p:spPr/>
        <p:txBody>
          <a:bodyPr/>
          <a:lstStyle/>
          <a:p>
            <a:fld id="{1AA20FEC-12DD-4257-AA7E-0C278965980B}" type="datetimeFigureOut">
              <a:rPr lang="fi-FI" smtClean="0"/>
              <a:t>12.12.2023</a:t>
            </a:fld>
            <a:endParaRPr lang="fi-FI"/>
          </a:p>
        </p:txBody>
      </p:sp>
      <p:sp>
        <p:nvSpPr>
          <p:cNvPr id="5" name="Alatunnisteen paikkamerkki 4">
            <a:extLst>
              <a:ext uri="{FF2B5EF4-FFF2-40B4-BE49-F238E27FC236}">
                <a16:creationId xmlns:a16="http://schemas.microsoft.com/office/drawing/2014/main" id="{BCE4D6BE-3CA0-454B-BF99-3878B94EBC4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CF4D4BC-75DF-4F82-9CDF-BAB301FB006D}"/>
              </a:ext>
            </a:extLst>
          </p:cNvPr>
          <p:cNvSpPr>
            <a:spLocks noGrp="1"/>
          </p:cNvSpPr>
          <p:nvPr>
            <p:ph type="sldNum" sz="quarter" idx="12"/>
          </p:nvPr>
        </p:nvSpPr>
        <p:spPr/>
        <p:txBody>
          <a:bodyPr/>
          <a:lstStyle/>
          <a:p>
            <a:fld id="{06011E85-93D8-4A11-99AC-768054465F63}" type="slidenum">
              <a:rPr lang="fi-FI" smtClean="0"/>
              <a:t>‹#›</a:t>
            </a:fld>
            <a:endParaRPr lang="fi-FI"/>
          </a:p>
        </p:txBody>
      </p:sp>
    </p:spTree>
    <p:extLst>
      <p:ext uri="{BB962C8B-B14F-4D97-AF65-F5344CB8AC3E}">
        <p14:creationId xmlns:p14="http://schemas.microsoft.com/office/powerpoint/2010/main" val="239494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p:bg>
      <p:bgPr>
        <a:solidFill>
          <a:schemeClr val="accent2"/>
        </a:solidFill>
        <a:effectLst/>
      </p:bgPr>
    </p:bg>
    <p:spTree>
      <p:nvGrpSpPr>
        <p:cNvPr id="1" name=""/>
        <p:cNvGrpSpPr/>
        <p:nvPr/>
      </p:nvGrpSpPr>
      <p:grpSpPr>
        <a:xfrm>
          <a:off x="0" y="0"/>
          <a:ext cx="0" cy="0"/>
          <a:chOff x="0" y="0"/>
          <a:chExt cx="0" cy="0"/>
        </a:xfrm>
      </p:grpSpPr>
      <p:sp>
        <p:nvSpPr>
          <p:cNvPr id="9" name="Kuvan paikkamerkki 2">
            <a:extLst>
              <a:ext uri="{FF2B5EF4-FFF2-40B4-BE49-F238E27FC236}">
                <a16:creationId xmlns:a16="http://schemas.microsoft.com/office/drawing/2014/main" id="{99013298-33C6-5948-94C6-1915D13382C9}"/>
              </a:ext>
            </a:extLst>
          </p:cNvPr>
          <p:cNvSpPr>
            <a:spLocks noGrp="1"/>
          </p:cNvSpPr>
          <p:nvPr>
            <p:ph type="pic" idx="13"/>
          </p:nvPr>
        </p:nvSpPr>
        <p:spPr>
          <a:xfrm>
            <a:off x="305594" y="152399"/>
            <a:ext cx="11581200" cy="6552000"/>
          </a:xfrm>
          <a:noFill/>
        </p:spPr>
        <p:txBody>
          <a:bodyPr anchor="ctr" anchorCtr="0"/>
          <a:lstStyle>
            <a:lvl1pPr marL="0" indent="0" algn="ctr">
              <a:buNone/>
              <a:defRPr sz="20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Suorakulmio 10">
            <a:extLst>
              <a:ext uri="{FF2B5EF4-FFF2-40B4-BE49-F238E27FC236}">
                <a16:creationId xmlns:a16="http://schemas.microsoft.com/office/drawing/2014/main" id="{0E3C1005-DA23-374E-B27A-1C0119A858AC}"/>
              </a:ext>
              <a:ext uri="{C183D7F6-B498-43B3-948B-1728B52AA6E4}">
                <adec:decorative xmlns:adec="http://schemas.microsoft.com/office/drawing/2017/decorative" val="1"/>
              </a:ext>
            </a:extLst>
          </p:cNvPr>
          <p:cNvSpPr/>
          <p:nvPr userDrawn="1"/>
        </p:nvSpPr>
        <p:spPr>
          <a:xfrm>
            <a:off x="-2" y="0"/>
            <a:ext cx="151200" cy="6858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1">
            <a:extLst>
              <a:ext uri="{FF2B5EF4-FFF2-40B4-BE49-F238E27FC236}">
                <a16:creationId xmlns:a16="http://schemas.microsoft.com/office/drawing/2014/main" id="{711C7308-C3AB-954A-9364-711C13EFDEC0}"/>
              </a:ext>
              <a:ext uri="{C183D7F6-B498-43B3-948B-1728B52AA6E4}">
                <adec:decorative xmlns:adec="http://schemas.microsoft.com/office/drawing/2017/decorative" val="1"/>
              </a:ext>
            </a:extLst>
          </p:cNvPr>
          <p:cNvSpPr/>
          <p:nvPr userDrawn="1"/>
        </p:nvSpPr>
        <p:spPr>
          <a:xfrm>
            <a:off x="12040800" y="0"/>
            <a:ext cx="151200" cy="68580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7293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078109F2-FCC6-CD4C-9AF6-E48090878174}"/>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rgbClr val="FF611A"/>
          </a:solidFill>
        </p:spPr>
        <p:txBody>
          <a:bodyPr wrap="square" lIns="0" tIns="0" rIns="0" bIns="0" rtlCol="0"/>
          <a:lstStyle/>
          <a:p>
            <a:endParaRPr sz="1013"/>
          </a:p>
        </p:txBody>
      </p:sp>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703292" y="6648450"/>
            <a:ext cx="4392708" cy="156150"/>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12" name="Suorakulmio 8">
            <a:extLst>
              <a:ext uri="{FF2B5EF4-FFF2-40B4-BE49-F238E27FC236}">
                <a16:creationId xmlns:a16="http://schemas.microsoft.com/office/drawing/2014/main" id="{730A2077-2EF4-B14F-A95B-F1DAFD7C7091}"/>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9">
            <a:extLst>
              <a:ext uri="{FF2B5EF4-FFF2-40B4-BE49-F238E27FC236}">
                <a16:creationId xmlns:a16="http://schemas.microsoft.com/office/drawing/2014/main" id="{D092BE3C-53A8-8B4C-8744-D8797E1D09C2}"/>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Kuva 13">
            <a:extLst>
              <a:ext uri="{FF2B5EF4-FFF2-40B4-BE49-F238E27FC236}">
                <a16:creationId xmlns:a16="http://schemas.microsoft.com/office/drawing/2014/main" id="{2BD6E35C-5959-A74B-AB45-65DBF5D361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1339" y="71675"/>
            <a:ext cx="926924" cy="936562"/>
          </a:xfrm>
          <a:prstGeom prst="rect">
            <a:avLst/>
          </a:prstGeom>
        </p:spPr>
      </p:pic>
    </p:spTree>
    <p:extLst>
      <p:ext uri="{BB962C8B-B14F-4D97-AF65-F5344CB8AC3E}">
        <p14:creationId xmlns:p14="http://schemas.microsoft.com/office/powerpoint/2010/main" val="232724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2">
    <p:spTree>
      <p:nvGrpSpPr>
        <p:cNvPr id="1" name=""/>
        <p:cNvGrpSpPr/>
        <p:nvPr/>
      </p:nvGrpSpPr>
      <p:grpSpPr>
        <a:xfrm>
          <a:off x="0" y="0"/>
          <a:ext cx="0" cy="0"/>
          <a:chOff x="0" y="0"/>
          <a:chExt cx="0" cy="0"/>
        </a:xfrm>
      </p:grpSpPr>
      <p:sp>
        <p:nvSpPr>
          <p:cNvPr id="18" name="object 5">
            <a:extLst>
              <a:ext uri="{FF2B5EF4-FFF2-40B4-BE49-F238E27FC236}">
                <a16:creationId xmlns:a16="http://schemas.microsoft.com/office/drawing/2014/main" id="{E735E13A-BA25-8346-B7B5-BA187C9A77E1}"/>
              </a:ext>
              <a:ext uri="{C183D7F6-B498-43B3-948B-1728B52AA6E4}">
                <adec:decorative xmlns:adec="http://schemas.microsoft.com/office/drawing/2017/decorative" val="1"/>
              </a:ext>
            </a:extLst>
          </p:cNvPr>
          <p:cNvSpPr/>
          <p:nvPr userDrawn="1"/>
        </p:nvSpPr>
        <p:spPr>
          <a:xfrm>
            <a:off x="610394" y="6553200"/>
            <a:ext cx="10972800" cy="304800"/>
          </a:xfrm>
          <a:custGeom>
            <a:avLst/>
            <a:gdLst/>
            <a:ahLst/>
            <a:cxnLst/>
            <a:rect l="l" t="t" r="r" b="b"/>
            <a:pathLst>
              <a:path w="14630400" h="406400">
                <a:moveTo>
                  <a:pt x="14630400" y="0"/>
                </a:moveTo>
                <a:lnTo>
                  <a:pt x="0" y="0"/>
                </a:lnTo>
                <a:lnTo>
                  <a:pt x="0" y="406400"/>
                </a:lnTo>
                <a:lnTo>
                  <a:pt x="14630400" y="406400"/>
                </a:lnTo>
                <a:lnTo>
                  <a:pt x="14630400" y="0"/>
                </a:lnTo>
                <a:close/>
              </a:path>
            </a:pathLst>
          </a:custGeom>
          <a:solidFill>
            <a:schemeClr val="accent1"/>
          </a:solidFill>
        </p:spPr>
        <p:txBody>
          <a:bodyPr wrap="square" lIns="0" tIns="0" rIns="0" bIns="0" rtlCol="0"/>
          <a:lstStyle/>
          <a:p>
            <a:endParaRPr sz="1013"/>
          </a:p>
        </p:txBody>
      </p:sp>
      <p:sp>
        <p:nvSpPr>
          <p:cNvPr id="20" name="Suorakulmio 8">
            <a:extLst>
              <a:ext uri="{FF2B5EF4-FFF2-40B4-BE49-F238E27FC236}">
                <a16:creationId xmlns:a16="http://schemas.microsoft.com/office/drawing/2014/main" id="{C47F54F0-A921-0A46-B679-2E8E8A090088}"/>
              </a:ext>
              <a:ext uri="{C183D7F6-B498-43B3-948B-1728B52AA6E4}">
                <adec:decorative xmlns:adec="http://schemas.microsoft.com/office/drawing/2017/decorative" val="1"/>
              </a:ext>
            </a:extLst>
          </p:cNvPr>
          <p:cNvSpPr/>
          <p:nvPr userDrawn="1"/>
        </p:nvSpPr>
        <p:spPr>
          <a:xfrm>
            <a:off x="-1" y="6553199"/>
            <a:ext cx="605912"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9">
            <a:extLst>
              <a:ext uri="{FF2B5EF4-FFF2-40B4-BE49-F238E27FC236}">
                <a16:creationId xmlns:a16="http://schemas.microsoft.com/office/drawing/2014/main" id="{3E5271E0-14FD-CE48-8358-63A6C10F1813}"/>
              </a:ext>
              <a:ext uri="{C183D7F6-B498-43B3-948B-1728B52AA6E4}">
                <adec:decorative xmlns:adec="http://schemas.microsoft.com/office/drawing/2017/decorative" val="1"/>
              </a:ext>
            </a:extLst>
          </p:cNvPr>
          <p:cNvSpPr/>
          <p:nvPr userDrawn="1"/>
        </p:nvSpPr>
        <p:spPr>
          <a:xfrm>
            <a:off x="11581606" y="6553199"/>
            <a:ext cx="614877" cy="304800"/>
          </a:xfrm>
          <a:prstGeom prst="rect">
            <a:avLst/>
          </a:prstGeom>
          <a:solidFill>
            <a:srgbClr val="FFF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B7B3B523-2C65-4131-AE5D-4F294F964887}"/>
              </a:ext>
            </a:extLst>
          </p:cNvPr>
          <p:cNvSpPr>
            <a:spLocks noGrp="1"/>
          </p:cNvSpPr>
          <p:nvPr>
            <p:ph type="dt" sz="half" idx="10"/>
          </p:nvPr>
        </p:nvSpPr>
        <p:spPr/>
        <p:txBody>
          <a:bodyPr/>
          <a:lstStyle/>
          <a:p>
            <a:r>
              <a:rPr lang="fi-FI"/>
              <a:t>17.9.2021</a:t>
            </a:r>
          </a:p>
        </p:txBody>
      </p:sp>
      <p:sp>
        <p:nvSpPr>
          <p:cNvPr id="5" name="Footer Placeholder 4">
            <a:extLst>
              <a:ext uri="{FF2B5EF4-FFF2-40B4-BE49-F238E27FC236}">
                <a16:creationId xmlns:a16="http://schemas.microsoft.com/office/drawing/2014/main" id="{6986461B-3453-4CE9-B33F-0AD721F36DB0}"/>
              </a:ext>
            </a:extLst>
          </p:cNvPr>
          <p:cNvSpPr>
            <a:spLocks noGrp="1"/>
          </p:cNvSpPr>
          <p:nvPr>
            <p:ph type="ftr" sz="quarter" idx="11"/>
          </p:nvPr>
        </p:nvSpPr>
        <p:spPr>
          <a:xfrm>
            <a:off x="1703292" y="6578054"/>
            <a:ext cx="4392708" cy="226546"/>
          </a:xfrm>
        </p:spPr>
        <p:txBody>
          <a:bodyPr/>
          <a:lstStyle/>
          <a:p>
            <a:endParaRPr lang="fi-FI"/>
          </a:p>
        </p:txBody>
      </p:sp>
      <p:sp>
        <p:nvSpPr>
          <p:cNvPr id="6" name="Slide Number Placeholder 5">
            <a:extLst>
              <a:ext uri="{FF2B5EF4-FFF2-40B4-BE49-F238E27FC236}">
                <a16:creationId xmlns:a16="http://schemas.microsoft.com/office/drawing/2014/main" id="{30CBC889-FA03-4D4A-9267-2179D978D7B0}"/>
              </a:ext>
            </a:extLst>
          </p:cNvPr>
          <p:cNvSpPr>
            <a:spLocks noGrp="1"/>
          </p:cNvSpPr>
          <p:nvPr>
            <p:ph type="sldNum" sz="quarter" idx="12"/>
          </p:nvPr>
        </p:nvSpPr>
        <p:spPr/>
        <p:txBody>
          <a:bodyPr/>
          <a:lstStyle/>
          <a:p>
            <a:fld id="{CCD26548-A701-4132-A0A2-A9B09A70FF4B}" type="slidenum">
              <a:rPr lang="fi-FI" smtClean="0"/>
              <a:t>‹#›</a:t>
            </a:fld>
            <a:endParaRPr lang="fi-FI"/>
          </a:p>
        </p:txBody>
      </p:sp>
      <p:sp>
        <p:nvSpPr>
          <p:cNvPr id="22" name="Otsikko 1">
            <a:extLst>
              <a:ext uri="{FF2B5EF4-FFF2-40B4-BE49-F238E27FC236}">
                <a16:creationId xmlns:a16="http://schemas.microsoft.com/office/drawing/2014/main" id="{04C07361-89B3-B047-B713-61D74520F16D}"/>
              </a:ext>
            </a:extLst>
          </p:cNvPr>
          <p:cNvSpPr>
            <a:spLocks noGrp="1"/>
          </p:cNvSpPr>
          <p:nvPr>
            <p:ph type="title"/>
          </p:nvPr>
        </p:nvSpPr>
        <p:spPr>
          <a:xfrm>
            <a:off x="831850" y="1445741"/>
            <a:ext cx="10515600" cy="3780490"/>
          </a:xfrm>
        </p:spPr>
        <p:txBody>
          <a:bodyPr anchor="ctr" anchorCtr="0"/>
          <a:lstStyle>
            <a:lvl1pPr algn="ctr">
              <a:defRPr sz="3800" spc="-10" baseline="0"/>
            </a:lvl1pPr>
          </a:lstStyle>
          <a:p>
            <a:r>
              <a:rPr lang="fi-FI"/>
              <a:t>Muokkaa ots. perustyyl. napsautt.</a:t>
            </a:r>
          </a:p>
        </p:txBody>
      </p:sp>
    </p:spTree>
    <p:extLst>
      <p:ext uri="{BB962C8B-B14F-4D97-AF65-F5344CB8AC3E}">
        <p14:creationId xmlns:p14="http://schemas.microsoft.com/office/powerpoint/2010/main" val="391166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1120588" y="972671"/>
            <a:ext cx="9955306" cy="103542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1120588" y="2429435"/>
            <a:ext cx="9955306" cy="375649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438C5D75-E007-4B16-BDEC-50D708BCD61A}"/>
              </a:ext>
            </a:extLst>
          </p:cNvPr>
          <p:cNvSpPr>
            <a:spLocks noGrp="1"/>
          </p:cNvSpPr>
          <p:nvPr>
            <p:ph type="dt" sz="half" idx="2"/>
          </p:nvPr>
        </p:nvSpPr>
        <p:spPr>
          <a:xfrm>
            <a:off x="690282" y="6578054"/>
            <a:ext cx="999565" cy="226546"/>
          </a:xfrm>
          <a:prstGeom prst="rect">
            <a:avLst/>
          </a:prstGeom>
        </p:spPr>
        <p:txBody>
          <a:bodyPr vert="horz" lIns="0" tIns="0" rIns="0" bIns="0" rtlCol="0" anchor="ctr"/>
          <a:lstStyle>
            <a:lvl1pPr algn="l">
              <a:defRPr sz="1000">
                <a:solidFill>
                  <a:schemeClr val="tx1"/>
                </a:solidFill>
              </a:defRPr>
            </a:lvl1pPr>
          </a:lstStyle>
          <a:p>
            <a:r>
              <a:rPr lang="fi-FI"/>
              <a:t>17.9.2021</a:t>
            </a:r>
          </a:p>
        </p:txBody>
      </p:sp>
      <p:sp>
        <p:nvSpPr>
          <p:cNvPr id="8" name="Footer Placeholder 7">
            <a:extLst>
              <a:ext uri="{FF2B5EF4-FFF2-40B4-BE49-F238E27FC236}">
                <a16:creationId xmlns:a16="http://schemas.microsoft.com/office/drawing/2014/main" id="{AA91CA4E-B711-401A-9708-31ACDAD2A642}"/>
              </a:ext>
            </a:extLst>
          </p:cNvPr>
          <p:cNvSpPr>
            <a:spLocks noGrp="1"/>
          </p:cNvSpPr>
          <p:nvPr>
            <p:ph type="ftr" sz="quarter" idx="3"/>
          </p:nvPr>
        </p:nvSpPr>
        <p:spPr>
          <a:xfrm>
            <a:off x="1703292" y="6578054"/>
            <a:ext cx="3783108" cy="226546"/>
          </a:xfrm>
          <a:prstGeom prst="rect">
            <a:avLst/>
          </a:prstGeom>
        </p:spPr>
        <p:txBody>
          <a:bodyPr vert="horz" lIns="0" tIns="0" rIns="0" bIns="0" rtlCol="0" anchor="ctr"/>
          <a:lstStyle>
            <a:lvl1pPr algn="ctr">
              <a:defRPr sz="1000">
                <a:solidFill>
                  <a:schemeClr val="tx1"/>
                </a:solidFill>
              </a:defRPr>
            </a:lvl1pPr>
          </a:lstStyle>
          <a:p>
            <a:endParaRPr lang="fi-FI"/>
          </a:p>
        </p:txBody>
      </p:sp>
      <p:sp>
        <p:nvSpPr>
          <p:cNvPr id="9" name="Slide Number Placeholder 8">
            <a:extLst>
              <a:ext uri="{FF2B5EF4-FFF2-40B4-BE49-F238E27FC236}">
                <a16:creationId xmlns:a16="http://schemas.microsoft.com/office/drawing/2014/main" id="{4332C66C-0429-4408-858E-55D6FCC68906}"/>
              </a:ext>
            </a:extLst>
          </p:cNvPr>
          <p:cNvSpPr>
            <a:spLocks noGrp="1"/>
          </p:cNvSpPr>
          <p:nvPr>
            <p:ph type="sldNum" sz="quarter" idx="4"/>
          </p:nvPr>
        </p:nvSpPr>
        <p:spPr>
          <a:xfrm>
            <a:off x="10614211" y="6578054"/>
            <a:ext cx="900953" cy="226546"/>
          </a:xfrm>
          <a:prstGeom prst="rect">
            <a:avLst/>
          </a:prstGeom>
        </p:spPr>
        <p:txBody>
          <a:bodyPr vert="horz" lIns="0" tIns="0" rIns="0" bIns="0" rtlCol="0" anchor="ctr"/>
          <a:lstStyle>
            <a:lvl1pPr algn="r">
              <a:defRPr sz="1000">
                <a:solidFill>
                  <a:schemeClr val="tx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711" r:id="rId1"/>
    <p:sldLayoutId id="2147483710" r:id="rId2"/>
    <p:sldLayoutId id="2147483712" r:id="rId3"/>
    <p:sldLayoutId id="2147483649" r:id="rId4"/>
    <p:sldLayoutId id="2147483699" r:id="rId5"/>
    <p:sldLayoutId id="2147483700" r:id="rId6"/>
    <p:sldLayoutId id="2147483705" r:id="rId7"/>
    <p:sldLayoutId id="2147483651" r:id="rId8"/>
    <p:sldLayoutId id="2147483701" r:id="rId9"/>
    <p:sldLayoutId id="2147483702" r:id="rId10"/>
    <p:sldLayoutId id="2147483722" r:id="rId11"/>
    <p:sldLayoutId id="2147483703" r:id="rId12"/>
    <p:sldLayoutId id="2147483696" r:id="rId13"/>
    <p:sldLayoutId id="2147483654" r:id="rId14"/>
    <p:sldLayoutId id="2147483698" r:id="rId15"/>
    <p:sldLayoutId id="2147483690" r:id="rId16"/>
    <p:sldLayoutId id="2147483723" r:id="rId17"/>
    <p:sldLayoutId id="2147483683" r:id="rId18"/>
    <p:sldLayoutId id="2147483684" r:id="rId19"/>
    <p:sldLayoutId id="2147483706" r:id="rId20"/>
    <p:sldLayoutId id="2147483707" r:id="rId21"/>
    <p:sldLayoutId id="2147483708"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3000"/>
        </a:lnSpc>
        <a:spcBef>
          <a:spcPts val="1200"/>
        </a:spcBef>
        <a:buFont typeface="Arial" panose="020B0604020202020204" pitchFamily="34" charset="0"/>
        <a:buChar char="•"/>
        <a:defRPr sz="2200" kern="1200" spc="-20" baseline="0">
          <a:solidFill>
            <a:schemeClr val="tx1"/>
          </a:solidFill>
          <a:latin typeface="+mn-lt"/>
          <a:ea typeface="+mn-ea"/>
          <a:cs typeface="+mn-cs"/>
        </a:defRPr>
      </a:lvl1pPr>
      <a:lvl2pPr marL="62706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2pPr>
      <a:lvl3pPr marL="98583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3pPr>
      <a:lvl4pPr marL="134461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4pPr>
      <a:lvl5pPr marL="170338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757173" y="616494"/>
            <a:ext cx="8428391" cy="105350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757173" y="1853625"/>
            <a:ext cx="10670758" cy="4261684"/>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757174" y="6432605"/>
            <a:ext cx="1209740" cy="288870"/>
          </a:xfrm>
          <a:prstGeom prst="rect">
            <a:avLst/>
          </a:prstGeom>
        </p:spPr>
        <p:txBody>
          <a:bodyPr vert="horz" lIns="0" tIns="0" rIns="0" bIns="0" rtlCol="0" anchor="ctr" anchorCtr="0">
            <a:noAutofit/>
          </a:bodyPr>
          <a:lstStyle>
            <a:lvl1pPr algn="l">
              <a:defRPr sz="1000">
                <a:solidFill>
                  <a:schemeClr val="tx1"/>
                </a:solidFill>
              </a:defRPr>
            </a:lvl1pPr>
          </a:lstStyle>
          <a:p>
            <a:r>
              <a:rPr lang="fi-FI"/>
              <a:t>17.9.2021</a:t>
            </a:r>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1966913"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993488" y="6432605"/>
            <a:ext cx="868886"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10" name="Kuva 9">
            <a:extLst>
              <a:ext uri="{FF2B5EF4-FFF2-40B4-BE49-F238E27FC236}">
                <a16:creationId xmlns:a16="http://schemas.microsoft.com/office/drawing/2014/main" id="{E34623DF-BFEA-4FB4-84D4-AE62F0672082}"/>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892263" y="351488"/>
            <a:ext cx="951123" cy="486751"/>
          </a:xfrm>
          <a:prstGeom prst="rect">
            <a:avLst/>
          </a:prstGeom>
        </p:spPr>
      </p:pic>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670" r:id="rId1"/>
    <p:sldLayoutId id="2147483697" r:id="rId2"/>
    <p:sldLayoutId id="2147483668" r:id="rId3"/>
    <p:sldLayoutId id="2147483665" r:id="rId4"/>
    <p:sldLayoutId id="2147483655" r:id="rId5"/>
    <p:sldLayoutId id="2147483660" r:id="rId6"/>
    <p:sldLayoutId id="2147483682"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704" r:id="rId19"/>
    <p:sldLayoutId id="2147483695" r:id="rId20"/>
    <p:sldLayoutId id="2147483661" r:id="rId21"/>
    <p:sldLayoutId id="2147483669" r:id="rId22"/>
    <p:sldLayoutId id="2147483662" r:id="rId23"/>
    <p:sldLayoutId id="2147483663" r:id="rId24"/>
    <p:sldLayoutId id="2147483664" r:id="rId25"/>
    <p:sldLayoutId id="2147483709" r:id="rId26"/>
    <p:sldLayoutId id="2147483666" r:id="rId27"/>
    <p:sldLayoutId id="2147483667" r:id="rId28"/>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1pPr>
      <a:lvl2pPr marL="62706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2pPr>
      <a:lvl3pPr marL="98583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3pPr>
      <a:lvl4pPr marL="134461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4pPr>
      <a:lvl5pPr marL="17033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1120588" y="972671"/>
            <a:ext cx="9955306" cy="103542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1120588" y="2429435"/>
            <a:ext cx="9955306" cy="375649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438C5D75-E007-4B16-BDEC-50D708BCD61A}"/>
              </a:ext>
            </a:extLst>
          </p:cNvPr>
          <p:cNvSpPr>
            <a:spLocks noGrp="1"/>
          </p:cNvSpPr>
          <p:nvPr>
            <p:ph type="dt" sz="half" idx="2"/>
          </p:nvPr>
        </p:nvSpPr>
        <p:spPr>
          <a:xfrm>
            <a:off x="690282" y="6578054"/>
            <a:ext cx="999565" cy="226546"/>
          </a:xfrm>
          <a:prstGeom prst="rect">
            <a:avLst/>
          </a:prstGeom>
        </p:spPr>
        <p:txBody>
          <a:bodyPr vert="horz" lIns="0" tIns="0" rIns="0" bIns="0" rtlCol="0" anchor="ctr"/>
          <a:lstStyle>
            <a:lvl1pPr algn="l">
              <a:defRPr sz="1000">
                <a:solidFill>
                  <a:schemeClr val="tx1"/>
                </a:solidFill>
              </a:defRPr>
            </a:lvl1pPr>
          </a:lstStyle>
          <a:p>
            <a:r>
              <a:rPr lang="fi-FI"/>
              <a:t>17.9.2021</a:t>
            </a:r>
          </a:p>
        </p:txBody>
      </p:sp>
      <p:sp>
        <p:nvSpPr>
          <p:cNvPr id="8" name="Footer Placeholder 7">
            <a:extLst>
              <a:ext uri="{FF2B5EF4-FFF2-40B4-BE49-F238E27FC236}">
                <a16:creationId xmlns:a16="http://schemas.microsoft.com/office/drawing/2014/main" id="{AA91CA4E-B711-401A-9708-31ACDAD2A642}"/>
              </a:ext>
            </a:extLst>
          </p:cNvPr>
          <p:cNvSpPr>
            <a:spLocks noGrp="1"/>
          </p:cNvSpPr>
          <p:nvPr>
            <p:ph type="ftr" sz="quarter" idx="3"/>
          </p:nvPr>
        </p:nvSpPr>
        <p:spPr>
          <a:xfrm>
            <a:off x="1703292" y="6578054"/>
            <a:ext cx="3783108" cy="226546"/>
          </a:xfrm>
          <a:prstGeom prst="rect">
            <a:avLst/>
          </a:prstGeom>
        </p:spPr>
        <p:txBody>
          <a:bodyPr vert="horz" lIns="0" tIns="0" rIns="0" bIns="0" rtlCol="0" anchor="ctr"/>
          <a:lstStyle>
            <a:lvl1pPr algn="ctr">
              <a:defRPr sz="1000">
                <a:solidFill>
                  <a:schemeClr val="tx1"/>
                </a:solidFill>
              </a:defRPr>
            </a:lvl1pPr>
          </a:lstStyle>
          <a:p>
            <a:endParaRPr lang="fi-FI"/>
          </a:p>
        </p:txBody>
      </p:sp>
      <p:sp>
        <p:nvSpPr>
          <p:cNvPr id="9" name="Slide Number Placeholder 8">
            <a:extLst>
              <a:ext uri="{FF2B5EF4-FFF2-40B4-BE49-F238E27FC236}">
                <a16:creationId xmlns:a16="http://schemas.microsoft.com/office/drawing/2014/main" id="{4332C66C-0429-4408-858E-55D6FCC68906}"/>
              </a:ext>
            </a:extLst>
          </p:cNvPr>
          <p:cNvSpPr>
            <a:spLocks noGrp="1"/>
          </p:cNvSpPr>
          <p:nvPr>
            <p:ph type="sldNum" sz="quarter" idx="4"/>
          </p:nvPr>
        </p:nvSpPr>
        <p:spPr>
          <a:xfrm>
            <a:off x="10614211" y="6578054"/>
            <a:ext cx="900953" cy="226546"/>
          </a:xfrm>
          <a:prstGeom prst="rect">
            <a:avLst/>
          </a:prstGeom>
        </p:spPr>
        <p:txBody>
          <a:bodyPr vert="horz" lIns="0" tIns="0" rIns="0" bIns="0" rtlCol="0" anchor="ctr"/>
          <a:lstStyle>
            <a:lvl1pPr algn="r">
              <a:defRPr sz="1000">
                <a:solidFill>
                  <a:schemeClr val="tx1"/>
                </a:solidFill>
              </a:defRPr>
            </a:lvl1pPr>
          </a:lstStyle>
          <a:p>
            <a:fld id="{CCD26548-A701-4132-A0A2-A9B09A70FF4B}" type="slidenum">
              <a:rPr lang="fi-FI" smtClean="0"/>
              <a:pPr/>
              <a:t>‹#›</a:t>
            </a:fld>
            <a:endParaRPr lang="fi-FI"/>
          </a:p>
        </p:txBody>
      </p:sp>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714" r:id="rId1"/>
  </p:sldLayoutIdLst>
  <p:hf hdr="0" ftr="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3000"/>
        </a:lnSpc>
        <a:spcBef>
          <a:spcPts val="1200"/>
        </a:spcBef>
        <a:buFont typeface="Arial" panose="020B0604020202020204" pitchFamily="34" charset="0"/>
        <a:buChar char="•"/>
        <a:defRPr sz="2200" kern="1200" spc="-20" baseline="0">
          <a:solidFill>
            <a:schemeClr val="tx1"/>
          </a:solidFill>
          <a:latin typeface="+mn-lt"/>
          <a:ea typeface="+mn-ea"/>
          <a:cs typeface="+mn-cs"/>
        </a:defRPr>
      </a:lvl1pPr>
      <a:lvl2pPr marL="62706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2pPr>
      <a:lvl3pPr marL="98583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3pPr>
      <a:lvl4pPr marL="1344613"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4pPr>
      <a:lvl5pPr marL="1703388" indent="-268288" algn="l" defTabSz="914400" rtl="0" eaLnBrk="1" latinLnBrk="0" hangingPunct="1">
        <a:lnSpc>
          <a:spcPct val="103000"/>
        </a:lnSpc>
        <a:spcBef>
          <a:spcPts val="600"/>
        </a:spcBef>
        <a:buFont typeface="Arial" panose="020B0604020202020204" pitchFamily="34" charset="0"/>
        <a:buChar char="•"/>
        <a:defRPr sz="22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87C624B-E1D8-4FFB-AB29-EA08FC48D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66FB40F-A5E7-43AA-95BC-2A31EEB86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37A403F-3C8B-407F-8A55-64372E569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20FEC-12DD-4257-AA7E-0C278965980B}" type="datetimeFigureOut">
              <a:rPr lang="fi-FI" smtClean="0"/>
              <a:t>12.12.2023</a:t>
            </a:fld>
            <a:endParaRPr lang="fi-FI"/>
          </a:p>
        </p:txBody>
      </p:sp>
      <p:sp>
        <p:nvSpPr>
          <p:cNvPr id="5" name="Alatunnisteen paikkamerkki 4">
            <a:extLst>
              <a:ext uri="{FF2B5EF4-FFF2-40B4-BE49-F238E27FC236}">
                <a16:creationId xmlns:a16="http://schemas.microsoft.com/office/drawing/2014/main" id="{932A12F2-AA7F-4D2C-A34E-17408691A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552A84E-6EA5-493C-90B1-0EB267192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11E85-93D8-4A11-99AC-768054465F63}" type="slidenum">
              <a:rPr lang="fi-FI" smtClean="0"/>
              <a:t>‹#›</a:t>
            </a:fld>
            <a:endParaRPr lang="fi-FI"/>
          </a:p>
        </p:txBody>
      </p:sp>
    </p:spTree>
    <p:extLst>
      <p:ext uri="{BB962C8B-B14F-4D97-AF65-F5344CB8AC3E}">
        <p14:creationId xmlns:p14="http://schemas.microsoft.com/office/powerpoint/2010/main" val="3545373234"/>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36.png"/><Relationship Id="rId12" Type="http://schemas.openxmlformats.org/officeDocument/2006/relationships/image" Target="../media/image43.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notesSlide" Target="../notesSlides/notesSlide5.xm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35.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47.svg"/><Relationship Id="rId12" Type="http://schemas.openxmlformats.org/officeDocument/2006/relationships/image" Target="../media/image2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11" Type="http://schemas.openxmlformats.org/officeDocument/2006/relationships/image" Target="../media/image49.svg"/><Relationship Id="rId5" Type="http://schemas.openxmlformats.org/officeDocument/2006/relationships/image" Target="../media/image46.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svg"/><Relationship Id="rId3" Type="http://schemas.openxmlformats.org/officeDocument/2006/relationships/slideLayout" Target="../slideLayouts/slideLayout59.xml"/><Relationship Id="rId7" Type="http://schemas.openxmlformats.org/officeDocument/2006/relationships/image" Target="../media/image17.svg"/><Relationship Id="rId12"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24.png"/><Relationship Id="rId1" Type="http://schemas.microsoft.com/office/2007/relationships/media" Target="../media/media1.m4a"/><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4.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9.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3" Type="http://schemas.openxmlformats.org/officeDocument/2006/relationships/slideLayout" Target="../slideLayouts/slideLayout11.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1.sv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notesSlide" Target="../notesSlides/notesSlide4.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a:extLst>
              <a:ext uri="{FF2B5EF4-FFF2-40B4-BE49-F238E27FC236}">
                <a16:creationId xmlns:a16="http://schemas.microsoft.com/office/drawing/2014/main" id="{D06847C1-D93A-5DEC-51AC-4D58BD6B3BF0}"/>
              </a:ext>
            </a:extLst>
          </p:cNvPr>
          <p:cNvSpPr>
            <a:spLocks noGrp="1"/>
          </p:cNvSpPr>
          <p:nvPr>
            <p:ph type="pic" idx="14"/>
          </p:nvPr>
        </p:nvSpPr>
        <p:spPr>
          <a:xfrm>
            <a:off x="0" y="8574"/>
            <a:ext cx="11549251" cy="3468952"/>
          </a:xfrm>
        </p:spPr>
      </p:sp>
      <p:pic>
        <p:nvPicPr>
          <p:cNvPr id="6" name="Graphic 11">
            <a:extLst>
              <a:ext uri="{FF2B5EF4-FFF2-40B4-BE49-F238E27FC236}">
                <a16:creationId xmlns:a16="http://schemas.microsoft.com/office/drawing/2014/main" id="{2A0E5647-B47F-A05E-C35B-0739864A0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293" y="-31160"/>
            <a:ext cx="6652558" cy="3508686"/>
          </a:xfrm>
          <a:prstGeom prst="rect">
            <a:avLst/>
          </a:prstGeom>
        </p:spPr>
      </p:pic>
      <p:pic>
        <p:nvPicPr>
          <p:cNvPr id="8" name="Graphic 23">
            <a:extLst>
              <a:ext uri="{FF2B5EF4-FFF2-40B4-BE49-F238E27FC236}">
                <a16:creationId xmlns:a16="http://schemas.microsoft.com/office/drawing/2014/main" id="{333B65E1-0EE0-2984-CD80-3C50259669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8500" y="241409"/>
            <a:ext cx="2869861" cy="2963547"/>
          </a:xfrm>
          <a:prstGeom prst="rect">
            <a:avLst/>
          </a:prstGeom>
        </p:spPr>
      </p:pic>
      <p:pic>
        <p:nvPicPr>
          <p:cNvPr id="10" name="Graphic 27">
            <a:extLst>
              <a:ext uri="{FF2B5EF4-FFF2-40B4-BE49-F238E27FC236}">
                <a16:creationId xmlns:a16="http://schemas.microsoft.com/office/drawing/2014/main" id="{E183C0BB-A1CF-AAB0-8DCC-EB53F8479E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4674" y="468791"/>
            <a:ext cx="1982421" cy="2043092"/>
          </a:xfrm>
          <a:prstGeom prst="rect">
            <a:avLst/>
          </a:prstGeom>
        </p:spPr>
      </p:pic>
      <p:pic>
        <p:nvPicPr>
          <p:cNvPr id="12" name="Graphic 32">
            <a:extLst>
              <a:ext uri="{FF2B5EF4-FFF2-40B4-BE49-F238E27FC236}">
                <a16:creationId xmlns:a16="http://schemas.microsoft.com/office/drawing/2014/main" id="{821F5AEE-4024-8A6E-8272-EFE8C79A16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56441" y="632845"/>
            <a:ext cx="1004206" cy="1882871"/>
          </a:xfrm>
          <a:prstGeom prst="rect">
            <a:avLst/>
          </a:prstGeom>
        </p:spPr>
      </p:pic>
      <p:sp>
        <p:nvSpPr>
          <p:cNvPr id="14" name="TextBox 30">
            <a:extLst>
              <a:ext uri="{FF2B5EF4-FFF2-40B4-BE49-F238E27FC236}">
                <a16:creationId xmlns:a16="http://schemas.microsoft.com/office/drawing/2014/main" id="{4BC14552-7717-190B-5464-952B7F10B759}"/>
              </a:ext>
            </a:extLst>
          </p:cNvPr>
          <p:cNvSpPr txBox="1"/>
          <p:nvPr/>
        </p:nvSpPr>
        <p:spPr>
          <a:xfrm>
            <a:off x="4258354" y="1535943"/>
            <a:ext cx="2200204" cy="276999"/>
          </a:xfrm>
          <a:prstGeom prst="rect">
            <a:avLst/>
          </a:prstGeom>
          <a:noFill/>
        </p:spPr>
        <p:txBody>
          <a:bodyPr wrap="square" lIns="0" tIns="0" rIns="0" bIns="0" rtlCol="0" anchor="t">
            <a:spAutoFit/>
          </a:bodyPr>
          <a:lstStyle/>
          <a:p>
            <a:pPr algn="ctr"/>
            <a:r>
              <a:rPr lang="fi-FI" b="1" err="1">
                <a:solidFill>
                  <a:schemeClr val="bg1"/>
                </a:solidFill>
                <a:latin typeface="Verdana"/>
                <a:ea typeface="Verdana"/>
              </a:rPr>
              <a:t>Studerande</a:t>
            </a:r>
            <a:endParaRPr lang="fi-FI" b="1">
              <a:solidFill>
                <a:schemeClr val="bg1"/>
              </a:solidFill>
              <a:latin typeface="Verdana" panose="020B0604030504040204" pitchFamily="34" charset="0"/>
              <a:ea typeface="Verdana" panose="020B0604030504040204" pitchFamily="34" charset="0"/>
            </a:endParaRPr>
          </a:p>
        </p:txBody>
      </p:sp>
      <p:sp>
        <p:nvSpPr>
          <p:cNvPr id="16" name="TextBox 7">
            <a:extLst>
              <a:ext uri="{FF2B5EF4-FFF2-40B4-BE49-F238E27FC236}">
                <a16:creationId xmlns:a16="http://schemas.microsoft.com/office/drawing/2014/main" id="{D90E3FA5-CA5A-B69A-3DE7-50CFBDCCE057}"/>
              </a:ext>
            </a:extLst>
          </p:cNvPr>
          <p:cNvSpPr txBox="1"/>
          <p:nvPr/>
        </p:nvSpPr>
        <p:spPr>
          <a:xfrm>
            <a:off x="4328319" y="2519549"/>
            <a:ext cx="2130225" cy="492443"/>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600" b="1">
                <a:solidFill>
                  <a:schemeClr val="bg1"/>
                </a:solidFill>
                <a:latin typeface="Verdana"/>
                <a:ea typeface="Verdana"/>
                <a:cs typeface="Arial"/>
              </a:rPr>
              <a:t>Elevhälsans </a:t>
            </a:r>
            <a:r>
              <a:rPr lang="fi-FI" sz="1600" b="1" err="1">
                <a:solidFill>
                  <a:schemeClr val="bg1"/>
                </a:solidFill>
                <a:latin typeface="Verdana"/>
                <a:ea typeface="Verdana"/>
                <a:cs typeface="Arial"/>
              </a:rPr>
              <a:t>tjänster</a:t>
            </a:r>
            <a:endParaRPr lang="fi-FI" sz="1600" b="1">
              <a:solidFill>
                <a:schemeClr val="bg1"/>
              </a:solidFill>
              <a:latin typeface="Verdana"/>
              <a:ea typeface="Verdana"/>
              <a:cs typeface="Arial"/>
            </a:endParaRPr>
          </a:p>
        </p:txBody>
      </p:sp>
      <p:sp>
        <p:nvSpPr>
          <p:cNvPr id="18" name="Otsikko 17">
            <a:extLst>
              <a:ext uri="{FF2B5EF4-FFF2-40B4-BE49-F238E27FC236}">
                <a16:creationId xmlns:a16="http://schemas.microsoft.com/office/drawing/2014/main" id="{B6E85942-DC8D-7478-B639-3B31FB88CBB4}"/>
              </a:ext>
            </a:extLst>
          </p:cNvPr>
          <p:cNvSpPr>
            <a:spLocks noGrp="1"/>
          </p:cNvSpPr>
          <p:nvPr>
            <p:ph type="ctrTitle"/>
          </p:nvPr>
        </p:nvSpPr>
        <p:spPr>
          <a:xfrm>
            <a:off x="538232" y="3809280"/>
            <a:ext cx="8735077" cy="1690756"/>
          </a:xfrm>
        </p:spPr>
        <p:txBody>
          <a:bodyPr/>
          <a:lstStyle/>
          <a:p>
            <a:r>
              <a:rPr lang="fi-FI" sz="3600">
                <a:ea typeface="Verdana"/>
              </a:rPr>
              <a:t>Livet </a:t>
            </a:r>
            <a:r>
              <a:rPr lang="fi-FI" sz="3600" err="1">
                <a:ea typeface="Verdana"/>
              </a:rPr>
              <a:t>framför</a:t>
            </a:r>
            <a:r>
              <a:rPr lang="fi-FI" sz="3600">
                <a:ea typeface="Verdana"/>
              </a:rPr>
              <a:t> </a:t>
            </a:r>
            <a:r>
              <a:rPr lang="fi-FI" sz="3600" err="1">
                <a:ea typeface="Verdana"/>
              </a:rPr>
              <a:t>dig</a:t>
            </a:r>
            <a:r>
              <a:rPr lang="fi-FI" sz="3600">
                <a:ea typeface="Verdana"/>
              </a:rPr>
              <a:t>  –</a:t>
            </a:r>
            <a:r>
              <a:rPr lang="fi-FI" sz="3600" err="1">
                <a:ea typeface="Verdana"/>
              </a:rPr>
              <a:t>elevhälsans</a:t>
            </a:r>
            <a:r>
              <a:rPr lang="fi-FI" sz="3600">
                <a:ea typeface="Verdana"/>
              </a:rPr>
              <a:t> </a:t>
            </a:r>
            <a:r>
              <a:rPr lang="fi-FI" sz="3600" err="1">
                <a:ea typeface="Verdana"/>
              </a:rPr>
              <a:t>sektorsövergripande</a:t>
            </a:r>
            <a:r>
              <a:rPr lang="fi-FI" sz="3600">
                <a:ea typeface="Verdana"/>
              </a:rPr>
              <a:t> </a:t>
            </a:r>
            <a:r>
              <a:rPr lang="fi-FI" sz="3600" err="1">
                <a:ea typeface="Verdana"/>
              </a:rPr>
              <a:t>samarbete</a:t>
            </a:r>
            <a:r>
              <a:rPr lang="fi-FI" sz="3600">
                <a:ea typeface="Verdana"/>
              </a:rPr>
              <a:t> </a:t>
            </a:r>
            <a:endParaRPr lang="fi-FI" sz="3600">
              <a:ea typeface="+mj-lt"/>
              <a:cs typeface="+mj-lt"/>
            </a:endParaRPr>
          </a:p>
          <a:p>
            <a:endParaRPr lang="fi-FI" sz="1400">
              <a:ea typeface="Verdana"/>
            </a:endParaRPr>
          </a:p>
        </p:txBody>
      </p:sp>
      <p:sp>
        <p:nvSpPr>
          <p:cNvPr id="5" name="Subtitle 4">
            <a:extLst>
              <a:ext uri="{FF2B5EF4-FFF2-40B4-BE49-F238E27FC236}">
                <a16:creationId xmlns:a16="http://schemas.microsoft.com/office/drawing/2014/main" id="{338C1B31-F20E-154E-9F7B-3225E84DE4E0}"/>
              </a:ext>
            </a:extLst>
          </p:cNvPr>
          <p:cNvSpPr>
            <a:spLocks noGrp="1"/>
          </p:cNvSpPr>
          <p:nvPr>
            <p:ph type="subTitle" idx="1"/>
          </p:nvPr>
        </p:nvSpPr>
        <p:spPr>
          <a:xfrm>
            <a:off x="697167" y="5677298"/>
            <a:ext cx="8875537" cy="797805"/>
          </a:xfrm>
        </p:spPr>
        <p:txBody>
          <a:bodyPr/>
          <a:lstStyle/>
          <a:p>
            <a:pPr>
              <a:lnSpc>
                <a:spcPct val="100000"/>
              </a:lnSpc>
            </a:pPr>
            <a:r>
              <a:rPr lang="sv-FI" sz="1400" b="1">
                <a:ea typeface="+mn-lt"/>
                <a:cs typeface="+mn-lt"/>
              </a:rPr>
              <a:t>Diabilderna refereras (presentationen tar </a:t>
            </a:r>
            <a:r>
              <a:rPr lang="sv-FI" sz="1400" b="1">
                <a:solidFill>
                  <a:schemeClr val="tx1">
                    <a:lumMod val="95000"/>
                    <a:lumOff val="5000"/>
                  </a:schemeClr>
                </a:solidFill>
                <a:ea typeface="+mn-lt"/>
                <a:cs typeface="+mn-lt"/>
              </a:rPr>
              <a:t>ca 20 </a:t>
            </a:r>
            <a:r>
              <a:rPr lang="sv-FI" sz="1400" b="1">
                <a:ea typeface="+mn-lt"/>
                <a:cs typeface="+mn-lt"/>
              </a:rPr>
              <a:t>minuter) </a:t>
            </a:r>
            <a:br>
              <a:rPr lang="sv-FI" sz="1400">
                <a:ea typeface="+mn-lt"/>
                <a:cs typeface="+mn-lt"/>
              </a:rPr>
            </a:br>
            <a:r>
              <a:rPr lang="sv-FI" sz="1400">
                <a:ea typeface="+mn-lt"/>
                <a:cs typeface="+mn-lt"/>
              </a:rPr>
              <a:t> </a:t>
            </a:r>
            <a:endParaRPr lang="fi-FI" sz="1400">
              <a:ea typeface="+mn-lt"/>
              <a:cs typeface="+mn-lt"/>
            </a:endParaRPr>
          </a:p>
          <a:p>
            <a:pPr>
              <a:lnSpc>
                <a:spcPct val="100000"/>
              </a:lnSpc>
            </a:pPr>
            <a:r>
              <a:rPr lang="fi-FI" sz="1400">
                <a:ea typeface="Verdana"/>
              </a:rPr>
              <a:t>- </a:t>
            </a:r>
            <a:r>
              <a:rPr lang="sv-FI" sz="1400">
                <a:ea typeface="+mn-lt"/>
                <a:cs typeface="+mn-lt"/>
              </a:rPr>
              <a:t>sätt presentationen i bildspelsläge så startar referatet automatiskt  när du byter bild</a:t>
            </a:r>
            <a:endParaRPr lang="en-US" sz="1400">
              <a:ea typeface="Verdana"/>
            </a:endParaRPr>
          </a:p>
        </p:txBody>
      </p:sp>
    </p:spTree>
    <p:extLst>
      <p:ext uri="{BB962C8B-B14F-4D97-AF65-F5344CB8AC3E}">
        <p14:creationId xmlns:p14="http://schemas.microsoft.com/office/powerpoint/2010/main" val="130572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35C62-A0BC-4502-B064-9C6445030B27}"/>
              </a:ext>
            </a:extLst>
          </p:cNvPr>
          <p:cNvSpPr>
            <a:spLocks noGrp="1"/>
          </p:cNvSpPr>
          <p:nvPr>
            <p:ph type="title"/>
          </p:nvPr>
        </p:nvSpPr>
        <p:spPr>
          <a:xfrm>
            <a:off x="1119888" y="205005"/>
            <a:ext cx="9233967" cy="760252"/>
          </a:xfrm>
        </p:spPr>
        <p:txBody>
          <a:bodyPr/>
          <a:lstStyle/>
          <a:p>
            <a:r>
              <a:rPr lang="fi-FI" sz="2000">
                <a:solidFill>
                  <a:srgbClr val="FF0000"/>
                </a:solidFill>
              </a:rPr>
              <a:t> </a:t>
            </a:r>
            <a:r>
              <a:rPr lang="fi-FI" sz="2000" err="1">
                <a:ea typeface="Verdana"/>
              </a:rPr>
              <a:t>Elevhälsans</a:t>
            </a:r>
            <a:r>
              <a:rPr lang="fi-FI" sz="2000">
                <a:ea typeface="Verdana"/>
              </a:rPr>
              <a:t> </a:t>
            </a:r>
            <a:r>
              <a:rPr lang="fi-FI" sz="2000" err="1">
                <a:ea typeface="Verdana"/>
              </a:rPr>
              <a:t>remissprocess</a:t>
            </a:r>
            <a:r>
              <a:rPr lang="fi-FI" sz="2000">
                <a:ea typeface="Verdana"/>
              </a:rPr>
              <a:t> </a:t>
            </a:r>
            <a:r>
              <a:rPr lang="fi-FI" sz="2000" err="1">
                <a:ea typeface="Verdana"/>
              </a:rPr>
              <a:t>till</a:t>
            </a:r>
            <a:r>
              <a:rPr lang="fi-FI" sz="2000">
                <a:ea typeface="Verdana"/>
              </a:rPr>
              <a:t> </a:t>
            </a:r>
            <a:r>
              <a:rPr lang="fi-FI" sz="2000" err="1">
                <a:ea typeface="Verdana"/>
              </a:rPr>
              <a:t>specialsjukvården</a:t>
            </a:r>
            <a:endParaRPr lang="fi-FI" sz="2000">
              <a:ea typeface="Verdana"/>
            </a:endParaRPr>
          </a:p>
        </p:txBody>
      </p:sp>
      <p:sp>
        <p:nvSpPr>
          <p:cNvPr id="5" name="Dian numeron paikkamerkki 4">
            <a:extLst>
              <a:ext uri="{FF2B5EF4-FFF2-40B4-BE49-F238E27FC236}">
                <a16:creationId xmlns:a16="http://schemas.microsoft.com/office/drawing/2014/main" id="{FB767941-2072-463C-B5A1-DAA5B8BFB4B2}"/>
              </a:ext>
            </a:extLst>
          </p:cNvPr>
          <p:cNvSpPr>
            <a:spLocks noGrp="1"/>
          </p:cNvSpPr>
          <p:nvPr>
            <p:ph type="sldNum" sz="quarter" idx="12"/>
          </p:nvPr>
        </p:nvSpPr>
        <p:spPr/>
        <p:txBody>
          <a:bodyPr/>
          <a:lstStyle/>
          <a:p>
            <a:fld id="{CCD26548-A701-4132-A0A2-A9B09A70FF4B}" type="slidenum">
              <a:rPr lang="fi-FI" smtClean="0"/>
              <a:t>10</a:t>
            </a:fld>
            <a:endParaRPr lang="fi-FI"/>
          </a:p>
        </p:txBody>
      </p:sp>
      <p:sp>
        <p:nvSpPr>
          <p:cNvPr id="6" name="Content Placeholder 5">
            <a:extLst>
              <a:ext uri="{FF2B5EF4-FFF2-40B4-BE49-F238E27FC236}">
                <a16:creationId xmlns:a16="http://schemas.microsoft.com/office/drawing/2014/main" id="{153CAC40-28FE-48C9-B284-C2EA0736AB78}"/>
              </a:ext>
            </a:extLst>
          </p:cNvPr>
          <p:cNvSpPr txBox="1">
            <a:spLocks noGrp="1"/>
          </p:cNvSpPr>
          <p:nvPr>
            <p:ph idx="1"/>
          </p:nvPr>
        </p:nvSpPr>
        <p:spPr>
          <a:xfrm>
            <a:off x="180373" y="2150534"/>
            <a:ext cx="2873021" cy="2025124"/>
          </a:xfrm>
          <a:prstGeom prst="rect">
            <a:avLst/>
          </a:prstGeom>
          <a:noFill/>
          <a:ln w="38100">
            <a:solidFill>
              <a:srgbClr val="E8CAFF"/>
            </a:solidFill>
          </a:ln>
        </p:spPr>
        <p:txBody>
          <a:bodyPr wrap="square" lIns="180000" tIns="180000" rIns="180000" bIns="180000" rtlCol="0" anchor="t">
            <a:spAutoFit/>
          </a:bodyPr>
          <a:lstStyle/>
          <a:p>
            <a:pPr marL="267970" indent="-267970">
              <a:spcAft>
                <a:spcPts val="1200"/>
              </a:spcAft>
            </a:pPr>
            <a:r>
              <a:rPr lang="sv-FI" sz="1200">
                <a:ea typeface="+mn-lt"/>
                <a:cs typeface="+mn-lt"/>
              </a:rPr>
              <a:t>Intern konsultation inom elevhälsans tjänster </a:t>
            </a:r>
          </a:p>
          <a:p>
            <a:pPr marL="267970" indent="-267970"/>
            <a:r>
              <a:rPr lang="sv-FI" sz="1200">
                <a:ea typeface="+mn-lt"/>
                <a:cs typeface="+mn-lt"/>
              </a:rPr>
              <a:t>Vid behov gemensamt möte med elevhälsopersonalen</a:t>
            </a:r>
            <a:endParaRPr lang="fi-FI" sz="1200"/>
          </a:p>
          <a:p>
            <a:pPr marL="267970" indent="-267970"/>
            <a:r>
              <a:rPr lang="sv-FI" sz="1200">
                <a:ea typeface="+mn-lt"/>
                <a:cs typeface="+mn-lt"/>
              </a:rPr>
              <a:t>Vid behov gemensam mottagning</a:t>
            </a:r>
            <a:endParaRPr lang="fi-FI" sz="1200">
              <a:ea typeface="Verdana"/>
            </a:endParaRPr>
          </a:p>
        </p:txBody>
      </p:sp>
      <p:pic>
        <p:nvPicPr>
          <p:cNvPr id="7" name="Graphic 36">
            <a:extLst>
              <a:ext uri="{FF2B5EF4-FFF2-40B4-BE49-F238E27FC236}">
                <a16:creationId xmlns:a16="http://schemas.microsoft.com/office/drawing/2014/main" id="{AFD0936D-F10E-4D16-AA8D-34B6C436A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808" y="4664671"/>
            <a:ext cx="2076667" cy="1494005"/>
          </a:xfrm>
          <a:prstGeom prst="rect">
            <a:avLst/>
          </a:prstGeom>
        </p:spPr>
      </p:pic>
      <p:sp>
        <p:nvSpPr>
          <p:cNvPr id="9" name="TextBox 6">
            <a:extLst>
              <a:ext uri="{FF2B5EF4-FFF2-40B4-BE49-F238E27FC236}">
                <a16:creationId xmlns:a16="http://schemas.microsoft.com/office/drawing/2014/main" id="{3EF4B5BF-99CB-4FA8-B12E-541D9E38DFD0}"/>
              </a:ext>
            </a:extLst>
          </p:cNvPr>
          <p:cNvSpPr txBox="1"/>
          <p:nvPr/>
        </p:nvSpPr>
        <p:spPr>
          <a:xfrm>
            <a:off x="3358630" y="958517"/>
            <a:ext cx="2177218" cy="855958"/>
          </a:xfrm>
          <a:prstGeom prst="rect">
            <a:avLst/>
          </a:prstGeom>
          <a:solidFill>
            <a:srgbClr val="E8CAFF"/>
          </a:solidFill>
          <a:ln>
            <a:noFill/>
          </a:ln>
        </p:spPr>
        <p:txBody>
          <a:bodyPr wrap="square" lIns="180000" tIns="180000" rIns="180000" bIns="180000" rtlCol="0" anchor="t">
            <a:spAutoFit/>
          </a:bodyPr>
          <a:lstStyle/>
          <a:p>
            <a:pPr>
              <a:spcAft>
                <a:spcPts val="1200"/>
              </a:spcAft>
              <a:tabLst>
                <a:tab pos="288000" algn="l"/>
              </a:tabLst>
            </a:pPr>
            <a:r>
              <a:rPr lang="sv-FI" sz="1600" b="1">
                <a:latin typeface="+mj-lt"/>
                <a:ea typeface="+mn-lt"/>
                <a:cs typeface="+mn-lt"/>
              </a:rPr>
              <a:t>Konsultation</a:t>
            </a:r>
            <a:r>
              <a:rPr lang="sv-FI" sz="1600" b="1">
                <a:ea typeface="+mn-lt"/>
                <a:cs typeface="+mn-lt"/>
              </a:rPr>
              <a:t> av</a:t>
            </a:r>
            <a:r>
              <a:rPr lang="sv-FI" sz="1600" b="1">
                <a:solidFill>
                  <a:srgbClr val="000000"/>
                </a:solidFill>
                <a:ea typeface="+mn-lt"/>
                <a:cs typeface="+mn-lt"/>
              </a:rPr>
              <a:t> samarbetspart</a:t>
            </a:r>
            <a:endParaRPr lang="sv-FI" sz="1600" b="1">
              <a:solidFill>
                <a:srgbClr val="000000"/>
              </a:solidFill>
              <a:ea typeface="Verdana"/>
            </a:endParaRPr>
          </a:p>
        </p:txBody>
      </p:sp>
      <p:sp>
        <p:nvSpPr>
          <p:cNvPr id="10" name="TextBox 7">
            <a:extLst>
              <a:ext uri="{FF2B5EF4-FFF2-40B4-BE49-F238E27FC236}">
                <a16:creationId xmlns:a16="http://schemas.microsoft.com/office/drawing/2014/main" id="{6B1039AC-302B-41AC-BBB7-D77231552C6D}"/>
              </a:ext>
            </a:extLst>
          </p:cNvPr>
          <p:cNvSpPr txBox="1"/>
          <p:nvPr/>
        </p:nvSpPr>
        <p:spPr>
          <a:xfrm>
            <a:off x="5932109" y="779100"/>
            <a:ext cx="2059238" cy="1102179"/>
          </a:xfrm>
          <a:prstGeom prst="rect">
            <a:avLst/>
          </a:prstGeom>
          <a:solidFill>
            <a:srgbClr val="E8CAFF"/>
          </a:solidFill>
        </p:spPr>
        <p:txBody>
          <a:bodyPr wrap="square" lIns="180000" tIns="180000" rIns="180000" bIns="180000" rtlCol="0" anchor="t">
            <a:spAutoFit/>
          </a:bodyPr>
          <a:lstStyle/>
          <a:p>
            <a:pPr>
              <a:tabLst>
                <a:tab pos="288000" algn="l"/>
              </a:tabLst>
            </a:pPr>
            <a:r>
              <a:rPr lang="sv-FI" sz="1600" b="1">
                <a:latin typeface="+mj-lt"/>
                <a:ea typeface="+mn-lt"/>
                <a:cs typeface="+mn-lt"/>
              </a:rPr>
              <a:t>Skolläkaren konsulteras </a:t>
            </a:r>
            <a:r>
              <a:rPr lang="fi-FI" sz="1600" b="1" err="1">
                <a:latin typeface="+mj-lt"/>
                <a:ea typeface="+mn-lt"/>
                <a:cs typeface="+mn-lt"/>
              </a:rPr>
              <a:t>vid</a:t>
            </a:r>
            <a:r>
              <a:rPr lang="fi-FI" sz="1600" b="1">
                <a:latin typeface="+mj-lt"/>
                <a:ea typeface="+mn-lt"/>
                <a:cs typeface="+mn-lt"/>
              </a:rPr>
              <a:t> </a:t>
            </a:r>
            <a:r>
              <a:rPr lang="fi-FI" sz="1600" b="1" err="1">
                <a:latin typeface="+mj-lt"/>
                <a:ea typeface="+mn-lt"/>
                <a:cs typeface="+mn-lt"/>
              </a:rPr>
              <a:t>behov</a:t>
            </a:r>
            <a:endParaRPr lang="fi-FI" b="1">
              <a:latin typeface="+mj-lt"/>
            </a:endParaRPr>
          </a:p>
        </p:txBody>
      </p:sp>
      <p:sp>
        <p:nvSpPr>
          <p:cNvPr id="11" name="TextBox 8">
            <a:extLst>
              <a:ext uri="{FF2B5EF4-FFF2-40B4-BE49-F238E27FC236}">
                <a16:creationId xmlns:a16="http://schemas.microsoft.com/office/drawing/2014/main" id="{3CBBE43A-E29F-45CE-A1CB-B011EFAA5352}"/>
              </a:ext>
            </a:extLst>
          </p:cNvPr>
          <p:cNvSpPr txBox="1"/>
          <p:nvPr/>
        </p:nvSpPr>
        <p:spPr>
          <a:xfrm>
            <a:off x="8285518" y="1725880"/>
            <a:ext cx="3277039" cy="1871621"/>
          </a:xfrm>
          <a:prstGeom prst="rect">
            <a:avLst/>
          </a:prstGeom>
          <a:noFill/>
          <a:ln w="38100">
            <a:solidFill>
              <a:srgbClr val="E8CAFF"/>
            </a:solidFill>
          </a:ln>
        </p:spPr>
        <p:txBody>
          <a:bodyPr wrap="square" lIns="180000" tIns="180000" rIns="180000" bIns="180000" rtlCol="0" anchor="t">
            <a:spAutoFit/>
          </a:bodyPr>
          <a:lstStyle/>
          <a:p>
            <a:r>
              <a:rPr lang="sv" sz="1200">
                <a:ea typeface="+mn-lt"/>
                <a:cs typeface="+mn-lt"/>
              </a:rPr>
              <a:t>Till mottagningen skickas de kartläggningar, utredningar och nödvändiga sammanfattningar eller utlåtanden som hälsovårdaren, kuratorn och psykologen gjort samt lärarens och speciallärarens sammandrag </a:t>
            </a:r>
            <a:endParaRPr lang="en-US" sz="1200"/>
          </a:p>
          <a:p>
            <a:endParaRPr lang="sv-FI" sz="1400">
              <a:ea typeface="Verdana"/>
            </a:endParaRPr>
          </a:p>
        </p:txBody>
      </p:sp>
      <p:sp>
        <p:nvSpPr>
          <p:cNvPr id="12" name="TextBox 17">
            <a:extLst>
              <a:ext uri="{FF2B5EF4-FFF2-40B4-BE49-F238E27FC236}">
                <a16:creationId xmlns:a16="http://schemas.microsoft.com/office/drawing/2014/main" id="{46EDF11B-464E-435B-8F82-DAF70977DD23}"/>
              </a:ext>
            </a:extLst>
          </p:cNvPr>
          <p:cNvSpPr txBox="1"/>
          <p:nvPr/>
        </p:nvSpPr>
        <p:spPr>
          <a:xfrm>
            <a:off x="8485439" y="5239266"/>
            <a:ext cx="2547746" cy="732848"/>
          </a:xfrm>
          <a:prstGeom prst="rect">
            <a:avLst/>
          </a:prstGeom>
          <a:noFill/>
          <a:ln w="38100">
            <a:solidFill>
              <a:srgbClr val="E8CAFF"/>
            </a:solidFill>
          </a:ln>
        </p:spPr>
        <p:txBody>
          <a:bodyPr wrap="square" lIns="180000" tIns="180000" rIns="180000" bIns="180000" rtlCol="0" anchor="t">
            <a:spAutoFit/>
          </a:bodyPr>
          <a:lstStyle/>
          <a:p>
            <a:pPr marL="285750" indent="-285750">
              <a:spcAft>
                <a:spcPts val="1200"/>
              </a:spcAft>
              <a:buFont typeface="Arial"/>
              <a:buChar char="•"/>
            </a:pPr>
            <a:r>
              <a:rPr lang="sv-FI" sz="1200">
                <a:ea typeface="+mn-lt"/>
                <a:cs typeface="+mn-lt"/>
              </a:rPr>
              <a:t>Gemensam mottagning om det behövs</a:t>
            </a:r>
            <a:endParaRPr lang="fi-FI" sz="1200">
              <a:latin typeface="Verdana"/>
              <a:ea typeface="Verdana"/>
              <a:cs typeface="Arial"/>
            </a:endParaRPr>
          </a:p>
        </p:txBody>
      </p:sp>
      <p:sp>
        <p:nvSpPr>
          <p:cNvPr id="13" name="TextBox 18">
            <a:extLst>
              <a:ext uri="{FF2B5EF4-FFF2-40B4-BE49-F238E27FC236}">
                <a16:creationId xmlns:a16="http://schemas.microsoft.com/office/drawing/2014/main" id="{C2CE895B-BC31-4827-A63F-A8C153FA86CB}"/>
              </a:ext>
            </a:extLst>
          </p:cNvPr>
          <p:cNvSpPr txBox="1"/>
          <p:nvPr/>
        </p:nvSpPr>
        <p:spPr>
          <a:xfrm>
            <a:off x="3361783" y="2565376"/>
            <a:ext cx="4147380" cy="1517678"/>
          </a:xfrm>
          <a:prstGeom prst="rect">
            <a:avLst/>
          </a:prstGeom>
          <a:noFill/>
          <a:ln w="38100">
            <a:solidFill>
              <a:srgbClr val="E8CAFF"/>
            </a:solidFill>
          </a:ln>
        </p:spPr>
        <p:txBody>
          <a:bodyPr wrap="square" lIns="180000" tIns="180000" rIns="180000" bIns="180000" rtlCol="0" anchor="t">
            <a:spAutoFit/>
          </a:bodyPr>
          <a:lstStyle/>
          <a:p>
            <a:pPr marL="285750" indent="-285750">
              <a:spcBef>
                <a:spcPts val="600"/>
              </a:spcBef>
              <a:spcAft>
                <a:spcPts val="1200"/>
              </a:spcAft>
              <a:buFont typeface="Arial"/>
              <a:buChar char="•"/>
              <a:tabLst>
                <a:tab pos="288000" algn="l"/>
              </a:tabLst>
            </a:pPr>
            <a:r>
              <a:rPr lang="sv-FI" sz="1200">
                <a:latin typeface="Verdana" panose="020B0604030504040204" pitchFamily="34" charset="0"/>
                <a:ea typeface="Verdana" panose="020B0604030504040204" pitchFamily="34" charset="0"/>
                <a:cs typeface="+mn-lt"/>
              </a:rPr>
              <a:t>Mottagaren av remissen kallar </a:t>
            </a:r>
            <a:r>
              <a:rPr lang="sv" sz="1200">
                <a:latin typeface="Verdana" panose="020B0604030504040204" pitchFamily="34" charset="0"/>
                <a:ea typeface="Verdana" panose="020B0604030504040204" pitchFamily="34" charset="0"/>
                <a:cs typeface="+mn-lt"/>
              </a:rPr>
              <a:t>den remitterande organisationens representanter till samarbete </a:t>
            </a:r>
            <a:endParaRPr lang="en-US" sz="1200">
              <a:latin typeface="Verdana" panose="020B0604030504040204" pitchFamily="34" charset="0"/>
              <a:ea typeface="Verdana" panose="020B0604030504040204" pitchFamily="34" charset="0"/>
              <a:cs typeface="+mn-lt"/>
            </a:endParaRPr>
          </a:p>
          <a:p>
            <a:pPr marL="285750" indent="-285750">
              <a:spcBef>
                <a:spcPts val="600"/>
              </a:spcBef>
              <a:spcAft>
                <a:spcPts val="1200"/>
              </a:spcAft>
              <a:buFont typeface="Arial"/>
              <a:buChar char="•"/>
              <a:tabLst>
                <a:tab pos="288000" algn="l"/>
              </a:tabLst>
            </a:pPr>
            <a:r>
              <a:rPr lang="sv-FI" sz="1200">
                <a:latin typeface="Verdana" panose="020B0604030504040204" pitchFamily="34" charset="0"/>
                <a:ea typeface="Verdana" panose="020B0604030504040204" pitchFamily="34" charset="0"/>
                <a:cs typeface="+mn-lt"/>
              </a:rPr>
              <a:t>Överföring av uppgifter från vårdskedet och komplettering av nödvändiga uppgifter</a:t>
            </a:r>
            <a:endParaRPr lang="fi-FI" sz="1200">
              <a:latin typeface="Verdana" panose="020B0604030504040204" pitchFamily="34" charset="0"/>
              <a:ea typeface="Verdana" panose="020B0604030504040204" pitchFamily="34" charset="0"/>
            </a:endParaRPr>
          </a:p>
        </p:txBody>
      </p:sp>
      <p:pic>
        <p:nvPicPr>
          <p:cNvPr id="15" name="Graphic 16">
            <a:extLst>
              <a:ext uri="{FF2B5EF4-FFF2-40B4-BE49-F238E27FC236}">
                <a16:creationId xmlns:a16="http://schemas.microsoft.com/office/drawing/2014/main" id="{E4CA2C72-D879-470C-822D-C3A2B1A2BD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3328" y="1192776"/>
            <a:ext cx="695325" cy="419100"/>
          </a:xfrm>
          <a:prstGeom prst="rect">
            <a:avLst/>
          </a:prstGeom>
        </p:spPr>
      </p:pic>
      <p:pic>
        <p:nvPicPr>
          <p:cNvPr id="17" name="Graphic 23">
            <a:extLst>
              <a:ext uri="{FF2B5EF4-FFF2-40B4-BE49-F238E27FC236}">
                <a16:creationId xmlns:a16="http://schemas.microsoft.com/office/drawing/2014/main" id="{5449FFF4-C7E8-4F62-986D-B1675970CE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3629" y="3605774"/>
            <a:ext cx="411365" cy="817045"/>
          </a:xfrm>
          <a:prstGeom prst="rect">
            <a:avLst/>
          </a:prstGeom>
        </p:spPr>
      </p:pic>
      <p:sp>
        <p:nvSpPr>
          <p:cNvPr id="3" name="TextBox 2">
            <a:extLst>
              <a:ext uri="{FF2B5EF4-FFF2-40B4-BE49-F238E27FC236}">
                <a16:creationId xmlns:a16="http://schemas.microsoft.com/office/drawing/2014/main" id="{2EA5369E-7261-F18E-6587-363EBF2FFDE7}"/>
              </a:ext>
            </a:extLst>
          </p:cNvPr>
          <p:cNvSpPr txBox="1"/>
          <p:nvPr/>
        </p:nvSpPr>
        <p:spPr>
          <a:xfrm>
            <a:off x="303896" y="1146017"/>
            <a:ext cx="2625973" cy="984885"/>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FI" sz="1600" b="1">
                <a:ea typeface="+mn-lt"/>
                <a:cs typeface="+mn-lt"/>
              </a:rPr>
              <a:t>En inledande kartläggning av </a:t>
            </a:r>
            <a:r>
              <a:rPr lang="sv-FI" sz="1600" b="1">
                <a:latin typeface="+mj-lt"/>
                <a:ea typeface="+mn-lt"/>
                <a:cs typeface="+mn-lt"/>
              </a:rPr>
              <a:t>studerandes</a:t>
            </a:r>
            <a:r>
              <a:rPr lang="sv-FI" sz="1600" b="1">
                <a:ea typeface="+mn-lt"/>
                <a:cs typeface="+mn-lt"/>
              </a:rPr>
              <a:t> situation</a:t>
            </a:r>
            <a:endParaRPr lang="sv-FI" sz="1600" b="1">
              <a:ea typeface="Verdana"/>
            </a:endParaRPr>
          </a:p>
          <a:p>
            <a:pPr algn="ctr"/>
            <a:endParaRPr lang="fi-FI" sz="1600" b="1">
              <a:ea typeface="Verdana"/>
            </a:endParaRPr>
          </a:p>
        </p:txBody>
      </p:sp>
      <p:sp>
        <p:nvSpPr>
          <p:cNvPr id="4" name="TextBox 3">
            <a:extLst>
              <a:ext uri="{FF2B5EF4-FFF2-40B4-BE49-F238E27FC236}">
                <a16:creationId xmlns:a16="http://schemas.microsoft.com/office/drawing/2014/main" id="{00AC4193-D969-A1A4-3F47-E35E33CA46A2}"/>
              </a:ext>
            </a:extLst>
          </p:cNvPr>
          <p:cNvSpPr txBox="1"/>
          <p:nvPr/>
        </p:nvSpPr>
        <p:spPr>
          <a:xfrm>
            <a:off x="8505871" y="858904"/>
            <a:ext cx="2734784" cy="800219"/>
          </a:xfrm>
          <a:prstGeom prst="rect">
            <a:avLst/>
          </a:prstGeom>
          <a:solidFill>
            <a:srgbClr val="E8CAFF"/>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sv-FI" b="1">
              <a:latin typeface="+mj-lt"/>
              <a:ea typeface="+mn-lt"/>
              <a:cs typeface="+mn-lt"/>
            </a:endParaRPr>
          </a:p>
          <a:p>
            <a:pPr algn="ctr"/>
            <a:r>
              <a:rPr lang="sv-FI" sz="1600" b="1">
                <a:latin typeface="+mj-lt"/>
                <a:ea typeface="+mn-lt"/>
                <a:cs typeface="+mn-lt"/>
              </a:rPr>
              <a:t>Tidsbokning till läkaren</a:t>
            </a:r>
            <a:endParaRPr lang="en-US" sz="1600" b="1">
              <a:latin typeface="+mj-lt"/>
              <a:ea typeface="+mn-lt"/>
              <a:cs typeface="+mn-lt"/>
            </a:endParaRPr>
          </a:p>
          <a:p>
            <a:pPr algn="ctr"/>
            <a:endParaRPr lang="fi-FI" b="1">
              <a:ea typeface="Verdana"/>
            </a:endParaRPr>
          </a:p>
        </p:txBody>
      </p:sp>
      <p:sp>
        <p:nvSpPr>
          <p:cNvPr id="19" name="TextBox 18">
            <a:extLst>
              <a:ext uri="{FF2B5EF4-FFF2-40B4-BE49-F238E27FC236}">
                <a16:creationId xmlns:a16="http://schemas.microsoft.com/office/drawing/2014/main" id="{D9B1AE4F-CBA7-C635-5524-D217E445075C}"/>
              </a:ext>
            </a:extLst>
          </p:cNvPr>
          <p:cNvSpPr txBox="1"/>
          <p:nvPr/>
        </p:nvSpPr>
        <p:spPr>
          <a:xfrm>
            <a:off x="8758354" y="4423416"/>
            <a:ext cx="2075899" cy="830997"/>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sv-FI" b="1">
                <a:ea typeface="+mn-lt"/>
                <a:cs typeface="+mn-lt"/>
              </a:rPr>
              <a:t> </a:t>
            </a:r>
            <a:r>
              <a:rPr lang="sv-FI" b="1">
                <a:latin typeface="+mj-lt"/>
                <a:ea typeface="+mn-lt"/>
                <a:cs typeface="+mn-lt"/>
              </a:rPr>
              <a:t>Läkarens   mottagning</a:t>
            </a:r>
            <a:endParaRPr lang="en-US" b="1">
              <a:latin typeface="+mj-lt"/>
              <a:ea typeface="Verdana"/>
            </a:endParaRPr>
          </a:p>
          <a:p>
            <a:endParaRPr lang="fi-FI" b="1">
              <a:ea typeface="Verdana"/>
            </a:endParaRPr>
          </a:p>
        </p:txBody>
      </p:sp>
      <p:sp>
        <p:nvSpPr>
          <p:cNvPr id="20" name="TextBox 19">
            <a:extLst>
              <a:ext uri="{FF2B5EF4-FFF2-40B4-BE49-F238E27FC236}">
                <a16:creationId xmlns:a16="http://schemas.microsoft.com/office/drawing/2014/main" id="{1AE78924-571A-51E0-5000-BE0126D8D3D8}"/>
              </a:ext>
            </a:extLst>
          </p:cNvPr>
          <p:cNvSpPr txBox="1"/>
          <p:nvPr/>
        </p:nvSpPr>
        <p:spPr>
          <a:xfrm>
            <a:off x="4005717" y="2063485"/>
            <a:ext cx="2625992" cy="523220"/>
          </a:xfrm>
          <a:prstGeom prst="rect">
            <a:avLst/>
          </a:prstGeom>
          <a:solidFill>
            <a:srgbClr val="E8CAFF"/>
          </a:solidFill>
          <a:ln>
            <a:solidFill>
              <a:srgbClr val="E8CAFF"/>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sv-FI" sz="1600" b="1">
                <a:latin typeface="+mj-lt"/>
                <a:ea typeface="+mn-lt"/>
                <a:cs typeface="+mn-lt"/>
              </a:rPr>
              <a:t>Remissen godkänns</a:t>
            </a:r>
            <a:r>
              <a:rPr lang="sv-FI" sz="1600">
                <a:latin typeface="+mj-lt"/>
                <a:ea typeface="+mn-lt"/>
                <a:cs typeface="+mn-lt"/>
              </a:rPr>
              <a:t> </a:t>
            </a:r>
            <a:endParaRPr lang="en-US" sz="1600">
              <a:latin typeface="+mj-lt"/>
              <a:ea typeface="Verdana"/>
            </a:endParaRPr>
          </a:p>
          <a:p>
            <a:endParaRPr lang="fi-FI" b="1">
              <a:ea typeface="Verdana"/>
            </a:endParaRPr>
          </a:p>
        </p:txBody>
      </p:sp>
      <p:sp>
        <p:nvSpPr>
          <p:cNvPr id="24" name="TextBox 23">
            <a:extLst>
              <a:ext uri="{FF2B5EF4-FFF2-40B4-BE49-F238E27FC236}">
                <a16:creationId xmlns:a16="http://schemas.microsoft.com/office/drawing/2014/main" id="{25E2326E-D7DE-14AB-4F7B-AED4F0C8AF7F}"/>
              </a:ext>
            </a:extLst>
          </p:cNvPr>
          <p:cNvSpPr txBox="1"/>
          <p:nvPr/>
        </p:nvSpPr>
        <p:spPr>
          <a:xfrm>
            <a:off x="3269500" y="4664671"/>
            <a:ext cx="4239663" cy="1877437"/>
          </a:xfrm>
          <a:prstGeom prst="rect">
            <a:avLst/>
          </a:prstGeom>
          <a:noFill/>
          <a:ln w="38100">
            <a:solidFill>
              <a:srgbClr val="E8CAFF"/>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endParaRPr lang="fi-FI" sz="1400">
              <a:latin typeface="Verdana"/>
              <a:ea typeface="Arial"/>
              <a:cs typeface="Arial"/>
            </a:endParaRPr>
          </a:p>
          <a:p>
            <a:pPr marL="285750" indent="-285750">
              <a:buFont typeface="Arial"/>
              <a:buChar char="•"/>
            </a:pPr>
            <a:r>
              <a:rPr lang="sv" sz="1200">
                <a:ea typeface="+mn-lt"/>
                <a:cs typeface="+mn-lt"/>
              </a:rPr>
              <a:t>Överförs informationen via läkaren eller hälsovårdaren till de som är berörda t.ex. kuratorn och/eller psykologen</a:t>
            </a:r>
          </a:p>
          <a:p>
            <a:pPr marL="285750" indent="-285750">
              <a:buFont typeface="Arial"/>
              <a:buChar char="•"/>
            </a:pPr>
            <a:endParaRPr lang="sv-FI" sz="1200">
              <a:ea typeface="+mn-lt"/>
              <a:cs typeface="Arial"/>
            </a:endParaRPr>
          </a:p>
          <a:p>
            <a:pPr marL="285750" indent="-285750">
              <a:buFont typeface="Arial"/>
              <a:buChar char="•"/>
            </a:pPr>
            <a:r>
              <a:rPr lang="sv-FI" sz="1200">
                <a:ea typeface="+mn-lt"/>
                <a:cs typeface="+mn-lt"/>
              </a:rPr>
              <a:t>Utarbetas av en fortsatt plan om hur stödet på basnivå kan ordnas och vid behov hålls en gemensam mottagning </a:t>
            </a:r>
            <a:endParaRPr lang="fi-FI" sz="1200">
              <a:ea typeface="+mn-lt"/>
              <a:cs typeface="+mn-lt"/>
            </a:endParaRPr>
          </a:p>
          <a:p>
            <a:pPr marL="285750" indent="-285750">
              <a:buFont typeface="Arial"/>
              <a:buChar char="•"/>
            </a:pPr>
            <a:r>
              <a:rPr lang="sv-FI" sz="1200">
                <a:ea typeface="+mn-lt"/>
                <a:cs typeface="+mn-lt"/>
              </a:rPr>
              <a:t>Ny remiss </a:t>
            </a:r>
          </a:p>
          <a:p>
            <a:pPr marL="285750" indent="-285750">
              <a:buFont typeface="Arial"/>
              <a:buChar char="•"/>
            </a:pPr>
            <a:endParaRPr lang="fi-FI" sz="1200">
              <a:ea typeface="Verdana"/>
            </a:endParaRPr>
          </a:p>
        </p:txBody>
      </p:sp>
      <p:sp>
        <p:nvSpPr>
          <p:cNvPr id="25" name="TextBox 24">
            <a:extLst>
              <a:ext uri="{FF2B5EF4-FFF2-40B4-BE49-F238E27FC236}">
                <a16:creationId xmlns:a16="http://schemas.microsoft.com/office/drawing/2014/main" id="{9F1C3DCF-9998-E0EC-067B-29F43EF60D9C}"/>
              </a:ext>
            </a:extLst>
          </p:cNvPr>
          <p:cNvSpPr txBox="1"/>
          <p:nvPr/>
        </p:nvSpPr>
        <p:spPr>
          <a:xfrm>
            <a:off x="3707666" y="4156632"/>
            <a:ext cx="3052609" cy="492443"/>
          </a:xfrm>
          <a:prstGeom prst="rect">
            <a:avLst/>
          </a:prstGeom>
          <a:solidFill>
            <a:srgbClr val="E8CAFF"/>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FI" b="1">
                <a:latin typeface="+mj-lt"/>
                <a:ea typeface="+mn-lt"/>
                <a:cs typeface="+mn-lt"/>
              </a:rPr>
              <a:t>Remissen förkastas</a:t>
            </a:r>
            <a:endParaRPr lang="en-US" b="1">
              <a:latin typeface="+mj-lt"/>
              <a:ea typeface="Verdana"/>
            </a:endParaRPr>
          </a:p>
          <a:p>
            <a:pPr algn="ctr"/>
            <a:endParaRPr lang="en-US" sz="1400">
              <a:ea typeface="Verdana"/>
            </a:endParaRPr>
          </a:p>
        </p:txBody>
      </p:sp>
      <p:pic>
        <p:nvPicPr>
          <p:cNvPr id="14" name="Graphic 16">
            <a:extLst>
              <a:ext uri="{FF2B5EF4-FFF2-40B4-BE49-F238E27FC236}">
                <a16:creationId xmlns:a16="http://schemas.microsoft.com/office/drawing/2014/main" id="{AB3B2AF1-4996-4752-8905-A1991FF9EE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7355" y="1195161"/>
            <a:ext cx="695325" cy="419100"/>
          </a:xfrm>
          <a:prstGeom prst="rect">
            <a:avLst/>
          </a:prstGeom>
        </p:spPr>
      </p:pic>
      <p:pic>
        <p:nvPicPr>
          <p:cNvPr id="18" name="Graphic 29">
            <a:extLst>
              <a:ext uri="{FF2B5EF4-FFF2-40B4-BE49-F238E27FC236}">
                <a16:creationId xmlns:a16="http://schemas.microsoft.com/office/drawing/2014/main" id="{2EE55231-FA5A-498F-8AA6-C9515111DB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0378" y="4094537"/>
            <a:ext cx="869044" cy="570715"/>
          </a:xfrm>
          <a:prstGeom prst="rect">
            <a:avLst/>
          </a:prstGeom>
        </p:spPr>
      </p:pic>
      <p:pic>
        <p:nvPicPr>
          <p:cNvPr id="21" name="RUOTSI dia10">
            <a:hlinkClick r:id="" action="ppaction://media"/>
            <a:extLst>
              <a:ext uri="{FF2B5EF4-FFF2-40B4-BE49-F238E27FC236}">
                <a16:creationId xmlns:a16="http://schemas.microsoft.com/office/drawing/2014/main" id="{E76E3B9B-D1D0-C9C5-5F78-494C79B280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449" y="6043973"/>
            <a:ext cx="655458" cy="655458"/>
          </a:xfrm>
          <a:prstGeom prst="rect">
            <a:avLst/>
          </a:prstGeom>
        </p:spPr>
      </p:pic>
      <p:sp>
        <p:nvSpPr>
          <p:cNvPr id="23" name="Tekstiruutu 22">
            <a:extLst>
              <a:ext uri="{FF2B5EF4-FFF2-40B4-BE49-F238E27FC236}">
                <a16:creationId xmlns:a16="http://schemas.microsoft.com/office/drawing/2014/main" id="{9105E917-6EAB-488A-410F-3C4C27E953CF}"/>
              </a:ext>
            </a:extLst>
          </p:cNvPr>
          <p:cNvSpPr txBox="1"/>
          <p:nvPr/>
        </p:nvSpPr>
        <p:spPr>
          <a:xfrm>
            <a:off x="759907" y="5018007"/>
            <a:ext cx="1713950" cy="954107"/>
          </a:xfrm>
          <a:prstGeom prst="rect">
            <a:avLst/>
          </a:prstGeom>
          <a:noFill/>
        </p:spPr>
        <p:txBody>
          <a:bodyPr wrap="square">
            <a:spAutoFit/>
          </a:bodyPr>
          <a:lstStyle/>
          <a:p>
            <a:pPr fontAlgn="base"/>
            <a:r>
              <a:rPr lang="sv-FI" sz="1400" b="1" i="0" u="none" strike="noStrike">
                <a:solidFill>
                  <a:srgbClr val="FFFFFF"/>
                </a:solidFill>
                <a:effectLst/>
                <a:latin typeface="Verdana" panose="020B0604030504040204" pitchFamily="34" charset="0"/>
              </a:rPr>
              <a:t>Kom ihåg att vara flexibel i akuta</a:t>
            </a:r>
          </a:p>
          <a:p>
            <a:pPr fontAlgn="base"/>
            <a:r>
              <a:rPr lang="sv-FI" sz="1400" b="1" i="0" u="none" strike="noStrike">
                <a:solidFill>
                  <a:srgbClr val="FFFFFF"/>
                </a:solidFill>
                <a:effectLst/>
                <a:latin typeface="Verdana" panose="020B0604030504040204" pitchFamily="34" charset="0"/>
              </a:rPr>
              <a:t>situationer!</a:t>
            </a:r>
            <a:endParaRPr lang="fi-FI" sz="1400" b="1">
              <a:effectLst/>
              <a:latin typeface="Times New Roman" panose="02020603050405020304" pitchFamily="18" charset="0"/>
              <a:ea typeface="Times New Roman" panose="02020603050405020304" pitchFamily="18" charset="0"/>
            </a:endParaRPr>
          </a:p>
        </p:txBody>
      </p:sp>
      <p:pic>
        <p:nvPicPr>
          <p:cNvPr id="16" name="Graphic 16">
            <a:extLst>
              <a:ext uri="{FF2B5EF4-FFF2-40B4-BE49-F238E27FC236}">
                <a16:creationId xmlns:a16="http://schemas.microsoft.com/office/drawing/2014/main" id="{18CB547E-716D-446C-AF10-95F26DFBF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183" y="1120639"/>
            <a:ext cx="695325" cy="419100"/>
          </a:xfrm>
          <a:prstGeom prst="rect">
            <a:avLst/>
          </a:prstGeom>
        </p:spPr>
      </p:pic>
    </p:spTree>
    <p:extLst>
      <p:ext uri="{BB962C8B-B14F-4D97-AF65-F5344CB8AC3E}">
        <p14:creationId xmlns:p14="http://schemas.microsoft.com/office/powerpoint/2010/main" val="263871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0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2066A6-020A-CC88-4CA7-41219A4A8A1D}"/>
              </a:ext>
            </a:extLst>
          </p:cNvPr>
          <p:cNvSpPr txBox="1"/>
          <p:nvPr/>
        </p:nvSpPr>
        <p:spPr>
          <a:xfrm>
            <a:off x="4867096" y="361482"/>
            <a:ext cx="2820390" cy="492443"/>
          </a:xfrm>
          <a:prstGeom prst="rect">
            <a:avLst/>
          </a:prstGeom>
          <a:solidFill>
            <a:schemeClr val="accent2"/>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FI" sz="1600" b="1">
                <a:latin typeface="+mj-lt"/>
                <a:ea typeface="+mn-lt"/>
                <a:cs typeface="+mn-lt"/>
              </a:rPr>
              <a:t>Verksamhet och överföring av uppgifter</a:t>
            </a:r>
            <a:endParaRPr lang="fi-FI" sz="1600">
              <a:latin typeface="+mj-lt"/>
              <a:ea typeface="Verdana"/>
            </a:endParaRPr>
          </a:p>
        </p:txBody>
      </p:sp>
      <p:sp>
        <p:nvSpPr>
          <p:cNvPr id="10" name="TextBox 9">
            <a:extLst>
              <a:ext uri="{FF2B5EF4-FFF2-40B4-BE49-F238E27FC236}">
                <a16:creationId xmlns:a16="http://schemas.microsoft.com/office/drawing/2014/main" id="{BD4ED2A6-FF70-B2B3-D4CD-FD45359845AC}"/>
              </a:ext>
            </a:extLst>
          </p:cNvPr>
          <p:cNvSpPr txBox="1"/>
          <p:nvPr/>
        </p:nvSpPr>
        <p:spPr>
          <a:xfrm>
            <a:off x="8685363" y="1440201"/>
            <a:ext cx="2829801" cy="738664"/>
          </a:xfrm>
          <a:prstGeom prst="rect">
            <a:avLst/>
          </a:prstGeom>
          <a:solidFill>
            <a:srgbClr val="FF621A"/>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sv-FI" sz="1600" b="1">
              <a:latin typeface="+mj-lt"/>
              <a:ea typeface="+mn-lt"/>
              <a:cs typeface="+mn-lt"/>
            </a:endParaRPr>
          </a:p>
          <a:p>
            <a:pPr algn="ctr"/>
            <a:r>
              <a:rPr lang="sv-FI" sz="1600" b="1">
                <a:latin typeface="+mj-lt"/>
                <a:ea typeface="+mn-lt"/>
                <a:cs typeface="+mn-lt"/>
              </a:rPr>
              <a:t>Behov av stöd</a:t>
            </a:r>
            <a:endParaRPr lang="fi-FI" sz="1600" b="1">
              <a:latin typeface="+mj-lt"/>
            </a:endParaRPr>
          </a:p>
          <a:p>
            <a:pPr algn="ctr"/>
            <a:endParaRPr lang="sv-FI" sz="1600" b="1">
              <a:latin typeface="+mj-lt"/>
              <a:ea typeface="+mn-lt"/>
              <a:cs typeface="+mn-lt"/>
            </a:endParaRPr>
          </a:p>
        </p:txBody>
      </p:sp>
      <p:sp>
        <p:nvSpPr>
          <p:cNvPr id="2" name="Otsikko 1">
            <a:extLst>
              <a:ext uri="{FF2B5EF4-FFF2-40B4-BE49-F238E27FC236}">
                <a16:creationId xmlns:a16="http://schemas.microsoft.com/office/drawing/2014/main" id="{FC53993F-045D-40DF-B874-8E7BC759E18D}"/>
              </a:ext>
            </a:extLst>
          </p:cNvPr>
          <p:cNvSpPr>
            <a:spLocks noGrp="1"/>
          </p:cNvSpPr>
          <p:nvPr>
            <p:ph type="title"/>
          </p:nvPr>
        </p:nvSpPr>
        <p:spPr>
          <a:xfrm>
            <a:off x="641468" y="116486"/>
            <a:ext cx="11445153" cy="524942"/>
          </a:xfrm>
        </p:spPr>
        <p:txBody>
          <a:bodyPr/>
          <a:lstStyle/>
          <a:p>
            <a:r>
              <a:rPr lang="sv-FI" sz="1600">
                <a:ea typeface="+mj-lt"/>
                <a:cs typeface="+mj-lt"/>
              </a:rPr>
              <a:t>Sektorsövergripande samarbete med aktörer utanför skolan</a:t>
            </a:r>
            <a:endParaRPr lang="fi-FI">
              <a:ea typeface="Verdana"/>
            </a:endParaRPr>
          </a:p>
          <a:p>
            <a:endParaRPr lang="fi-FI" sz="1600">
              <a:ea typeface="Verdana"/>
            </a:endParaRPr>
          </a:p>
        </p:txBody>
      </p:sp>
      <p:sp>
        <p:nvSpPr>
          <p:cNvPr id="5" name="Dian numeron paikkamerkki 4">
            <a:extLst>
              <a:ext uri="{FF2B5EF4-FFF2-40B4-BE49-F238E27FC236}">
                <a16:creationId xmlns:a16="http://schemas.microsoft.com/office/drawing/2014/main" id="{8201CEDA-2A77-4604-803E-170989D5C551}"/>
              </a:ext>
            </a:extLst>
          </p:cNvPr>
          <p:cNvSpPr>
            <a:spLocks noGrp="1"/>
          </p:cNvSpPr>
          <p:nvPr>
            <p:ph type="sldNum" sz="quarter" idx="12"/>
          </p:nvPr>
        </p:nvSpPr>
        <p:spPr/>
        <p:txBody>
          <a:bodyPr/>
          <a:lstStyle/>
          <a:p>
            <a:fld id="{CCD26548-A701-4132-A0A2-A9B09A70FF4B}" type="slidenum">
              <a:rPr lang="fi-FI" smtClean="0"/>
              <a:t>11</a:t>
            </a:fld>
            <a:endParaRPr lang="fi-FI"/>
          </a:p>
        </p:txBody>
      </p:sp>
      <p:sp>
        <p:nvSpPr>
          <p:cNvPr id="7" name="TextBox 19">
            <a:extLst>
              <a:ext uri="{FF2B5EF4-FFF2-40B4-BE49-F238E27FC236}">
                <a16:creationId xmlns:a16="http://schemas.microsoft.com/office/drawing/2014/main" id="{FEB9750F-2548-4949-9E11-CC5FB8E69FF7}"/>
              </a:ext>
            </a:extLst>
          </p:cNvPr>
          <p:cNvSpPr txBox="1"/>
          <p:nvPr/>
        </p:nvSpPr>
        <p:spPr>
          <a:xfrm>
            <a:off x="4689192" y="5419342"/>
            <a:ext cx="7133353" cy="1152587"/>
          </a:xfrm>
          <a:prstGeom prst="rect">
            <a:avLst/>
          </a:prstGeom>
          <a:noFill/>
          <a:ln w="28575">
            <a:solidFill>
              <a:srgbClr val="FF621A"/>
            </a:solidFill>
          </a:ln>
        </p:spPr>
        <p:txBody>
          <a:bodyPr wrap="square" lIns="180000" tIns="144000" rIns="180000" bIns="144000" rtlCol="0" anchor="t">
            <a:spAutoFit/>
          </a:bodyPr>
          <a:lstStyle/>
          <a:p>
            <a:pPr marL="285750" indent="-285750">
              <a:buFont typeface="Arial"/>
              <a:buChar char="•"/>
            </a:pPr>
            <a:r>
              <a:rPr lang="sv-FI" sz="1400">
                <a:solidFill>
                  <a:srgbClr val="000000"/>
                </a:solidFill>
                <a:latin typeface="Calibri"/>
                <a:cs typeface="Times New Roman"/>
              </a:rPr>
              <a:t>Verksamhet enligt den överenskomna arbetsfördelningen</a:t>
            </a:r>
            <a:endParaRPr lang="fi-FI" sz="1400"/>
          </a:p>
          <a:p>
            <a:pPr marL="285750" indent="-285750">
              <a:buFont typeface="Arial"/>
              <a:buChar char="•"/>
            </a:pPr>
            <a:r>
              <a:rPr lang="sv-FI" sz="1400">
                <a:solidFill>
                  <a:srgbClr val="000000"/>
                </a:solidFill>
                <a:latin typeface="Calibri"/>
                <a:cs typeface="Times New Roman"/>
              </a:rPr>
              <a:t>Uppdatering av vårdplanen och stödåtgärderna i samarbete med studeranden och vårdnadshavaren</a:t>
            </a:r>
          </a:p>
          <a:p>
            <a:pPr marL="285750" indent="-285750">
              <a:buFont typeface="Arial"/>
              <a:buChar char="•"/>
            </a:pPr>
            <a:r>
              <a:rPr lang="sv-FI" sz="1400">
                <a:solidFill>
                  <a:srgbClr val="000000"/>
                </a:solidFill>
                <a:latin typeface="Calibri"/>
                <a:cs typeface="Times New Roman"/>
              </a:rPr>
              <a:t>Uppföljningsbesök vid behov</a:t>
            </a:r>
            <a:endParaRPr lang="fi-FI" sz="1400">
              <a:latin typeface="Calibri"/>
              <a:ea typeface="Verdana"/>
              <a:cs typeface="Calibri"/>
            </a:endParaRPr>
          </a:p>
        </p:txBody>
      </p:sp>
      <p:pic>
        <p:nvPicPr>
          <p:cNvPr id="13" name="Graphic 4">
            <a:extLst>
              <a:ext uri="{FF2B5EF4-FFF2-40B4-BE49-F238E27FC236}">
                <a16:creationId xmlns:a16="http://schemas.microsoft.com/office/drawing/2014/main" id="{64678011-68D6-4455-9030-427EDAED7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340000">
            <a:off x="7876258" y="4820709"/>
            <a:ext cx="544632" cy="609305"/>
          </a:xfrm>
          <a:prstGeom prst="rect">
            <a:avLst/>
          </a:prstGeom>
        </p:spPr>
      </p:pic>
      <p:sp>
        <p:nvSpPr>
          <p:cNvPr id="9" name="TextBox 17">
            <a:extLst>
              <a:ext uri="{FF2B5EF4-FFF2-40B4-BE49-F238E27FC236}">
                <a16:creationId xmlns:a16="http://schemas.microsoft.com/office/drawing/2014/main" id="{DCC3DDCD-42E6-4C34-BA5A-D9F895A3D64C}"/>
              </a:ext>
            </a:extLst>
          </p:cNvPr>
          <p:cNvSpPr txBox="1"/>
          <p:nvPr/>
        </p:nvSpPr>
        <p:spPr>
          <a:xfrm>
            <a:off x="8370537" y="2058817"/>
            <a:ext cx="3525383" cy="2876136"/>
          </a:xfrm>
          <a:prstGeom prst="rect">
            <a:avLst/>
          </a:prstGeom>
          <a:noFill/>
          <a:ln w="28575">
            <a:solidFill>
              <a:srgbClr val="FF621A"/>
            </a:solidFill>
          </a:ln>
        </p:spPr>
        <p:txBody>
          <a:bodyPr wrap="square" lIns="180000" tIns="144000" rIns="180000" bIns="144000" rtlCol="0" anchor="t">
            <a:spAutoFit/>
          </a:bodyPr>
          <a:lstStyle/>
          <a:p>
            <a:endParaRPr lang="sv-FI" sz="1200">
              <a:ea typeface="+mn-lt"/>
              <a:cs typeface="Arial"/>
            </a:endParaRPr>
          </a:p>
          <a:p>
            <a:pPr marL="171450" indent="-171450">
              <a:buFont typeface="Arial" panose="020B0604020202020204" pitchFamily="34" charset="0"/>
              <a:buChar char="•"/>
            </a:pPr>
            <a:r>
              <a:rPr lang="sv" sz="1200">
                <a:ea typeface="+mn-lt"/>
                <a:cs typeface="+mn-lt"/>
              </a:rPr>
              <a:t>Behovet av stöd och de nuvarande stödåtgärderna kartläggs samt utmaningar med lärande, utveckling eller beteende som tar sig uttryck i vardagen. </a:t>
            </a:r>
            <a:endParaRPr lang="sv-FI"/>
          </a:p>
          <a:p>
            <a:endParaRPr lang="sv-FI" sz="1200">
              <a:ea typeface="+mn-lt"/>
              <a:cs typeface="+mn-lt"/>
            </a:endParaRPr>
          </a:p>
          <a:p>
            <a:endParaRPr lang="sv-FI" sz="1200">
              <a:ea typeface="+mn-lt"/>
              <a:cs typeface="+mn-lt"/>
            </a:endParaRPr>
          </a:p>
          <a:p>
            <a:pPr marL="171450" indent="-171450">
              <a:buFont typeface="Arial"/>
              <a:buChar char="•"/>
            </a:pPr>
            <a:r>
              <a:rPr lang="sv-FI" sz="1200">
                <a:ea typeface="+mn-lt"/>
                <a:cs typeface="+mn-lt"/>
              </a:rPr>
              <a:t>Vårdnadshavarnas och pedagogernas åsikter viktiga</a:t>
            </a:r>
            <a:endParaRPr lang="fi-FI">
              <a:ea typeface="Verdana"/>
            </a:endParaRPr>
          </a:p>
          <a:p>
            <a:pPr marL="171450" indent="-171450">
              <a:buFont typeface="Arial"/>
              <a:buChar char="•"/>
            </a:pPr>
            <a:endParaRPr lang="sv-FI" sz="1200">
              <a:ea typeface="+mn-lt"/>
              <a:cs typeface="+mn-lt"/>
            </a:endParaRPr>
          </a:p>
          <a:p>
            <a:pPr marL="171450" indent="-171450">
              <a:buFont typeface="Arial"/>
              <a:buChar char="•"/>
            </a:pPr>
            <a:r>
              <a:rPr lang="sv-FI" sz="1200">
                <a:ea typeface="+mn-lt"/>
                <a:cs typeface="+mn-lt"/>
              </a:rPr>
              <a:t>Behov av stödåtgärder och uppföljning avtalas tillsammans</a:t>
            </a:r>
            <a:endParaRPr lang="fi-FI">
              <a:ea typeface="Verdana"/>
            </a:endParaRPr>
          </a:p>
          <a:p>
            <a:pPr marL="171450" indent="-171450">
              <a:spcAft>
                <a:spcPts val="600"/>
              </a:spcAft>
              <a:buFont typeface="Arial,Sans-Serif"/>
              <a:buChar char="•"/>
            </a:pPr>
            <a:endParaRPr lang="fi-FI" sz="1200">
              <a:ea typeface="+mn-lt"/>
              <a:cs typeface="Arial"/>
            </a:endParaRPr>
          </a:p>
        </p:txBody>
      </p:sp>
      <p:sp>
        <p:nvSpPr>
          <p:cNvPr id="3" name="TextBox 6">
            <a:extLst>
              <a:ext uri="{FF2B5EF4-FFF2-40B4-BE49-F238E27FC236}">
                <a16:creationId xmlns:a16="http://schemas.microsoft.com/office/drawing/2014/main" id="{29708E66-994B-4BA5-91EE-2109ED887450}"/>
              </a:ext>
            </a:extLst>
          </p:cNvPr>
          <p:cNvSpPr txBox="1"/>
          <p:nvPr/>
        </p:nvSpPr>
        <p:spPr>
          <a:xfrm>
            <a:off x="196237" y="1574428"/>
            <a:ext cx="3834583" cy="4641610"/>
          </a:xfrm>
          <a:prstGeom prst="rect">
            <a:avLst/>
          </a:prstGeom>
          <a:noFill/>
          <a:ln w="28575">
            <a:solidFill>
              <a:srgbClr val="FF621A"/>
            </a:solidFill>
          </a:ln>
        </p:spPr>
        <p:txBody>
          <a:bodyPr wrap="square" lIns="180000" tIns="180000" rIns="180000" bIns="180000" rtlCol="0" anchor="t">
            <a:spAutoFit/>
          </a:bodyPr>
          <a:lstStyle/>
          <a:p>
            <a:pPr marL="171450" indent="-171450">
              <a:spcAft>
                <a:spcPts val="1200"/>
              </a:spcAft>
              <a:buFont typeface="Arial"/>
              <a:buChar char="•"/>
            </a:pPr>
            <a:endParaRPr lang="sv-FI" sz="1200">
              <a:ea typeface="+mn-lt"/>
              <a:cs typeface="+mn-lt"/>
            </a:endParaRPr>
          </a:p>
          <a:p>
            <a:pPr marL="171450" indent="-171450">
              <a:spcAft>
                <a:spcPts val="1200"/>
              </a:spcAft>
              <a:buFont typeface="Arial"/>
              <a:buChar char="•"/>
            </a:pPr>
            <a:r>
              <a:rPr lang="sv-FI" sz="1200">
                <a:ea typeface="+mn-lt"/>
                <a:cs typeface="+mn-lt"/>
              </a:rPr>
              <a:t>En individuell, sektorsövergripande expertgrupp </a:t>
            </a:r>
            <a:r>
              <a:rPr lang="sv" sz="1200">
                <a:ea typeface="+mn-lt"/>
                <a:cs typeface="+mn-lt"/>
              </a:rPr>
              <a:t>kan bildas, för att tillsammans komma överens om stödåtgärder och uppföljning</a:t>
            </a:r>
            <a:endParaRPr lang="fi-FI" sz="1200">
              <a:ea typeface="+mn-lt"/>
              <a:cs typeface="Arial"/>
            </a:endParaRPr>
          </a:p>
          <a:p>
            <a:pPr marL="171450" indent="-171450">
              <a:buFont typeface="Arial"/>
              <a:buChar char="•"/>
            </a:pPr>
            <a:r>
              <a:rPr lang="sv" sz="1200">
                <a:ea typeface="+mn-lt"/>
                <a:cs typeface="+mn-lt"/>
              </a:rPr>
              <a:t>Den instans, i vars arbete behovet av stöd uppkommer, sammankallar gruppen  </a:t>
            </a:r>
            <a:r>
              <a:rPr lang="sv-FI" sz="1200">
                <a:ea typeface="+mn-lt"/>
                <a:cs typeface="+mn-lt"/>
              </a:rPr>
              <a:t> </a:t>
            </a:r>
            <a:endParaRPr lang="fi-FI">
              <a:ea typeface="Verdana"/>
            </a:endParaRPr>
          </a:p>
          <a:p>
            <a:pPr>
              <a:buFont typeface="Arial"/>
              <a:buChar char="•"/>
            </a:pPr>
            <a:endParaRPr lang="fi-FI"/>
          </a:p>
          <a:p>
            <a:pPr marL="171450" indent="-171450">
              <a:buFont typeface="Arial"/>
              <a:buChar char="•"/>
            </a:pPr>
            <a:r>
              <a:rPr lang="sv" sz="1200">
                <a:ea typeface="+mn-lt"/>
                <a:cs typeface="+mn-lt"/>
              </a:rPr>
              <a:t>Den som sammankallar gruppen diskuterar situationen först med studerande och vid behov med hens vårdnadshavare, och kommer överens om vem som ska kallas. Till mötet samlas de som den studerande och hens vårdnadshavare bedömer nödvändiga för att stöda skolgången</a:t>
            </a:r>
            <a:endParaRPr lang="sv-FI" sz="1200">
              <a:ea typeface="Verdana"/>
            </a:endParaRPr>
          </a:p>
          <a:p>
            <a:pPr>
              <a:buFont typeface="Arial"/>
              <a:buChar char="•"/>
            </a:pPr>
            <a:endParaRPr lang="fi-FI"/>
          </a:p>
          <a:p>
            <a:pPr marL="171450" indent="-171450">
              <a:buFont typeface="Arial"/>
              <a:buChar char="•"/>
            </a:pPr>
            <a:r>
              <a:rPr lang="sv" sz="1200">
                <a:ea typeface="+mn-lt"/>
                <a:cs typeface="+mn-lt"/>
              </a:rPr>
              <a:t>En ansvarsperson utsetts eller utses nu </a:t>
            </a:r>
            <a:endParaRPr lang="fi-FI">
              <a:ea typeface="Verdana"/>
            </a:endParaRPr>
          </a:p>
          <a:p>
            <a:pPr>
              <a:buFont typeface="Arial"/>
              <a:buChar char="•"/>
            </a:pPr>
            <a:endParaRPr lang="fi-FI"/>
          </a:p>
          <a:p>
            <a:pPr marL="171450" indent="-171450">
              <a:spcAft>
                <a:spcPts val="600"/>
              </a:spcAft>
              <a:buFont typeface="Arial"/>
              <a:buChar char="•"/>
            </a:pPr>
            <a:endParaRPr lang="fi-FI" sz="1200">
              <a:ea typeface="+mn-lt"/>
              <a:cs typeface="+mn-lt"/>
            </a:endParaRPr>
          </a:p>
        </p:txBody>
      </p:sp>
      <p:pic>
        <p:nvPicPr>
          <p:cNvPr id="11" name="Graphic 28">
            <a:extLst>
              <a:ext uri="{FF2B5EF4-FFF2-40B4-BE49-F238E27FC236}">
                <a16:creationId xmlns:a16="http://schemas.microsoft.com/office/drawing/2014/main" id="{849AB19B-FD41-4CE9-A4B0-E07883D40B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922153" y="3009900"/>
            <a:ext cx="638175" cy="419100"/>
          </a:xfrm>
          <a:prstGeom prst="rect">
            <a:avLst/>
          </a:prstGeom>
        </p:spPr>
      </p:pic>
      <p:sp>
        <p:nvSpPr>
          <p:cNvPr id="4" name="TextBox 3">
            <a:extLst>
              <a:ext uri="{FF2B5EF4-FFF2-40B4-BE49-F238E27FC236}">
                <a16:creationId xmlns:a16="http://schemas.microsoft.com/office/drawing/2014/main" id="{9DF20CE9-78C4-C72B-415D-4A6CB62AAAF7}"/>
              </a:ext>
            </a:extLst>
          </p:cNvPr>
          <p:cNvSpPr txBox="1"/>
          <p:nvPr/>
        </p:nvSpPr>
        <p:spPr>
          <a:xfrm>
            <a:off x="186190" y="509895"/>
            <a:ext cx="3834583" cy="1231106"/>
          </a:xfrm>
          <a:prstGeom prst="rect">
            <a:avLst/>
          </a:prstGeom>
          <a:solidFill>
            <a:schemeClr val="accent2"/>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sv-FI" sz="1600" b="1">
              <a:latin typeface="+mj-lt"/>
              <a:ea typeface="+mn-lt"/>
              <a:cs typeface="+mn-lt"/>
            </a:endParaRPr>
          </a:p>
          <a:p>
            <a:pPr algn="ctr"/>
            <a:r>
              <a:rPr lang="sv-FI" sz="1600" b="1">
                <a:latin typeface="+mj-lt"/>
                <a:ea typeface="+mn-lt"/>
                <a:cs typeface="+mn-lt"/>
              </a:rPr>
              <a:t>Behov av samarbete till exempel med specialsjukvården eller barnskyddet </a:t>
            </a:r>
            <a:endParaRPr lang="en-US" sz="1600" b="1">
              <a:latin typeface="+mj-lt"/>
              <a:ea typeface="Verdana"/>
            </a:endParaRPr>
          </a:p>
          <a:p>
            <a:pPr algn="ctr"/>
            <a:endParaRPr lang="fi-FI" sz="1600" b="1">
              <a:ea typeface="Verdana"/>
            </a:endParaRPr>
          </a:p>
        </p:txBody>
      </p:sp>
      <p:sp>
        <p:nvSpPr>
          <p:cNvPr id="8" name="TextBox 6">
            <a:extLst>
              <a:ext uri="{FF2B5EF4-FFF2-40B4-BE49-F238E27FC236}">
                <a16:creationId xmlns:a16="http://schemas.microsoft.com/office/drawing/2014/main" id="{75AA049C-8B80-43DD-A233-1AA6041ED91A}"/>
              </a:ext>
            </a:extLst>
          </p:cNvPr>
          <p:cNvSpPr txBox="1"/>
          <p:nvPr/>
        </p:nvSpPr>
        <p:spPr>
          <a:xfrm>
            <a:off x="4611192" y="857434"/>
            <a:ext cx="3315419" cy="4210723"/>
          </a:xfrm>
          <a:prstGeom prst="rect">
            <a:avLst/>
          </a:prstGeom>
          <a:noFill/>
          <a:ln w="28575">
            <a:solidFill>
              <a:srgbClr val="FF621A"/>
            </a:solidFill>
          </a:ln>
        </p:spPr>
        <p:txBody>
          <a:bodyPr wrap="square" lIns="180000" tIns="180000" rIns="180000" bIns="180000" rtlCol="0" anchor="t">
            <a:spAutoFit/>
          </a:bodyPr>
          <a:lstStyle/>
          <a:p>
            <a:pPr marL="171450" indent="-171450">
              <a:spcAft>
                <a:spcPts val="1200"/>
              </a:spcAft>
              <a:buFont typeface="Arial"/>
              <a:buChar char="•"/>
            </a:pPr>
            <a:r>
              <a:rPr lang="sv-FI" sz="1200">
                <a:ea typeface="+mn-lt"/>
                <a:cs typeface="+mn-lt"/>
              </a:rPr>
              <a:t>För överföring av uppgifter behövs den studerandes och vid behov vårdnadshavarens samtycke</a:t>
            </a:r>
            <a:endParaRPr lang="fi-FI" sz="1200">
              <a:ea typeface="Verdana"/>
              <a:cs typeface="Arial"/>
            </a:endParaRPr>
          </a:p>
          <a:p>
            <a:pPr marL="171450" indent="-171450">
              <a:buFont typeface="Arial"/>
              <a:buChar char="•"/>
            </a:pPr>
            <a:r>
              <a:rPr lang="sv-FI" sz="1200">
                <a:ea typeface="+mn-lt"/>
                <a:cs typeface="+mn-lt"/>
              </a:rPr>
              <a:t>Den som bär ansvaret ser till att uppgifterna överförs. Överföringen av uppgifter kan inte endast vara beroende av system eller familjens minne</a:t>
            </a:r>
            <a:endParaRPr lang="fi-FI">
              <a:ea typeface="Verdana"/>
            </a:endParaRPr>
          </a:p>
          <a:p>
            <a:endParaRPr lang="sv-FI" sz="1200">
              <a:ea typeface="+mn-lt"/>
              <a:cs typeface="+mn-lt"/>
            </a:endParaRPr>
          </a:p>
          <a:p>
            <a:pPr marL="171450" indent="-171450">
              <a:buFont typeface="Arial"/>
              <a:buChar char="•"/>
            </a:pPr>
            <a:r>
              <a:rPr lang="sv-FI" sz="1200">
                <a:ea typeface="+mn-lt"/>
                <a:cs typeface="+mn-lt"/>
              </a:rPr>
              <a:t>De uppgifter som samlas in under expertgruppens arbete antecknas i elevhälsojournalen</a:t>
            </a:r>
            <a:endParaRPr lang="fi-FI">
              <a:ea typeface="Verdana"/>
            </a:endParaRPr>
          </a:p>
          <a:p>
            <a:endParaRPr lang="sv-FI" sz="1200">
              <a:ea typeface="+mn-lt"/>
              <a:cs typeface="+mn-lt"/>
            </a:endParaRPr>
          </a:p>
          <a:p>
            <a:pPr marL="171450" indent="-171450">
              <a:buFont typeface="Arial"/>
              <a:buChar char="•"/>
            </a:pPr>
            <a:r>
              <a:rPr lang="sv" sz="1200">
                <a:ea typeface="+mn-lt"/>
                <a:cs typeface="+mn-lt"/>
              </a:rPr>
              <a:t>Viktigt är också att komma överens om hur uppgifter och eventuella förändringar kring läget överförs inom gruppen och vem som är den centrala länken</a:t>
            </a:r>
            <a:endParaRPr lang="fi-FI">
              <a:ea typeface="+mn-lt"/>
              <a:cs typeface="+mn-lt"/>
            </a:endParaRPr>
          </a:p>
          <a:p>
            <a:pPr marL="171450" indent="-171450">
              <a:buFont typeface="Arial"/>
              <a:buChar char="•"/>
            </a:pPr>
            <a:endParaRPr lang="sv-FI" sz="1200">
              <a:ea typeface="Verdana"/>
            </a:endParaRPr>
          </a:p>
          <a:p>
            <a:pPr marL="171450" indent="-171450">
              <a:spcAft>
                <a:spcPts val="600"/>
              </a:spcAft>
              <a:buFont typeface="Arial"/>
              <a:buChar char="•"/>
            </a:pPr>
            <a:endParaRPr lang="fi-FI" sz="1200">
              <a:ea typeface="Verdana"/>
              <a:cs typeface="Arial"/>
            </a:endParaRPr>
          </a:p>
        </p:txBody>
      </p:sp>
      <p:sp>
        <p:nvSpPr>
          <p:cNvPr id="14" name="TextBox 13">
            <a:extLst>
              <a:ext uri="{FF2B5EF4-FFF2-40B4-BE49-F238E27FC236}">
                <a16:creationId xmlns:a16="http://schemas.microsoft.com/office/drawing/2014/main" id="{02A30F40-B2DB-CBF2-1242-E62D53D19AD5}"/>
              </a:ext>
            </a:extLst>
          </p:cNvPr>
          <p:cNvSpPr txBox="1"/>
          <p:nvPr/>
        </p:nvSpPr>
        <p:spPr>
          <a:xfrm>
            <a:off x="5054332" y="4758228"/>
            <a:ext cx="2690888" cy="769441"/>
          </a:xfrm>
          <a:prstGeom prst="rect">
            <a:avLst/>
          </a:prstGeom>
          <a:solidFill>
            <a:srgbClr val="FF621A"/>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sv-FI" sz="1600" b="1">
              <a:latin typeface="+mj-lt"/>
              <a:ea typeface="+mn-lt"/>
              <a:cs typeface="+mn-lt"/>
            </a:endParaRPr>
          </a:p>
          <a:p>
            <a:pPr algn="ctr"/>
            <a:r>
              <a:rPr lang="sv-FI" sz="1600" b="1">
                <a:latin typeface="+mj-lt"/>
                <a:ea typeface="+mn-lt"/>
                <a:cs typeface="+mn-lt"/>
              </a:rPr>
              <a:t>Uppföljning</a:t>
            </a:r>
            <a:endParaRPr lang="fi-FI" sz="1600" b="1">
              <a:latin typeface="+mj-lt"/>
            </a:endParaRPr>
          </a:p>
          <a:p>
            <a:pPr algn="ctr"/>
            <a:endParaRPr lang="en-US">
              <a:ea typeface="Verdana"/>
            </a:endParaRPr>
          </a:p>
        </p:txBody>
      </p:sp>
      <p:pic>
        <p:nvPicPr>
          <p:cNvPr id="12" name="Graphic 28">
            <a:extLst>
              <a:ext uri="{FF2B5EF4-FFF2-40B4-BE49-F238E27FC236}">
                <a16:creationId xmlns:a16="http://schemas.microsoft.com/office/drawing/2014/main" id="{F064656C-C83E-4B6A-BDBD-E95A116601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687486" y="2890697"/>
            <a:ext cx="638175" cy="419100"/>
          </a:xfrm>
          <a:prstGeom prst="rect">
            <a:avLst/>
          </a:prstGeom>
        </p:spPr>
      </p:pic>
      <p:pic>
        <p:nvPicPr>
          <p:cNvPr id="15" name="RUOTSI dia11">
            <a:hlinkClick r:id="" action="ppaction://media"/>
            <a:extLst>
              <a:ext uri="{FF2B5EF4-FFF2-40B4-BE49-F238E27FC236}">
                <a16:creationId xmlns:a16="http://schemas.microsoft.com/office/drawing/2014/main" id="{C0C0DB5F-FCF3-A555-6411-50939B2CA9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2218" y="5771141"/>
            <a:ext cx="718499" cy="718499"/>
          </a:xfrm>
          <a:prstGeom prst="rect">
            <a:avLst/>
          </a:prstGeom>
        </p:spPr>
      </p:pic>
    </p:spTree>
    <p:extLst>
      <p:ext uri="{BB962C8B-B14F-4D97-AF65-F5344CB8AC3E}">
        <p14:creationId xmlns:p14="http://schemas.microsoft.com/office/powerpoint/2010/main" val="145165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2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718F542-C11F-4ACE-BC10-7C07B274DA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537" y="1306412"/>
            <a:ext cx="9720622" cy="5172494"/>
          </a:xfrm>
          <a:prstGeom prst="rect">
            <a:avLst/>
          </a:prstGeom>
        </p:spPr>
      </p:pic>
      <p:sp>
        <p:nvSpPr>
          <p:cNvPr id="2" name="Title 1">
            <a:extLst>
              <a:ext uri="{FF2B5EF4-FFF2-40B4-BE49-F238E27FC236}">
                <a16:creationId xmlns:a16="http://schemas.microsoft.com/office/drawing/2014/main" id="{310D07E0-5FBD-4A27-AF91-0067386C781F}"/>
              </a:ext>
            </a:extLst>
          </p:cNvPr>
          <p:cNvSpPr>
            <a:spLocks noGrp="1"/>
          </p:cNvSpPr>
          <p:nvPr>
            <p:ph type="title"/>
          </p:nvPr>
        </p:nvSpPr>
        <p:spPr>
          <a:xfrm>
            <a:off x="2519466" y="321527"/>
            <a:ext cx="9033749" cy="984885"/>
          </a:xfrm>
        </p:spPr>
        <p:txBody>
          <a:bodyPr>
            <a:normAutofit fontScale="90000"/>
          </a:bodyPr>
          <a:lstStyle/>
          <a:p>
            <a:pPr fontAlgn="base"/>
            <a:r>
              <a:rPr lang="fi-FI" sz="2800" b="1">
                <a:latin typeface="Verdana"/>
                <a:ea typeface="Verdana"/>
                <a:cs typeface="Arial"/>
              </a:rPr>
              <a:t>Livet </a:t>
            </a:r>
            <a:r>
              <a:rPr lang="fi-FI" sz="2800" b="1" err="1">
                <a:latin typeface="Verdana"/>
                <a:ea typeface="Verdana"/>
                <a:cs typeface="Arial"/>
              </a:rPr>
              <a:t>framför</a:t>
            </a:r>
            <a:r>
              <a:rPr lang="fi-FI" sz="2800">
                <a:latin typeface="Verdana"/>
                <a:ea typeface="Verdana"/>
                <a:cs typeface="Arial"/>
              </a:rPr>
              <a:t> </a:t>
            </a:r>
            <a:r>
              <a:rPr lang="fi-FI" sz="2800" err="1">
                <a:latin typeface="Verdana"/>
                <a:ea typeface="Verdana"/>
                <a:cs typeface="Arial"/>
              </a:rPr>
              <a:t>dig</a:t>
            </a:r>
            <a:r>
              <a:rPr lang="fi-FI" sz="2800">
                <a:latin typeface="Verdana"/>
                <a:ea typeface="Verdana"/>
                <a:cs typeface="Arial"/>
              </a:rPr>
              <a:t> </a:t>
            </a:r>
            <a:r>
              <a:rPr lang="fi-FI" sz="2800" b="1">
                <a:latin typeface="Verdana"/>
                <a:ea typeface="Verdana"/>
                <a:cs typeface="Arial"/>
              </a:rPr>
              <a:t>– </a:t>
            </a:r>
            <a:r>
              <a:rPr lang="fi-FI" sz="2800" b="1" err="1">
                <a:latin typeface="Verdana"/>
                <a:ea typeface="Verdana"/>
                <a:cs typeface="Arial"/>
              </a:rPr>
              <a:t>elevhälsans</a:t>
            </a:r>
            <a:r>
              <a:rPr lang="fi-FI" sz="2800" b="1">
                <a:latin typeface="Verdana"/>
                <a:ea typeface="Verdana"/>
                <a:cs typeface="Arial"/>
              </a:rPr>
              <a:t> </a:t>
            </a:r>
            <a:r>
              <a:rPr lang="fi-FI" sz="2800" err="1">
                <a:latin typeface="Verdana"/>
                <a:ea typeface="Verdana"/>
                <a:cs typeface="Arial"/>
              </a:rPr>
              <a:t>sektorsövergripande</a:t>
            </a:r>
            <a:r>
              <a:rPr lang="fi-FI" sz="2800" b="1">
                <a:latin typeface="Verdana"/>
                <a:ea typeface="Verdana"/>
                <a:cs typeface="Arial"/>
              </a:rPr>
              <a:t> </a:t>
            </a:r>
            <a:r>
              <a:rPr lang="fi-FI" sz="2800" b="1" err="1">
                <a:latin typeface="Verdana"/>
                <a:ea typeface="Verdana"/>
                <a:cs typeface="Arial"/>
              </a:rPr>
              <a:t>samarbete</a:t>
            </a:r>
            <a:r>
              <a:rPr lang="fi-FI" sz="2800" b="1">
                <a:latin typeface="Verdana"/>
                <a:ea typeface="Verdana"/>
                <a:cs typeface="Arial"/>
              </a:rPr>
              <a:t> </a:t>
            </a:r>
            <a:r>
              <a:rPr lang="fi-FI" sz="1800">
                <a:effectLst/>
                <a:latin typeface="Segoe UI"/>
                <a:ea typeface="Times New Roman" panose="02020603050405020304" pitchFamily="18" charset="0"/>
                <a:cs typeface="Segoe UI"/>
              </a:rPr>
              <a:t> </a:t>
            </a:r>
            <a:br>
              <a:rPr lang="fi-FI" sz="1800">
                <a:effectLst/>
                <a:latin typeface="Times New Roman" panose="02020603050405020304" pitchFamily="18" charset="0"/>
                <a:ea typeface="Times New Roman" panose="02020603050405020304" pitchFamily="18" charset="0"/>
              </a:rPr>
            </a:br>
            <a:br>
              <a:rPr lang="fi-FI" sz="1800">
                <a:effectLst/>
                <a:latin typeface="Arial" panose="020B0604020202020204" pitchFamily="34" charset="0"/>
                <a:ea typeface="Arial" panose="020B0604020202020204" pitchFamily="34" charset="0"/>
                <a:cs typeface="Arial" panose="020B0604020202020204" pitchFamily="34" charset="0"/>
              </a:rPr>
            </a:br>
            <a:endParaRPr lang="fi-FI" sz="2800" b="1">
              <a:latin typeface="Verdana" panose="020B0604030504040204" pitchFamily="34" charset="0"/>
              <a:ea typeface="Verdana" panose="020B0604030504040204" pitchFamily="34" charset="0"/>
              <a:cs typeface="Arial"/>
            </a:endParaRPr>
          </a:p>
        </p:txBody>
      </p:sp>
      <p:sp>
        <p:nvSpPr>
          <p:cNvPr id="4" name="Slide Number Placeholder 3">
            <a:extLst>
              <a:ext uri="{FF2B5EF4-FFF2-40B4-BE49-F238E27FC236}">
                <a16:creationId xmlns:a16="http://schemas.microsoft.com/office/drawing/2014/main" id="{7EA8FAF9-3013-466D-832C-FDCA7B682553}"/>
              </a:ext>
            </a:extLst>
          </p:cNvPr>
          <p:cNvSpPr>
            <a:spLocks noGrp="1"/>
          </p:cNvSpPr>
          <p:nvPr>
            <p:ph type="sldNum" sz="quarter" idx="12"/>
          </p:nvPr>
        </p:nvSpPr>
        <p:spPr/>
        <p:txBody>
          <a:bodyPr/>
          <a:lstStyle/>
          <a:p>
            <a:fld id="{03D2D5F4-4871-4469-8343-ED7F6811B37D}" type="slidenum">
              <a:rPr lang="fi-FI" smtClean="0"/>
              <a:pPr/>
              <a:t>12</a:t>
            </a:fld>
            <a:endParaRPr lang="fi-FI"/>
          </a:p>
        </p:txBody>
      </p:sp>
      <p:sp>
        <p:nvSpPr>
          <p:cNvPr id="13" name="TextBox 12">
            <a:extLst>
              <a:ext uri="{FF2B5EF4-FFF2-40B4-BE49-F238E27FC236}">
                <a16:creationId xmlns:a16="http://schemas.microsoft.com/office/drawing/2014/main" id="{749C391C-9B4A-4E7F-8608-B768D2FA628C}"/>
              </a:ext>
            </a:extLst>
          </p:cNvPr>
          <p:cNvSpPr txBox="1"/>
          <p:nvPr/>
        </p:nvSpPr>
        <p:spPr>
          <a:xfrm>
            <a:off x="4760342" y="1472151"/>
            <a:ext cx="1927774"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Vårdnadshavare</a:t>
            </a:r>
          </a:p>
        </p:txBody>
      </p:sp>
      <p:sp>
        <p:nvSpPr>
          <p:cNvPr id="14" name="TextBox 13">
            <a:extLst>
              <a:ext uri="{FF2B5EF4-FFF2-40B4-BE49-F238E27FC236}">
                <a16:creationId xmlns:a16="http://schemas.microsoft.com/office/drawing/2014/main" id="{C7AC881D-9EC9-4B07-BF9B-C2ED4E6AAF2D}"/>
              </a:ext>
            </a:extLst>
          </p:cNvPr>
          <p:cNvSpPr txBox="1"/>
          <p:nvPr/>
        </p:nvSpPr>
        <p:spPr>
          <a:xfrm>
            <a:off x="6908384" y="2031297"/>
            <a:ext cx="1702215" cy="492443"/>
          </a:xfrm>
          <a:prstGeom prst="rect">
            <a:avLst/>
          </a:prstGeom>
          <a:noFill/>
        </p:spPr>
        <p:txBody>
          <a:bodyPr wrap="square" lIns="0" tIns="0" rIns="0" bIns="0" rtlCol="0" anchor="t">
            <a:spAutoFit/>
          </a:bodyPr>
          <a:lstStyle/>
          <a:p>
            <a:pPr algn="ctr"/>
            <a:r>
              <a:rPr lang="fi-FI" sz="1600" b="1">
                <a:solidFill>
                  <a:srgbClr val="242424"/>
                </a:solidFill>
                <a:latin typeface="Verdana"/>
                <a:ea typeface="Verdana"/>
              </a:rPr>
              <a:t>S</a:t>
            </a:r>
            <a:r>
              <a:rPr lang="fi-FI" sz="1600" b="1" i="0">
                <a:solidFill>
                  <a:srgbClr val="242424"/>
                </a:solidFill>
                <a:effectLst/>
                <a:latin typeface="Verdana"/>
                <a:ea typeface="Verdana"/>
              </a:rPr>
              <a:t>kolans </a:t>
            </a:r>
            <a:r>
              <a:rPr lang="fi-FI" sz="1600" b="1" i="0">
                <a:effectLst/>
                <a:latin typeface="Verdana"/>
                <a:ea typeface="Verdana"/>
              </a:rPr>
              <a:t>professionella</a:t>
            </a:r>
            <a:r>
              <a:rPr lang="fi-FI" sz="1600" b="1">
                <a:solidFill>
                  <a:srgbClr val="242424"/>
                </a:solidFill>
                <a:latin typeface="Verdana"/>
                <a:ea typeface="Verdana"/>
              </a:rPr>
              <a:t> </a:t>
            </a:r>
            <a:endParaRPr lang="fi-FI" sz="1600" b="1">
              <a:solidFill>
                <a:srgbClr val="FF0000"/>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D35F659C-7F2B-47C9-A4FA-EDC7D9AF39EA}"/>
              </a:ext>
            </a:extLst>
          </p:cNvPr>
          <p:cNvSpPr txBox="1"/>
          <p:nvPr/>
        </p:nvSpPr>
        <p:spPr>
          <a:xfrm>
            <a:off x="7483663" y="3248625"/>
            <a:ext cx="2995102" cy="984885"/>
          </a:xfrm>
          <a:prstGeom prst="rect">
            <a:avLst/>
          </a:prstGeom>
          <a:noFill/>
        </p:spPr>
        <p:txBody>
          <a:bodyPr wrap="square" lIns="0" tIns="0" rIns="0" bIns="0" rtlCol="0">
            <a:spAutoFit/>
          </a:bodyPr>
          <a:lstStyle/>
          <a:p>
            <a:pPr algn="ctr"/>
            <a:r>
              <a:rPr lang="sv-SE" sz="1600" b="1" i="0">
                <a:effectLst/>
                <a:latin typeface="Verdana" panose="020B0604030504040204" pitchFamily="34" charset="0"/>
                <a:ea typeface="Verdana" panose="020B0604030504040204" pitchFamily="34" charset="0"/>
              </a:rPr>
              <a:t>Mental- och missbrukarvård</a:t>
            </a:r>
            <a:r>
              <a:rPr lang="sv-SE" sz="1600" b="1">
                <a:latin typeface="Verdana" panose="020B0604030504040204" pitchFamily="34" charset="0"/>
                <a:ea typeface="Verdana" panose="020B0604030504040204" pitchFamily="34" charset="0"/>
              </a:rPr>
              <a:t>stjänster för barn och unga på grundnivå</a:t>
            </a:r>
            <a:endParaRPr lang="fi-FI" sz="1600" b="1" strike="sngStrike">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F1D31076-69A9-4387-BE2A-4401137F8441}"/>
              </a:ext>
            </a:extLst>
          </p:cNvPr>
          <p:cNvSpPr txBox="1"/>
          <p:nvPr/>
        </p:nvSpPr>
        <p:spPr>
          <a:xfrm>
            <a:off x="7521782" y="4767568"/>
            <a:ext cx="1887803" cy="246221"/>
          </a:xfrm>
          <a:prstGeom prst="rect">
            <a:avLst/>
          </a:prstGeom>
          <a:noFill/>
        </p:spPr>
        <p:txBody>
          <a:bodyPr wrap="square" lIns="0" tIns="0" rIns="0" bIns="0" rtlCol="0">
            <a:spAutoFit/>
          </a:bodyPr>
          <a:lstStyle/>
          <a:p>
            <a:pPr algn="l"/>
            <a:r>
              <a:rPr lang="fi-FI" sz="1600" b="1" i="0">
                <a:solidFill>
                  <a:srgbClr val="091C3B"/>
                </a:solidFill>
                <a:effectLst/>
                <a:latin typeface="Verdana" panose="020B0604030504040204" pitchFamily="34" charset="0"/>
                <a:ea typeface="Verdana" panose="020B0604030504040204" pitchFamily="34" charset="0"/>
              </a:rPr>
              <a:t>Barnskydd</a:t>
            </a:r>
          </a:p>
        </p:txBody>
      </p:sp>
      <p:sp>
        <p:nvSpPr>
          <p:cNvPr id="17" name="TextBox 16">
            <a:extLst>
              <a:ext uri="{FF2B5EF4-FFF2-40B4-BE49-F238E27FC236}">
                <a16:creationId xmlns:a16="http://schemas.microsoft.com/office/drawing/2014/main" id="{E5F15244-565D-4A3A-8719-AAE32F5C8A09}"/>
              </a:ext>
            </a:extLst>
          </p:cNvPr>
          <p:cNvSpPr txBox="1"/>
          <p:nvPr/>
        </p:nvSpPr>
        <p:spPr>
          <a:xfrm>
            <a:off x="6450632" y="5547847"/>
            <a:ext cx="2233839" cy="246221"/>
          </a:xfrm>
          <a:prstGeom prst="rect">
            <a:avLst/>
          </a:prstGeom>
          <a:noFill/>
        </p:spPr>
        <p:txBody>
          <a:bodyPr wrap="square" lIns="0" tIns="0" rIns="0" bIns="0" rtlCol="0">
            <a:spAutoFit/>
          </a:bodyPr>
          <a:lstStyle/>
          <a:p>
            <a:pPr algn="l"/>
            <a:r>
              <a:rPr lang="fi-FI" sz="1600" b="1" i="0">
                <a:solidFill>
                  <a:srgbClr val="091C3B"/>
                </a:solidFill>
                <a:effectLst/>
                <a:latin typeface="Verdana" panose="020B0604030504040204" pitchFamily="34" charset="0"/>
                <a:ea typeface="Verdana" panose="020B0604030504040204" pitchFamily="34" charset="0"/>
              </a:rPr>
              <a:t>Familjerådgivning</a:t>
            </a:r>
          </a:p>
        </p:txBody>
      </p:sp>
      <p:sp>
        <p:nvSpPr>
          <p:cNvPr id="18" name="TextBox 17">
            <a:extLst>
              <a:ext uri="{FF2B5EF4-FFF2-40B4-BE49-F238E27FC236}">
                <a16:creationId xmlns:a16="http://schemas.microsoft.com/office/drawing/2014/main" id="{0B8139F3-35D1-4DB9-A111-A6E7CF41973B}"/>
              </a:ext>
            </a:extLst>
          </p:cNvPr>
          <p:cNvSpPr txBox="1"/>
          <p:nvPr/>
        </p:nvSpPr>
        <p:spPr>
          <a:xfrm>
            <a:off x="4426918" y="5798301"/>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Fpa</a:t>
            </a:r>
          </a:p>
        </p:txBody>
      </p:sp>
      <p:sp>
        <p:nvSpPr>
          <p:cNvPr id="19" name="TextBox 18">
            <a:extLst>
              <a:ext uri="{FF2B5EF4-FFF2-40B4-BE49-F238E27FC236}">
                <a16:creationId xmlns:a16="http://schemas.microsoft.com/office/drawing/2014/main" id="{F89516AA-1C86-4E22-ACAC-BDBA6D7788BA}"/>
              </a:ext>
            </a:extLst>
          </p:cNvPr>
          <p:cNvSpPr txBox="1"/>
          <p:nvPr/>
        </p:nvSpPr>
        <p:spPr>
          <a:xfrm>
            <a:off x="2717482" y="5360788"/>
            <a:ext cx="1887803" cy="246221"/>
          </a:xfrm>
          <a:prstGeom prst="rect">
            <a:avLst/>
          </a:prstGeom>
          <a:noFill/>
        </p:spPr>
        <p:txBody>
          <a:bodyPr wrap="square" lIns="0" tIns="0" rIns="0" bIns="0" rtlCol="0">
            <a:spAutoFit/>
          </a:bodyPr>
          <a:lstStyle/>
          <a:p>
            <a:pPr algn="ctr"/>
            <a:r>
              <a:rPr lang="fi-FI" sz="1600" b="1">
                <a:latin typeface="Verdana" panose="020B0604030504040204" pitchFamily="34" charset="0"/>
                <a:ea typeface="Verdana" panose="020B0604030504040204" pitchFamily="34" charset="0"/>
              </a:rPr>
              <a:t>Föreningar</a:t>
            </a:r>
          </a:p>
        </p:txBody>
      </p:sp>
      <p:sp>
        <p:nvSpPr>
          <p:cNvPr id="20" name="TextBox 19">
            <a:extLst>
              <a:ext uri="{FF2B5EF4-FFF2-40B4-BE49-F238E27FC236}">
                <a16:creationId xmlns:a16="http://schemas.microsoft.com/office/drawing/2014/main" id="{BAF8C012-EF50-4E42-8D1B-27FF737C9BBD}"/>
              </a:ext>
            </a:extLst>
          </p:cNvPr>
          <p:cNvSpPr txBox="1"/>
          <p:nvPr/>
        </p:nvSpPr>
        <p:spPr>
          <a:xfrm>
            <a:off x="1540620" y="4929877"/>
            <a:ext cx="2626795" cy="246221"/>
          </a:xfrm>
          <a:prstGeom prst="rect">
            <a:avLst/>
          </a:prstGeom>
          <a:noFill/>
        </p:spPr>
        <p:txBody>
          <a:bodyPr wrap="square" lIns="0" tIns="0" rIns="0" bIns="0" rtlCol="0">
            <a:spAutoFit/>
          </a:bodyPr>
          <a:lstStyle/>
          <a:p>
            <a:pPr algn="l" latinLnBrk="0"/>
            <a:r>
              <a:rPr lang="fi-FI" sz="1600" b="1">
                <a:solidFill>
                  <a:srgbClr val="0F0F0F"/>
                </a:solidFill>
                <a:latin typeface="Verdana" panose="020B0604030504040204" pitchFamily="34" charset="0"/>
                <a:ea typeface="Verdana" panose="020B0604030504040204" pitchFamily="34" charset="0"/>
              </a:rPr>
              <a:t>S</a:t>
            </a:r>
            <a:r>
              <a:rPr lang="fi-FI" sz="1600" b="1" i="0">
                <a:solidFill>
                  <a:srgbClr val="0F0F0F"/>
                </a:solidFill>
                <a:effectLst/>
                <a:latin typeface="Verdana" panose="020B0604030504040204" pitchFamily="34" charset="0"/>
                <a:ea typeface="Verdana" panose="020B0604030504040204" pitchFamily="34" charset="0"/>
              </a:rPr>
              <a:t>pecialiserad sjukvård</a:t>
            </a:r>
          </a:p>
        </p:txBody>
      </p:sp>
      <p:sp>
        <p:nvSpPr>
          <p:cNvPr id="21" name="TextBox 20">
            <a:extLst>
              <a:ext uri="{FF2B5EF4-FFF2-40B4-BE49-F238E27FC236}">
                <a16:creationId xmlns:a16="http://schemas.microsoft.com/office/drawing/2014/main" id="{4894AE4A-BEE6-4B60-8B03-7CAE128A64C7}"/>
              </a:ext>
            </a:extLst>
          </p:cNvPr>
          <p:cNvSpPr txBox="1"/>
          <p:nvPr/>
        </p:nvSpPr>
        <p:spPr>
          <a:xfrm>
            <a:off x="1532140" y="3634647"/>
            <a:ext cx="2236542" cy="984885"/>
          </a:xfrm>
          <a:prstGeom prst="rect">
            <a:avLst/>
          </a:prstGeom>
          <a:noFill/>
        </p:spPr>
        <p:txBody>
          <a:bodyPr wrap="square" lIns="0" tIns="0" rIns="0" bIns="0" rtlCol="0">
            <a:spAutoFit/>
          </a:bodyPr>
          <a:lstStyle/>
          <a:p>
            <a:pPr algn="ctr"/>
            <a:endParaRPr lang="sv-SE" sz="1600" b="1">
              <a:solidFill>
                <a:srgbClr val="FF0000"/>
              </a:solidFill>
              <a:latin typeface="Verdana" panose="020B0604030504040204" pitchFamily="34" charset="0"/>
              <a:ea typeface="Verdana" panose="020B0604030504040204" pitchFamily="34" charset="0"/>
            </a:endParaRPr>
          </a:p>
          <a:p>
            <a:pPr algn="ctr"/>
            <a:r>
              <a:rPr lang="sv-SE" sz="1600" b="1">
                <a:latin typeface="Verdana" panose="020B0604030504040204" pitchFamily="34" charset="0"/>
                <a:ea typeface="Verdana" panose="020B0604030504040204" pitchFamily="34" charset="0"/>
              </a:rPr>
              <a:t>Familjesocialt arbete och</a:t>
            </a:r>
            <a:r>
              <a:rPr lang="sv-SE" sz="1600" b="1" i="0">
                <a:effectLst/>
                <a:latin typeface="Verdana" panose="020B0604030504040204" pitchFamily="34" charset="0"/>
                <a:ea typeface="Verdana" panose="020B0604030504040204" pitchFamily="34" charset="0"/>
              </a:rPr>
              <a:t> vuxensocialarbete</a:t>
            </a:r>
            <a:endParaRPr lang="fi-FI" sz="1600" b="1">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D1478A46-4114-464E-8A84-EB0EDE423F9D}"/>
              </a:ext>
            </a:extLst>
          </p:cNvPr>
          <p:cNvSpPr txBox="1"/>
          <p:nvPr/>
        </p:nvSpPr>
        <p:spPr>
          <a:xfrm>
            <a:off x="2773519" y="1718372"/>
            <a:ext cx="1887803" cy="738664"/>
          </a:xfrm>
          <a:prstGeom prst="rect">
            <a:avLst/>
          </a:prstGeom>
          <a:noFill/>
        </p:spPr>
        <p:txBody>
          <a:bodyPr wrap="square" lIns="0" tIns="0" rIns="0" bIns="0" rtlCol="0">
            <a:spAutoFit/>
          </a:bodyPr>
          <a:lstStyle/>
          <a:p>
            <a:pPr algn="ctr"/>
            <a:endParaRPr lang="fi-FI" sz="1600" b="1" strike="sngStrike">
              <a:latin typeface="Verdana" panose="020B0604030504040204" pitchFamily="34" charset="0"/>
              <a:ea typeface="Verdana" panose="020B0604030504040204" pitchFamily="34" charset="0"/>
            </a:endParaRPr>
          </a:p>
          <a:p>
            <a:pPr algn="ctr"/>
            <a:r>
              <a:rPr lang="fi-FI" sz="1600" b="1">
                <a:latin typeface="Verdana" panose="020B0604030504040204" pitchFamily="34" charset="0"/>
                <a:ea typeface="Verdana" panose="020B0604030504040204" pitchFamily="34" charset="0"/>
              </a:rPr>
              <a:t>Uppsökande ungdomsarbete</a:t>
            </a:r>
          </a:p>
        </p:txBody>
      </p:sp>
      <p:pic>
        <p:nvPicPr>
          <p:cNvPr id="24" name="Graphic 23">
            <a:extLst>
              <a:ext uri="{FF2B5EF4-FFF2-40B4-BE49-F238E27FC236}">
                <a16:creationId xmlns:a16="http://schemas.microsoft.com/office/drawing/2014/main" id="{DA134F15-FFB1-48E3-B717-B8F13D8B38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7395" y="2044814"/>
            <a:ext cx="3423782" cy="3543495"/>
          </a:xfrm>
          <a:prstGeom prst="rect">
            <a:avLst/>
          </a:prstGeom>
        </p:spPr>
      </p:pic>
      <p:pic>
        <p:nvPicPr>
          <p:cNvPr id="28" name="Graphic 27">
            <a:extLst>
              <a:ext uri="{FF2B5EF4-FFF2-40B4-BE49-F238E27FC236}">
                <a16:creationId xmlns:a16="http://schemas.microsoft.com/office/drawing/2014/main" id="{1FA2AA36-6A8B-4E9D-B77B-F16FCADB15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3605" y="2627433"/>
            <a:ext cx="2060935" cy="2136030"/>
          </a:xfrm>
          <a:prstGeom prst="rect">
            <a:avLst/>
          </a:prstGeom>
        </p:spPr>
      </p:pic>
      <p:sp>
        <p:nvSpPr>
          <p:cNvPr id="8" name="TextBox 7">
            <a:extLst>
              <a:ext uri="{FF2B5EF4-FFF2-40B4-BE49-F238E27FC236}">
                <a16:creationId xmlns:a16="http://schemas.microsoft.com/office/drawing/2014/main" id="{441B99FC-24E4-4181-9077-6478270A10D2}"/>
              </a:ext>
            </a:extLst>
          </p:cNvPr>
          <p:cNvSpPr txBox="1"/>
          <p:nvPr/>
        </p:nvSpPr>
        <p:spPr>
          <a:xfrm>
            <a:off x="4669892" y="4930806"/>
            <a:ext cx="2233838" cy="553998"/>
          </a:xfrm>
          <a:prstGeom prst="rect">
            <a:avLst/>
          </a:prstGeom>
          <a:noFill/>
        </p:spPr>
        <p:txBody>
          <a:bodyPr wrap="square" lIns="0" tIns="0" rIns="0" bIns="0" rtlCol="0" anchor="t">
            <a:spAutoFit/>
          </a:bodyPr>
          <a:lstStyle/>
          <a:p>
            <a:pPr algn="ctr">
              <a:spcAft>
                <a:spcPts val="1100"/>
              </a:spcAft>
            </a:pPr>
            <a:r>
              <a:rPr lang="sv-FI" sz="1800" b="1">
                <a:solidFill>
                  <a:schemeClr val="bg1"/>
                </a:solidFill>
                <a:effectLst/>
                <a:latin typeface="Verdana" panose="020B0604030504040204" pitchFamily="34" charset="0"/>
                <a:ea typeface="Verdana" panose="020B0604030504040204" pitchFamily="34" charset="0"/>
                <a:cs typeface="Arial" panose="020B0604020202020204" pitchFamily="34" charset="0"/>
              </a:rPr>
              <a:t>Elevhälsans tjänster</a:t>
            </a:r>
            <a:endParaRPr lang="fi-FI" sz="1800" b="1">
              <a:solidFill>
                <a:schemeClr val="bg1"/>
              </a:solidFill>
              <a:effectLst/>
              <a:latin typeface="Verdana" panose="020B0604030504040204" pitchFamily="34" charset="0"/>
              <a:ea typeface="Verdana" panose="020B060403050404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7BD92AD-629A-4330-92EC-EF4CB63FEFB9}"/>
              </a:ext>
            </a:extLst>
          </p:cNvPr>
          <p:cNvSpPr txBox="1"/>
          <p:nvPr/>
        </p:nvSpPr>
        <p:spPr>
          <a:xfrm>
            <a:off x="4291063" y="3526734"/>
            <a:ext cx="2200204" cy="276999"/>
          </a:xfrm>
          <a:prstGeom prst="rect">
            <a:avLst/>
          </a:prstGeom>
          <a:noFill/>
        </p:spPr>
        <p:txBody>
          <a:bodyPr wrap="square" lIns="0" tIns="0" rIns="0" bIns="0" rtlCol="0">
            <a:spAutoFit/>
          </a:bodyPr>
          <a:lstStyle/>
          <a:p>
            <a:pPr algn="ctr"/>
            <a:r>
              <a:rPr lang="fi-FI" b="1">
                <a:solidFill>
                  <a:schemeClr val="bg1"/>
                </a:solidFill>
                <a:latin typeface="Verdana" panose="020B0604030504040204" pitchFamily="34" charset="0"/>
                <a:ea typeface="Verdana" panose="020B0604030504040204" pitchFamily="34" charset="0"/>
              </a:rPr>
              <a:t>Studerande</a:t>
            </a:r>
          </a:p>
        </p:txBody>
      </p:sp>
      <p:pic>
        <p:nvPicPr>
          <p:cNvPr id="33" name="Graphic 32">
            <a:extLst>
              <a:ext uri="{FF2B5EF4-FFF2-40B4-BE49-F238E27FC236}">
                <a16:creationId xmlns:a16="http://schemas.microsoft.com/office/drawing/2014/main" id="{2D4925BC-AAB4-4ECF-BB05-C1FAAFE3E4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2337" y="2859080"/>
            <a:ext cx="1118641" cy="1955948"/>
          </a:xfrm>
          <a:prstGeom prst="rect">
            <a:avLst/>
          </a:prstGeom>
        </p:spPr>
      </p:pic>
      <p:sp>
        <p:nvSpPr>
          <p:cNvPr id="3" name="TextBox 21">
            <a:extLst>
              <a:ext uri="{FF2B5EF4-FFF2-40B4-BE49-F238E27FC236}">
                <a16:creationId xmlns:a16="http://schemas.microsoft.com/office/drawing/2014/main" id="{2EB2F9CC-1686-4B84-D7DF-3315FCE7D556}"/>
              </a:ext>
            </a:extLst>
          </p:cNvPr>
          <p:cNvSpPr txBox="1"/>
          <p:nvPr/>
        </p:nvSpPr>
        <p:spPr>
          <a:xfrm>
            <a:off x="1604250" y="2464251"/>
            <a:ext cx="2338538" cy="1231106"/>
          </a:xfrm>
          <a:prstGeom prst="rect">
            <a:avLst/>
          </a:prstGeom>
          <a:noFill/>
        </p:spPr>
        <p:txBody>
          <a:bodyPr wrap="square" lIns="0" tIns="0" rIns="0" bIns="0" rtlCol="0" anchor="t">
            <a:spAutoFit/>
          </a:bodyPr>
          <a:lstStyle/>
          <a:p>
            <a:pPr algn="ctr"/>
            <a:endParaRPr lang="fi-FI" sz="1600" b="1">
              <a:latin typeface="Verdana" panose="020B0604030504040204" pitchFamily="34" charset="0"/>
              <a:ea typeface="Verdana" panose="020B0604030504040204" pitchFamily="34" charset="0"/>
              <a:cs typeface="Arial"/>
            </a:endParaRPr>
          </a:p>
          <a:p>
            <a:pPr algn="ctr"/>
            <a:r>
              <a:rPr lang="fi-FI" sz="1600" b="1" i="0">
                <a:solidFill>
                  <a:srgbClr val="091C3B"/>
                </a:solidFill>
                <a:effectLst/>
                <a:latin typeface="Verdana" panose="020B0604030504040204" pitchFamily="34" charset="0"/>
                <a:ea typeface="Verdana" panose="020B0604030504040204" pitchFamily="34" charset="0"/>
              </a:rPr>
              <a:t>Ungdomstjänster</a:t>
            </a:r>
            <a:endParaRPr lang="fi-FI" sz="1600">
              <a:latin typeface="Verdana" panose="020B0604030504040204" pitchFamily="34" charset="0"/>
              <a:ea typeface="Verdana" panose="020B0604030504040204" pitchFamily="34" charset="0"/>
            </a:endParaRPr>
          </a:p>
          <a:p>
            <a:pPr algn="ctr"/>
            <a:endParaRPr lang="fi-FI" sz="1600" b="1">
              <a:solidFill>
                <a:srgbClr val="FF0000"/>
              </a:solidFill>
              <a:latin typeface="Verdana" panose="020B0604030504040204" pitchFamily="34" charset="0"/>
              <a:ea typeface="Verdana" panose="020B0604030504040204" pitchFamily="34" charset="0"/>
              <a:cs typeface="Arial"/>
            </a:endParaRPr>
          </a:p>
          <a:p>
            <a:pPr algn="ctr"/>
            <a:r>
              <a:rPr lang="fi-FI" sz="1600" b="1">
                <a:latin typeface="Verdana" panose="020B0604030504040204" pitchFamily="34" charset="0"/>
                <a:ea typeface="Verdana" panose="020B0604030504040204" pitchFamily="34" charset="0"/>
                <a:cs typeface="Arial"/>
              </a:rPr>
              <a:t>Arbets- och näringsbyråer</a:t>
            </a:r>
          </a:p>
        </p:txBody>
      </p:sp>
      <p:pic>
        <p:nvPicPr>
          <p:cNvPr id="5" name="RUOTSI dia12">
            <a:hlinkClick r:id="" action="ppaction://media"/>
            <a:extLst>
              <a:ext uri="{FF2B5EF4-FFF2-40B4-BE49-F238E27FC236}">
                <a16:creationId xmlns:a16="http://schemas.microsoft.com/office/drawing/2014/main" id="{3F2F5973-4A25-5D41-A9AE-E39CB9FF0A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9303" y="5556286"/>
            <a:ext cx="730250" cy="730250"/>
          </a:xfrm>
          <a:prstGeom prst="rect">
            <a:avLst/>
          </a:prstGeom>
        </p:spPr>
      </p:pic>
    </p:spTree>
    <p:extLst>
      <p:ext uri="{BB962C8B-B14F-4D97-AF65-F5344CB8AC3E}">
        <p14:creationId xmlns:p14="http://schemas.microsoft.com/office/powerpoint/2010/main" val="1540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58">
            <a:extLst>
              <a:ext uri="{FF2B5EF4-FFF2-40B4-BE49-F238E27FC236}">
                <a16:creationId xmlns:a16="http://schemas.microsoft.com/office/drawing/2014/main" id="{BF9B6BCC-1815-26FB-F524-E95D890A797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503" r="-31007"/>
          <a:stretch/>
        </p:blipFill>
        <p:spPr>
          <a:xfrm>
            <a:off x="-50986" y="2217827"/>
            <a:ext cx="3751825" cy="4104505"/>
          </a:xfrm>
          <a:prstGeom prst="rect">
            <a:avLst/>
          </a:prstGeom>
        </p:spPr>
      </p:pic>
      <p:sp>
        <p:nvSpPr>
          <p:cNvPr id="5" name="Otsikko 4">
            <a:extLst>
              <a:ext uri="{FF2B5EF4-FFF2-40B4-BE49-F238E27FC236}">
                <a16:creationId xmlns:a16="http://schemas.microsoft.com/office/drawing/2014/main" id="{DF3A938B-81D6-4068-97F4-D14306A7BDC2}"/>
              </a:ext>
            </a:extLst>
          </p:cNvPr>
          <p:cNvSpPr>
            <a:spLocks noGrp="1"/>
          </p:cNvSpPr>
          <p:nvPr>
            <p:ph type="ctrTitle"/>
          </p:nvPr>
        </p:nvSpPr>
        <p:spPr>
          <a:xfrm>
            <a:off x="895076" y="451421"/>
            <a:ext cx="9144000" cy="1232452"/>
          </a:xfrm>
        </p:spPr>
        <p:txBody>
          <a:bodyPr/>
          <a:lstStyle/>
          <a:p>
            <a:r>
              <a:rPr lang="fi-FI" sz="3600">
                <a:ea typeface="Verdana"/>
              </a:rPr>
              <a:t>Elevhälsans helhet</a:t>
            </a:r>
            <a:endParaRPr lang="fi-FI" sz="3600"/>
          </a:p>
        </p:txBody>
      </p:sp>
      <p:pic>
        <p:nvPicPr>
          <p:cNvPr id="3" name="Graphic 9">
            <a:extLst>
              <a:ext uri="{FF2B5EF4-FFF2-40B4-BE49-F238E27FC236}">
                <a16:creationId xmlns:a16="http://schemas.microsoft.com/office/drawing/2014/main" id="{A3FAC73B-733C-8AB7-E416-829B391491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2200" y="1596467"/>
            <a:ext cx="11701306" cy="813932"/>
          </a:xfrm>
          <a:prstGeom prst="rect">
            <a:avLst/>
          </a:prstGeom>
        </p:spPr>
      </p:pic>
      <p:pic>
        <p:nvPicPr>
          <p:cNvPr id="2" name="Graphic 20">
            <a:extLst>
              <a:ext uri="{FF2B5EF4-FFF2-40B4-BE49-F238E27FC236}">
                <a16:creationId xmlns:a16="http://schemas.microsoft.com/office/drawing/2014/main" id="{D27F47EF-C170-A735-7363-E097024511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604" y="2308306"/>
            <a:ext cx="10863686" cy="4144958"/>
          </a:xfrm>
          <a:prstGeom prst="rect">
            <a:avLst/>
          </a:prstGeom>
        </p:spPr>
      </p:pic>
      <p:sp>
        <p:nvSpPr>
          <p:cNvPr id="7" name="TextBox 10">
            <a:extLst>
              <a:ext uri="{FF2B5EF4-FFF2-40B4-BE49-F238E27FC236}">
                <a16:creationId xmlns:a16="http://schemas.microsoft.com/office/drawing/2014/main" id="{267E8A02-EC1C-6C15-E9D9-2FE556CCE10B}"/>
              </a:ext>
            </a:extLst>
          </p:cNvPr>
          <p:cNvSpPr txBox="1"/>
          <p:nvPr/>
        </p:nvSpPr>
        <p:spPr>
          <a:xfrm>
            <a:off x="2142741" y="1741618"/>
            <a:ext cx="7624890" cy="430887"/>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fi-FI" sz="2800" b="1">
                <a:solidFill>
                  <a:schemeClr val="bg1"/>
                </a:solidFill>
                <a:latin typeface="+mj-lt"/>
                <a:ea typeface="Verdana"/>
              </a:rPr>
              <a:t>Elevhälsa</a:t>
            </a:r>
            <a:endParaRPr lang="fi-FI" sz="2400" b="1">
              <a:solidFill>
                <a:schemeClr val="bg1"/>
              </a:solidFill>
              <a:ea typeface="Verdana"/>
            </a:endParaRPr>
          </a:p>
        </p:txBody>
      </p:sp>
      <p:sp>
        <p:nvSpPr>
          <p:cNvPr id="8" name="TextBox 29">
            <a:extLst>
              <a:ext uri="{FF2B5EF4-FFF2-40B4-BE49-F238E27FC236}">
                <a16:creationId xmlns:a16="http://schemas.microsoft.com/office/drawing/2014/main" id="{D5144B04-7DBC-39FE-C2D4-ED4AF48B59DE}"/>
              </a:ext>
            </a:extLst>
          </p:cNvPr>
          <p:cNvSpPr txBox="1"/>
          <p:nvPr/>
        </p:nvSpPr>
        <p:spPr>
          <a:xfrm>
            <a:off x="1657231" y="2649904"/>
            <a:ext cx="5631335" cy="1395254"/>
          </a:xfrm>
          <a:prstGeom prst="rect">
            <a:avLst/>
          </a:prstGeom>
          <a:noFill/>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Aft>
                <a:spcPts val="1100"/>
              </a:spcAft>
            </a:pPr>
            <a:endParaRPr lang="fi-FI" i="1">
              <a:solidFill>
                <a:schemeClr val="bg1"/>
              </a:solidFill>
              <a:effectLst/>
              <a:ea typeface="Arial" panose="020B0604020202020204" pitchFamily="34" charset="0"/>
              <a:cs typeface="Arial" panose="020B0604020202020204" pitchFamily="34" charset="0"/>
            </a:endParaRPr>
          </a:p>
          <a:p>
            <a:pPr>
              <a:lnSpc>
                <a:spcPts val="1200"/>
              </a:lnSpc>
              <a:spcAft>
                <a:spcPts val="1100"/>
              </a:spcAft>
            </a:pPr>
            <a:r>
              <a:rPr lang="sv-FI" sz="2000" b="1">
                <a:solidFill>
                  <a:schemeClr val="bg1"/>
                </a:solidFill>
                <a:effectLst/>
                <a:ea typeface="MS Mincho" panose="02020609040205080304" pitchFamily="49" charset="-128"/>
                <a:cs typeface="Times New Roman" panose="02020603050405020304" pitchFamily="18" charset="0"/>
              </a:rPr>
              <a:t>Generellt inriktad elevhälsa</a:t>
            </a:r>
          </a:p>
          <a:p>
            <a:pPr>
              <a:lnSpc>
                <a:spcPts val="1200"/>
              </a:lnSpc>
              <a:spcAft>
                <a:spcPts val="1100"/>
              </a:spcAft>
            </a:pPr>
            <a:r>
              <a:rPr lang="sv-FI" sz="1400" i="1">
                <a:solidFill>
                  <a:srgbClr val="000000"/>
                </a:solidFill>
                <a:effectLst/>
                <a:ea typeface="Arial" panose="020B0604020202020204" pitchFamily="34" charset="0"/>
                <a:cs typeface="Arial" panose="020B0604020202020204" pitchFamily="34" charset="0"/>
              </a:rPr>
              <a:t>Primärt, förebyggande, </a:t>
            </a:r>
            <a:r>
              <a:rPr lang="sv-FI" sz="1400" i="1">
                <a:effectLst/>
                <a:ea typeface="Arial" panose="020B0604020202020204" pitchFamily="34" charset="0"/>
                <a:cs typeface="Arial" panose="020B0604020202020204" pitchFamily="34" charset="0"/>
              </a:rPr>
              <a:t>omfattar alla</a:t>
            </a:r>
          </a:p>
          <a:p>
            <a:pPr>
              <a:lnSpc>
                <a:spcPts val="1200"/>
              </a:lnSpc>
              <a:spcAft>
                <a:spcPts val="1100"/>
              </a:spcAft>
            </a:pPr>
            <a:endParaRPr lang="fi-FI" sz="1400" i="1">
              <a:effectLst/>
              <a:ea typeface="Arial" panose="020B0604020202020204" pitchFamily="34" charset="0"/>
              <a:cs typeface="Arial" panose="020B0604020202020204" pitchFamily="34" charset="0"/>
            </a:endParaRPr>
          </a:p>
          <a:p>
            <a:pPr algn="ctr">
              <a:spcAft>
                <a:spcPts val="1200"/>
              </a:spcAft>
            </a:pPr>
            <a:endParaRPr lang="fi-FI" sz="1400" i="1"/>
          </a:p>
        </p:txBody>
      </p:sp>
      <p:sp>
        <p:nvSpPr>
          <p:cNvPr id="15" name="TextBox 27">
            <a:extLst>
              <a:ext uri="{FF2B5EF4-FFF2-40B4-BE49-F238E27FC236}">
                <a16:creationId xmlns:a16="http://schemas.microsoft.com/office/drawing/2014/main" id="{22B345FC-484D-3AD8-92AB-08BB9EFCA818}"/>
              </a:ext>
            </a:extLst>
          </p:cNvPr>
          <p:cNvSpPr txBox="1"/>
          <p:nvPr/>
        </p:nvSpPr>
        <p:spPr>
          <a:xfrm>
            <a:off x="9147927" y="4663589"/>
            <a:ext cx="2148997" cy="307777"/>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Aft>
                <a:spcPts val="1100"/>
              </a:spcAft>
            </a:pPr>
            <a:r>
              <a:rPr lang="sv-FI" sz="1400" b="1">
                <a:effectLst/>
                <a:ea typeface="Arial" panose="020B0604020202020204" pitchFamily="34" charset="0"/>
                <a:cs typeface="Arial" panose="020B0604020202020204" pitchFamily="34" charset="0"/>
              </a:rPr>
              <a:t>Sektorsövergripande expertgrupp</a:t>
            </a:r>
            <a:endParaRPr lang="fi-FI" sz="1400" b="1">
              <a:effectLst/>
              <a:ea typeface="Arial" panose="020B0604020202020204" pitchFamily="34" charset="0"/>
              <a:cs typeface="Arial" panose="020B0604020202020204" pitchFamily="34" charset="0"/>
            </a:endParaRPr>
          </a:p>
        </p:txBody>
      </p:sp>
      <p:pic>
        <p:nvPicPr>
          <p:cNvPr id="9" name="Graphic 56">
            <a:extLst>
              <a:ext uri="{FF2B5EF4-FFF2-40B4-BE49-F238E27FC236}">
                <a16:creationId xmlns:a16="http://schemas.microsoft.com/office/drawing/2014/main" id="{FE48C335-2CD5-98E6-DD53-4B45B38DCF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1179" y="5311784"/>
            <a:ext cx="2267187" cy="1186802"/>
          </a:xfrm>
          <a:prstGeom prst="rect">
            <a:avLst/>
          </a:prstGeom>
        </p:spPr>
      </p:pic>
      <p:pic>
        <p:nvPicPr>
          <p:cNvPr id="20" name="Graphic 32">
            <a:extLst>
              <a:ext uri="{FF2B5EF4-FFF2-40B4-BE49-F238E27FC236}">
                <a16:creationId xmlns:a16="http://schemas.microsoft.com/office/drawing/2014/main" id="{7972C214-12E3-4DA3-B467-1557B0B56C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72339" y="4701828"/>
            <a:ext cx="981603" cy="1834638"/>
          </a:xfrm>
          <a:prstGeom prst="rect">
            <a:avLst/>
          </a:prstGeom>
        </p:spPr>
      </p:pic>
      <p:sp>
        <p:nvSpPr>
          <p:cNvPr id="6" name="Ellipsi 5">
            <a:extLst>
              <a:ext uri="{FF2B5EF4-FFF2-40B4-BE49-F238E27FC236}">
                <a16:creationId xmlns:a16="http://schemas.microsoft.com/office/drawing/2014/main" id="{7DDD19FB-32E8-CF8B-719F-8363289BAB22}"/>
              </a:ext>
            </a:extLst>
          </p:cNvPr>
          <p:cNvSpPr/>
          <p:nvPr/>
        </p:nvSpPr>
        <p:spPr>
          <a:xfrm>
            <a:off x="5244958" y="3408451"/>
            <a:ext cx="2155858" cy="897276"/>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i-FI" b="1">
              <a:ea typeface="Verdana"/>
            </a:endParaRPr>
          </a:p>
        </p:txBody>
      </p:sp>
      <p:sp>
        <p:nvSpPr>
          <p:cNvPr id="12" name="Pilvi 11">
            <a:extLst>
              <a:ext uri="{FF2B5EF4-FFF2-40B4-BE49-F238E27FC236}">
                <a16:creationId xmlns:a16="http://schemas.microsoft.com/office/drawing/2014/main" id="{12E59CC6-9E5C-B3EE-5BB7-9935F0C2F205}"/>
              </a:ext>
            </a:extLst>
          </p:cNvPr>
          <p:cNvSpPr/>
          <p:nvPr/>
        </p:nvSpPr>
        <p:spPr>
          <a:xfrm>
            <a:off x="8928880" y="609600"/>
            <a:ext cx="3209486" cy="2223232"/>
          </a:xfrm>
          <a:prstGeom prst="clou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1600" b="0" i="0">
                <a:solidFill>
                  <a:srgbClr val="242424"/>
                </a:solidFill>
                <a:effectLst/>
                <a:latin typeface="-apple-system"/>
              </a:rPr>
              <a:t> </a:t>
            </a:r>
            <a:r>
              <a:rPr lang="sv-SE" sz="1600" b="1" i="0">
                <a:solidFill>
                  <a:srgbClr val="242424"/>
                </a:solidFill>
                <a:effectLst/>
              </a:rPr>
              <a:t>Samarbete med </a:t>
            </a:r>
            <a:r>
              <a:rPr lang="sv-SE" sz="1600" b="1">
                <a:solidFill>
                  <a:schemeClr val="tx1"/>
                </a:solidFill>
              </a:rPr>
              <a:t>instanser</a:t>
            </a:r>
            <a:r>
              <a:rPr lang="sv-SE" sz="1600" b="1" i="0">
                <a:solidFill>
                  <a:srgbClr val="242424"/>
                </a:solidFill>
                <a:effectLst/>
              </a:rPr>
              <a:t> utanför </a:t>
            </a:r>
            <a:r>
              <a:rPr lang="sv-SE" sz="1600" b="1">
                <a:solidFill>
                  <a:srgbClr val="242424"/>
                </a:solidFill>
              </a:rPr>
              <a:t>skolsamfundet</a:t>
            </a:r>
            <a:endParaRPr lang="fi-FI" sz="1600" b="1">
              <a:solidFill>
                <a:schemeClr val="tx1"/>
              </a:solidFill>
              <a:ea typeface="Verdana"/>
            </a:endParaRPr>
          </a:p>
        </p:txBody>
      </p:sp>
      <p:pic>
        <p:nvPicPr>
          <p:cNvPr id="17" name="Graphic 42">
            <a:extLst>
              <a:ext uri="{FF2B5EF4-FFF2-40B4-BE49-F238E27FC236}">
                <a16:creationId xmlns:a16="http://schemas.microsoft.com/office/drawing/2014/main" id="{8BD3C70F-8EB5-D380-4885-45E09F4F6B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55610" y="4586338"/>
            <a:ext cx="540000" cy="540000"/>
          </a:xfrm>
          <a:prstGeom prst="rect">
            <a:avLst/>
          </a:prstGeom>
        </p:spPr>
      </p:pic>
      <p:sp>
        <p:nvSpPr>
          <p:cNvPr id="11" name="TextBox 23">
            <a:extLst>
              <a:ext uri="{FF2B5EF4-FFF2-40B4-BE49-F238E27FC236}">
                <a16:creationId xmlns:a16="http://schemas.microsoft.com/office/drawing/2014/main" id="{BE391ABC-CE38-DF69-9218-1E74F677C3B4}"/>
              </a:ext>
            </a:extLst>
          </p:cNvPr>
          <p:cNvSpPr txBox="1"/>
          <p:nvPr/>
        </p:nvSpPr>
        <p:spPr>
          <a:xfrm>
            <a:off x="2378495" y="4586338"/>
            <a:ext cx="2815687" cy="430887"/>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88000" algn="l"/>
              </a:tabLst>
            </a:pPr>
            <a:r>
              <a:rPr lang="fi-FI" sz="1400" b="1">
                <a:solidFill>
                  <a:srgbClr val="242424"/>
                </a:solidFill>
              </a:rPr>
              <a:t>Läroanstaltens elevhälsogrupp</a:t>
            </a:r>
            <a:endParaRPr lang="fi-FI" sz="1400" b="1">
              <a:ea typeface="Verdana"/>
            </a:endParaRPr>
          </a:p>
        </p:txBody>
      </p:sp>
      <p:pic>
        <p:nvPicPr>
          <p:cNvPr id="21" name="Graphic 42">
            <a:extLst>
              <a:ext uri="{FF2B5EF4-FFF2-40B4-BE49-F238E27FC236}">
                <a16:creationId xmlns:a16="http://schemas.microsoft.com/office/drawing/2014/main" id="{0517CBCA-EF83-8ED2-EBEA-013E5526F3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85190" y="4586338"/>
            <a:ext cx="540000" cy="540000"/>
          </a:xfrm>
          <a:prstGeom prst="rect">
            <a:avLst/>
          </a:prstGeom>
        </p:spPr>
      </p:pic>
      <p:sp>
        <p:nvSpPr>
          <p:cNvPr id="18" name="TextBox 21">
            <a:extLst>
              <a:ext uri="{FF2B5EF4-FFF2-40B4-BE49-F238E27FC236}">
                <a16:creationId xmlns:a16="http://schemas.microsoft.com/office/drawing/2014/main" id="{6E2A22BF-C787-47CD-8FC8-A9535C1947FC}"/>
              </a:ext>
            </a:extLst>
          </p:cNvPr>
          <p:cNvSpPr txBox="1"/>
          <p:nvPr/>
        </p:nvSpPr>
        <p:spPr>
          <a:xfrm>
            <a:off x="6553189" y="2995787"/>
            <a:ext cx="5261698" cy="463525"/>
          </a:xfrm>
          <a:prstGeom prst="rect">
            <a:avLst/>
          </a:prstGeom>
          <a:noFill/>
        </p:spPr>
        <p:txBody>
          <a:bodyPr wrap="squar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Aft>
                <a:spcPts val="1100"/>
              </a:spcAft>
            </a:pPr>
            <a:r>
              <a:rPr lang="sv-FI" sz="2000" b="1">
                <a:solidFill>
                  <a:schemeClr val="bg1"/>
                </a:solidFill>
                <a:effectLst/>
                <a:ea typeface="Arial" panose="020B0604020202020204" pitchFamily="34" charset="0"/>
                <a:cs typeface="Arial" panose="020B0604020202020204" pitchFamily="34" charset="0"/>
              </a:rPr>
              <a:t>Individuellt inriktad elevhälsa</a:t>
            </a:r>
            <a:endParaRPr lang="fi-FI" sz="2000" b="1">
              <a:solidFill>
                <a:schemeClr val="bg1"/>
              </a:solidFill>
              <a:effectLst/>
              <a:ea typeface="Arial" panose="020B0604020202020204" pitchFamily="34" charset="0"/>
              <a:cs typeface="Arial" panose="020B0604020202020204" pitchFamily="34" charset="0"/>
            </a:endParaRPr>
          </a:p>
          <a:p>
            <a:pPr>
              <a:lnSpc>
                <a:spcPts val="1200"/>
              </a:lnSpc>
              <a:spcAft>
                <a:spcPts val="1100"/>
              </a:spcAft>
            </a:pPr>
            <a:r>
              <a:rPr lang="sv-FI" sz="2000" i="1">
                <a:effectLst/>
                <a:ea typeface="Arial" panose="020B0604020202020204" pitchFamily="34" charset="0"/>
                <a:cs typeface="Arial" panose="020B0604020202020204" pitchFamily="34" charset="0"/>
              </a:rPr>
              <a:t>     </a:t>
            </a:r>
            <a:r>
              <a:rPr lang="sv-FI" sz="1400" i="1">
                <a:effectLst/>
                <a:ea typeface="Arial" panose="020B0604020202020204" pitchFamily="34" charset="0"/>
                <a:cs typeface="Arial" panose="020B0604020202020204" pitchFamily="34" charset="0"/>
              </a:rPr>
              <a:t>Förebyggande, stödjande</a:t>
            </a:r>
            <a:endParaRPr lang="fi-FI" sz="1400" i="1">
              <a:effectLst/>
              <a:ea typeface="Arial" panose="020B0604020202020204" pitchFamily="34" charset="0"/>
              <a:cs typeface="Arial" panose="020B0604020202020204" pitchFamily="34" charset="0"/>
            </a:endParaRPr>
          </a:p>
        </p:txBody>
      </p:sp>
      <p:sp>
        <p:nvSpPr>
          <p:cNvPr id="23" name="Tekstiruutu 22">
            <a:extLst>
              <a:ext uri="{FF2B5EF4-FFF2-40B4-BE49-F238E27FC236}">
                <a16:creationId xmlns:a16="http://schemas.microsoft.com/office/drawing/2014/main" id="{A7AC7697-0692-4E80-B6CA-91FDC41BF7C5}"/>
              </a:ext>
            </a:extLst>
          </p:cNvPr>
          <p:cNvSpPr txBox="1"/>
          <p:nvPr/>
        </p:nvSpPr>
        <p:spPr>
          <a:xfrm>
            <a:off x="5793336" y="3689245"/>
            <a:ext cx="6123708" cy="541174"/>
          </a:xfrm>
          <a:prstGeom prst="rect">
            <a:avLst/>
          </a:prstGeom>
          <a:noFill/>
        </p:spPr>
        <p:txBody>
          <a:bodyPr wrap="square" lIns="91440" tIns="45720" rIns="91440" bIns="45720" anchor="t">
            <a:spAutoFit/>
          </a:bodyPr>
          <a:lstStyle/>
          <a:p>
            <a:pPr marL="1270">
              <a:lnSpc>
                <a:spcPts val="1200"/>
              </a:lnSpc>
              <a:spcAft>
                <a:spcPts val="1100"/>
              </a:spcAft>
            </a:pPr>
            <a:r>
              <a:rPr lang="sv-FI" sz="1400" b="1">
                <a:effectLst/>
                <a:ea typeface="Arial" panose="020B0604020202020204" pitchFamily="34" charset="0"/>
                <a:cs typeface="Arial"/>
              </a:rPr>
              <a:t>Stöd för</a:t>
            </a:r>
            <a:r>
              <a:rPr lang="sv-FI" sz="1400" b="1">
                <a:ea typeface="Arial" panose="020B0604020202020204" pitchFamily="34" charset="0"/>
                <a:cs typeface="Arial"/>
              </a:rPr>
              <a:t> </a:t>
            </a:r>
            <a:endParaRPr lang="sv-FI" sz="1400" b="1">
              <a:effectLst/>
              <a:ea typeface="Arial" panose="020B0604020202020204" pitchFamily="34" charset="0"/>
              <a:cs typeface="Arial" panose="020B0604020202020204" pitchFamily="34" charset="0"/>
            </a:endParaRPr>
          </a:p>
          <a:p>
            <a:pPr marL="1270">
              <a:lnSpc>
                <a:spcPts val="1200"/>
              </a:lnSpc>
              <a:spcAft>
                <a:spcPts val="1100"/>
              </a:spcAft>
            </a:pPr>
            <a:r>
              <a:rPr lang="sv-FI" sz="1400" b="1">
                <a:ea typeface="Arial" panose="020B0604020202020204" pitchFamily="34" charset="0"/>
                <a:cs typeface="Arial"/>
              </a:rPr>
              <a:t>lärande</a:t>
            </a:r>
            <a:endParaRPr lang="sv-FI" sz="1400" b="1">
              <a:effectLst/>
              <a:ea typeface="Arial" panose="020B0604020202020204" pitchFamily="34" charset="0"/>
              <a:cs typeface="Arial"/>
            </a:endParaRPr>
          </a:p>
        </p:txBody>
      </p:sp>
      <p:sp>
        <p:nvSpPr>
          <p:cNvPr id="24" name="TextBox 28">
            <a:extLst>
              <a:ext uri="{FF2B5EF4-FFF2-40B4-BE49-F238E27FC236}">
                <a16:creationId xmlns:a16="http://schemas.microsoft.com/office/drawing/2014/main" id="{C10AC0DB-066D-4DEB-A8BC-83C38CAD2A69}"/>
              </a:ext>
            </a:extLst>
          </p:cNvPr>
          <p:cNvSpPr txBox="1"/>
          <p:nvPr/>
        </p:nvSpPr>
        <p:spPr>
          <a:xfrm>
            <a:off x="5414021" y="4696293"/>
            <a:ext cx="2278336" cy="1703030"/>
          </a:xfrm>
          <a:prstGeom prst="rect">
            <a:avLst/>
          </a:prstGeom>
          <a:noFill/>
          <a:ln>
            <a:noFill/>
          </a:ln>
        </p:spPr>
        <p:txBody>
          <a:bodyPr wrap="square" lIns="0" tIns="0" rIns="0" bIns="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spcAft>
                <a:spcPts val="1100"/>
              </a:spcAft>
            </a:pPr>
            <a:r>
              <a:rPr lang="sv-FI" sz="1400" b="1">
                <a:effectLst/>
                <a:ea typeface="Arial" panose="020B0604020202020204" pitchFamily="34" charset="0"/>
                <a:cs typeface="Arial" panose="020B0604020202020204" pitchFamily="34" charset="0"/>
              </a:rPr>
              <a:t>Elevhälsans tjänster</a:t>
            </a:r>
          </a:p>
          <a:p>
            <a:pPr marL="285750" indent="-285750">
              <a:lnSpc>
                <a:spcPts val="1200"/>
              </a:lnSpc>
              <a:spcAft>
                <a:spcPts val="1100"/>
              </a:spcAft>
              <a:buFont typeface="Arial" panose="020B0604020202020204" pitchFamily="34" charset="0"/>
              <a:buChar char="•"/>
            </a:pPr>
            <a:r>
              <a:rPr lang="fi-FI" sz="1400" b="0" i="0">
                <a:effectLst/>
              </a:rPr>
              <a:t>Förskola</a:t>
            </a:r>
            <a:r>
              <a:rPr lang="fi-FI" sz="1400"/>
              <a:t> (barnr</a:t>
            </a:r>
            <a:r>
              <a:rPr lang="fi-FI" sz="1400" b="0" i="0">
                <a:effectLst/>
              </a:rPr>
              <a:t>ådgivning)</a:t>
            </a:r>
            <a:endParaRPr lang="fi-FI" sz="1400" b="1">
              <a:effectLst/>
              <a:ea typeface="Arial" panose="020B0604020202020204" pitchFamily="34" charset="0"/>
              <a:cs typeface="Arial" panose="020B0604020202020204" pitchFamily="34" charset="0"/>
            </a:endParaRPr>
          </a:p>
          <a:p>
            <a:pPr marL="287020" indent="-285750">
              <a:lnSpc>
                <a:spcPts val="1200"/>
              </a:lnSpc>
              <a:spcAft>
                <a:spcPts val="1100"/>
              </a:spcAft>
              <a:buFont typeface="Arial" panose="020B0604020202020204" pitchFamily="34" charset="0"/>
              <a:buChar char="•"/>
            </a:pPr>
            <a:r>
              <a:rPr lang="sv-FI" sz="1400">
                <a:effectLst/>
                <a:ea typeface="Arial" panose="020B0604020202020204" pitchFamily="34" charset="0"/>
                <a:cs typeface="Arial" panose="020B0604020202020204" pitchFamily="34" charset="0"/>
              </a:rPr>
              <a:t>Skol- och studerandehälsovård</a:t>
            </a:r>
            <a:endParaRPr lang="fi-FI" sz="1400">
              <a:effectLst/>
              <a:ea typeface="Arial" panose="020B0604020202020204" pitchFamily="34" charset="0"/>
              <a:cs typeface="Arial" panose="020B0604020202020204" pitchFamily="34" charset="0"/>
            </a:endParaRPr>
          </a:p>
          <a:p>
            <a:pPr marL="287020" indent="-285750">
              <a:lnSpc>
                <a:spcPts val="1200"/>
              </a:lnSpc>
              <a:spcAft>
                <a:spcPts val="1100"/>
              </a:spcAft>
              <a:buFont typeface="Arial" panose="020B0604020202020204" pitchFamily="34" charset="0"/>
              <a:buChar char="•"/>
            </a:pPr>
            <a:r>
              <a:rPr lang="sv-FI" sz="1400">
                <a:ea typeface="Arial" panose="020B0604020202020204" pitchFamily="34" charset="0"/>
                <a:cs typeface="Arial"/>
              </a:rPr>
              <a:t>Kuratorstjänster</a:t>
            </a:r>
            <a:endParaRPr lang="fi-FI" sz="1400">
              <a:effectLst/>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sv-FI" sz="1400">
                <a:effectLst/>
                <a:ea typeface="Arial" panose="020B0604020202020204" pitchFamily="34" charset="0"/>
              </a:rPr>
              <a:t>Psykologtjänster</a:t>
            </a:r>
            <a:endParaRPr lang="fi-FI" sz="1400">
              <a:ea typeface="Verdana"/>
            </a:endParaRPr>
          </a:p>
        </p:txBody>
      </p:sp>
      <p:pic>
        <p:nvPicPr>
          <p:cNvPr id="10" name="RUOSTI dia3">
            <a:hlinkClick r:id="" action="ppaction://media"/>
            <a:extLst>
              <a:ext uri="{FF2B5EF4-FFF2-40B4-BE49-F238E27FC236}">
                <a16:creationId xmlns:a16="http://schemas.microsoft.com/office/drawing/2014/main" id="{0F13A434-C56F-2828-F1E6-74FBF1818A5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909" y="5957207"/>
            <a:ext cx="730250" cy="730250"/>
          </a:xfrm>
          <a:prstGeom prst="rect">
            <a:avLst/>
          </a:prstGeom>
        </p:spPr>
      </p:pic>
    </p:spTree>
    <p:extLst>
      <p:ext uri="{BB962C8B-B14F-4D97-AF65-F5344CB8AC3E}">
        <p14:creationId xmlns:p14="http://schemas.microsoft.com/office/powerpoint/2010/main" val="32798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10"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21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340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3900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480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5500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StopAudio" delay="0">
                      <p:tgtEl>
                        <p:sldTgt/>
                      </p:tgtEl>
                    </p:cond>
                  </p:endCondLst>
                </p:cTn>
                <p:tgtEl>
                  <p:spTgt spid="10"/>
                </p:tgtEl>
              </p:cMediaNode>
            </p:audio>
          </p:childTnLst>
        </p:cTn>
      </p:par>
    </p:tnLst>
    <p:bldLst>
      <p:bldP spid="8" grpId="0"/>
      <p:bldP spid="15" grpId="0"/>
      <p:bldP spid="11" grpId="0"/>
      <p:bldP spid="18"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D9A3FCE1-66AB-C043-2289-9D9ACF79D56B}"/>
              </a:ext>
            </a:extLst>
          </p:cNvPr>
          <p:cNvSpPr>
            <a:spLocks noGrp="1"/>
          </p:cNvSpPr>
          <p:nvPr>
            <p:ph type="sldNum" sz="quarter" idx="12"/>
          </p:nvPr>
        </p:nvSpPr>
        <p:spPr/>
        <p:txBody>
          <a:bodyPr/>
          <a:lstStyle/>
          <a:p>
            <a:fld id="{CCD26548-A701-4132-A0A2-A9B09A70FF4B}" type="slidenum">
              <a:rPr lang="fi-FI" smtClean="0"/>
              <a:t>3</a:t>
            </a:fld>
            <a:endParaRPr lang="fi-FI"/>
          </a:p>
        </p:txBody>
      </p:sp>
      <p:graphicFrame>
        <p:nvGraphicFramePr>
          <p:cNvPr id="4" name="Kaaviokuva 3">
            <a:extLst>
              <a:ext uri="{FF2B5EF4-FFF2-40B4-BE49-F238E27FC236}">
                <a16:creationId xmlns:a16="http://schemas.microsoft.com/office/drawing/2014/main" id="{69DBF60E-F3F0-E222-0040-71120C895ADA}"/>
              </a:ext>
            </a:extLst>
          </p:cNvPr>
          <p:cNvGraphicFramePr/>
          <p:nvPr>
            <p:extLst>
              <p:ext uri="{D42A27DB-BD31-4B8C-83A1-F6EECF244321}">
                <p14:modId xmlns:p14="http://schemas.microsoft.com/office/powerpoint/2010/main" val="3974799874"/>
              </p:ext>
            </p:extLst>
          </p:nvPr>
        </p:nvGraphicFramePr>
        <p:xfrm>
          <a:off x="1664354" y="499622"/>
          <a:ext cx="8629716" cy="6006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Ryhmä 4">
            <a:extLst>
              <a:ext uri="{FF2B5EF4-FFF2-40B4-BE49-F238E27FC236}">
                <a16:creationId xmlns:a16="http://schemas.microsoft.com/office/drawing/2014/main" id="{4823073A-919F-2DEB-4EE5-FC230BE6A063}"/>
              </a:ext>
            </a:extLst>
          </p:cNvPr>
          <p:cNvGrpSpPr/>
          <p:nvPr/>
        </p:nvGrpSpPr>
        <p:grpSpPr>
          <a:xfrm>
            <a:off x="4956178" y="2578001"/>
            <a:ext cx="2046068" cy="1849600"/>
            <a:chOff x="5053464" y="2119377"/>
            <a:chExt cx="2046068" cy="1849600"/>
          </a:xfrm>
        </p:grpSpPr>
        <p:sp>
          <p:nvSpPr>
            <p:cNvPr id="6" name="Ellipsi 5">
              <a:extLst>
                <a:ext uri="{FF2B5EF4-FFF2-40B4-BE49-F238E27FC236}">
                  <a16:creationId xmlns:a16="http://schemas.microsoft.com/office/drawing/2014/main" id="{C33357A0-13B7-CADF-33D9-6DF2B3EF1DC6}"/>
                </a:ext>
              </a:extLst>
            </p:cNvPr>
            <p:cNvSpPr/>
            <p:nvPr/>
          </p:nvSpPr>
          <p:spPr>
            <a:xfrm>
              <a:off x="5053464" y="2119377"/>
              <a:ext cx="2046068" cy="18496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Ellipsi 4">
              <a:extLst>
                <a:ext uri="{FF2B5EF4-FFF2-40B4-BE49-F238E27FC236}">
                  <a16:creationId xmlns:a16="http://schemas.microsoft.com/office/drawing/2014/main" id="{7A774966-39D0-9B8D-1AF5-05BE7AD89C89}"/>
                </a:ext>
              </a:extLst>
            </p:cNvPr>
            <p:cNvSpPr txBox="1"/>
            <p:nvPr/>
          </p:nvSpPr>
          <p:spPr>
            <a:xfrm>
              <a:off x="5353104" y="2390245"/>
              <a:ext cx="1446788" cy="13078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FI" sz="1200" b="1" kern="1200">
                  <a:solidFill>
                    <a:schemeClr val="tx1"/>
                  </a:solidFill>
                </a:rPr>
                <a:t>Generellt inriktad elevhälsa</a:t>
              </a:r>
              <a:endParaRPr lang="fi-FI" sz="1200" b="1" kern="1200">
                <a:solidFill>
                  <a:schemeClr val="tx1"/>
                </a:solidFill>
              </a:endParaRPr>
            </a:p>
          </p:txBody>
        </p:sp>
      </p:grpSp>
      <p:sp>
        <p:nvSpPr>
          <p:cNvPr id="8" name="Otsikko 4">
            <a:extLst>
              <a:ext uri="{FF2B5EF4-FFF2-40B4-BE49-F238E27FC236}">
                <a16:creationId xmlns:a16="http://schemas.microsoft.com/office/drawing/2014/main" id="{A4B80256-BDCF-5F3B-10B5-4170FA5FA4E8}"/>
              </a:ext>
            </a:extLst>
          </p:cNvPr>
          <p:cNvSpPr>
            <a:spLocks noGrp="1"/>
          </p:cNvSpPr>
          <p:nvPr>
            <p:ph type="title"/>
          </p:nvPr>
        </p:nvSpPr>
        <p:spPr>
          <a:xfrm>
            <a:off x="3134937" y="52452"/>
            <a:ext cx="6056198" cy="599136"/>
          </a:xfrm>
        </p:spPr>
        <p:txBody>
          <a:bodyPr/>
          <a:lstStyle/>
          <a:p>
            <a:r>
              <a:rPr lang="sv-FI" sz="2800"/>
              <a:t>Generellt inriktad elevhälsa</a:t>
            </a:r>
            <a:br>
              <a:rPr lang="fi-FI" sz="2800" b="1"/>
            </a:br>
            <a:endParaRPr lang="fi-FI" sz="2800"/>
          </a:p>
        </p:txBody>
      </p:sp>
      <p:pic>
        <p:nvPicPr>
          <p:cNvPr id="9" name="RUOTSI dia4">
            <a:hlinkClick r:id="" action="ppaction://media"/>
            <a:extLst>
              <a:ext uri="{FF2B5EF4-FFF2-40B4-BE49-F238E27FC236}">
                <a16:creationId xmlns:a16="http://schemas.microsoft.com/office/drawing/2014/main" id="{2D34A4AF-62B5-C56A-BEE4-F6811B436A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891" y="5053509"/>
            <a:ext cx="833272" cy="833272"/>
          </a:xfrm>
          <a:prstGeom prst="rect">
            <a:avLst/>
          </a:prstGeom>
        </p:spPr>
      </p:pic>
      <p:sp>
        <p:nvSpPr>
          <p:cNvPr id="10" name="Nuoli: Oikea 9">
            <a:extLst>
              <a:ext uri="{FF2B5EF4-FFF2-40B4-BE49-F238E27FC236}">
                <a16:creationId xmlns:a16="http://schemas.microsoft.com/office/drawing/2014/main" id="{108EF946-B57E-F866-C366-67B95A461C65}"/>
              </a:ext>
            </a:extLst>
          </p:cNvPr>
          <p:cNvSpPr/>
          <p:nvPr/>
        </p:nvSpPr>
        <p:spPr>
          <a:xfrm rot="1447198">
            <a:off x="6578353" y="1029297"/>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Nuoli: Oikea 11">
            <a:extLst>
              <a:ext uri="{FF2B5EF4-FFF2-40B4-BE49-F238E27FC236}">
                <a16:creationId xmlns:a16="http://schemas.microsoft.com/office/drawing/2014/main" id="{5E099505-B6F8-4896-35EE-377A913D9221}"/>
              </a:ext>
            </a:extLst>
          </p:cNvPr>
          <p:cNvSpPr/>
          <p:nvPr/>
        </p:nvSpPr>
        <p:spPr>
          <a:xfrm rot="3165600">
            <a:off x="7894466" y="2137091"/>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Oikea 12">
            <a:extLst>
              <a:ext uri="{FF2B5EF4-FFF2-40B4-BE49-F238E27FC236}">
                <a16:creationId xmlns:a16="http://schemas.microsoft.com/office/drawing/2014/main" id="{15DD7C48-F55A-0844-C5C0-346557AD529A}"/>
              </a:ext>
            </a:extLst>
          </p:cNvPr>
          <p:cNvSpPr/>
          <p:nvPr/>
        </p:nvSpPr>
        <p:spPr>
          <a:xfrm rot="6424304">
            <a:off x="8076986" y="3811759"/>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9E7F6407-B86E-5767-09F5-67ADE2BD3A54}"/>
              </a:ext>
            </a:extLst>
          </p:cNvPr>
          <p:cNvSpPr/>
          <p:nvPr/>
        </p:nvSpPr>
        <p:spPr>
          <a:xfrm rot="7848593">
            <a:off x="7252349" y="5281095"/>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Oikea 14">
            <a:extLst>
              <a:ext uri="{FF2B5EF4-FFF2-40B4-BE49-F238E27FC236}">
                <a16:creationId xmlns:a16="http://schemas.microsoft.com/office/drawing/2014/main" id="{D9FEC40A-7F24-296A-5FE0-7B716D831BCA}"/>
              </a:ext>
            </a:extLst>
          </p:cNvPr>
          <p:cNvSpPr/>
          <p:nvPr/>
        </p:nvSpPr>
        <p:spPr>
          <a:xfrm rot="10800000">
            <a:off x="5677371" y="5759615"/>
            <a:ext cx="581386"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Nuoli: Oikea 15">
            <a:extLst>
              <a:ext uri="{FF2B5EF4-FFF2-40B4-BE49-F238E27FC236}">
                <a16:creationId xmlns:a16="http://schemas.microsoft.com/office/drawing/2014/main" id="{83F12F21-AC68-0730-FE70-3C23D6B7EF29}"/>
              </a:ext>
            </a:extLst>
          </p:cNvPr>
          <p:cNvSpPr/>
          <p:nvPr/>
        </p:nvSpPr>
        <p:spPr>
          <a:xfrm rot="12991934">
            <a:off x="4065382" y="5301523"/>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Nuoli: Oikea 16">
            <a:extLst>
              <a:ext uri="{FF2B5EF4-FFF2-40B4-BE49-F238E27FC236}">
                <a16:creationId xmlns:a16="http://schemas.microsoft.com/office/drawing/2014/main" id="{EB976578-B5D6-2939-4BE2-78ADA20D9D6B}"/>
              </a:ext>
            </a:extLst>
          </p:cNvPr>
          <p:cNvSpPr/>
          <p:nvPr/>
        </p:nvSpPr>
        <p:spPr>
          <a:xfrm rot="15648962">
            <a:off x="3332762" y="3801513"/>
            <a:ext cx="58292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Nuoli: Oikea 17">
            <a:extLst>
              <a:ext uri="{FF2B5EF4-FFF2-40B4-BE49-F238E27FC236}">
                <a16:creationId xmlns:a16="http://schemas.microsoft.com/office/drawing/2014/main" id="{702FA8F7-D424-E595-D854-E9CB0E7E7BCB}"/>
              </a:ext>
            </a:extLst>
          </p:cNvPr>
          <p:cNvSpPr/>
          <p:nvPr/>
        </p:nvSpPr>
        <p:spPr>
          <a:xfrm rot="17818947">
            <a:off x="3488018" y="2137149"/>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Nuoli: Oikea 18">
            <a:extLst>
              <a:ext uri="{FF2B5EF4-FFF2-40B4-BE49-F238E27FC236}">
                <a16:creationId xmlns:a16="http://schemas.microsoft.com/office/drawing/2014/main" id="{98A0FF20-80F9-75C0-F6A8-43FC6DEEE394}"/>
              </a:ext>
            </a:extLst>
          </p:cNvPr>
          <p:cNvSpPr/>
          <p:nvPr/>
        </p:nvSpPr>
        <p:spPr>
          <a:xfrm rot="20479648">
            <a:off x="4857567" y="1036036"/>
            <a:ext cx="603682" cy="378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549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41" fill="hold"/>
                                        <p:tgtEl>
                                          <p:spTgt spid="9"/>
                                        </p:tgtEl>
                                      </p:cBhvr>
                                    </p:cmd>
                                  </p:childTnLst>
                                </p:cTn>
                              </p:par>
                              <p:par>
                                <p:cTn id="7" presetID="1" presetClass="entr" presetSubtype="0" fill="hold" grpId="0" nodeType="withEffect">
                                  <p:stCondLst>
                                    <p:cond delay="2925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3325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375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410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4425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4775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5200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560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5900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StopAudio" delay="0">
                      <p:tgtEl>
                        <p:sldTgt/>
                      </p:tgtEl>
                    </p:cond>
                  </p:endCondLst>
                </p:cTn>
                <p:tgtEl>
                  <p:spTgt spid="9"/>
                </p:tgtEl>
              </p:cMediaNode>
            </p:audio>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CC07326A-40F4-4509-9D08-0F65AF2A7505}"/>
              </a:ext>
            </a:extLst>
          </p:cNvPr>
          <p:cNvSpPr>
            <a:spLocks noGrp="1"/>
          </p:cNvSpPr>
          <p:nvPr>
            <p:ph type="sldNum" sz="quarter" idx="12"/>
          </p:nvPr>
        </p:nvSpPr>
        <p:spPr/>
        <p:txBody>
          <a:bodyPr/>
          <a:lstStyle/>
          <a:p>
            <a:fld id="{CCD26548-A701-4132-A0A2-A9B09A70FF4B}" type="slidenum">
              <a:rPr lang="fi-FI" smtClean="0"/>
              <a:t>4</a:t>
            </a:fld>
            <a:endParaRPr lang="fi-FI"/>
          </a:p>
        </p:txBody>
      </p:sp>
      <p:sp>
        <p:nvSpPr>
          <p:cNvPr id="6" name="Tekstiruutu 5">
            <a:extLst>
              <a:ext uri="{FF2B5EF4-FFF2-40B4-BE49-F238E27FC236}">
                <a16:creationId xmlns:a16="http://schemas.microsoft.com/office/drawing/2014/main" id="{A6A5FD6E-3ADA-4D43-BB22-C7B86CCF147B}"/>
              </a:ext>
            </a:extLst>
          </p:cNvPr>
          <p:cNvSpPr txBox="1"/>
          <p:nvPr/>
        </p:nvSpPr>
        <p:spPr>
          <a:xfrm>
            <a:off x="632524" y="1098295"/>
            <a:ext cx="10926952" cy="4524315"/>
          </a:xfrm>
          <a:prstGeom prst="rect">
            <a:avLst/>
          </a:prstGeom>
          <a:noFill/>
        </p:spPr>
        <p:txBody>
          <a:bodyPr wrap="square" lIns="91440" tIns="45720" rIns="91440" bIns="45720" anchor="t">
            <a:spAutoFit/>
          </a:bodyPr>
          <a:lstStyle/>
          <a:p>
            <a:pPr fontAlgn="base"/>
            <a:r>
              <a:rPr lang="fi-FI" sz="1800">
                <a:effectLst/>
                <a:latin typeface="+mj-lt"/>
                <a:ea typeface="Times New Roman" panose="02020603050405020304" pitchFamily="18" charset="0"/>
                <a:cs typeface="Times New Roman" panose="02020603050405020304" pitchFamily="18" charset="0"/>
              </a:rPr>
              <a:t>I </a:t>
            </a:r>
            <a:r>
              <a:rPr lang="fi-FI" sz="1800" err="1">
                <a:effectLst/>
                <a:latin typeface="+mj-lt"/>
                <a:ea typeface="Times New Roman" panose="02020603050405020304" pitchFamily="18" charset="0"/>
                <a:cs typeface="Times New Roman" panose="02020603050405020304" pitchFamily="18" charset="0"/>
              </a:rPr>
              <a:t>den</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här</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diaserien</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presenteras</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elevhälsans</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sektorsövergripande</a:t>
            </a:r>
            <a:r>
              <a:rPr lang="fi-FI" sz="1800">
                <a:effectLst/>
                <a:latin typeface="+mj-lt"/>
                <a:ea typeface="Times New Roman" panose="02020603050405020304" pitchFamily="18" charset="0"/>
                <a:cs typeface="Times New Roman" panose="02020603050405020304" pitchFamily="18" charset="0"/>
              </a:rPr>
              <a:t> </a:t>
            </a:r>
            <a:r>
              <a:rPr lang="fi-FI" sz="1800" err="1">
                <a:effectLst/>
                <a:latin typeface="+mj-lt"/>
                <a:ea typeface="Times New Roman" panose="02020603050405020304" pitchFamily="18" charset="0"/>
                <a:cs typeface="Times New Roman" panose="02020603050405020304" pitchFamily="18" charset="0"/>
              </a:rPr>
              <a:t>samarbete</a:t>
            </a:r>
            <a:endParaRPr lang="fi-FI" sz="1800">
              <a:effectLst/>
              <a:latin typeface="+mj-lt"/>
              <a:ea typeface="Times New Roman" panose="02020603050405020304" pitchFamily="18" charset="0"/>
            </a:endParaRPr>
          </a:p>
          <a:p>
            <a:pPr algn="l" rtl="0" fontAlgn="base"/>
            <a:endParaRPr lang="fi-FI" b="1">
              <a:ea typeface="+mj-lt"/>
              <a:cs typeface="+mj-lt"/>
            </a:endParaRPr>
          </a:p>
          <a:p>
            <a:pPr algn="l" rtl="0" fontAlgn="base"/>
            <a:endParaRPr lang="fi-FI" b="1">
              <a:ea typeface="+mj-lt"/>
              <a:cs typeface="+mj-lt"/>
            </a:endParaRPr>
          </a:p>
          <a:p>
            <a:pPr algn="l" rtl="0" fontAlgn="base"/>
            <a:endParaRPr lang="fi-FI" b="1">
              <a:ea typeface="+mj-lt"/>
              <a:cs typeface="+mj-lt"/>
            </a:endParaRPr>
          </a:p>
          <a:p>
            <a:pPr algn="l" rtl="0" fontAlgn="base"/>
            <a:r>
              <a:rPr lang="fi-FI" b="1" err="1">
                <a:ea typeface="+mj-lt"/>
                <a:cs typeface="+mj-lt"/>
              </a:rPr>
              <a:t>Begrepp</a:t>
            </a:r>
            <a:r>
              <a:rPr lang="fi-FI" b="1">
                <a:ea typeface="+mj-lt"/>
                <a:cs typeface="+mj-lt"/>
              </a:rPr>
              <a:t> </a:t>
            </a:r>
            <a:r>
              <a:rPr lang="fi-FI" b="1" err="1">
                <a:ea typeface="+mj-lt"/>
                <a:cs typeface="+mj-lt"/>
              </a:rPr>
              <a:t>som</a:t>
            </a:r>
            <a:r>
              <a:rPr lang="fi-FI" b="1">
                <a:ea typeface="+mj-lt"/>
                <a:cs typeface="+mj-lt"/>
              </a:rPr>
              <a:t> </a:t>
            </a:r>
            <a:r>
              <a:rPr lang="fi-FI" b="1" err="1">
                <a:ea typeface="+mj-lt"/>
                <a:cs typeface="+mj-lt"/>
              </a:rPr>
              <a:t>används</a:t>
            </a:r>
            <a:r>
              <a:rPr lang="fi-FI" b="1">
                <a:ea typeface="+mj-lt"/>
                <a:cs typeface="+mj-lt"/>
              </a:rPr>
              <a:t> i </a:t>
            </a:r>
            <a:r>
              <a:rPr lang="fi-FI" b="1" err="1">
                <a:ea typeface="+mj-lt"/>
                <a:cs typeface="+mj-lt"/>
              </a:rPr>
              <a:t>presentationen</a:t>
            </a:r>
            <a:endParaRPr lang="fi-FI" b="1">
              <a:ea typeface="+mj-lt"/>
              <a:cs typeface="+mj-lt"/>
            </a:endParaRPr>
          </a:p>
          <a:p>
            <a:pPr algn="l" rtl="0" fontAlgn="base"/>
            <a:endParaRPr lang="fi-FI" b="1">
              <a:ea typeface="+mj-lt"/>
              <a:cs typeface="+mj-lt"/>
            </a:endParaRPr>
          </a:p>
          <a:p>
            <a:pPr fontAlgn="base"/>
            <a:br>
              <a:rPr lang="fi-FI">
                <a:effectLst/>
                <a:ea typeface="Times New Roman" panose="02020603050405020304" pitchFamily="18" charset="0"/>
              </a:rPr>
            </a:br>
            <a:r>
              <a:rPr lang="fi-FI" b="1" err="1">
                <a:ea typeface="Times New Roman" panose="02020603050405020304" pitchFamily="18" charset="0"/>
                <a:cs typeface="Times New Roman" panose="02020603050405020304" pitchFamily="18" charset="0"/>
              </a:rPr>
              <a:t>S</a:t>
            </a:r>
            <a:r>
              <a:rPr lang="fi-FI" b="1" err="1">
                <a:effectLst/>
                <a:ea typeface="Times New Roman" panose="02020603050405020304" pitchFamily="18" charset="0"/>
                <a:cs typeface="Times New Roman" panose="02020603050405020304" pitchFamily="18" charset="0"/>
              </a:rPr>
              <a:t>tuderande</a:t>
            </a:r>
            <a:r>
              <a:rPr lang="fi-FI">
                <a:effectLst/>
                <a:ea typeface="Times New Roman" panose="02020603050405020304" pitchFamily="18" charset="0"/>
                <a:cs typeface="Times New Roman" panose="02020603050405020304" pitchFamily="18" charset="0"/>
              </a:rPr>
              <a:t> = </a:t>
            </a:r>
            <a:r>
              <a:rPr lang="fi-FI" err="1">
                <a:effectLst/>
                <a:ea typeface="Times New Roman" panose="02020603050405020304" pitchFamily="18" charset="0"/>
                <a:cs typeface="Times New Roman" panose="02020603050405020304" pitchFamily="18" charset="0"/>
              </a:rPr>
              <a:t>förskoleelever</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elever</a:t>
            </a:r>
            <a:r>
              <a:rPr lang="fi-FI">
                <a:effectLst/>
                <a:ea typeface="Times New Roman" panose="02020603050405020304" pitchFamily="18" charset="0"/>
                <a:cs typeface="Times New Roman" panose="02020603050405020304" pitchFamily="18" charset="0"/>
              </a:rPr>
              <a:t> i </a:t>
            </a:r>
            <a:r>
              <a:rPr lang="fi-FI" err="1">
                <a:effectLst/>
                <a:ea typeface="Times New Roman" panose="02020603050405020304" pitchFamily="18" charset="0"/>
                <a:cs typeface="Times New Roman" panose="02020603050405020304" pitchFamily="18" charset="0"/>
              </a:rPr>
              <a:t>grundskolan</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och</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studerande</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på</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andra</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stadiet</a:t>
            </a:r>
            <a:endParaRPr lang="fi-FI">
              <a:effectLst/>
              <a:ea typeface="Times New Roman" panose="02020603050405020304" pitchFamily="18" charset="0"/>
            </a:endParaRPr>
          </a:p>
          <a:p>
            <a:pPr fontAlgn="base"/>
            <a:r>
              <a:rPr lang="fi-FI">
                <a:effectLst/>
                <a:ea typeface="Times New Roman" panose="02020603050405020304" pitchFamily="18" charset="0"/>
              </a:rPr>
              <a:t> </a:t>
            </a:r>
            <a:endParaRPr lang="fi-FI">
              <a:ea typeface="Times New Roman" panose="02020603050405020304" pitchFamily="18" charset="0"/>
            </a:endParaRPr>
          </a:p>
          <a:p>
            <a:pPr fontAlgn="base"/>
            <a:r>
              <a:rPr lang="fi-FI" b="1" err="1">
                <a:effectLst/>
                <a:ea typeface="Times New Roman" panose="02020603050405020304" pitchFamily="18" charset="0"/>
                <a:cs typeface="Times New Roman" panose="02020603050405020304" pitchFamily="18" charset="0"/>
              </a:rPr>
              <a:t>Läroanstalt</a:t>
            </a:r>
            <a:r>
              <a:rPr lang="fi-FI">
                <a:effectLst/>
                <a:ea typeface="Times New Roman" panose="02020603050405020304" pitchFamily="18" charset="0"/>
                <a:cs typeface="Times New Roman" panose="02020603050405020304" pitchFamily="18" charset="0"/>
              </a:rPr>
              <a:t> = </a:t>
            </a:r>
            <a:r>
              <a:rPr lang="fi-FI" err="1">
                <a:effectLst/>
                <a:ea typeface="Times New Roman" panose="02020603050405020304" pitchFamily="18" charset="0"/>
                <a:cs typeface="Times New Roman" panose="02020603050405020304" pitchFamily="18" charset="0"/>
              </a:rPr>
              <a:t>förskola</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grundskola</a:t>
            </a:r>
            <a:r>
              <a:rPr lang="fi-FI">
                <a:effectLst/>
                <a:ea typeface="Times New Roman" panose="02020603050405020304" pitchFamily="18" charset="0"/>
                <a:cs typeface="Times New Roman" panose="02020603050405020304" pitchFamily="18" charset="0"/>
              </a:rPr>
              <a:t>, gymnasium </a:t>
            </a:r>
            <a:r>
              <a:rPr lang="fi-FI" err="1">
                <a:effectLst/>
                <a:ea typeface="Times New Roman" panose="02020603050405020304" pitchFamily="18" charset="0"/>
                <a:cs typeface="Times New Roman" panose="02020603050405020304" pitchFamily="18" charset="0"/>
              </a:rPr>
              <a:t>och</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yrkesläroanstalt</a:t>
            </a:r>
            <a:endParaRPr lang="fi-FI">
              <a:effectLst/>
              <a:ea typeface="Times New Roman" panose="02020603050405020304" pitchFamily="18" charset="0"/>
            </a:endParaRPr>
          </a:p>
          <a:p>
            <a:pPr fontAlgn="base"/>
            <a:r>
              <a:rPr lang="fi-FI">
                <a:effectLst/>
                <a:ea typeface="Times New Roman" panose="02020603050405020304" pitchFamily="18" charset="0"/>
                <a:cs typeface="Times New Roman" panose="02020603050405020304" pitchFamily="18" charset="0"/>
              </a:rPr>
              <a:t> </a:t>
            </a:r>
            <a:endParaRPr lang="fi-FI">
              <a:effectLst/>
              <a:ea typeface="Times New Roman" panose="02020603050405020304" pitchFamily="18" charset="0"/>
            </a:endParaRPr>
          </a:p>
          <a:p>
            <a:pPr fontAlgn="base"/>
            <a:r>
              <a:rPr lang="fi-FI" b="1" err="1">
                <a:ea typeface="Times New Roman" panose="02020603050405020304" pitchFamily="18" charset="0"/>
                <a:cs typeface="Times New Roman" panose="02020603050405020304" pitchFamily="18" charset="0"/>
              </a:rPr>
              <a:t>E</a:t>
            </a:r>
            <a:r>
              <a:rPr lang="fi-FI" b="1" err="1">
                <a:effectLst/>
                <a:ea typeface="Times New Roman" panose="02020603050405020304" pitchFamily="18" charset="0"/>
                <a:cs typeface="Times New Roman" panose="02020603050405020304" pitchFamily="18" charset="0"/>
              </a:rPr>
              <a:t>levhälsans</a:t>
            </a:r>
            <a:r>
              <a:rPr lang="fi-FI" b="1">
                <a:effectLst/>
                <a:ea typeface="Times New Roman" panose="02020603050405020304" pitchFamily="18" charset="0"/>
                <a:cs typeface="Times New Roman" panose="02020603050405020304" pitchFamily="18" charset="0"/>
              </a:rPr>
              <a:t> </a:t>
            </a:r>
            <a:r>
              <a:rPr lang="fi-FI" b="1" err="1">
                <a:effectLst/>
                <a:ea typeface="Times New Roman" panose="02020603050405020304" pitchFamily="18" charset="0"/>
                <a:cs typeface="Times New Roman" panose="02020603050405020304" pitchFamily="18" charset="0"/>
              </a:rPr>
              <a:t>personal</a:t>
            </a:r>
            <a:r>
              <a:rPr lang="fi-FI" b="1">
                <a:effectLst/>
                <a:ea typeface="Times New Roman" panose="02020603050405020304" pitchFamily="18" charset="0"/>
                <a:cs typeface="Times New Roman" panose="02020603050405020304" pitchFamily="18" charset="0"/>
              </a:rPr>
              <a:t> </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hälsovårdare</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kurator</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psykolog</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och</a:t>
            </a:r>
            <a:r>
              <a:rPr lang="fi-FI">
                <a:effectLst/>
                <a:ea typeface="Times New Roman" panose="02020603050405020304" pitchFamily="18" charset="0"/>
                <a:cs typeface="Times New Roman" panose="02020603050405020304" pitchFamily="18" charset="0"/>
              </a:rPr>
              <a:t> </a:t>
            </a:r>
            <a:r>
              <a:rPr lang="fi-FI" err="1">
                <a:effectLst/>
                <a:ea typeface="Times New Roman" panose="02020603050405020304" pitchFamily="18" charset="0"/>
                <a:cs typeface="Times New Roman" panose="02020603050405020304" pitchFamily="18" charset="0"/>
              </a:rPr>
              <a:t>läkare</a:t>
            </a:r>
            <a:endParaRPr lang="fi-FI">
              <a:effectLst/>
              <a:ea typeface="Times New Roman" panose="02020603050405020304" pitchFamily="18" charset="0"/>
            </a:endParaRPr>
          </a:p>
          <a:p>
            <a:pPr algn="l" rtl="0" fontAlgn="base"/>
            <a:endParaRPr lang="fi-FI" b="1">
              <a:ea typeface="+mj-lt"/>
              <a:cs typeface="+mj-lt"/>
            </a:endParaRPr>
          </a:p>
          <a:p>
            <a:pPr fontAlgn="base"/>
            <a:endParaRPr lang="fi-FI">
              <a:ea typeface="Verdana"/>
            </a:endParaRPr>
          </a:p>
          <a:p>
            <a:pPr fontAlgn="base"/>
            <a:endParaRPr lang="fi-FI">
              <a:solidFill>
                <a:srgbClr val="000000"/>
              </a:solidFill>
              <a:latin typeface="Verdana"/>
              <a:ea typeface="Verdana"/>
            </a:endParaRPr>
          </a:p>
          <a:p>
            <a:pPr fontAlgn="base"/>
            <a:endParaRPr lang="fi-FI">
              <a:solidFill>
                <a:srgbClr val="000000"/>
              </a:solidFill>
              <a:latin typeface="Arial" panose="020B0604020202020204" pitchFamily="34" charset="0"/>
              <a:cs typeface="Arial" panose="020B0604020202020204" pitchFamily="34" charset="0"/>
            </a:endParaRPr>
          </a:p>
        </p:txBody>
      </p:sp>
      <p:pic>
        <p:nvPicPr>
          <p:cNvPr id="2" name="RUOTSI dia2">
            <a:hlinkClick r:id="" action="ppaction://media"/>
            <a:extLst>
              <a:ext uri="{FF2B5EF4-FFF2-40B4-BE49-F238E27FC236}">
                <a16:creationId xmlns:a16="http://schemas.microsoft.com/office/drawing/2014/main" id="{E38811B9-9C7C-99C5-1080-A5E9793330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7399" y="5529762"/>
            <a:ext cx="730250" cy="730250"/>
          </a:xfrm>
          <a:prstGeom prst="rect">
            <a:avLst/>
          </a:prstGeom>
        </p:spPr>
      </p:pic>
    </p:spTree>
    <p:extLst>
      <p:ext uri="{BB962C8B-B14F-4D97-AF65-F5344CB8AC3E}">
        <p14:creationId xmlns:p14="http://schemas.microsoft.com/office/powerpoint/2010/main" val="33918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49AC01-70C2-4D18-2D77-17E8D7C251F1}"/>
              </a:ext>
            </a:extLst>
          </p:cNvPr>
          <p:cNvSpPr>
            <a:spLocks noGrp="1"/>
          </p:cNvSpPr>
          <p:nvPr>
            <p:ph type="title"/>
          </p:nvPr>
        </p:nvSpPr>
        <p:spPr>
          <a:xfrm>
            <a:off x="396765" y="900402"/>
            <a:ext cx="7282785" cy="1035424"/>
          </a:xfrm>
        </p:spPr>
        <p:txBody>
          <a:bodyPr/>
          <a:lstStyle/>
          <a:p>
            <a:r>
              <a:rPr lang="sv-FI" sz="3200">
                <a:ea typeface="+mj-lt"/>
                <a:cs typeface="+mj-lt"/>
              </a:rPr>
              <a:t>Läroanstaltens elevhälsogrupp</a:t>
            </a:r>
            <a:endParaRPr lang="fi-FI" sz="3200">
              <a:solidFill>
                <a:srgbClr val="FF0000"/>
              </a:solidFill>
              <a:ea typeface="Verdana"/>
            </a:endParaRPr>
          </a:p>
          <a:p>
            <a:endParaRPr lang="fi-FI" sz="2800">
              <a:ea typeface="Verdana"/>
            </a:endParaRPr>
          </a:p>
        </p:txBody>
      </p:sp>
      <p:sp>
        <p:nvSpPr>
          <p:cNvPr id="3" name="Sisällön paikkamerkki 2">
            <a:extLst>
              <a:ext uri="{FF2B5EF4-FFF2-40B4-BE49-F238E27FC236}">
                <a16:creationId xmlns:a16="http://schemas.microsoft.com/office/drawing/2014/main" id="{3DCF6B5F-A797-0BE5-5026-457529BA854C}"/>
              </a:ext>
            </a:extLst>
          </p:cNvPr>
          <p:cNvSpPr>
            <a:spLocks noGrp="1"/>
          </p:cNvSpPr>
          <p:nvPr>
            <p:ph idx="1"/>
          </p:nvPr>
        </p:nvSpPr>
        <p:spPr>
          <a:xfrm>
            <a:off x="396765" y="3969465"/>
            <a:ext cx="9955306" cy="3473178"/>
          </a:xfrm>
        </p:spPr>
        <p:txBody>
          <a:bodyPr/>
          <a:lstStyle/>
          <a:p>
            <a:pPr marL="0" indent="0">
              <a:lnSpc>
                <a:spcPct val="100000"/>
              </a:lnSpc>
              <a:spcBef>
                <a:spcPts val="0"/>
              </a:spcBef>
              <a:buNone/>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a:p>
            <a:pPr marL="267970" indent="-267970"/>
            <a:endParaRPr lang="fi-FI" sz="1400">
              <a:ea typeface="Verdana"/>
            </a:endParaRPr>
          </a:p>
        </p:txBody>
      </p:sp>
      <p:sp>
        <p:nvSpPr>
          <p:cNvPr id="5" name="Dian numeron paikkamerkki 4">
            <a:extLst>
              <a:ext uri="{FF2B5EF4-FFF2-40B4-BE49-F238E27FC236}">
                <a16:creationId xmlns:a16="http://schemas.microsoft.com/office/drawing/2014/main" id="{9B7191E9-95C9-D879-6E5B-D4E946D52BED}"/>
              </a:ext>
            </a:extLst>
          </p:cNvPr>
          <p:cNvSpPr>
            <a:spLocks noGrp="1"/>
          </p:cNvSpPr>
          <p:nvPr>
            <p:ph type="sldNum" sz="quarter" idx="12"/>
          </p:nvPr>
        </p:nvSpPr>
        <p:spPr/>
        <p:txBody>
          <a:bodyPr/>
          <a:lstStyle/>
          <a:p>
            <a:fld id="{CCD26548-A701-4132-A0A2-A9B09A70FF4B}" type="slidenum">
              <a:rPr lang="fi-FI" smtClean="0"/>
              <a:t>5</a:t>
            </a:fld>
            <a:endParaRPr lang="fi-FI"/>
          </a:p>
        </p:txBody>
      </p:sp>
      <p:sp>
        <p:nvSpPr>
          <p:cNvPr id="4" name="Tekstiruutu 3">
            <a:extLst>
              <a:ext uri="{FF2B5EF4-FFF2-40B4-BE49-F238E27FC236}">
                <a16:creationId xmlns:a16="http://schemas.microsoft.com/office/drawing/2014/main" id="{8F2B9CC5-1973-441A-A1A7-B13439D2C23F}"/>
              </a:ext>
            </a:extLst>
          </p:cNvPr>
          <p:cNvSpPr txBox="1"/>
          <p:nvPr/>
        </p:nvSpPr>
        <p:spPr>
          <a:xfrm>
            <a:off x="524059" y="2527568"/>
            <a:ext cx="9189611" cy="923330"/>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sv-FI" sz="1400" b="1">
                <a:ea typeface="+mn-lt"/>
                <a:cs typeface="+mn-lt"/>
              </a:rPr>
              <a:t>är </a:t>
            </a:r>
            <a:r>
              <a:rPr lang="fi-FI" sz="1800" b="1" err="1">
                <a:effectLst/>
                <a:latin typeface="Calibri" panose="020F0502020204030204" pitchFamily="34" charset="0"/>
                <a:ea typeface="Calibri" panose="020F0502020204030204" pitchFamily="34" charset="0"/>
                <a:cs typeface="Times New Roman" panose="02020603050405020304" pitchFamily="18" charset="0"/>
              </a:rPr>
              <a:t>mångprofessionell</a:t>
            </a:r>
            <a:r>
              <a:rPr lang="sv-FI" sz="1400" b="1">
                <a:ea typeface="+mn-lt"/>
                <a:cs typeface="+mn-lt"/>
              </a:rPr>
              <a:t>. </a:t>
            </a:r>
            <a:r>
              <a:rPr lang="sv-FI" sz="1400">
                <a:ea typeface="+mn-lt"/>
                <a:cs typeface="+mn-lt"/>
              </a:rPr>
              <a:t>Gruppen leds av rektor. Utöver rektorn består gruppen av representanter från elevhälsan, speciallärare, elev-/studiehandledare, medlemmar från lärarkåren samt representanter för elevkår och vårdnadshavare. Externa samarbetsparter kan också ingå i gruppen.</a:t>
            </a:r>
            <a:endParaRPr lang="en-US" sz="1400">
              <a:ea typeface="+mn-lt"/>
              <a:cs typeface="+mn-lt"/>
            </a:endParaRPr>
          </a:p>
        </p:txBody>
      </p:sp>
      <p:sp>
        <p:nvSpPr>
          <p:cNvPr id="7" name="Tekstiruutu 6">
            <a:extLst>
              <a:ext uri="{FF2B5EF4-FFF2-40B4-BE49-F238E27FC236}">
                <a16:creationId xmlns:a16="http://schemas.microsoft.com/office/drawing/2014/main" id="{B67C581D-D9DF-4C7C-BAB0-21A2DEFFADEC}"/>
              </a:ext>
            </a:extLst>
          </p:cNvPr>
          <p:cNvSpPr txBox="1"/>
          <p:nvPr/>
        </p:nvSpPr>
        <p:spPr>
          <a:xfrm flipH="1">
            <a:off x="524059" y="3612717"/>
            <a:ext cx="9828012" cy="646331"/>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sv-FI" sz="1400" b="1">
                <a:ea typeface="+mn-lt"/>
                <a:cs typeface="+mn-lt"/>
              </a:rPr>
              <a:t>planerar, utvecklar och utvärderar sin verksamhet årligen.</a:t>
            </a:r>
            <a:r>
              <a:rPr lang="sv-FI" sz="1400">
                <a:ea typeface="+mn-lt"/>
                <a:cs typeface="+mn-lt"/>
              </a:rPr>
              <a:t> De frågor som behandlas i gruppen dokumenteras i enhetens elevhälsoplan. </a:t>
            </a:r>
            <a:endParaRPr lang="en-US" sz="1400">
              <a:ea typeface="Verdana"/>
            </a:endParaRPr>
          </a:p>
          <a:p>
            <a:pPr marL="285750" indent="-285750">
              <a:lnSpc>
                <a:spcPct val="100000"/>
              </a:lnSpc>
              <a:spcBef>
                <a:spcPts val="0"/>
              </a:spcBef>
              <a:buFont typeface="Arial" panose="020B0604020202020204" pitchFamily="34" charset="0"/>
              <a:buChar char="•"/>
            </a:pPr>
            <a:endParaRPr lang="fi-FI" sz="1400">
              <a:ea typeface="+mn-lt"/>
              <a:cs typeface="+mn-lt"/>
            </a:endParaRPr>
          </a:p>
        </p:txBody>
      </p:sp>
      <p:sp>
        <p:nvSpPr>
          <p:cNvPr id="8" name="Tekstiruutu 7">
            <a:extLst>
              <a:ext uri="{FF2B5EF4-FFF2-40B4-BE49-F238E27FC236}">
                <a16:creationId xmlns:a16="http://schemas.microsoft.com/office/drawing/2014/main" id="{1D770B43-BAE6-44C4-949F-51BCF89639F7}"/>
              </a:ext>
            </a:extLst>
          </p:cNvPr>
          <p:cNvSpPr txBox="1"/>
          <p:nvPr/>
        </p:nvSpPr>
        <p:spPr>
          <a:xfrm flipH="1">
            <a:off x="561363" y="4443500"/>
            <a:ext cx="10173923" cy="646331"/>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sv-FI" sz="1400" b="1">
                <a:ea typeface="+mn-lt"/>
                <a:cs typeface="+mn-lt"/>
              </a:rPr>
              <a:t>arbetar förebyggande för det gemensamma välbefinnandet</a:t>
            </a:r>
            <a:r>
              <a:rPr lang="sv-FI" sz="1400">
                <a:ea typeface="+mn-lt"/>
                <a:cs typeface="+mn-lt"/>
              </a:rPr>
              <a:t>.</a:t>
            </a:r>
            <a:r>
              <a:rPr lang="sv-FI" sz="1400" b="1">
                <a:ea typeface="+mn-lt"/>
                <a:cs typeface="+mn-lt"/>
              </a:rPr>
              <a:t> Ärenden behandlas på ett allmänt plan,</a:t>
            </a:r>
            <a:r>
              <a:rPr lang="sv" sz="1400">
                <a:ea typeface="+mn-lt"/>
                <a:cs typeface="+mn-lt"/>
              </a:rPr>
              <a:t> det kan gälla en grupp, klass eller hela skolgemenskapen</a:t>
            </a:r>
          </a:p>
          <a:p>
            <a:pPr marL="285750" indent="-285750">
              <a:lnSpc>
                <a:spcPct val="100000"/>
              </a:lnSpc>
              <a:spcBef>
                <a:spcPts val="0"/>
              </a:spcBef>
              <a:buFont typeface="Arial" panose="020B0604020202020204" pitchFamily="34" charset="0"/>
              <a:buChar char="•"/>
            </a:pPr>
            <a:endParaRPr lang="fi-FI" sz="1400">
              <a:ea typeface="+mn-lt"/>
              <a:cs typeface="+mn-lt"/>
            </a:endParaRPr>
          </a:p>
        </p:txBody>
      </p:sp>
      <p:sp>
        <p:nvSpPr>
          <p:cNvPr id="12" name="Tekstiruutu 11">
            <a:extLst>
              <a:ext uri="{FF2B5EF4-FFF2-40B4-BE49-F238E27FC236}">
                <a16:creationId xmlns:a16="http://schemas.microsoft.com/office/drawing/2014/main" id="{F6D099EC-2B7F-4932-89FF-1EC6C9460F9B}"/>
              </a:ext>
            </a:extLst>
          </p:cNvPr>
          <p:cNvSpPr txBox="1"/>
          <p:nvPr/>
        </p:nvSpPr>
        <p:spPr>
          <a:xfrm>
            <a:off x="561363" y="5311267"/>
            <a:ext cx="9626110" cy="646331"/>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sv-FI" sz="1400">
                <a:ea typeface="+mn-lt"/>
                <a:cs typeface="+mn-lt"/>
              </a:rPr>
              <a:t>I början av läsåret är det bra att inom elevhälsogruppen komma överens om principerna för enhetens interna konsultation.</a:t>
            </a:r>
            <a:endParaRPr lang="en-US" sz="1400">
              <a:ea typeface="Verdana"/>
            </a:endParaRPr>
          </a:p>
          <a:p>
            <a:pPr marL="285750" indent="-285750">
              <a:lnSpc>
                <a:spcPct val="100000"/>
              </a:lnSpc>
              <a:spcBef>
                <a:spcPts val="0"/>
              </a:spcBef>
              <a:buFont typeface="Arial" panose="020B0604020202020204" pitchFamily="34" charset="0"/>
              <a:buChar char="•"/>
            </a:pPr>
            <a:endParaRPr lang="fi-FI" sz="1400">
              <a:ea typeface="+mn-lt"/>
              <a:cs typeface="+mn-lt"/>
            </a:endParaRPr>
          </a:p>
        </p:txBody>
      </p:sp>
      <p:pic>
        <p:nvPicPr>
          <p:cNvPr id="10" name="RUOTSI dia5">
            <a:hlinkClick r:id="" action="ppaction://media"/>
            <a:extLst>
              <a:ext uri="{FF2B5EF4-FFF2-40B4-BE49-F238E27FC236}">
                <a16:creationId xmlns:a16="http://schemas.microsoft.com/office/drawing/2014/main" id="{7A662C80-C2AF-E9AF-2235-6A15AFD95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226359" y="5852786"/>
            <a:ext cx="845059" cy="845059"/>
          </a:xfrm>
          <a:prstGeom prst="rect">
            <a:avLst/>
          </a:prstGeom>
        </p:spPr>
      </p:pic>
      <p:pic>
        <p:nvPicPr>
          <p:cNvPr id="16" name="Kuva 15">
            <a:extLst>
              <a:ext uri="{FF2B5EF4-FFF2-40B4-BE49-F238E27FC236}">
                <a16:creationId xmlns:a16="http://schemas.microsoft.com/office/drawing/2014/main" id="{A2C29930-EA15-931D-2610-8CA9EF8E73E5}"/>
              </a:ext>
            </a:extLst>
          </p:cNvPr>
          <p:cNvPicPr>
            <a:picLocks noChangeAspect="1"/>
          </p:cNvPicPr>
          <p:nvPr/>
        </p:nvPicPr>
        <p:blipFill>
          <a:blip r:embed="rId6"/>
          <a:stretch>
            <a:fillRect/>
          </a:stretch>
        </p:blipFill>
        <p:spPr>
          <a:xfrm>
            <a:off x="7767782" y="79820"/>
            <a:ext cx="4297560" cy="2359589"/>
          </a:xfrm>
          <a:prstGeom prst="rect">
            <a:avLst/>
          </a:prstGeom>
        </p:spPr>
      </p:pic>
    </p:spTree>
    <p:extLst>
      <p:ext uri="{BB962C8B-B14F-4D97-AF65-F5344CB8AC3E}">
        <p14:creationId xmlns:p14="http://schemas.microsoft.com/office/powerpoint/2010/main" val="7314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F1F4873D-EB3F-7965-5428-5BD63C4F964F}"/>
              </a:ext>
            </a:extLst>
          </p:cNvPr>
          <p:cNvSpPr>
            <a:spLocks noGrp="1"/>
          </p:cNvSpPr>
          <p:nvPr>
            <p:ph type="sldNum" sz="quarter" idx="12"/>
          </p:nvPr>
        </p:nvSpPr>
        <p:spPr/>
        <p:txBody>
          <a:bodyPr/>
          <a:lstStyle/>
          <a:p>
            <a:fld id="{CCD26548-A701-4132-A0A2-A9B09A70FF4B}" type="slidenum">
              <a:rPr lang="fi-FI" smtClean="0"/>
              <a:t>6</a:t>
            </a:fld>
            <a:endParaRPr lang="fi-FI"/>
          </a:p>
        </p:txBody>
      </p:sp>
      <p:sp>
        <p:nvSpPr>
          <p:cNvPr id="3" name="Otsikko 2">
            <a:extLst>
              <a:ext uri="{FF2B5EF4-FFF2-40B4-BE49-F238E27FC236}">
                <a16:creationId xmlns:a16="http://schemas.microsoft.com/office/drawing/2014/main" id="{15E16BCF-F2DD-CA76-8A93-CE4C4F86F6EF}"/>
              </a:ext>
            </a:extLst>
          </p:cNvPr>
          <p:cNvSpPr>
            <a:spLocks noGrp="1"/>
          </p:cNvSpPr>
          <p:nvPr>
            <p:ph type="title"/>
          </p:nvPr>
        </p:nvSpPr>
        <p:spPr>
          <a:xfrm>
            <a:off x="658905" y="772575"/>
            <a:ext cx="9955306" cy="1035424"/>
          </a:xfrm>
        </p:spPr>
        <p:txBody>
          <a:bodyPr/>
          <a:lstStyle/>
          <a:p>
            <a:r>
              <a:rPr lang="sv-FI" sz="3600">
                <a:ea typeface="+mj-lt"/>
                <a:cs typeface="+mj-lt"/>
              </a:rPr>
              <a:t>Stöd för lärande </a:t>
            </a:r>
            <a:r>
              <a:rPr lang="sv-FI" sz="3600" b="0">
                <a:ea typeface="+mj-lt"/>
                <a:cs typeface="+mj-lt"/>
              </a:rPr>
              <a:t>  </a:t>
            </a:r>
            <a:endParaRPr lang="fi-FI" sz="3600"/>
          </a:p>
        </p:txBody>
      </p:sp>
      <p:sp>
        <p:nvSpPr>
          <p:cNvPr id="5" name="Tekstiruutu 4">
            <a:extLst>
              <a:ext uri="{FF2B5EF4-FFF2-40B4-BE49-F238E27FC236}">
                <a16:creationId xmlns:a16="http://schemas.microsoft.com/office/drawing/2014/main" id="{0232F5E0-11B2-4FD3-5BD6-7D890ADE7886}"/>
              </a:ext>
            </a:extLst>
          </p:cNvPr>
          <p:cNvSpPr txBox="1"/>
          <p:nvPr/>
        </p:nvSpPr>
        <p:spPr>
          <a:xfrm>
            <a:off x="274377" y="1906145"/>
            <a:ext cx="10030691" cy="3847207"/>
          </a:xfrm>
          <a:prstGeom prst="rect">
            <a:avLst/>
          </a:prstGeom>
          <a:noFill/>
        </p:spPr>
        <p:txBody>
          <a:bodyPr wrap="square">
            <a:spAutoFit/>
          </a:bodyPr>
          <a:lstStyle/>
          <a:p>
            <a:pPr fontAlgn="base"/>
            <a:r>
              <a:rPr lang="fi-FI" sz="1800">
                <a:effectLst/>
                <a:latin typeface="Calibri" panose="020F0502020204030204" pitchFamily="34" charset="0"/>
                <a:ea typeface="Times New Roman" panose="02020603050405020304" pitchFamily="18" charset="0"/>
                <a:cs typeface="Times New Roman" panose="02020603050405020304" pitchFamily="18" charset="0"/>
              </a:rPr>
              <a:t>  </a:t>
            </a:r>
            <a:endParaRPr lang="fi-FI" sz="1800">
              <a:effectLst/>
              <a:latin typeface="Times New Roman" panose="02020603050405020304" pitchFamily="18" charset="0"/>
              <a:ea typeface="Times New Roman" panose="02020603050405020304" pitchFamily="18" charset="0"/>
            </a:endParaRPr>
          </a:p>
          <a:p>
            <a:pPr marL="285750" indent="-285750" fontAlgn="base">
              <a:buFont typeface="Arial" panose="020B0604020202020204" pitchFamily="34" charset="0"/>
              <a:buChar char="•"/>
            </a:pPr>
            <a:r>
              <a:rPr lang="fi-FI" sz="1400" err="1">
                <a:effectLst/>
                <a:ea typeface="Times New Roman" panose="02020603050405020304" pitchFamily="18" charset="0"/>
                <a:cs typeface="Times New Roman" panose="02020603050405020304" pitchFamily="18" charset="0"/>
              </a:rPr>
              <a:t>Lärare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kan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konsultera</a:t>
            </a:r>
            <a:r>
              <a:rPr lang="fi-FI" sz="1400">
                <a:effectLst/>
                <a:ea typeface="Times New Roman" panose="02020603050405020304" pitchFamily="18" charset="0"/>
                <a:cs typeface="Times New Roman" panose="02020603050405020304" pitchFamily="18" charset="0"/>
              </a:rPr>
              <a:t> en </a:t>
            </a:r>
            <a:r>
              <a:rPr lang="fi-FI" sz="1400" err="1">
                <a:effectLst/>
                <a:ea typeface="Times New Roman" panose="02020603050405020304" pitchFamily="18" charset="0"/>
                <a:cs typeface="Times New Roman" panose="02020603050405020304" pitchFamily="18" charset="0"/>
              </a:rPr>
              <a:t>speciallärare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eller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elevhälsans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personal</a:t>
            </a:r>
            <a:r>
              <a:rPr lang="fi-FI" sz="1400">
                <a:effectLst/>
                <a:ea typeface="Times New Roman" panose="02020603050405020304" pitchFamily="18" charset="0"/>
                <a:cs typeface="Times New Roman" panose="02020603050405020304" pitchFamily="18" charset="0"/>
              </a:rPr>
              <a:t> i </a:t>
            </a:r>
            <a:r>
              <a:rPr lang="fi-FI" sz="1400" err="1">
                <a:effectLst/>
                <a:ea typeface="Times New Roman" panose="02020603050405020304" pitchFamily="18" charset="0"/>
                <a:cs typeface="Times New Roman" panose="02020603050405020304" pitchFamily="18" charset="0"/>
              </a:rPr>
              <a:t>utmaningar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som</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gäller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den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studerandes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inlärning</a:t>
            </a:r>
            <a:r>
              <a:rPr lang="fi-FI" sz="1400">
                <a:effectLst/>
                <a:ea typeface="Times New Roman" panose="02020603050405020304" pitchFamily="18" charset="0"/>
                <a:cs typeface="Times New Roman" panose="02020603050405020304" pitchFamily="18" charset="0"/>
              </a:rPr>
              <a:t>. </a:t>
            </a:r>
            <a:r>
              <a:rPr lang="sv-FI" sz="1400">
                <a:effectLst/>
                <a:ea typeface="Times New Roman" panose="02020603050405020304" pitchFamily="18" charset="0"/>
              </a:rPr>
              <a:t>Om konsultationen inte är tillräcklig, behöver de pedagogiska dokumenten diskuteras mångprofessionellt. </a:t>
            </a:r>
            <a:r>
              <a:rPr lang="fi-FI" sz="1400" err="1">
                <a:effectLst/>
                <a:ea typeface="Times New Roman" panose="02020603050405020304" pitchFamily="18" charset="0"/>
              </a:rPr>
              <a:t>Om</a:t>
            </a:r>
            <a:r>
              <a:rPr lang="fi-FI" sz="1400">
                <a:effectLst/>
                <a:ea typeface="Times New Roman" panose="02020603050405020304" pitchFamily="18" charset="0"/>
              </a:rPr>
              <a:t> </a:t>
            </a:r>
            <a:r>
              <a:rPr lang="fi-FI" sz="1400" err="1">
                <a:effectLst/>
                <a:ea typeface="Times New Roman" panose="02020603050405020304" pitchFamily="18" charset="0"/>
              </a:rPr>
              <a:t>stödnivån</a:t>
            </a:r>
            <a:r>
              <a:rPr lang="fi-FI" sz="1400">
                <a:effectLst/>
                <a:ea typeface="Times New Roman" panose="02020603050405020304" pitchFamily="18" charset="0"/>
              </a:rPr>
              <a:t> </a:t>
            </a:r>
            <a:r>
              <a:rPr lang="fi-FI" sz="1400" err="1">
                <a:effectLst/>
                <a:ea typeface="Times New Roman" panose="02020603050405020304" pitchFamily="18" charset="0"/>
              </a:rPr>
              <a:t>behöver</a:t>
            </a:r>
            <a:r>
              <a:rPr lang="fi-FI" sz="1400">
                <a:effectLst/>
                <a:ea typeface="Times New Roman" panose="02020603050405020304" pitchFamily="18" charset="0"/>
              </a:rPr>
              <a:t> </a:t>
            </a:r>
            <a:r>
              <a:rPr lang="fi-FI" sz="1400" err="1">
                <a:effectLst/>
                <a:ea typeface="Times New Roman" panose="02020603050405020304" pitchFamily="18" charset="0"/>
              </a:rPr>
              <a:t>ändras</a:t>
            </a:r>
            <a:r>
              <a:rPr lang="fi-FI" sz="1400">
                <a:effectLst/>
                <a:ea typeface="Times New Roman" panose="02020603050405020304" pitchFamily="18" charset="0"/>
              </a:rPr>
              <a:t> </a:t>
            </a:r>
            <a:r>
              <a:rPr lang="fi-FI" sz="1400" err="1">
                <a:effectLst/>
                <a:ea typeface="Times New Roman" panose="02020603050405020304" pitchFamily="18" charset="0"/>
              </a:rPr>
              <a:t>behövs</a:t>
            </a:r>
            <a:r>
              <a:rPr lang="fi-FI" sz="1400">
                <a:effectLst/>
                <a:ea typeface="Times New Roman" panose="02020603050405020304" pitchFamily="18" charset="0"/>
              </a:rPr>
              <a:t> en </a:t>
            </a:r>
            <a:r>
              <a:rPr lang="fi-FI" sz="1400" err="1">
                <a:effectLst/>
                <a:ea typeface="Times New Roman" panose="02020603050405020304" pitchFamily="18" charset="0"/>
              </a:rPr>
              <a:t>mångprofessionell</a:t>
            </a:r>
            <a:r>
              <a:rPr lang="fi-FI" sz="1400">
                <a:effectLst/>
                <a:ea typeface="Times New Roman" panose="02020603050405020304" pitchFamily="18" charset="0"/>
              </a:rPr>
              <a:t> </a:t>
            </a:r>
            <a:r>
              <a:rPr lang="fi-FI" sz="1400" err="1">
                <a:effectLst/>
                <a:ea typeface="Times New Roman" panose="02020603050405020304" pitchFamily="18" charset="0"/>
              </a:rPr>
              <a:t>behandling</a:t>
            </a:r>
            <a:r>
              <a:rPr lang="fi-FI" sz="1400">
                <a:effectLst/>
                <a:ea typeface="Times New Roman" panose="02020603050405020304" pitchFamily="18" charset="0"/>
              </a:rPr>
              <a:t>.</a:t>
            </a:r>
          </a:p>
          <a:p>
            <a:pPr fontAlgn="base"/>
            <a:endParaRPr lang="fi-FI" sz="1400">
              <a:effectLst/>
              <a:ea typeface="Times New Roman" panose="02020603050405020304" pitchFamily="18" charset="0"/>
            </a:endParaRPr>
          </a:p>
          <a:p>
            <a:pPr fontAlgn="base"/>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marL="285750" indent="-285750" fontAlgn="base">
              <a:buFont typeface="Arial" panose="020B0604020202020204" pitchFamily="34" charset="0"/>
              <a:buChar char="•"/>
            </a:pPr>
            <a:r>
              <a:rPr lang="sv-FI" sz="1400">
                <a:effectLst/>
                <a:ea typeface="Times New Roman" panose="02020603050405020304" pitchFamily="18" charset="0"/>
              </a:rPr>
              <a:t>Delaktiga är endast de lärare och andra sakkunniga, vars arbetsuppgifter omfattar planeringen och genomförande av stödet.  </a:t>
            </a:r>
          </a:p>
          <a:p>
            <a:pPr fontAlgn="base"/>
            <a:endParaRPr lang="sv-FI" sz="1400">
              <a:effectLst/>
              <a:ea typeface="Times New Roman" panose="02020603050405020304" pitchFamily="18" charset="0"/>
            </a:endParaRPr>
          </a:p>
          <a:p>
            <a:pPr fontAlgn="base"/>
            <a:endParaRPr lang="fi-FI" sz="1600">
              <a:effectLst/>
              <a:ea typeface="Times New Roman" panose="02020603050405020304" pitchFamily="18" charset="0"/>
            </a:endParaRPr>
          </a:p>
          <a:p>
            <a:pPr marL="285750" indent="-285750" fontAlgn="base">
              <a:buFont typeface="Arial" panose="020B0604020202020204" pitchFamily="34" charset="0"/>
              <a:buChar char="•"/>
            </a:pPr>
            <a:r>
              <a:rPr lang="fi-FI" sz="1400" err="1">
                <a:effectLst/>
                <a:ea typeface="Calibri" panose="020F0502020204030204" pitchFamily="34" charset="0"/>
                <a:cs typeface="Times New Roman" panose="02020603050405020304" pitchFamily="18" charset="0"/>
              </a:rPr>
              <a:t>Elevhälsans</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personal</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kan</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lämna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ut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uppgifter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som</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är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nödvändiga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med</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tanke</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på</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anordnandet</a:t>
            </a:r>
            <a:r>
              <a:rPr lang="fi-FI" sz="1400">
                <a:effectLst/>
                <a:ea typeface="Calibri" panose="020F0502020204030204" pitchFamily="34" charset="0"/>
                <a:cs typeface="Times New Roman" panose="02020603050405020304" pitchFamily="18" charset="0"/>
              </a:rPr>
              <a:t> av </a:t>
            </a:r>
            <a:r>
              <a:rPr lang="fi-FI" sz="1400" err="1">
                <a:effectLst/>
                <a:ea typeface="Calibri" panose="020F0502020204030204" pitchFamily="34" charset="0"/>
                <a:cs typeface="Times New Roman" panose="02020603050405020304" pitchFamily="18" charset="0"/>
              </a:rPr>
              <a:t>undervisning</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utan</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tillstånd</a:t>
            </a:r>
            <a:r>
              <a:rPr lang="fi-FI" sz="1400">
                <a:effectLst/>
                <a:ea typeface="Calibri" panose="020F0502020204030204" pitchFamily="34" charset="0"/>
                <a:cs typeface="Times New Roman" panose="02020603050405020304" pitchFamily="18" charset="0"/>
              </a:rPr>
              <a:t> av </a:t>
            </a:r>
            <a:r>
              <a:rPr lang="fi-FI" sz="1400" err="1">
                <a:effectLst/>
                <a:ea typeface="Calibri" panose="020F0502020204030204" pitchFamily="34" charset="0"/>
                <a:cs typeface="Times New Roman" panose="02020603050405020304" pitchFamily="18" charset="0"/>
              </a:rPr>
              <a:t>studerande</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eller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vårdnadshavare</a:t>
            </a:r>
            <a:r>
              <a:rPr lang="fi-FI" sz="1400">
                <a:effectLst/>
                <a:ea typeface="Calibri" panose="020F0502020204030204" pitchFamily="34" charset="0"/>
                <a:cs typeface="Times New Roman" panose="02020603050405020304" pitchFamily="18" charset="0"/>
              </a:rPr>
              <a:t>.</a:t>
            </a:r>
            <a:r>
              <a:rPr lang="fi-FI" sz="1400">
                <a:ea typeface="Calibri" panose="020F0502020204030204" pitchFamily="34" charset="0"/>
              </a:rPr>
              <a:t> </a:t>
            </a:r>
            <a:r>
              <a:rPr lang="sv-FI" sz="1400">
                <a:ea typeface="+mn-lt"/>
                <a:cs typeface="+mn-lt"/>
              </a:rPr>
              <a:t>(Lag om grundläggande utbildning).</a:t>
            </a:r>
            <a:endParaRPr lang="fi-FI" sz="1400">
              <a:ea typeface="+mn-lt"/>
              <a:cs typeface="Arial"/>
            </a:endParaRPr>
          </a:p>
          <a:p>
            <a:pPr marL="9525" fontAlgn="base"/>
            <a:endParaRPr lang="fi-FI" sz="1400">
              <a:effectLst/>
              <a:ea typeface="Times New Roman" panose="02020603050405020304" pitchFamily="18" charset="0"/>
            </a:endParaRPr>
          </a:p>
          <a:p>
            <a:pPr marL="9525" fontAlgn="base"/>
            <a:endParaRPr lang="fi-FI" sz="1400">
              <a:effectLst/>
              <a:ea typeface="Times New Roman" panose="02020603050405020304" pitchFamily="18" charset="0"/>
            </a:endParaRPr>
          </a:p>
          <a:p>
            <a:pPr marL="285750" indent="-285750">
              <a:buFont typeface="Arial" panose="020B0604020202020204" pitchFamily="34" charset="0"/>
              <a:buChar char="•"/>
            </a:pPr>
            <a:r>
              <a:rPr lang="fi-FI" sz="1400">
                <a:effectLst/>
                <a:ea typeface="Calibri" panose="020F0502020204030204" pitchFamily="34" charset="0"/>
                <a:cs typeface="Times New Roman" panose="02020603050405020304" pitchFamily="18" charset="0"/>
              </a:rPr>
              <a:t>I de </a:t>
            </a:r>
            <a:r>
              <a:rPr lang="fi-FI" sz="1400" err="1">
                <a:effectLst/>
                <a:ea typeface="Calibri" panose="020F0502020204030204" pitchFamily="34" charset="0"/>
                <a:cs typeface="Times New Roman" panose="02020603050405020304" pitchFamily="18" charset="0"/>
              </a:rPr>
              <a:t>pedagogiska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handlingarna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dokumenterar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läraren</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mötet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vilka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som</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deltagit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samt</a:t>
            </a:r>
            <a:r>
              <a:rPr lang="fi-FI" sz="1400">
                <a:effectLst/>
                <a:ea typeface="Calibri" panose="020F0502020204030204" pitchFamily="34" charset="0"/>
                <a:cs typeface="Times New Roman" panose="02020603050405020304" pitchFamily="18" charset="0"/>
              </a:rPr>
              <a:t> de </a:t>
            </a:r>
            <a:r>
              <a:rPr lang="fi-FI" sz="1400" err="1">
                <a:effectLst/>
                <a:ea typeface="Calibri" panose="020F0502020204030204" pitchFamily="34" charset="0"/>
                <a:cs typeface="Times New Roman" panose="02020603050405020304" pitchFamily="18" charset="0"/>
              </a:rPr>
              <a:t>överenskomna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stödåtgärderna</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Elevhälsans</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personal</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antecknar</a:t>
            </a:r>
            <a:r>
              <a:rPr lang="fi-FI" sz="1400">
                <a:effectLst/>
                <a:ea typeface="Calibri" panose="020F0502020204030204" pitchFamily="34" charset="0"/>
                <a:cs typeface="Times New Roman" panose="02020603050405020304" pitchFamily="18" charset="0"/>
              </a:rPr>
              <a:t> de </a:t>
            </a:r>
            <a:r>
              <a:rPr lang="fi-FI" sz="1400" err="1">
                <a:effectLst/>
                <a:ea typeface="Calibri" panose="020F0502020204030204" pitchFamily="34" charset="0"/>
                <a:cs typeface="Times New Roman" panose="02020603050405020304" pitchFamily="18" charset="0"/>
              </a:rPr>
              <a:t>uppgifter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som</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är</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väsentliga</a:t>
            </a:r>
            <a:r>
              <a:rPr lang="fi-FI" sz="1400">
                <a:effectLst/>
                <a:ea typeface="Calibri" panose="020F0502020204030204" pitchFamily="34" charset="0"/>
                <a:cs typeface="Times New Roman" panose="02020603050405020304" pitchFamily="18" charset="0"/>
              </a:rPr>
              <a:t> för </a:t>
            </a:r>
            <a:r>
              <a:rPr lang="fi-FI" sz="1400" err="1">
                <a:effectLst/>
                <a:ea typeface="Calibri" panose="020F0502020204030204" pitchFamily="34" charset="0"/>
                <a:cs typeface="Times New Roman" panose="02020603050405020304" pitchFamily="18" charset="0"/>
              </a:rPr>
              <a:t>deras</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eget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arbete</a:t>
            </a:r>
            <a:r>
              <a:rPr lang="fi-FI" sz="1400">
                <a:effectLst/>
                <a:ea typeface="Calibri" panose="020F0502020204030204" pitchFamily="34" charset="0"/>
                <a:cs typeface="Times New Roman" panose="02020603050405020304" pitchFamily="18" charset="0"/>
              </a:rPr>
              <a:t> i </a:t>
            </a:r>
            <a:r>
              <a:rPr lang="fi-FI" sz="1400" err="1">
                <a:effectLst/>
                <a:ea typeface="Calibri" panose="020F0502020204030204" pitchFamily="34" charset="0"/>
                <a:cs typeface="Times New Roman" panose="02020603050405020304" pitchFamily="18" charset="0"/>
              </a:rPr>
              <a:t>sitt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klient</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och</a:t>
            </a:r>
            <a:r>
              <a:rPr lang="fi-FI" sz="1400">
                <a:effectLst/>
                <a:ea typeface="Calibri" panose="020F0502020204030204" pitchFamily="34" charset="0"/>
                <a:cs typeface="Times New Roman" panose="02020603050405020304" pitchFamily="18" charset="0"/>
              </a:rPr>
              <a:t> </a:t>
            </a:r>
            <a:r>
              <a:rPr lang="fi-FI" sz="1400" err="1">
                <a:effectLst/>
                <a:ea typeface="Calibri" panose="020F0502020204030204" pitchFamily="34" charset="0"/>
                <a:cs typeface="Times New Roman" panose="02020603050405020304" pitchFamily="18" charset="0"/>
              </a:rPr>
              <a:t>patientdatasystem</a:t>
            </a:r>
            <a:r>
              <a:rPr lang="fi-FI" sz="1400">
                <a:effectLst/>
                <a:ea typeface="Calibri" panose="020F0502020204030204" pitchFamily="34" charset="0"/>
                <a:cs typeface="Times New Roman" panose="02020603050405020304" pitchFamily="18" charset="0"/>
              </a:rPr>
              <a:t>.</a:t>
            </a:r>
            <a:endParaRPr lang="fi-FI" sz="1400"/>
          </a:p>
        </p:txBody>
      </p:sp>
      <p:pic>
        <p:nvPicPr>
          <p:cNvPr id="6" name="RUOTSI dia7">
            <a:hlinkClick r:id="" action="ppaction://media"/>
            <a:extLst>
              <a:ext uri="{FF2B5EF4-FFF2-40B4-BE49-F238E27FC236}">
                <a16:creationId xmlns:a16="http://schemas.microsoft.com/office/drawing/2014/main" id="{A9C9FA4F-CE53-8683-BF22-F134A2807F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686" y="5847804"/>
            <a:ext cx="730250" cy="730250"/>
          </a:xfrm>
          <a:prstGeom prst="rect">
            <a:avLst/>
          </a:prstGeom>
        </p:spPr>
      </p:pic>
      <p:pic>
        <p:nvPicPr>
          <p:cNvPr id="7" name="Kuva 6">
            <a:extLst>
              <a:ext uri="{FF2B5EF4-FFF2-40B4-BE49-F238E27FC236}">
                <a16:creationId xmlns:a16="http://schemas.microsoft.com/office/drawing/2014/main" id="{30FE0BBA-7A41-CE44-4654-F23DAFAFC164}"/>
              </a:ext>
            </a:extLst>
          </p:cNvPr>
          <p:cNvPicPr>
            <a:picLocks noChangeAspect="1"/>
          </p:cNvPicPr>
          <p:nvPr/>
        </p:nvPicPr>
        <p:blipFill>
          <a:blip r:embed="rId5"/>
          <a:stretch>
            <a:fillRect/>
          </a:stretch>
        </p:blipFill>
        <p:spPr>
          <a:xfrm>
            <a:off x="8418136" y="53400"/>
            <a:ext cx="3773864" cy="2094054"/>
          </a:xfrm>
          <a:prstGeom prst="rect">
            <a:avLst/>
          </a:prstGeom>
        </p:spPr>
      </p:pic>
    </p:spTree>
    <p:extLst>
      <p:ext uri="{BB962C8B-B14F-4D97-AF65-F5344CB8AC3E}">
        <p14:creationId xmlns:p14="http://schemas.microsoft.com/office/powerpoint/2010/main" val="4520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3D6A-B33B-4735-87F3-35ED24A770F9}"/>
              </a:ext>
            </a:extLst>
          </p:cNvPr>
          <p:cNvSpPr>
            <a:spLocks noGrp="1"/>
          </p:cNvSpPr>
          <p:nvPr>
            <p:ph type="title"/>
          </p:nvPr>
        </p:nvSpPr>
        <p:spPr>
          <a:xfrm>
            <a:off x="1200952" y="87"/>
            <a:ext cx="10894046" cy="1312737"/>
          </a:xfrm>
        </p:spPr>
        <p:txBody>
          <a:bodyPr>
            <a:normAutofit/>
          </a:bodyPr>
          <a:lstStyle/>
          <a:p>
            <a:r>
              <a:rPr lang="sv-SE" sz="3600" b="1">
                <a:latin typeface="Verdana"/>
                <a:ea typeface="Verdana"/>
              </a:rPr>
              <a:t>Elevhälsans mångprofessionella samarbete som stöd för studerande</a:t>
            </a:r>
            <a:endParaRPr lang="fi-FI" sz="3600" b="1">
              <a:latin typeface="Verdana"/>
              <a:ea typeface="Verdana"/>
            </a:endParaRPr>
          </a:p>
        </p:txBody>
      </p:sp>
      <p:sp>
        <p:nvSpPr>
          <p:cNvPr id="4" name="Slide Number Placeholder 3">
            <a:extLst>
              <a:ext uri="{FF2B5EF4-FFF2-40B4-BE49-F238E27FC236}">
                <a16:creationId xmlns:a16="http://schemas.microsoft.com/office/drawing/2014/main" id="{1B318DC7-EA2F-4011-89DF-EFB4A51AC3D8}"/>
              </a:ext>
            </a:extLst>
          </p:cNvPr>
          <p:cNvSpPr>
            <a:spLocks noGrp="1"/>
          </p:cNvSpPr>
          <p:nvPr>
            <p:ph type="sldNum" sz="quarter" idx="12"/>
          </p:nvPr>
        </p:nvSpPr>
        <p:spPr/>
        <p:txBody>
          <a:bodyPr/>
          <a:lstStyle/>
          <a:p>
            <a:fld id="{03D2D5F4-4871-4469-8343-ED7F6811B37D}" type="slidenum">
              <a:rPr lang="fi-FI" smtClean="0"/>
              <a:pPr/>
              <a:t>7</a:t>
            </a:fld>
            <a:endParaRPr lang="fi-FI"/>
          </a:p>
        </p:txBody>
      </p:sp>
      <p:sp>
        <p:nvSpPr>
          <p:cNvPr id="5" name="TextBox 4">
            <a:extLst>
              <a:ext uri="{FF2B5EF4-FFF2-40B4-BE49-F238E27FC236}">
                <a16:creationId xmlns:a16="http://schemas.microsoft.com/office/drawing/2014/main" id="{19729EA4-4F36-4063-8B7C-A2EABDA84312}"/>
              </a:ext>
            </a:extLst>
          </p:cNvPr>
          <p:cNvSpPr txBox="1"/>
          <p:nvPr/>
        </p:nvSpPr>
        <p:spPr>
          <a:xfrm>
            <a:off x="837657" y="1597110"/>
            <a:ext cx="4889348" cy="2107455"/>
          </a:xfrm>
          <a:prstGeom prst="rect">
            <a:avLst/>
          </a:prstGeom>
          <a:solidFill>
            <a:srgbClr val="63B4EC"/>
          </a:solidFill>
          <a:ln>
            <a:noFill/>
          </a:ln>
        </p:spPr>
        <p:txBody>
          <a:bodyPr wrap="square" lIns="180000" tIns="180000" rIns="180000" bIns="180000" numCol="2" rtlCol="0" anchor="t">
            <a:spAutoFit/>
          </a:bodyPr>
          <a:lstStyle/>
          <a:p>
            <a:pPr>
              <a:spcAft>
                <a:spcPts val="1200"/>
              </a:spcAft>
            </a:pPr>
            <a:r>
              <a:rPr lang="sv-FI" sz="1800" b="1" dirty="0">
                <a:effectLst/>
                <a:latin typeface="Verdana" panose="020B0604030504040204" pitchFamily="34" charset="0"/>
                <a:ea typeface="Verdana" panose="020B0604030504040204" pitchFamily="34" charset="0"/>
                <a:cs typeface="Times New Roman" panose="02020603050405020304" pitchFamily="18" charset="0"/>
              </a:rPr>
              <a:t>Hälsovårdare</a:t>
            </a:r>
            <a:endParaRPr lang="sv-FI" sz="1100" dirty="0">
              <a:solidFill>
                <a:srgbClr val="000000"/>
              </a:solidFill>
              <a:effectLst/>
              <a:latin typeface="Verdana" panose="020B0604030504040204" pitchFamily="34" charset="0"/>
              <a:ea typeface="Verdana" panose="020B0604030504040204" pitchFamily="34" charset="0"/>
              <a:cs typeface="Arial" panose="020B0604020202020204" pitchFamily="34" charset="0"/>
            </a:endParaRPr>
          </a:p>
          <a:p>
            <a:pPr marL="171450" indent="-171450" defTabSz="514337" fontAlgn="base">
              <a:buFont typeface="Calibri"/>
              <a:buChar char="-"/>
              <a:defRPr/>
            </a:pPr>
            <a:r>
              <a:rPr lang="sv-FI" sz="1400" dirty="0">
                <a:solidFill>
                  <a:srgbClr val="000000"/>
                </a:solidFill>
                <a:latin typeface="Verdana" panose="020B0604030504040204" pitchFamily="34" charset="0"/>
                <a:ea typeface="Verdana" panose="020B0604030504040204" pitchFamily="34" charset="0"/>
                <a:cs typeface="Arial"/>
              </a:rPr>
              <a:t>Regelbundna hälsokontroller enligt förordningen</a:t>
            </a: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rPr>
              <a:t>Livsstil som stödjer välbefinnandet och hälsan</a:t>
            </a:r>
          </a:p>
          <a:p>
            <a:pPr marL="160655" indent="-160655" defTabSz="514337" fontAlgn="base">
              <a:buFontTx/>
              <a:buChar char="-"/>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Sociala relationer </a:t>
            </a:r>
          </a:p>
          <a:p>
            <a:pPr marL="160655" indent="-160655" defTabSz="514337">
              <a:buFontTx/>
              <a:buChar char="-"/>
              <a:defRPr/>
            </a:pPr>
            <a:r>
              <a:rPr lang="sv-FI" sz="1400" dirty="0">
                <a:solidFill>
                  <a:srgbClr val="000000"/>
                </a:solidFill>
                <a:latin typeface="Verdana" panose="020B0604030504040204" pitchFamily="34" charset="0"/>
                <a:ea typeface="Verdana" panose="020B0604030504040204" pitchFamily="34" charset="0"/>
              </a:rPr>
              <a:t>Stöd för föräldraskap </a:t>
            </a:r>
          </a:p>
          <a:p>
            <a:pPr marL="160655" indent="-160655" defTabSz="514337">
              <a:buFontTx/>
              <a:buChar char="-"/>
              <a:defRPr/>
            </a:pPr>
            <a:r>
              <a:rPr lang="sv-FI" sz="1400" dirty="0">
                <a:solidFill>
                  <a:srgbClr val="000000"/>
                </a:solidFill>
                <a:latin typeface="Verdana" panose="020B0604030504040204" pitchFamily="34" charset="0"/>
                <a:ea typeface="Verdana" panose="020B0604030504040204" pitchFamily="34" charset="0"/>
                <a:cs typeface="Arial" panose="020B0604020202020204"/>
              </a:rPr>
              <a:t>Sexuell hälsa</a:t>
            </a:r>
          </a:p>
          <a:p>
            <a:pPr marL="160655" marR="0" lvl="0" indent="-160655"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Psykiskt välbefinnande</a:t>
            </a:r>
          </a:p>
          <a:p>
            <a:pPr marL="171450" indent="-171450" defTabSz="514337">
              <a:buFont typeface="Calibri"/>
              <a:buChar char="-"/>
              <a:defRPr/>
            </a:pPr>
            <a:r>
              <a:rPr lang="sv-FI" sz="1400" dirty="0">
                <a:solidFill>
                  <a:srgbClr val="000000"/>
                </a:solidFill>
                <a:latin typeface="Verdana" panose="020B0604030504040204" pitchFamily="34" charset="0"/>
                <a:ea typeface="Verdana" panose="020B0604030504040204" pitchFamily="34" charset="0"/>
                <a:cs typeface="Arial"/>
              </a:rPr>
              <a:t>Stöd för välbefinnandet och studieförmågan </a:t>
            </a:r>
          </a:p>
          <a:p>
            <a:pPr marL="180000" indent="-180000">
              <a:spcAft>
                <a:spcPts val="600"/>
              </a:spcAft>
              <a:buFont typeface="Arial" panose="020B0604020202020204" pitchFamily="34" charset="0"/>
              <a:buChar char="•"/>
            </a:pPr>
            <a:endParaRPr lang="fi-FI" sz="1200"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5329C50-B6FD-40F9-8959-A404C8E2330B}"/>
              </a:ext>
            </a:extLst>
          </p:cNvPr>
          <p:cNvSpPr txBox="1"/>
          <p:nvPr/>
        </p:nvSpPr>
        <p:spPr>
          <a:xfrm>
            <a:off x="6100655" y="3930816"/>
            <a:ext cx="5077246" cy="2144342"/>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2000" b="1" dirty="0" err="1">
                <a:latin typeface="Verdana" panose="020B0604030504040204" pitchFamily="34" charset="0"/>
                <a:ea typeface="Verdana" panose="020B0604030504040204" pitchFamily="34" charset="0"/>
              </a:rPr>
              <a:t>Psykolog</a:t>
            </a:r>
            <a:endParaRPr lang="fi-FI" sz="2000" b="1" dirty="0">
              <a:latin typeface="Verdana" panose="020B0604030504040204" pitchFamily="34" charset="0"/>
              <a:ea typeface="Verdana" panose="020B0604030504040204" pitchFamily="34" charset="0"/>
            </a:endParaRP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rPr>
              <a:t>Psykologisk bedömning och strukturering av helhetssituationen</a:t>
            </a: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rPr>
              <a:t>Inlärning, studieförmåga och funktionsförmåga</a:t>
            </a:r>
          </a:p>
          <a:p>
            <a:pPr marL="160655" marR="0" lvl="0" indent="-160655" algn="l" defTabSz="514337">
              <a:lnSpc>
                <a:spcPct val="100000"/>
              </a:lnSpc>
              <a:spcBef>
                <a:spcPts val="0"/>
              </a:spcBef>
              <a:spcAft>
                <a:spcPts val="0"/>
              </a:spcAft>
              <a:buClrTx/>
              <a:buSzTx/>
              <a:buFontTx/>
              <a:buChar char="-"/>
              <a:tabLst/>
              <a:defRPr/>
            </a:pPr>
            <a:r>
              <a:rPr lang="sv-FI" sz="1400" dirty="0">
                <a:solidFill>
                  <a:srgbClr val="000000"/>
                </a:solidFill>
                <a:latin typeface="Verdana" panose="020B0604030504040204" pitchFamily="34" charset="0"/>
                <a:ea typeface="Verdana" panose="020B0604030504040204" pitchFamily="34" charset="0"/>
              </a:rPr>
              <a:t>Uppförande, koncentration och exekutiva funktioner</a:t>
            </a:r>
          </a:p>
          <a:p>
            <a:pPr marL="160655" marR="0" lvl="0" indent="-160655"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Uppväxt och utveckling </a:t>
            </a: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rPr>
              <a:t>Känsloliv och psykiskt välbefinnande</a:t>
            </a: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p>
          <a:p>
            <a:pPr marL="160655" marR="0" lvl="0" indent="-160655"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Social relationer och föräldraskap</a:t>
            </a:r>
          </a:p>
          <a:p>
            <a:pPr algn="l">
              <a:spcAft>
                <a:spcPts val="1200"/>
              </a:spcAft>
            </a:pPr>
            <a:endParaRPr lang="fi-FI" sz="2000"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C21176E6-8CAC-4C68-A000-99D34F9FDDD2}"/>
              </a:ext>
            </a:extLst>
          </p:cNvPr>
          <p:cNvSpPr txBox="1"/>
          <p:nvPr/>
        </p:nvSpPr>
        <p:spPr>
          <a:xfrm>
            <a:off x="886134" y="3840606"/>
            <a:ext cx="4840869" cy="2234552"/>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2000" b="1" dirty="0" err="1">
                <a:latin typeface="Verdana" panose="020B0604030504040204" pitchFamily="34" charset="0"/>
                <a:ea typeface="Verdana" panose="020B0604030504040204" pitchFamily="34" charset="0"/>
              </a:rPr>
              <a:t>Kurator</a:t>
            </a:r>
            <a:endParaRPr lang="fi-FI" sz="2000" b="1" dirty="0">
              <a:latin typeface="Verdana" panose="020B0604030504040204" pitchFamily="34" charset="0"/>
              <a:ea typeface="Verdana" panose="020B0604030504040204" pitchFamily="34" charset="0"/>
            </a:endParaRP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lang="sv-FI" sz="1400" dirty="0">
                <a:solidFill>
                  <a:srgbClr val="000000"/>
                </a:solidFill>
                <a:latin typeface="Verdana" panose="020B0604030504040204" pitchFamily="34" charset="0"/>
                <a:ea typeface="Verdana" panose="020B0604030504040204" pitchFamily="34" charset="0"/>
              </a:rPr>
              <a:t>Social utredning</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Ändringar i livssituationen </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Studier och skolgång</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Uppförande</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Känsloliv och psykiskt välbefinnande</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Motivation, resurser och funktionsförmåga </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Kamratrelationer, nära relationer eller familjesituation  </a:t>
            </a:r>
          </a:p>
          <a:p>
            <a:pPr marL="160730" marR="0" lvl="0" indent="-160730"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Utmaningar med interaktioner</a:t>
            </a:r>
          </a:p>
          <a:p>
            <a:pPr algn="l">
              <a:spcAft>
                <a:spcPts val="1200"/>
              </a:spcAft>
            </a:pPr>
            <a:endParaRPr lang="fi-FI" sz="2000" b="1"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2F4248DD-EBEC-44F5-B108-33E77C4626F0}"/>
              </a:ext>
            </a:extLst>
          </p:cNvPr>
          <p:cNvSpPr txBox="1"/>
          <p:nvPr/>
        </p:nvSpPr>
        <p:spPr>
          <a:xfrm>
            <a:off x="6087866" y="1597110"/>
            <a:ext cx="5075032" cy="2206162"/>
          </a:xfrm>
          <a:prstGeom prst="rect">
            <a:avLst/>
          </a:prstGeom>
          <a:solidFill>
            <a:srgbClr val="63B4EC"/>
          </a:solidFill>
          <a:ln>
            <a:noFill/>
          </a:ln>
        </p:spPr>
        <p:txBody>
          <a:bodyPr wrap="square" lIns="180000" tIns="180000" rIns="180000" bIns="180000" numCol="2" rtlCol="0">
            <a:noAutofit/>
          </a:bodyPr>
          <a:lstStyle/>
          <a:p>
            <a:pPr algn="l">
              <a:spcAft>
                <a:spcPts val="1200"/>
              </a:spcAft>
            </a:pPr>
            <a:r>
              <a:rPr lang="fi-FI" sz="2000" b="1" dirty="0" err="1">
                <a:latin typeface="Verdana" panose="020B0604030504040204" pitchFamily="34" charset="0"/>
                <a:ea typeface="Verdana" panose="020B0604030504040204" pitchFamily="34" charset="0"/>
              </a:rPr>
              <a:t>Läkare</a:t>
            </a:r>
            <a:endParaRPr lang="fi-FI" sz="2000" b="1" dirty="0">
              <a:latin typeface="Verdana" panose="020B0604030504040204" pitchFamily="34" charset="0"/>
              <a:ea typeface="Verdana" panose="020B0604030504040204" pitchFamily="34" charset="0"/>
            </a:endParaRP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cs typeface="Arial"/>
              </a:rPr>
              <a:t>Regelbundna hälsokontroller enligt förordningen</a:t>
            </a:r>
          </a:p>
          <a:p>
            <a:pPr marL="160655" marR="0" lvl="0" indent="-160655"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Screening av avvikelser i hälsotillståndet</a:t>
            </a:r>
          </a:p>
          <a:p>
            <a:pPr marL="171450" indent="-171450" defTabSz="514337">
              <a:buFont typeface="Calibri"/>
              <a:buChar char="-"/>
              <a:defRPr/>
            </a:pPr>
            <a:r>
              <a:rPr lang="sv-FI" sz="1400" dirty="0">
                <a:solidFill>
                  <a:srgbClr val="000000"/>
                </a:solidFill>
                <a:latin typeface="Verdana" panose="020B0604030504040204" pitchFamily="34" charset="0"/>
                <a:ea typeface="Verdana" panose="020B0604030504040204" pitchFamily="34" charset="0"/>
                <a:cs typeface="Arial"/>
              </a:rPr>
              <a:t>Uppväxt och utveckling </a:t>
            </a:r>
          </a:p>
          <a:p>
            <a:pPr marL="160655" indent="-160655" defTabSz="514337" fontAlgn="base">
              <a:buFontTx/>
              <a:buChar char="-"/>
              <a:defRPr/>
            </a:pPr>
            <a:r>
              <a:rPr lang="sv-FI" sz="1400" dirty="0">
                <a:solidFill>
                  <a:srgbClr val="000000"/>
                </a:solidFill>
                <a:latin typeface="Verdana" panose="020B0604030504040204" pitchFamily="34" charset="0"/>
                <a:ea typeface="Verdana" panose="020B0604030504040204" pitchFamily="34" charset="0"/>
              </a:rPr>
              <a:t>Bedömning av faktorer som hänför sig till skolgången och inlärningsförmågan</a:t>
            </a:r>
          </a:p>
          <a:p>
            <a:pPr marL="160655" marR="0" lvl="0" indent="-160655" algn="l" defTabSz="514337" rtl="0" eaLnBrk="1" fontAlgn="base" latinLnBrk="0" hangingPunct="1">
              <a:lnSpc>
                <a:spcPct val="100000"/>
              </a:lnSpc>
              <a:spcBef>
                <a:spcPts val="0"/>
              </a:spcBef>
              <a:spcAft>
                <a:spcPts val="0"/>
              </a:spcAft>
              <a:buClrTx/>
              <a:buSzTx/>
              <a:buFontTx/>
              <a:buChar char="-"/>
              <a:tabLst/>
              <a:defRPr/>
            </a:pPr>
            <a:r>
              <a:rPr kumimoji="0" lang="sv-FI" sz="1400" b="0" i="0" u="none" strike="noStrike" cap="none" normalizeH="0" baseline="0" noProof="0" dirty="0">
                <a:ln>
                  <a:noFill/>
                </a:ln>
                <a:solidFill>
                  <a:srgbClr val="000000"/>
                </a:solidFill>
                <a:effectLst/>
                <a:uLnTx/>
                <a:uFillTx/>
                <a:latin typeface="Verdana" panose="020B0604030504040204" pitchFamily="34" charset="0"/>
                <a:ea typeface="Verdana" panose="020B0604030504040204" pitchFamily="34" charset="0"/>
              </a:rPr>
              <a:t>Medicinsk bedömning och vårdplan</a:t>
            </a:r>
          </a:p>
          <a:p>
            <a:pPr algn="l">
              <a:spcAft>
                <a:spcPts val="1200"/>
              </a:spcAft>
            </a:pPr>
            <a:endParaRPr lang="fi-FI" sz="1600" dirty="0">
              <a:latin typeface="Verdana" panose="020B0604030504040204" pitchFamily="34" charset="0"/>
              <a:ea typeface="Verdana" panose="020B0604030504040204" pitchFamily="34" charset="0"/>
            </a:endParaRPr>
          </a:p>
        </p:txBody>
      </p:sp>
      <p:pic>
        <p:nvPicPr>
          <p:cNvPr id="10" name="Graphic 12">
            <a:extLst>
              <a:ext uri="{FF2B5EF4-FFF2-40B4-BE49-F238E27FC236}">
                <a16:creationId xmlns:a16="http://schemas.microsoft.com/office/drawing/2014/main" id="{8F687C66-3C17-E5FF-6191-2AFA65896E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886" y="6075158"/>
            <a:ext cx="11255828" cy="592553"/>
          </a:xfrm>
          <a:prstGeom prst="rect">
            <a:avLst/>
          </a:prstGeom>
        </p:spPr>
      </p:pic>
      <p:sp>
        <p:nvSpPr>
          <p:cNvPr id="3" name="Nuoli: Neli 1">
            <a:extLst>
              <a:ext uri="{FF2B5EF4-FFF2-40B4-BE49-F238E27FC236}">
                <a16:creationId xmlns:a16="http://schemas.microsoft.com/office/drawing/2014/main" id="{A15BAC31-2EBD-4473-B6B0-94C4F43238EE}"/>
              </a:ext>
            </a:extLst>
          </p:cNvPr>
          <p:cNvSpPr/>
          <p:nvPr/>
        </p:nvSpPr>
        <p:spPr>
          <a:xfrm rot="2605657">
            <a:off x="4930229" y="2669044"/>
            <a:ext cx="1593550" cy="1519910"/>
          </a:xfrm>
          <a:prstGeom prst="quadArrow">
            <a:avLst/>
          </a:prstGeom>
          <a:solidFill>
            <a:srgbClr val="FF6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i-FI" sz="1600" b="1" i="0">
                <a:solidFill>
                  <a:srgbClr val="242424"/>
                </a:solidFill>
                <a:effectLst/>
                <a:latin typeface="-apple-system"/>
              </a:rPr>
              <a:t>Tätt samarbete</a:t>
            </a:r>
            <a:endParaRPr lang="fi-FI" sz="1600" b="1">
              <a:solidFill>
                <a:schemeClr val="tx1"/>
              </a:solidFill>
            </a:endParaRPr>
          </a:p>
        </p:txBody>
      </p:sp>
      <p:sp>
        <p:nvSpPr>
          <p:cNvPr id="14" name="Tekstiruutu 13">
            <a:extLst>
              <a:ext uri="{FF2B5EF4-FFF2-40B4-BE49-F238E27FC236}">
                <a16:creationId xmlns:a16="http://schemas.microsoft.com/office/drawing/2014/main" id="{828C83AF-257E-4232-BEC6-5007DEEA08BB}"/>
              </a:ext>
            </a:extLst>
          </p:cNvPr>
          <p:cNvSpPr txBox="1"/>
          <p:nvPr/>
        </p:nvSpPr>
        <p:spPr>
          <a:xfrm>
            <a:off x="1011440" y="6228807"/>
            <a:ext cx="10494760" cy="307777"/>
          </a:xfrm>
          <a:prstGeom prst="rect">
            <a:avLst/>
          </a:prstGeom>
          <a:noFill/>
        </p:spPr>
        <p:txBody>
          <a:bodyPr wrap="square">
            <a:spAutoFit/>
          </a:bodyPr>
          <a:lstStyle/>
          <a:p>
            <a:r>
              <a:rPr lang="sv-FI" sz="1400" b="1">
                <a:effectLst/>
                <a:latin typeface="Verdana" panose="020B0604030504040204" pitchFamily="34" charset="0"/>
                <a:ea typeface="Verdana" panose="020B0604030504040204" pitchFamily="34" charset="0"/>
                <a:cs typeface="Arial" panose="020B0604020202020204" pitchFamily="34" charset="0"/>
              </a:rPr>
              <a:t>Första besöket</a:t>
            </a:r>
            <a:r>
              <a:rPr lang="fi-FI" sz="1400" b="1">
                <a:latin typeface="Verdana" panose="020B0604030504040204" pitchFamily="34" charset="0"/>
                <a:ea typeface="Verdana" panose="020B0604030504040204" pitchFamily="34" charset="0"/>
                <a:cs typeface="Arial" panose="020B0604020202020204" pitchFamily="34" charset="0"/>
              </a:rPr>
              <a:t>  </a:t>
            </a:r>
            <a:r>
              <a:rPr lang="fi-FI" sz="1400" b="1">
                <a:solidFill>
                  <a:schemeClr val="tx1"/>
                </a:solidFill>
                <a:latin typeface="Verdana" panose="020B0604030504040204" pitchFamily="34" charset="0"/>
                <a:ea typeface="Verdana" panose="020B0604030504040204" pitchFamily="34" charset="0"/>
              </a:rPr>
              <a:t>  </a:t>
            </a:r>
            <a:r>
              <a:rPr lang="sv-FI" sz="1400" b="1">
                <a:effectLst/>
                <a:latin typeface="Verdana" panose="020B0604030504040204" pitchFamily="34" charset="0"/>
                <a:ea typeface="Verdana" panose="020B0604030504040204" pitchFamily="34" charset="0"/>
                <a:cs typeface="Arial" panose="020B0604020202020204" pitchFamily="34" charset="0"/>
              </a:rPr>
              <a:t>Konsultation och pararbete </a:t>
            </a:r>
            <a:r>
              <a:rPr lang="fi-FI" sz="1400" b="1">
                <a:latin typeface="Verdana" panose="020B0604030504040204" pitchFamily="34" charset="0"/>
                <a:ea typeface="Verdana" panose="020B0604030504040204" pitchFamily="34" charset="0"/>
                <a:cs typeface="Arial" panose="020B0604020202020204" pitchFamily="34" charset="0"/>
              </a:rPr>
              <a:t> </a:t>
            </a:r>
            <a:r>
              <a:rPr lang="fi-FI" sz="1400" b="1">
                <a:solidFill>
                  <a:schemeClr val="tx1"/>
                </a:solidFill>
                <a:latin typeface="Verdana" panose="020B0604030504040204" pitchFamily="34" charset="0"/>
                <a:ea typeface="Verdana" panose="020B0604030504040204" pitchFamily="34" charset="0"/>
              </a:rPr>
              <a:t> </a:t>
            </a:r>
            <a:r>
              <a:rPr lang="sv-FI" sz="1400" b="1">
                <a:effectLst/>
                <a:latin typeface="Verdana" panose="020B0604030504040204" pitchFamily="34" charset="0"/>
                <a:ea typeface="Verdana" panose="020B0604030504040204" pitchFamily="34" charset="0"/>
                <a:cs typeface="Arial" panose="020B0604020202020204" pitchFamily="34" charset="0"/>
              </a:rPr>
              <a:t>Plan för att organisera stöd</a:t>
            </a:r>
            <a:r>
              <a:rPr lang="fi-FI" sz="1400" b="1">
                <a:latin typeface="Verdana" panose="020B0604030504040204" pitchFamily="34" charset="0"/>
                <a:ea typeface="Verdana" panose="020B0604030504040204" pitchFamily="34" charset="0"/>
                <a:cs typeface="Arial" panose="020B0604020202020204" pitchFamily="34" charset="0"/>
              </a:rPr>
              <a:t>    </a:t>
            </a:r>
            <a:r>
              <a:rPr lang="sv-FI" sz="1400" b="1">
                <a:effectLst/>
                <a:latin typeface="Verdana" panose="020B0604030504040204" pitchFamily="34" charset="0"/>
                <a:ea typeface="Verdana" panose="020B0604030504040204" pitchFamily="34" charset="0"/>
                <a:cs typeface="Arial" panose="020B0604020202020204" pitchFamily="34" charset="0"/>
              </a:rPr>
              <a:t>Stöd     Uppföljning</a:t>
            </a:r>
            <a:endParaRPr lang="fi-FI" sz="1400"/>
          </a:p>
        </p:txBody>
      </p:sp>
      <p:pic>
        <p:nvPicPr>
          <p:cNvPr id="11" name="RUOTSI dia6">
            <a:hlinkClick r:id="" action="ppaction://media"/>
            <a:extLst>
              <a:ext uri="{FF2B5EF4-FFF2-40B4-BE49-F238E27FC236}">
                <a16:creationId xmlns:a16="http://schemas.microsoft.com/office/drawing/2014/main" id="{48E819E2-5D98-BB20-653C-328DD8726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0313" y="414997"/>
            <a:ext cx="706974" cy="706974"/>
          </a:xfrm>
          <a:prstGeom prst="rect">
            <a:avLst/>
          </a:prstGeom>
        </p:spPr>
      </p:pic>
    </p:spTree>
    <p:extLst>
      <p:ext uri="{BB962C8B-B14F-4D97-AF65-F5344CB8AC3E}">
        <p14:creationId xmlns:p14="http://schemas.microsoft.com/office/powerpoint/2010/main" val="42188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7F7E5-7F25-C0DD-31A4-E9AC225B11F7}"/>
              </a:ext>
            </a:extLst>
          </p:cNvPr>
          <p:cNvSpPr>
            <a:spLocks noGrp="1"/>
          </p:cNvSpPr>
          <p:nvPr>
            <p:ph type="title"/>
          </p:nvPr>
        </p:nvSpPr>
        <p:spPr>
          <a:xfrm>
            <a:off x="480959" y="583630"/>
            <a:ext cx="8171928" cy="1051097"/>
          </a:xfrm>
        </p:spPr>
        <p:txBody>
          <a:bodyPr/>
          <a:lstStyle/>
          <a:p>
            <a:r>
              <a:rPr lang="sv-FI" sz="3600">
                <a:ea typeface="+mj-lt"/>
                <a:cs typeface="+mj-lt"/>
              </a:rPr>
              <a:t>En sektorsövergripande individuell expertgrupp </a:t>
            </a:r>
            <a:endParaRPr lang="fi-FI"/>
          </a:p>
          <a:p>
            <a:endParaRPr lang="fi-FI" sz="3600">
              <a:ea typeface="Verdana"/>
            </a:endParaRPr>
          </a:p>
        </p:txBody>
      </p:sp>
      <p:sp>
        <p:nvSpPr>
          <p:cNvPr id="3" name="Sisällön paikkamerkki 2">
            <a:extLst>
              <a:ext uri="{FF2B5EF4-FFF2-40B4-BE49-F238E27FC236}">
                <a16:creationId xmlns:a16="http://schemas.microsoft.com/office/drawing/2014/main" id="{214DBBC1-8A4E-6CA7-73D0-9BF79EF0229A}"/>
              </a:ext>
            </a:extLst>
          </p:cNvPr>
          <p:cNvSpPr>
            <a:spLocks noGrp="1"/>
          </p:cNvSpPr>
          <p:nvPr>
            <p:ph idx="1"/>
          </p:nvPr>
        </p:nvSpPr>
        <p:spPr>
          <a:xfrm>
            <a:off x="247062" y="4558601"/>
            <a:ext cx="11080249" cy="4265452"/>
          </a:xfrm>
        </p:spPr>
        <p:txBody>
          <a:bodyPr/>
          <a:lstStyle/>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500">
              <a:ea typeface="Verdana"/>
            </a:endParaRPr>
          </a:p>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500">
              <a:ea typeface="+mn-lt"/>
              <a:cs typeface="+mn-lt"/>
            </a:endParaRPr>
          </a:p>
          <a:p>
            <a:pPr marL="267970" indent="-267970">
              <a:lnSpc>
                <a:spcPct val="100000"/>
              </a:lnSpc>
              <a:spcBef>
                <a:spcPts val="0"/>
              </a:spcBef>
            </a:pPr>
            <a:endParaRPr lang="fi-FI" sz="1400">
              <a:ea typeface="+mn-lt"/>
              <a:cs typeface="+mn-lt"/>
            </a:endParaRPr>
          </a:p>
          <a:p>
            <a:pPr marL="267970" indent="-267970">
              <a:lnSpc>
                <a:spcPct val="100000"/>
              </a:lnSpc>
              <a:spcBef>
                <a:spcPts val="0"/>
              </a:spcBef>
            </a:pPr>
            <a:endParaRPr lang="fi-FI" sz="1400">
              <a:ea typeface="+mn-lt"/>
              <a:cs typeface="+mn-lt"/>
            </a:endParaRPr>
          </a:p>
        </p:txBody>
      </p:sp>
      <p:sp>
        <p:nvSpPr>
          <p:cNvPr id="5" name="Dian numeron paikkamerkki 4">
            <a:extLst>
              <a:ext uri="{FF2B5EF4-FFF2-40B4-BE49-F238E27FC236}">
                <a16:creationId xmlns:a16="http://schemas.microsoft.com/office/drawing/2014/main" id="{A4D7F849-359B-5647-363A-2E3607A4EF22}"/>
              </a:ext>
            </a:extLst>
          </p:cNvPr>
          <p:cNvSpPr>
            <a:spLocks noGrp="1"/>
          </p:cNvSpPr>
          <p:nvPr>
            <p:ph type="sldNum" sz="quarter" idx="12"/>
          </p:nvPr>
        </p:nvSpPr>
        <p:spPr/>
        <p:txBody>
          <a:bodyPr/>
          <a:lstStyle/>
          <a:p>
            <a:fld id="{CCD26548-A701-4132-A0A2-A9B09A70FF4B}" type="slidenum">
              <a:rPr lang="fi-FI" dirty="0" smtClean="0"/>
              <a:t>8</a:t>
            </a:fld>
            <a:endParaRPr lang="fi-FI"/>
          </a:p>
        </p:txBody>
      </p:sp>
      <p:sp>
        <p:nvSpPr>
          <p:cNvPr id="8" name="Tekstiruutu 7">
            <a:extLst>
              <a:ext uri="{FF2B5EF4-FFF2-40B4-BE49-F238E27FC236}">
                <a16:creationId xmlns:a16="http://schemas.microsoft.com/office/drawing/2014/main" id="{0708C0B6-9F4C-466D-9507-064506B64943}"/>
              </a:ext>
            </a:extLst>
          </p:cNvPr>
          <p:cNvSpPr txBox="1"/>
          <p:nvPr/>
        </p:nvSpPr>
        <p:spPr>
          <a:xfrm>
            <a:off x="247062" y="2299399"/>
            <a:ext cx="11184174" cy="4370427"/>
          </a:xfrm>
          <a:prstGeom prst="rect">
            <a:avLst/>
          </a:prstGeom>
          <a:noFill/>
        </p:spPr>
        <p:txBody>
          <a:bodyPr wrap="square" lIns="0" tIns="0" rIns="0" bIns="0" rtlCol="0" anchor="t">
            <a:spAutoFit/>
          </a:bodyPr>
          <a:lstStyle/>
          <a:p>
            <a:pPr marL="285750" indent="-285750">
              <a:buFont typeface="Arial"/>
              <a:buChar char="•"/>
            </a:pPr>
            <a:endParaRPr lang="sv-FI" sz="1400">
              <a:ea typeface="+mn-lt"/>
              <a:cs typeface="+mn-lt"/>
            </a:endParaRPr>
          </a:p>
          <a:p>
            <a:pPr marL="285750" indent="-285750" fontAlgn="base">
              <a:buFont typeface="Arial" panose="020B0604020202020204" pitchFamily="34" charset="0"/>
              <a:buChar char="•"/>
            </a:pPr>
            <a:r>
              <a:rPr lang="fi-FI" sz="1400" err="1">
                <a:effectLst/>
                <a:ea typeface="Times New Roman" panose="02020603050405020304" pitchFamily="18" charset="0"/>
                <a:cs typeface="Times New Roman" panose="02020603050405020304" pitchFamily="18" charset="0"/>
              </a:rPr>
              <a:t>Sammanställs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kring</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enskild</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studerande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eller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studentgruppens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när</a:t>
            </a:r>
            <a:r>
              <a:rPr lang="fi-FI" sz="1400">
                <a:effectLst/>
                <a:ea typeface="Times New Roman" panose="02020603050405020304" pitchFamily="18" charset="0"/>
                <a:cs typeface="Times New Roman" panose="02020603050405020304" pitchFamily="18" charset="0"/>
              </a:rPr>
              <a:t> ett </a:t>
            </a:r>
            <a:r>
              <a:rPr lang="fi-FI" sz="1400" err="1">
                <a:effectLst/>
                <a:ea typeface="Times New Roman" panose="02020603050405020304" pitchFamily="18" charset="0"/>
                <a:cs typeface="Times New Roman" panose="02020603050405020304" pitchFamily="18" charset="0"/>
              </a:rPr>
              <a:t>ärende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kräver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olika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sakkunnigas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kompetens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Denna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expertgrupp</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kan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även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behövas</a:t>
            </a:r>
            <a:r>
              <a:rPr lang="fi-FI" sz="1400">
                <a:effectLst/>
                <a:ea typeface="Times New Roman" panose="02020603050405020304" pitchFamily="18" charset="0"/>
                <a:cs typeface="Times New Roman" panose="02020603050405020304" pitchFamily="18" charset="0"/>
              </a:rPr>
              <a:t> för </a:t>
            </a:r>
            <a:r>
              <a:rPr lang="fi-FI" sz="1400" err="1">
                <a:effectLst/>
                <a:ea typeface="Times New Roman" panose="02020603050405020304" pitchFamily="18" charset="0"/>
                <a:cs typeface="Times New Roman" panose="02020603050405020304" pitchFamily="18" charset="0"/>
              </a:rPr>
              <a:t>att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reda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ut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studerandes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stödbehov</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samt</a:t>
            </a:r>
            <a:r>
              <a:rPr lang="fi-FI" sz="1400">
                <a:effectLst/>
                <a:ea typeface="Times New Roman" panose="02020603050405020304" pitchFamily="18" charset="0"/>
                <a:cs typeface="Times New Roman" panose="02020603050405020304" pitchFamily="18" charset="0"/>
              </a:rPr>
              <a:t> för </a:t>
            </a:r>
            <a:r>
              <a:rPr lang="fi-FI" sz="1400" err="1">
                <a:effectLst/>
                <a:ea typeface="Times New Roman" panose="02020603050405020304" pitchFamily="18" charset="0"/>
                <a:cs typeface="Times New Roman" panose="02020603050405020304" pitchFamily="18" charset="0"/>
              </a:rPr>
              <a:t>att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anordna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elevhälsans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tjänster</a:t>
            </a:r>
            <a:r>
              <a:rPr lang="fi-FI" sz="1400">
                <a:effectLst/>
                <a:ea typeface="Times New Roman" panose="02020603050405020304" pitchFamily="18" charset="0"/>
                <a:cs typeface="Times New Roman" panose="02020603050405020304" pitchFamily="18" charset="0"/>
              </a:rPr>
              <a:t>. </a:t>
            </a:r>
          </a:p>
          <a:p>
            <a:pPr marL="285750" indent="-285750" fontAlgn="base">
              <a:buFont typeface="Arial" panose="020B0604020202020204" pitchFamily="34" charset="0"/>
              <a:buChar char="•"/>
            </a:pPr>
            <a:endParaRPr lang="fi-FI" sz="1400">
              <a:ea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fi-FI" sz="1400">
                <a:effectLst/>
                <a:ea typeface="Times New Roman" panose="02020603050405020304" pitchFamily="18" charset="0"/>
                <a:cs typeface="Times New Roman" panose="02020603050405020304" pitchFamily="18" charset="0"/>
              </a:rPr>
              <a:t>För </a:t>
            </a:r>
            <a:r>
              <a:rPr lang="fi-FI" sz="1400" err="1">
                <a:effectLst/>
                <a:ea typeface="Times New Roman" panose="02020603050405020304" pitchFamily="18" charset="0"/>
                <a:cs typeface="Times New Roman" panose="02020603050405020304" pitchFamily="18" charset="0"/>
              </a:rPr>
              <a:t>behandling</a:t>
            </a:r>
            <a:r>
              <a:rPr lang="fi-FI" sz="1400">
                <a:effectLst/>
                <a:ea typeface="Times New Roman" panose="02020603050405020304" pitchFamily="18" charset="0"/>
                <a:cs typeface="Times New Roman" panose="02020603050405020304" pitchFamily="18" charset="0"/>
              </a:rPr>
              <a:t> av en </a:t>
            </a:r>
            <a:r>
              <a:rPr lang="fi-FI" sz="1400" err="1">
                <a:effectLst/>
                <a:ea typeface="Times New Roman" panose="02020603050405020304" pitchFamily="18" charset="0"/>
                <a:cs typeface="Times New Roman" panose="02020603050405020304" pitchFamily="18" charset="0"/>
              </a:rPr>
              <a:t>studerandes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ärende</a:t>
            </a:r>
            <a:r>
              <a:rPr lang="fi-FI" sz="1400">
                <a:effectLst/>
                <a:ea typeface="Times New Roman" panose="02020603050405020304" pitchFamily="18" charset="0"/>
                <a:cs typeface="Times New Roman" panose="02020603050405020304" pitchFamily="18" charset="0"/>
              </a:rPr>
              <a:t> i en </a:t>
            </a:r>
            <a:r>
              <a:rPr lang="fi-FI" sz="1400" err="1">
                <a:effectLst/>
                <a:ea typeface="Times New Roman" panose="02020603050405020304" pitchFamily="18" charset="0"/>
                <a:cs typeface="Times New Roman" panose="02020603050405020304" pitchFamily="18" charset="0"/>
              </a:rPr>
              <a:t>expertgrupp</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behövs</a:t>
            </a:r>
            <a:r>
              <a:rPr lang="fi-FI" sz="1400">
                <a:effectLst/>
                <a:ea typeface="Times New Roman" panose="02020603050405020304" pitchFamily="18" charset="0"/>
                <a:cs typeface="Times New Roman" panose="02020603050405020304" pitchFamily="18" charset="0"/>
              </a:rPr>
              <a:t> ett </a:t>
            </a:r>
            <a:r>
              <a:rPr lang="fi-FI" sz="1400" err="1">
                <a:effectLst/>
                <a:ea typeface="Times New Roman" panose="02020603050405020304" pitchFamily="18" charset="0"/>
                <a:cs typeface="Times New Roman" panose="02020603050405020304" pitchFamily="18" charset="0"/>
              </a:rPr>
              <a:t>samtycke</a:t>
            </a:r>
            <a:r>
              <a:rPr lang="fi-FI" sz="1400">
                <a:effectLst/>
                <a:ea typeface="Times New Roman" panose="02020603050405020304" pitchFamily="18" charset="0"/>
                <a:cs typeface="Times New Roman" panose="02020603050405020304" pitchFamily="18" charset="0"/>
              </a:rPr>
              <a:t> av </a:t>
            </a:r>
            <a:r>
              <a:rPr lang="fi-FI" sz="1400" err="1">
                <a:effectLst/>
                <a:ea typeface="Times New Roman" panose="02020603050405020304" pitchFamily="18" charset="0"/>
                <a:cs typeface="Times New Roman" panose="02020603050405020304" pitchFamily="18" charset="0"/>
              </a:rPr>
              <a:t>den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studerande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och</a:t>
            </a:r>
            <a:r>
              <a:rPr lang="fi-FI" sz="1400">
                <a:effectLst/>
                <a:ea typeface="Times New Roman" panose="02020603050405020304" pitchFamily="18" charset="0"/>
                <a:cs typeface="Times New Roman" panose="02020603050405020304" pitchFamily="18" charset="0"/>
              </a:rPr>
              <a:t>/</a:t>
            </a:r>
            <a:r>
              <a:rPr lang="fi-FI" sz="1400" err="1">
                <a:effectLst/>
                <a:ea typeface="Times New Roman" panose="02020603050405020304" pitchFamily="18" charset="0"/>
                <a:cs typeface="Times New Roman" panose="02020603050405020304" pitchFamily="18" charset="0"/>
              </a:rPr>
              <a:t>eller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vid</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behov</a:t>
            </a:r>
            <a:r>
              <a:rPr lang="fi-FI" sz="1400">
                <a:effectLst/>
                <a:ea typeface="Times New Roman" panose="02020603050405020304" pitchFamily="18" charset="0"/>
                <a:cs typeface="Times New Roman" panose="02020603050405020304" pitchFamily="18" charset="0"/>
              </a:rPr>
              <a:t> av </a:t>
            </a:r>
            <a:r>
              <a:rPr lang="fi-FI" sz="1400" err="1">
                <a:effectLst/>
                <a:ea typeface="Times New Roman" panose="02020603050405020304" pitchFamily="18" charset="0"/>
                <a:cs typeface="Times New Roman" panose="02020603050405020304" pitchFamily="18" charset="0"/>
              </a:rPr>
              <a:t>vårdnadshavare</a:t>
            </a:r>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fontAlgn="base"/>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marL="285750" indent="-285750" fontAlgn="base">
              <a:buFont typeface="Arial" panose="020B0604020202020204" pitchFamily="34" charset="0"/>
              <a:buChar char="•"/>
            </a:pPr>
            <a:r>
              <a:rPr lang="sv-FI" sz="1400">
                <a:effectLst/>
                <a:ea typeface="Times New Roman" panose="02020603050405020304" pitchFamily="18" charset="0"/>
              </a:rPr>
              <a:t>Den lärare eller elevhälsopersonal som handhar den studerandes ärende sammanställer gruppen. </a:t>
            </a:r>
          </a:p>
          <a:p>
            <a:pPr fontAlgn="base"/>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marL="285750" indent="-285750" fontAlgn="base">
              <a:buFont typeface="Arial" panose="020B0604020202020204" pitchFamily="34" charset="0"/>
              <a:buChar char="•"/>
            </a:pPr>
            <a:r>
              <a:rPr lang="fi-FI" sz="1400">
                <a:effectLst/>
                <a:ea typeface="Times New Roman" panose="02020603050405020304" pitchFamily="18" charset="0"/>
                <a:cs typeface="Times New Roman" panose="02020603050405020304" pitchFamily="18" charset="0"/>
              </a:rPr>
              <a:t>Ett </a:t>
            </a:r>
            <a:r>
              <a:rPr lang="fi-FI" sz="1400" err="1">
                <a:effectLst/>
                <a:ea typeface="Times New Roman" panose="02020603050405020304" pitchFamily="18" charset="0"/>
                <a:cs typeface="Times New Roman" panose="02020603050405020304" pitchFamily="18" charset="0"/>
              </a:rPr>
              <a:t>skriftligt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samtycke</a:t>
            </a:r>
            <a:r>
              <a:rPr lang="fi-FI" sz="1400">
                <a:effectLst/>
                <a:ea typeface="Times New Roman" panose="02020603050405020304" pitchFamily="18" charset="0"/>
                <a:cs typeface="Times New Roman" panose="02020603050405020304" pitchFamily="18" charset="0"/>
              </a:rPr>
              <a:t> av </a:t>
            </a:r>
            <a:r>
              <a:rPr lang="fi-FI" sz="1400" err="1">
                <a:effectLst/>
                <a:ea typeface="Times New Roman" panose="02020603050405020304" pitchFamily="18" charset="0"/>
                <a:cs typeface="Times New Roman" panose="02020603050405020304" pitchFamily="18" charset="0"/>
              </a:rPr>
              <a:t>studerande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och</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eller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vårdnadshavare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krävs</a:t>
            </a:r>
            <a:r>
              <a:rPr lang="fi-FI" sz="1400">
                <a:effectLst/>
                <a:ea typeface="Times New Roman" panose="02020603050405020304" pitchFamily="18" charset="0"/>
                <a:cs typeface="Times New Roman" panose="02020603050405020304" pitchFamily="18" charset="0"/>
              </a:rPr>
              <a:t>. I </a:t>
            </a:r>
            <a:r>
              <a:rPr lang="fi-FI" sz="1400" err="1">
                <a:effectLst/>
                <a:ea typeface="Times New Roman" panose="02020603050405020304" pitchFamily="18" charset="0"/>
                <a:cs typeface="Times New Roman" panose="02020603050405020304" pitchFamily="18" charset="0"/>
              </a:rPr>
              <a:t>det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skede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gruppen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sammankallas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kan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samtycket</a:t>
            </a:r>
            <a:r>
              <a:rPr lang="fi-FI" sz="1400">
                <a:effectLst/>
                <a:ea typeface="Times New Roman" panose="02020603050405020304" pitchFamily="18" charset="0"/>
                <a:cs typeface="Times New Roman" panose="02020603050405020304" pitchFamily="18" charset="0"/>
              </a:rPr>
              <a:t> vara </a:t>
            </a:r>
            <a:r>
              <a:rPr lang="fi-FI" sz="1400" err="1">
                <a:effectLst/>
                <a:ea typeface="Times New Roman" panose="02020603050405020304" pitchFamily="18" charset="0"/>
                <a:cs typeface="Times New Roman" panose="02020603050405020304" pitchFamily="18" charset="0"/>
              </a:rPr>
              <a:t>muntligt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men</a:t>
            </a:r>
            <a:r>
              <a:rPr lang="fi-FI" sz="1400">
                <a:effectLst/>
                <a:ea typeface="Times New Roman" panose="02020603050405020304" pitchFamily="18" charset="0"/>
                <a:cs typeface="Times New Roman" panose="02020603050405020304" pitchFamily="18" charset="0"/>
              </a:rPr>
              <a:t> ett </a:t>
            </a:r>
            <a:r>
              <a:rPr lang="fi-FI" sz="1400" err="1">
                <a:effectLst/>
                <a:ea typeface="Times New Roman" panose="02020603050405020304" pitchFamily="18" charset="0"/>
                <a:cs typeface="Times New Roman" panose="02020603050405020304" pitchFamily="18" charset="0"/>
              </a:rPr>
              <a:t>skriftligt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samtycke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tas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under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det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första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mötet</a:t>
            </a:r>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fontAlgn="base"/>
            <a:r>
              <a:rPr lang="fi-FI" sz="1400">
                <a:effectLst/>
                <a:ea typeface="Times New Roman" panose="02020603050405020304" pitchFamily="18" charset="0"/>
              </a:rPr>
              <a:t> </a:t>
            </a:r>
          </a:p>
          <a:p>
            <a:pPr marL="285750" indent="-285750" fontAlgn="base">
              <a:buFont typeface="Arial" panose="020B0604020202020204" pitchFamily="34" charset="0"/>
              <a:buChar char="•"/>
            </a:pPr>
            <a:r>
              <a:rPr lang="fi-FI" sz="1400" err="1">
                <a:effectLst/>
                <a:ea typeface="Times New Roman" panose="02020603050405020304" pitchFamily="18" charset="0"/>
                <a:cs typeface="Times New Roman" panose="02020603050405020304" pitchFamily="18" charset="0"/>
              </a:rPr>
              <a:t>Ärenden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som</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tas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upp</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under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gruppens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arbete</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antecknas</a:t>
            </a:r>
            <a:r>
              <a:rPr lang="fi-FI" sz="1400">
                <a:effectLst/>
                <a:ea typeface="Times New Roman" panose="02020603050405020304" pitchFamily="18" charset="0"/>
                <a:cs typeface="Times New Roman" panose="02020603050405020304" pitchFamily="18" charset="0"/>
              </a:rPr>
              <a:t> i </a:t>
            </a:r>
            <a:r>
              <a:rPr lang="fi-FI" sz="1400" err="1">
                <a:effectLst/>
                <a:ea typeface="Times New Roman" panose="02020603050405020304" pitchFamily="18" charset="0"/>
                <a:cs typeface="Times New Roman" panose="02020603050405020304" pitchFamily="18" charset="0"/>
              </a:rPr>
              <a:t>elevhälsojournalen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på</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det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sätt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som</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förutsätts</a:t>
            </a:r>
            <a:r>
              <a:rPr lang="fi-FI" sz="1400">
                <a:effectLst/>
                <a:ea typeface="Times New Roman" panose="02020603050405020304" pitchFamily="18" charset="0"/>
                <a:cs typeface="Times New Roman" panose="02020603050405020304" pitchFamily="18" charset="0"/>
              </a:rPr>
              <a:t> i </a:t>
            </a:r>
            <a:r>
              <a:rPr lang="fi-FI" sz="1400" err="1">
                <a:effectLst/>
                <a:ea typeface="Times New Roman" panose="02020603050405020304" pitchFamily="18" charset="0"/>
                <a:cs typeface="Times New Roman" panose="02020603050405020304" pitchFamily="18" charset="0"/>
              </a:rPr>
              <a:t>lagen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Samtyckesblanketten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arkiveras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tillsammans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med</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elevhälsojournalen</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Uppgifterna</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är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sekretessbelagda</a:t>
            </a:r>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endParaRPr lang="fi-FI" sz="140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i-FI" sz="1400" err="1">
                <a:effectLst/>
                <a:ea typeface="Times New Roman" panose="02020603050405020304" pitchFamily="18" charset="0"/>
                <a:cs typeface="Times New Roman" panose="02020603050405020304" pitchFamily="18" charset="0"/>
              </a:rPr>
              <a:t>Härtill</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antecknar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elevhälsans</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personal</a:t>
            </a:r>
            <a:r>
              <a:rPr lang="fi-FI" sz="1400">
                <a:effectLst/>
                <a:ea typeface="Times New Roman" panose="02020603050405020304" pitchFamily="18" charset="0"/>
                <a:cs typeface="Times New Roman" panose="02020603050405020304" pitchFamily="18" charset="0"/>
              </a:rPr>
              <a:t> de </a:t>
            </a:r>
            <a:r>
              <a:rPr lang="fi-FI" sz="1400" err="1">
                <a:effectLst/>
                <a:ea typeface="Times New Roman" panose="02020603050405020304" pitchFamily="18" charset="0"/>
                <a:cs typeface="Times New Roman" panose="02020603050405020304" pitchFamily="18" charset="0"/>
              </a:rPr>
              <a:t>uppgifter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som</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är</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väsentliga</a:t>
            </a:r>
            <a:r>
              <a:rPr lang="fi-FI" sz="1400">
                <a:effectLst/>
                <a:ea typeface="Times New Roman" panose="02020603050405020304" pitchFamily="18" charset="0"/>
                <a:cs typeface="Times New Roman" panose="02020603050405020304" pitchFamily="18" charset="0"/>
              </a:rPr>
              <a:t> för </a:t>
            </a:r>
            <a:r>
              <a:rPr lang="fi-FI" sz="1400" err="1">
                <a:effectLst/>
                <a:ea typeface="Times New Roman" panose="02020603050405020304" pitchFamily="18" charset="0"/>
                <a:cs typeface="Times New Roman" panose="02020603050405020304" pitchFamily="18" charset="0"/>
              </a:rPr>
              <a:t>eget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arbete</a:t>
            </a:r>
            <a:r>
              <a:rPr lang="fi-FI" sz="1400">
                <a:effectLst/>
                <a:ea typeface="Times New Roman" panose="02020603050405020304" pitchFamily="18" charset="0"/>
                <a:cs typeface="Times New Roman" panose="02020603050405020304" pitchFamily="18" charset="0"/>
              </a:rPr>
              <a:t> i </a:t>
            </a:r>
            <a:r>
              <a:rPr lang="fi-FI" sz="1400" err="1">
                <a:effectLst/>
                <a:ea typeface="Times New Roman" panose="02020603050405020304" pitchFamily="18" charset="0"/>
                <a:cs typeface="Times New Roman" panose="02020603050405020304" pitchFamily="18" charset="0"/>
              </a:rPr>
              <a:t>klient</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och</a:t>
            </a:r>
            <a:r>
              <a:rPr lang="fi-FI" sz="1400">
                <a:effectLst/>
                <a:ea typeface="Times New Roman" panose="02020603050405020304" pitchFamily="18" charset="0"/>
                <a:cs typeface="Times New Roman" panose="02020603050405020304" pitchFamily="18" charset="0"/>
              </a:rPr>
              <a:t> </a:t>
            </a:r>
            <a:r>
              <a:rPr lang="fi-FI" sz="1400" err="1">
                <a:effectLst/>
                <a:ea typeface="Times New Roman" panose="02020603050405020304" pitchFamily="18" charset="0"/>
                <a:cs typeface="Times New Roman" panose="02020603050405020304" pitchFamily="18" charset="0"/>
              </a:rPr>
              <a:t>patientdatasystemet</a:t>
            </a:r>
            <a:r>
              <a:rPr lang="fi-FI" sz="1400">
                <a:effectLst/>
                <a:ea typeface="Times New Roman" panose="02020603050405020304" pitchFamily="18" charset="0"/>
                <a:cs typeface="Times New Roman" panose="02020603050405020304" pitchFamily="18" charset="0"/>
              </a:rPr>
              <a:t>.  </a:t>
            </a:r>
            <a:endParaRPr lang="fi-FI" sz="1400">
              <a:effectLst/>
              <a:ea typeface="Times New Roman" panose="02020603050405020304" pitchFamily="18" charset="0"/>
            </a:endParaRPr>
          </a:p>
          <a:p>
            <a:pPr marL="285750" indent="-285750">
              <a:buFont typeface="Arial"/>
              <a:buChar char="•"/>
            </a:pPr>
            <a:endParaRPr lang="sv-FI" sz="1400">
              <a:ea typeface="+mn-lt"/>
              <a:cs typeface="+mn-lt"/>
            </a:endParaRPr>
          </a:p>
          <a:p>
            <a:r>
              <a:rPr lang="sv-FI" sz="1400">
                <a:ea typeface="+mn-lt"/>
                <a:cs typeface="+mn-lt"/>
              </a:rPr>
              <a:t> </a:t>
            </a:r>
            <a:endParaRPr lang="fi-FI">
              <a:ea typeface="Verdana"/>
            </a:endParaRPr>
          </a:p>
          <a:p>
            <a:pPr>
              <a:buFont typeface="Arial" panose="020B0604020202020204" pitchFamily="34" charset="0"/>
              <a:buChar char="•"/>
            </a:pPr>
            <a:endParaRPr lang="fi-FI"/>
          </a:p>
          <a:p>
            <a:pPr marL="285750" indent="-285750">
              <a:lnSpc>
                <a:spcPct val="100000"/>
              </a:lnSpc>
              <a:spcBef>
                <a:spcPts val="0"/>
              </a:spcBef>
              <a:buFont typeface="Arial" panose="020B0604020202020204" pitchFamily="34" charset="0"/>
              <a:buChar char="•"/>
            </a:pPr>
            <a:endParaRPr lang="fi-FI" sz="1400">
              <a:ea typeface="+mn-lt"/>
              <a:cs typeface="+mn-lt"/>
            </a:endParaRPr>
          </a:p>
        </p:txBody>
      </p:sp>
      <p:sp>
        <p:nvSpPr>
          <p:cNvPr id="13" name="Tekstiruutu 12">
            <a:extLst>
              <a:ext uri="{FF2B5EF4-FFF2-40B4-BE49-F238E27FC236}">
                <a16:creationId xmlns:a16="http://schemas.microsoft.com/office/drawing/2014/main" id="{6DD33A29-512B-4163-ABED-A6188F2CBBD7}"/>
              </a:ext>
            </a:extLst>
          </p:cNvPr>
          <p:cNvSpPr txBox="1"/>
          <p:nvPr/>
        </p:nvSpPr>
        <p:spPr>
          <a:xfrm flipH="1">
            <a:off x="367860" y="5641909"/>
            <a:ext cx="10142488" cy="215444"/>
          </a:xfrm>
          <a:prstGeom prst="rect">
            <a:avLst/>
          </a:prstGeom>
          <a:noFill/>
        </p:spPr>
        <p:txBody>
          <a:bodyPr wrap="square" lIns="0" tIns="0" rIns="0" bIns="0" rtlCol="0" anchor="t">
            <a:spAutoFit/>
          </a:bodyPr>
          <a:lstStyle/>
          <a:p>
            <a:pPr>
              <a:lnSpc>
                <a:spcPct val="100000"/>
              </a:lnSpc>
              <a:spcBef>
                <a:spcPts val="0"/>
              </a:spcBef>
            </a:pPr>
            <a:endParaRPr lang="fi-FI" sz="1400">
              <a:ea typeface="+mn-lt"/>
              <a:cs typeface="+mn-lt"/>
            </a:endParaRPr>
          </a:p>
        </p:txBody>
      </p:sp>
      <p:pic>
        <p:nvPicPr>
          <p:cNvPr id="4" name="RUOTSI dia8">
            <a:hlinkClick r:id="" action="ppaction://media"/>
            <a:extLst>
              <a:ext uri="{FF2B5EF4-FFF2-40B4-BE49-F238E27FC236}">
                <a16:creationId xmlns:a16="http://schemas.microsoft.com/office/drawing/2014/main" id="{350A0F69-D21E-1AD8-31B2-2B86A25D3C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209" y="5839091"/>
            <a:ext cx="730250" cy="730250"/>
          </a:xfrm>
          <a:prstGeom prst="rect">
            <a:avLst/>
          </a:prstGeom>
        </p:spPr>
      </p:pic>
      <p:pic>
        <p:nvPicPr>
          <p:cNvPr id="7" name="Kuva 6">
            <a:extLst>
              <a:ext uri="{FF2B5EF4-FFF2-40B4-BE49-F238E27FC236}">
                <a16:creationId xmlns:a16="http://schemas.microsoft.com/office/drawing/2014/main" id="{37B15E05-33A4-F4AB-C03A-6A3607F73F25}"/>
              </a:ext>
            </a:extLst>
          </p:cNvPr>
          <p:cNvPicPr>
            <a:picLocks noChangeAspect="1"/>
          </p:cNvPicPr>
          <p:nvPr/>
        </p:nvPicPr>
        <p:blipFill>
          <a:blip r:embed="rId5"/>
          <a:stretch>
            <a:fillRect/>
          </a:stretch>
        </p:blipFill>
        <p:spPr>
          <a:xfrm>
            <a:off x="7775247" y="-64047"/>
            <a:ext cx="4255929" cy="2346453"/>
          </a:xfrm>
          <a:prstGeom prst="rect">
            <a:avLst/>
          </a:prstGeom>
        </p:spPr>
      </p:pic>
      <p:sp>
        <p:nvSpPr>
          <p:cNvPr id="6" name="Rectangle 1">
            <a:extLst>
              <a:ext uri="{FF2B5EF4-FFF2-40B4-BE49-F238E27FC236}">
                <a16:creationId xmlns:a16="http://schemas.microsoft.com/office/drawing/2014/main" id="{B3390B45-8477-196B-FA07-998D37EB4663}"/>
              </a:ext>
            </a:extLst>
          </p:cNvPr>
          <p:cNvSpPr>
            <a:spLocks noChangeArrowheads="1"/>
          </p:cNvSpPr>
          <p:nvPr/>
        </p:nvSpPr>
        <p:spPr bwMode="auto">
          <a:xfrm>
            <a:off x="0" y="172170"/>
            <a:ext cx="40076" cy="1128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fi-FI" sz="900" b="0" i="0" u="none" strike="noStrike" cap="none" normalizeH="0" baseline="0">
                <a:ln>
                  <a:noFill/>
                </a:ln>
                <a:solidFill>
                  <a:schemeClr val="tx1"/>
                </a:solidFill>
                <a:effectLst/>
              </a:rPr>
              <a:t> </a:t>
            </a:r>
            <a:endParaRPr kumimoji="0" lang="sv-SE" altLang="fi-FI"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9E87A6A0-93D2-B2E5-5E4F-81C070694C8A}"/>
              </a:ext>
            </a:extLst>
          </p:cNvPr>
          <p:cNvSpPr>
            <a:spLocks noChangeArrowheads="1"/>
          </p:cNvSpPr>
          <p:nvPr/>
        </p:nvSpPr>
        <p:spPr bwMode="auto">
          <a:xfrm>
            <a:off x="152400" y="324570"/>
            <a:ext cx="40076" cy="1128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fi-FI" sz="900" b="0" i="0" u="none" strike="noStrike" cap="none" normalizeH="0" baseline="0">
                <a:ln>
                  <a:noFill/>
                </a:ln>
                <a:solidFill>
                  <a:schemeClr val="tx1"/>
                </a:solidFill>
                <a:effectLst/>
              </a:rPr>
              <a:t> </a:t>
            </a:r>
            <a:endParaRPr kumimoji="0" lang="sv-SE" altLang="fi-FI"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003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0">
            <a:extLst>
              <a:ext uri="{FF2B5EF4-FFF2-40B4-BE49-F238E27FC236}">
                <a16:creationId xmlns:a16="http://schemas.microsoft.com/office/drawing/2014/main" id="{8678DDCE-F1FC-466E-9D70-4F759E877595}"/>
              </a:ext>
            </a:extLst>
          </p:cNvPr>
          <p:cNvSpPr txBox="1"/>
          <p:nvPr/>
        </p:nvSpPr>
        <p:spPr>
          <a:xfrm>
            <a:off x="4262613" y="4011988"/>
            <a:ext cx="3256658" cy="2548729"/>
          </a:xfrm>
          <a:prstGeom prst="rect">
            <a:avLst/>
          </a:prstGeom>
          <a:solidFill>
            <a:schemeClr val="accent1"/>
          </a:solidFill>
        </p:spPr>
        <p:txBody>
          <a:bodyPr wrap="square" lIns="180000" tIns="180000" rIns="180000" bIns="180000" rtlCol="0" anchor="t">
            <a:spAutoFit/>
          </a:bodyPr>
          <a:lstStyle/>
          <a:p>
            <a:pPr>
              <a:spcAft>
                <a:spcPts val="1200"/>
              </a:spcAft>
            </a:pPr>
            <a:r>
              <a:rPr lang="sv-FI" sz="1200" b="1">
                <a:ea typeface="+mn-lt"/>
                <a:cs typeface="+mn-lt"/>
              </a:rPr>
              <a:t>Gemensam mottagning</a:t>
            </a:r>
            <a:endParaRPr lang="fi-FI" sz="1200" b="1">
              <a:ea typeface="+mn-lt"/>
              <a:cs typeface="+mn-lt"/>
            </a:endParaRPr>
          </a:p>
          <a:p>
            <a:r>
              <a:rPr lang="sv-FI" sz="1200" b="1">
                <a:ea typeface="+mn-lt"/>
                <a:cs typeface="+mn-lt"/>
              </a:rPr>
              <a:t>Sektorsövergripande individuell expertgrupp</a:t>
            </a:r>
            <a:endParaRPr lang="sv-FI" sz="1200" b="1">
              <a:ea typeface="Verdana"/>
            </a:endParaRPr>
          </a:p>
          <a:p>
            <a:endParaRPr lang="sv-FI" sz="1200" b="1">
              <a:ea typeface="+mn-lt"/>
              <a:cs typeface="+mn-lt"/>
            </a:endParaRPr>
          </a:p>
          <a:p>
            <a:r>
              <a:rPr lang="sv-FI" sz="1200" b="1">
                <a:ea typeface="+mn-lt"/>
                <a:cs typeface="+mn-lt"/>
              </a:rPr>
              <a:t>Möte mellan studerande, vårdnadshavare och representanter för elevhälsans tjänster</a:t>
            </a:r>
            <a:endParaRPr lang="sv-FI" sz="1200" b="1">
              <a:ea typeface="Verdana"/>
            </a:endParaRPr>
          </a:p>
          <a:p>
            <a:endParaRPr lang="sv-FI" sz="1200" b="1">
              <a:ea typeface="+mn-lt"/>
              <a:cs typeface="+mn-lt"/>
            </a:endParaRPr>
          </a:p>
          <a:p>
            <a:r>
              <a:rPr lang="sv-FI" sz="1200" b="1">
                <a:ea typeface="+mn-lt"/>
                <a:cs typeface="+mn-lt"/>
              </a:rPr>
              <a:t>Ett nytt besök till någon inom elevhälsan</a:t>
            </a:r>
            <a:endParaRPr lang="fi-FI" sz="1200" b="1">
              <a:ea typeface="Verdana"/>
            </a:endParaRPr>
          </a:p>
        </p:txBody>
      </p:sp>
      <p:sp>
        <p:nvSpPr>
          <p:cNvPr id="2" name="Otsikko 1">
            <a:extLst>
              <a:ext uri="{FF2B5EF4-FFF2-40B4-BE49-F238E27FC236}">
                <a16:creationId xmlns:a16="http://schemas.microsoft.com/office/drawing/2014/main" id="{FFA8B772-9E69-BB77-3CBD-5902F74E8E18}"/>
              </a:ext>
            </a:extLst>
          </p:cNvPr>
          <p:cNvSpPr>
            <a:spLocks noGrp="1"/>
          </p:cNvSpPr>
          <p:nvPr>
            <p:ph type="title"/>
          </p:nvPr>
        </p:nvSpPr>
        <p:spPr>
          <a:xfrm>
            <a:off x="551736" y="223063"/>
            <a:ext cx="11640264" cy="659074"/>
          </a:xfrm>
        </p:spPr>
        <p:txBody>
          <a:bodyPr/>
          <a:lstStyle/>
          <a:p>
            <a:r>
              <a:rPr lang="sv-FI" sz="2000">
                <a:ea typeface="+mj-lt"/>
                <a:cs typeface="+mj-lt"/>
              </a:rPr>
              <a:t>Samarbetet mellan skol- och studerandehälsovården, kuratorn och psykologen</a:t>
            </a:r>
            <a:endParaRPr lang="fi-FI"/>
          </a:p>
          <a:p>
            <a:endParaRPr lang="fi-FI" sz="2000">
              <a:ea typeface="Verdana"/>
            </a:endParaRPr>
          </a:p>
        </p:txBody>
      </p:sp>
      <p:sp>
        <p:nvSpPr>
          <p:cNvPr id="5" name="Dian numeron paikkamerkki 4">
            <a:extLst>
              <a:ext uri="{FF2B5EF4-FFF2-40B4-BE49-F238E27FC236}">
                <a16:creationId xmlns:a16="http://schemas.microsoft.com/office/drawing/2014/main" id="{717FC434-7641-2A75-A51D-AF0F096456C0}"/>
              </a:ext>
            </a:extLst>
          </p:cNvPr>
          <p:cNvSpPr>
            <a:spLocks noGrp="1"/>
          </p:cNvSpPr>
          <p:nvPr>
            <p:ph type="sldNum" sz="quarter" idx="12"/>
          </p:nvPr>
        </p:nvSpPr>
        <p:spPr/>
        <p:txBody>
          <a:bodyPr/>
          <a:lstStyle/>
          <a:p>
            <a:fld id="{CCD26548-A701-4132-A0A2-A9B09A70FF4B}" type="slidenum">
              <a:rPr lang="fi-FI" dirty="0" smtClean="0"/>
              <a:t>9</a:t>
            </a:fld>
            <a:endParaRPr lang="fi-FI"/>
          </a:p>
        </p:txBody>
      </p:sp>
      <p:sp>
        <p:nvSpPr>
          <p:cNvPr id="7" name="TextBox 6">
            <a:extLst>
              <a:ext uri="{FF2B5EF4-FFF2-40B4-BE49-F238E27FC236}">
                <a16:creationId xmlns:a16="http://schemas.microsoft.com/office/drawing/2014/main" id="{3F23C6DF-E001-4A14-9E3C-996E6D0BFA5F}"/>
              </a:ext>
            </a:extLst>
          </p:cNvPr>
          <p:cNvSpPr txBox="1"/>
          <p:nvPr/>
        </p:nvSpPr>
        <p:spPr>
          <a:xfrm>
            <a:off x="4112893" y="1298285"/>
            <a:ext cx="3486758" cy="2579507"/>
          </a:xfrm>
          <a:prstGeom prst="rect">
            <a:avLst/>
          </a:prstGeom>
          <a:noFill/>
          <a:ln w="28575">
            <a:solidFill>
              <a:srgbClr val="5FAE60"/>
            </a:solidFill>
          </a:ln>
        </p:spPr>
        <p:txBody>
          <a:bodyPr wrap="square" lIns="180000" tIns="180000" rIns="180000" bIns="180000" rtlCol="0" anchor="t">
            <a:spAutoFit/>
          </a:bodyPr>
          <a:lstStyle/>
          <a:p>
            <a:pPr>
              <a:buFont typeface="Arial"/>
              <a:buChar char="•"/>
            </a:pPr>
            <a:endParaRPr lang="sv-FI" sz="1200">
              <a:ea typeface="+mn-lt"/>
              <a:cs typeface="+mn-lt"/>
            </a:endParaRPr>
          </a:p>
          <a:p>
            <a:pPr marL="171450" indent="-171450">
              <a:buFont typeface="Arial" panose="020B0604020202020204" pitchFamily="34" charset="0"/>
              <a:buChar char="•"/>
            </a:pPr>
            <a:r>
              <a:rPr lang="sv-FI" sz="1200">
                <a:ea typeface="+mn-lt"/>
                <a:cs typeface="+mn-lt"/>
              </a:rPr>
              <a:t>Det går alltid att konsultera anonymt</a:t>
            </a:r>
          </a:p>
          <a:p>
            <a:pPr>
              <a:buFont typeface="Arial"/>
              <a:buChar char="•"/>
            </a:pPr>
            <a:endParaRPr lang="sv-FI" sz="1200">
              <a:ea typeface="+mn-lt"/>
              <a:cs typeface="+mn-lt"/>
            </a:endParaRPr>
          </a:p>
          <a:p>
            <a:pPr marL="171450" indent="-171450">
              <a:buFont typeface="Arial" panose="020B0604020202020204" pitchFamily="34" charset="0"/>
              <a:buChar char="•"/>
            </a:pPr>
            <a:r>
              <a:rPr lang="sv-FI" sz="1200">
                <a:ea typeface="+mn-lt"/>
                <a:cs typeface="+mn-lt"/>
              </a:rPr>
              <a:t>Behovet av konsultation bedöms tillsammans med den studerande och tillstånd för konsultation bes alltid</a:t>
            </a:r>
            <a:endParaRPr lang="fi-FI" sz="1200">
              <a:latin typeface="Verdana"/>
              <a:ea typeface="Verdana"/>
              <a:cs typeface="Arial" panose="020B0604020202020204"/>
            </a:endParaRPr>
          </a:p>
          <a:p>
            <a:endParaRPr lang="fi-FI" sz="1200"/>
          </a:p>
          <a:p>
            <a:pPr marL="171450" indent="-171450">
              <a:buFont typeface="Arial" panose="020B0604020202020204" pitchFamily="34" charset="0"/>
              <a:buChar char="•"/>
            </a:pPr>
            <a:r>
              <a:rPr lang="sv" sz="1200">
                <a:ea typeface="+mn-lt"/>
                <a:cs typeface="+mn-lt"/>
              </a:rPr>
              <a:t>Det behöver finnas aktuell information om studerande som får intensifierat eller särskilt stöd </a:t>
            </a:r>
            <a:r>
              <a:rPr lang="sv-FI" sz="1200">
                <a:ea typeface="+mn-lt"/>
                <a:cs typeface="+mn-lt"/>
              </a:rPr>
              <a:t>så att hälsoundersökningarna kan riktas till dem som behöver mest stöd</a:t>
            </a:r>
            <a:endParaRPr lang="fi-FI"/>
          </a:p>
        </p:txBody>
      </p:sp>
      <p:sp>
        <p:nvSpPr>
          <p:cNvPr id="8" name="TextBox 7">
            <a:extLst>
              <a:ext uri="{FF2B5EF4-FFF2-40B4-BE49-F238E27FC236}">
                <a16:creationId xmlns:a16="http://schemas.microsoft.com/office/drawing/2014/main" id="{26D65D79-D24B-40EB-9EB0-99D3046BA662}"/>
              </a:ext>
            </a:extLst>
          </p:cNvPr>
          <p:cNvSpPr txBox="1"/>
          <p:nvPr/>
        </p:nvSpPr>
        <p:spPr>
          <a:xfrm>
            <a:off x="8729106" y="593227"/>
            <a:ext cx="2911158" cy="1748510"/>
          </a:xfrm>
          <a:prstGeom prst="rect">
            <a:avLst/>
          </a:prstGeom>
          <a:solidFill>
            <a:schemeClr val="accent1"/>
          </a:solidFill>
        </p:spPr>
        <p:txBody>
          <a:bodyPr wrap="square" lIns="180000" tIns="180000" rIns="180000" bIns="180000" rtlCol="0" anchor="t">
            <a:spAutoFit/>
          </a:bodyPr>
          <a:lstStyle/>
          <a:p>
            <a:pPr>
              <a:spcAft>
                <a:spcPts val="1200"/>
              </a:spcAft>
            </a:pPr>
            <a:r>
              <a:rPr lang="sv-FI" sz="1600" b="1">
                <a:ea typeface="+mn-lt"/>
                <a:cs typeface="+mn-lt"/>
              </a:rPr>
              <a:t>Stödet fortsätter</a:t>
            </a:r>
          </a:p>
          <a:p>
            <a:pPr>
              <a:spcAft>
                <a:spcPts val="1200"/>
              </a:spcAft>
            </a:pPr>
            <a:r>
              <a:rPr lang="sv-FI" sz="1600" b="1">
                <a:ea typeface="+mn-lt"/>
                <a:cs typeface="+mn-lt"/>
              </a:rPr>
              <a:t>Med chefen utvärderas behovet av stöd och åtgärder</a:t>
            </a:r>
            <a:endParaRPr lang="fi-FI" b="1"/>
          </a:p>
        </p:txBody>
      </p:sp>
      <p:sp>
        <p:nvSpPr>
          <p:cNvPr id="9" name="TextBox 25">
            <a:extLst>
              <a:ext uri="{FF2B5EF4-FFF2-40B4-BE49-F238E27FC236}">
                <a16:creationId xmlns:a16="http://schemas.microsoft.com/office/drawing/2014/main" id="{09E26D96-903A-453C-9621-0E2EC58C8602}"/>
              </a:ext>
            </a:extLst>
          </p:cNvPr>
          <p:cNvSpPr txBox="1"/>
          <p:nvPr/>
        </p:nvSpPr>
        <p:spPr>
          <a:xfrm>
            <a:off x="8794098" y="2493692"/>
            <a:ext cx="2289137" cy="584775"/>
          </a:xfrm>
          <a:prstGeom prst="rect">
            <a:avLst/>
          </a:prstGeom>
          <a:noFill/>
          <a:ln w="28575">
            <a:solidFill>
              <a:srgbClr val="5FAE60"/>
            </a:solidFill>
          </a:ln>
        </p:spPr>
        <p:txBody>
          <a:bodyPr wrap="square" lIns="0" tIns="0" rIns="0" bIns="0" rtlCol="0" anchor="t">
            <a:spAutoFit/>
          </a:bodyPr>
          <a:lstStyle/>
          <a:p>
            <a:pPr>
              <a:spcAft>
                <a:spcPts val="1200"/>
              </a:spcAft>
            </a:pPr>
            <a:r>
              <a:rPr lang="sv-FI" sz="1400" b="1">
                <a:ea typeface="+mn-lt"/>
                <a:cs typeface="+mn-lt"/>
              </a:rPr>
              <a:t> Konsultation förbjuds</a:t>
            </a:r>
            <a:endParaRPr lang="fi-FI" b="1">
              <a:ea typeface="Verdana"/>
            </a:endParaRPr>
          </a:p>
          <a:p>
            <a:pPr algn="l">
              <a:spcAft>
                <a:spcPts val="1200"/>
              </a:spcAft>
            </a:pPr>
            <a:endParaRPr lang="fi-FI" sz="1400" b="1">
              <a:solidFill>
                <a:srgbClr val="FF0000"/>
              </a:solidFill>
              <a:latin typeface="Verdana"/>
              <a:ea typeface="Verdana"/>
            </a:endParaRPr>
          </a:p>
        </p:txBody>
      </p:sp>
      <p:sp>
        <p:nvSpPr>
          <p:cNvPr id="12" name="TextBox 26">
            <a:extLst>
              <a:ext uri="{FF2B5EF4-FFF2-40B4-BE49-F238E27FC236}">
                <a16:creationId xmlns:a16="http://schemas.microsoft.com/office/drawing/2014/main" id="{1AB8AD89-BF4D-4DBC-A703-EC6A1E73D4D8}"/>
              </a:ext>
            </a:extLst>
          </p:cNvPr>
          <p:cNvSpPr txBox="1"/>
          <p:nvPr/>
        </p:nvSpPr>
        <p:spPr>
          <a:xfrm>
            <a:off x="8791482" y="3348033"/>
            <a:ext cx="2289137" cy="430887"/>
          </a:xfrm>
          <a:prstGeom prst="rect">
            <a:avLst/>
          </a:prstGeom>
          <a:noFill/>
          <a:ln w="28575">
            <a:solidFill>
              <a:srgbClr val="5FAE60"/>
            </a:solidFill>
          </a:ln>
        </p:spPr>
        <p:txBody>
          <a:bodyPr wrap="square" lIns="0" tIns="0" rIns="0" bIns="0" rtlCol="0" anchor="t">
            <a:spAutoFit/>
          </a:bodyPr>
          <a:lstStyle/>
          <a:p>
            <a:r>
              <a:rPr lang="sv-FI" sz="1400" b="1">
                <a:ea typeface="+mn-lt"/>
                <a:cs typeface="+mn-lt"/>
              </a:rPr>
              <a:t> Konsultation tillåts</a:t>
            </a:r>
            <a:endParaRPr lang="fi-FI" b="1"/>
          </a:p>
          <a:p>
            <a:pPr>
              <a:spcAft>
                <a:spcPts val="1200"/>
              </a:spcAft>
            </a:pPr>
            <a:endParaRPr lang="fi-FI" sz="1400" b="1">
              <a:latin typeface="Verdana"/>
              <a:ea typeface="Verdana"/>
            </a:endParaRPr>
          </a:p>
        </p:txBody>
      </p:sp>
      <p:pic>
        <p:nvPicPr>
          <p:cNvPr id="14" name="Graphic 24">
            <a:extLst>
              <a:ext uri="{FF2B5EF4-FFF2-40B4-BE49-F238E27FC236}">
                <a16:creationId xmlns:a16="http://schemas.microsoft.com/office/drawing/2014/main" id="{A16B2F66-D0CF-4BE8-B2A4-E21E5BC79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1490" y="1553142"/>
            <a:ext cx="933450" cy="704850"/>
          </a:xfrm>
          <a:prstGeom prst="rect">
            <a:avLst/>
          </a:prstGeom>
        </p:spPr>
      </p:pic>
      <p:sp>
        <p:nvSpPr>
          <p:cNvPr id="15" name="TextBox 8">
            <a:extLst>
              <a:ext uri="{FF2B5EF4-FFF2-40B4-BE49-F238E27FC236}">
                <a16:creationId xmlns:a16="http://schemas.microsoft.com/office/drawing/2014/main" id="{DD5D1E07-65F3-4E53-9E68-C6A39BBC3FFA}"/>
              </a:ext>
            </a:extLst>
          </p:cNvPr>
          <p:cNvSpPr txBox="1"/>
          <p:nvPr/>
        </p:nvSpPr>
        <p:spPr>
          <a:xfrm>
            <a:off x="8499757" y="4101897"/>
            <a:ext cx="2871742" cy="2458820"/>
          </a:xfrm>
          <a:prstGeom prst="rect">
            <a:avLst/>
          </a:prstGeom>
          <a:solidFill>
            <a:schemeClr val="accent1"/>
          </a:solidFill>
        </p:spPr>
        <p:txBody>
          <a:bodyPr wrap="square" lIns="180000" tIns="504000" rIns="180000" bIns="468000" rtlCol="0" anchor="t">
            <a:spAutoFit/>
          </a:bodyPr>
          <a:lstStyle/>
          <a:p>
            <a:r>
              <a:rPr lang="sv-FI" sz="1600" b="1">
                <a:latin typeface="+mj-lt"/>
                <a:ea typeface="+mn-lt"/>
                <a:cs typeface="+mn-lt"/>
              </a:rPr>
              <a:t>Överföring av uppgifter vid behov och bedömning av behovet av en gemensam mottagning</a:t>
            </a:r>
            <a:endParaRPr lang="fi-FI" b="1">
              <a:latin typeface="+mj-lt"/>
              <a:ea typeface="Verdana"/>
            </a:endParaRPr>
          </a:p>
        </p:txBody>
      </p:sp>
      <p:pic>
        <p:nvPicPr>
          <p:cNvPr id="16" name="Graphic 22">
            <a:extLst>
              <a:ext uri="{FF2B5EF4-FFF2-40B4-BE49-F238E27FC236}">
                <a16:creationId xmlns:a16="http://schemas.microsoft.com/office/drawing/2014/main" id="{16D22D52-9F9D-402F-9EAC-F0ABD2DC1F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540" y="2788707"/>
            <a:ext cx="914400" cy="676275"/>
          </a:xfrm>
          <a:prstGeom prst="rect">
            <a:avLst/>
          </a:prstGeom>
        </p:spPr>
      </p:pic>
      <p:pic>
        <p:nvPicPr>
          <p:cNvPr id="17" name="Graphic 28">
            <a:extLst>
              <a:ext uri="{FF2B5EF4-FFF2-40B4-BE49-F238E27FC236}">
                <a16:creationId xmlns:a16="http://schemas.microsoft.com/office/drawing/2014/main" id="{3EA968D0-0DCE-4D84-B019-2B39E7132A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1899" y="4430387"/>
            <a:ext cx="638175" cy="419100"/>
          </a:xfrm>
          <a:prstGeom prst="rect">
            <a:avLst/>
          </a:prstGeom>
        </p:spPr>
      </p:pic>
      <p:pic>
        <p:nvPicPr>
          <p:cNvPr id="18" name="Graphic 28">
            <a:extLst>
              <a:ext uri="{FF2B5EF4-FFF2-40B4-BE49-F238E27FC236}">
                <a16:creationId xmlns:a16="http://schemas.microsoft.com/office/drawing/2014/main" id="{0EF42B08-135F-4792-95AD-026F5FCC80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3098" y="5398855"/>
            <a:ext cx="638175" cy="397098"/>
          </a:xfrm>
          <a:prstGeom prst="rect">
            <a:avLst/>
          </a:prstGeom>
        </p:spPr>
      </p:pic>
      <p:sp>
        <p:nvSpPr>
          <p:cNvPr id="3" name="TextBox 2">
            <a:extLst>
              <a:ext uri="{FF2B5EF4-FFF2-40B4-BE49-F238E27FC236}">
                <a16:creationId xmlns:a16="http://schemas.microsoft.com/office/drawing/2014/main" id="{8A777F7F-C5E1-96D4-E686-5A0D3A36415C}"/>
              </a:ext>
            </a:extLst>
          </p:cNvPr>
          <p:cNvSpPr txBox="1"/>
          <p:nvPr/>
        </p:nvSpPr>
        <p:spPr>
          <a:xfrm>
            <a:off x="254140" y="1910930"/>
            <a:ext cx="3486757" cy="3810613"/>
          </a:xfrm>
          <a:prstGeom prst="rect">
            <a:avLst/>
          </a:prstGeom>
          <a:noFill/>
          <a:ln w="28575">
            <a:solidFill>
              <a:srgbClr val="5FAE60"/>
            </a:solidFill>
          </a:ln>
        </p:spPr>
        <p:txBody>
          <a:bodyPr wrap="square" lIns="180000" tIns="180000" rIns="180000" bIns="180000" rtlCol="0" anchor="t">
            <a:spAutoFit/>
          </a:bodyPr>
          <a:lstStyle/>
          <a:p>
            <a:pPr marL="285750" indent="-285750">
              <a:buFont typeface="Arial"/>
              <a:buChar char="•"/>
            </a:pPr>
            <a:r>
              <a:rPr lang="sv-FI" sz="1200">
                <a:effectLst/>
                <a:ea typeface="Times New Roman" panose="02020603050405020304" pitchFamily="18" charset="0"/>
              </a:rPr>
              <a:t>Aktuella fenomen som kommit upp under besök hos hälsovårdare, kurator eller psykolog kan behandlas på ett allmänt plan i läroanstaltens elevhälsogrupp</a:t>
            </a:r>
            <a:endParaRPr lang="sv-FI" sz="1200">
              <a:ea typeface="+mn-lt"/>
              <a:cs typeface="+mn-lt"/>
            </a:endParaRPr>
          </a:p>
          <a:p>
            <a:pPr marL="285750" indent="-285750">
              <a:buFont typeface="Arial"/>
              <a:buChar char="•"/>
            </a:pPr>
            <a:endParaRPr lang="sv-FI" sz="1200">
              <a:ea typeface="+mn-lt"/>
              <a:cs typeface="+mn-lt"/>
            </a:endParaRPr>
          </a:p>
          <a:p>
            <a:pPr marL="285750" indent="-285750">
              <a:buFont typeface="Arial"/>
              <a:buChar char="•"/>
            </a:pPr>
            <a:r>
              <a:rPr lang="sv-FI" sz="1200">
                <a:ea typeface="+mn-lt"/>
                <a:cs typeface="+mn-lt"/>
              </a:rPr>
              <a:t>I början av läsåret gås tidtabeller igenom för de omfattande hälsoundersökningarna och samordnas med det övriga generellt inriktade elevhälsoarbetet</a:t>
            </a:r>
            <a:r>
              <a:rPr lang="sv" sz="1200">
                <a:ea typeface="+mn-lt"/>
                <a:cs typeface="+mn-lt"/>
              </a:rPr>
              <a:t> </a:t>
            </a:r>
          </a:p>
          <a:p>
            <a:endParaRPr lang="sv-FI" sz="1200">
              <a:latin typeface="Calibri"/>
              <a:ea typeface="Verdana"/>
              <a:cs typeface="Times New Roman"/>
            </a:endParaRPr>
          </a:p>
          <a:p>
            <a:pPr marL="285750" indent="-285750">
              <a:buFont typeface="Arial"/>
              <a:buChar char="•"/>
            </a:pPr>
            <a:r>
              <a:rPr lang="sv-FI" sz="1200">
                <a:ea typeface="+mn-lt"/>
                <a:cs typeface="+mn-lt"/>
              </a:rPr>
              <a:t>Överför hälsovårdaren väsentlig information som uppkommit under elevhälsogruppens möten till en läkare. Skolläkaren deltar i gruppens möten under läsårets gång</a:t>
            </a:r>
            <a:endParaRPr lang="sv-FI" sz="1200">
              <a:solidFill>
                <a:srgbClr val="000000"/>
              </a:solidFill>
              <a:latin typeface="Calibri"/>
              <a:cs typeface="Times New Roman"/>
            </a:endParaRPr>
          </a:p>
          <a:p>
            <a:endParaRPr lang="sv-FI" sz="1400">
              <a:solidFill>
                <a:srgbClr val="000000"/>
              </a:solidFill>
              <a:latin typeface="Calibri"/>
              <a:ea typeface="Verdana"/>
              <a:cs typeface="Times New Roman"/>
            </a:endParaRPr>
          </a:p>
        </p:txBody>
      </p:sp>
      <p:sp>
        <p:nvSpPr>
          <p:cNvPr id="4" name="TextBox 3">
            <a:extLst>
              <a:ext uri="{FF2B5EF4-FFF2-40B4-BE49-F238E27FC236}">
                <a16:creationId xmlns:a16="http://schemas.microsoft.com/office/drawing/2014/main" id="{54392E26-F430-C1E6-2C8E-C94EE1D41486}"/>
              </a:ext>
            </a:extLst>
          </p:cNvPr>
          <p:cNvSpPr txBox="1"/>
          <p:nvPr/>
        </p:nvSpPr>
        <p:spPr>
          <a:xfrm>
            <a:off x="176065" y="1110711"/>
            <a:ext cx="3648545" cy="800219"/>
          </a:xfrm>
          <a:prstGeom prst="rect">
            <a:avLst/>
          </a:prstGeom>
          <a:solidFill>
            <a:srgbClr val="5FAE60"/>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endParaRPr lang="sv-FI">
              <a:ea typeface="+mn-lt"/>
              <a:cs typeface="+mn-lt"/>
            </a:endParaRPr>
          </a:p>
          <a:p>
            <a:pPr algn="ctr"/>
            <a:r>
              <a:rPr lang="sv-FI" sz="1600" b="1">
                <a:latin typeface="+mj-lt"/>
                <a:ea typeface="+mn-lt"/>
                <a:cs typeface="+mn-lt"/>
              </a:rPr>
              <a:t>I läroanstaltens elevhälsogrupp</a:t>
            </a:r>
          </a:p>
          <a:p>
            <a:pPr algn="ctr"/>
            <a:endParaRPr lang="fi-FI" b="1">
              <a:ea typeface="Verdana"/>
            </a:endParaRPr>
          </a:p>
        </p:txBody>
      </p:sp>
      <p:sp>
        <p:nvSpPr>
          <p:cNvPr id="6" name="TextBox 5">
            <a:extLst>
              <a:ext uri="{FF2B5EF4-FFF2-40B4-BE49-F238E27FC236}">
                <a16:creationId xmlns:a16="http://schemas.microsoft.com/office/drawing/2014/main" id="{CB1DDA13-39B9-E013-D836-FD4C68A2DD9B}"/>
              </a:ext>
            </a:extLst>
          </p:cNvPr>
          <p:cNvSpPr txBox="1"/>
          <p:nvPr/>
        </p:nvSpPr>
        <p:spPr>
          <a:xfrm>
            <a:off x="3984418" y="710395"/>
            <a:ext cx="3894665" cy="738664"/>
          </a:xfrm>
          <a:prstGeom prst="rect">
            <a:avLst/>
          </a:prstGeom>
          <a:solidFill>
            <a:srgbClr val="5FAE60"/>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sv-FI" sz="1600" b="1">
                <a:latin typeface="+mj-lt"/>
                <a:cs typeface="Calibri"/>
              </a:rPr>
              <a:t>Överföring av</a:t>
            </a:r>
            <a:r>
              <a:rPr lang="sv-FI" sz="1600" b="1">
                <a:solidFill>
                  <a:srgbClr val="FF0000"/>
                </a:solidFill>
                <a:latin typeface="+mj-lt"/>
                <a:cs typeface="Calibri"/>
              </a:rPr>
              <a:t> </a:t>
            </a:r>
            <a:r>
              <a:rPr lang="sv-FI" sz="1600" b="1">
                <a:latin typeface="+mj-lt"/>
                <a:cs typeface="Calibri"/>
              </a:rPr>
              <a:t>behövlig information mellan elevhälsans personal</a:t>
            </a:r>
            <a:endParaRPr lang="fi-FI" sz="1600" b="1">
              <a:latin typeface="+mj-lt"/>
              <a:ea typeface="Verdana"/>
            </a:endParaRPr>
          </a:p>
        </p:txBody>
      </p:sp>
      <p:pic>
        <p:nvPicPr>
          <p:cNvPr id="10" name="RUOTSI dia9">
            <a:hlinkClick r:id="" action="ppaction://media"/>
            <a:extLst>
              <a:ext uri="{FF2B5EF4-FFF2-40B4-BE49-F238E27FC236}">
                <a16:creationId xmlns:a16="http://schemas.microsoft.com/office/drawing/2014/main" id="{6B11A5DE-AEB9-5DF8-4D25-B0CD3148F8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4140" y="5721543"/>
            <a:ext cx="730250" cy="730250"/>
          </a:xfrm>
          <a:prstGeom prst="rect">
            <a:avLst/>
          </a:prstGeom>
        </p:spPr>
      </p:pic>
      <p:pic>
        <p:nvPicPr>
          <p:cNvPr id="13" name="Graphic 16">
            <a:extLst>
              <a:ext uri="{FF2B5EF4-FFF2-40B4-BE49-F238E27FC236}">
                <a16:creationId xmlns:a16="http://schemas.microsoft.com/office/drawing/2014/main" id="{044C22FB-6654-4086-A96F-663B1E86C3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5271" y="2292049"/>
            <a:ext cx="695325" cy="419100"/>
          </a:xfrm>
          <a:prstGeom prst="rect">
            <a:avLst/>
          </a:prstGeom>
        </p:spPr>
      </p:pic>
    </p:spTree>
    <p:extLst>
      <p:ext uri="{BB962C8B-B14F-4D97-AF65-F5344CB8AC3E}">
        <p14:creationId xmlns:p14="http://schemas.microsoft.com/office/powerpoint/2010/main" val="38230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teema">
  <a:themeElements>
    <a:clrScheme name="Lusote">
      <a:dk1>
        <a:sysClr val="windowText" lastClr="000000"/>
      </a:dk1>
      <a:lt1>
        <a:sysClr val="window" lastClr="FFFFFF"/>
      </a:lt1>
      <a:dk2>
        <a:srgbClr val="63B4EC"/>
      </a:dk2>
      <a:lt2>
        <a:srgbClr val="E7E6E6"/>
      </a:lt2>
      <a:accent1>
        <a:srgbClr val="5FAE60"/>
      </a:accent1>
      <a:accent2>
        <a:srgbClr val="FF621A"/>
      </a:accent2>
      <a:accent3>
        <a:srgbClr val="FFF26E"/>
      </a:accent3>
      <a:accent4>
        <a:srgbClr val="DFEFDF"/>
      </a:accent4>
      <a:accent5>
        <a:srgbClr val="FFE0D1"/>
      </a:accent5>
      <a:accent6>
        <a:srgbClr val="E0F0FB"/>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sitys1" id="{81F8E216-C106-414D-BF3D-3F0E3A0C237A}" vid="{1B1D1D06-D30F-7A4C-8A6B-DCBEBDE25EDB}"/>
    </a:ext>
  </a:extLst>
</a:theme>
</file>

<file path=ppt/theme/theme2.xml><?xml version="1.0" encoding="utf-8"?>
<a:theme xmlns:a="http://schemas.openxmlformats.org/drawingml/2006/main" name="Espoo">
  <a:themeElements>
    <a:clrScheme name="Espoon kaupunki">
      <a:dk1>
        <a:sysClr val="windowText" lastClr="000000"/>
      </a:dk1>
      <a:lt1>
        <a:sysClr val="window" lastClr="FFFFFF"/>
      </a:lt1>
      <a:dk2>
        <a:srgbClr val="091C38"/>
      </a:dk2>
      <a:lt2>
        <a:srgbClr val="C9D4DD"/>
      </a:lt2>
      <a:accent1>
        <a:srgbClr val="0047B6"/>
      </a:accent1>
      <a:accent2>
        <a:srgbClr val="FFC386"/>
      </a:accent2>
      <a:accent3>
        <a:srgbClr val="014B30"/>
      </a:accent3>
      <a:accent4>
        <a:srgbClr val="FF4F57"/>
      </a:accent4>
      <a:accent5>
        <a:srgbClr val="FCA5C7"/>
      </a:accent5>
      <a:accent6>
        <a:srgbClr val="FDE6DB"/>
      </a:accent6>
      <a:hlink>
        <a:srgbClr val="0047B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47B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 Espoon PowerPoint-malli.potx" id="{394720CF-70F8-4820-B853-02F48B92462B}" vid="{8CA3B158-F224-42C4-910A-4984F556E2D9}"/>
    </a:ext>
  </a:extLst>
</a:theme>
</file>

<file path=ppt/theme/theme3.xml><?xml version="1.0" encoding="utf-8"?>
<a:theme xmlns:a="http://schemas.openxmlformats.org/drawingml/2006/main" name="Office-teema">
  <a:themeElements>
    <a:clrScheme name="Lusote">
      <a:dk1>
        <a:sysClr val="windowText" lastClr="000000"/>
      </a:dk1>
      <a:lt1>
        <a:sysClr val="window" lastClr="FFFFFF"/>
      </a:lt1>
      <a:dk2>
        <a:srgbClr val="63B4EC"/>
      </a:dk2>
      <a:lt2>
        <a:srgbClr val="E7E6E6"/>
      </a:lt2>
      <a:accent1>
        <a:srgbClr val="5FAE60"/>
      </a:accent1>
      <a:accent2>
        <a:srgbClr val="FF621A"/>
      </a:accent2>
      <a:accent3>
        <a:srgbClr val="FFF26E"/>
      </a:accent3>
      <a:accent4>
        <a:srgbClr val="DFEFDF"/>
      </a:accent4>
      <a:accent5>
        <a:srgbClr val="FFE0D1"/>
      </a:accent5>
      <a:accent6>
        <a:srgbClr val="E0F0FB"/>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sitys1" id="{81F8E216-C106-414D-BF3D-3F0E3A0C237A}" vid="{1B1D1D06-D30F-7A4C-8A6B-DCBEBDE25EDB}"/>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6083A4FB31A04094C1D513F764D4F4" ma:contentTypeVersion="14" ma:contentTypeDescription="Create a new document." ma:contentTypeScope="" ma:versionID="fb62c635fe31aecc9a514c257a9908af">
  <xsd:schema xmlns:xsd="http://www.w3.org/2001/XMLSchema" xmlns:xs="http://www.w3.org/2001/XMLSchema" xmlns:p="http://schemas.microsoft.com/office/2006/metadata/properties" xmlns:ns2="4063a40d-67d7-4fa0-a2d2-cf697e657ac8" xmlns:ns3="67d6b83a-6402-43f6-ab71-76c380c11b59" targetNamespace="http://schemas.microsoft.com/office/2006/metadata/properties" ma:root="true" ma:fieldsID="3eefa1baac5bc34a3dabe4d80fd355c4" ns2:_="" ns3:_="">
    <xsd:import namespace="4063a40d-67d7-4fa0-a2d2-cf697e657ac8"/>
    <xsd:import namespace="67d6b83a-6402-43f6-ab71-76c380c11b59"/>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3a40d-67d7-4fa0-a2d2-cf697e657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d89a117-841e-4f13-b278-0c0c0dba6ae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d6b83a-6402-43f6-ab71-76c380c11b5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7836bda-1c47-4dd2-b45c-d06cda9c05ca}" ma:internalName="TaxCatchAll" ma:showField="CatchAllData" ma:web="67d6b83a-6402-43f6-ab71-76c380c11b5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063a40d-67d7-4fa0-a2d2-cf697e657ac8" xsi:nil="true"/>
    <TaxCatchAll xmlns="67d6b83a-6402-43f6-ab71-76c380c11b59" xsi:nil="true"/>
    <lcf76f155ced4ddcb4097134ff3c332f xmlns="4063a40d-67d7-4fa0-a2d2-cf697e657a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6DA1AD-61C7-46B7-9B0F-CF575790CFC8}">
  <ds:schemaRefs>
    <ds:schemaRef ds:uri="http://schemas.microsoft.com/sharepoint/v3/contenttype/forms"/>
  </ds:schemaRefs>
</ds:datastoreItem>
</file>

<file path=customXml/itemProps2.xml><?xml version="1.0" encoding="utf-8"?>
<ds:datastoreItem xmlns:ds="http://schemas.openxmlformats.org/officeDocument/2006/customXml" ds:itemID="{2EF7BC3B-948D-4A70-84FD-6BEFBAD30891}"/>
</file>

<file path=customXml/itemProps3.xml><?xml version="1.0" encoding="utf-8"?>
<ds:datastoreItem xmlns:ds="http://schemas.openxmlformats.org/officeDocument/2006/customXml" ds:itemID="{C75C3247-75A8-4BBD-A220-37602319B6E2}">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 ds:uri="527c5f22-ac06-40b9-97cb-0734d5ff27e9"/>
    <ds:schemaRef ds:uri="http://purl.org/dc/dcmitype/"/>
    <ds:schemaRef ds:uri="a790e705-c318-48cf-94da-ab6db8e8878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1294</Words>
  <Application>Microsoft Office PowerPoint</Application>
  <PresentationFormat>Laajakuva</PresentationFormat>
  <Paragraphs>239</Paragraphs>
  <Slides>12</Slides>
  <Notes>5</Notes>
  <HiddenSlides>0</HiddenSlides>
  <MMClips>11</MMClips>
  <ScaleCrop>false</ScaleCrop>
  <HeadingPairs>
    <vt:vector size="6" baseType="variant">
      <vt:variant>
        <vt:lpstr>Käytetyt fontit</vt:lpstr>
      </vt:variant>
      <vt:variant>
        <vt:i4>8</vt:i4>
      </vt:variant>
      <vt:variant>
        <vt:lpstr>Teema</vt:lpstr>
      </vt:variant>
      <vt:variant>
        <vt:i4>4</vt:i4>
      </vt:variant>
      <vt:variant>
        <vt:lpstr>Dian otsikot</vt:lpstr>
      </vt:variant>
      <vt:variant>
        <vt:i4>12</vt:i4>
      </vt:variant>
    </vt:vector>
  </HeadingPairs>
  <TitlesOfParts>
    <vt:vector size="24" baseType="lpstr">
      <vt:lpstr>-apple-system</vt:lpstr>
      <vt:lpstr>Arial</vt:lpstr>
      <vt:lpstr>Arial,Sans-Serif</vt:lpstr>
      <vt:lpstr>Calibri</vt:lpstr>
      <vt:lpstr>Calibri Light</vt:lpstr>
      <vt:lpstr>Segoe UI</vt:lpstr>
      <vt:lpstr>Times New Roman</vt:lpstr>
      <vt:lpstr>Verdana</vt:lpstr>
      <vt:lpstr>Office-teema</vt:lpstr>
      <vt:lpstr>Espoo</vt:lpstr>
      <vt:lpstr>Office-teema</vt:lpstr>
      <vt:lpstr>Office-teema</vt:lpstr>
      <vt:lpstr>Livet framför dig  –elevhälsans sektorsövergripande samarbete  </vt:lpstr>
      <vt:lpstr>Elevhälsans helhet</vt:lpstr>
      <vt:lpstr>Generellt inriktad elevhälsa </vt:lpstr>
      <vt:lpstr>PowerPoint-esitys</vt:lpstr>
      <vt:lpstr>Läroanstaltens elevhälsogrupp </vt:lpstr>
      <vt:lpstr>Stöd för lärande   </vt:lpstr>
      <vt:lpstr>Elevhälsans mångprofessionella samarbete som stöd för studerande</vt:lpstr>
      <vt:lpstr>En sektorsövergripande individuell expertgrupp  </vt:lpstr>
      <vt:lpstr>Samarbetet mellan skol- och studerandehälsovården, kuratorn och psykologen </vt:lpstr>
      <vt:lpstr> Elevhälsans remissprocess till specialsjukvården</vt:lpstr>
      <vt:lpstr>Sektorsövergripande samarbete med aktörer utanför skolan </vt:lpstr>
      <vt:lpstr>Livet framför dig – elevhälsans sektorsövergripande samarbete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Kortelainen Veera</dc:creator>
  <cp:lastModifiedBy>Kati Wilska-Seemer</cp:lastModifiedBy>
  <cp:revision>1</cp:revision>
  <cp:lastPrinted>2022-11-30T09:29:22Z</cp:lastPrinted>
  <dcterms:created xsi:type="dcterms:W3CDTF">2021-06-21T06:12:11Z</dcterms:created>
  <dcterms:modified xsi:type="dcterms:W3CDTF">2023-12-12T13:59:28Z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ContentTypeId">
    <vt:lpwstr>0x010100CA8475C963DC344085AB49C8ADA59CE1</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y fmtid="{D5CDD505-2E9C-101B-9397-08002B2CF9AE}" pid="10" name="MSIP_Label_defa4170-0d19-0005-0004-bc88714345d2_Enabled">
    <vt:lpwstr>true</vt:lpwstr>
  </property>
  <property fmtid="{D5CDD505-2E9C-101B-9397-08002B2CF9AE}" pid="11" name="MSIP_Label_defa4170-0d19-0005-0004-bc88714345d2_SetDate">
    <vt:lpwstr>2023-12-12T13:56:02Z</vt:lpwstr>
  </property>
  <property fmtid="{D5CDD505-2E9C-101B-9397-08002B2CF9AE}" pid="12" name="MSIP_Label_defa4170-0d19-0005-0004-bc88714345d2_Method">
    <vt:lpwstr>Standard</vt:lpwstr>
  </property>
  <property fmtid="{D5CDD505-2E9C-101B-9397-08002B2CF9AE}" pid="13" name="MSIP_Label_defa4170-0d19-0005-0004-bc88714345d2_Name">
    <vt:lpwstr>defa4170-0d19-0005-0004-bc88714345d2</vt:lpwstr>
  </property>
  <property fmtid="{D5CDD505-2E9C-101B-9397-08002B2CF9AE}" pid="14" name="MSIP_Label_defa4170-0d19-0005-0004-bc88714345d2_SiteId">
    <vt:lpwstr>af159990-de6b-414c-bf46-292737142613</vt:lpwstr>
  </property>
  <property fmtid="{D5CDD505-2E9C-101B-9397-08002B2CF9AE}" pid="15" name="MSIP_Label_defa4170-0d19-0005-0004-bc88714345d2_ActionId">
    <vt:lpwstr>438950c2-7141-452a-a1cd-f1288c783b65</vt:lpwstr>
  </property>
  <property fmtid="{D5CDD505-2E9C-101B-9397-08002B2CF9AE}" pid="16" name="MSIP_Label_defa4170-0d19-0005-0004-bc88714345d2_ContentBits">
    <vt:lpwstr>0</vt:lpwstr>
  </property>
</Properties>
</file>