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7" r:id="rId3"/>
  </p:sldMasterIdLst>
  <p:sldIdLst>
    <p:sldId id="263" r:id="rId4"/>
    <p:sldId id="439" r:id="rId5"/>
    <p:sldId id="260" r:id="rId6"/>
    <p:sldId id="440" r:id="rId7"/>
    <p:sldId id="429" r:id="rId8"/>
    <p:sldId id="432" r:id="rId9"/>
    <p:sldId id="416" r:id="rId10"/>
    <p:sldId id="434" r:id="rId11"/>
    <p:sldId id="262" r:id="rId12"/>
    <p:sldId id="430" r:id="rId13"/>
    <p:sldId id="431" r:id="rId14"/>
    <p:sldId id="433"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464A1-DBEC-D6F0-F8DD-B4F2984EC98D}" v="3" dt="2024-01-03T07:39:12.677"/>
    <p1510:client id="{F9AAFC2A-3AF4-4052-9455-3AF1F8AB2F0A}" v="2" dt="2024-01-03T09:59:52.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Remes" userId="d39e35ad-c3a2-4d50-91a3-124eaaa48a2c" providerId="ADAL" clId="{F9AAFC2A-3AF4-4052-9455-3AF1F8AB2F0A}"/>
    <pc:docChg chg="undo custSel delSld modSld delMainMaster">
      <pc:chgData name="Katja Remes" userId="d39e35ad-c3a2-4d50-91a3-124eaaa48a2c" providerId="ADAL" clId="{F9AAFC2A-3AF4-4052-9455-3AF1F8AB2F0A}" dt="2024-01-03T10:00:25.316" v="46" actId="5793"/>
      <pc:docMkLst>
        <pc:docMk/>
      </pc:docMkLst>
      <pc:sldChg chg="del">
        <pc:chgData name="Katja Remes" userId="d39e35ad-c3a2-4d50-91a3-124eaaa48a2c" providerId="ADAL" clId="{F9AAFC2A-3AF4-4052-9455-3AF1F8AB2F0A}" dt="2024-01-02T10:38:23.471" v="32" actId="47"/>
        <pc:sldMkLst>
          <pc:docMk/>
          <pc:sldMk cId="2312366573" sldId="258"/>
        </pc:sldMkLst>
      </pc:sldChg>
      <pc:sldChg chg="modSp mod">
        <pc:chgData name="Katja Remes" userId="d39e35ad-c3a2-4d50-91a3-124eaaa48a2c" providerId="ADAL" clId="{F9AAFC2A-3AF4-4052-9455-3AF1F8AB2F0A}" dt="2024-01-02T10:31:14.062" v="10" actId="27636"/>
        <pc:sldMkLst>
          <pc:docMk/>
          <pc:sldMk cId="1724184021" sldId="263"/>
        </pc:sldMkLst>
        <pc:spChg chg="mod">
          <ac:chgData name="Katja Remes" userId="d39e35ad-c3a2-4d50-91a3-124eaaa48a2c" providerId="ADAL" clId="{F9AAFC2A-3AF4-4052-9455-3AF1F8AB2F0A}" dt="2024-01-02T10:31:14.062" v="10" actId="27636"/>
          <ac:spMkLst>
            <pc:docMk/>
            <pc:sldMk cId="1724184021" sldId="263"/>
            <ac:spMk id="2" creationId="{E1EF9AC3-8D58-7E6D-B109-478ABD37A4B0}"/>
          </ac:spMkLst>
        </pc:spChg>
      </pc:sldChg>
      <pc:sldChg chg="del">
        <pc:chgData name="Katja Remes" userId="d39e35ad-c3a2-4d50-91a3-124eaaa48a2c" providerId="ADAL" clId="{F9AAFC2A-3AF4-4052-9455-3AF1F8AB2F0A}" dt="2024-01-02T10:38:10.746" v="28" actId="47"/>
        <pc:sldMkLst>
          <pc:docMk/>
          <pc:sldMk cId="170219995" sldId="428"/>
        </pc:sldMkLst>
      </pc:sldChg>
      <pc:sldChg chg="modSp mod">
        <pc:chgData name="Katja Remes" userId="d39e35ad-c3a2-4d50-91a3-124eaaa48a2c" providerId="ADAL" clId="{F9AAFC2A-3AF4-4052-9455-3AF1F8AB2F0A}" dt="2024-01-02T10:33:09.550" v="14" actId="1076"/>
        <pc:sldMkLst>
          <pc:docMk/>
          <pc:sldMk cId="2362097202" sldId="429"/>
        </pc:sldMkLst>
        <pc:spChg chg="mod">
          <ac:chgData name="Katja Remes" userId="d39e35ad-c3a2-4d50-91a3-124eaaa48a2c" providerId="ADAL" clId="{F9AAFC2A-3AF4-4052-9455-3AF1F8AB2F0A}" dt="2024-01-02T10:33:09.550" v="14" actId="1076"/>
          <ac:spMkLst>
            <pc:docMk/>
            <pc:sldMk cId="2362097202" sldId="429"/>
            <ac:spMk id="5" creationId="{22D18D14-34FB-595C-92E3-D3831C36A8F2}"/>
          </ac:spMkLst>
        </pc:spChg>
      </pc:sldChg>
      <pc:sldChg chg="addSp delSp modSp mod">
        <pc:chgData name="Katja Remes" userId="d39e35ad-c3a2-4d50-91a3-124eaaa48a2c" providerId="ADAL" clId="{F9AAFC2A-3AF4-4052-9455-3AF1F8AB2F0A}" dt="2024-01-02T10:36:45.648" v="27" actId="1076"/>
        <pc:sldMkLst>
          <pc:docMk/>
          <pc:sldMk cId="3264864563" sldId="430"/>
        </pc:sldMkLst>
        <pc:spChg chg="mod">
          <ac:chgData name="Katja Remes" userId="d39e35ad-c3a2-4d50-91a3-124eaaa48a2c" providerId="ADAL" clId="{F9AAFC2A-3AF4-4052-9455-3AF1F8AB2F0A}" dt="2024-01-02T10:36:24.174" v="24" actId="1076"/>
          <ac:spMkLst>
            <pc:docMk/>
            <pc:sldMk cId="3264864563" sldId="430"/>
            <ac:spMk id="3" creationId="{72ABD1ED-6881-9E3B-DED1-63D035EB01DE}"/>
          </ac:spMkLst>
        </pc:spChg>
        <pc:spChg chg="mod">
          <ac:chgData name="Katja Remes" userId="d39e35ad-c3a2-4d50-91a3-124eaaa48a2c" providerId="ADAL" clId="{F9AAFC2A-3AF4-4052-9455-3AF1F8AB2F0A}" dt="2024-01-02T10:36:35.374" v="26" actId="1076"/>
          <ac:spMkLst>
            <pc:docMk/>
            <pc:sldMk cId="3264864563" sldId="430"/>
            <ac:spMk id="6" creationId="{8AFE80C4-74BE-B014-CC98-AFB7F2FF2454}"/>
          </ac:spMkLst>
        </pc:spChg>
        <pc:spChg chg="add mod">
          <ac:chgData name="Katja Remes" userId="d39e35ad-c3a2-4d50-91a3-124eaaa48a2c" providerId="ADAL" clId="{F9AAFC2A-3AF4-4052-9455-3AF1F8AB2F0A}" dt="2024-01-02T10:36:45.648" v="27" actId="1076"/>
          <ac:spMkLst>
            <pc:docMk/>
            <pc:sldMk cId="3264864563" sldId="430"/>
            <ac:spMk id="7" creationId="{D390D202-0047-CA5B-A417-68E73321F73D}"/>
          </ac:spMkLst>
        </pc:spChg>
        <pc:picChg chg="del">
          <ac:chgData name="Katja Remes" userId="d39e35ad-c3a2-4d50-91a3-124eaaa48a2c" providerId="ADAL" clId="{F9AAFC2A-3AF4-4052-9455-3AF1F8AB2F0A}" dt="2024-01-02T10:35:50.296" v="15" actId="478"/>
          <ac:picMkLst>
            <pc:docMk/>
            <pc:sldMk cId="3264864563" sldId="430"/>
            <ac:picMk id="10" creationId="{5448307C-B8D6-2408-805B-04DA52E35CAE}"/>
          </ac:picMkLst>
        </pc:picChg>
      </pc:sldChg>
      <pc:sldChg chg="modSp mod">
        <pc:chgData name="Katja Remes" userId="d39e35ad-c3a2-4d50-91a3-124eaaa48a2c" providerId="ADAL" clId="{F9AAFC2A-3AF4-4052-9455-3AF1F8AB2F0A}" dt="2024-01-03T10:00:25.316" v="46" actId="5793"/>
        <pc:sldMkLst>
          <pc:docMk/>
          <pc:sldMk cId="898680135" sldId="433"/>
        </pc:sldMkLst>
        <pc:spChg chg="mod">
          <ac:chgData name="Katja Remes" userId="d39e35ad-c3a2-4d50-91a3-124eaaa48a2c" providerId="ADAL" clId="{F9AAFC2A-3AF4-4052-9455-3AF1F8AB2F0A}" dt="2024-01-03T09:57:44.737" v="43" actId="27636"/>
          <ac:spMkLst>
            <pc:docMk/>
            <pc:sldMk cId="898680135" sldId="433"/>
            <ac:spMk id="3" creationId="{303D7B5E-96D9-4D4B-D684-ABA73773B5D3}"/>
          </ac:spMkLst>
        </pc:spChg>
        <pc:spChg chg="mod">
          <ac:chgData name="Katja Remes" userId="d39e35ad-c3a2-4d50-91a3-124eaaa48a2c" providerId="ADAL" clId="{F9AAFC2A-3AF4-4052-9455-3AF1F8AB2F0A}" dt="2024-01-03T10:00:25.316" v="46" actId="5793"/>
          <ac:spMkLst>
            <pc:docMk/>
            <pc:sldMk cId="898680135" sldId="433"/>
            <ac:spMk id="4" creationId="{39176884-8AB6-A066-6475-26279DFBD8C8}"/>
          </ac:spMkLst>
        </pc:spChg>
      </pc:sldChg>
      <pc:sldChg chg="del">
        <pc:chgData name="Katja Remes" userId="d39e35ad-c3a2-4d50-91a3-124eaaa48a2c" providerId="ADAL" clId="{F9AAFC2A-3AF4-4052-9455-3AF1F8AB2F0A}" dt="2024-01-02T10:38:33.576" v="34" actId="47"/>
        <pc:sldMkLst>
          <pc:docMk/>
          <pc:sldMk cId="1569790946" sldId="436"/>
        </pc:sldMkLst>
      </pc:sldChg>
      <pc:sldChg chg="modSp mod">
        <pc:chgData name="Katja Remes" userId="d39e35ad-c3a2-4d50-91a3-124eaaa48a2c" providerId="ADAL" clId="{F9AAFC2A-3AF4-4052-9455-3AF1F8AB2F0A}" dt="2024-01-02T10:31:34.052" v="12" actId="14100"/>
        <pc:sldMkLst>
          <pc:docMk/>
          <pc:sldMk cId="3645632108" sldId="439"/>
        </pc:sldMkLst>
        <pc:spChg chg="mod">
          <ac:chgData name="Katja Remes" userId="d39e35ad-c3a2-4d50-91a3-124eaaa48a2c" providerId="ADAL" clId="{F9AAFC2A-3AF4-4052-9455-3AF1F8AB2F0A}" dt="2024-01-02T10:31:30.603" v="11" actId="1076"/>
          <ac:spMkLst>
            <pc:docMk/>
            <pc:sldMk cId="3645632108" sldId="439"/>
            <ac:spMk id="8" creationId="{884BA1E6-F675-406E-9CC9-A92B98AE1118}"/>
          </ac:spMkLst>
        </pc:spChg>
        <pc:picChg chg="mod">
          <ac:chgData name="Katja Remes" userId="d39e35ad-c3a2-4d50-91a3-124eaaa48a2c" providerId="ADAL" clId="{F9AAFC2A-3AF4-4052-9455-3AF1F8AB2F0A}" dt="2024-01-02T10:31:34.052" v="12" actId="14100"/>
          <ac:picMkLst>
            <pc:docMk/>
            <pc:sldMk cId="3645632108" sldId="439"/>
            <ac:picMk id="5" creationId="{BAC0449D-A872-4754-9EF4-BB88EE35A223}"/>
          </ac:picMkLst>
        </pc:picChg>
      </pc:sldChg>
      <pc:sldChg chg="modSp mod">
        <pc:chgData name="Katja Remes" userId="d39e35ad-c3a2-4d50-91a3-124eaaa48a2c" providerId="ADAL" clId="{F9AAFC2A-3AF4-4052-9455-3AF1F8AB2F0A}" dt="2024-01-02T10:32:17.962" v="13" actId="1076"/>
        <pc:sldMkLst>
          <pc:docMk/>
          <pc:sldMk cId="3964003697" sldId="440"/>
        </pc:sldMkLst>
        <pc:spChg chg="mod">
          <ac:chgData name="Katja Remes" userId="d39e35ad-c3a2-4d50-91a3-124eaaa48a2c" providerId="ADAL" clId="{F9AAFC2A-3AF4-4052-9455-3AF1F8AB2F0A}" dt="2024-01-02T10:32:17.962" v="13" actId="1076"/>
          <ac:spMkLst>
            <pc:docMk/>
            <pc:sldMk cId="3964003697" sldId="440"/>
            <ac:spMk id="4" creationId="{EF6BC8DD-6B38-60E2-21DB-B717EE33C00F}"/>
          </ac:spMkLst>
        </pc:spChg>
      </pc:sldChg>
      <pc:sldChg chg="del">
        <pc:chgData name="Katja Remes" userId="d39e35ad-c3a2-4d50-91a3-124eaaa48a2c" providerId="ADAL" clId="{F9AAFC2A-3AF4-4052-9455-3AF1F8AB2F0A}" dt="2024-01-02T10:38:29.800" v="33" actId="47"/>
        <pc:sldMkLst>
          <pc:docMk/>
          <pc:sldMk cId="4227286738" sldId="441"/>
        </pc:sldMkLst>
      </pc:sldChg>
      <pc:sldChg chg="del">
        <pc:chgData name="Katja Remes" userId="d39e35ad-c3a2-4d50-91a3-124eaaa48a2c" providerId="ADAL" clId="{F9AAFC2A-3AF4-4052-9455-3AF1F8AB2F0A}" dt="2024-01-02T10:38:16.639" v="30" actId="47"/>
        <pc:sldMkLst>
          <pc:docMk/>
          <pc:sldMk cId="267926629" sldId="445"/>
        </pc:sldMkLst>
      </pc:sldChg>
      <pc:sldChg chg="del">
        <pc:chgData name="Katja Remes" userId="d39e35ad-c3a2-4d50-91a3-124eaaa48a2c" providerId="ADAL" clId="{F9AAFC2A-3AF4-4052-9455-3AF1F8AB2F0A}" dt="2024-01-02T10:38:19.996" v="31" actId="47"/>
        <pc:sldMkLst>
          <pc:docMk/>
          <pc:sldMk cId="2980508759" sldId="448"/>
        </pc:sldMkLst>
      </pc:sldChg>
      <pc:sldChg chg="del">
        <pc:chgData name="Katja Remes" userId="d39e35ad-c3a2-4d50-91a3-124eaaa48a2c" providerId="ADAL" clId="{F9AAFC2A-3AF4-4052-9455-3AF1F8AB2F0A}" dt="2024-01-02T10:38:12.869" v="29" actId="47"/>
        <pc:sldMkLst>
          <pc:docMk/>
          <pc:sldMk cId="3768445572" sldId="449"/>
        </pc:sldMkLst>
      </pc:sldChg>
      <pc:sldMasterChg chg="del delSldLayout">
        <pc:chgData name="Katja Remes" userId="d39e35ad-c3a2-4d50-91a3-124eaaa48a2c" providerId="ADAL" clId="{F9AAFC2A-3AF4-4052-9455-3AF1F8AB2F0A}" dt="2024-01-02T10:38:16.639" v="30" actId="47"/>
        <pc:sldMasterMkLst>
          <pc:docMk/>
          <pc:sldMasterMk cId="2980503398" sldId="2147483688"/>
        </pc:sldMasterMkLst>
        <pc:sldLayoutChg chg="del">
          <pc:chgData name="Katja Remes" userId="d39e35ad-c3a2-4d50-91a3-124eaaa48a2c" providerId="ADAL" clId="{F9AAFC2A-3AF4-4052-9455-3AF1F8AB2F0A}" dt="2024-01-02T10:38:16.639" v="30" actId="47"/>
          <pc:sldLayoutMkLst>
            <pc:docMk/>
            <pc:sldMasterMk cId="2980503398" sldId="2147483688"/>
            <pc:sldLayoutMk cId="2443185440" sldId="2147483689"/>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1631100314" sldId="2147483690"/>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914576499" sldId="2147483691"/>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686894354" sldId="2147483692"/>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2927243284" sldId="2147483693"/>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2872791806" sldId="2147483694"/>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3886957072" sldId="2147483695"/>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3765349842" sldId="2147483696"/>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2234540939" sldId="2147483697"/>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3489736373" sldId="2147483698"/>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3686209504" sldId="2147483699"/>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504829551" sldId="2147483700"/>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2744806866" sldId="2147483701"/>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1542047712" sldId="2147483702"/>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3302341574" sldId="2147483703"/>
          </pc:sldLayoutMkLst>
        </pc:sldLayoutChg>
        <pc:sldLayoutChg chg="del">
          <pc:chgData name="Katja Remes" userId="d39e35ad-c3a2-4d50-91a3-124eaaa48a2c" providerId="ADAL" clId="{F9AAFC2A-3AF4-4052-9455-3AF1F8AB2F0A}" dt="2024-01-02T10:38:16.639" v="30" actId="47"/>
          <pc:sldLayoutMkLst>
            <pc:docMk/>
            <pc:sldMasterMk cId="2980503398" sldId="2147483688"/>
            <pc:sldLayoutMk cId="1820244978" sldId="2147483704"/>
          </pc:sldLayoutMkLst>
        </pc:sldLayoutChg>
      </pc:sldMasterChg>
    </pc:docChg>
  </pc:docChgLst>
  <pc:docChgLst>
    <pc:chgData name="Vieras" userId="S::urn:spo:anon#8fdbd6656855d2a5b72bd8000d7a12b4a5f0f2529976591cc02f68a11f9e3358::" providerId="AD" clId="Web-{688464A1-DBEC-D6F0-F8DD-B4F2984EC98D}"/>
    <pc:docChg chg="modSld">
      <pc:chgData name="Vieras" userId="S::urn:spo:anon#8fdbd6656855d2a5b72bd8000d7a12b4a5f0f2529976591cc02f68a11f9e3358::" providerId="AD" clId="Web-{688464A1-DBEC-D6F0-F8DD-B4F2984EC98D}" dt="2024-01-03T07:39:12.677" v="2"/>
      <pc:docMkLst>
        <pc:docMk/>
      </pc:docMkLst>
      <pc:sldChg chg="delSp">
        <pc:chgData name="Vieras" userId="S::urn:spo:anon#8fdbd6656855d2a5b72bd8000d7a12b4a5f0f2529976591cc02f68a11f9e3358::" providerId="AD" clId="Web-{688464A1-DBEC-D6F0-F8DD-B4F2984EC98D}" dt="2024-01-03T07:39:12.677" v="2"/>
        <pc:sldMkLst>
          <pc:docMk/>
          <pc:sldMk cId="3264864563" sldId="430"/>
        </pc:sldMkLst>
        <pc:spChg chg="del">
          <ac:chgData name="Vieras" userId="S::urn:spo:anon#8fdbd6656855d2a5b72bd8000d7a12b4a5f0f2529976591cc02f68a11f9e3358::" providerId="AD" clId="Web-{688464A1-DBEC-D6F0-F8DD-B4F2984EC98D}" dt="2024-01-03T07:39:12.677" v="2"/>
          <ac:spMkLst>
            <pc:docMk/>
            <pc:sldMk cId="3264864563" sldId="430"/>
            <ac:spMk id="7" creationId="{D390D202-0047-CA5B-A417-68E73321F73D}"/>
          </ac:spMkLst>
        </pc:spChg>
      </pc:sldChg>
      <pc:sldChg chg="modSp">
        <pc:chgData name="Vieras" userId="S::urn:spo:anon#8fdbd6656855d2a5b72bd8000d7a12b4a5f0f2529976591cc02f68a11f9e3358::" providerId="AD" clId="Web-{688464A1-DBEC-D6F0-F8DD-B4F2984EC98D}" dt="2024-01-03T07:39:01.645" v="1" actId="20577"/>
        <pc:sldMkLst>
          <pc:docMk/>
          <pc:sldMk cId="898680135" sldId="433"/>
        </pc:sldMkLst>
        <pc:spChg chg="mod">
          <ac:chgData name="Vieras" userId="S::urn:spo:anon#8fdbd6656855d2a5b72bd8000d7a12b4a5f0f2529976591cc02f68a11f9e3358::" providerId="AD" clId="Web-{688464A1-DBEC-D6F0-F8DD-B4F2984EC98D}" dt="2024-01-03T07:39:01.645" v="1" actId="20577"/>
          <ac:spMkLst>
            <pc:docMk/>
            <pc:sldMk cId="898680135" sldId="433"/>
            <ac:spMk id="4" creationId="{39176884-8AB6-A066-6475-26279DFBD8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25F434-5D7F-4269-BD67-E7AF3A67A3F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3E0C012-074A-4D94-B744-34E2DB31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28A6C6-C2C1-4932-BA26-436E6929F0DA}"/>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E2B899B1-26F0-489F-94EA-62517078685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608CB54-9D3A-44CD-B653-B5029836C563}"/>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28537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059D8D-7B98-4D43-922B-091D00A9624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EAF87DC-F08D-4E6D-93F9-FA039360E5F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9BFF13-92A2-419E-85C8-88D07149EC2C}"/>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FE27BB42-78E7-4493-9BDE-7BC5AACBC85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F1D9F7D-5D31-4D11-9449-CC4D155FB872}"/>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294878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659D09D-F2C7-4C6D-AC22-A5BDF12545A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A6B59F-AAE6-4631-AC01-27FFF6C4555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AE86C07-4E62-452C-A079-01498CAF29E4}"/>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51D905D1-5A56-4D03-9BFB-B7397F8044A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3CEFAC-4F02-4021-9510-268AED551217}"/>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393759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AFB5293-D13E-4440-AB8D-915CED5E317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896C1E8E-2D11-4983-9B0F-78C358EBAB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a:extLst>
              <a:ext uri="{FF2B5EF4-FFF2-40B4-BE49-F238E27FC236}">
                <a16:creationId xmlns:a16="http://schemas.microsoft.com/office/drawing/2014/main" id="{C37CB3A9-409A-4FE8-BD3B-9BFF08AF0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9" name="Otsikko 1">
            <a:extLst>
              <a:ext uri="{FF2B5EF4-FFF2-40B4-BE49-F238E27FC236}">
                <a16:creationId xmlns:a16="http://schemas.microsoft.com/office/drawing/2014/main" id="{17F08F63-6A57-4DAF-8F20-F495F4A5E802}"/>
              </a:ext>
            </a:extLst>
          </p:cNvPr>
          <p:cNvSpPr>
            <a:spLocks noGrp="1"/>
          </p:cNvSpPr>
          <p:nvPr>
            <p:ph type="title"/>
          </p:nvPr>
        </p:nvSpPr>
        <p:spPr>
          <a:xfrm>
            <a:off x="1876096" y="322266"/>
            <a:ext cx="9477703" cy="1325563"/>
          </a:xfrm>
        </p:spPr>
        <p:txBody>
          <a:bodyPr/>
          <a:lstStyle/>
          <a:p>
            <a:r>
              <a:rPr lang="fi-FI"/>
              <a:t>Muokkaa ots. perustyyl. napsautt.</a:t>
            </a:r>
            <a:endParaRPr lang="fi-FI" dirty="0"/>
          </a:p>
        </p:txBody>
      </p:sp>
      <p:pic>
        <p:nvPicPr>
          <p:cNvPr id="10" name="Kuva 9">
            <a:extLst>
              <a:ext uri="{FF2B5EF4-FFF2-40B4-BE49-F238E27FC236}">
                <a16:creationId xmlns:a16="http://schemas.microsoft.com/office/drawing/2014/main" id="{271C1723-52B1-4147-88A9-F7DF45C96C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060224" y="372826"/>
            <a:ext cx="9699665" cy="6858000"/>
          </a:xfrm>
          <a:prstGeom prst="rect">
            <a:avLst/>
          </a:prstGeom>
        </p:spPr>
      </p:pic>
    </p:spTree>
    <p:extLst>
      <p:ext uri="{BB962C8B-B14F-4D97-AF65-F5344CB8AC3E}">
        <p14:creationId xmlns:p14="http://schemas.microsoft.com/office/powerpoint/2010/main" val="141023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314F2F-1EBB-4AED-9E73-173CE1977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B00866D-98ED-4B18-8B06-4E451FF2AFD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597C0D6F-0473-45BF-8AEB-039B305E9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6B2DF0-E37E-44C2-BC10-7FF91988544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Kuva 9">
            <a:extLst>
              <a:ext uri="{FF2B5EF4-FFF2-40B4-BE49-F238E27FC236}">
                <a16:creationId xmlns:a16="http://schemas.microsoft.com/office/drawing/2014/main" id="{B9A66EF6-15B1-48A8-9C70-CE9FCD6D2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11" name="Otsikko 1">
            <a:extLst>
              <a:ext uri="{FF2B5EF4-FFF2-40B4-BE49-F238E27FC236}">
                <a16:creationId xmlns:a16="http://schemas.microsoft.com/office/drawing/2014/main" id="{28FA2276-A556-455A-9F0D-C113F940E1CA}"/>
              </a:ext>
            </a:extLst>
          </p:cNvPr>
          <p:cNvSpPr>
            <a:spLocks noGrp="1"/>
          </p:cNvSpPr>
          <p:nvPr>
            <p:ph type="title"/>
          </p:nvPr>
        </p:nvSpPr>
        <p:spPr>
          <a:xfrm>
            <a:off x="1876096" y="322266"/>
            <a:ext cx="9477703" cy="1325563"/>
          </a:xfrm>
        </p:spPr>
        <p:txBody>
          <a:bodyPr/>
          <a:lstStyle/>
          <a:p>
            <a:r>
              <a:rPr lang="fi-FI"/>
              <a:t>Muokkaa ots. perustyyl. napsautt.</a:t>
            </a:r>
            <a:endParaRPr lang="fi-FI" dirty="0"/>
          </a:p>
        </p:txBody>
      </p:sp>
      <p:pic>
        <p:nvPicPr>
          <p:cNvPr id="12" name="Kuva 11">
            <a:extLst>
              <a:ext uri="{FF2B5EF4-FFF2-40B4-BE49-F238E27FC236}">
                <a16:creationId xmlns:a16="http://schemas.microsoft.com/office/drawing/2014/main" id="{481AD7E2-0035-44B2-819B-63A8331E0E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060224" y="372826"/>
            <a:ext cx="9699665" cy="6858000"/>
          </a:xfrm>
          <a:prstGeom prst="rect">
            <a:avLst/>
          </a:prstGeom>
        </p:spPr>
      </p:pic>
    </p:spTree>
    <p:extLst>
      <p:ext uri="{BB962C8B-B14F-4D97-AF65-F5344CB8AC3E}">
        <p14:creationId xmlns:p14="http://schemas.microsoft.com/office/powerpoint/2010/main" val="22752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988F777-ECB9-458F-97ED-1D55839E18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7" name="Otsikko 1">
            <a:extLst>
              <a:ext uri="{FF2B5EF4-FFF2-40B4-BE49-F238E27FC236}">
                <a16:creationId xmlns:a16="http://schemas.microsoft.com/office/drawing/2014/main" id="{C9A3DCC3-FFC6-44B1-92A1-A8C3041AC47C}"/>
              </a:ext>
            </a:extLst>
          </p:cNvPr>
          <p:cNvSpPr>
            <a:spLocks noGrp="1"/>
          </p:cNvSpPr>
          <p:nvPr>
            <p:ph type="title"/>
          </p:nvPr>
        </p:nvSpPr>
        <p:spPr>
          <a:xfrm>
            <a:off x="1876096" y="322266"/>
            <a:ext cx="9477703" cy="1325563"/>
          </a:xfrm>
        </p:spPr>
        <p:txBody>
          <a:bodyPr/>
          <a:lstStyle/>
          <a:p>
            <a:r>
              <a:rPr lang="fi-FI"/>
              <a:t>Muokkaa ots. perustyyl. napsautt.</a:t>
            </a:r>
            <a:endParaRPr lang="fi-FI" dirty="0"/>
          </a:p>
        </p:txBody>
      </p:sp>
    </p:spTree>
    <p:extLst>
      <p:ext uri="{BB962C8B-B14F-4D97-AF65-F5344CB8AC3E}">
        <p14:creationId xmlns:p14="http://schemas.microsoft.com/office/powerpoint/2010/main" val="279364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C8C0A-300B-0DF2-67A6-830B6070B25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74193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8044A2-F380-6070-B138-E6087CC7F56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3EC9E3F-3C52-BC96-5659-DE860D669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928668C-AEEB-BC9C-FA65-24AFAF87E314}"/>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1612B7D-692A-0A34-79C2-F054F21925D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4F417DE-D548-4863-ADDA-D1B51D9D898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29191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3F7B0E-7460-344A-9BE4-A3B43C2ECCE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5AFC29-0C57-87E9-1642-9BA6EA25EC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A43123-AB95-A349-17CF-3417742DF606}"/>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34465F01-7346-641A-42BF-AD515906DB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A8194A06-8409-D22A-E4FA-CED96697BB82}"/>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1073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05D90C-613E-DD13-4680-BB74DB5922C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2C30475-C15A-F903-D29B-BE89D26AE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A16AA38C-1238-1096-D69A-46B67FF3958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0BE30DB-FB19-A7E0-82B9-96D9E36B5DC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FCA8031-8F5F-62BB-5E10-757C3E977B0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3468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91F6F0-D002-AA71-B4C8-DFE813DEEF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602296-E23D-6DDC-436C-2AFBBCA1607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D0DC62E-CDC6-71EE-C648-2E2407D50EF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C538A38-A73B-E562-2F49-32D71E3365E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1962FE3D-CB64-6AF3-5132-6EAED91E92F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C2775A2-D2AC-C214-AC1A-F8F3D70E00B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140905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78B019-B3D3-4D93-9835-14165C606F5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5E2E12-8AF5-4ED1-B2DB-DF347D2ADF6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4A17E5-A8B5-4667-A6AA-047B01A3BB10}"/>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910C4C3F-734B-4142-AAAE-502D070657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AB971DE-0BFE-4C07-8374-CBB6D5500DC4}"/>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1434652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56C7E9-2BD9-7438-B556-E312B11DA83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1A839B4-DE76-FB6F-4E36-8871988583E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4" name="Alatunnisteen paikkamerkki 3">
            <a:extLst>
              <a:ext uri="{FF2B5EF4-FFF2-40B4-BE49-F238E27FC236}">
                <a16:creationId xmlns:a16="http://schemas.microsoft.com/office/drawing/2014/main" id="{77F89888-26A3-BECC-3E18-43998928742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F9BF9EDB-EEF1-EFDA-2837-F7227DD2F79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
        <p:nvSpPr>
          <p:cNvPr id="6" name="Tekstin paikkamerkki 2">
            <a:extLst>
              <a:ext uri="{FF2B5EF4-FFF2-40B4-BE49-F238E27FC236}">
                <a16:creationId xmlns:a16="http://schemas.microsoft.com/office/drawing/2014/main" id="{9AF31D71-EE31-1234-D130-D90B580CB70B}"/>
              </a:ext>
            </a:extLst>
          </p:cNvPr>
          <p:cNvSpPr>
            <a:spLocks noGrp="1"/>
          </p:cNvSpPr>
          <p:nvPr>
            <p:ph type="body" idx="1"/>
          </p:nvPr>
        </p:nvSpPr>
        <p:spPr>
          <a:xfrm>
            <a:off x="838200" y="2010855"/>
            <a:ext cx="10515600" cy="36675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70508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D275284-B8A7-6F67-67E0-E76E70291C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3" name="Alatunnisteen paikkamerkki 2">
            <a:extLst>
              <a:ext uri="{FF2B5EF4-FFF2-40B4-BE49-F238E27FC236}">
                <a16:creationId xmlns:a16="http://schemas.microsoft.com/office/drawing/2014/main" id="{F3219F97-A92E-D9EB-CEDA-95FC89A97D3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1331D4D0-F1BF-10FF-8125-E310F43E725E}"/>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169022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D6641-9C3C-2B08-1016-9F4BD98260FC}"/>
              </a:ext>
            </a:extLst>
          </p:cNvPr>
          <p:cNvSpPr>
            <a:spLocks noGrp="1"/>
          </p:cNvSpPr>
          <p:nvPr>
            <p:ph type="title"/>
          </p:nvPr>
        </p:nvSpPr>
        <p:spPr>
          <a:xfrm>
            <a:off x="839788" y="457200"/>
            <a:ext cx="3932237" cy="1600200"/>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9720418F-FECD-6FF2-929C-537C3712D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152D285-E2A2-AAF2-1055-8BC5567C6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666B531-CAC6-7A72-6BF4-D03B1B4D1D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8C732C19-144F-6446-4443-2CAA04170DB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98DD29DA-B1DC-3108-E664-B9EB9C1E9E1C}"/>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0031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A8CBB-01B5-882E-A8CD-59002F43D3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0EEF926-09F5-224A-2216-804A508EE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EAA1609-FC34-2DDB-F073-A894F7A9F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42AE260-0040-E978-B97B-3CA064193CB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43548570-E87A-E30F-6CB3-3BFFC71025F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421E87D-C9B2-35AD-6B98-047FC5E97540}"/>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1608223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14ABFB-DAE1-934E-7EFC-0E8F288FD93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A4C2C00-4652-78B5-2DE5-372871BA6D0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666D0F0-A474-9CF6-E92F-053974BA1B3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4FF30216-77D4-A205-ACA7-1BB769405AEB}"/>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A832FF9-37CD-0CFC-37A9-8F5C1B2D177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49520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1BBABE6-13DD-F0A4-17D8-E4A37819C0B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9E7BECC-E103-DDC9-DA97-94E8B23ECE4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563C87-67BD-F432-6DC3-7D0024B1DA5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B158FC04-64F0-CCCB-F366-4B4DA1C829D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93E5CDF5-5883-B6F7-F18D-5CF8F1B5ABD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629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F0DF89-DC6D-4CDF-AB30-8CA7D54C054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FFF2CCC-6586-4DA5-9782-BBEB39B88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3A9BE0A-739C-422C-822D-6877D4C5A6FF}"/>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43CDBE4D-57D8-4478-B1DB-7900F40E5C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8654D0-67BE-4CD5-855B-29CC2EAF74E2}"/>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41612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49752B-24EA-458B-983F-2B8E65D2391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FB51DB-9408-4EF4-932F-0EB0167947F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9129540-9E4D-47A7-B874-BB5EE6D7A21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CC45A45-E105-42BF-9F9F-A3C7084ABA34}"/>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6" name="Alatunnisteen paikkamerkki 5">
            <a:extLst>
              <a:ext uri="{FF2B5EF4-FFF2-40B4-BE49-F238E27FC236}">
                <a16:creationId xmlns:a16="http://schemas.microsoft.com/office/drawing/2014/main" id="{FADB0C9D-7A51-40DE-BD2A-038C4FC3FF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73789F3-2CD4-4591-AAD5-677219F89A2E}"/>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348251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87CD90-9BF6-4DB9-B4F6-2327DAB3263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B1196C5-3109-462E-AA1E-E0300D40C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4AAF12C-8566-420E-8800-0F37128FF4D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36E51BA-0B1F-4B40-B091-47E99DBA6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4F74822-0B75-4D82-A784-CD8DBAB7278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CD4DCE3-C958-4287-9BA1-E506AB85EBDB}"/>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8" name="Alatunnisteen paikkamerkki 7">
            <a:extLst>
              <a:ext uri="{FF2B5EF4-FFF2-40B4-BE49-F238E27FC236}">
                <a16:creationId xmlns:a16="http://schemas.microsoft.com/office/drawing/2014/main" id="{CB22B3A8-ABA2-4F31-B03D-88DF0BACA8C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67A2E09-811E-4595-9729-681CE3AAF4D0}"/>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209359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6B294-25B9-4102-81E0-BC05837ACF9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60DC24-EDA5-4A26-9339-E83DDA3E0EE8}"/>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4" name="Alatunnisteen paikkamerkki 3">
            <a:extLst>
              <a:ext uri="{FF2B5EF4-FFF2-40B4-BE49-F238E27FC236}">
                <a16:creationId xmlns:a16="http://schemas.microsoft.com/office/drawing/2014/main" id="{31207D0C-6BAA-4979-A20B-FF6133BF6BB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CB19390-9FF5-4912-B858-7843A8D99218}"/>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8695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2BB775F-66F4-4A29-B78B-E13546883313}"/>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3" name="Alatunnisteen paikkamerkki 2">
            <a:extLst>
              <a:ext uri="{FF2B5EF4-FFF2-40B4-BE49-F238E27FC236}">
                <a16:creationId xmlns:a16="http://schemas.microsoft.com/office/drawing/2014/main" id="{E2A126E8-A421-444E-AA6C-FCBBACC3E30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ED9516B-DF4E-44DC-940B-9E1796C6DB7D}"/>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15805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182686-E842-4956-BA97-0EB79F5727F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A090503-C447-4388-846D-00C0F4234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A25FF02-6A9C-43DC-A9B4-3AD425518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EDAF92B-E416-4F6A-BCBF-CF46B391F1CD}"/>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6" name="Alatunnisteen paikkamerkki 5">
            <a:extLst>
              <a:ext uri="{FF2B5EF4-FFF2-40B4-BE49-F238E27FC236}">
                <a16:creationId xmlns:a16="http://schemas.microsoft.com/office/drawing/2014/main" id="{8C803684-B1D6-4C4D-B037-8FCC12C63E7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42DF86B-BF59-45F6-B1E1-010D0778AB83}"/>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94076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1CABFD-553B-4DF6-A8C1-1E58A20E6E6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D149FA4-C3F2-4A7C-8D6C-E4D1458AE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E0A95EB-26DF-4327-82E7-87EA2B449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2B2DFA9-2921-4AF6-B8E4-B0B2ADC50DFE}"/>
              </a:ext>
            </a:extLst>
          </p:cNvPr>
          <p:cNvSpPr>
            <a:spLocks noGrp="1"/>
          </p:cNvSpPr>
          <p:nvPr>
            <p:ph type="dt" sz="half" idx="10"/>
          </p:nvPr>
        </p:nvSpPr>
        <p:spPr/>
        <p:txBody>
          <a:bodyPr/>
          <a:lstStyle/>
          <a:p>
            <a:fld id="{DDE30552-E99C-42C0-A592-92D3A739E155}" type="datetimeFigureOut">
              <a:rPr lang="fi-FI" smtClean="0"/>
              <a:t>3.1.2024</a:t>
            </a:fld>
            <a:endParaRPr lang="fi-FI"/>
          </a:p>
        </p:txBody>
      </p:sp>
      <p:sp>
        <p:nvSpPr>
          <p:cNvPr id="6" name="Alatunnisteen paikkamerkki 5">
            <a:extLst>
              <a:ext uri="{FF2B5EF4-FFF2-40B4-BE49-F238E27FC236}">
                <a16:creationId xmlns:a16="http://schemas.microsoft.com/office/drawing/2014/main" id="{6D6D2BFB-9A44-44A1-ABE6-2B7D3FBC6F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9AE8EBF-CF72-4047-A729-A24F9A9FD6BD}"/>
              </a:ext>
            </a:extLst>
          </p:cNvPr>
          <p:cNvSpPr>
            <a:spLocks noGrp="1"/>
          </p:cNvSpPr>
          <p:nvPr>
            <p:ph type="sldNum" sz="quarter" idx="12"/>
          </p:nvPr>
        </p:nvSpPr>
        <p:spPr/>
        <p:txBody>
          <a:bodyPr/>
          <a:lstStyle/>
          <a:p>
            <a:fld id="{D0A6F05D-C113-4359-8C44-A9673C80F416}" type="slidenum">
              <a:rPr lang="fi-FI" smtClean="0"/>
              <a:t>‹#›</a:t>
            </a:fld>
            <a:endParaRPr lang="fi-FI"/>
          </a:p>
        </p:txBody>
      </p:sp>
    </p:spTree>
    <p:extLst>
      <p:ext uri="{BB962C8B-B14F-4D97-AF65-F5344CB8AC3E}">
        <p14:creationId xmlns:p14="http://schemas.microsoft.com/office/powerpoint/2010/main" val="33817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E944C8C-0CF5-4840-9FE1-712CA0BE2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7E316D8-AB51-45CC-BF1C-BA940A65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2C45D3-BA80-4C72-9CAF-1C91056FB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0552-E99C-42C0-A592-92D3A739E155}" type="datetimeFigureOut">
              <a:rPr lang="fi-FI" smtClean="0"/>
              <a:t>3.1.2024</a:t>
            </a:fld>
            <a:endParaRPr lang="fi-FI"/>
          </a:p>
        </p:txBody>
      </p:sp>
      <p:sp>
        <p:nvSpPr>
          <p:cNvPr id="5" name="Alatunnisteen paikkamerkki 4">
            <a:extLst>
              <a:ext uri="{FF2B5EF4-FFF2-40B4-BE49-F238E27FC236}">
                <a16:creationId xmlns:a16="http://schemas.microsoft.com/office/drawing/2014/main" id="{09CC01F8-92B3-410A-B9CF-7545766B8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D40E470-7837-42F3-9915-A9DFB7628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6F05D-C113-4359-8C44-A9673C80F416}" type="slidenum">
              <a:rPr lang="fi-FI" smtClean="0"/>
              <a:t>‹#›</a:t>
            </a:fld>
            <a:endParaRPr lang="fi-FI"/>
          </a:p>
        </p:txBody>
      </p:sp>
    </p:spTree>
    <p:extLst>
      <p:ext uri="{BB962C8B-B14F-4D97-AF65-F5344CB8AC3E}">
        <p14:creationId xmlns:p14="http://schemas.microsoft.com/office/powerpoint/2010/main" val="6635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8667334-FA4B-4DE0-A9D7-3E3D8EDB9659}"/>
              </a:ext>
            </a:extLst>
          </p:cNvPr>
          <p:cNvSpPr>
            <a:spLocks noGrp="1"/>
          </p:cNvSpPr>
          <p:nvPr>
            <p:ph type="title"/>
          </p:nvPr>
        </p:nvSpPr>
        <p:spPr>
          <a:xfrm>
            <a:off x="1024631" y="2671026"/>
            <a:ext cx="10515600" cy="1325563"/>
          </a:xfrm>
          <a:prstGeom prst="rect">
            <a:avLst/>
          </a:prstGeom>
        </p:spPr>
        <p:txBody>
          <a:bodyPr vert="horz" lIns="91440" tIns="45720" rIns="91440" bIns="45720" rtlCol="0" anchor="ctr">
            <a:normAutofit/>
          </a:bodyPr>
          <a:lstStyle/>
          <a:p>
            <a:r>
              <a:rPr lang="fi-FI"/>
              <a:t>Muokkaa ots. perustyyl. napsautt.</a:t>
            </a:r>
          </a:p>
        </p:txBody>
      </p:sp>
      <p:pic>
        <p:nvPicPr>
          <p:cNvPr id="10" name="Kuva 9">
            <a:extLst>
              <a:ext uri="{FF2B5EF4-FFF2-40B4-BE49-F238E27FC236}">
                <a16:creationId xmlns:a16="http://schemas.microsoft.com/office/drawing/2014/main" id="{936F2825-4424-EF92-40EF-CADD8F303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52575" y="-71158"/>
            <a:ext cx="4552874" cy="1324185"/>
          </a:xfrm>
          <a:prstGeom prst="rect">
            <a:avLst/>
          </a:prstGeom>
        </p:spPr>
      </p:pic>
      <p:pic>
        <p:nvPicPr>
          <p:cNvPr id="4" name="Kuva 3">
            <a:extLst>
              <a:ext uri="{FF2B5EF4-FFF2-40B4-BE49-F238E27FC236}">
                <a16:creationId xmlns:a16="http://schemas.microsoft.com/office/drawing/2014/main" id="{F44DE8AA-D28A-1146-930B-AF4637F46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9815"/>
            <a:ext cx="3456373" cy="977561"/>
          </a:xfrm>
          <a:prstGeom prst="rect">
            <a:avLst/>
          </a:prstGeom>
        </p:spPr>
      </p:pic>
    </p:spTree>
    <p:extLst>
      <p:ext uri="{BB962C8B-B14F-4D97-AF65-F5344CB8AC3E}">
        <p14:creationId xmlns:p14="http://schemas.microsoft.com/office/powerpoint/2010/main" val="563381311"/>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E079F2C-8D95-39EF-069B-A7FA3E1E7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6226FDC-9AC5-447B-B566-6DF05F2B3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07A0956F-39D6-4440-14BC-B060CB673CBF}"/>
              </a:ext>
            </a:extLst>
          </p:cNvPr>
          <p:cNvPicPr>
            <a:picLocks noChangeAspect="1"/>
          </p:cNvPicPr>
          <p:nvPr userDrawn="1"/>
        </p:nvPicPr>
        <p:blipFill>
          <a:blip r:embed="rId12">
            <a:alphaModFix amt="50000"/>
            <a:extLst>
              <a:ext uri="{28A0092B-C50C-407E-A947-70E740481C1C}">
                <a14:useLocalDpi xmlns:a14="http://schemas.microsoft.com/office/drawing/2010/main" val="0"/>
              </a:ext>
            </a:extLst>
          </a:blip>
          <a:stretch>
            <a:fillRect/>
          </a:stretch>
        </p:blipFill>
        <p:spPr>
          <a:xfrm>
            <a:off x="0" y="6311900"/>
            <a:ext cx="1657035" cy="465132"/>
          </a:xfrm>
          <a:prstGeom prst="rect">
            <a:avLst/>
          </a:prstGeom>
        </p:spPr>
      </p:pic>
      <p:pic>
        <p:nvPicPr>
          <p:cNvPr id="10" name="Kuva 9">
            <a:extLst>
              <a:ext uri="{FF2B5EF4-FFF2-40B4-BE49-F238E27FC236}">
                <a16:creationId xmlns:a16="http://schemas.microsoft.com/office/drawing/2014/main" id="{B6A76184-F83B-F90A-9DE8-48767C0CE111}"/>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10496550" y="4234704"/>
            <a:ext cx="3390900" cy="3390900"/>
          </a:xfrm>
          <a:prstGeom prst="rect">
            <a:avLst/>
          </a:prstGeom>
        </p:spPr>
      </p:pic>
      <p:pic>
        <p:nvPicPr>
          <p:cNvPr id="7" name="Kuva 6">
            <a:extLst>
              <a:ext uri="{FF2B5EF4-FFF2-40B4-BE49-F238E27FC236}">
                <a16:creationId xmlns:a16="http://schemas.microsoft.com/office/drawing/2014/main" id="{AD53E59E-9E26-868D-E058-F9C45CF4BEE3}"/>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589789" y="-224664"/>
            <a:ext cx="1179577" cy="1179577"/>
          </a:xfrm>
          <a:prstGeom prst="rect">
            <a:avLst/>
          </a:prstGeom>
        </p:spPr>
      </p:pic>
    </p:spTree>
    <p:extLst>
      <p:ext uri="{BB962C8B-B14F-4D97-AF65-F5344CB8AC3E}">
        <p14:creationId xmlns:p14="http://schemas.microsoft.com/office/powerpoint/2010/main" val="26319355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tiedostot.a-klinikkasaatio.fi/Tietopuu_Tutkimussarja_1-2019_Rissanen_ja_Jurvansuu.pdf" TargetMode="External"/><Relationship Id="rId7" Type="http://schemas.openxmlformats.org/officeDocument/2006/relationships/hyperlink" Target="https://kansalaisareena.fi/vapaaehtoiselle/vapaaehtoistoiminnan-maaritelma/" TargetMode="External"/><Relationship Id="rId2" Type="http://schemas.openxmlformats.org/officeDocument/2006/relationships/hyperlink" Target="https://thl.fi/fi/web/alkoholi-tupakka-ja-riippuvuudet/paihdehoito/ok-hanke/vertaistoiminta" TargetMode="External"/><Relationship Id="rId1" Type="http://schemas.openxmlformats.org/officeDocument/2006/relationships/slideLayout" Target="../slideLayouts/slideLayout19.xml"/><Relationship Id="rId6" Type="http://schemas.openxmlformats.org/officeDocument/2006/relationships/hyperlink" Target="https://www.opintokeskussivis.fi/app/uploads/2023/06/Kenen-harteilla-on-vapaaehtoistoiminnan-tulevaisuus-Suomessa.pdf" TargetMode="External"/><Relationship Id="rId5" Type="http://schemas.openxmlformats.org/officeDocument/2006/relationships/hyperlink" Target="https://www.hyvaks.fi/hyvinvointialue/kumppaneille/kokemusasiantuntijat" TargetMode="External"/><Relationship Id="rId4" Type="http://schemas.openxmlformats.org/officeDocument/2006/relationships/hyperlink" Target="https://www.mtkl.fi/toimintamme/vertaiset-ja-kokemusasiantuntij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EF9AC3-8D58-7E6D-B109-478ABD37A4B0}"/>
              </a:ext>
            </a:extLst>
          </p:cNvPr>
          <p:cNvSpPr>
            <a:spLocks noGrp="1"/>
          </p:cNvSpPr>
          <p:nvPr>
            <p:ph type="title"/>
          </p:nvPr>
        </p:nvSpPr>
        <p:spPr>
          <a:xfrm>
            <a:off x="950725" y="1807426"/>
            <a:ext cx="10290550" cy="1325563"/>
          </a:xfrm>
        </p:spPr>
        <p:txBody>
          <a:bodyPr>
            <a:normAutofit fontScale="90000"/>
          </a:bodyPr>
          <a:lstStyle/>
          <a:p>
            <a:pPr algn="ctr"/>
            <a:r>
              <a:rPr lang="fi-FI" dirty="0"/>
              <a:t>Meijän </a:t>
            </a:r>
            <a:br>
              <a:rPr lang="fi-FI" dirty="0"/>
            </a:br>
            <a:r>
              <a:rPr lang="fi-FI" dirty="0" err="1"/>
              <a:t>MielenTaidot</a:t>
            </a:r>
            <a:br>
              <a:rPr lang="fi-FI" dirty="0"/>
            </a:br>
            <a:endParaRPr lang="fi-FI" sz="3200" dirty="0"/>
          </a:p>
        </p:txBody>
      </p:sp>
      <p:sp>
        <p:nvSpPr>
          <p:cNvPr id="3" name="Tekstiruutu 2">
            <a:extLst>
              <a:ext uri="{FF2B5EF4-FFF2-40B4-BE49-F238E27FC236}">
                <a16:creationId xmlns:a16="http://schemas.microsoft.com/office/drawing/2014/main" id="{51D3F887-2FF5-7046-4CFF-3015B9F768C9}"/>
              </a:ext>
            </a:extLst>
          </p:cNvPr>
          <p:cNvSpPr txBox="1"/>
          <p:nvPr/>
        </p:nvSpPr>
        <p:spPr>
          <a:xfrm>
            <a:off x="851283" y="3429000"/>
            <a:ext cx="10489434" cy="584775"/>
          </a:xfrm>
          <a:prstGeom prst="rect">
            <a:avLst/>
          </a:prstGeom>
          <a:noFill/>
        </p:spPr>
        <p:txBody>
          <a:bodyPr wrap="square" rtlCol="0">
            <a:spAutoFit/>
          </a:bodyPr>
          <a:lstStyle/>
          <a:p>
            <a:pPr algn="ctr"/>
            <a:r>
              <a:rPr lang="fi-FI" sz="3200" dirty="0"/>
              <a:t>MIELEN HYVINVOINTIA VAPAAEHTOISTOIMINNASTA</a:t>
            </a:r>
          </a:p>
        </p:txBody>
      </p:sp>
      <p:pic>
        <p:nvPicPr>
          <p:cNvPr id="4" name="Kuva 3">
            <a:extLst>
              <a:ext uri="{FF2B5EF4-FFF2-40B4-BE49-F238E27FC236}">
                <a16:creationId xmlns:a16="http://schemas.microsoft.com/office/drawing/2014/main" id="{8B2EEABF-0A44-1F47-BA42-96A762175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822" y="4477372"/>
            <a:ext cx="1934355" cy="1941465"/>
          </a:xfrm>
          <a:prstGeom prst="rect">
            <a:avLst/>
          </a:prstGeom>
        </p:spPr>
      </p:pic>
    </p:spTree>
    <p:extLst>
      <p:ext uri="{BB962C8B-B14F-4D97-AF65-F5344CB8AC3E}">
        <p14:creationId xmlns:p14="http://schemas.microsoft.com/office/powerpoint/2010/main" val="172418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C3FC6D-7D89-81CA-C3F2-CE3E22192BDB}"/>
              </a:ext>
            </a:extLst>
          </p:cNvPr>
          <p:cNvSpPr>
            <a:spLocks noGrp="1"/>
          </p:cNvSpPr>
          <p:nvPr>
            <p:ph type="title"/>
          </p:nvPr>
        </p:nvSpPr>
        <p:spPr>
          <a:xfrm>
            <a:off x="838200" y="0"/>
            <a:ext cx="10515600" cy="1325563"/>
          </a:xfrm>
        </p:spPr>
        <p:txBody>
          <a:bodyPr/>
          <a:lstStyle/>
          <a:p>
            <a:r>
              <a:rPr lang="fi-FI" dirty="0"/>
              <a:t>Vapaaehtoistoiminnan vaikutuksia</a:t>
            </a:r>
          </a:p>
        </p:txBody>
      </p:sp>
      <p:sp>
        <p:nvSpPr>
          <p:cNvPr id="3" name="Sisällön paikkamerkki 2">
            <a:extLst>
              <a:ext uri="{FF2B5EF4-FFF2-40B4-BE49-F238E27FC236}">
                <a16:creationId xmlns:a16="http://schemas.microsoft.com/office/drawing/2014/main" id="{72ABD1ED-6881-9E3B-DED1-63D035EB01DE}"/>
              </a:ext>
            </a:extLst>
          </p:cNvPr>
          <p:cNvSpPr>
            <a:spLocks noGrp="1"/>
          </p:cNvSpPr>
          <p:nvPr>
            <p:ph sz="half" idx="1"/>
          </p:nvPr>
        </p:nvSpPr>
        <p:spPr>
          <a:xfrm>
            <a:off x="555472" y="1207077"/>
            <a:ext cx="10627360" cy="4928235"/>
          </a:xfrm>
        </p:spPr>
        <p:txBody>
          <a:bodyPr>
            <a:normAutofit fontScale="70000" lnSpcReduction="20000"/>
          </a:bodyPr>
          <a:lstStyle/>
          <a:p>
            <a:r>
              <a:rPr lang="fi-FI" dirty="0"/>
              <a:t>Vapaaehtoistoiminnassa </a:t>
            </a:r>
            <a:r>
              <a:rPr lang="fi-FI" b="1" dirty="0"/>
              <a:t>opitaan</a:t>
            </a:r>
            <a:r>
              <a:rPr lang="fi-FI" dirty="0"/>
              <a:t> monia taitoja kuten esim. vuorovaikutus, ongelmanratkaisu, viestintä, kädentaidot, tietotekniikka, kielitaito</a:t>
            </a:r>
          </a:p>
          <a:p>
            <a:r>
              <a:rPr lang="fi-FI" b="1" dirty="0"/>
              <a:t>Nuorille</a:t>
            </a:r>
            <a:r>
              <a:rPr lang="fi-FI" dirty="0"/>
              <a:t> vapaaehtoistoiminnasta saatavat uudet kokemukset ovat tärkeitä. Ne kasvattavat rohkeutta toimia erilaisissa tehtävissä ja tilanteissa, voivat tukea opintopolun valinnassa ja kertovat esimerkiksi kesätyönantajille nuoren aktiivisuudesta. </a:t>
            </a:r>
          </a:p>
          <a:p>
            <a:r>
              <a:rPr lang="fi-FI" b="1" dirty="0"/>
              <a:t>Eläköityneille</a:t>
            </a:r>
            <a:r>
              <a:rPr lang="fi-FI" dirty="0"/>
              <a:t> on puolestaan hyvin palkitsevaa hyödyntää työuran kautta kertynyttä osaamista vapaaehtoistoiminnassa ja kasvattaa sitä entisestään. </a:t>
            </a:r>
          </a:p>
          <a:p>
            <a:r>
              <a:rPr lang="fi-FI" b="1" dirty="0"/>
              <a:t>Maahan muuttaneet</a:t>
            </a:r>
            <a:r>
              <a:rPr lang="fi-FI" dirty="0"/>
              <a:t> oppivat vapaaehtoistoiminnassa paitsi tehtävään tarvittavia taitoja, myös suomen kieltä ja kansalaisyhteiskunnan toimintaperiaatteita.</a:t>
            </a:r>
          </a:p>
          <a:p>
            <a:r>
              <a:rPr lang="fi-FI" dirty="0"/>
              <a:t>Vapaaehtoistoiminnan kautta voi myös </a:t>
            </a:r>
            <a:r>
              <a:rPr lang="fi-FI" b="1" dirty="0"/>
              <a:t>työllistyä</a:t>
            </a:r>
            <a:r>
              <a:rPr lang="fi-FI" dirty="0"/>
              <a:t>. Toiminnassa kartutetut taidot, osaaminen ja kokemus, verkostojen luominen, aktiivinen osallistuminen ja uusien mielenkiinnon kohteiden löytyminen luovat toisinaan mahdollisuuksia uuden uran tai työpaikan löytymiselle</a:t>
            </a:r>
          </a:p>
          <a:p>
            <a:r>
              <a:rPr lang="fi-FI" dirty="0"/>
              <a:t>Vapaaehtoistoiminnan kautta moni ihminen kokee sellaista </a:t>
            </a:r>
            <a:r>
              <a:rPr lang="fi-FI" b="1" dirty="0"/>
              <a:t>osallisuutta ja yhteisöllisyyttä</a:t>
            </a:r>
            <a:r>
              <a:rPr lang="fi-FI" dirty="0"/>
              <a:t>, jota hän ei kokisi missään muualla. Erityisesti työelämän ulkopuolella oleville, yksinäisyyttä kokeville, vaikeuksien kanssa painiskeleville tai syrjäytetyille ihmisille vapaaehtoistoiminnasta saatava osallisuuden ja toimijuuden kokemus voi olla elintärkeää</a:t>
            </a:r>
          </a:p>
          <a:p>
            <a:endParaRPr lang="fi-FI" dirty="0"/>
          </a:p>
        </p:txBody>
      </p:sp>
      <p:sp>
        <p:nvSpPr>
          <p:cNvPr id="6" name="Suorakulmio 5">
            <a:extLst>
              <a:ext uri="{FF2B5EF4-FFF2-40B4-BE49-F238E27FC236}">
                <a16:creationId xmlns:a16="http://schemas.microsoft.com/office/drawing/2014/main" id="{8AFE80C4-74BE-B014-CC98-AFB7F2FF2454}"/>
              </a:ext>
            </a:extLst>
          </p:cNvPr>
          <p:cNvSpPr/>
          <p:nvPr/>
        </p:nvSpPr>
        <p:spPr>
          <a:xfrm>
            <a:off x="2722880" y="6186806"/>
            <a:ext cx="7938113" cy="558661"/>
          </a:xfrm>
          <a:prstGeom prst="rect">
            <a:avLst/>
          </a:prstGeom>
          <a:solidFill>
            <a:schemeClr val="accent1">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F97BEBCF-F41F-A290-D6E0-FD6E67ED542A}"/>
              </a:ext>
            </a:extLst>
          </p:cNvPr>
          <p:cNvSpPr txBox="1"/>
          <p:nvPr/>
        </p:nvSpPr>
        <p:spPr>
          <a:xfrm>
            <a:off x="2848303" y="6253798"/>
            <a:ext cx="8019393" cy="369332"/>
          </a:xfrm>
          <a:prstGeom prst="rect">
            <a:avLst/>
          </a:prstGeom>
          <a:noFill/>
        </p:spPr>
        <p:txBody>
          <a:bodyPr wrap="square" rtlCol="0">
            <a:spAutoFit/>
          </a:bodyPr>
          <a:lstStyle/>
          <a:p>
            <a:r>
              <a:rPr lang="fi-FI" dirty="0"/>
              <a:t>Mitä muita positiivisia vaikutuksia vapaaehtoistoiminnasta voi saada?</a:t>
            </a:r>
          </a:p>
        </p:txBody>
      </p:sp>
    </p:spTree>
    <p:extLst>
      <p:ext uri="{BB962C8B-B14F-4D97-AF65-F5344CB8AC3E}">
        <p14:creationId xmlns:p14="http://schemas.microsoft.com/office/powerpoint/2010/main" val="326486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FC15EA-4179-8A17-32BB-9DBF8DFB7729}"/>
              </a:ext>
            </a:extLst>
          </p:cNvPr>
          <p:cNvSpPr>
            <a:spLocks noGrp="1"/>
          </p:cNvSpPr>
          <p:nvPr>
            <p:ph type="title"/>
          </p:nvPr>
        </p:nvSpPr>
        <p:spPr/>
        <p:txBody>
          <a:bodyPr/>
          <a:lstStyle/>
          <a:p>
            <a:r>
              <a:rPr lang="fi-FI" dirty="0"/>
              <a:t>Sitaatteja kyselystä (vapaaehtoistyö.fi)</a:t>
            </a:r>
          </a:p>
        </p:txBody>
      </p:sp>
      <p:sp>
        <p:nvSpPr>
          <p:cNvPr id="3" name="Sisällön paikkamerkki 2">
            <a:extLst>
              <a:ext uri="{FF2B5EF4-FFF2-40B4-BE49-F238E27FC236}">
                <a16:creationId xmlns:a16="http://schemas.microsoft.com/office/drawing/2014/main" id="{8F1E70A3-64E9-502D-B641-6D2B9DA7C182}"/>
              </a:ext>
            </a:extLst>
          </p:cNvPr>
          <p:cNvSpPr>
            <a:spLocks noGrp="1"/>
          </p:cNvSpPr>
          <p:nvPr>
            <p:ph sz="half" idx="1"/>
          </p:nvPr>
        </p:nvSpPr>
        <p:spPr/>
        <p:txBody>
          <a:bodyPr>
            <a:normAutofit fontScale="62500" lnSpcReduction="20000"/>
          </a:bodyPr>
          <a:lstStyle/>
          <a:p>
            <a:pPr marL="0" indent="0">
              <a:buNone/>
            </a:pPr>
            <a:r>
              <a:rPr lang="fi-FI" dirty="0"/>
              <a:t>”Suosittelen kaikille halukkaille vapaaehtoistyötä. Siinä pärjää jokainen, joka haluaa olla tekemisissä ihmisten kanssa. Pitää olla vaan ihminen ihmiselle.”</a:t>
            </a:r>
          </a:p>
          <a:p>
            <a:pPr marL="0" indent="0">
              <a:buNone/>
            </a:pPr>
            <a:r>
              <a:rPr lang="fi-FI" dirty="0"/>
              <a:t>”Rohkeasti mukaan vaan, vaikka et olisikaan ammattilainen. Tulee hyvä mieli!”</a:t>
            </a:r>
          </a:p>
          <a:p>
            <a:pPr marL="0" indent="0">
              <a:buNone/>
            </a:pPr>
            <a:r>
              <a:rPr lang="fi-FI" dirty="0"/>
              <a:t>”Ryhtykää ihmeessä, se rikastuttaa elämää.”</a:t>
            </a:r>
          </a:p>
          <a:p>
            <a:pPr marL="0" indent="0">
              <a:buNone/>
            </a:pPr>
            <a:r>
              <a:rPr lang="fi-FI" dirty="0"/>
              <a:t>”Seurustelu uusien tai tuttujen ihmisten kanssa on mukavaa, hauskaa ja iloistakin. Antaa positiivista energiaa.”</a:t>
            </a:r>
          </a:p>
          <a:p>
            <a:pPr marL="0" indent="0">
              <a:buNone/>
            </a:pPr>
            <a:r>
              <a:rPr lang="fi-FI" dirty="0"/>
              <a:t> ”Vaihtelua elämän arkirutiineihin. Jokaiselle löytyy jotakin yhteisvastuullista osallistumista.”</a:t>
            </a:r>
          </a:p>
          <a:p>
            <a:pPr marL="0" indent="0">
              <a:buNone/>
            </a:pPr>
            <a:r>
              <a:rPr lang="fi-FI" dirty="0"/>
              <a:t>”Uskon, että jokaisella on/olisi jotain taitoja ja johonkin vapaaehtoistyöhön annettavaa, jos sen vain oivaltaa.”</a:t>
            </a:r>
          </a:p>
          <a:p>
            <a:endParaRPr lang="fi-FI" dirty="0"/>
          </a:p>
        </p:txBody>
      </p:sp>
      <p:sp>
        <p:nvSpPr>
          <p:cNvPr id="4" name="Sisällön paikkamerkki 3">
            <a:extLst>
              <a:ext uri="{FF2B5EF4-FFF2-40B4-BE49-F238E27FC236}">
                <a16:creationId xmlns:a16="http://schemas.microsoft.com/office/drawing/2014/main" id="{EFFE2628-C2BD-E8FC-B07E-418DA2BADDE0}"/>
              </a:ext>
            </a:extLst>
          </p:cNvPr>
          <p:cNvSpPr>
            <a:spLocks noGrp="1"/>
          </p:cNvSpPr>
          <p:nvPr>
            <p:ph sz="half" idx="2"/>
          </p:nvPr>
        </p:nvSpPr>
        <p:spPr/>
        <p:txBody>
          <a:bodyPr>
            <a:normAutofit fontScale="62500" lnSpcReduction="20000"/>
          </a:bodyPr>
          <a:lstStyle/>
          <a:p>
            <a:pPr marL="0" indent="0">
              <a:buNone/>
            </a:pPr>
            <a:r>
              <a:rPr lang="fi-FI" dirty="0"/>
              <a:t>”Kannattaa tehdä vapaaehtoistyötä, koska siitä saa itselle aina enemmän: hyvää mieltä, oppii tuntemaan itseään, kokee itsensä tarpeelliseksi, saa uusia ystäviä/sosiaalisia suhteita, oppii uusia taitoja/tietoja jne. Rohkeasti mukaan, etsimään sitä oikeaa itselle sopivaa vapaaehtoistyötä!”</a:t>
            </a:r>
          </a:p>
          <a:p>
            <a:pPr marL="0" indent="0">
              <a:buNone/>
            </a:pPr>
            <a:r>
              <a:rPr lang="fi-FI" dirty="0"/>
              <a:t>”Tulkaa rohkeasti mukaan. Saat paljon iloa ja merkityksellisyyttä myös itsellesi.”</a:t>
            </a:r>
          </a:p>
          <a:p>
            <a:pPr marL="0" indent="0">
              <a:buNone/>
            </a:pPr>
            <a:r>
              <a:rPr lang="fi-FI" dirty="0"/>
              <a:t>”Kysy rohkeasti neuvoa ja esitä omia ideoitasi toimintaan. Voit hyödyntää monipuolisesti osaamistasi ja mielenkiinnon kohteitasi. Vapaaehtoistoiminnan kautta voi löytää uuden suunnan elämälle.”</a:t>
            </a:r>
          </a:p>
          <a:p>
            <a:pPr marL="0" indent="0">
              <a:buNone/>
            </a:pPr>
            <a:r>
              <a:rPr lang="fi-FI" dirty="0"/>
              <a:t>”Pitää uskaltaa kysyä jos on epävarma, vapaehtoisena tekee arvostettua työtä. Saa tuntea itsensä tarpeelliseksi.”</a:t>
            </a:r>
          </a:p>
          <a:p>
            <a:endParaRPr lang="fi-FI" dirty="0"/>
          </a:p>
        </p:txBody>
      </p:sp>
    </p:spTree>
    <p:extLst>
      <p:ext uri="{BB962C8B-B14F-4D97-AF65-F5344CB8AC3E}">
        <p14:creationId xmlns:p14="http://schemas.microsoft.com/office/powerpoint/2010/main" val="33241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19311B-B391-8E18-90E9-A1E7F75A7E66}"/>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303D7B5E-96D9-4D4B-D684-ABA73773B5D3}"/>
              </a:ext>
            </a:extLst>
          </p:cNvPr>
          <p:cNvSpPr>
            <a:spLocks noGrp="1"/>
          </p:cNvSpPr>
          <p:nvPr>
            <p:ph sz="half" idx="1"/>
          </p:nvPr>
        </p:nvSpPr>
        <p:spPr/>
        <p:txBody>
          <a:bodyPr>
            <a:normAutofit fontScale="85000" lnSpcReduction="20000"/>
          </a:bodyPr>
          <a:lstStyle/>
          <a:p>
            <a:r>
              <a:rPr lang="fi-FI" dirty="0">
                <a:hlinkClick r:id="rId2"/>
              </a:rPr>
              <a:t>https://thl.fi/fi/web/alkoholi-tupakka-ja-riippuvuudet/paihdehoito/ok-hanke/vertaistoiminta</a:t>
            </a:r>
            <a:endParaRPr lang="fi-FI" dirty="0"/>
          </a:p>
          <a:p>
            <a:r>
              <a:rPr lang="fi-FI" dirty="0">
                <a:effectLst/>
                <a:latin typeface="Arial" panose="020B0604020202020204" pitchFamily="34" charset="0"/>
                <a:hlinkClick r:id="rId3"/>
              </a:rPr>
              <a:t>https://tiedostot.a-klinikkasaatio.fi/Tietopuu_Tutkimussarja_1-2019_Rissanen_ja_Jurvansuu.pdf</a:t>
            </a:r>
            <a:endParaRPr lang="fi-FI" dirty="0">
              <a:effectLst/>
              <a:latin typeface="Arial" panose="020B0604020202020204" pitchFamily="34" charset="0"/>
            </a:endParaRPr>
          </a:p>
          <a:p>
            <a:r>
              <a:rPr lang="fi-FI" dirty="0">
                <a:hlinkClick r:id="rId4"/>
              </a:rPr>
              <a:t>https://www.mtkl.fi/toimintamme/vertaiset-ja-kokemusasiantuntijat/</a:t>
            </a:r>
            <a:endParaRPr lang="fi-FI" dirty="0"/>
          </a:p>
          <a:p>
            <a:r>
              <a:rPr lang="fi-FI" dirty="0">
                <a:hlinkClick r:id="rId5"/>
              </a:rPr>
              <a:t>https://www.hyvaks.fi/hyvinvointialue/kumppaneille/kokemusasiantuntijat</a:t>
            </a:r>
            <a:endParaRPr lang="fi-FI" dirty="0"/>
          </a:p>
          <a:p>
            <a:endParaRPr lang="fi-FI" dirty="0">
              <a:effectLst/>
              <a:latin typeface="Arial" panose="020B0604020202020204" pitchFamily="34" charset="0"/>
            </a:endParaRPr>
          </a:p>
          <a:p>
            <a:endParaRPr lang="fi-FI" dirty="0"/>
          </a:p>
        </p:txBody>
      </p:sp>
      <p:sp>
        <p:nvSpPr>
          <p:cNvPr id="4" name="Sisällön paikkamerkki 3">
            <a:extLst>
              <a:ext uri="{FF2B5EF4-FFF2-40B4-BE49-F238E27FC236}">
                <a16:creationId xmlns:a16="http://schemas.microsoft.com/office/drawing/2014/main" id="{39176884-8AB6-A066-6475-26279DFBD8C8}"/>
              </a:ext>
            </a:extLst>
          </p:cNvPr>
          <p:cNvSpPr>
            <a:spLocks noGrp="1"/>
          </p:cNvSpPr>
          <p:nvPr>
            <p:ph sz="half" idx="2"/>
          </p:nvPr>
        </p:nvSpPr>
        <p:spPr/>
        <p:txBody>
          <a:bodyPr vert="horz" lIns="91440" tIns="45720" rIns="91440" bIns="45720" rtlCol="0" anchor="t">
            <a:normAutofit fontScale="85000" lnSpcReduction="20000"/>
          </a:bodyPr>
          <a:lstStyle/>
          <a:p>
            <a:endParaRPr lang="fi-FI" dirty="0">
              <a:hlinkClick r:id="rId6"/>
            </a:endParaRPr>
          </a:p>
          <a:p>
            <a:r>
              <a:rPr lang="fi-FI" dirty="0">
                <a:hlinkClick r:id="rId6"/>
              </a:rPr>
              <a:t>https://vapaaehtoistyo.fi/fi/experiences/</a:t>
            </a:r>
            <a:endParaRPr lang="fi-FI" dirty="0"/>
          </a:p>
          <a:p>
            <a:r>
              <a:rPr lang="fi-FI" sz="2800" dirty="0">
                <a:hlinkClick r:id="rId7"/>
              </a:rPr>
              <a:t>https://kansalaisareena.fi/vapaaehtoiselle/vapaaehtoistoiminnan-maaritelma/</a:t>
            </a:r>
          </a:p>
          <a:p>
            <a:r>
              <a:rPr lang="fi-FI" sz="2800" dirty="0"/>
              <a:t>Vuorisalmi, E. 2020. Rakkaus haltuun – valjasta rakkaushormonisi terveeseen ja tasapainoiseen elämään. WSOY.</a:t>
            </a:r>
          </a:p>
          <a:p>
            <a:pPr marL="0" indent="0">
              <a:buNone/>
            </a:pPr>
            <a:endParaRPr lang="fi-FI" dirty="0"/>
          </a:p>
        </p:txBody>
      </p:sp>
    </p:spTree>
    <p:extLst>
      <p:ext uri="{BB962C8B-B14F-4D97-AF65-F5344CB8AC3E}">
        <p14:creationId xmlns:p14="http://schemas.microsoft.com/office/powerpoint/2010/main" val="89868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41597E-6AED-D162-2E0A-33CF97295CC6}"/>
              </a:ext>
            </a:extLst>
          </p:cNvPr>
          <p:cNvSpPr>
            <a:spLocks noGrp="1"/>
          </p:cNvSpPr>
          <p:nvPr>
            <p:ph type="title"/>
          </p:nvPr>
        </p:nvSpPr>
        <p:spPr>
          <a:xfrm>
            <a:off x="1508760" y="322267"/>
            <a:ext cx="9845040" cy="903030"/>
          </a:xfrm>
        </p:spPr>
        <p:txBody>
          <a:bodyPr>
            <a:normAutofit/>
          </a:bodyPr>
          <a:lstStyle/>
          <a:p>
            <a:r>
              <a:rPr lang="en-US" dirty="0"/>
              <a:t>MITÄ ON VAPAAEHTOISTOIMINTA?  </a:t>
            </a:r>
          </a:p>
        </p:txBody>
      </p:sp>
      <p:pic>
        <p:nvPicPr>
          <p:cNvPr id="5" name="Kuva 4" descr="Käsi puinen sydän">
            <a:extLst>
              <a:ext uri="{FF2B5EF4-FFF2-40B4-BE49-F238E27FC236}">
                <a16:creationId xmlns:a16="http://schemas.microsoft.com/office/drawing/2014/main" id="{BAC0449D-A872-4754-9EF4-BB88EE35A223}"/>
              </a:ext>
            </a:extLst>
          </p:cNvPr>
          <p:cNvPicPr>
            <a:picLocks noChangeAspect="1"/>
          </p:cNvPicPr>
          <p:nvPr/>
        </p:nvPicPr>
        <p:blipFill rotWithShape="1">
          <a:blip r:embed="rId2">
            <a:extLst>
              <a:ext uri="{28A0092B-C50C-407E-A947-70E740481C1C}">
                <a14:useLocalDpi xmlns:a14="http://schemas.microsoft.com/office/drawing/2010/main" val="0"/>
              </a:ext>
            </a:extLst>
          </a:blip>
          <a:srcRect t="15638" b="10798"/>
          <a:stretch/>
        </p:blipFill>
        <p:spPr>
          <a:xfrm>
            <a:off x="838202" y="1825624"/>
            <a:ext cx="9845040" cy="4351339"/>
          </a:xfrm>
          <a:prstGeom prst="rect">
            <a:avLst/>
          </a:prstGeom>
          <a:noFill/>
        </p:spPr>
      </p:pic>
      <p:sp>
        <p:nvSpPr>
          <p:cNvPr id="8" name="Sisällön paikkamerkki 3">
            <a:extLst>
              <a:ext uri="{FF2B5EF4-FFF2-40B4-BE49-F238E27FC236}">
                <a16:creationId xmlns:a16="http://schemas.microsoft.com/office/drawing/2014/main" id="{884BA1E6-F675-406E-9CC9-A92B98AE1118}"/>
              </a:ext>
            </a:extLst>
          </p:cNvPr>
          <p:cNvSpPr>
            <a:spLocks noGrp="1"/>
          </p:cNvSpPr>
          <p:nvPr>
            <p:ph idx="1"/>
          </p:nvPr>
        </p:nvSpPr>
        <p:spPr>
          <a:xfrm>
            <a:off x="5141976" y="2314318"/>
            <a:ext cx="5336838" cy="3546986"/>
          </a:xfrm>
          <a:prstGeom prst="roundRect">
            <a:avLst/>
          </a:prstGeom>
          <a:solidFill>
            <a:schemeClr val="accent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endParaRPr kumimoji="0" lang="fi-FI"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buNone/>
            </a:pPr>
            <a:r>
              <a:rPr kumimoji="0" lang="fi-FI" sz="3300" b="0" i="1"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Arial" panose="020B0604020202020204" pitchFamily="34" charset="0"/>
              </a:rPr>
              <a:t>Vapaaehtoistyö tarkoittaa kaikkea  vapaaehtoista  avointa toimintaa,  joka  voi  olla  virallista,  vapaamuotoista  tai  epävirallista  ja  jota  toteutetaan  henkilön  omasta  vapaasta  tahdosta  ja  harkinnasta,  oman motivaation perusteella. Vapaaehtoistoimintaa tehdään palkatta hyödyttämään toista ihmistä tai yhteisöä. </a:t>
            </a:r>
            <a:endParaRPr kumimoji="0" lang="fi-FI" sz="33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364563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7A8315A-93FD-4D66-B49B-BA24FADC0AF8}"/>
              </a:ext>
            </a:extLst>
          </p:cNvPr>
          <p:cNvSpPr>
            <a:spLocks noGrp="1"/>
          </p:cNvSpPr>
          <p:nvPr>
            <p:ph type="title"/>
          </p:nvPr>
        </p:nvSpPr>
        <p:spPr/>
        <p:txBody>
          <a:bodyPr>
            <a:normAutofit/>
          </a:bodyPr>
          <a:lstStyle/>
          <a:p>
            <a:r>
              <a:rPr lang="fi-FI" sz="3600" b="1" dirty="0"/>
              <a:t>VAPAAEHTOISTOIMINTA ON…</a:t>
            </a:r>
          </a:p>
        </p:txBody>
      </p:sp>
      <p:sp>
        <p:nvSpPr>
          <p:cNvPr id="5" name="Sisällön paikkamerkki 4">
            <a:extLst>
              <a:ext uri="{FF2B5EF4-FFF2-40B4-BE49-F238E27FC236}">
                <a16:creationId xmlns:a16="http://schemas.microsoft.com/office/drawing/2014/main" id="{442F5D4D-4EFF-4AB6-8DA1-B70BBF7BE83D}"/>
              </a:ext>
            </a:extLst>
          </p:cNvPr>
          <p:cNvSpPr>
            <a:spLocks noGrp="1"/>
          </p:cNvSpPr>
          <p:nvPr>
            <p:ph sz="half" idx="1"/>
          </p:nvPr>
        </p:nvSpPr>
        <p:spPr/>
        <p:txBody>
          <a:bodyPr>
            <a:noAutofit/>
          </a:bodyPr>
          <a:lstStyle/>
          <a:p>
            <a:pPr>
              <a:lnSpc>
                <a:spcPct val="150000"/>
              </a:lnSpc>
            </a:pPr>
            <a:r>
              <a:rPr lang="fi-FI" sz="1600" dirty="0"/>
              <a:t>Vapaaehtoisuus on </a:t>
            </a:r>
            <a:r>
              <a:rPr lang="fi-FI" sz="1600" b="1" dirty="0"/>
              <a:t>toimimista tärkeäksi koetun asian puolesta</a:t>
            </a:r>
            <a:r>
              <a:rPr lang="fi-FI" sz="1600" dirty="0"/>
              <a:t>, maailman muuttamista, epäkohtiin puuttumista, halua tehdä hyvää ja paljon muuta. Vapaaehtoisena ihminen voi toimia </a:t>
            </a:r>
            <a:r>
              <a:rPr lang="fi-FI" sz="1600" b="1" dirty="0"/>
              <a:t>tavallisen ihmisen tiedoin ja taidoin</a:t>
            </a:r>
            <a:r>
              <a:rPr lang="fi-FI" sz="1600" dirty="0"/>
              <a:t> tai hyödyntää jotain erityisosaamistaan. </a:t>
            </a:r>
          </a:p>
          <a:p>
            <a:pPr>
              <a:lnSpc>
                <a:spcPct val="150000"/>
              </a:lnSpc>
            </a:pPr>
            <a:r>
              <a:rPr lang="fi-FI" sz="1600" dirty="0"/>
              <a:t>Vapaaehtoistyötä voi tehdä </a:t>
            </a:r>
            <a:r>
              <a:rPr lang="fi-FI" sz="1600" b="1" dirty="0"/>
              <a:t>kuka tahansa </a:t>
            </a:r>
            <a:r>
              <a:rPr lang="fi-FI" sz="1600" dirty="0"/>
              <a:t>iästä, asuinpaikasta, sukupuolesta tai muista ominaisuuksista riippumatta </a:t>
            </a:r>
            <a:r>
              <a:rPr lang="fi-FI" sz="1600" b="1" dirty="0"/>
              <a:t>omien kykyjensä, aikataulujensa ja voimavarojensa mukaan.</a:t>
            </a:r>
          </a:p>
        </p:txBody>
      </p:sp>
      <p:sp>
        <p:nvSpPr>
          <p:cNvPr id="8" name="Sisällön paikkamerkki 7">
            <a:extLst>
              <a:ext uri="{FF2B5EF4-FFF2-40B4-BE49-F238E27FC236}">
                <a16:creationId xmlns:a16="http://schemas.microsoft.com/office/drawing/2014/main" id="{BF1B1515-F0E3-45B1-AB8C-5BA2C45E1CDE}"/>
              </a:ext>
            </a:extLst>
          </p:cNvPr>
          <p:cNvSpPr>
            <a:spLocks noGrp="1"/>
          </p:cNvSpPr>
          <p:nvPr>
            <p:ph sz="half" idx="2"/>
          </p:nvPr>
        </p:nvSpPr>
        <p:spPr/>
        <p:txBody>
          <a:bodyPr>
            <a:normAutofit fontScale="92500"/>
          </a:bodyPr>
          <a:lstStyle/>
          <a:p>
            <a:pPr>
              <a:lnSpc>
                <a:spcPct val="150000"/>
              </a:lnSpc>
            </a:pPr>
            <a:r>
              <a:rPr lang="fi-FI" sz="1600" dirty="0"/>
              <a:t>Vapaaehtoistoiminnan avulla Suomessa muun muassa ehkäistään yksinäisyyttä ja syrjäytymistä, lisätään osallisuutta, edistetään taidetta ja kulttuuria, ylläpidetään urheiluseuratoimintaa, pidetään luonto ja ympäristö puhtaana ja monin tavoin edistetään ihmisten ja eläinten hyvinvointia.</a:t>
            </a:r>
          </a:p>
          <a:p>
            <a:pPr>
              <a:lnSpc>
                <a:spcPct val="150000"/>
              </a:lnSpc>
            </a:pPr>
            <a:r>
              <a:rPr lang="fi-FI" sz="1600" dirty="0"/>
              <a:t>Vapaaehtoisuus on </a:t>
            </a:r>
            <a:r>
              <a:rPr lang="fi-FI" sz="1600" b="1" dirty="0"/>
              <a:t>kaksisuuntainen prosessi</a:t>
            </a:r>
            <a:r>
              <a:rPr lang="fi-FI" sz="1600" dirty="0"/>
              <a:t> joka hyödyttää sekä tekijäänsä että sen kohdetta. Vapaaehtoinen oppii uusia taitoja, kokee iloa, tutustuu uusiin ihmisiin, saa uusia kokemuksia ja parhaimmillaan </a:t>
            </a:r>
            <a:r>
              <a:rPr lang="fi-FI" sz="1600" dirty="0" err="1"/>
              <a:t>voimaantuu</a:t>
            </a:r>
            <a:r>
              <a:rPr lang="fi-FI" sz="1600" dirty="0"/>
              <a:t> vapaaehtoistyön myötä</a:t>
            </a:r>
          </a:p>
          <a:p>
            <a:pPr>
              <a:lnSpc>
                <a:spcPct val="150000"/>
              </a:lnSpc>
            </a:pPr>
            <a:endParaRPr lang="fi-FI" sz="1600" dirty="0"/>
          </a:p>
          <a:p>
            <a:endParaRPr lang="fi-FI" dirty="0"/>
          </a:p>
        </p:txBody>
      </p:sp>
    </p:spTree>
    <p:extLst>
      <p:ext uri="{BB962C8B-B14F-4D97-AF65-F5344CB8AC3E}">
        <p14:creationId xmlns:p14="http://schemas.microsoft.com/office/powerpoint/2010/main" val="409132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B44685-4BAA-E97A-39F9-FBE7EE0B9A10}"/>
              </a:ext>
            </a:extLst>
          </p:cNvPr>
          <p:cNvSpPr>
            <a:spLocks noGrp="1"/>
          </p:cNvSpPr>
          <p:nvPr>
            <p:ph type="title"/>
          </p:nvPr>
        </p:nvSpPr>
        <p:spPr>
          <a:xfrm>
            <a:off x="557049" y="3424237"/>
            <a:ext cx="4420558" cy="1600200"/>
          </a:xfrm>
        </p:spPr>
        <p:txBody>
          <a:bodyPr>
            <a:normAutofit fontScale="90000"/>
          </a:bodyPr>
          <a:lstStyle/>
          <a:p>
            <a:r>
              <a:rPr lang="fi-FI" dirty="0"/>
              <a:t>Oletko sinä tehnyt vapaaehtoistyötä?</a:t>
            </a:r>
            <a:br>
              <a:rPr lang="fi-FI" dirty="0"/>
            </a:br>
            <a:br>
              <a:rPr lang="fi-FI" dirty="0"/>
            </a:br>
            <a:r>
              <a:rPr lang="fi-FI" dirty="0"/>
              <a:t>Millaista?</a:t>
            </a:r>
            <a:br>
              <a:rPr lang="fi-FI" dirty="0"/>
            </a:br>
            <a:br>
              <a:rPr lang="fi-FI" dirty="0"/>
            </a:br>
            <a:r>
              <a:rPr lang="fi-FI" dirty="0"/>
              <a:t>Mikä on saanut </a:t>
            </a:r>
            <a:br>
              <a:rPr lang="fi-FI" dirty="0"/>
            </a:br>
            <a:r>
              <a:rPr lang="fi-FI" dirty="0"/>
              <a:t>sinut mukaan vapaaehtoistoimintaan?</a:t>
            </a:r>
            <a:br>
              <a:rPr lang="fi-FI" dirty="0"/>
            </a:br>
            <a:endParaRPr lang="fi-FI" dirty="0"/>
          </a:p>
        </p:txBody>
      </p:sp>
      <p:pic>
        <p:nvPicPr>
          <p:cNvPr id="6" name="Sisällön paikkamerkki 5" descr="Kuva, joka sisältää kohteen henkilö&#10;&#10;Kuvaus luotu automaattisesti">
            <a:extLst>
              <a:ext uri="{FF2B5EF4-FFF2-40B4-BE49-F238E27FC236}">
                <a16:creationId xmlns:a16="http://schemas.microsoft.com/office/drawing/2014/main" id="{3AFB7701-51AC-F9A2-42CA-BC829BA3C2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0370" y="987425"/>
            <a:ext cx="5577835" cy="4873625"/>
          </a:xfrm>
        </p:spPr>
      </p:pic>
      <p:sp>
        <p:nvSpPr>
          <p:cNvPr id="4" name="Tekstin paikkamerkki 3">
            <a:extLst>
              <a:ext uri="{FF2B5EF4-FFF2-40B4-BE49-F238E27FC236}">
                <a16:creationId xmlns:a16="http://schemas.microsoft.com/office/drawing/2014/main" id="{EF6BC8DD-6B38-60E2-21DB-B717EE33C00F}"/>
              </a:ext>
            </a:extLst>
          </p:cNvPr>
          <p:cNvSpPr>
            <a:spLocks noGrp="1"/>
          </p:cNvSpPr>
          <p:nvPr>
            <p:ph type="body" sz="half" idx="2"/>
          </p:nvPr>
        </p:nvSpPr>
        <p:spPr>
          <a:xfrm>
            <a:off x="5838508" y="4580894"/>
            <a:ext cx="3932237" cy="887085"/>
          </a:xfrm>
        </p:spPr>
        <p:txBody>
          <a:bodyPr/>
          <a:lstStyle/>
          <a:p>
            <a:endParaRPr lang="fi-FI" dirty="0"/>
          </a:p>
        </p:txBody>
      </p:sp>
    </p:spTree>
    <p:extLst>
      <p:ext uri="{BB962C8B-B14F-4D97-AF65-F5344CB8AC3E}">
        <p14:creationId xmlns:p14="http://schemas.microsoft.com/office/powerpoint/2010/main" val="396400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A044D-0370-4F44-A305-A2C547F93534}"/>
              </a:ext>
            </a:extLst>
          </p:cNvPr>
          <p:cNvSpPr>
            <a:spLocks noGrp="1"/>
          </p:cNvSpPr>
          <p:nvPr>
            <p:ph type="title"/>
          </p:nvPr>
        </p:nvSpPr>
        <p:spPr>
          <a:xfrm>
            <a:off x="762000" y="69175"/>
            <a:ext cx="10515600" cy="1325563"/>
          </a:xfrm>
        </p:spPr>
        <p:txBody>
          <a:bodyPr>
            <a:normAutofit/>
          </a:bodyPr>
          <a:lstStyle/>
          <a:p>
            <a:r>
              <a:rPr lang="fi-FI" sz="3200" dirty="0"/>
              <a:t>Vapaaehtoistoiminnasta sanottua…</a:t>
            </a:r>
          </a:p>
        </p:txBody>
      </p:sp>
      <p:sp>
        <p:nvSpPr>
          <p:cNvPr id="3" name="Sisällön paikkamerkki 2">
            <a:extLst>
              <a:ext uri="{FF2B5EF4-FFF2-40B4-BE49-F238E27FC236}">
                <a16:creationId xmlns:a16="http://schemas.microsoft.com/office/drawing/2014/main" id="{7E63F7E2-6375-35DC-81BC-4214A77A1612}"/>
              </a:ext>
            </a:extLst>
          </p:cNvPr>
          <p:cNvSpPr>
            <a:spLocks noGrp="1"/>
          </p:cNvSpPr>
          <p:nvPr>
            <p:ph sz="half" idx="1"/>
          </p:nvPr>
        </p:nvSpPr>
        <p:spPr>
          <a:xfrm>
            <a:off x="762000" y="1394738"/>
            <a:ext cx="5181600" cy="4351338"/>
          </a:xfrm>
        </p:spPr>
        <p:txBody>
          <a:bodyPr>
            <a:normAutofit/>
          </a:bodyPr>
          <a:lstStyle/>
          <a:p>
            <a:pPr marL="0" indent="0">
              <a:buNone/>
            </a:pPr>
            <a:r>
              <a:rPr lang="fi-FI" sz="2000" dirty="0"/>
              <a:t>”Auttaminen tuo elämään merkitystä ja mielihyvää”</a:t>
            </a:r>
          </a:p>
          <a:p>
            <a:pPr marL="0" indent="0">
              <a:buNone/>
            </a:pPr>
            <a:endParaRPr lang="fi-FI" sz="2000" dirty="0"/>
          </a:p>
          <a:p>
            <a:pPr marL="0" indent="0">
              <a:buNone/>
            </a:pPr>
            <a:r>
              <a:rPr lang="fi-FI" sz="2000" dirty="0"/>
              <a:t>”Välillä työ väsyttää, mutta halu auttaa saa jaksamaan. Työ on myös palkitsevaa; tulee hyvä mieli, kun voin auttaa.”</a:t>
            </a:r>
          </a:p>
          <a:p>
            <a:pPr marL="0" indent="0">
              <a:buNone/>
            </a:pPr>
            <a:endParaRPr lang="fi-FI" sz="2000" dirty="0"/>
          </a:p>
          <a:p>
            <a:pPr marL="0" indent="0">
              <a:buNone/>
            </a:pPr>
            <a:r>
              <a:rPr lang="fi-FI" sz="2000" dirty="0"/>
              <a:t>”Vapaaehtoistyö ei vaadi paljon, mutta se antaa itselle hyvän mielen. Uskon siihen, että hyvä kiertää.”</a:t>
            </a:r>
          </a:p>
        </p:txBody>
      </p:sp>
      <p:sp>
        <p:nvSpPr>
          <p:cNvPr id="4" name="Sisällön paikkamerkki 3">
            <a:extLst>
              <a:ext uri="{FF2B5EF4-FFF2-40B4-BE49-F238E27FC236}">
                <a16:creationId xmlns:a16="http://schemas.microsoft.com/office/drawing/2014/main" id="{6CD45B07-2324-17E8-985F-9986FAB3EE8B}"/>
              </a:ext>
            </a:extLst>
          </p:cNvPr>
          <p:cNvSpPr>
            <a:spLocks noGrp="1"/>
          </p:cNvSpPr>
          <p:nvPr>
            <p:ph sz="half" idx="2"/>
          </p:nvPr>
        </p:nvSpPr>
        <p:spPr>
          <a:xfrm>
            <a:off x="6248402" y="1394738"/>
            <a:ext cx="5181600" cy="4351338"/>
          </a:xfrm>
        </p:spPr>
        <p:txBody>
          <a:bodyPr>
            <a:normAutofit/>
          </a:bodyPr>
          <a:lstStyle/>
          <a:p>
            <a:pPr marL="0" indent="0">
              <a:buNone/>
            </a:pPr>
            <a:r>
              <a:rPr lang="fi-FI" sz="2000" dirty="0"/>
              <a:t>”Nautin siitä, että saan tehdä merkityksellistä työtä ja olla muille avuksi ja hyödyksi. Tämä on vahvistanut ajatusta siitä, että ihminen tarvitsee aina toisia ihmisiä. Kun auttaa muita, saa itsekin apua.”</a:t>
            </a:r>
          </a:p>
          <a:p>
            <a:pPr marL="0" indent="0">
              <a:buNone/>
            </a:pPr>
            <a:endParaRPr lang="fi-FI" sz="2000" dirty="0"/>
          </a:p>
          <a:p>
            <a:pPr marL="0" indent="0">
              <a:buNone/>
            </a:pPr>
            <a:r>
              <a:rPr lang="fi-FI" sz="2000" dirty="0"/>
              <a:t>”Olen saanut tätä kautta kivoja ystäviä.”</a:t>
            </a:r>
          </a:p>
        </p:txBody>
      </p:sp>
      <p:sp>
        <p:nvSpPr>
          <p:cNvPr id="5" name="Tekstiruutu 4">
            <a:extLst>
              <a:ext uri="{FF2B5EF4-FFF2-40B4-BE49-F238E27FC236}">
                <a16:creationId xmlns:a16="http://schemas.microsoft.com/office/drawing/2014/main" id="{22D18D14-34FB-595C-92E3-D3831C36A8F2}"/>
              </a:ext>
            </a:extLst>
          </p:cNvPr>
          <p:cNvSpPr txBox="1"/>
          <p:nvPr/>
        </p:nvSpPr>
        <p:spPr>
          <a:xfrm>
            <a:off x="761998" y="5603836"/>
            <a:ext cx="9042400" cy="430887"/>
          </a:xfrm>
          <a:prstGeom prst="rect">
            <a:avLst/>
          </a:prstGeom>
          <a:noFill/>
        </p:spPr>
        <p:txBody>
          <a:bodyPr wrap="square" rtlCol="0">
            <a:spAutoFit/>
          </a:bodyPr>
          <a:lstStyle/>
          <a:p>
            <a:r>
              <a:rPr lang="fi-FI" sz="1100" dirty="0"/>
              <a:t>https://anna.fi/ihmiset/miksi-aarni-raudaskoski-kayttaa-vapaa-aikaansa-noukkimalla-roskaajien-jatteita-maasta-en-saa-rahaa-enka-kunniaa?utm_campaign=later-linkinbio-anna_lehti&amp;utm_content=later-28564789&amp;utm_medium=social&amp;utm_source=linkin.bio</a:t>
            </a:r>
          </a:p>
        </p:txBody>
      </p:sp>
    </p:spTree>
    <p:extLst>
      <p:ext uri="{BB962C8B-B14F-4D97-AF65-F5344CB8AC3E}">
        <p14:creationId xmlns:p14="http://schemas.microsoft.com/office/powerpoint/2010/main" val="236209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1DF755-318C-C012-F0AC-7DC3B98AB868}"/>
              </a:ext>
            </a:extLst>
          </p:cNvPr>
          <p:cNvSpPr>
            <a:spLocks noGrp="1"/>
          </p:cNvSpPr>
          <p:nvPr>
            <p:ph type="title"/>
          </p:nvPr>
        </p:nvSpPr>
        <p:spPr>
          <a:xfrm>
            <a:off x="1313792" y="365125"/>
            <a:ext cx="10040007" cy="1325563"/>
          </a:xfrm>
        </p:spPr>
        <p:txBody>
          <a:bodyPr anchor="ctr">
            <a:normAutofit/>
          </a:bodyPr>
          <a:lstStyle/>
          <a:p>
            <a:r>
              <a:rPr lang="fi-FI" dirty="0"/>
              <a:t>Vertaistoiminta</a:t>
            </a:r>
          </a:p>
        </p:txBody>
      </p:sp>
      <p:pic>
        <p:nvPicPr>
          <p:cNvPr id="6" name="Sisällön paikkamerkki 5" descr="Teini-ikäiset kahvilla ja puhumassa">
            <a:extLst>
              <a:ext uri="{FF2B5EF4-FFF2-40B4-BE49-F238E27FC236}">
                <a16:creationId xmlns:a16="http://schemas.microsoft.com/office/drawing/2014/main" id="{84294BB3-82D9-8764-C575-3F01D047FAA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0513" b="-1"/>
          <a:stretch/>
        </p:blipFill>
        <p:spPr>
          <a:xfrm>
            <a:off x="838200" y="1825625"/>
            <a:ext cx="4953000" cy="4159367"/>
          </a:xfrm>
          <a:noFill/>
        </p:spPr>
      </p:pic>
      <p:sp>
        <p:nvSpPr>
          <p:cNvPr id="3" name="Sisällön paikkamerkki 2">
            <a:extLst>
              <a:ext uri="{FF2B5EF4-FFF2-40B4-BE49-F238E27FC236}">
                <a16:creationId xmlns:a16="http://schemas.microsoft.com/office/drawing/2014/main" id="{E38AEC77-CC10-C5F1-AB05-5FA33516D44D}"/>
              </a:ext>
            </a:extLst>
          </p:cNvPr>
          <p:cNvSpPr>
            <a:spLocks noGrp="1"/>
          </p:cNvSpPr>
          <p:nvPr>
            <p:ph sz="half" idx="2"/>
          </p:nvPr>
        </p:nvSpPr>
        <p:spPr>
          <a:xfrm>
            <a:off x="6172200" y="1825625"/>
            <a:ext cx="5181600" cy="4351338"/>
          </a:xfrm>
        </p:spPr>
        <p:txBody>
          <a:bodyPr>
            <a:normAutofit/>
          </a:bodyPr>
          <a:lstStyle/>
          <a:p>
            <a:r>
              <a:rPr lang="fi-FI" sz="2200"/>
              <a:t>Vertaistoiminnalla tarkoitetaan ihmisten keskinäistä apua ja tukea, jossa samantyyppisiä asioita kokeneet ihmiset tukevat toisiaan vastavuoroisesti. Vertaistoiminta voi olla vapaamuotoista tai järjestäytynyttä, keskeistä on yhteenkuuluvuuden tunne. </a:t>
            </a:r>
          </a:p>
          <a:p>
            <a:r>
              <a:rPr lang="fi-FI" sz="2200"/>
              <a:t>Tiivistettynä vertaistuki voidaan kuvata samankaltaisissa elämäntilanteissa olevien keskinäiseksi tasavertaiseksi tueksi. </a:t>
            </a:r>
          </a:p>
        </p:txBody>
      </p:sp>
    </p:spTree>
    <p:extLst>
      <p:ext uri="{BB962C8B-B14F-4D97-AF65-F5344CB8AC3E}">
        <p14:creationId xmlns:p14="http://schemas.microsoft.com/office/powerpoint/2010/main" val="118148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9F92F5-77B6-437D-AC08-5067C98A23C7}"/>
              </a:ext>
            </a:extLst>
          </p:cNvPr>
          <p:cNvSpPr>
            <a:spLocks noGrp="1"/>
          </p:cNvSpPr>
          <p:nvPr>
            <p:ph type="title"/>
          </p:nvPr>
        </p:nvSpPr>
        <p:spPr>
          <a:xfrm>
            <a:off x="838200" y="365125"/>
            <a:ext cx="10515600" cy="1325563"/>
          </a:xfrm>
        </p:spPr>
        <p:txBody>
          <a:bodyPr anchor="ctr">
            <a:normAutofit/>
          </a:bodyPr>
          <a:lstStyle/>
          <a:p>
            <a:r>
              <a:rPr lang="fi-FI" dirty="0"/>
              <a:t>Kokemusasiantuntijuus</a:t>
            </a:r>
          </a:p>
        </p:txBody>
      </p:sp>
      <p:pic>
        <p:nvPicPr>
          <p:cNvPr id="13" name="Kuva 12" descr="Mies pyörätuolissa siirtymässä toimistolle">
            <a:extLst>
              <a:ext uri="{FF2B5EF4-FFF2-40B4-BE49-F238E27FC236}">
                <a16:creationId xmlns:a16="http://schemas.microsoft.com/office/drawing/2014/main" id="{50506729-FABF-62EB-173C-61BA1873077A}"/>
              </a:ext>
            </a:extLst>
          </p:cNvPr>
          <p:cNvPicPr>
            <a:picLocks noChangeAspect="1"/>
          </p:cNvPicPr>
          <p:nvPr/>
        </p:nvPicPr>
        <p:blipFill rotWithShape="1">
          <a:blip r:embed="rId2">
            <a:extLst>
              <a:ext uri="{28A0092B-C50C-407E-A947-70E740481C1C}">
                <a14:useLocalDpi xmlns:a14="http://schemas.microsoft.com/office/drawing/2010/main" val="0"/>
              </a:ext>
            </a:extLst>
          </a:blip>
          <a:srcRect l="12888" r="7625" b="-1"/>
          <a:stretch/>
        </p:blipFill>
        <p:spPr>
          <a:xfrm>
            <a:off x="838200" y="1825624"/>
            <a:ext cx="4289199" cy="3601929"/>
          </a:xfrm>
          <a:prstGeom prst="rect">
            <a:avLst/>
          </a:prstGeom>
          <a:noFill/>
        </p:spPr>
      </p:pic>
      <p:sp>
        <p:nvSpPr>
          <p:cNvPr id="3" name="Sisällön paikkamerkki 2">
            <a:extLst>
              <a:ext uri="{FF2B5EF4-FFF2-40B4-BE49-F238E27FC236}">
                <a16:creationId xmlns:a16="http://schemas.microsoft.com/office/drawing/2014/main" id="{12BE53C2-A77B-4DF2-BD19-22B64855631F}"/>
              </a:ext>
            </a:extLst>
          </p:cNvPr>
          <p:cNvSpPr>
            <a:spLocks noGrp="1"/>
          </p:cNvSpPr>
          <p:nvPr>
            <p:ph sz="half" idx="2"/>
          </p:nvPr>
        </p:nvSpPr>
        <p:spPr>
          <a:xfrm>
            <a:off x="5423338" y="1825625"/>
            <a:ext cx="5930462" cy="4351338"/>
          </a:xfrm>
        </p:spPr>
        <p:txBody>
          <a:bodyPr>
            <a:normAutofit lnSpcReduction="10000"/>
          </a:bodyPr>
          <a:lstStyle/>
          <a:p>
            <a:pPr marL="285750" indent="-285750"/>
            <a:r>
              <a:rPr lang="fi-FI" sz="1600" dirty="0"/>
              <a:t>Kokemusasiantuntija on henkilö, jolla on omakohtaista kokemusta psyykkisestä tai fyysisestä sairaudesta, vammasta tai vaikeasta elämäntilanteesta, </a:t>
            </a:r>
            <a:r>
              <a:rPr lang="fi-FI" sz="1600" dirty="0">
                <a:effectLst/>
              </a:rPr>
              <a:t>siitä toipumisesta, palveluiden käyttämisestä tai läheisen tai omaisen roolista. </a:t>
            </a:r>
          </a:p>
          <a:p>
            <a:pPr marL="285750" indent="-285750">
              <a:buFont typeface="Arial" panose="020B0604020202020204" pitchFamily="34" charset="0"/>
              <a:buChar char="•"/>
            </a:pPr>
            <a:r>
              <a:rPr lang="fi-FI" sz="1600" dirty="0"/>
              <a:t>Kokemusasiantuntija voi olla mukana esimerkiksi palveluiden suunnittelussa, kehittämisessä ja arvioinnissa, ammattilaisen rinnalla ryhmänohjaajana, tukena vertaiselleen tai ammattilaisten ja opiskelijoiden kokemuskouluttajana. </a:t>
            </a:r>
            <a:r>
              <a:rPr lang="fi-FI" sz="1600" b="1" dirty="0">
                <a:effectLst/>
              </a:rPr>
              <a:t>Kehittäjäkumppanuus</a:t>
            </a:r>
            <a:r>
              <a:rPr lang="fi-FI" sz="1600" dirty="0">
                <a:effectLst/>
              </a:rPr>
              <a:t> </a:t>
            </a:r>
          </a:p>
          <a:p>
            <a:pPr marL="285750" indent="-285750"/>
            <a:r>
              <a:rPr lang="fi-FI" sz="1600" dirty="0"/>
              <a:t>Kokemusasiantuntijoita kouluttaa muun muassa eri järjestöt, koulutusorganisaatiot, kunnat tai sosiaali- ja terveydenhuollon organisaatiot tarpeen mukaan.</a:t>
            </a:r>
          </a:p>
          <a:p>
            <a:pPr marL="285750" indent="-285750"/>
            <a:r>
              <a:rPr lang="fi-FI" sz="1600" dirty="0"/>
              <a:t>Tehtävästään kokemusasiantuntija saa palkkion, jonka maksaa se taho, joka asiantuntijan osaamista tarvitsee ja tilaa.</a:t>
            </a:r>
          </a:p>
          <a:p>
            <a:pPr marL="285750" indent="-285750"/>
            <a:r>
              <a:rPr lang="fi-FI" sz="1600" dirty="0"/>
              <a:t>Usein tehtäviin kuuluu oman toipumistarinan kertominen eri kuulijaryhmille</a:t>
            </a:r>
          </a:p>
          <a:p>
            <a:pPr marL="285750" indent="-285750">
              <a:buFont typeface="Arial" panose="020B0604020202020204" pitchFamily="34" charset="0"/>
              <a:buChar char="•"/>
            </a:pPr>
            <a:endParaRPr lang="fi-FI" sz="1300" dirty="0">
              <a:effectLst/>
            </a:endParaRPr>
          </a:p>
          <a:p>
            <a:endParaRPr lang="fi-FI" sz="1300" dirty="0"/>
          </a:p>
        </p:txBody>
      </p:sp>
    </p:spTree>
    <p:extLst>
      <p:ext uri="{BB962C8B-B14F-4D97-AF65-F5344CB8AC3E}">
        <p14:creationId xmlns:p14="http://schemas.microsoft.com/office/powerpoint/2010/main" val="121976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F5A56-3242-2626-C269-617AC67A3B23}"/>
              </a:ext>
            </a:extLst>
          </p:cNvPr>
          <p:cNvSpPr>
            <a:spLocks noGrp="1"/>
          </p:cNvSpPr>
          <p:nvPr>
            <p:ph type="title"/>
          </p:nvPr>
        </p:nvSpPr>
        <p:spPr>
          <a:xfrm>
            <a:off x="838200" y="365125"/>
            <a:ext cx="10515600" cy="1325563"/>
          </a:xfrm>
        </p:spPr>
        <p:txBody>
          <a:bodyPr anchor="ctr">
            <a:normAutofit/>
          </a:bodyPr>
          <a:lstStyle/>
          <a:p>
            <a:r>
              <a:rPr lang="fi-FI" sz="2800"/>
              <a:t>Tutkimustuloksia vertais- ja kokemusasiantuntijatoiminnan hyvinvointivaikutuksista</a:t>
            </a:r>
          </a:p>
        </p:txBody>
      </p:sp>
      <p:pic>
        <p:nvPicPr>
          <p:cNvPr id="5" name="Kuva 4" descr="Retkeilijä kädet ilmassa">
            <a:extLst>
              <a:ext uri="{FF2B5EF4-FFF2-40B4-BE49-F238E27FC236}">
                <a16:creationId xmlns:a16="http://schemas.microsoft.com/office/drawing/2014/main" id="{DB443D59-8CDF-4F6A-A1ED-BA5FE18B8233}"/>
              </a:ext>
            </a:extLst>
          </p:cNvPr>
          <p:cNvPicPr>
            <a:picLocks noChangeAspect="1"/>
          </p:cNvPicPr>
          <p:nvPr/>
        </p:nvPicPr>
        <p:blipFill rotWithShape="1">
          <a:blip r:embed="rId2">
            <a:extLst>
              <a:ext uri="{28A0092B-C50C-407E-A947-70E740481C1C}">
                <a14:useLocalDpi xmlns:a14="http://schemas.microsoft.com/office/drawing/2010/main" val="0"/>
              </a:ext>
            </a:extLst>
          </a:blip>
          <a:srcRect l="22300" r="1" b="1"/>
          <a:stretch/>
        </p:blipFill>
        <p:spPr>
          <a:xfrm>
            <a:off x="575441" y="1825624"/>
            <a:ext cx="5040145" cy="4232549"/>
          </a:xfrm>
          <a:prstGeom prst="rect">
            <a:avLst/>
          </a:prstGeom>
          <a:noFill/>
        </p:spPr>
      </p:pic>
      <p:sp>
        <p:nvSpPr>
          <p:cNvPr id="3" name="Sisällön paikkamerkki 2">
            <a:extLst>
              <a:ext uri="{FF2B5EF4-FFF2-40B4-BE49-F238E27FC236}">
                <a16:creationId xmlns:a16="http://schemas.microsoft.com/office/drawing/2014/main" id="{4DB00728-7A85-17DD-26E0-94894EED8210}"/>
              </a:ext>
            </a:extLst>
          </p:cNvPr>
          <p:cNvSpPr>
            <a:spLocks noGrp="1"/>
          </p:cNvSpPr>
          <p:nvPr>
            <p:ph sz="half" idx="2"/>
          </p:nvPr>
        </p:nvSpPr>
        <p:spPr>
          <a:xfrm>
            <a:off x="5896303" y="2001783"/>
            <a:ext cx="5457497" cy="4491092"/>
          </a:xfrm>
        </p:spPr>
        <p:txBody>
          <a:bodyPr>
            <a:normAutofit/>
          </a:bodyPr>
          <a:lstStyle/>
          <a:p>
            <a:r>
              <a:rPr lang="fi-FI" sz="1600" dirty="0"/>
              <a:t>Vertaisena tai kokemusasiantuntijana toimiminen saa yksilön tuntemaan itsensä hyödylliseksi yhteisön ja yhteiskunnan jäseneksi</a:t>
            </a:r>
          </a:p>
          <a:p>
            <a:r>
              <a:rPr lang="fi-FI" sz="1600" dirty="0"/>
              <a:t>hyvinvointivaikutukset pohjautuvat mahdollisuuteen kääntää omat vaikeat kokemukset tai elämäntilanne voimavaraksi ja auttamisen välineeksi, jolla on myös mahdollista saada aikaan muutoksia vaikuttamalla muiden ihmisten elämään tai yhteiskuntaan laajemmin </a:t>
            </a:r>
          </a:p>
          <a:p>
            <a:r>
              <a:rPr lang="fi-FI" sz="1600" dirty="0">
                <a:effectLst/>
              </a:rPr>
              <a:t>Kokemusasiantuntijana toimiminen koetaan usein </a:t>
            </a:r>
            <a:r>
              <a:rPr lang="fi-FI" sz="1600" b="1" dirty="0">
                <a:effectLst/>
              </a:rPr>
              <a:t>voimauttavaksi</a:t>
            </a:r>
            <a:r>
              <a:rPr lang="fi-FI" sz="1600" dirty="0">
                <a:effectLst/>
              </a:rPr>
              <a:t> ja yhdeksi toipumisen vaiheista, kun rooli, minäkuva ja identiteetti muuttuvat </a:t>
            </a:r>
            <a:r>
              <a:rPr lang="fi-FI" sz="1600" b="1" dirty="0">
                <a:effectLst/>
              </a:rPr>
              <a:t>autettavasta auttajaksi</a:t>
            </a:r>
            <a:r>
              <a:rPr lang="fi-FI" sz="1600" dirty="0">
                <a:effectLst/>
              </a:rPr>
              <a:t>. </a:t>
            </a:r>
          </a:p>
          <a:p>
            <a:r>
              <a:rPr lang="fi-FI" sz="1600" dirty="0">
                <a:effectLst/>
              </a:rPr>
              <a:t>Kokemusasiantuntijatehtävät voivat olla askel opiskeluun tai työhön.</a:t>
            </a:r>
          </a:p>
          <a:p>
            <a:endParaRPr lang="fi-FI" sz="1500" dirty="0"/>
          </a:p>
          <a:p>
            <a:endParaRPr lang="fi-FI" sz="1500" dirty="0"/>
          </a:p>
        </p:txBody>
      </p:sp>
    </p:spTree>
    <p:extLst>
      <p:ext uri="{BB962C8B-B14F-4D97-AF65-F5344CB8AC3E}">
        <p14:creationId xmlns:p14="http://schemas.microsoft.com/office/powerpoint/2010/main" val="196315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F38BEA-11BA-42EA-9A1C-864DB680AFF3}"/>
              </a:ext>
            </a:extLst>
          </p:cNvPr>
          <p:cNvSpPr>
            <a:spLocks noGrp="1"/>
          </p:cNvSpPr>
          <p:nvPr>
            <p:ph type="title"/>
          </p:nvPr>
        </p:nvSpPr>
        <p:spPr>
          <a:xfrm>
            <a:off x="838200" y="365125"/>
            <a:ext cx="10515600" cy="1325563"/>
          </a:xfrm>
        </p:spPr>
        <p:txBody>
          <a:bodyPr anchor="ctr">
            <a:normAutofit/>
          </a:bodyPr>
          <a:lstStyle/>
          <a:p>
            <a:r>
              <a:rPr lang="fi-FI" sz="3600" dirty="0"/>
              <a:t>Vapaaehtoistoiminnan hyvinvointivaikutuksia</a:t>
            </a:r>
          </a:p>
        </p:txBody>
      </p:sp>
      <p:pic>
        <p:nvPicPr>
          <p:cNvPr id="6" name="Kuva 5" descr="Jääkarhu ja pennut lumessa">
            <a:extLst>
              <a:ext uri="{FF2B5EF4-FFF2-40B4-BE49-F238E27FC236}">
                <a16:creationId xmlns:a16="http://schemas.microsoft.com/office/drawing/2014/main" id="{07528C63-A108-36DD-08C8-EBD16B5A0868}"/>
              </a:ext>
            </a:extLst>
          </p:cNvPr>
          <p:cNvPicPr>
            <a:picLocks/>
          </p:cNvPicPr>
          <p:nvPr/>
        </p:nvPicPr>
        <p:blipFill rotWithShape="1">
          <a:blip r:embed="rId2">
            <a:extLst>
              <a:ext uri="{28A0092B-C50C-407E-A947-70E740481C1C}">
                <a14:useLocalDpi xmlns:a14="http://schemas.microsoft.com/office/drawing/2010/main" val="0"/>
              </a:ext>
            </a:extLst>
          </a:blip>
          <a:srcRect l="17536" r="1" b="1"/>
          <a:stretch/>
        </p:blipFill>
        <p:spPr>
          <a:xfrm>
            <a:off x="722586" y="2091558"/>
            <a:ext cx="4185745" cy="3433763"/>
          </a:xfrm>
          <a:prstGeom prst="rect">
            <a:avLst/>
          </a:prstGeom>
          <a:noFill/>
        </p:spPr>
      </p:pic>
      <p:sp>
        <p:nvSpPr>
          <p:cNvPr id="3" name="Sisällön paikkamerkki 2">
            <a:extLst>
              <a:ext uri="{FF2B5EF4-FFF2-40B4-BE49-F238E27FC236}">
                <a16:creationId xmlns:a16="http://schemas.microsoft.com/office/drawing/2014/main" id="{5C41DE06-7D59-4F82-807B-218097D818F3}"/>
              </a:ext>
            </a:extLst>
          </p:cNvPr>
          <p:cNvSpPr>
            <a:spLocks noGrp="1"/>
          </p:cNvSpPr>
          <p:nvPr>
            <p:ph sz="half" idx="2"/>
          </p:nvPr>
        </p:nvSpPr>
        <p:spPr>
          <a:xfrm>
            <a:off x="5412828" y="1818290"/>
            <a:ext cx="6190593" cy="4769178"/>
          </a:xfrm>
        </p:spPr>
        <p:txBody>
          <a:bodyPr>
            <a:normAutofit/>
          </a:bodyPr>
          <a:lstStyle/>
          <a:p>
            <a:r>
              <a:rPr lang="fi-FI" sz="1800" dirty="0"/>
              <a:t>edistää siihen osallistuvan hyvinvointia, osallisuutta ja merkityksellisyyden tunnetta</a:t>
            </a:r>
            <a:endParaRPr lang="fi-FI" sz="1800" dirty="0">
              <a:effectLst/>
            </a:endParaRPr>
          </a:p>
          <a:p>
            <a:r>
              <a:rPr lang="fi-FI" sz="1800" dirty="0">
                <a:effectLst/>
              </a:rPr>
              <a:t>vähentää yksinäisyyttä, koska sen kautta voi löytää ystäviä ja kasvattaa sosiaalisia verkostoja</a:t>
            </a:r>
            <a:endParaRPr lang="fi-FI" sz="1800" dirty="0"/>
          </a:p>
          <a:p>
            <a:r>
              <a:rPr lang="fi-FI" sz="1800" dirty="0">
                <a:effectLst/>
              </a:rPr>
              <a:t>voimaannuttaa, koska se vahvistaa minäkuvaa. Sen avulla voi toteuttaa identiteettiään, kehittää ja oppia uusia taitoja</a:t>
            </a:r>
          </a:p>
          <a:p>
            <a:r>
              <a:rPr lang="fi-FI" sz="1800" dirty="0">
                <a:effectLst/>
              </a:rPr>
              <a:t>mielihyväalueet aktivoituvat ja mielihyvähormonit dopamiini ja </a:t>
            </a:r>
            <a:r>
              <a:rPr lang="fi-FI" sz="1800" dirty="0" err="1">
                <a:effectLst/>
              </a:rPr>
              <a:t>oksitosiini</a:t>
            </a:r>
            <a:r>
              <a:rPr lang="fi-FI" sz="1800" dirty="0">
                <a:effectLst/>
              </a:rPr>
              <a:t> hyrräävät kehossamme</a:t>
            </a:r>
          </a:p>
          <a:p>
            <a:r>
              <a:rPr lang="fi-FI" sz="1800" dirty="0">
                <a:effectLst/>
              </a:rPr>
              <a:t>aivokuvantamisella on nähty, että avunanto aktivoi ihmisillä samaa aivoaluetta kuin poikasiaan hoivaavilla eläimillä</a:t>
            </a:r>
            <a:endParaRPr lang="fi-FI" sz="1800" dirty="0"/>
          </a:p>
          <a:p>
            <a:r>
              <a:rPr lang="fi-FI" sz="1800" dirty="0"/>
              <a:t>evoluutio, empatia. Vauva alkaa itkeä, kun kuulee toisten vauvojen itkevän</a:t>
            </a:r>
          </a:p>
        </p:txBody>
      </p:sp>
    </p:spTree>
    <p:extLst>
      <p:ext uri="{BB962C8B-B14F-4D97-AF65-F5344CB8AC3E}">
        <p14:creationId xmlns:p14="http://schemas.microsoft.com/office/powerpoint/2010/main" val="3194990475"/>
      </p:ext>
    </p:extLst>
  </p:cSld>
  <p:clrMapOvr>
    <a:masterClrMapping/>
  </p:clrMapOvr>
</p:sld>
</file>

<file path=ppt/theme/theme1.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A640517A-6A6F-4122-9F14-629D0BC3FB36}"/>
    </a:ext>
  </a:extLst>
</a:theme>
</file>

<file path=ppt/theme/theme3.xml><?xml version="1.0" encoding="utf-8"?>
<a:theme xmlns:a="http://schemas.openxmlformats.org/drawingml/2006/main" name="1 Esityksen sivumallit">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2429DBE4-E7F2-408C-8E43-DA41220B83E2}"/>
    </a:ext>
  </a:extLst>
</a:theme>
</file>

<file path=docProps/app.xml><?xml version="1.0" encoding="utf-8"?>
<Properties xmlns="http://schemas.openxmlformats.org/officeDocument/2006/extended-properties" xmlns:vt="http://schemas.openxmlformats.org/officeDocument/2006/docPropsVTypes">
  <TotalTime>706</TotalTime>
  <Words>1093</Words>
  <Application>Microsoft Office PowerPoint</Application>
  <PresentationFormat>Laajakuva</PresentationFormat>
  <Paragraphs>70</Paragraphs>
  <Slides>12</Slides>
  <Notes>0</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12</vt:i4>
      </vt:variant>
    </vt:vector>
  </HeadingPairs>
  <TitlesOfParts>
    <vt:vector size="20" baseType="lpstr">
      <vt:lpstr>Arial</vt:lpstr>
      <vt:lpstr>Calibri</vt:lpstr>
      <vt:lpstr>Calibri Light</vt:lpstr>
      <vt:lpstr>Karla</vt:lpstr>
      <vt:lpstr>Trebuchet MS</vt:lpstr>
      <vt:lpstr>Mukautettu suunnittelumalli</vt:lpstr>
      <vt:lpstr>1_Mukautettu suunnittelumalli</vt:lpstr>
      <vt:lpstr>1 Esityksen sivumallit</vt:lpstr>
      <vt:lpstr>Meijän  MielenTaidot </vt:lpstr>
      <vt:lpstr>MITÄ ON VAPAAEHTOISTOIMINTA?  </vt:lpstr>
      <vt:lpstr>VAPAAEHTOISTOIMINTA ON…</vt:lpstr>
      <vt:lpstr>Oletko sinä tehnyt vapaaehtoistyötä?  Millaista?  Mikä on saanut  sinut mukaan vapaaehtoistoimintaan? </vt:lpstr>
      <vt:lpstr>Vapaaehtoistoiminnasta sanottua…</vt:lpstr>
      <vt:lpstr>Vertaistoiminta</vt:lpstr>
      <vt:lpstr>Kokemusasiantuntijuus</vt:lpstr>
      <vt:lpstr>Tutkimustuloksia vertais- ja kokemusasiantuntijatoiminnan hyvinvointivaikutuksista</vt:lpstr>
      <vt:lpstr>Vapaaehtoistoiminnan hyvinvointivaikutuksia</vt:lpstr>
      <vt:lpstr>Vapaaehtoistoiminnan vaikutuksia</vt:lpstr>
      <vt:lpstr>Sitaatteja kyselystä (vapaaehtoistyö.fi)</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MielenTaidot –tuokio  16.9.2022 Klo 13-14</dc:title>
  <dc:creator>Katja Remes</dc:creator>
  <cp:lastModifiedBy>Katja Remes</cp:lastModifiedBy>
  <cp:revision>9</cp:revision>
  <dcterms:created xsi:type="dcterms:W3CDTF">2022-08-02T11:51:45Z</dcterms:created>
  <dcterms:modified xsi:type="dcterms:W3CDTF">2024-01-03T10:00:32Z</dcterms:modified>
</cp:coreProperties>
</file>