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83" r:id="rId5"/>
  </p:sldMasterIdLst>
  <p:notesMasterIdLst>
    <p:notesMasterId r:id="rId19"/>
  </p:notesMasterIdLst>
  <p:sldIdLst>
    <p:sldId id="256" r:id="rId6"/>
    <p:sldId id="441" r:id="rId7"/>
    <p:sldId id="439" r:id="rId8"/>
    <p:sldId id="437" r:id="rId9"/>
    <p:sldId id="432" r:id="rId10"/>
    <p:sldId id="424" r:id="rId11"/>
    <p:sldId id="301" r:id="rId12"/>
    <p:sldId id="434" r:id="rId13"/>
    <p:sldId id="427" r:id="rId14"/>
    <p:sldId id="428" r:id="rId15"/>
    <p:sldId id="435" r:id="rId16"/>
    <p:sldId id="438" r:id="rId17"/>
    <p:sldId id="442"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72738-79EA-43B0-A58D-C5016E6361F9}" v="1" dt="2024-01-03T09:50:2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Remes" userId="d39e35ad-c3a2-4d50-91a3-124eaaa48a2c" providerId="ADAL" clId="{D5A72738-79EA-43B0-A58D-C5016E6361F9}"/>
    <pc:docChg chg="custSel delSld modSld">
      <pc:chgData name="Katja Remes" userId="d39e35ad-c3a2-4d50-91a3-124eaaa48a2c" providerId="ADAL" clId="{D5A72738-79EA-43B0-A58D-C5016E6361F9}" dt="2024-01-03T09:51:27.993" v="87"/>
      <pc:docMkLst>
        <pc:docMk/>
      </pc:docMkLst>
      <pc:sldChg chg="modSp mod">
        <pc:chgData name="Katja Remes" userId="d39e35ad-c3a2-4d50-91a3-124eaaa48a2c" providerId="ADAL" clId="{D5A72738-79EA-43B0-A58D-C5016E6361F9}" dt="2024-01-02T09:07:49.615" v="3" actId="1076"/>
        <pc:sldMkLst>
          <pc:docMk/>
          <pc:sldMk cId="905352689" sldId="256"/>
        </pc:sldMkLst>
        <pc:spChg chg="mod">
          <ac:chgData name="Katja Remes" userId="d39e35ad-c3a2-4d50-91a3-124eaaa48a2c" providerId="ADAL" clId="{D5A72738-79EA-43B0-A58D-C5016E6361F9}" dt="2024-01-02T09:07:49.615" v="3" actId="1076"/>
          <ac:spMkLst>
            <pc:docMk/>
            <pc:sldMk cId="905352689" sldId="256"/>
            <ac:spMk id="3" creationId="{6A3F6D46-3E51-0C01-EF3B-F3EBE8DAA47A}"/>
          </ac:spMkLst>
        </pc:spChg>
        <pc:spChg chg="mod">
          <ac:chgData name="Katja Remes" userId="d39e35ad-c3a2-4d50-91a3-124eaaa48a2c" providerId="ADAL" clId="{D5A72738-79EA-43B0-A58D-C5016E6361F9}" dt="2024-01-02T09:07:31.228" v="0" actId="20577"/>
          <ac:spMkLst>
            <pc:docMk/>
            <pc:sldMk cId="905352689" sldId="256"/>
            <ac:spMk id="4" creationId="{D44085CE-BF59-6D59-556B-23352AC34A75}"/>
          </ac:spMkLst>
        </pc:spChg>
      </pc:sldChg>
      <pc:sldChg chg="modSp mod">
        <pc:chgData name="Katja Remes" userId="d39e35ad-c3a2-4d50-91a3-124eaaa48a2c" providerId="ADAL" clId="{D5A72738-79EA-43B0-A58D-C5016E6361F9}" dt="2024-01-02T10:14:30.126" v="13" actId="1076"/>
        <pc:sldMkLst>
          <pc:docMk/>
          <pc:sldMk cId="242689234" sldId="301"/>
        </pc:sldMkLst>
        <pc:spChg chg="mod">
          <ac:chgData name="Katja Remes" userId="d39e35ad-c3a2-4d50-91a3-124eaaa48a2c" providerId="ADAL" clId="{D5A72738-79EA-43B0-A58D-C5016E6361F9}" dt="2024-01-02T10:14:22.845" v="12" actId="1076"/>
          <ac:spMkLst>
            <pc:docMk/>
            <pc:sldMk cId="242689234" sldId="301"/>
            <ac:spMk id="5" creationId="{551CDF43-399D-43A6-9825-A667AF203418}"/>
          </ac:spMkLst>
        </pc:spChg>
        <pc:spChg chg="mod">
          <ac:chgData name="Katja Remes" userId="d39e35ad-c3a2-4d50-91a3-124eaaa48a2c" providerId="ADAL" clId="{D5A72738-79EA-43B0-A58D-C5016E6361F9}" dt="2024-01-02T10:14:18.650" v="11" actId="1076"/>
          <ac:spMkLst>
            <pc:docMk/>
            <pc:sldMk cId="242689234" sldId="301"/>
            <ac:spMk id="6" creationId="{49E84B3E-9A4A-4023-874F-AA6CB8A88140}"/>
          </ac:spMkLst>
        </pc:spChg>
        <pc:spChg chg="mod">
          <ac:chgData name="Katja Remes" userId="d39e35ad-c3a2-4d50-91a3-124eaaa48a2c" providerId="ADAL" clId="{D5A72738-79EA-43B0-A58D-C5016E6361F9}" dt="2024-01-02T10:14:30.126" v="13" actId="1076"/>
          <ac:spMkLst>
            <pc:docMk/>
            <pc:sldMk cId="242689234" sldId="301"/>
            <ac:spMk id="7" creationId="{DDF38A5D-EC11-4C1B-9016-14AB083A76F5}"/>
          </ac:spMkLst>
        </pc:spChg>
        <pc:spChg chg="mod">
          <ac:chgData name="Katja Remes" userId="d39e35ad-c3a2-4d50-91a3-124eaaa48a2c" providerId="ADAL" clId="{D5A72738-79EA-43B0-A58D-C5016E6361F9}" dt="2024-01-02T10:12:49.851" v="6" actId="1076"/>
          <ac:spMkLst>
            <pc:docMk/>
            <pc:sldMk cId="242689234" sldId="301"/>
            <ac:spMk id="14" creationId="{38CEDDB8-7704-4C12-996F-73BB06D57178}"/>
          </ac:spMkLst>
        </pc:spChg>
        <pc:spChg chg="mod">
          <ac:chgData name="Katja Remes" userId="d39e35ad-c3a2-4d50-91a3-124eaaa48a2c" providerId="ADAL" clId="{D5A72738-79EA-43B0-A58D-C5016E6361F9}" dt="2024-01-02T10:13:01.932" v="8" actId="1076"/>
          <ac:spMkLst>
            <pc:docMk/>
            <pc:sldMk cId="242689234" sldId="301"/>
            <ac:spMk id="18" creationId="{046B78CF-A115-48B0-85AF-94088CF8E4BD}"/>
          </ac:spMkLst>
        </pc:spChg>
        <pc:spChg chg="mod">
          <ac:chgData name="Katja Remes" userId="d39e35ad-c3a2-4d50-91a3-124eaaa48a2c" providerId="ADAL" clId="{D5A72738-79EA-43B0-A58D-C5016E6361F9}" dt="2024-01-02T10:13:58" v="10" actId="108"/>
          <ac:spMkLst>
            <pc:docMk/>
            <pc:sldMk cId="242689234" sldId="301"/>
            <ac:spMk id="19" creationId="{E0CCD859-FF59-4C59-AE93-595F2D39E917}"/>
          </ac:spMkLst>
        </pc:spChg>
      </pc:sldChg>
      <pc:sldChg chg="del">
        <pc:chgData name="Katja Remes" userId="d39e35ad-c3a2-4d50-91a3-124eaaa48a2c" providerId="ADAL" clId="{D5A72738-79EA-43B0-A58D-C5016E6361F9}" dt="2024-01-02T10:22:26.957" v="73" actId="47"/>
        <pc:sldMkLst>
          <pc:docMk/>
          <pc:sldMk cId="1264898593" sldId="306"/>
        </pc:sldMkLst>
      </pc:sldChg>
      <pc:sldChg chg="modSp mod">
        <pc:chgData name="Katja Remes" userId="d39e35ad-c3a2-4d50-91a3-124eaaa48a2c" providerId="ADAL" clId="{D5A72738-79EA-43B0-A58D-C5016E6361F9}" dt="2024-01-02T10:15:46.437" v="14" actId="20577"/>
        <pc:sldMkLst>
          <pc:docMk/>
          <pc:sldMk cId="3648953951" sldId="427"/>
        </pc:sldMkLst>
        <pc:spChg chg="mod">
          <ac:chgData name="Katja Remes" userId="d39e35ad-c3a2-4d50-91a3-124eaaa48a2c" providerId="ADAL" clId="{D5A72738-79EA-43B0-A58D-C5016E6361F9}" dt="2024-01-02T10:15:46.437" v="14" actId="20577"/>
          <ac:spMkLst>
            <pc:docMk/>
            <pc:sldMk cId="3648953951" sldId="427"/>
            <ac:spMk id="3" creationId="{618CCFA4-5753-49A0-9790-B6C401FA1660}"/>
          </ac:spMkLst>
        </pc:spChg>
      </pc:sldChg>
      <pc:sldChg chg="delSp modSp mod">
        <pc:chgData name="Katja Remes" userId="d39e35ad-c3a2-4d50-91a3-124eaaa48a2c" providerId="ADAL" clId="{D5A72738-79EA-43B0-A58D-C5016E6361F9}" dt="2024-01-03T09:50:21.535" v="81" actId="27636"/>
        <pc:sldMkLst>
          <pc:docMk/>
          <pc:sldMk cId="3669593958" sldId="435"/>
        </pc:sldMkLst>
        <pc:spChg chg="mod">
          <ac:chgData name="Katja Remes" userId="d39e35ad-c3a2-4d50-91a3-124eaaa48a2c" providerId="ADAL" clId="{D5A72738-79EA-43B0-A58D-C5016E6361F9}" dt="2024-01-03T09:50:21.535" v="81" actId="27636"/>
          <ac:spMkLst>
            <pc:docMk/>
            <pc:sldMk cId="3669593958" sldId="435"/>
            <ac:spMk id="3" creationId="{682253A1-87F4-4E06-B635-6CB320B4E75F}"/>
          </ac:spMkLst>
        </pc:spChg>
        <pc:spChg chg="mod">
          <ac:chgData name="Katja Remes" userId="d39e35ad-c3a2-4d50-91a3-124eaaa48a2c" providerId="ADAL" clId="{D5A72738-79EA-43B0-A58D-C5016E6361F9}" dt="2024-01-02T10:18:25.930" v="23" actId="14100"/>
          <ac:spMkLst>
            <pc:docMk/>
            <pc:sldMk cId="3669593958" sldId="435"/>
            <ac:spMk id="4" creationId="{DBDAD4BD-7147-42E5-BD09-E8A98C3D7092}"/>
          </ac:spMkLst>
        </pc:spChg>
        <pc:spChg chg="mod">
          <ac:chgData name="Katja Remes" userId="d39e35ad-c3a2-4d50-91a3-124eaaa48a2c" providerId="ADAL" clId="{D5A72738-79EA-43B0-A58D-C5016E6361F9}" dt="2024-01-02T10:19:28.113" v="34" actId="14100"/>
          <ac:spMkLst>
            <pc:docMk/>
            <pc:sldMk cId="3669593958" sldId="435"/>
            <ac:spMk id="5" creationId="{7E19EEEA-1160-4A6D-A031-B0B60C2EA4A4}"/>
          </ac:spMkLst>
        </pc:spChg>
        <pc:spChg chg="mod">
          <ac:chgData name="Katja Remes" userId="d39e35ad-c3a2-4d50-91a3-124eaaa48a2c" providerId="ADAL" clId="{D5A72738-79EA-43B0-A58D-C5016E6361F9}" dt="2024-01-02T10:20:37.289" v="56" actId="20577"/>
          <ac:spMkLst>
            <pc:docMk/>
            <pc:sldMk cId="3669593958" sldId="435"/>
            <ac:spMk id="6" creationId="{71281917-5577-4FD3-92C5-196A4AED74FC}"/>
          </ac:spMkLst>
        </pc:spChg>
        <pc:picChg chg="mod">
          <ac:chgData name="Katja Remes" userId="d39e35ad-c3a2-4d50-91a3-124eaaa48a2c" providerId="ADAL" clId="{D5A72738-79EA-43B0-A58D-C5016E6361F9}" dt="2024-01-02T10:18:38.266" v="24" actId="14100"/>
          <ac:picMkLst>
            <pc:docMk/>
            <pc:sldMk cId="3669593958" sldId="435"/>
            <ac:picMk id="8" creationId="{5B6AE1FC-7FF9-4A8E-934F-222218ACB484}"/>
          </ac:picMkLst>
        </pc:picChg>
        <pc:picChg chg="del">
          <ac:chgData name="Katja Remes" userId="d39e35ad-c3a2-4d50-91a3-124eaaa48a2c" providerId="ADAL" clId="{D5A72738-79EA-43B0-A58D-C5016E6361F9}" dt="2024-01-02T10:18:45.253" v="25" actId="478"/>
          <ac:picMkLst>
            <pc:docMk/>
            <pc:sldMk cId="3669593958" sldId="435"/>
            <ac:picMk id="9" creationId="{EBB56FA0-EAD3-435C-809A-66D4735911B8}"/>
          </ac:picMkLst>
        </pc:picChg>
      </pc:sldChg>
      <pc:sldChg chg="del">
        <pc:chgData name="Katja Remes" userId="d39e35ad-c3a2-4d50-91a3-124eaaa48a2c" providerId="ADAL" clId="{D5A72738-79EA-43B0-A58D-C5016E6361F9}" dt="2024-01-02T10:23:26.696" v="76" actId="47"/>
        <pc:sldMkLst>
          <pc:docMk/>
          <pc:sldMk cId="648864084" sldId="436"/>
        </pc:sldMkLst>
      </pc:sldChg>
      <pc:sldChg chg="modSp mod">
        <pc:chgData name="Katja Remes" userId="d39e35ad-c3a2-4d50-91a3-124eaaa48a2c" providerId="ADAL" clId="{D5A72738-79EA-43B0-A58D-C5016E6361F9}" dt="2024-01-02T10:21:58.475" v="71" actId="1076"/>
        <pc:sldMkLst>
          <pc:docMk/>
          <pc:sldMk cId="2890317533" sldId="438"/>
        </pc:sldMkLst>
        <pc:spChg chg="mod">
          <ac:chgData name="Katja Remes" userId="d39e35ad-c3a2-4d50-91a3-124eaaa48a2c" providerId="ADAL" clId="{D5A72738-79EA-43B0-A58D-C5016E6361F9}" dt="2024-01-02T10:21:58.475" v="71" actId="1076"/>
          <ac:spMkLst>
            <pc:docMk/>
            <pc:sldMk cId="2890317533" sldId="438"/>
            <ac:spMk id="2" creationId="{CF9CFD7E-C0C5-437E-9481-7F232F703F6D}"/>
          </ac:spMkLst>
        </pc:spChg>
        <pc:spChg chg="mod">
          <ac:chgData name="Katja Remes" userId="d39e35ad-c3a2-4d50-91a3-124eaaa48a2c" providerId="ADAL" clId="{D5A72738-79EA-43B0-A58D-C5016E6361F9}" dt="2024-01-02T10:21:27.482" v="68" actId="20577"/>
          <ac:spMkLst>
            <pc:docMk/>
            <pc:sldMk cId="2890317533" sldId="438"/>
            <ac:spMk id="4" creationId="{C1594120-117C-4837-9C50-6F4427A82D5E}"/>
          </ac:spMkLst>
        </pc:spChg>
      </pc:sldChg>
      <pc:sldChg chg="modSp mod">
        <pc:chgData name="Katja Remes" userId="d39e35ad-c3a2-4d50-91a3-124eaaa48a2c" providerId="ADAL" clId="{D5A72738-79EA-43B0-A58D-C5016E6361F9}" dt="2024-01-02T09:08:50.166" v="5" actId="14100"/>
        <pc:sldMkLst>
          <pc:docMk/>
          <pc:sldMk cId="2955887121" sldId="439"/>
        </pc:sldMkLst>
        <pc:spChg chg="mod">
          <ac:chgData name="Katja Remes" userId="d39e35ad-c3a2-4d50-91a3-124eaaa48a2c" providerId="ADAL" clId="{D5A72738-79EA-43B0-A58D-C5016E6361F9}" dt="2024-01-02T09:08:27.843" v="4" actId="20577"/>
          <ac:spMkLst>
            <pc:docMk/>
            <pc:sldMk cId="2955887121" sldId="439"/>
            <ac:spMk id="7" creationId="{BAA5D5DB-83FE-4656-A39D-03773597B228}"/>
          </ac:spMkLst>
        </pc:spChg>
        <pc:spChg chg="mod">
          <ac:chgData name="Katja Remes" userId="d39e35ad-c3a2-4d50-91a3-124eaaa48a2c" providerId="ADAL" clId="{D5A72738-79EA-43B0-A58D-C5016E6361F9}" dt="2024-01-02T09:08:50.166" v="5" actId="14100"/>
          <ac:spMkLst>
            <pc:docMk/>
            <pc:sldMk cId="2955887121" sldId="439"/>
            <ac:spMk id="9" creationId="{D1B08BCD-2FAA-4641-B13C-D3F4A3C7944F}"/>
          </ac:spMkLst>
        </pc:spChg>
      </pc:sldChg>
      <pc:sldChg chg="del">
        <pc:chgData name="Katja Remes" userId="d39e35ad-c3a2-4d50-91a3-124eaaa48a2c" providerId="ADAL" clId="{D5A72738-79EA-43B0-A58D-C5016E6361F9}" dt="2024-01-02T10:22:17.390" v="72" actId="2696"/>
        <pc:sldMkLst>
          <pc:docMk/>
          <pc:sldMk cId="3123314913" sldId="440"/>
        </pc:sldMkLst>
      </pc:sldChg>
      <pc:sldChg chg="modSp mod">
        <pc:chgData name="Katja Remes" userId="d39e35ad-c3a2-4d50-91a3-124eaaa48a2c" providerId="ADAL" clId="{D5A72738-79EA-43B0-A58D-C5016E6361F9}" dt="2024-01-03T09:51:27.993" v="87"/>
        <pc:sldMkLst>
          <pc:docMk/>
          <pc:sldMk cId="3039143780" sldId="442"/>
        </pc:sldMkLst>
        <pc:spChg chg="mod">
          <ac:chgData name="Katja Remes" userId="d39e35ad-c3a2-4d50-91a3-124eaaa48a2c" providerId="ADAL" clId="{D5A72738-79EA-43B0-A58D-C5016E6361F9}" dt="2024-01-03T09:51:27.993" v="87"/>
          <ac:spMkLst>
            <pc:docMk/>
            <pc:sldMk cId="3039143780" sldId="442"/>
            <ac:spMk id="3" creationId="{EEEA51C0-D49D-FC19-D82B-430B31E74D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93A3E-2F23-4CF8-86D9-1525D8D6CBFC}" type="datetimeFigureOut">
              <a:rPr lang="fi-FI" smtClean="0"/>
              <a:t>3.1.2024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39774-CF2D-46F7-BFE1-1CF0D5906A60}" type="slidenum">
              <a:rPr lang="fi-FI" smtClean="0"/>
              <a:t>‹#›</a:t>
            </a:fld>
            <a:endParaRPr lang="fi-FI"/>
          </a:p>
        </p:txBody>
      </p:sp>
    </p:spTree>
    <p:extLst>
      <p:ext uri="{BB962C8B-B14F-4D97-AF65-F5344CB8AC3E}">
        <p14:creationId xmlns:p14="http://schemas.microsoft.com/office/powerpoint/2010/main" val="415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CED0B02-DA4C-4DDD-A899-931F69E01269}" type="slidenum">
              <a:rPr lang="fi-FI" smtClean="0"/>
              <a:t>3</a:t>
            </a:fld>
            <a:endParaRPr lang="fi-FI"/>
          </a:p>
        </p:txBody>
      </p:sp>
    </p:spTree>
    <p:extLst>
      <p:ext uri="{BB962C8B-B14F-4D97-AF65-F5344CB8AC3E}">
        <p14:creationId xmlns:p14="http://schemas.microsoft.com/office/powerpoint/2010/main" val="26432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F4521-7A22-491F-AD60-21FAD366F62B}"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28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Jokaisen toipumispolku on omanlaisensa.</a:t>
            </a:r>
          </a:p>
          <a:p>
            <a:r>
              <a:rPr lang="fi-FI" dirty="0"/>
              <a:t>On otettava huomioon sen hetkiset voimavarat, joita enemmän tai vähemmän.</a:t>
            </a:r>
          </a:p>
          <a:p>
            <a:r>
              <a:rPr lang="fi-FI" dirty="0"/>
              <a:t>Kokonaisvaltaisuus: toipujan fyysinen, psyykkinen, henkinen ja sosiaalinen puoli huomioitava</a:t>
            </a:r>
          </a:p>
          <a:p>
            <a:endParaRPr lang="fi-FI"/>
          </a:p>
        </p:txBody>
      </p:sp>
      <p:sp>
        <p:nvSpPr>
          <p:cNvPr id="4" name="Dian numeron paikkamerkki 3"/>
          <p:cNvSpPr>
            <a:spLocks noGrp="1"/>
          </p:cNvSpPr>
          <p:nvPr>
            <p:ph type="sldNum" sz="quarter" idx="5"/>
          </p:nvPr>
        </p:nvSpPr>
        <p:spPr/>
        <p:txBody>
          <a:bodyPr/>
          <a:lstStyle/>
          <a:p>
            <a:fld id="{4CED0B02-DA4C-4DDD-A899-931F69E01269}" type="slidenum">
              <a:rPr lang="fi-FI" smtClean="0"/>
              <a:t>9</a:t>
            </a:fld>
            <a:endParaRPr lang="fi-FI"/>
          </a:p>
        </p:txBody>
      </p:sp>
    </p:spTree>
    <p:extLst>
      <p:ext uri="{BB962C8B-B14F-4D97-AF65-F5344CB8AC3E}">
        <p14:creationId xmlns:p14="http://schemas.microsoft.com/office/powerpoint/2010/main" val="407038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C8C0A-300B-0DF2-67A6-830B6070B25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4516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14ABFB-DAE1-934E-7EFC-0E8F288FD93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A4C2C00-4652-78B5-2DE5-372871BA6D0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666D0F0-A474-9CF6-E92F-053974BA1B32}"/>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4FF30216-77D4-A205-ACA7-1BB769405AEB}"/>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5A832FF9-37CD-0CFC-37A9-8F5C1B2D177F}"/>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388365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1BBABE6-13DD-F0A4-17D8-E4A37819C0B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9E7BECC-E103-DDC9-DA97-94E8B23ECE4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D563C87-67BD-F432-6DC3-7D0024B1DA59}"/>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B158FC04-64F0-CCCB-F366-4B4DA1C829D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93E5CDF5-5883-B6F7-F18D-5CF8F1B5ABDF}"/>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806977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189B50-997B-4A99-9EB7-4121BF8FA09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21A6B98-9384-4540-82A2-116B1A255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2D89B7F-90E7-4DAE-A4F8-4BAD06799EF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27BF9B8-E940-47E3-A924-DB4EFAC27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3338679-E86F-4786-BCEB-CC87723E6E8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ACCB55E-92D6-48AB-9E6D-CCBCAFFD9493}"/>
              </a:ext>
            </a:extLst>
          </p:cNvPr>
          <p:cNvSpPr>
            <a:spLocks noGrp="1"/>
          </p:cNvSpPr>
          <p:nvPr>
            <p:ph type="dt" sz="half" idx="10"/>
          </p:nvPr>
        </p:nvSpPr>
        <p:spPr/>
        <p:txBody>
          <a:bodyPr/>
          <a:lstStyle/>
          <a:p>
            <a:fld id="{1A7A04CA-6C76-4B34-B7CF-0A840075DF8F}" type="datetimeFigureOut">
              <a:rPr lang="fi-FI" smtClean="0"/>
              <a:t>3.1.2024</a:t>
            </a:fld>
            <a:endParaRPr lang="fi-FI"/>
          </a:p>
        </p:txBody>
      </p:sp>
      <p:sp>
        <p:nvSpPr>
          <p:cNvPr id="8" name="Alatunnisteen paikkamerkki 7">
            <a:extLst>
              <a:ext uri="{FF2B5EF4-FFF2-40B4-BE49-F238E27FC236}">
                <a16:creationId xmlns:a16="http://schemas.microsoft.com/office/drawing/2014/main" id="{5B6DF90A-2400-4E30-8124-3B38083D282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2527254-E981-482E-9B78-B6AE4EC64A67}"/>
              </a:ext>
            </a:extLst>
          </p:cNvPr>
          <p:cNvSpPr>
            <a:spLocks noGrp="1"/>
          </p:cNvSpPr>
          <p:nvPr>
            <p:ph type="sldNum" sz="quarter" idx="12"/>
          </p:nvPr>
        </p:nvSpPr>
        <p:spPr/>
        <p:txBody>
          <a:bodyPr/>
          <a:lstStyle/>
          <a:p>
            <a:fld id="{F115DB83-1C2A-4CBC-99AC-169CEEBD40CE}" type="slidenum">
              <a:rPr lang="fi-FI" smtClean="0"/>
              <a:t>‹#›</a:t>
            </a:fld>
            <a:endParaRPr lang="fi-FI"/>
          </a:p>
        </p:txBody>
      </p:sp>
    </p:spTree>
    <p:extLst>
      <p:ext uri="{BB962C8B-B14F-4D97-AF65-F5344CB8AC3E}">
        <p14:creationId xmlns:p14="http://schemas.microsoft.com/office/powerpoint/2010/main" val="132094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ain otsikko">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988F777-ECB9-458F-97ED-1D55839E18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37" y="250925"/>
            <a:ext cx="1331216" cy="1104909"/>
          </a:xfrm>
          <a:prstGeom prst="rect">
            <a:avLst/>
          </a:prstGeom>
        </p:spPr>
      </p:pic>
      <p:sp>
        <p:nvSpPr>
          <p:cNvPr id="7" name="Otsikko 1">
            <a:extLst>
              <a:ext uri="{FF2B5EF4-FFF2-40B4-BE49-F238E27FC236}">
                <a16:creationId xmlns:a16="http://schemas.microsoft.com/office/drawing/2014/main" id="{C9A3DCC3-FFC6-44B1-92A1-A8C3041AC47C}"/>
              </a:ext>
            </a:extLst>
          </p:cNvPr>
          <p:cNvSpPr>
            <a:spLocks noGrp="1"/>
          </p:cNvSpPr>
          <p:nvPr>
            <p:ph type="title"/>
          </p:nvPr>
        </p:nvSpPr>
        <p:spPr>
          <a:xfrm>
            <a:off x="1876096" y="322266"/>
            <a:ext cx="9477703" cy="1325563"/>
          </a:xfrm>
        </p:spPr>
        <p:txBody>
          <a:bodyPr/>
          <a:lstStyle/>
          <a:p>
            <a:r>
              <a:rPr lang="fi-FI"/>
              <a:t>Muokkaa ots. perustyyl. napsautt.</a:t>
            </a:r>
          </a:p>
        </p:txBody>
      </p:sp>
    </p:spTree>
    <p:extLst>
      <p:ext uri="{BB962C8B-B14F-4D97-AF65-F5344CB8AC3E}">
        <p14:creationId xmlns:p14="http://schemas.microsoft.com/office/powerpoint/2010/main" val="211208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8044A2-F380-6070-B138-E6087CC7F56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3EC9E3F-3C52-BC96-5659-DE860D669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928668C-AEEB-BC9C-FA65-24AFAF87E314}"/>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61612B7D-692A-0A34-79C2-F054F21925D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4F417DE-D548-4863-ADDA-D1B51D9D8984}"/>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350119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3F7B0E-7460-344A-9BE4-A3B43C2ECCE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75AFC29-0C57-87E9-1642-9BA6EA25EC7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A43123-AB95-A349-17CF-3417742DF606}"/>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34465F01-7346-641A-42BF-AD515906DB3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A8194A06-8409-D22A-E4FA-CED96697BB82}"/>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274395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05D90C-613E-DD13-4680-BB74DB5922C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2C30475-C15A-F903-D29B-BE89D26AE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A16AA38C-1238-1096-D69A-46B67FF39585}"/>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60BE30DB-FB19-A7E0-82B9-96D9E36B5DC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5FCA8031-8F5F-62BB-5E10-757C3E977B06}"/>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09787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91F6F0-D002-AA71-B4C8-DFE813DEEF7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602296-E23D-6DDC-436C-2AFBBCA1607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D0DC62E-CDC6-71EE-C648-2E2407D50EF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C538A38-A73B-E562-2F49-32D71E3365E9}"/>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1962FE3D-CB64-6AF3-5132-6EAED91E92F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C2775A2-D2AC-C214-AC1A-F8F3D70E00B4}"/>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95772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56C7E9-2BD9-7438-B556-E312B11DA83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1A839B4-DE76-FB6F-4E36-8871988583E5}"/>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4" name="Alatunnisteen paikkamerkki 3">
            <a:extLst>
              <a:ext uri="{FF2B5EF4-FFF2-40B4-BE49-F238E27FC236}">
                <a16:creationId xmlns:a16="http://schemas.microsoft.com/office/drawing/2014/main" id="{77F89888-26A3-BECC-3E18-43998928742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F9BF9EDB-EEF1-EFDA-2837-F7227DD2F796}"/>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
        <p:nvSpPr>
          <p:cNvPr id="6" name="Tekstin paikkamerkki 2">
            <a:extLst>
              <a:ext uri="{FF2B5EF4-FFF2-40B4-BE49-F238E27FC236}">
                <a16:creationId xmlns:a16="http://schemas.microsoft.com/office/drawing/2014/main" id="{9AF31D71-EE31-1234-D130-D90B580CB70B}"/>
              </a:ext>
            </a:extLst>
          </p:cNvPr>
          <p:cNvSpPr>
            <a:spLocks noGrp="1"/>
          </p:cNvSpPr>
          <p:nvPr>
            <p:ph type="body" idx="1"/>
          </p:nvPr>
        </p:nvSpPr>
        <p:spPr>
          <a:xfrm>
            <a:off x="838200" y="2010855"/>
            <a:ext cx="10515600" cy="36675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Tree>
    <p:extLst>
      <p:ext uri="{BB962C8B-B14F-4D97-AF65-F5344CB8AC3E}">
        <p14:creationId xmlns:p14="http://schemas.microsoft.com/office/powerpoint/2010/main" val="234055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D275284-B8A7-6F67-67E0-E76E70291CFB}"/>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3" name="Alatunnisteen paikkamerkki 2">
            <a:extLst>
              <a:ext uri="{FF2B5EF4-FFF2-40B4-BE49-F238E27FC236}">
                <a16:creationId xmlns:a16="http://schemas.microsoft.com/office/drawing/2014/main" id="{F3219F97-A92E-D9EB-CEDA-95FC89A97D3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1331D4D0-F1BF-10FF-8125-E310F43E725E}"/>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208594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D6641-9C3C-2B08-1016-9F4BD98260FC}"/>
              </a:ext>
            </a:extLst>
          </p:cNvPr>
          <p:cNvSpPr>
            <a:spLocks noGrp="1"/>
          </p:cNvSpPr>
          <p:nvPr>
            <p:ph type="title"/>
          </p:nvPr>
        </p:nvSpPr>
        <p:spPr>
          <a:xfrm>
            <a:off x="839788" y="457200"/>
            <a:ext cx="3932237" cy="1600200"/>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9720418F-FECD-6FF2-929C-537C3712D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152D285-E2A2-AAF2-1055-8BC5567C6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666B531-CAC6-7A72-6BF4-D03B1B4D1DFB}"/>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8C732C19-144F-6446-4443-2CAA04170DBE}"/>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98DD29DA-B1DC-3108-E664-B9EB9C1E9E1C}"/>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08751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A8CBB-01B5-882E-A8CD-59002F43D3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0EEF926-09F5-224A-2216-804A508EE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EAA1609-FC34-2DDB-F073-A894F7A9F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42AE260-0040-E978-B97B-3CA064193CB2}"/>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43548570-E87A-E30F-6CB3-3BFFC71025F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8421E87D-C9B2-35AD-6B98-047FC5E97540}"/>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946179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8667334-FA4B-4DE0-A9D7-3E3D8EDB9659}"/>
              </a:ext>
            </a:extLst>
          </p:cNvPr>
          <p:cNvSpPr>
            <a:spLocks noGrp="1"/>
          </p:cNvSpPr>
          <p:nvPr>
            <p:ph type="title"/>
          </p:nvPr>
        </p:nvSpPr>
        <p:spPr>
          <a:xfrm>
            <a:off x="1024631" y="2671026"/>
            <a:ext cx="10515600" cy="1325563"/>
          </a:xfrm>
          <a:prstGeom prst="rect">
            <a:avLst/>
          </a:prstGeom>
        </p:spPr>
        <p:txBody>
          <a:bodyPr vert="horz" lIns="91440" tIns="45720" rIns="91440" bIns="45720" rtlCol="0" anchor="ctr">
            <a:normAutofit/>
          </a:bodyPr>
          <a:lstStyle/>
          <a:p>
            <a:r>
              <a:rPr lang="fi-FI"/>
              <a:t>Muokkaa ots. perustyyl. napsautt.</a:t>
            </a:r>
          </a:p>
        </p:txBody>
      </p:sp>
      <p:pic>
        <p:nvPicPr>
          <p:cNvPr id="10" name="Kuva 9">
            <a:extLst>
              <a:ext uri="{FF2B5EF4-FFF2-40B4-BE49-F238E27FC236}">
                <a16:creationId xmlns:a16="http://schemas.microsoft.com/office/drawing/2014/main" id="{936F2825-4424-EF92-40EF-CADD8F303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52575" y="-71158"/>
            <a:ext cx="4552874" cy="1324185"/>
          </a:xfrm>
          <a:prstGeom prst="rect">
            <a:avLst/>
          </a:prstGeom>
        </p:spPr>
      </p:pic>
      <p:pic>
        <p:nvPicPr>
          <p:cNvPr id="4" name="Kuva 3">
            <a:extLst>
              <a:ext uri="{FF2B5EF4-FFF2-40B4-BE49-F238E27FC236}">
                <a16:creationId xmlns:a16="http://schemas.microsoft.com/office/drawing/2014/main" id="{F44DE8AA-D28A-1146-930B-AF4637F46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9815"/>
            <a:ext cx="3456373" cy="977561"/>
          </a:xfrm>
          <a:prstGeom prst="rect">
            <a:avLst/>
          </a:prstGeom>
        </p:spPr>
      </p:pic>
    </p:spTree>
    <p:extLst>
      <p:ext uri="{BB962C8B-B14F-4D97-AF65-F5344CB8AC3E}">
        <p14:creationId xmlns:p14="http://schemas.microsoft.com/office/powerpoint/2010/main" val="2012635216"/>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E079F2C-8D95-39EF-069B-A7FA3E1E7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6226FDC-9AC5-447B-B566-6DF05F2B3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07A0956F-39D6-4440-14BC-B060CB673CBF}"/>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0" y="6311900"/>
            <a:ext cx="1657035" cy="465132"/>
          </a:xfrm>
          <a:prstGeom prst="rect">
            <a:avLst/>
          </a:prstGeom>
        </p:spPr>
      </p:pic>
      <p:pic>
        <p:nvPicPr>
          <p:cNvPr id="10" name="Kuva 9">
            <a:extLst>
              <a:ext uri="{FF2B5EF4-FFF2-40B4-BE49-F238E27FC236}">
                <a16:creationId xmlns:a16="http://schemas.microsoft.com/office/drawing/2014/main" id="{B6A76184-F83B-F90A-9DE8-48767C0CE111}"/>
              </a:ext>
            </a:extLst>
          </p:cNvPr>
          <p:cNvPicPr>
            <a:picLocks noChangeAspect="1"/>
          </p:cNvPicPr>
          <p:nvPr userDrawn="1"/>
        </p:nvPicPr>
        <p:blipFill>
          <a:blip r:embed="rId15">
            <a:alphaModFix amt="50000"/>
            <a:extLst>
              <a:ext uri="{28A0092B-C50C-407E-A947-70E740481C1C}">
                <a14:useLocalDpi xmlns:a14="http://schemas.microsoft.com/office/drawing/2010/main" val="0"/>
              </a:ext>
            </a:extLst>
          </a:blip>
          <a:stretch>
            <a:fillRect/>
          </a:stretch>
        </p:blipFill>
        <p:spPr>
          <a:xfrm>
            <a:off x="10496550" y="4234704"/>
            <a:ext cx="3390900" cy="3390900"/>
          </a:xfrm>
          <a:prstGeom prst="rect">
            <a:avLst/>
          </a:prstGeom>
        </p:spPr>
      </p:pic>
      <p:pic>
        <p:nvPicPr>
          <p:cNvPr id="7" name="Kuva 6">
            <a:extLst>
              <a:ext uri="{FF2B5EF4-FFF2-40B4-BE49-F238E27FC236}">
                <a16:creationId xmlns:a16="http://schemas.microsoft.com/office/drawing/2014/main" id="{AD53E59E-9E26-868D-E058-F9C45CF4BEE3}"/>
              </a:ext>
            </a:extLst>
          </p:cNvPr>
          <p:cNvPicPr>
            <a:picLocks noChangeAspect="1"/>
          </p:cNvPicPr>
          <p:nvPr userDrawn="1"/>
        </p:nvPicPr>
        <p:blipFill>
          <a:blip r:embed="rId16">
            <a:alphaModFix amt="50000"/>
            <a:extLst>
              <a:ext uri="{28A0092B-C50C-407E-A947-70E740481C1C}">
                <a14:useLocalDpi xmlns:a14="http://schemas.microsoft.com/office/drawing/2010/main" val="0"/>
              </a:ext>
            </a:extLst>
          </a:blip>
          <a:stretch>
            <a:fillRect/>
          </a:stretch>
        </p:blipFill>
        <p:spPr>
          <a:xfrm>
            <a:off x="-589789" y="-224664"/>
            <a:ext cx="1179577" cy="1179577"/>
          </a:xfrm>
          <a:prstGeom prst="rect">
            <a:avLst/>
          </a:prstGeom>
        </p:spPr>
      </p:pic>
    </p:spTree>
    <p:extLst>
      <p:ext uri="{BB962C8B-B14F-4D97-AF65-F5344CB8AC3E}">
        <p14:creationId xmlns:p14="http://schemas.microsoft.com/office/powerpoint/2010/main" val="16632219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9" r:id="rId5"/>
    <p:sldLayoutId id="2147483690" r:id="rId6"/>
    <p:sldLayoutId id="2147483691" r:id="rId7"/>
    <p:sldLayoutId id="2147483692" r:id="rId8"/>
    <p:sldLayoutId id="2147483693" r:id="rId9"/>
    <p:sldLayoutId id="2147483694"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rkusraivio.fi/toipumisorientaatio" TargetMode="External"/><Relationship Id="rId2" Type="http://schemas.openxmlformats.org/officeDocument/2006/relationships/hyperlink" Target="https://www.youtube.com/watch?v=IGVkKbu1asQ" TargetMode="External"/><Relationship Id="rId1" Type="http://schemas.openxmlformats.org/officeDocument/2006/relationships/slideLayout" Target="../slideLayouts/slideLayout3.xml"/><Relationship Id="rId5" Type="http://schemas.openxmlformats.org/officeDocument/2006/relationships/hyperlink" Target="https://mieli.fi/wp-content/uploads/2021/07/hyvan_mielen_treenivihko.pdf" TargetMode="External"/><Relationship Id="rId4" Type="http://schemas.openxmlformats.org/officeDocument/2006/relationships/hyperlink" Target="https://www.julkari.fi/bitstream/handle/10024/140792/URN_ISBN_978-952-343-591-9.pdf?sequence=1&amp;isAllowed=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YFu7Q8qqe-c?start=5&amp;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FE0B0-FE94-27F4-2537-EDD7E5DE5E69}"/>
              </a:ext>
            </a:extLst>
          </p:cNvPr>
          <p:cNvSpPr>
            <a:spLocks noGrp="1"/>
          </p:cNvSpPr>
          <p:nvPr>
            <p:ph type="title"/>
          </p:nvPr>
        </p:nvSpPr>
        <p:spPr>
          <a:xfrm>
            <a:off x="1901290" y="2258649"/>
            <a:ext cx="9125408" cy="1963606"/>
          </a:xfrm>
        </p:spPr>
        <p:txBody>
          <a:bodyPr>
            <a:normAutofit fontScale="90000"/>
          </a:bodyPr>
          <a:lstStyle/>
          <a:p>
            <a:r>
              <a:rPr lang="fi-FI" dirty="0"/>
              <a:t>       </a:t>
            </a:r>
            <a:br>
              <a:rPr lang="fi-FI" dirty="0"/>
            </a:br>
            <a:br>
              <a:rPr lang="fi-FI" dirty="0"/>
            </a:br>
            <a:br>
              <a:rPr lang="fi-FI" dirty="0"/>
            </a:br>
            <a:endParaRPr lang="fi-FI" sz="1600" dirty="0"/>
          </a:p>
        </p:txBody>
      </p:sp>
      <p:sp>
        <p:nvSpPr>
          <p:cNvPr id="3" name="Otsikko 1">
            <a:extLst>
              <a:ext uri="{FF2B5EF4-FFF2-40B4-BE49-F238E27FC236}">
                <a16:creationId xmlns:a16="http://schemas.microsoft.com/office/drawing/2014/main" id="{6A3F6D46-3E51-0C01-EF3B-F3EBE8DAA47A}"/>
              </a:ext>
            </a:extLst>
          </p:cNvPr>
          <p:cNvSpPr txBox="1">
            <a:spLocks/>
          </p:cNvSpPr>
          <p:nvPr/>
        </p:nvSpPr>
        <p:spPr>
          <a:xfrm>
            <a:off x="1344834" y="1667861"/>
            <a:ext cx="9015248" cy="2709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50000"/>
              </a:lnSpc>
            </a:pPr>
            <a:r>
              <a:rPr lang="fi-FI" b="1" dirty="0"/>
              <a:t>Meijän</a:t>
            </a:r>
          </a:p>
          <a:p>
            <a:pPr algn="ctr">
              <a:lnSpc>
                <a:spcPct val="50000"/>
              </a:lnSpc>
            </a:pPr>
            <a:r>
              <a:rPr lang="fi-FI" b="1" dirty="0"/>
              <a:t> </a:t>
            </a:r>
          </a:p>
          <a:p>
            <a:pPr algn="ctr">
              <a:lnSpc>
                <a:spcPct val="50000"/>
              </a:lnSpc>
            </a:pPr>
            <a:r>
              <a:rPr lang="fi-FI" b="1" dirty="0" err="1"/>
              <a:t>MielenTaidot</a:t>
            </a:r>
            <a:br>
              <a:rPr lang="fi-FI" b="1" dirty="0"/>
            </a:br>
            <a:r>
              <a:rPr lang="fi-FI" b="1" dirty="0"/>
              <a:t> </a:t>
            </a:r>
            <a:br>
              <a:rPr lang="fi-FI" b="1" dirty="0"/>
            </a:br>
            <a:r>
              <a:rPr lang="fi-FI" sz="5400" b="1" dirty="0"/>
              <a:t>TOIPUMISORIENTAATIO</a:t>
            </a:r>
          </a:p>
        </p:txBody>
      </p:sp>
      <p:sp>
        <p:nvSpPr>
          <p:cNvPr id="4" name="Alaotsikko 2">
            <a:extLst>
              <a:ext uri="{FF2B5EF4-FFF2-40B4-BE49-F238E27FC236}">
                <a16:creationId xmlns:a16="http://schemas.microsoft.com/office/drawing/2014/main" id="{D44085CE-BF59-6D59-556B-23352AC34A75}"/>
              </a:ext>
            </a:extLst>
          </p:cNvPr>
          <p:cNvSpPr txBox="1">
            <a:spLocks/>
          </p:cNvSpPr>
          <p:nvPr/>
        </p:nvSpPr>
        <p:spPr>
          <a:xfrm>
            <a:off x="838199" y="4676940"/>
            <a:ext cx="9367435" cy="1615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i-FI" b="1" dirty="0"/>
          </a:p>
        </p:txBody>
      </p:sp>
      <p:pic>
        <p:nvPicPr>
          <p:cNvPr id="5" name="Kuva 4">
            <a:extLst>
              <a:ext uri="{FF2B5EF4-FFF2-40B4-BE49-F238E27FC236}">
                <a16:creationId xmlns:a16="http://schemas.microsoft.com/office/drawing/2014/main" id="{B9DB7E94-A919-DCD4-BDF5-F2D16D260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49" y="4581247"/>
            <a:ext cx="2003570" cy="2010936"/>
          </a:xfrm>
          <a:prstGeom prst="rect">
            <a:avLst/>
          </a:prstGeom>
        </p:spPr>
      </p:pic>
    </p:spTree>
    <p:extLst>
      <p:ext uri="{BB962C8B-B14F-4D97-AF65-F5344CB8AC3E}">
        <p14:creationId xmlns:p14="http://schemas.microsoft.com/office/powerpoint/2010/main" val="905352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A6DD0F3-E03E-4A02-AC5F-ACBFE30A8D8B}"/>
              </a:ext>
            </a:extLst>
          </p:cNvPr>
          <p:cNvSpPr>
            <a:spLocks noGrp="1"/>
          </p:cNvSpPr>
          <p:nvPr>
            <p:ph type="title"/>
          </p:nvPr>
        </p:nvSpPr>
        <p:spPr>
          <a:xfrm>
            <a:off x="2292318" y="616685"/>
            <a:ext cx="9459310" cy="568882"/>
          </a:xfrm>
        </p:spPr>
        <p:txBody>
          <a:bodyPr anchor="b">
            <a:noAutofit/>
          </a:bodyPr>
          <a:lstStyle/>
          <a:p>
            <a:r>
              <a:rPr lang="fi-FI" sz="4400"/>
              <a:t>Toipumisessa keskeistä…</a:t>
            </a:r>
          </a:p>
        </p:txBody>
      </p:sp>
      <p:pic>
        <p:nvPicPr>
          <p:cNvPr id="6" name="Sisällön paikkamerkki 5" descr="Crumpled paperi valo lamppu">
            <a:extLst>
              <a:ext uri="{FF2B5EF4-FFF2-40B4-BE49-F238E27FC236}">
                <a16:creationId xmlns:a16="http://schemas.microsoft.com/office/drawing/2014/main" id="{5F9EFDD6-90ED-4401-B890-D9DD4AF9557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5183188" y="1689320"/>
            <a:ext cx="6172200" cy="4119943"/>
          </a:xfrm>
          <a:noFill/>
        </p:spPr>
      </p:pic>
      <p:sp>
        <p:nvSpPr>
          <p:cNvPr id="2" name="Sisällön paikkamerkki 1">
            <a:extLst>
              <a:ext uri="{FF2B5EF4-FFF2-40B4-BE49-F238E27FC236}">
                <a16:creationId xmlns:a16="http://schemas.microsoft.com/office/drawing/2014/main" id="{DF86F40C-57E3-4DC0-9EA6-6B3D373AF40D}"/>
              </a:ext>
            </a:extLst>
          </p:cNvPr>
          <p:cNvSpPr>
            <a:spLocks noGrp="1"/>
          </p:cNvSpPr>
          <p:nvPr>
            <p:ph type="body" sz="half" idx="2"/>
          </p:nvPr>
        </p:nvSpPr>
        <p:spPr>
          <a:xfrm>
            <a:off x="243841" y="1747891"/>
            <a:ext cx="4689142" cy="4416425"/>
          </a:xfrm>
        </p:spPr>
        <p:txBody>
          <a:bodyPr>
            <a:normAutofit/>
          </a:bodyPr>
          <a:lstStyle/>
          <a:p>
            <a:pPr marL="457200" indent="-457200">
              <a:buFont typeface="Arial" panose="020B0604020202020204" pitchFamily="34" charset="0"/>
              <a:buChar char="•"/>
            </a:pPr>
            <a:r>
              <a:rPr lang="fi-FI" sz="2600" dirty="0"/>
              <a:t>Sairauden kanssa voi elää hyvää elämää (oireiden ja lääkityksen kanssa tai ilman niitä)</a:t>
            </a:r>
          </a:p>
          <a:p>
            <a:pPr marL="457200" indent="-457200">
              <a:buFont typeface="Arial" panose="020B0604020202020204" pitchFamily="34" charset="0"/>
              <a:buChar char="•"/>
            </a:pPr>
            <a:r>
              <a:rPr lang="fi-FI" sz="2600" dirty="0"/>
              <a:t>Kaikilla on parempia ja huonompia päiviä</a:t>
            </a:r>
          </a:p>
          <a:p>
            <a:pPr marL="457200" indent="-457200">
              <a:buFont typeface="Arial" panose="020B0604020202020204" pitchFamily="34" charset="0"/>
              <a:buChar char="•"/>
            </a:pPr>
            <a:r>
              <a:rPr lang="fi-FI" sz="2600" dirty="0"/>
              <a:t>Toipuminen ei välttämättä tarkoita mielenterveys-ongelmasta paranemista</a:t>
            </a:r>
          </a:p>
        </p:txBody>
      </p:sp>
    </p:spTree>
    <p:extLst>
      <p:ext uri="{BB962C8B-B14F-4D97-AF65-F5344CB8AC3E}">
        <p14:creationId xmlns:p14="http://schemas.microsoft.com/office/powerpoint/2010/main" val="149721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6D2A4E-7F85-4F23-9E7A-48868230A00D}"/>
              </a:ext>
            </a:extLst>
          </p:cNvPr>
          <p:cNvSpPr>
            <a:spLocks noGrp="1"/>
          </p:cNvSpPr>
          <p:nvPr>
            <p:ph type="title"/>
          </p:nvPr>
        </p:nvSpPr>
        <p:spPr>
          <a:xfrm>
            <a:off x="839788" y="0"/>
            <a:ext cx="10515600" cy="1325563"/>
          </a:xfrm>
        </p:spPr>
        <p:txBody>
          <a:bodyPr/>
          <a:lstStyle/>
          <a:p>
            <a:r>
              <a:rPr lang="fi-FI" dirty="0"/>
              <a:t>Valokuvaus toivon välineenä</a:t>
            </a:r>
          </a:p>
        </p:txBody>
      </p:sp>
      <p:sp>
        <p:nvSpPr>
          <p:cNvPr id="3" name="Tekstin paikkamerkki 2">
            <a:extLst>
              <a:ext uri="{FF2B5EF4-FFF2-40B4-BE49-F238E27FC236}">
                <a16:creationId xmlns:a16="http://schemas.microsoft.com/office/drawing/2014/main" id="{682253A1-87F4-4E06-B635-6CB320B4E75F}"/>
              </a:ext>
            </a:extLst>
          </p:cNvPr>
          <p:cNvSpPr>
            <a:spLocks noGrp="1"/>
          </p:cNvSpPr>
          <p:nvPr>
            <p:ph type="body" idx="1"/>
          </p:nvPr>
        </p:nvSpPr>
        <p:spPr>
          <a:xfrm>
            <a:off x="1026160" y="5365751"/>
            <a:ext cx="4033520" cy="823912"/>
          </a:xfrm>
        </p:spPr>
        <p:txBody>
          <a:bodyPr>
            <a:normAutofit/>
          </a:bodyPr>
          <a:lstStyle/>
          <a:p>
            <a:endParaRPr lang="fi-FI"/>
          </a:p>
        </p:txBody>
      </p:sp>
      <p:sp>
        <p:nvSpPr>
          <p:cNvPr id="4" name="Sisällön paikkamerkki 3">
            <a:extLst>
              <a:ext uri="{FF2B5EF4-FFF2-40B4-BE49-F238E27FC236}">
                <a16:creationId xmlns:a16="http://schemas.microsoft.com/office/drawing/2014/main" id="{DBDAD4BD-7147-42E5-BD09-E8A98C3D7092}"/>
              </a:ext>
            </a:extLst>
          </p:cNvPr>
          <p:cNvSpPr>
            <a:spLocks noGrp="1"/>
          </p:cNvSpPr>
          <p:nvPr>
            <p:ph sz="half" idx="2"/>
          </p:nvPr>
        </p:nvSpPr>
        <p:spPr>
          <a:xfrm>
            <a:off x="862015" y="3129280"/>
            <a:ext cx="3659186" cy="1005206"/>
          </a:xfrm>
        </p:spPr>
        <p:txBody>
          <a:bodyPr>
            <a:normAutofit/>
          </a:bodyPr>
          <a:lstStyle/>
          <a:p>
            <a:endParaRPr lang="fi-FI" sz="2000" dirty="0"/>
          </a:p>
        </p:txBody>
      </p:sp>
      <p:sp>
        <p:nvSpPr>
          <p:cNvPr id="5" name="Tekstin paikkamerkki 4">
            <a:extLst>
              <a:ext uri="{FF2B5EF4-FFF2-40B4-BE49-F238E27FC236}">
                <a16:creationId xmlns:a16="http://schemas.microsoft.com/office/drawing/2014/main" id="{7E19EEEA-1160-4A6D-A031-B0B60C2EA4A4}"/>
              </a:ext>
            </a:extLst>
          </p:cNvPr>
          <p:cNvSpPr>
            <a:spLocks noGrp="1"/>
          </p:cNvSpPr>
          <p:nvPr>
            <p:ph type="body" sz="quarter" idx="3"/>
          </p:nvPr>
        </p:nvSpPr>
        <p:spPr>
          <a:xfrm>
            <a:off x="6096000" y="1503363"/>
            <a:ext cx="5466080" cy="823912"/>
          </a:xfrm>
        </p:spPr>
        <p:txBody>
          <a:bodyPr>
            <a:noAutofit/>
          </a:bodyPr>
          <a:lstStyle/>
          <a:p>
            <a:r>
              <a:rPr lang="fi-FI" sz="1800" dirty="0"/>
              <a:t>Mitkä asiat / aiheet voisivat lisätä toivoa? Ovatko ne kuvattavissa?</a:t>
            </a:r>
          </a:p>
          <a:p>
            <a:r>
              <a:rPr lang="fi-FI" sz="1800" dirty="0"/>
              <a:t>Kuvaa jokapäiväisestä arjestasi asioita, jotka…</a:t>
            </a:r>
          </a:p>
        </p:txBody>
      </p:sp>
      <p:sp>
        <p:nvSpPr>
          <p:cNvPr id="6" name="Sisällön paikkamerkki 5">
            <a:extLst>
              <a:ext uri="{FF2B5EF4-FFF2-40B4-BE49-F238E27FC236}">
                <a16:creationId xmlns:a16="http://schemas.microsoft.com/office/drawing/2014/main" id="{71281917-5577-4FD3-92C5-196A4AED74FC}"/>
              </a:ext>
            </a:extLst>
          </p:cNvPr>
          <p:cNvSpPr>
            <a:spLocks noGrp="1"/>
          </p:cNvSpPr>
          <p:nvPr>
            <p:ph sz="quarter" idx="4"/>
          </p:nvPr>
        </p:nvSpPr>
        <p:spPr>
          <a:xfrm>
            <a:off x="6172200" y="2505075"/>
            <a:ext cx="5735320" cy="3684588"/>
          </a:xfrm>
        </p:spPr>
        <p:txBody>
          <a:bodyPr>
            <a:normAutofit/>
          </a:bodyPr>
          <a:lstStyle/>
          <a:p>
            <a:pPr algn="l"/>
            <a:r>
              <a:rPr lang="fi-FI" sz="1800" b="0" i="0" u="none" strike="noStrike" baseline="0" dirty="0"/>
              <a:t>Saavat sinut hymyilemään</a:t>
            </a:r>
          </a:p>
          <a:p>
            <a:pPr algn="l"/>
            <a:r>
              <a:rPr lang="fi-FI" sz="1800" b="0" i="0" u="none" strike="noStrike" baseline="0" dirty="0"/>
              <a:t>Hämmästyttävät sinua</a:t>
            </a:r>
          </a:p>
          <a:p>
            <a:pPr algn="l"/>
            <a:r>
              <a:rPr lang="fi-FI" sz="1800" b="0" i="0" u="none" strike="noStrike" baseline="0" dirty="0"/>
              <a:t>Kiinnostavat sinua</a:t>
            </a:r>
          </a:p>
          <a:p>
            <a:pPr algn="l"/>
            <a:r>
              <a:rPr lang="fi-FI" sz="1800" b="0" i="0" u="none" strike="noStrike" baseline="0" dirty="0"/>
              <a:t>Valitse jokin väri ja kuvaa kaikkea sen väristä</a:t>
            </a:r>
          </a:p>
          <a:p>
            <a:pPr algn="l"/>
            <a:r>
              <a:rPr lang="fi-FI" sz="1800" b="0" i="0" u="none" strike="noStrike" baseline="0" dirty="0"/>
              <a:t>Kuvaa kaikkea kaunista</a:t>
            </a:r>
          </a:p>
          <a:p>
            <a:pPr algn="l"/>
            <a:r>
              <a:rPr lang="fi-FI" sz="1800" b="0" i="0" u="none" strike="noStrike" baseline="0" dirty="0"/>
              <a:t>Kuvaa asioita, jotka koskettavat sinua jollakin tapaa</a:t>
            </a:r>
          </a:p>
          <a:p>
            <a:pPr algn="l"/>
            <a:r>
              <a:rPr lang="fi-FI" sz="1800" b="0" i="0" u="none" strike="noStrike" baseline="0" dirty="0"/>
              <a:t>Antavat sinulle energiaa</a:t>
            </a:r>
          </a:p>
          <a:p>
            <a:pPr algn="l"/>
            <a:r>
              <a:rPr lang="fi-FI" sz="1800" b="0" i="0" u="none" strike="noStrike" baseline="0" dirty="0"/>
              <a:t>Asioita, joista nautit</a:t>
            </a:r>
            <a:endParaRPr lang="fi-FI" dirty="0"/>
          </a:p>
        </p:txBody>
      </p:sp>
      <p:pic>
        <p:nvPicPr>
          <p:cNvPr id="8" name="Kuva 7" descr="Kuva, joka sisältää kohteen kukka, ulko, kasvi, värikäs&#10;&#10;Kuvaus luotu automaattisesti">
            <a:extLst>
              <a:ext uri="{FF2B5EF4-FFF2-40B4-BE49-F238E27FC236}">
                <a16:creationId xmlns:a16="http://schemas.microsoft.com/office/drawing/2014/main" id="{5B6AE1FC-7FF9-4A8E-934F-222218ACB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1706880"/>
            <a:ext cx="4709507" cy="4482783"/>
          </a:xfrm>
          <a:prstGeom prst="rect">
            <a:avLst/>
          </a:prstGeom>
        </p:spPr>
      </p:pic>
    </p:spTree>
    <p:extLst>
      <p:ext uri="{BB962C8B-B14F-4D97-AF65-F5344CB8AC3E}">
        <p14:creationId xmlns:p14="http://schemas.microsoft.com/office/powerpoint/2010/main" val="366959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9CFD7E-C0C5-437E-9481-7F232F703F6D}"/>
              </a:ext>
            </a:extLst>
          </p:cNvPr>
          <p:cNvSpPr>
            <a:spLocks noGrp="1"/>
          </p:cNvSpPr>
          <p:nvPr>
            <p:ph type="title"/>
          </p:nvPr>
        </p:nvSpPr>
        <p:spPr>
          <a:xfrm>
            <a:off x="630936" y="202925"/>
            <a:ext cx="5941293" cy="1481328"/>
          </a:xfrm>
        </p:spPr>
        <p:txBody>
          <a:bodyPr vert="horz" lIns="91440" tIns="45720" rIns="91440" bIns="45720" rtlCol="0" anchor="b">
            <a:normAutofit/>
          </a:bodyPr>
          <a:lstStyle/>
          <a:p>
            <a:r>
              <a:rPr lang="en-US" sz="4000" kern="1200" dirty="0" err="1">
                <a:solidFill>
                  <a:schemeClr val="tx1"/>
                </a:solidFill>
                <a:latin typeface="+mj-lt"/>
                <a:ea typeface="+mj-ea"/>
                <a:cs typeface="+mj-cs"/>
              </a:rPr>
              <a:t>Pohdinnan</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pisarat</a:t>
            </a:r>
            <a:endParaRPr lang="en-US" sz="4000" kern="1200" dirty="0">
              <a:solidFill>
                <a:schemeClr val="tx1"/>
              </a:solidFill>
              <a:latin typeface="+mj-lt"/>
              <a:ea typeface="+mj-ea"/>
              <a:cs typeface="+mj-cs"/>
            </a:endParaRPr>
          </a:p>
        </p:txBody>
      </p:sp>
      <p:sp>
        <p:nvSpPr>
          <p:cNvPr id="4" name="Sisällön paikkamerkki 3">
            <a:extLst>
              <a:ext uri="{FF2B5EF4-FFF2-40B4-BE49-F238E27FC236}">
                <a16:creationId xmlns:a16="http://schemas.microsoft.com/office/drawing/2014/main" id="{C1594120-117C-4837-9C50-6F4427A82D5E}"/>
              </a:ext>
            </a:extLst>
          </p:cNvPr>
          <p:cNvSpPr>
            <a:spLocks noGrp="1"/>
          </p:cNvSpPr>
          <p:nvPr>
            <p:ph sz="half" idx="2"/>
          </p:nvPr>
        </p:nvSpPr>
        <p:spPr>
          <a:xfrm>
            <a:off x="630936" y="2660904"/>
            <a:ext cx="4818888" cy="3547872"/>
          </a:xfrm>
        </p:spPr>
        <p:txBody>
          <a:bodyPr vert="horz" lIns="91440" tIns="45720" rIns="91440" bIns="45720" rtlCol="0" anchor="t">
            <a:normAutofit/>
          </a:bodyPr>
          <a:lstStyle/>
          <a:p>
            <a:pPr marL="0" indent="0">
              <a:buNone/>
            </a:pPr>
            <a:r>
              <a:rPr lang="en-US" sz="2200" dirty="0" err="1">
                <a:effectLst/>
              </a:rPr>
              <a:t>Josku</a:t>
            </a:r>
            <a:r>
              <a:rPr lang="en-US" sz="2200" dirty="0" err="1"/>
              <a:t>s</a:t>
            </a:r>
            <a:r>
              <a:rPr lang="en-US" sz="2200" dirty="0"/>
              <a:t> </a:t>
            </a:r>
            <a:r>
              <a:rPr lang="en-US" sz="2200" dirty="0" err="1"/>
              <a:t>omien</a:t>
            </a:r>
            <a:r>
              <a:rPr lang="en-US" sz="2200" dirty="0"/>
              <a:t> </a:t>
            </a:r>
            <a:r>
              <a:rPr lang="en-US" sz="2200" dirty="0" err="1"/>
              <a:t>vahvuuksien</a:t>
            </a:r>
            <a:r>
              <a:rPr lang="en-US" sz="2200" dirty="0"/>
              <a:t> </a:t>
            </a:r>
            <a:r>
              <a:rPr lang="en-US" sz="2200" dirty="0" err="1"/>
              <a:t>tunnistaminen</a:t>
            </a:r>
            <a:r>
              <a:rPr lang="en-US" sz="2200" dirty="0"/>
              <a:t> on </a:t>
            </a:r>
            <a:r>
              <a:rPr lang="en-US" sz="2200" dirty="0" err="1"/>
              <a:t>vaikeaa</a:t>
            </a:r>
            <a:r>
              <a:rPr lang="en-US" sz="2200" dirty="0"/>
              <a:t>. </a:t>
            </a:r>
            <a:r>
              <a:rPr lang="en-US" sz="2200" dirty="0" err="1"/>
              <a:t>Erilaisten</a:t>
            </a:r>
            <a:r>
              <a:rPr lang="en-US" sz="2200" dirty="0"/>
              <a:t> </a:t>
            </a:r>
            <a:r>
              <a:rPr lang="en-US" sz="2200" dirty="0" err="1"/>
              <a:t>tehtävien</a:t>
            </a:r>
            <a:r>
              <a:rPr lang="en-US" sz="2200" dirty="0"/>
              <a:t> </a:t>
            </a:r>
            <a:r>
              <a:rPr lang="en-US" sz="2200" dirty="0" err="1"/>
              <a:t>avulla</a:t>
            </a:r>
            <a:r>
              <a:rPr lang="en-US" sz="2200" dirty="0"/>
              <a:t> </a:t>
            </a:r>
            <a:r>
              <a:rPr lang="en-US" sz="2200" dirty="0" err="1"/>
              <a:t>vahvuuksia</a:t>
            </a:r>
            <a:r>
              <a:rPr lang="en-US" sz="2200" dirty="0"/>
              <a:t> </a:t>
            </a:r>
            <a:r>
              <a:rPr lang="en-US" sz="2200" dirty="0" err="1"/>
              <a:t>voi</a:t>
            </a:r>
            <a:r>
              <a:rPr lang="en-US" sz="2200" dirty="0"/>
              <a:t> olla </a:t>
            </a:r>
            <a:r>
              <a:rPr lang="en-US" sz="2200" dirty="0" err="1"/>
              <a:t>helpompi</a:t>
            </a:r>
            <a:r>
              <a:rPr lang="en-US" sz="2200" dirty="0"/>
              <a:t> </a:t>
            </a:r>
            <a:r>
              <a:rPr lang="en-US" sz="2200" dirty="0" err="1"/>
              <a:t>löytää</a:t>
            </a:r>
            <a:r>
              <a:rPr lang="en-US" sz="2200" dirty="0"/>
              <a:t> </a:t>
            </a:r>
            <a:r>
              <a:rPr lang="en-US" sz="2200" dirty="0" err="1"/>
              <a:t>itsestään</a:t>
            </a:r>
            <a:r>
              <a:rPr lang="en-US" sz="2200" dirty="0"/>
              <a:t>.</a:t>
            </a:r>
          </a:p>
          <a:p>
            <a:pPr marL="0"/>
            <a:endParaRPr lang="en-US" sz="2200" dirty="0">
              <a:effectLst/>
            </a:endParaRPr>
          </a:p>
          <a:p>
            <a:pPr marL="0" indent="0">
              <a:buNone/>
            </a:pPr>
            <a:r>
              <a:rPr lang="en-US" sz="2200" dirty="0" err="1">
                <a:effectLst/>
              </a:rPr>
              <a:t>Pohdi</a:t>
            </a:r>
            <a:r>
              <a:rPr lang="en-US" sz="2200" dirty="0">
                <a:effectLst/>
              </a:rPr>
              <a:t> </a:t>
            </a:r>
            <a:r>
              <a:rPr lang="en-US" sz="2200" dirty="0" err="1">
                <a:effectLst/>
              </a:rPr>
              <a:t>pisaroissa</a:t>
            </a:r>
            <a:r>
              <a:rPr lang="en-US" sz="2200" dirty="0">
                <a:effectLst/>
              </a:rPr>
              <a:t> </a:t>
            </a:r>
            <a:r>
              <a:rPr lang="en-US" sz="2200" dirty="0" err="1"/>
              <a:t>o</a:t>
            </a:r>
            <a:r>
              <a:rPr lang="en-US" sz="2200" dirty="0" err="1">
                <a:effectLst/>
              </a:rPr>
              <a:t>levia</a:t>
            </a:r>
            <a:r>
              <a:rPr lang="en-US" sz="2200" dirty="0">
                <a:effectLst/>
              </a:rPr>
              <a:t> </a:t>
            </a:r>
            <a:r>
              <a:rPr lang="en-US" sz="2200" dirty="0" err="1">
                <a:effectLst/>
              </a:rPr>
              <a:t>kysymyksiä</a:t>
            </a:r>
            <a:r>
              <a:rPr lang="en-US" sz="2200" dirty="0">
                <a:effectLst/>
              </a:rPr>
              <a:t>. </a:t>
            </a:r>
          </a:p>
          <a:p>
            <a:pPr marL="0" indent="0">
              <a:buNone/>
            </a:pPr>
            <a:r>
              <a:rPr lang="en-US" sz="2200" dirty="0" err="1">
                <a:effectLst/>
              </a:rPr>
              <a:t>Kirjoita</a:t>
            </a:r>
            <a:r>
              <a:rPr lang="en-US" sz="2200" dirty="0">
                <a:effectLst/>
              </a:rPr>
              <a:t> tai </a:t>
            </a:r>
            <a:r>
              <a:rPr lang="en-US" sz="2200" dirty="0" err="1">
                <a:effectLst/>
              </a:rPr>
              <a:t>piirrä</a:t>
            </a:r>
            <a:r>
              <a:rPr lang="en-US" sz="2200" dirty="0">
                <a:effectLst/>
              </a:rPr>
              <a:t> </a:t>
            </a:r>
            <a:r>
              <a:rPr lang="en-US" sz="2200" dirty="0" err="1">
                <a:effectLst/>
              </a:rPr>
              <a:t>vastaukset</a:t>
            </a:r>
            <a:br>
              <a:rPr lang="en-US" sz="2200" dirty="0"/>
            </a:br>
            <a:r>
              <a:rPr lang="en-US" sz="2200" dirty="0" err="1">
                <a:effectLst/>
              </a:rPr>
              <a:t>pisaroihin</a:t>
            </a:r>
            <a:r>
              <a:rPr lang="en-US" sz="2200" dirty="0">
                <a:effectLst/>
              </a:rPr>
              <a:t>.</a:t>
            </a:r>
            <a:endParaRPr lang="en-US" sz="2200" dirty="0"/>
          </a:p>
        </p:txBody>
      </p:sp>
      <p:pic>
        <p:nvPicPr>
          <p:cNvPr id="6" name="Sisällön paikkamerkki 5">
            <a:extLst>
              <a:ext uri="{FF2B5EF4-FFF2-40B4-BE49-F238E27FC236}">
                <a16:creationId xmlns:a16="http://schemas.microsoft.com/office/drawing/2014/main" id="{A76752C3-95C8-4AE6-AF58-99E82AE12F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9048" y="713164"/>
            <a:ext cx="5458968" cy="5431672"/>
          </a:xfrm>
          <a:prstGeom prst="rect">
            <a:avLst/>
          </a:prstGeom>
        </p:spPr>
      </p:pic>
    </p:spTree>
    <p:extLst>
      <p:ext uri="{BB962C8B-B14F-4D97-AF65-F5344CB8AC3E}">
        <p14:creationId xmlns:p14="http://schemas.microsoft.com/office/powerpoint/2010/main" val="289031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DEA4-13B0-1C9F-2B95-3E172DDEB859}"/>
              </a:ext>
            </a:extLst>
          </p:cNvPr>
          <p:cNvSpPr>
            <a:spLocks noGrp="1"/>
          </p:cNvSpPr>
          <p:nvPr>
            <p:ph type="title"/>
          </p:nvPr>
        </p:nvSpPr>
        <p:spPr/>
        <p:txBody>
          <a:bodyPr/>
          <a:lstStyle/>
          <a:p>
            <a:r>
              <a:rPr lang="fi-FI" dirty="0"/>
              <a:t>Lähteet:</a:t>
            </a:r>
            <a:endParaRPr lang="en-US" dirty="0"/>
          </a:p>
        </p:txBody>
      </p:sp>
      <p:sp>
        <p:nvSpPr>
          <p:cNvPr id="3" name="Content Placeholder 2">
            <a:extLst>
              <a:ext uri="{FF2B5EF4-FFF2-40B4-BE49-F238E27FC236}">
                <a16:creationId xmlns:a16="http://schemas.microsoft.com/office/drawing/2014/main" id="{EEEA51C0-D49D-FC19-D82B-430B31E74DC3}"/>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fi-FI" sz="1800" dirty="0"/>
              <a:t>Työ ja kokemusasiantuntijuus toipumisen tukena </a:t>
            </a:r>
            <a:r>
              <a:rPr lang="fi-FI" sz="1800" dirty="0">
                <a:hlinkClick r:id="rId2"/>
              </a:rPr>
              <a:t>https://www.youtube.com/watch?v=IGVkKbu1asQ</a:t>
            </a:r>
            <a:endParaRPr lang="fi-FI" sz="1800" dirty="0"/>
          </a:p>
          <a:p>
            <a:pPr>
              <a:lnSpc>
                <a:spcPct val="100000"/>
              </a:lnSpc>
              <a:spcBef>
                <a:spcPts val="0"/>
              </a:spcBef>
            </a:pPr>
            <a:r>
              <a:rPr lang="fi-FI" sz="1800" dirty="0">
                <a:hlinkClick r:id="rId3"/>
              </a:rPr>
              <a:t>https://www.markusraivio.fi/toipumisorientaatio</a:t>
            </a:r>
            <a:endParaRPr lang="fi-FI" sz="1800" dirty="0"/>
          </a:p>
          <a:p>
            <a:pPr>
              <a:lnSpc>
                <a:spcPct val="100000"/>
              </a:lnSpc>
              <a:spcBef>
                <a:spcPts val="0"/>
              </a:spcBef>
            </a:pPr>
            <a:endParaRPr lang="fi-FI" sz="1800" dirty="0"/>
          </a:p>
          <a:p>
            <a:pPr>
              <a:lnSpc>
                <a:spcPct val="100000"/>
              </a:lnSpc>
              <a:spcBef>
                <a:spcPts val="0"/>
              </a:spcBef>
            </a:pPr>
            <a:r>
              <a:rPr lang="fi-FI" sz="1800" dirty="0"/>
              <a:t>Mielenterveystyö uudistuu, toipumisorientaation teoreettiset lähtökohdat </a:t>
            </a:r>
            <a:r>
              <a:rPr lang="fi-FI" sz="1800" dirty="0">
                <a:hlinkClick r:id="rId4"/>
              </a:rPr>
              <a:t>https://www.julkari.fi/bitstream/handle/10024/140792/URN_ISBN_978-952-343-591-9.pdf?sequence=1&amp;isAllowed=y</a:t>
            </a:r>
            <a:endParaRPr lang="fi-FI" sz="1800" dirty="0"/>
          </a:p>
          <a:p>
            <a:pPr>
              <a:lnSpc>
                <a:spcPct val="100000"/>
              </a:lnSpc>
              <a:spcBef>
                <a:spcPts val="0"/>
              </a:spcBef>
            </a:pPr>
            <a:endParaRPr lang="fi-FI" sz="1800" dirty="0"/>
          </a:p>
          <a:p>
            <a:pPr>
              <a:lnSpc>
                <a:spcPct val="100000"/>
              </a:lnSpc>
              <a:spcBef>
                <a:spcPts val="0"/>
              </a:spcBef>
            </a:pPr>
            <a:r>
              <a:rPr lang="fi-FI" sz="1800" dirty="0"/>
              <a:t>Helmikortit, Lumoava –hanke</a:t>
            </a:r>
            <a:endParaRPr lang="en-US" sz="1800" dirty="0"/>
          </a:p>
          <a:p>
            <a:pPr>
              <a:lnSpc>
                <a:spcPct val="100000"/>
              </a:lnSpc>
              <a:spcBef>
                <a:spcPts val="0"/>
              </a:spcBef>
            </a:pPr>
            <a:endParaRPr lang="fi-FI" sz="1800" dirty="0"/>
          </a:p>
          <a:p>
            <a:pPr>
              <a:lnSpc>
                <a:spcPct val="100000"/>
              </a:lnSpc>
              <a:spcBef>
                <a:spcPts val="0"/>
              </a:spcBef>
            </a:pPr>
            <a:r>
              <a:rPr lang="fi-FI" sz="1800" dirty="0"/>
              <a:t>Mieli ry. Hyvän mielen </a:t>
            </a:r>
            <a:r>
              <a:rPr lang="fi-FI" sz="1800"/>
              <a:t>treenivihko </a:t>
            </a:r>
            <a:r>
              <a:rPr lang="fi-FI" sz="1800" u="sng">
                <a:solidFill>
                  <a:srgbClr val="0563C1"/>
                </a:solidFill>
                <a:effectLst/>
                <a:latin typeface="Karla" pitchFamily="2" charset="0"/>
                <a:ea typeface="Calibri" panose="020F0502020204030204" pitchFamily="34" charset="0"/>
                <a:cs typeface="Times New Roman" panose="02020603050405020304" pitchFamily="18" charset="0"/>
                <a:hlinkClick r:id="rId5"/>
              </a:rPr>
              <a:t>https://mieli.fi/wp-content/uploads/2021/07/hyvan_mielen_treenivihko.pdf</a:t>
            </a:r>
            <a:endParaRPr lang="fi-FI" sz="1800" dirty="0"/>
          </a:p>
          <a:p>
            <a:pPr>
              <a:lnSpc>
                <a:spcPct val="100000"/>
              </a:lnSpc>
              <a:spcBef>
                <a:spcPts val="0"/>
              </a:spcBef>
            </a:pPr>
            <a:endParaRPr lang="fi-FI" sz="1800" dirty="0"/>
          </a:p>
          <a:p>
            <a:pPr>
              <a:lnSpc>
                <a:spcPct val="100000"/>
              </a:lnSpc>
              <a:spcBef>
                <a:spcPts val="0"/>
              </a:spcBef>
            </a:pPr>
            <a:r>
              <a:rPr lang="fi-FI" sz="1800" dirty="0"/>
              <a:t>Mielenterveyden keskusliitto. Voimavara-valmennuksen työkirja </a:t>
            </a:r>
            <a:endParaRPr lang="en-US" dirty="0"/>
          </a:p>
        </p:txBody>
      </p:sp>
    </p:spTree>
    <p:extLst>
      <p:ext uri="{BB962C8B-B14F-4D97-AF65-F5344CB8AC3E}">
        <p14:creationId xmlns:p14="http://schemas.microsoft.com/office/powerpoint/2010/main" val="303914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21687F-A8FE-A274-5AA6-7CF49622DBE0}"/>
              </a:ext>
            </a:extLst>
          </p:cNvPr>
          <p:cNvSpPr>
            <a:spLocks noGrp="1"/>
          </p:cNvSpPr>
          <p:nvPr>
            <p:ph type="title"/>
          </p:nvPr>
        </p:nvSpPr>
        <p:spPr/>
        <p:txBody>
          <a:bodyPr/>
          <a:lstStyle/>
          <a:p>
            <a:r>
              <a:rPr lang="fi-FI" dirty="0"/>
              <a:t>Mitä on toipumisorientaatio?</a:t>
            </a:r>
          </a:p>
        </p:txBody>
      </p:sp>
      <p:pic>
        <p:nvPicPr>
          <p:cNvPr id="5" name="Online-media 4" title="Mitä on toipumisorientaatio?">
            <a:hlinkClick r:id="" action="ppaction://media"/>
            <a:extLst>
              <a:ext uri="{FF2B5EF4-FFF2-40B4-BE49-F238E27FC236}">
                <a16:creationId xmlns:a16="http://schemas.microsoft.com/office/drawing/2014/main" id="{5E025136-3149-8F97-72F8-4D1E2D1EA670}"/>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7326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A69086AA-3A9E-4531-84DD-B2D98E4683A2}"/>
              </a:ext>
            </a:extLst>
          </p:cNvPr>
          <p:cNvPicPr>
            <a:picLocks noGrp="1" noChangeAspect="1"/>
          </p:cNvPicPr>
          <p:nvPr>
            <p:ph idx="1"/>
          </p:nvPr>
        </p:nvPicPr>
        <p:blipFill>
          <a:blip r:embed="rId3"/>
          <a:stretch>
            <a:fillRect/>
          </a:stretch>
        </p:blipFill>
        <p:spPr>
          <a:xfrm>
            <a:off x="7773590" y="1216909"/>
            <a:ext cx="3792061" cy="5364121"/>
          </a:xfrm>
        </p:spPr>
      </p:pic>
      <p:sp>
        <p:nvSpPr>
          <p:cNvPr id="7" name="Tekstiruutu 6">
            <a:extLst>
              <a:ext uri="{FF2B5EF4-FFF2-40B4-BE49-F238E27FC236}">
                <a16:creationId xmlns:a16="http://schemas.microsoft.com/office/drawing/2014/main" id="{BAA5D5DB-83FE-4656-A39D-03773597B228}"/>
              </a:ext>
            </a:extLst>
          </p:cNvPr>
          <p:cNvSpPr txBox="1"/>
          <p:nvPr/>
        </p:nvSpPr>
        <p:spPr>
          <a:xfrm>
            <a:off x="371791" y="977361"/>
            <a:ext cx="6822830" cy="2449838"/>
          </a:xfrm>
          <a:prstGeom prst="rect">
            <a:avLst/>
          </a:prstGeom>
          <a:noFill/>
        </p:spPr>
        <p:txBody>
          <a:bodyPr wrap="square" lIns="91440" tIns="45720" rIns="91440" bIns="45720" anchor="t">
            <a:spAutoFit/>
          </a:bodyPr>
          <a:lstStyle/>
          <a:p>
            <a:pPr>
              <a:lnSpc>
                <a:spcPct val="107000"/>
              </a:lnSpc>
              <a:spcAft>
                <a:spcPts val="800"/>
              </a:spcAft>
            </a:pPr>
            <a:r>
              <a:rPr lang="fi-FI" sz="1800" dirty="0">
                <a:effectLst/>
                <a:latin typeface="Karla"/>
                <a:ea typeface="Calibri" panose="020F0502020204030204" pitchFamily="34" charset="0"/>
                <a:cs typeface="Times New Roman"/>
              </a:rPr>
              <a:t>Voimavaroilla tarkoitetaan asioita, jotka tuovat hyvää mieltä ja auttavat jaksamaan. Tässä harjoituksessa sinulla on mahdollisuus herätellä ja tunnistaa asioita, jotka tuovat sinulle voimia ja jaksamista arjen keskelle. Lisää omenoihin asioita, jotka tuntuvat toimivan elämässäsi ja jotka antavat sinulle voimia. Päärynöihin voit laittaa asioita, joihin haluat kiinnittää jatkossa huomiota ja joita haluaisit tai toivoisit elämääsi lisää.</a:t>
            </a:r>
            <a:r>
              <a:rPr lang="fi-FI" dirty="0">
                <a:latin typeface="Karla"/>
                <a:ea typeface="Calibri" panose="020F0502020204030204" pitchFamily="34" charset="0"/>
                <a:cs typeface="Times New Roman"/>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iruutu 8">
            <a:extLst>
              <a:ext uri="{FF2B5EF4-FFF2-40B4-BE49-F238E27FC236}">
                <a16:creationId xmlns:a16="http://schemas.microsoft.com/office/drawing/2014/main" id="{D1B08BCD-2FAA-4641-B13C-D3F4A3C7944F}"/>
              </a:ext>
            </a:extLst>
          </p:cNvPr>
          <p:cNvSpPr txBox="1"/>
          <p:nvPr/>
        </p:nvSpPr>
        <p:spPr>
          <a:xfrm>
            <a:off x="371791" y="3425294"/>
            <a:ext cx="6822829" cy="968022"/>
          </a:xfrm>
          <a:prstGeom prst="rect">
            <a:avLst/>
          </a:prstGeom>
          <a:noFill/>
        </p:spPr>
        <p:txBody>
          <a:bodyPr wrap="square" lIns="91440" tIns="45720" rIns="91440" bIns="45720" anchor="t">
            <a:spAutoFit/>
          </a:bodyPr>
          <a:lstStyle/>
          <a:p>
            <a:pPr>
              <a:lnSpc>
                <a:spcPct val="107000"/>
              </a:lnSpc>
              <a:spcAft>
                <a:spcPts val="800"/>
              </a:spcAft>
            </a:pPr>
            <a:r>
              <a:rPr lang="fi-FI" sz="1800" dirty="0">
                <a:effectLst/>
                <a:latin typeface="Karla"/>
                <a:ea typeface="Calibri" panose="020F0502020204030204" pitchFamily="34" charset="0"/>
                <a:cs typeface="Times New Roman"/>
              </a:rPr>
              <a:t>Ideaboksiin on koottu asioita, jotka esimerkiksi voivat olla voimia ja hyvää mieltä tukevia. Voit lukea sen läpi, ja katsoa, tunnistatko sieltä sellaisia, jotka sopivat sinullekin.</a:t>
            </a:r>
            <a:r>
              <a:rPr lang="fi-FI" dirty="0">
                <a:latin typeface="Karla"/>
                <a:ea typeface="Calibri" panose="020F0502020204030204" pitchFamily="34" charset="0"/>
                <a:cs typeface="Times New Roman"/>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iruutu 9">
            <a:extLst>
              <a:ext uri="{FF2B5EF4-FFF2-40B4-BE49-F238E27FC236}">
                <a16:creationId xmlns:a16="http://schemas.microsoft.com/office/drawing/2014/main" id="{69D6E87E-6DE8-4669-B196-866326AA0572}"/>
              </a:ext>
            </a:extLst>
          </p:cNvPr>
          <p:cNvSpPr txBox="1"/>
          <p:nvPr/>
        </p:nvSpPr>
        <p:spPr>
          <a:xfrm>
            <a:off x="823488" y="224010"/>
            <a:ext cx="3697793" cy="707886"/>
          </a:xfrm>
          <a:prstGeom prst="rect">
            <a:avLst/>
          </a:prstGeom>
          <a:noFill/>
        </p:spPr>
        <p:txBody>
          <a:bodyPr wrap="square" rtlCol="0">
            <a:spAutoFit/>
          </a:bodyPr>
          <a:lstStyle/>
          <a:p>
            <a:r>
              <a:rPr lang="fi-FI" sz="4000" dirty="0">
                <a:latin typeface="+mj-lt"/>
                <a:cs typeface="Calibri" panose="020F0502020204030204" pitchFamily="34" charset="0"/>
              </a:rPr>
              <a:t>VOIMAVARAT </a:t>
            </a:r>
          </a:p>
        </p:txBody>
      </p:sp>
      <p:sp>
        <p:nvSpPr>
          <p:cNvPr id="11" name="Suorakulmio: Pyöristetyt kulmat 10">
            <a:extLst>
              <a:ext uri="{FF2B5EF4-FFF2-40B4-BE49-F238E27FC236}">
                <a16:creationId xmlns:a16="http://schemas.microsoft.com/office/drawing/2014/main" id="{35B2EBFD-C85D-4C75-8B20-658BFE07347F}"/>
              </a:ext>
            </a:extLst>
          </p:cNvPr>
          <p:cNvSpPr/>
          <p:nvPr/>
        </p:nvSpPr>
        <p:spPr>
          <a:xfrm>
            <a:off x="371791" y="4751672"/>
            <a:ext cx="6723494" cy="1870192"/>
          </a:xfrm>
          <a:prstGeom prst="roundRect">
            <a:avLst>
              <a:gd name="adj" fmla="val 318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800"/>
              </a:spcAft>
            </a:pPr>
            <a:r>
              <a:rPr lang="fi-FI" sz="1800" dirty="0">
                <a:effectLst/>
                <a:latin typeface="Karla"/>
                <a:ea typeface="Calibri" panose="020F0502020204030204" pitchFamily="34" charset="0"/>
                <a:cs typeface="Times New Roman"/>
              </a:rPr>
              <a:t>rentoutuminen, lepo, ravinto, koti, asunympäristö, harrastukset, luonto, ystävät ja tuttavat, ryhmät, joihin kuulun, vertaistuki, taide ja kulttuuri, unelmat, huumori, hyvän huomaaminen, myötätunto, toisten auttaminen, lemmikki, omat rajat, pysähtyminen, hyvät muistot, eri vuodenajat, kotityöt, vuorokausirytmi</a:t>
            </a:r>
          </a:p>
        </p:txBody>
      </p:sp>
      <p:sp>
        <p:nvSpPr>
          <p:cNvPr id="12" name="Tekstiruutu 11">
            <a:extLst>
              <a:ext uri="{FF2B5EF4-FFF2-40B4-BE49-F238E27FC236}">
                <a16:creationId xmlns:a16="http://schemas.microsoft.com/office/drawing/2014/main" id="{BA9B4926-FE5A-48A3-AC53-93599409A019}"/>
              </a:ext>
            </a:extLst>
          </p:cNvPr>
          <p:cNvSpPr txBox="1"/>
          <p:nvPr/>
        </p:nvSpPr>
        <p:spPr>
          <a:xfrm>
            <a:off x="7732401" y="6283424"/>
            <a:ext cx="4100978" cy="338554"/>
          </a:xfrm>
          <a:prstGeom prst="rect">
            <a:avLst/>
          </a:prstGeom>
          <a:noFill/>
        </p:spPr>
        <p:txBody>
          <a:bodyPr wrap="square" lIns="91440" tIns="45720" rIns="91440" bIns="45720" rtlCol="0" anchor="t">
            <a:spAutoFit/>
          </a:bodyPr>
          <a:lstStyle/>
          <a:p>
            <a:r>
              <a:rPr lang="fi-FI" sz="1600" dirty="0">
                <a:latin typeface="Karla"/>
                <a:cs typeface="Calibri"/>
              </a:rPr>
              <a:t>Voimavara-valmennuksen työkirja s.17 </a:t>
            </a:r>
            <a:endParaRPr lang="fi-FI" sz="1600">
              <a:latin typeface="Karla"/>
              <a:cs typeface="Calibri" panose="020F0502020204030204" pitchFamily="34" charset="0"/>
            </a:endParaRPr>
          </a:p>
        </p:txBody>
      </p:sp>
    </p:spTree>
    <p:extLst>
      <p:ext uri="{BB962C8B-B14F-4D97-AF65-F5344CB8AC3E}">
        <p14:creationId xmlns:p14="http://schemas.microsoft.com/office/powerpoint/2010/main" val="295588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i 17">
            <a:extLst>
              <a:ext uri="{FF2B5EF4-FFF2-40B4-BE49-F238E27FC236}">
                <a16:creationId xmlns:a16="http://schemas.microsoft.com/office/drawing/2014/main" id="{D6762BE8-BDA1-44A4-8814-0ADB0000FD88}"/>
              </a:ext>
            </a:extLst>
          </p:cNvPr>
          <p:cNvSpPr/>
          <p:nvPr/>
        </p:nvSpPr>
        <p:spPr>
          <a:xfrm>
            <a:off x="4615815" y="2708990"/>
            <a:ext cx="2960369" cy="2139316"/>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FE71AFF-E5F5-4C17-A180-708B585764C9}"/>
              </a:ext>
            </a:extLst>
          </p:cNvPr>
          <p:cNvSpPr>
            <a:spLocks noGrp="1"/>
          </p:cNvSpPr>
          <p:nvPr>
            <p:ph type="title"/>
          </p:nvPr>
        </p:nvSpPr>
        <p:spPr>
          <a:xfrm>
            <a:off x="4803140" y="3366728"/>
            <a:ext cx="2773044" cy="781370"/>
          </a:xfrm>
        </p:spPr>
        <p:txBody>
          <a:bodyPr>
            <a:normAutofit fontScale="90000"/>
          </a:bodyPr>
          <a:lstStyle/>
          <a:p>
            <a:pPr algn="ctr"/>
            <a:r>
              <a:rPr lang="fi-FI" dirty="0"/>
              <a:t>Toipumis-</a:t>
            </a:r>
            <a:br>
              <a:rPr lang="fi-FI" dirty="0"/>
            </a:br>
            <a:r>
              <a:rPr lang="fi-FI" dirty="0"/>
              <a:t>orientaatio</a:t>
            </a:r>
          </a:p>
        </p:txBody>
      </p:sp>
      <p:sp>
        <p:nvSpPr>
          <p:cNvPr id="3" name="Sisällön paikkamerkki 2">
            <a:extLst>
              <a:ext uri="{FF2B5EF4-FFF2-40B4-BE49-F238E27FC236}">
                <a16:creationId xmlns:a16="http://schemas.microsoft.com/office/drawing/2014/main" id="{E22B5A9D-3799-4A72-8BD9-3ACA925C019F}"/>
              </a:ext>
            </a:extLst>
          </p:cNvPr>
          <p:cNvSpPr>
            <a:spLocks noGrp="1"/>
          </p:cNvSpPr>
          <p:nvPr>
            <p:ph sz="half" idx="1"/>
          </p:nvPr>
        </p:nvSpPr>
        <p:spPr>
          <a:xfrm>
            <a:off x="1171576" y="1825625"/>
            <a:ext cx="5181600" cy="4351338"/>
          </a:xfrm>
        </p:spPr>
        <p:txBody>
          <a:bodyPr>
            <a:normAutofit/>
          </a:bodyPr>
          <a:lstStyle/>
          <a:p>
            <a:endParaRPr lang="fi-FI" b="0">
              <a:effectLst/>
              <a:latin typeface="montserrat" panose="00000500000000000000" pitchFamily="2" charset="0"/>
            </a:endParaRPr>
          </a:p>
          <a:p>
            <a:endParaRPr lang="fi-FI"/>
          </a:p>
        </p:txBody>
      </p:sp>
      <p:pic>
        <p:nvPicPr>
          <p:cNvPr id="22" name="Sisällön paikkamerkki 21" descr="Kysymys kissa">
            <a:extLst>
              <a:ext uri="{FF2B5EF4-FFF2-40B4-BE49-F238E27FC236}">
                <a16:creationId xmlns:a16="http://schemas.microsoft.com/office/drawing/2014/main" id="{42B6B4F2-F912-4DFE-B085-464FB3B5BB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0680" y="211730"/>
            <a:ext cx="2095499" cy="2095499"/>
          </a:xfrm>
        </p:spPr>
      </p:pic>
      <p:sp>
        <p:nvSpPr>
          <p:cNvPr id="10" name="Suorakulmio: Pyöristetyt kulmat 9">
            <a:extLst>
              <a:ext uri="{FF2B5EF4-FFF2-40B4-BE49-F238E27FC236}">
                <a16:creationId xmlns:a16="http://schemas.microsoft.com/office/drawing/2014/main" id="{3E50DA1B-ABCD-4D5B-893E-0D2B52DF0D13}"/>
              </a:ext>
            </a:extLst>
          </p:cNvPr>
          <p:cNvSpPr/>
          <p:nvPr/>
        </p:nvSpPr>
        <p:spPr>
          <a:xfrm>
            <a:off x="2456180" y="645432"/>
            <a:ext cx="3383280" cy="17205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0">
                <a:effectLst/>
                <a:latin typeface="montserrat" panose="00000500000000000000" pitchFamily="2" charset="0"/>
              </a:rPr>
              <a:t>Keskeinen viitekehys</a:t>
            </a:r>
            <a:br>
              <a:rPr lang="fi-FI" b="0">
                <a:effectLst/>
                <a:latin typeface="montserrat" panose="00000500000000000000" pitchFamily="2" charset="0"/>
              </a:rPr>
            </a:br>
            <a:r>
              <a:rPr lang="fi-FI" b="0">
                <a:effectLst/>
                <a:latin typeface="montserrat" panose="00000500000000000000" pitchFamily="2" charset="0"/>
              </a:rPr>
              <a:t>mielenterveyspalveluiden tuottamiseen ja järjestämiseen</a:t>
            </a:r>
          </a:p>
        </p:txBody>
      </p:sp>
      <p:sp>
        <p:nvSpPr>
          <p:cNvPr id="11" name="Suorakulmio: Pyöristetyt kulmat 10">
            <a:extLst>
              <a:ext uri="{FF2B5EF4-FFF2-40B4-BE49-F238E27FC236}">
                <a16:creationId xmlns:a16="http://schemas.microsoft.com/office/drawing/2014/main" id="{6C8931B7-90BD-431E-A006-41B8DFE89806}"/>
              </a:ext>
            </a:extLst>
          </p:cNvPr>
          <p:cNvSpPr/>
          <p:nvPr/>
        </p:nvSpPr>
        <p:spPr>
          <a:xfrm>
            <a:off x="7164071" y="4720910"/>
            <a:ext cx="3383280" cy="20364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0">
                <a:effectLst/>
                <a:latin typeface="montserrat" panose="00000500000000000000" pitchFamily="2" charset="0"/>
              </a:rPr>
              <a:t>Ei tarkoita lääkehoidon</a:t>
            </a:r>
            <a:br>
              <a:rPr lang="fi-FI" b="0">
                <a:effectLst/>
                <a:latin typeface="montserrat" panose="00000500000000000000" pitchFamily="2" charset="0"/>
              </a:rPr>
            </a:br>
            <a:r>
              <a:rPr lang="fi-FI" b="0">
                <a:effectLst/>
                <a:latin typeface="montserrat" panose="00000500000000000000" pitchFamily="2" charset="0"/>
              </a:rPr>
              <a:t>väheksymistä, vaan turvallinen lääkehoito nähdään edellytyksenä</a:t>
            </a:r>
            <a:br>
              <a:rPr lang="fi-FI" b="0">
                <a:effectLst/>
                <a:latin typeface="montserrat" panose="00000500000000000000" pitchFamily="2" charset="0"/>
              </a:rPr>
            </a:br>
            <a:r>
              <a:rPr lang="fi-FI" b="0">
                <a:effectLst/>
                <a:latin typeface="montserrat" panose="00000500000000000000" pitchFamily="2" charset="0"/>
              </a:rPr>
              <a:t>elämänlaadun kohentumiselle.</a:t>
            </a:r>
          </a:p>
          <a:p>
            <a:endParaRPr lang="fi-FI" b="0">
              <a:effectLst/>
              <a:latin typeface="montserrat" panose="00000500000000000000" pitchFamily="2" charset="0"/>
            </a:endParaRPr>
          </a:p>
        </p:txBody>
      </p:sp>
      <p:sp>
        <p:nvSpPr>
          <p:cNvPr id="12" name="Suorakulmio: Pyöristetyt kulmat 11">
            <a:extLst>
              <a:ext uri="{FF2B5EF4-FFF2-40B4-BE49-F238E27FC236}">
                <a16:creationId xmlns:a16="http://schemas.microsoft.com/office/drawing/2014/main" id="{E746E4D5-0806-443C-89B8-26EBAD217D2D}"/>
              </a:ext>
            </a:extLst>
          </p:cNvPr>
          <p:cNvSpPr/>
          <p:nvPr/>
        </p:nvSpPr>
        <p:spPr>
          <a:xfrm>
            <a:off x="608965" y="2818843"/>
            <a:ext cx="3383280" cy="17205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0" dirty="0">
                <a:effectLst/>
                <a:latin typeface="montserrat" panose="00000500000000000000" pitchFamily="2" charset="0"/>
              </a:rPr>
              <a:t>Toipuja itse on aktiivinen toimija ja pystyy</a:t>
            </a:r>
            <a:br>
              <a:rPr lang="fi-FI" b="0" dirty="0">
                <a:effectLst/>
                <a:latin typeface="montserrat" panose="00000500000000000000" pitchFamily="2" charset="0"/>
              </a:rPr>
            </a:br>
            <a:r>
              <a:rPr lang="fi-FI" b="0" dirty="0">
                <a:effectLst/>
                <a:latin typeface="montserrat" panose="00000500000000000000" pitchFamily="2" charset="0"/>
              </a:rPr>
              <a:t>sairaudestaan huolimatta elämään omasta mielestään mielekästä ja</a:t>
            </a:r>
            <a:br>
              <a:rPr lang="fi-FI" b="0" dirty="0">
                <a:effectLst/>
                <a:latin typeface="montserrat" panose="00000500000000000000" pitchFamily="2" charset="0"/>
              </a:rPr>
            </a:br>
            <a:r>
              <a:rPr lang="fi-FI" b="0" dirty="0">
                <a:effectLst/>
                <a:latin typeface="montserrat" panose="00000500000000000000" pitchFamily="2" charset="0"/>
              </a:rPr>
              <a:t>tyydyttävää elämää.</a:t>
            </a:r>
          </a:p>
        </p:txBody>
      </p:sp>
      <p:sp>
        <p:nvSpPr>
          <p:cNvPr id="13" name="Suorakulmio: Pyöristetyt kulmat 12">
            <a:extLst>
              <a:ext uri="{FF2B5EF4-FFF2-40B4-BE49-F238E27FC236}">
                <a16:creationId xmlns:a16="http://schemas.microsoft.com/office/drawing/2014/main" id="{8DA54D4F-937A-4F2F-8BA3-CD50853AE797}"/>
              </a:ext>
            </a:extLst>
          </p:cNvPr>
          <p:cNvSpPr/>
          <p:nvPr/>
        </p:nvSpPr>
        <p:spPr>
          <a:xfrm>
            <a:off x="1889760" y="4909310"/>
            <a:ext cx="3383280" cy="17205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latin typeface="montserrat" panose="00000500000000000000" pitchFamily="2" charset="0"/>
              </a:rPr>
              <a:t>Toipumisessa </a:t>
            </a:r>
            <a:r>
              <a:rPr lang="fi-FI" b="0" dirty="0">
                <a:effectLst/>
                <a:latin typeface="montserrat" panose="00000500000000000000" pitchFamily="2" charset="0"/>
              </a:rPr>
              <a:t>painottuvat voimavarat, osallisuus,</a:t>
            </a:r>
            <a:br>
              <a:rPr lang="fi-FI" b="0" dirty="0">
                <a:effectLst/>
                <a:latin typeface="montserrat" panose="00000500000000000000" pitchFamily="2" charset="0"/>
              </a:rPr>
            </a:br>
            <a:r>
              <a:rPr lang="fi-FI" b="0" dirty="0">
                <a:effectLst/>
                <a:latin typeface="montserrat" panose="00000500000000000000" pitchFamily="2" charset="0"/>
              </a:rPr>
              <a:t>toivo, merkityksellisyys ja positiivinen mielenterveys</a:t>
            </a:r>
          </a:p>
        </p:txBody>
      </p:sp>
      <p:sp>
        <p:nvSpPr>
          <p:cNvPr id="14" name="Suorakulmio: Pyöristetyt kulmat 13">
            <a:extLst>
              <a:ext uri="{FF2B5EF4-FFF2-40B4-BE49-F238E27FC236}">
                <a16:creationId xmlns:a16="http://schemas.microsoft.com/office/drawing/2014/main" id="{68A522EE-3636-4A49-840D-19AC2AA4505D}"/>
              </a:ext>
            </a:extLst>
          </p:cNvPr>
          <p:cNvSpPr/>
          <p:nvPr/>
        </p:nvSpPr>
        <p:spPr>
          <a:xfrm>
            <a:off x="8074661" y="2818843"/>
            <a:ext cx="3383280" cy="159543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a:latin typeface="montserrat" panose="00000500000000000000" pitchFamily="2" charset="0"/>
              </a:rPr>
              <a:t>Toipuja osallistuu hoidon suunnitteluun ja päätöksiin</a:t>
            </a:r>
            <a:endParaRPr lang="fi-FI" b="0">
              <a:effectLst/>
              <a:latin typeface="montserrat" panose="00000500000000000000" pitchFamily="2" charset="0"/>
            </a:endParaRPr>
          </a:p>
        </p:txBody>
      </p:sp>
      <p:sp>
        <p:nvSpPr>
          <p:cNvPr id="15" name="Suorakulmio: Pyöristetyt kulmat 14">
            <a:extLst>
              <a:ext uri="{FF2B5EF4-FFF2-40B4-BE49-F238E27FC236}">
                <a16:creationId xmlns:a16="http://schemas.microsoft.com/office/drawing/2014/main" id="{C7CCA911-9EA1-49A3-BDC4-32C430D21FA1}"/>
              </a:ext>
            </a:extLst>
          </p:cNvPr>
          <p:cNvSpPr/>
          <p:nvPr/>
        </p:nvSpPr>
        <p:spPr>
          <a:xfrm>
            <a:off x="7164071" y="788355"/>
            <a:ext cx="3383280" cy="17205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0">
                <a:effectLst/>
                <a:latin typeface="montserrat" panose="00000500000000000000" pitchFamily="2" charset="0"/>
              </a:rPr>
              <a:t>Toipuminen on polku, joka alkaa jostain, mutta ei välttämättä päädy mihinkään tiettyyn päämäärään</a:t>
            </a:r>
          </a:p>
        </p:txBody>
      </p:sp>
    </p:spTree>
    <p:extLst>
      <p:ext uri="{BB962C8B-B14F-4D97-AF65-F5344CB8AC3E}">
        <p14:creationId xmlns:p14="http://schemas.microsoft.com/office/powerpoint/2010/main" val="259510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5034185-9694-498B-B577-2F53C7EB6EDC}"/>
              </a:ext>
            </a:extLst>
          </p:cNvPr>
          <p:cNvSpPr>
            <a:spLocks noGrp="1"/>
          </p:cNvSpPr>
          <p:nvPr>
            <p:ph sz="half" idx="1"/>
          </p:nvPr>
        </p:nvSpPr>
        <p:spPr>
          <a:xfrm>
            <a:off x="393405" y="1825625"/>
            <a:ext cx="4603897" cy="4351338"/>
          </a:xfrm>
        </p:spPr>
        <p:txBody>
          <a:bodyPr>
            <a:normAutofit/>
          </a:bodyPr>
          <a:lstStyle/>
          <a:p>
            <a:pPr marL="0" indent="0">
              <a:lnSpc>
                <a:spcPct val="250000"/>
              </a:lnSpc>
              <a:buNone/>
            </a:pPr>
            <a:r>
              <a:rPr lang="fi-FI" sz="2400" dirty="0"/>
              <a:t>HENKILÖSUUNTAUTUNEISUUS</a:t>
            </a:r>
          </a:p>
          <a:p>
            <a:pPr marL="0" indent="0">
              <a:lnSpc>
                <a:spcPct val="250000"/>
              </a:lnSpc>
              <a:buNone/>
            </a:pPr>
            <a:r>
              <a:rPr lang="fi-FI" sz="2400" dirty="0"/>
              <a:t>OSALLISUUS</a:t>
            </a:r>
          </a:p>
          <a:p>
            <a:pPr marL="0" indent="0">
              <a:lnSpc>
                <a:spcPct val="250000"/>
              </a:lnSpc>
              <a:buNone/>
            </a:pPr>
            <a:r>
              <a:rPr lang="fi-FI" sz="2400" dirty="0"/>
              <a:t>ITSEMÄÄRÄÄMISOIKEUS</a:t>
            </a:r>
          </a:p>
          <a:p>
            <a:pPr marL="0" indent="0">
              <a:lnSpc>
                <a:spcPct val="250000"/>
              </a:lnSpc>
              <a:buNone/>
            </a:pPr>
            <a:r>
              <a:rPr lang="fi-FI" sz="2400" dirty="0"/>
              <a:t>MAHDOLLISUUS KASVUUN</a:t>
            </a:r>
          </a:p>
        </p:txBody>
      </p:sp>
      <p:sp>
        <p:nvSpPr>
          <p:cNvPr id="4" name="Otsikko 3">
            <a:extLst>
              <a:ext uri="{FF2B5EF4-FFF2-40B4-BE49-F238E27FC236}">
                <a16:creationId xmlns:a16="http://schemas.microsoft.com/office/drawing/2014/main" id="{749128F0-077F-48DF-A5C4-877F71FA7615}"/>
              </a:ext>
            </a:extLst>
          </p:cNvPr>
          <p:cNvSpPr>
            <a:spLocks noGrp="1"/>
          </p:cNvSpPr>
          <p:nvPr>
            <p:ph type="title"/>
          </p:nvPr>
        </p:nvSpPr>
        <p:spPr>
          <a:xfrm>
            <a:off x="2336800" y="54281"/>
            <a:ext cx="9052905" cy="1325563"/>
          </a:xfrm>
        </p:spPr>
        <p:txBody>
          <a:bodyPr/>
          <a:lstStyle/>
          <a:p>
            <a:r>
              <a:rPr lang="fi-FI"/>
              <a:t>Toipumisorientaatio hoitotyössä</a:t>
            </a:r>
          </a:p>
        </p:txBody>
      </p:sp>
      <p:sp>
        <p:nvSpPr>
          <p:cNvPr id="6" name="Suorakulmio: Pyöristetyt kulmat 5">
            <a:extLst>
              <a:ext uri="{FF2B5EF4-FFF2-40B4-BE49-F238E27FC236}">
                <a16:creationId xmlns:a16="http://schemas.microsoft.com/office/drawing/2014/main" id="{F38866E3-23B0-4BAF-9B8D-D52DAA6521D2}"/>
              </a:ext>
            </a:extLst>
          </p:cNvPr>
          <p:cNvSpPr/>
          <p:nvPr/>
        </p:nvSpPr>
        <p:spPr>
          <a:xfrm>
            <a:off x="6650853" y="1493990"/>
            <a:ext cx="4678532" cy="117185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i-FI">
                <a:solidFill>
                  <a:schemeClr val="tx1"/>
                </a:solidFill>
                <a:effectLst/>
                <a:latin typeface="Arial" panose="020B0604020202020204" pitchFamily="34" charset="0"/>
              </a:rPr>
              <a:t>Asiakas on persoona, jolla on omat yksilölliset vahvuutensa, rajoituksensa</a:t>
            </a:r>
            <a:r>
              <a:rPr lang="fi-FI">
                <a:effectLst/>
                <a:latin typeface="Arial" panose="020B0604020202020204" pitchFamily="34" charset="0"/>
              </a:rPr>
              <a:t>, </a:t>
            </a:r>
            <a:r>
              <a:rPr lang="fi-FI">
                <a:solidFill>
                  <a:schemeClr val="tx1"/>
                </a:solidFill>
                <a:effectLst/>
                <a:latin typeface="Arial" panose="020B0604020202020204" pitchFamily="34" charset="0"/>
              </a:rPr>
              <a:t>kykynsä, tuen tarpeensa ja mielenkiinnon kohteensa (vs. potilassuuntautuneisuus)</a:t>
            </a:r>
            <a:endParaRPr lang="fi-FI"/>
          </a:p>
        </p:txBody>
      </p:sp>
      <p:sp>
        <p:nvSpPr>
          <p:cNvPr id="7" name="Suorakulmio: Pyöristetyt kulmat 6">
            <a:extLst>
              <a:ext uri="{FF2B5EF4-FFF2-40B4-BE49-F238E27FC236}">
                <a16:creationId xmlns:a16="http://schemas.microsoft.com/office/drawing/2014/main" id="{E132A54A-2D00-4983-8B63-CDA47AE8C14C}"/>
              </a:ext>
            </a:extLst>
          </p:cNvPr>
          <p:cNvSpPr/>
          <p:nvPr/>
        </p:nvSpPr>
        <p:spPr>
          <a:xfrm>
            <a:off x="6650854" y="2818243"/>
            <a:ext cx="4678532" cy="117185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i-FI">
                <a:solidFill>
                  <a:schemeClr val="tx1"/>
                </a:solidFill>
                <a:effectLst/>
                <a:latin typeface="Arial" panose="020B0604020202020204" pitchFamily="34" charset="0"/>
              </a:rPr>
              <a:t>Asiakas osallistuu täysivaltaisesti hoitonsa ja toipumisensa suunnitteluun ja niitä koskeviin päätöksiin. </a:t>
            </a:r>
          </a:p>
        </p:txBody>
      </p:sp>
      <p:sp>
        <p:nvSpPr>
          <p:cNvPr id="8" name="Suorakulmio: Pyöristetyt kulmat 7">
            <a:extLst>
              <a:ext uri="{FF2B5EF4-FFF2-40B4-BE49-F238E27FC236}">
                <a16:creationId xmlns:a16="http://schemas.microsoft.com/office/drawing/2014/main" id="{DE0A9EA4-6830-4A78-A588-5BD7AA500125}"/>
              </a:ext>
            </a:extLst>
          </p:cNvPr>
          <p:cNvSpPr/>
          <p:nvPr/>
        </p:nvSpPr>
        <p:spPr>
          <a:xfrm>
            <a:off x="6650854" y="4142496"/>
            <a:ext cx="4678532" cy="117185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i-FI">
                <a:solidFill>
                  <a:schemeClr val="tx1"/>
                </a:solidFill>
                <a:effectLst/>
                <a:latin typeface="Arial" panose="020B0604020202020204" pitchFamily="34" charset="0"/>
              </a:rPr>
              <a:t>Asiakkaalla mahdollisuus tehdä elämäänsä ja hoitoonsa liittyviä valintoja riippumatta siitä, mitä ammattilaiset pitävät sopivana tai suositeltavana.</a:t>
            </a:r>
          </a:p>
        </p:txBody>
      </p:sp>
      <p:sp>
        <p:nvSpPr>
          <p:cNvPr id="9" name="Suorakulmio: Pyöristetyt kulmat 8">
            <a:extLst>
              <a:ext uri="{FF2B5EF4-FFF2-40B4-BE49-F238E27FC236}">
                <a16:creationId xmlns:a16="http://schemas.microsoft.com/office/drawing/2014/main" id="{F17F7B1F-E03A-413B-B1A3-C45BC719D2F0}"/>
              </a:ext>
            </a:extLst>
          </p:cNvPr>
          <p:cNvSpPr/>
          <p:nvPr/>
        </p:nvSpPr>
        <p:spPr>
          <a:xfrm>
            <a:off x="6650853" y="5394668"/>
            <a:ext cx="4791802" cy="12439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i-FI" sz="1600">
                <a:solidFill>
                  <a:schemeClr val="tx1"/>
                </a:solidFill>
                <a:effectLst/>
                <a:latin typeface="Arial" panose="020B0604020202020204" pitchFamily="34" charset="0"/>
              </a:rPr>
              <a:t>Palveluita pitää muokata sellaisiksi, että ne edistävät henkilökohtaista kasvua ja ottavat huomioon henkilön toipumisen edistymisen. </a:t>
            </a:r>
          </a:p>
          <a:p>
            <a:pPr marL="0" indent="0">
              <a:buNone/>
            </a:pPr>
            <a:r>
              <a:rPr lang="fi-FI" sz="1600">
                <a:solidFill>
                  <a:schemeClr val="tx1"/>
                </a:solidFill>
                <a:effectLst/>
                <a:latin typeface="Arial" panose="020B0604020202020204" pitchFamily="34" charset="0"/>
              </a:rPr>
              <a:t>Kasvun mahdollisuudessa korostuu toivon löytyminen.</a:t>
            </a:r>
          </a:p>
        </p:txBody>
      </p:sp>
      <p:sp>
        <p:nvSpPr>
          <p:cNvPr id="11" name="Nuoli: Oikea 10">
            <a:extLst>
              <a:ext uri="{FF2B5EF4-FFF2-40B4-BE49-F238E27FC236}">
                <a16:creationId xmlns:a16="http://schemas.microsoft.com/office/drawing/2014/main" id="{6B90E94E-3774-499A-B481-F8746E239965}"/>
              </a:ext>
            </a:extLst>
          </p:cNvPr>
          <p:cNvSpPr/>
          <p:nvPr/>
        </p:nvSpPr>
        <p:spPr>
          <a:xfrm rot="20943286">
            <a:off x="5057576" y="2059559"/>
            <a:ext cx="1402080" cy="477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Nuoli: Oikea 11">
            <a:extLst>
              <a:ext uri="{FF2B5EF4-FFF2-40B4-BE49-F238E27FC236}">
                <a16:creationId xmlns:a16="http://schemas.microsoft.com/office/drawing/2014/main" id="{1CF902C0-9284-49B9-B0F4-DB8A95093D78}"/>
              </a:ext>
            </a:extLst>
          </p:cNvPr>
          <p:cNvSpPr/>
          <p:nvPr/>
        </p:nvSpPr>
        <p:spPr>
          <a:xfrm>
            <a:off x="2929740" y="3354203"/>
            <a:ext cx="3562497" cy="477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Nuoli: Oikea 12">
            <a:extLst>
              <a:ext uri="{FF2B5EF4-FFF2-40B4-BE49-F238E27FC236}">
                <a16:creationId xmlns:a16="http://schemas.microsoft.com/office/drawing/2014/main" id="{35D0D609-99EA-4704-9ADE-415CA86E066D}"/>
              </a:ext>
            </a:extLst>
          </p:cNvPr>
          <p:cNvSpPr/>
          <p:nvPr/>
        </p:nvSpPr>
        <p:spPr>
          <a:xfrm>
            <a:off x="4189864" y="4486741"/>
            <a:ext cx="2302373" cy="477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Nuoli: Oikea 13">
            <a:extLst>
              <a:ext uri="{FF2B5EF4-FFF2-40B4-BE49-F238E27FC236}">
                <a16:creationId xmlns:a16="http://schemas.microsoft.com/office/drawing/2014/main" id="{5EB855B4-7D47-49A7-B90A-0C7A6D9D3CC5}"/>
              </a:ext>
            </a:extLst>
          </p:cNvPr>
          <p:cNvSpPr/>
          <p:nvPr/>
        </p:nvSpPr>
        <p:spPr>
          <a:xfrm>
            <a:off x="4571290" y="5619280"/>
            <a:ext cx="1920947" cy="477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3244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3E5B4E-21C6-4AC7-A75D-C334F2EB7117}"/>
              </a:ext>
            </a:extLst>
          </p:cNvPr>
          <p:cNvSpPr>
            <a:spLocks noGrp="1"/>
          </p:cNvSpPr>
          <p:nvPr>
            <p:ph type="title"/>
          </p:nvPr>
        </p:nvSpPr>
        <p:spPr/>
        <p:txBody>
          <a:bodyPr/>
          <a:lstStyle/>
          <a:p>
            <a:r>
              <a:rPr lang="fi-FI" dirty="0"/>
              <a:t>Toipumisorientaation taustaa</a:t>
            </a:r>
          </a:p>
        </p:txBody>
      </p:sp>
      <p:sp>
        <p:nvSpPr>
          <p:cNvPr id="3" name="Sisällön paikkamerkki 2">
            <a:extLst>
              <a:ext uri="{FF2B5EF4-FFF2-40B4-BE49-F238E27FC236}">
                <a16:creationId xmlns:a16="http://schemas.microsoft.com/office/drawing/2014/main" id="{60924E4B-06C2-430A-8577-93749650CDDA}"/>
              </a:ext>
            </a:extLst>
          </p:cNvPr>
          <p:cNvSpPr>
            <a:spLocks noGrp="1"/>
          </p:cNvSpPr>
          <p:nvPr>
            <p:ph idx="1"/>
          </p:nvPr>
        </p:nvSpPr>
        <p:spPr/>
        <p:txBody>
          <a:bodyPr>
            <a:normAutofit fontScale="92500"/>
          </a:bodyPr>
          <a:lstStyle/>
          <a:p>
            <a:r>
              <a:rPr lang="fi-FI" sz="1800" dirty="0">
                <a:cs typeface="Times New Roman" panose="02020603050405020304" pitchFamily="18" charset="0"/>
              </a:rPr>
              <a:t>1830-luvulla</a:t>
            </a:r>
            <a:r>
              <a:rPr lang="fi-FI" dirty="0"/>
              <a:t> </a:t>
            </a:r>
            <a:r>
              <a:rPr lang="fi-FI" sz="1800" dirty="0">
                <a:effectLst/>
                <a:ea typeface="Calibri" panose="020F0502020204030204" pitchFamily="34" charset="0"/>
                <a:cs typeface="Times New Roman" panose="02020603050405020304" pitchFamily="18" charset="0"/>
              </a:rPr>
              <a:t>John </a:t>
            </a:r>
            <a:r>
              <a:rPr lang="fi-FI" sz="1800" dirty="0" err="1">
                <a:effectLst/>
                <a:ea typeface="Calibri" panose="020F0502020204030204" pitchFamily="34" charset="0"/>
                <a:cs typeface="Times New Roman" panose="02020603050405020304" pitchFamily="18" charset="0"/>
              </a:rPr>
              <a:t>Perceval</a:t>
            </a:r>
            <a:r>
              <a:rPr lang="fi-FI" sz="1800" dirty="0">
                <a:effectLst/>
                <a:ea typeface="Calibri" panose="020F0502020204030204" pitchFamily="34" charset="0"/>
                <a:cs typeface="Times New Roman" panose="02020603050405020304" pitchFamily="18" charset="0"/>
              </a:rPr>
              <a:t> </a:t>
            </a:r>
            <a:r>
              <a:rPr lang="fi-FI" sz="1800" dirty="0" err="1">
                <a:effectLst/>
                <a:ea typeface="Calibri" panose="020F0502020204030204" pitchFamily="34" charset="0"/>
                <a:cs typeface="Times New Roman" panose="02020603050405020304" pitchFamily="18" charset="0"/>
              </a:rPr>
              <a:t>kirjoittti</a:t>
            </a:r>
            <a:r>
              <a:rPr lang="fi-FI" sz="1800" dirty="0">
                <a:effectLst/>
                <a:ea typeface="Calibri" panose="020F0502020204030204" pitchFamily="34" charset="0"/>
                <a:cs typeface="Times New Roman" panose="02020603050405020304" pitchFamily="18" charset="0"/>
              </a:rPr>
              <a:t> henkilökohtaisesta toipumisesta ”hoidosta huolimatta”  </a:t>
            </a:r>
          </a:p>
          <a:p>
            <a:r>
              <a:rPr lang="fi-FI" sz="1800" dirty="0">
                <a:effectLst/>
                <a:ea typeface="Calibri" panose="020F0502020204030204" pitchFamily="34" charset="0"/>
                <a:cs typeface="Times New Roman" panose="02020603050405020304" pitchFamily="18" charset="0"/>
              </a:rPr>
              <a:t>Pohja </a:t>
            </a:r>
            <a:r>
              <a:rPr lang="fi-FI" sz="1800" dirty="0" err="1">
                <a:effectLst/>
                <a:ea typeface="Calibri" panose="020F0502020204030204" pitchFamily="34" charset="0"/>
                <a:cs typeface="Times New Roman" panose="02020603050405020304" pitchFamily="18" charset="0"/>
              </a:rPr>
              <a:t>Recovery</a:t>
            </a:r>
            <a:r>
              <a:rPr lang="fi-FI" sz="1800" dirty="0">
                <a:effectLst/>
                <a:ea typeface="Calibri" panose="020F0502020204030204" pitchFamily="34" charset="0"/>
                <a:cs typeface="Times New Roman" panose="02020603050405020304" pitchFamily="18" charset="0"/>
              </a:rPr>
              <a:t> –ajattelulle 1970-luvun Pohjois- Amerikassa kansalaisoikeuksien korostamisen myötä</a:t>
            </a:r>
          </a:p>
          <a:p>
            <a:r>
              <a:rPr lang="fi-FI" sz="1800" dirty="0">
                <a:effectLst/>
                <a:ea typeface="Calibri" panose="020F0502020204030204" pitchFamily="34" charset="0"/>
                <a:cs typeface="Times New Roman" panose="02020603050405020304" pitchFamily="18" charset="0"/>
              </a:rPr>
              <a:t>Alettiin vaatimaan psykiatrisista häiriöistä kärsivien henkilöiden sorron ja syrjäytymisen tunnistamista mm. olosuhteita mielisairaaloissa ja vallankäyttöä hoitotilanteissa </a:t>
            </a:r>
            <a:r>
              <a:rPr lang="fi-FI" sz="1800" dirty="0">
                <a:effectLst/>
                <a:ea typeface="Wingdings" panose="05000000000000000000" pitchFamily="2" charset="2"/>
                <a:cs typeface="Wingdings" panose="05000000000000000000" pitchFamily="2" charset="2"/>
              </a:rPr>
              <a:t>à</a:t>
            </a:r>
            <a:r>
              <a:rPr lang="fi-FI" sz="1800" dirty="0">
                <a:effectLst/>
                <a:ea typeface="Calibri" panose="020F0502020204030204" pitchFamily="34" charset="0"/>
                <a:cs typeface="Times New Roman" panose="02020603050405020304" pitchFamily="18" charset="0"/>
              </a:rPr>
              <a:t> omien kansalaisoikeuksien puolustaminen ja pakkohoidon vastustaminen</a:t>
            </a:r>
          </a:p>
          <a:p>
            <a:r>
              <a:rPr lang="fi-FI" sz="1800" dirty="0" err="1">
                <a:effectLst/>
                <a:ea typeface="Calibri" panose="020F0502020204030204" pitchFamily="34" charset="0"/>
                <a:cs typeface="Times New Roman" panose="02020603050405020304" pitchFamily="18" charset="0"/>
              </a:rPr>
              <a:t>Self</a:t>
            </a:r>
            <a:r>
              <a:rPr lang="fi-FI" sz="1800" dirty="0">
                <a:effectLst/>
                <a:ea typeface="Calibri" panose="020F0502020204030204" pitchFamily="34" charset="0"/>
                <a:cs typeface="Times New Roman" panose="02020603050405020304" pitchFamily="18" charset="0"/>
              </a:rPr>
              <a:t>- help kulttuuri </a:t>
            </a:r>
          </a:p>
          <a:p>
            <a:r>
              <a:rPr lang="fi-FI" sz="1800" dirty="0">
                <a:ea typeface="Calibri" panose="020F0502020204030204" pitchFamily="34" charset="0"/>
                <a:cs typeface="Times New Roman" panose="02020603050405020304" pitchFamily="18" charset="0"/>
              </a:rPr>
              <a:t>Toive, että k</a:t>
            </a:r>
            <a:r>
              <a:rPr lang="fi-FI" sz="1800" dirty="0">
                <a:effectLst/>
                <a:ea typeface="Calibri" panose="020F0502020204030204" pitchFamily="34" charset="0"/>
                <a:cs typeface="Times New Roman" panose="02020603050405020304" pitchFamily="18" charset="0"/>
              </a:rPr>
              <a:t>untoutuksessa keskityttäisiin diagnoosikeskeisyyden sijaan arvokkaaseen kohtaamiseen</a:t>
            </a:r>
          </a:p>
          <a:p>
            <a:r>
              <a:rPr lang="fi-FI" sz="1800" dirty="0">
                <a:effectLst/>
                <a:ea typeface="Calibri" panose="020F0502020204030204" pitchFamily="34" charset="0"/>
                <a:cs typeface="Times New Roman" panose="02020603050405020304" pitchFamily="18" charset="0"/>
              </a:rPr>
              <a:t>Yksilöllisyys ja omien vahvuuksien tukeminen, eikä mielenterveysongelmaisia nähtäisi passiivisina kuntoutuspalveluina vastaanottavina henkilöinä. </a:t>
            </a:r>
          </a:p>
          <a:p>
            <a:r>
              <a:rPr lang="fi-FI" sz="1800" dirty="0">
                <a:effectLst/>
                <a:ea typeface="Calibri" panose="020F0502020204030204" pitchFamily="34" charset="0"/>
                <a:cs typeface="Times New Roman" panose="02020603050405020304" pitchFamily="18" charset="0"/>
              </a:rPr>
              <a:t>1988 Patricia </a:t>
            </a:r>
            <a:r>
              <a:rPr lang="fi-FI" sz="1800" dirty="0" err="1">
                <a:effectLst/>
                <a:ea typeface="Calibri" panose="020F0502020204030204" pitchFamily="34" charset="0"/>
                <a:cs typeface="Times New Roman" panose="02020603050405020304" pitchFamily="18" charset="0"/>
              </a:rPr>
              <a:t>Deegan</a:t>
            </a:r>
            <a:r>
              <a:rPr lang="fi-FI" sz="1800" dirty="0">
                <a:effectLst/>
                <a:ea typeface="Calibri" panose="020F0502020204030204" pitchFamily="34" charset="0"/>
                <a:cs typeface="Times New Roman" panose="02020603050405020304" pitchFamily="18" charset="0"/>
              </a:rPr>
              <a:t> (psykologi ja mielenterveyspotilaaksi tunnustautunut) teki omien kokemustensa perusteella olennaisen eron kuntoutuksen ja toipumisen välillä. </a:t>
            </a:r>
            <a:endParaRPr lang="fi-FI" sz="1800" dirty="0">
              <a:ea typeface="Calibri" panose="020F0502020204030204" pitchFamily="34" charset="0"/>
              <a:cs typeface="Times New Roman" panose="02020603050405020304" pitchFamily="18" charset="0"/>
            </a:endParaRPr>
          </a:p>
          <a:p>
            <a:r>
              <a:rPr lang="fi-FI" sz="1800" dirty="0">
                <a:effectLst/>
                <a:ea typeface="Calibri" panose="020F0502020204030204" pitchFamily="34" charset="0"/>
                <a:cs typeface="Times New Roman" panose="02020603050405020304" pitchFamily="18" charset="0"/>
              </a:rPr>
              <a:t>Suomeen toipumisorientaatio rantautui 2010-luvulla, jolloin se pääsi mukaan mielenterveystyön uudistamista ajavaan kansalliseen mielenterveys- ja päihdesuunnitelman ohjelmaan. </a:t>
            </a:r>
          </a:p>
          <a:p>
            <a:endParaRPr lang="fi-FI" dirty="0"/>
          </a:p>
        </p:txBody>
      </p:sp>
    </p:spTree>
    <p:extLst>
      <p:ext uri="{BB962C8B-B14F-4D97-AF65-F5344CB8AC3E}">
        <p14:creationId xmlns:p14="http://schemas.microsoft.com/office/powerpoint/2010/main" val="113963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isikulmio 3">
            <a:extLst>
              <a:ext uri="{FF2B5EF4-FFF2-40B4-BE49-F238E27FC236}">
                <a16:creationId xmlns:a16="http://schemas.microsoft.com/office/drawing/2014/main" id="{BFEF06BC-F74D-4A64-933C-0D37F6D8C124}"/>
              </a:ext>
            </a:extLst>
          </p:cNvPr>
          <p:cNvSpPr/>
          <p:nvPr/>
        </p:nvSpPr>
        <p:spPr>
          <a:xfrm>
            <a:off x="3306570" y="3125777"/>
            <a:ext cx="3329429" cy="2419430"/>
          </a:xfrm>
          <a:prstGeom prst="pentagon">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TOIPUMIS-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ORIENTAATIO</a:t>
            </a:r>
          </a:p>
        </p:txBody>
      </p:sp>
      <p:sp>
        <p:nvSpPr>
          <p:cNvPr id="5" name="Tekstiruutu 4">
            <a:extLst>
              <a:ext uri="{FF2B5EF4-FFF2-40B4-BE49-F238E27FC236}">
                <a16:creationId xmlns:a16="http://schemas.microsoft.com/office/drawing/2014/main" id="{551CDF43-399D-43A6-9825-A667AF203418}"/>
              </a:ext>
            </a:extLst>
          </p:cNvPr>
          <p:cNvSpPr txBox="1"/>
          <p:nvPr/>
        </p:nvSpPr>
        <p:spPr>
          <a:xfrm>
            <a:off x="6250435" y="5107083"/>
            <a:ext cx="31993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MERKITYKSELLISYYS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Laadukas elämä</a:t>
            </a:r>
          </a:p>
        </p:txBody>
      </p:sp>
      <p:sp>
        <p:nvSpPr>
          <p:cNvPr id="6" name="Tekstiruutu 5">
            <a:extLst>
              <a:ext uri="{FF2B5EF4-FFF2-40B4-BE49-F238E27FC236}">
                <a16:creationId xmlns:a16="http://schemas.microsoft.com/office/drawing/2014/main" id="{49E84B3E-9A4A-4023-874F-AA6CB8A88140}"/>
              </a:ext>
            </a:extLst>
          </p:cNvPr>
          <p:cNvSpPr txBox="1"/>
          <p:nvPr/>
        </p:nvSpPr>
        <p:spPr>
          <a:xfrm rot="10800000" flipV="1">
            <a:off x="6777210" y="3678333"/>
            <a:ext cx="23571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TOIVO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Usko toipumiseen</a:t>
            </a:r>
          </a:p>
        </p:txBody>
      </p:sp>
      <p:sp>
        <p:nvSpPr>
          <p:cNvPr id="7" name="Tekstiruutu 6">
            <a:extLst>
              <a:ext uri="{FF2B5EF4-FFF2-40B4-BE49-F238E27FC236}">
                <a16:creationId xmlns:a16="http://schemas.microsoft.com/office/drawing/2014/main" id="{DDF38A5D-EC11-4C1B-9016-14AB083A76F5}"/>
              </a:ext>
            </a:extLst>
          </p:cNvPr>
          <p:cNvSpPr txBox="1"/>
          <p:nvPr/>
        </p:nvSpPr>
        <p:spPr>
          <a:xfrm rot="10800000" flipV="1">
            <a:off x="1873506" y="5175875"/>
            <a:ext cx="2017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VAHVISTUMINEN</a:t>
            </a:r>
            <a:endParaRPr kumimoji="0" lang="fi-FI"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8" name="Tekstiruutu 7">
            <a:extLst>
              <a:ext uri="{FF2B5EF4-FFF2-40B4-BE49-F238E27FC236}">
                <a16:creationId xmlns:a16="http://schemas.microsoft.com/office/drawing/2014/main" id="{CFD3C70B-8071-4964-BD30-DD19A93791DE}"/>
              </a:ext>
            </a:extLst>
          </p:cNvPr>
          <p:cNvSpPr txBox="1"/>
          <p:nvPr/>
        </p:nvSpPr>
        <p:spPr>
          <a:xfrm>
            <a:off x="1782313" y="3548643"/>
            <a:ext cx="2395219" cy="9531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IDENTITEETTI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Myönteinen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Trebuchet MS" panose="020B0603020202020204" pitchFamily="34" charset="0"/>
                <a:ea typeface="+mn-ea"/>
                <a:cs typeface="+mn-cs"/>
              </a:rPr>
              <a:t>minäkuva</a:t>
            </a:r>
          </a:p>
        </p:txBody>
      </p:sp>
      <p:sp>
        <p:nvSpPr>
          <p:cNvPr id="9" name="Tekstiruutu 8">
            <a:extLst>
              <a:ext uri="{FF2B5EF4-FFF2-40B4-BE49-F238E27FC236}">
                <a16:creationId xmlns:a16="http://schemas.microsoft.com/office/drawing/2014/main" id="{E6D30828-F510-45CF-B9B8-80DE41A9408A}"/>
              </a:ext>
            </a:extLst>
          </p:cNvPr>
          <p:cNvSpPr txBox="1"/>
          <p:nvPr/>
        </p:nvSpPr>
        <p:spPr>
          <a:xfrm rot="10800000" flipV="1">
            <a:off x="3163108" y="2583260"/>
            <a:ext cx="1215852"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0000"/>
                </a:solidFill>
                <a:effectLst/>
                <a:uLnTx/>
                <a:uFillTx/>
                <a:latin typeface="Trebuchet MS" panose="020B0603020202020204" pitchFamily="34" charset="0"/>
                <a:ea typeface="+mn-ea"/>
                <a:cs typeface="+mn-cs"/>
              </a:rPr>
              <a:t>YHTEYS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0000"/>
              </a:solidFill>
              <a:effectLst/>
              <a:uLnTx/>
              <a:uFillTx/>
              <a:latin typeface="Trebuchet MS" panose="020B0603020202020204" pitchFamily="34" charset="0"/>
              <a:ea typeface="+mn-ea"/>
              <a:cs typeface="+mn-cs"/>
            </a:endParaRPr>
          </a:p>
        </p:txBody>
      </p:sp>
      <p:sp>
        <p:nvSpPr>
          <p:cNvPr id="11" name="Tekstiruutu 10">
            <a:extLst>
              <a:ext uri="{FF2B5EF4-FFF2-40B4-BE49-F238E27FC236}">
                <a16:creationId xmlns:a16="http://schemas.microsoft.com/office/drawing/2014/main" id="{5CF3AC62-79BE-45BF-80BB-820CBC25594C}"/>
              </a:ext>
            </a:extLst>
          </p:cNvPr>
          <p:cNvSpPr txBox="1"/>
          <p:nvPr/>
        </p:nvSpPr>
        <p:spPr>
          <a:xfrm rot="10800000" flipH="1" flipV="1">
            <a:off x="3390389" y="5922973"/>
            <a:ext cx="787806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Karla"/>
              </a:rPr>
              <a:t>(</a:t>
            </a:r>
            <a:r>
              <a:rPr kumimoji="0" lang="fi-FI" sz="1800" b="0" i="0" u="none" strike="noStrike" kern="1200" cap="none" spc="0" normalizeH="0" baseline="0" noProof="0" dirty="0">
                <a:ln>
                  <a:noFill/>
                </a:ln>
                <a:solidFill>
                  <a:prstClr val="black"/>
                </a:solidFill>
                <a:effectLst/>
                <a:uLnTx/>
                <a:uFillTx/>
                <a:ea typeface="+mn-ea"/>
                <a:cs typeface="+mn-cs"/>
              </a:rPr>
              <a:t>Toipumisorientaation</a:t>
            </a:r>
            <a:r>
              <a:rPr kumimoji="0" lang="fi-FI" sz="1800" b="0" i="0" u="none" strike="noStrike" kern="1200" cap="none" spc="0" normalizeH="0" baseline="0" noProof="0" dirty="0">
                <a:ln>
                  <a:noFill/>
                </a:ln>
                <a:solidFill>
                  <a:prstClr val="black"/>
                </a:solidFill>
                <a:effectLst/>
                <a:uLnTx/>
                <a:uFillTx/>
                <a:latin typeface="Karla"/>
              </a:rPr>
              <a:t> keskeiset periaatteet Raivio, M &amp; Raivio, J. 2020)</a:t>
            </a:r>
            <a:endParaRPr lang="fi-FI" sz="1800" b="0" i="0" u="none" strike="noStrike" kern="1200" cap="none" spc="0" normalizeH="0" baseline="0" noProof="0" dirty="0">
              <a:ln>
                <a:noFill/>
              </a:ln>
              <a:solidFill>
                <a:prstClr val="black"/>
              </a:solidFill>
              <a:effectLst/>
              <a:uLnTx/>
              <a:uFillTx/>
              <a:latin typeface="Karla"/>
            </a:endParaRPr>
          </a:p>
        </p:txBody>
      </p:sp>
      <p:sp>
        <p:nvSpPr>
          <p:cNvPr id="14" name="Tekstiruutu 13">
            <a:extLst>
              <a:ext uri="{FF2B5EF4-FFF2-40B4-BE49-F238E27FC236}">
                <a16:creationId xmlns:a16="http://schemas.microsoft.com/office/drawing/2014/main" id="{38CEDDB8-7704-4C12-996F-73BB06D57178}"/>
              </a:ext>
            </a:extLst>
          </p:cNvPr>
          <p:cNvSpPr txBox="1"/>
          <p:nvPr/>
        </p:nvSpPr>
        <p:spPr>
          <a:xfrm>
            <a:off x="1546348" y="767816"/>
            <a:ext cx="3688081" cy="113877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Toipuja tarvitsee ympärille ihmisiä,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vaikka eläisi oireiden kanssa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Garamond"/>
              <a:ea typeface="+mn-ea"/>
              <a:cs typeface="+mn-cs"/>
            </a:endParaRPr>
          </a:p>
        </p:txBody>
      </p:sp>
      <p:sp>
        <p:nvSpPr>
          <p:cNvPr id="16" name="Tekstiruutu 15">
            <a:extLst>
              <a:ext uri="{FF2B5EF4-FFF2-40B4-BE49-F238E27FC236}">
                <a16:creationId xmlns:a16="http://schemas.microsoft.com/office/drawing/2014/main" id="{EC1A382E-AB80-4C1E-92B2-E22A8CEA11B4}"/>
              </a:ext>
            </a:extLst>
          </p:cNvPr>
          <p:cNvSpPr txBox="1"/>
          <p:nvPr/>
        </p:nvSpPr>
        <p:spPr>
          <a:xfrm>
            <a:off x="284481" y="1938294"/>
            <a:ext cx="36068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Toipuminen alkaa,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kun yksilö saa yhteyden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muihin ihmisiin</a:t>
            </a:r>
          </a:p>
        </p:txBody>
      </p:sp>
      <p:sp>
        <p:nvSpPr>
          <p:cNvPr id="18" name="Tekstiruutu 17">
            <a:extLst>
              <a:ext uri="{FF2B5EF4-FFF2-40B4-BE49-F238E27FC236}">
                <a16:creationId xmlns:a16="http://schemas.microsoft.com/office/drawing/2014/main" id="{046B78CF-A115-48B0-85AF-94088CF8E4BD}"/>
              </a:ext>
            </a:extLst>
          </p:cNvPr>
          <p:cNvSpPr txBox="1"/>
          <p:nvPr/>
        </p:nvSpPr>
        <p:spPr>
          <a:xfrm>
            <a:off x="5847762" y="767816"/>
            <a:ext cx="4262118" cy="58477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Perustarve olla osa yhteisöä esim.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suku, ystävä, työkaveri </a:t>
            </a:r>
          </a:p>
        </p:txBody>
      </p:sp>
      <p:sp>
        <p:nvSpPr>
          <p:cNvPr id="19" name="Tekstiruutu 18">
            <a:extLst>
              <a:ext uri="{FF2B5EF4-FFF2-40B4-BE49-F238E27FC236}">
                <a16:creationId xmlns:a16="http://schemas.microsoft.com/office/drawing/2014/main" id="{E0CCD859-FF59-4C59-AE93-595F2D39E917}"/>
              </a:ext>
            </a:extLst>
          </p:cNvPr>
          <p:cNvSpPr txBox="1"/>
          <p:nvPr/>
        </p:nvSpPr>
        <p:spPr>
          <a:xfrm>
            <a:off x="7978821" y="1314858"/>
            <a:ext cx="3688080"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a:p>
            <a:pPr>
              <a:defRPr/>
            </a:pPr>
            <a:r>
              <a:rPr lang="fi-FI" sz="1600" dirty="0">
                <a:solidFill>
                  <a:srgbClr val="FF0000"/>
                </a:solidFill>
                <a:latin typeface="Trebuchet MS" panose="020B0603020202020204" pitchFamily="34" charset="0"/>
              </a:rPr>
              <a:t>Hyväksyntä edistää toipumista sekä ennaltaehkäisee sairastumista </a:t>
            </a:r>
          </a:p>
        </p:txBody>
      </p:sp>
      <p:pic>
        <p:nvPicPr>
          <p:cNvPr id="20" name="Sisällön paikkamerkki 6" descr="Kuva, joka sisältää kohteen henkilö, ulko, vesi&#10;&#10;Kuvaus luotu automaattisesti">
            <a:extLst>
              <a:ext uri="{FF2B5EF4-FFF2-40B4-BE49-F238E27FC236}">
                <a16:creationId xmlns:a16="http://schemas.microsoft.com/office/drawing/2014/main" id="{16E48BB8-7A66-403A-BF0C-791B9FEC5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148" y="2153169"/>
            <a:ext cx="1270811" cy="1343016"/>
          </a:xfrm>
          <a:prstGeom prst="rect">
            <a:avLst/>
          </a:prstGeom>
        </p:spPr>
      </p:pic>
      <p:sp>
        <p:nvSpPr>
          <p:cNvPr id="2" name="Tekstiruutu 1">
            <a:extLst>
              <a:ext uri="{FF2B5EF4-FFF2-40B4-BE49-F238E27FC236}">
                <a16:creationId xmlns:a16="http://schemas.microsoft.com/office/drawing/2014/main" id="{81BAB02F-B677-4E9F-908E-75FC98CA81F4}"/>
              </a:ext>
            </a:extLst>
          </p:cNvPr>
          <p:cNvSpPr txBox="1"/>
          <p:nvPr/>
        </p:nvSpPr>
        <p:spPr>
          <a:xfrm>
            <a:off x="5575599" y="2541875"/>
            <a:ext cx="2403222"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0000"/>
                </a:solidFill>
                <a:effectLst/>
                <a:uLnTx/>
                <a:uFillTx/>
                <a:latin typeface="Trebuchet MS" panose="020B0603020202020204" pitchFamily="34" charset="0"/>
                <a:ea typeface="+mn-ea"/>
                <a:cs typeface="+mn-cs"/>
              </a:rPr>
              <a:t>Ihmissuhteet, yhteisö</a:t>
            </a:r>
          </a:p>
        </p:txBody>
      </p:sp>
    </p:spTree>
    <p:extLst>
      <p:ext uri="{BB962C8B-B14F-4D97-AF65-F5344CB8AC3E}">
        <p14:creationId xmlns:p14="http://schemas.microsoft.com/office/powerpoint/2010/main" val="24268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4">
            <a:extLst>
              <a:ext uri="{FF2B5EF4-FFF2-40B4-BE49-F238E27FC236}">
                <a16:creationId xmlns:a16="http://schemas.microsoft.com/office/drawing/2014/main" id="{0C6AFC60-2080-45DC-8A9A-8A857201A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68" y="805815"/>
            <a:ext cx="8671557" cy="5610225"/>
          </a:xfrm>
          <a:prstGeom prst="rect">
            <a:avLst/>
          </a:prstGeom>
        </p:spPr>
      </p:pic>
      <p:sp>
        <p:nvSpPr>
          <p:cNvPr id="3" name="Suorakulmio: Pyöristetyt kulmat 2">
            <a:extLst>
              <a:ext uri="{FF2B5EF4-FFF2-40B4-BE49-F238E27FC236}">
                <a16:creationId xmlns:a16="http://schemas.microsoft.com/office/drawing/2014/main" id="{4D48B5B6-9D05-4E4A-9D9F-22232806B0FA}"/>
              </a:ext>
            </a:extLst>
          </p:cNvPr>
          <p:cNvSpPr/>
          <p:nvPr/>
        </p:nvSpPr>
        <p:spPr>
          <a:xfrm>
            <a:off x="8727440" y="436880"/>
            <a:ext cx="3145092" cy="2743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Toipuminen ei aina tapahdu lineaarisesti ja tasaisesti vaan siinä voi tapahtua sekä taantumista että eteenpäin menoa ja muutoksia voi tapahtua harppauksin tai vähitellen.</a:t>
            </a:r>
          </a:p>
        </p:txBody>
      </p:sp>
      <p:sp>
        <p:nvSpPr>
          <p:cNvPr id="4" name="Suorakulmio: Pyöristetyt kulmat 3">
            <a:extLst>
              <a:ext uri="{FF2B5EF4-FFF2-40B4-BE49-F238E27FC236}">
                <a16:creationId xmlns:a16="http://schemas.microsoft.com/office/drawing/2014/main" id="{D1DEF030-7292-4229-B793-5EBA79AB1D59}"/>
              </a:ext>
            </a:extLst>
          </p:cNvPr>
          <p:cNvSpPr/>
          <p:nvPr/>
        </p:nvSpPr>
        <p:spPr>
          <a:xfrm>
            <a:off x="8727440" y="3388994"/>
            <a:ext cx="3145092" cy="302704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solidFill>
                  <a:prstClr val="black"/>
                </a:solidFill>
                <a:latin typeface="Arial" panose="020B0604020202020204" pitchFamily="34" charset="0"/>
              </a:rPr>
              <a:t>Toipumista voi kuvata polkuna ja prosessina, joka alkaa jostain, mutta ei välttämättä päädy mihinkään tiettyyn päämäärään. Polkuun sisältyy useita vaiheita ja muiden matkaajien kohtaamisia, ja ”karttaan” ilmestyy koko ajan uusia reittejä, joiden avulla voi suunnistaa kohti parempaa.</a:t>
            </a:r>
          </a:p>
        </p:txBody>
      </p:sp>
      <p:sp>
        <p:nvSpPr>
          <p:cNvPr id="6" name="Tekstiruutu 5">
            <a:extLst>
              <a:ext uri="{FF2B5EF4-FFF2-40B4-BE49-F238E27FC236}">
                <a16:creationId xmlns:a16="http://schemas.microsoft.com/office/drawing/2014/main" id="{DF0F8700-05FC-4D3B-ABCC-70D1DB68E9C3}"/>
              </a:ext>
            </a:extLst>
          </p:cNvPr>
          <p:cNvSpPr txBox="1"/>
          <p:nvPr/>
        </p:nvSpPr>
        <p:spPr>
          <a:xfrm>
            <a:off x="2468880" y="0"/>
            <a:ext cx="6096000" cy="646331"/>
          </a:xfrm>
          <a:prstGeom prst="rect">
            <a:avLst/>
          </a:prstGeom>
          <a:noFill/>
        </p:spPr>
        <p:txBody>
          <a:bodyPr wrap="square">
            <a:spAutoFit/>
          </a:bodyPr>
          <a:lstStyle/>
          <a:p>
            <a:r>
              <a:rPr lang="fi-FI" sz="3600" b="1" dirty="0"/>
              <a:t>Toipumisprosessi</a:t>
            </a:r>
            <a:endParaRPr lang="fi-FI" sz="3600" dirty="0"/>
          </a:p>
        </p:txBody>
      </p:sp>
    </p:spTree>
    <p:extLst>
      <p:ext uri="{BB962C8B-B14F-4D97-AF65-F5344CB8AC3E}">
        <p14:creationId xmlns:p14="http://schemas.microsoft.com/office/powerpoint/2010/main" val="382602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descr="Origami joutsen crumpled papereitasi taaksepäin">
            <a:extLst>
              <a:ext uri="{FF2B5EF4-FFF2-40B4-BE49-F238E27FC236}">
                <a16:creationId xmlns:a16="http://schemas.microsoft.com/office/drawing/2014/main" id="{C5D8F166-8CFE-4A1D-B2D4-E479732DC3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991360"/>
            <a:ext cx="5181600" cy="3737134"/>
          </a:xfrm>
        </p:spPr>
      </p:pic>
      <p:sp>
        <p:nvSpPr>
          <p:cNvPr id="3" name="Sisällön paikkamerkki 2">
            <a:extLst>
              <a:ext uri="{FF2B5EF4-FFF2-40B4-BE49-F238E27FC236}">
                <a16:creationId xmlns:a16="http://schemas.microsoft.com/office/drawing/2014/main" id="{618CCFA4-5753-49A0-9790-B6C401FA1660}"/>
              </a:ext>
            </a:extLst>
          </p:cNvPr>
          <p:cNvSpPr>
            <a:spLocks noGrp="1"/>
          </p:cNvSpPr>
          <p:nvPr>
            <p:ph sz="half" idx="2"/>
          </p:nvPr>
        </p:nvSpPr>
        <p:spPr>
          <a:xfrm>
            <a:off x="6172199" y="1991360"/>
            <a:ext cx="5181600" cy="3939089"/>
          </a:xfrm>
        </p:spPr>
        <p:txBody>
          <a:bodyPr>
            <a:normAutofit lnSpcReduction="10000"/>
          </a:bodyPr>
          <a:lstStyle/>
          <a:p>
            <a:r>
              <a:rPr lang="fi-FI" dirty="0"/>
              <a:t>Henkilökohtainen polku </a:t>
            </a:r>
          </a:p>
          <a:p>
            <a:pPr marL="0" indent="0">
              <a:buNone/>
            </a:pPr>
            <a:r>
              <a:rPr lang="fi-FI" dirty="0"/>
              <a:t>	</a:t>
            </a:r>
            <a:r>
              <a:rPr lang="fi-FI" sz="2000" dirty="0"/>
              <a:t>Jokaisen polku on omanlaisensa</a:t>
            </a:r>
          </a:p>
          <a:p>
            <a:r>
              <a:rPr lang="fi-FI" dirty="0"/>
              <a:t>Voimavarat</a:t>
            </a:r>
          </a:p>
          <a:p>
            <a:pPr marL="0" indent="0">
              <a:buNone/>
            </a:pPr>
            <a:r>
              <a:rPr lang="fi-FI" dirty="0"/>
              <a:t>	</a:t>
            </a:r>
            <a:r>
              <a:rPr lang="fi-FI" sz="2000" dirty="0"/>
              <a:t>Sen hetkiset, joskus enemmän, 	joskus vähemmän</a:t>
            </a:r>
          </a:p>
          <a:p>
            <a:r>
              <a:rPr lang="fi-FI" dirty="0"/>
              <a:t>Vahvuudet</a:t>
            </a:r>
          </a:p>
          <a:p>
            <a:r>
              <a:rPr lang="fi-FI" dirty="0"/>
              <a:t>Kokonaisvaltaisuus</a:t>
            </a:r>
          </a:p>
          <a:p>
            <a:pPr marL="0" indent="0">
              <a:buNone/>
            </a:pPr>
            <a:r>
              <a:rPr lang="fi-FI" sz="2000" dirty="0"/>
              <a:t>	Fyysinen, psyykkinen, henkinen ja 	sosiaalinen</a:t>
            </a:r>
          </a:p>
          <a:p>
            <a:endParaRPr lang="fi-FI" dirty="0"/>
          </a:p>
          <a:p>
            <a:endParaRPr lang="fi-FI" dirty="0"/>
          </a:p>
        </p:txBody>
      </p:sp>
      <p:sp>
        <p:nvSpPr>
          <p:cNvPr id="4" name="Otsikko 3">
            <a:extLst>
              <a:ext uri="{FF2B5EF4-FFF2-40B4-BE49-F238E27FC236}">
                <a16:creationId xmlns:a16="http://schemas.microsoft.com/office/drawing/2014/main" id="{73B846DF-C3C6-4625-87EE-A50FD7FFDDA3}"/>
              </a:ext>
            </a:extLst>
          </p:cNvPr>
          <p:cNvSpPr>
            <a:spLocks noGrp="1"/>
          </p:cNvSpPr>
          <p:nvPr>
            <p:ph type="title"/>
          </p:nvPr>
        </p:nvSpPr>
        <p:spPr/>
        <p:txBody>
          <a:bodyPr/>
          <a:lstStyle/>
          <a:p>
            <a:r>
              <a:rPr lang="fi-FI" dirty="0"/>
              <a:t>Toipumisessa keskeistä</a:t>
            </a:r>
          </a:p>
        </p:txBody>
      </p:sp>
    </p:spTree>
    <p:extLst>
      <p:ext uri="{BB962C8B-B14F-4D97-AF65-F5344CB8AC3E}">
        <p14:creationId xmlns:p14="http://schemas.microsoft.com/office/powerpoint/2010/main" val="3648953951"/>
      </p:ext>
    </p:extLst>
  </p:cSld>
  <p:clrMapOvr>
    <a:masterClrMapping/>
  </p:clrMapOvr>
</p:sld>
</file>

<file path=ppt/theme/theme1.xml><?xml version="1.0" encoding="utf-8"?>
<a:theme xmlns:a="http://schemas.openxmlformats.org/drawingml/2006/main" name="Mukautettu suunnittelumalli">
  <a:themeElements>
    <a:clrScheme name="Koske">
      <a:dk1>
        <a:sysClr val="windowText" lastClr="000000"/>
      </a:dk1>
      <a:lt1>
        <a:sysClr val="window" lastClr="FFFFFF"/>
      </a:lt1>
      <a:dk2>
        <a:srgbClr val="44546A"/>
      </a:dk2>
      <a:lt2>
        <a:srgbClr val="E7E6E6"/>
      </a:lt2>
      <a:accent1>
        <a:srgbClr val="386D89"/>
      </a:accent1>
      <a:accent2>
        <a:srgbClr val="F2734C"/>
      </a:accent2>
      <a:accent3>
        <a:srgbClr val="A5A5A5"/>
      </a:accent3>
      <a:accent4>
        <a:srgbClr val="FDDFD0"/>
      </a:accent4>
      <a:accent5>
        <a:srgbClr val="5B9BD5"/>
      </a:accent5>
      <a:accent6>
        <a:srgbClr val="70AD47"/>
      </a:accent6>
      <a:hlink>
        <a:srgbClr val="0563C1"/>
      </a:hlink>
      <a:folHlink>
        <a:srgbClr val="954F72"/>
      </a:folHlink>
    </a:clrScheme>
    <a:fontScheme name="Mukautettu 1">
      <a:majorFont>
        <a:latin typeface="Karla"/>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SKE MASTER 2 potx" id="{37B05C44-6BBD-43AF-8184-33FFF5076832}" vid="{A640517A-6A6F-4122-9F14-629D0BC3FB36}"/>
    </a:ext>
  </a:extLst>
</a:theme>
</file>

<file path=ppt/theme/theme2.xml><?xml version="1.0" encoding="utf-8"?>
<a:theme xmlns:a="http://schemas.openxmlformats.org/drawingml/2006/main" name="1 Esityksen sivumallit">
  <a:themeElements>
    <a:clrScheme name="Koske">
      <a:dk1>
        <a:sysClr val="windowText" lastClr="000000"/>
      </a:dk1>
      <a:lt1>
        <a:sysClr val="window" lastClr="FFFFFF"/>
      </a:lt1>
      <a:dk2>
        <a:srgbClr val="44546A"/>
      </a:dk2>
      <a:lt2>
        <a:srgbClr val="E7E6E6"/>
      </a:lt2>
      <a:accent1>
        <a:srgbClr val="386D89"/>
      </a:accent1>
      <a:accent2>
        <a:srgbClr val="F2734C"/>
      </a:accent2>
      <a:accent3>
        <a:srgbClr val="A5A5A5"/>
      </a:accent3>
      <a:accent4>
        <a:srgbClr val="FDDFD0"/>
      </a:accent4>
      <a:accent5>
        <a:srgbClr val="5B9BD5"/>
      </a:accent5>
      <a:accent6>
        <a:srgbClr val="70AD47"/>
      </a:accent6>
      <a:hlink>
        <a:srgbClr val="0563C1"/>
      </a:hlink>
      <a:folHlink>
        <a:srgbClr val="954F72"/>
      </a:folHlink>
    </a:clrScheme>
    <a:fontScheme name="Mukautettu 1">
      <a:majorFont>
        <a:latin typeface="Karla"/>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SKE MASTER 2 potx" id="{37B05C44-6BBD-43AF-8184-33FFF5076832}" vid="{2429DBE4-E7F2-408C-8E43-DA41220B83E2}"/>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12D59904F17F44085B55ADE1C04AEC9" ma:contentTypeVersion="17" ma:contentTypeDescription="Luo uusi asiakirja." ma:contentTypeScope="" ma:versionID="214046504c11d6f3f6751dc0d8398904">
  <xsd:schema xmlns:xsd="http://www.w3.org/2001/XMLSchema" xmlns:xs="http://www.w3.org/2001/XMLSchema" xmlns:p="http://schemas.microsoft.com/office/2006/metadata/properties" xmlns:ns2="2f80ca51-661c-48d6-aace-d7359e9cd581" xmlns:ns3="003ca53d-2edb-4b32-bbd4-a06ef6e59ad1" targetNamespace="http://schemas.microsoft.com/office/2006/metadata/properties" ma:root="true" ma:fieldsID="03b770f8b366470bfe43a6e527fa92b0" ns2:_="" ns3:_="">
    <xsd:import namespace="2f80ca51-661c-48d6-aace-d7359e9cd581"/>
    <xsd:import namespace="003ca53d-2edb-4b32-bbd4-a06ef6e59a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80ca51-661c-48d6-aace-d7359e9cd58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TaxCatchAll" ma:index="22" nillable="true" ma:displayName="Luokituksen Kaikki-sarake" ma:hidden="true" ma:list="{05712db5-5081-4f88-9759-822c9a607251}" ma:internalName="TaxCatchAll" ma:showField="CatchAllData" ma:web="2f80ca51-661c-48d6-aace-d7359e9cd5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3ca53d-2edb-4b32-bbd4-a06ef6e59a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c23af7ce-f24e-4218-9d9e-967286c3fe2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3ca53d-2edb-4b32-bbd4-a06ef6e59ad1">
      <Terms xmlns="http://schemas.microsoft.com/office/infopath/2007/PartnerControls"/>
    </lcf76f155ced4ddcb4097134ff3c332f>
    <TaxCatchAll xmlns="2f80ca51-661c-48d6-aace-d7359e9cd581" xsi:nil="true"/>
  </documentManagement>
</p:properties>
</file>

<file path=customXml/itemProps1.xml><?xml version="1.0" encoding="utf-8"?>
<ds:datastoreItem xmlns:ds="http://schemas.openxmlformats.org/officeDocument/2006/customXml" ds:itemID="{2F580E6C-73C5-44B5-A856-DE1F57113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80ca51-661c-48d6-aace-d7359e9cd581"/>
    <ds:schemaRef ds:uri="003ca53d-2edb-4b32-bbd4-a06ef6e59a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8D78B4-A0AA-4E6A-A01F-F01B7AD80E49}">
  <ds:schemaRefs>
    <ds:schemaRef ds:uri="http://schemas.microsoft.com/sharepoint/v3/contenttype/forms"/>
  </ds:schemaRefs>
</ds:datastoreItem>
</file>

<file path=customXml/itemProps3.xml><?xml version="1.0" encoding="utf-8"?>
<ds:datastoreItem xmlns:ds="http://schemas.openxmlformats.org/officeDocument/2006/customXml" ds:itemID="{315EF863-C22D-422E-9849-3787FFBF1C87}">
  <ds:schemaRefs>
    <ds:schemaRef ds:uri="http://www.w3.org/XML/1998/namespace"/>
    <ds:schemaRef ds:uri="http://schemas.microsoft.com/office/2006/metadata/properties"/>
    <ds:schemaRef ds:uri="http://schemas.microsoft.com/office/infopath/2007/PartnerControls"/>
    <ds:schemaRef ds:uri="http://purl.org/dc/terms/"/>
    <ds:schemaRef ds:uri="http://schemas.microsoft.com/office/2006/documentManagement/types"/>
    <ds:schemaRef ds:uri="003ca53d-2edb-4b32-bbd4-a06ef6e59ad1"/>
    <ds:schemaRef ds:uri="http://purl.org/dc/dcmitype/"/>
    <ds:schemaRef ds:uri="http://purl.org/dc/elements/1.1/"/>
    <ds:schemaRef ds:uri="http://schemas.openxmlformats.org/package/2006/metadata/core-properties"/>
    <ds:schemaRef ds:uri="2f80ca51-661c-48d6-aace-d7359e9cd581"/>
  </ds:schemaRefs>
</ds:datastoreItem>
</file>

<file path=docProps/app.xml><?xml version="1.0" encoding="utf-8"?>
<Properties xmlns="http://schemas.openxmlformats.org/officeDocument/2006/extended-properties" xmlns:vt="http://schemas.openxmlformats.org/officeDocument/2006/docPropsVTypes">
  <Template/>
  <TotalTime>125</TotalTime>
  <Words>857</Words>
  <Application>Microsoft Office PowerPoint</Application>
  <PresentationFormat>Laajakuva</PresentationFormat>
  <Paragraphs>106</Paragraphs>
  <Slides>13</Slides>
  <Notes>3</Notes>
  <HiddenSlides>0</HiddenSlides>
  <MMClips>1</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13</vt:i4>
      </vt:variant>
    </vt:vector>
  </HeadingPairs>
  <TitlesOfParts>
    <vt:vector size="21" baseType="lpstr">
      <vt:lpstr>Arial</vt:lpstr>
      <vt:lpstr>Calibri</vt:lpstr>
      <vt:lpstr>Garamond</vt:lpstr>
      <vt:lpstr>Karla</vt:lpstr>
      <vt:lpstr>montserrat</vt:lpstr>
      <vt:lpstr>Trebuchet MS</vt:lpstr>
      <vt:lpstr>Mukautettu suunnittelumalli</vt:lpstr>
      <vt:lpstr>1 Esityksen sivumallit</vt:lpstr>
      <vt:lpstr>          </vt:lpstr>
      <vt:lpstr>Mitä on toipumisorientaatio?</vt:lpstr>
      <vt:lpstr>PowerPoint-esitys</vt:lpstr>
      <vt:lpstr>Toipumis- orientaatio</vt:lpstr>
      <vt:lpstr>Toipumisorientaatio hoitotyössä</vt:lpstr>
      <vt:lpstr>Toipumisorientaation taustaa</vt:lpstr>
      <vt:lpstr>PowerPoint-esitys</vt:lpstr>
      <vt:lpstr>PowerPoint-esitys</vt:lpstr>
      <vt:lpstr>Toipumisessa keskeistä</vt:lpstr>
      <vt:lpstr>Toipumisessa keskeistä…</vt:lpstr>
      <vt:lpstr>Valokuvaus toivon välineenä</vt:lpstr>
      <vt:lpstr>Pohdinnan pisarat</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Makkonen</dc:creator>
  <cp:lastModifiedBy>Katja Remes</cp:lastModifiedBy>
  <cp:revision>68</cp:revision>
  <dcterms:created xsi:type="dcterms:W3CDTF">2022-05-10T07:00:06Z</dcterms:created>
  <dcterms:modified xsi:type="dcterms:W3CDTF">2024-01-03T09:51:29Z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0x010100012D59904F17F44085B55ADE1C04AEC9</vt:lpwstr>
  </property>
  <property fmtid="{D5CDD505-2E9C-101B-9397-08002B2CF9AE}" pid="3" name="MediaServiceImageTags">
    <vt:lpwstr/>
  </property>
</Properties>
</file>