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75" r:id="rId2"/>
    <p:sldMasterId id="2147483648" r:id="rId3"/>
    <p:sldMasterId id="2147483660" r:id="rId4"/>
  </p:sldMasterIdLst>
  <p:notesMasterIdLst>
    <p:notesMasterId r:id="rId50"/>
  </p:notesMasterIdLst>
  <p:sldIdLst>
    <p:sldId id="285" r:id="rId5"/>
    <p:sldId id="284" r:id="rId6"/>
    <p:sldId id="2134960957" r:id="rId7"/>
    <p:sldId id="2134960958" r:id="rId8"/>
    <p:sldId id="2134960959" r:id="rId9"/>
    <p:sldId id="2134960960" r:id="rId10"/>
    <p:sldId id="2134960961" r:id="rId11"/>
    <p:sldId id="286" r:id="rId12"/>
    <p:sldId id="262" r:id="rId13"/>
    <p:sldId id="263" r:id="rId14"/>
    <p:sldId id="264" r:id="rId15"/>
    <p:sldId id="266" r:id="rId16"/>
    <p:sldId id="267" r:id="rId17"/>
    <p:sldId id="268" r:id="rId18"/>
    <p:sldId id="269" r:id="rId19"/>
    <p:sldId id="270" r:id="rId20"/>
    <p:sldId id="271" r:id="rId21"/>
    <p:sldId id="2134960932" r:id="rId22"/>
    <p:sldId id="272" r:id="rId23"/>
    <p:sldId id="2134960929" r:id="rId24"/>
    <p:sldId id="2134960930" r:id="rId25"/>
    <p:sldId id="273" r:id="rId26"/>
    <p:sldId id="274" r:id="rId27"/>
    <p:sldId id="275" r:id="rId28"/>
    <p:sldId id="276" r:id="rId29"/>
    <p:sldId id="277" r:id="rId30"/>
    <p:sldId id="278" r:id="rId31"/>
    <p:sldId id="279" r:id="rId32"/>
    <p:sldId id="280" r:id="rId33"/>
    <p:sldId id="281" r:id="rId34"/>
    <p:sldId id="2134960927" r:id="rId35"/>
    <p:sldId id="259" r:id="rId36"/>
    <p:sldId id="2134960953" r:id="rId37"/>
    <p:sldId id="2134960954" r:id="rId38"/>
    <p:sldId id="2134960931" r:id="rId39"/>
    <p:sldId id="2134960928" r:id="rId40"/>
    <p:sldId id="2134960943" r:id="rId41"/>
    <p:sldId id="2134960951" r:id="rId42"/>
    <p:sldId id="2134960956" r:id="rId43"/>
    <p:sldId id="282" r:id="rId44"/>
    <p:sldId id="2134960955" r:id="rId45"/>
    <p:sldId id="283" r:id="rId46"/>
    <p:sldId id="258" r:id="rId47"/>
    <p:sldId id="261" r:id="rId48"/>
    <p:sldId id="257"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na Paananen" userId="5592f030-4bc7-49d5-ac06-c7897c258b3c" providerId="ADAL" clId="{DDC70847-D24D-48BC-A927-3F7DAF6E4B3C}"/>
    <pc:docChg chg="undo custSel addSld delSld modSld sldOrd">
      <pc:chgData name="Taina Paananen" userId="5592f030-4bc7-49d5-ac06-c7897c258b3c" providerId="ADAL" clId="{DDC70847-D24D-48BC-A927-3F7DAF6E4B3C}" dt="2024-02-08T13:57:30.940" v="2709" actId="20577"/>
      <pc:docMkLst>
        <pc:docMk/>
      </pc:docMkLst>
      <pc:sldChg chg="del">
        <pc:chgData name="Taina Paananen" userId="5592f030-4bc7-49d5-ac06-c7897c258b3c" providerId="ADAL" clId="{DDC70847-D24D-48BC-A927-3F7DAF6E4B3C}" dt="2024-02-08T13:04:11.766" v="2582" actId="2696"/>
        <pc:sldMkLst>
          <pc:docMk/>
          <pc:sldMk cId="1455073293" sldId="265"/>
        </pc:sldMkLst>
      </pc:sldChg>
      <pc:sldChg chg="addSp delSp modSp mod">
        <pc:chgData name="Taina Paananen" userId="5592f030-4bc7-49d5-ac06-c7897c258b3c" providerId="ADAL" clId="{DDC70847-D24D-48BC-A927-3F7DAF6E4B3C}" dt="2024-01-25T10:40:29.520" v="1624" actId="14100"/>
        <pc:sldMkLst>
          <pc:docMk/>
          <pc:sldMk cId="1389775196" sldId="281"/>
        </pc:sldMkLst>
        <pc:spChg chg="add mod">
          <ac:chgData name="Taina Paananen" userId="5592f030-4bc7-49d5-ac06-c7897c258b3c" providerId="ADAL" clId="{DDC70847-D24D-48BC-A927-3F7DAF6E4B3C}" dt="2024-01-25T10:40:21.182" v="1623" actId="113"/>
          <ac:spMkLst>
            <pc:docMk/>
            <pc:sldMk cId="1389775196" sldId="281"/>
            <ac:spMk id="3" creationId="{84CFBC07-A579-6F0A-2EF2-CF8780F1A8A9}"/>
          </ac:spMkLst>
        </pc:spChg>
        <pc:spChg chg="mod">
          <ac:chgData name="Taina Paananen" userId="5592f030-4bc7-49d5-ac06-c7897c258b3c" providerId="ADAL" clId="{DDC70847-D24D-48BC-A927-3F7DAF6E4B3C}" dt="2024-01-25T10:31:57.332" v="1017" actId="20577"/>
          <ac:spMkLst>
            <pc:docMk/>
            <pc:sldMk cId="1389775196" sldId="281"/>
            <ac:spMk id="11" creationId="{B88ACDEF-C6AC-4BC6-BC6C-A7A29910303A}"/>
          </ac:spMkLst>
        </pc:spChg>
        <pc:spChg chg="mod">
          <ac:chgData name="Taina Paananen" userId="5592f030-4bc7-49d5-ac06-c7897c258b3c" providerId="ADAL" clId="{DDC70847-D24D-48BC-A927-3F7DAF6E4B3C}" dt="2024-01-25T10:37:37.561" v="1364" actId="20577"/>
          <ac:spMkLst>
            <pc:docMk/>
            <pc:sldMk cId="1389775196" sldId="281"/>
            <ac:spMk id="17" creationId="{D5C179FC-70B3-4CDF-9593-1D42D26A14D8}"/>
          </ac:spMkLst>
        </pc:spChg>
        <pc:spChg chg="mod">
          <ac:chgData name="Taina Paananen" userId="5592f030-4bc7-49d5-ac06-c7897c258b3c" providerId="ADAL" clId="{DDC70847-D24D-48BC-A927-3F7DAF6E4B3C}" dt="2024-01-25T10:31:21.858" v="1007" actId="21"/>
          <ac:spMkLst>
            <pc:docMk/>
            <pc:sldMk cId="1389775196" sldId="281"/>
            <ac:spMk id="21" creationId="{DD396BB9-994D-4E74-A2F5-AE20F9528A3D}"/>
          </ac:spMkLst>
        </pc:spChg>
        <pc:spChg chg="mod">
          <ac:chgData name="Taina Paananen" userId="5592f030-4bc7-49d5-ac06-c7897c258b3c" providerId="ADAL" clId="{DDC70847-D24D-48BC-A927-3F7DAF6E4B3C}" dt="2024-01-25T10:32:42.600" v="1118" actId="20577"/>
          <ac:spMkLst>
            <pc:docMk/>
            <pc:sldMk cId="1389775196" sldId="281"/>
            <ac:spMk id="22" creationId="{B4A0EA6C-A6FE-4355-8C0C-384817284B10}"/>
          </ac:spMkLst>
        </pc:spChg>
        <pc:spChg chg="mod">
          <ac:chgData name="Taina Paananen" userId="5592f030-4bc7-49d5-ac06-c7897c258b3c" providerId="ADAL" clId="{DDC70847-D24D-48BC-A927-3F7DAF6E4B3C}" dt="2024-01-25T10:34:20.496" v="1263" actId="20577"/>
          <ac:spMkLst>
            <pc:docMk/>
            <pc:sldMk cId="1389775196" sldId="281"/>
            <ac:spMk id="23" creationId="{33CE5223-81A9-4E4C-A974-C88E81898F82}"/>
          </ac:spMkLst>
        </pc:spChg>
        <pc:spChg chg="del mod">
          <ac:chgData name="Taina Paananen" userId="5592f030-4bc7-49d5-ac06-c7897c258b3c" providerId="ADAL" clId="{DDC70847-D24D-48BC-A927-3F7DAF6E4B3C}" dt="2024-01-25T10:34:29.859" v="1265"/>
          <ac:spMkLst>
            <pc:docMk/>
            <pc:sldMk cId="1389775196" sldId="281"/>
            <ac:spMk id="24" creationId="{115BCDA2-6665-40F7-8DE1-57984BB478CF}"/>
          </ac:spMkLst>
        </pc:spChg>
        <pc:spChg chg="mod">
          <ac:chgData name="Taina Paananen" userId="5592f030-4bc7-49d5-ac06-c7897c258b3c" providerId="ADAL" clId="{DDC70847-D24D-48BC-A927-3F7DAF6E4B3C}" dt="2024-01-25T10:31:32.867" v="1009" actId="20577"/>
          <ac:spMkLst>
            <pc:docMk/>
            <pc:sldMk cId="1389775196" sldId="281"/>
            <ac:spMk id="25" creationId="{5B9808BD-1765-4A85-A895-0EC3233A0FE7}"/>
          </ac:spMkLst>
        </pc:spChg>
        <pc:spChg chg="mod">
          <ac:chgData name="Taina Paananen" userId="5592f030-4bc7-49d5-ac06-c7897c258b3c" providerId="ADAL" clId="{DDC70847-D24D-48BC-A927-3F7DAF6E4B3C}" dt="2024-01-25T10:39:19.679" v="1616" actId="20577"/>
          <ac:spMkLst>
            <pc:docMk/>
            <pc:sldMk cId="1389775196" sldId="281"/>
            <ac:spMk id="26" creationId="{2AC226A2-B6DA-45AB-820B-F7F10D388187}"/>
          </ac:spMkLst>
        </pc:spChg>
        <pc:spChg chg="mod">
          <ac:chgData name="Taina Paananen" userId="5592f030-4bc7-49d5-ac06-c7897c258b3c" providerId="ADAL" clId="{DDC70847-D24D-48BC-A927-3F7DAF6E4B3C}" dt="2024-01-25T10:40:29.520" v="1624" actId="14100"/>
          <ac:spMkLst>
            <pc:docMk/>
            <pc:sldMk cId="1389775196" sldId="281"/>
            <ac:spMk id="43" creationId="{DB0D1139-E688-4AA1-8789-E85D942B81A8}"/>
          </ac:spMkLst>
        </pc:spChg>
      </pc:sldChg>
      <pc:sldChg chg="add del">
        <pc:chgData name="Taina Paananen" userId="5592f030-4bc7-49d5-ac06-c7897c258b3c" providerId="ADAL" clId="{DDC70847-D24D-48BC-A927-3F7DAF6E4B3C}" dt="2024-01-25T09:57:22.982" v="987" actId="2696"/>
        <pc:sldMkLst>
          <pc:docMk/>
          <pc:sldMk cId="2459519669" sldId="2134960926"/>
        </pc:sldMkLst>
      </pc:sldChg>
      <pc:sldChg chg="modSp add mod">
        <pc:chgData name="Taina Paananen" userId="5592f030-4bc7-49d5-ac06-c7897c258b3c" providerId="ADAL" clId="{DDC70847-D24D-48BC-A927-3F7DAF6E4B3C}" dt="2024-01-25T10:40:57.427" v="1662" actId="20577"/>
        <pc:sldMkLst>
          <pc:docMk/>
          <pc:sldMk cId="2977572138" sldId="2134960927"/>
        </pc:sldMkLst>
        <pc:spChg chg="mod">
          <ac:chgData name="Taina Paananen" userId="5592f030-4bc7-49d5-ac06-c7897c258b3c" providerId="ADAL" clId="{DDC70847-D24D-48BC-A927-3F7DAF6E4B3C}" dt="2024-01-25T10:40:57.427" v="1662" actId="20577"/>
          <ac:spMkLst>
            <pc:docMk/>
            <pc:sldMk cId="2977572138" sldId="2134960927"/>
            <ac:spMk id="32" creationId="{656188CB-67C2-4F1F-8CFD-5B2512DEB824}"/>
          </ac:spMkLst>
        </pc:spChg>
      </pc:sldChg>
      <pc:sldChg chg="addSp delSp modSp add mod">
        <pc:chgData name="Taina Paananen" userId="5592f030-4bc7-49d5-ac06-c7897c258b3c" providerId="ADAL" clId="{DDC70847-D24D-48BC-A927-3F7DAF6E4B3C}" dt="2024-01-25T09:53:04.597" v="986" actId="20577"/>
        <pc:sldMkLst>
          <pc:docMk/>
          <pc:sldMk cId="8031653" sldId="2134960928"/>
        </pc:sldMkLst>
        <pc:spChg chg="add del">
          <ac:chgData name="Taina Paananen" userId="5592f030-4bc7-49d5-ac06-c7897c258b3c" providerId="ADAL" clId="{DDC70847-D24D-48BC-A927-3F7DAF6E4B3C}" dt="2024-01-25T09:50:06.356" v="973" actId="22"/>
          <ac:spMkLst>
            <pc:docMk/>
            <pc:sldMk cId="8031653" sldId="2134960928"/>
            <ac:spMk id="3" creationId="{5EB806DF-D33D-5FE5-68AD-CBAE8B90EE45}"/>
          </ac:spMkLst>
        </pc:spChg>
        <pc:spChg chg="add mod">
          <ac:chgData name="Taina Paananen" userId="5592f030-4bc7-49d5-ac06-c7897c258b3c" providerId="ADAL" clId="{DDC70847-D24D-48BC-A927-3F7DAF6E4B3C}" dt="2024-01-25T09:52:10.387" v="984" actId="113"/>
          <ac:spMkLst>
            <pc:docMk/>
            <pc:sldMk cId="8031653" sldId="2134960928"/>
            <ac:spMk id="6" creationId="{DE28AB1D-F361-DE2A-48A4-725A8CC58F96}"/>
          </ac:spMkLst>
        </pc:spChg>
        <pc:spChg chg="mod">
          <ac:chgData name="Taina Paananen" userId="5592f030-4bc7-49d5-ac06-c7897c258b3c" providerId="ADAL" clId="{DDC70847-D24D-48BC-A927-3F7DAF6E4B3C}" dt="2024-01-25T09:33:59.126" v="52" actId="21"/>
          <ac:spMkLst>
            <pc:docMk/>
            <pc:sldMk cId="8031653" sldId="2134960928"/>
            <ac:spMk id="21" creationId="{DD396BB9-994D-4E74-A2F5-AE20F9528A3D}"/>
          </ac:spMkLst>
        </pc:spChg>
        <pc:spChg chg="mod">
          <ac:chgData name="Taina Paananen" userId="5592f030-4bc7-49d5-ac06-c7897c258b3c" providerId="ADAL" clId="{DDC70847-D24D-48BC-A927-3F7DAF6E4B3C}" dt="2024-01-25T09:52:24.626" v="985" actId="20577"/>
          <ac:spMkLst>
            <pc:docMk/>
            <pc:sldMk cId="8031653" sldId="2134960928"/>
            <ac:spMk id="22" creationId="{B4A0EA6C-A6FE-4355-8C0C-384817284B10}"/>
          </ac:spMkLst>
        </pc:spChg>
        <pc:spChg chg="mod">
          <ac:chgData name="Taina Paananen" userId="5592f030-4bc7-49d5-ac06-c7897c258b3c" providerId="ADAL" clId="{DDC70847-D24D-48BC-A927-3F7DAF6E4B3C}" dt="2024-01-25T09:36:15.273" v="203" actId="20577"/>
          <ac:spMkLst>
            <pc:docMk/>
            <pc:sldMk cId="8031653" sldId="2134960928"/>
            <ac:spMk id="23" creationId="{33CE5223-81A9-4E4C-A974-C88E81898F82}"/>
          </ac:spMkLst>
        </pc:spChg>
        <pc:spChg chg="mod">
          <ac:chgData name="Taina Paananen" userId="5592f030-4bc7-49d5-ac06-c7897c258b3c" providerId="ADAL" clId="{DDC70847-D24D-48BC-A927-3F7DAF6E4B3C}" dt="2024-01-25T09:53:04.597" v="986" actId="20577"/>
          <ac:spMkLst>
            <pc:docMk/>
            <pc:sldMk cId="8031653" sldId="2134960928"/>
            <ac:spMk id="24" creationId="{115BCDA2-6665-40F7-8DE1-57984BB478CF}"/>
          </ac:spMkLst>
        </pc:spChg>
        <pc:spChg chg="mod">
          <ac:chgData name="Taina Paananen" userId="5592f030-4bc7-49d5-ac06-c7897c258b3c" providerId="ADAL" clId="{DDC70847-D24D-48BC-A927-3F7DAF6E4B3C}" dt="2024-01-25T09:38:16.721" v="575" actId="20577"/>
          <ac:spMkLst>
            <pc:docMk/>
            <pc:sldMk cId="8031653" sldId="2134960928"/>
            <ac:spMk id="25" creationId="{5B9808BD-1765-4A85-A895-0EC3233A0FE7}"/>
          </ac:spMkLst>
        </pc:spChg>
        <pc:spChg chg="mod">
          <ac:chgData name="Taina Paananen" userId="5592f030-4bc7-49d5-ac06-c7897c258b3c" providerId="ADAL" clId="{DDC70847-D24D-48BC-A927-3F7DAF6E4B3C}" dt="2024-01-25T09:41:30.816" v="925" actId="20577"/>
          <ac:spMkLst>
            <pc:docMk/>
            <pc:sldMk cId="8031653" sldId="2134960928"/>
            <ac:spMk id="26" creationId="{2AC226A2-B6DA-45AB-820B-F7F10D388187}"/>
          </ac:spMkLst>
        </pc:spChg>
        <pc:spChg chg="mod">
          <ac:chgData name="Taina Paananen" userId="5592f030-4bc7-49d5-ac06-c7897c258b3c" providerId="ADAL" clId="{DDC70847-D24D-48BC-A927-3F7DAF6E4B3C}" dt="2024-01-25T09:51:13.943" v="976" actId="20577"/>
          <ac:spMkLst>
            <pc:docMk/>
            <pc:sldMk cId="8031653" sldId="2134960928"/>
            <ac:spMk id="32" creationId="{656188CB-67C2-4F1F-8CFD-5B2512DEB824}"/>
          </ac:spMkLst>
        </pc:spChg>
        <pc:spChg chg="mod">
          <ac:chgData name="Taina Paananen" userId="5592f030-4bc7-49d5-ac06-c7897c258b3c" providerId="ADAL" clId="{DDC70847-D24D-48BC-A927-3F7DAF6E4B3C}" dt="2024-01-25T09:50:18.838" v="975" actId="20577"/>
          <ac:spMkLst>
            <pc:docMk/>
            <pc:sldMk cId="8031653" sldId="2134960928"/>
            <ac:spMk id="43" creationId="{DB0D1139-E688-4AA1-8789-E85D942B81A8}"/>
          </ac:spMkLst>
        </pc:spChg>
      </pc:sldChg>
      <pc:sldChg chg="add">
        <pc:chgData name="Taina Paananen" userId="5592f030-4bc7-49d5-ac06-c7897c258b3c" providerId="ADAL" clId="{DDC70847-D24D-48BC-A927-3F7DAF6E4B3C}" dt="2024-01-25T10:02:44.574" v="990"/>
        <pc:sldMkLst>
          <pc:docMk/>
          <pc:sldMk cId="366332246" sldId="2134960929"/>
        </pc:sldMkLst>
      </pc:sldChg>
      <pc:sldChg chg="add">
        <pc:chgData name="Taina Paananen" userId="5592f030-4bc7-49d5-ac06-c7897c258b3c" providerId="ADAL" clId="{DDC70847-D24D-48BC-A927-3F7DAF6E4B3C}" dt="2024-01-25T10:03:13.803" v="992"/>
        <pc:sldMkLst>
          <pc:docMk/>
          <pc:sldMk cId="2898187842" sldId="2134960930"/>
        </pc:sldMkLst>
      </pc:sldChg>
      <pc:sldChg chg="del">
        <pc:chgData name="Taina Paananen" userId="5592f030-4bc7-49d5-ac06-c7897c258b3c" providerId="ADAL" clId="{DDC70847-D24D-48BC-A927-3F7DAF6E4B3C}" dt="2024-01-25T10:01:35.275" v="988"/>
        <pc:sldMkLst>
          <pc:docMk/>
          <pc:sldMk cId="366332246" sldId="2134960931"/>
        </pc:sldMkLst>
      </pc:sldChg>
      <pc:sldChg chg="add ord">
        <pc:chgData name="Taina Paananen" userId="5592f030-4bc7-49d5-ac06-c7897c258b3c" providerId="ADAL" clId="{DDC70847-D24D-48BC-A927-3F7DAF6E4B3C}" dt="2024-01-25T10:59:49.055" v="1723"/>
        <pc:sldMkLst>
          <pc:docMk/>
          <pc:sldMk cId="2287197923" sldId="2134960931"/>
        </pc:sldMkLst>
      </pc:sldChg>
      <pc:sldChg chg="addSp modSp add mod ord">
        <pc:chgData name="Taina Paananen" userId="5592f030-4bc7-49d5-ac06-c7897c258b3c" providerId="ADAL" clId="{DDC70847-D24D-48BC-A927-3F7DAF6E4B3C}" dt="2024-01-25T10:53:26.567" v="1674" actId="14100"/>
        <pc:sldMkLst>
          <pc:docMk/>
          <pc:sldMk cId="2911900718" sldId="2134960932"/>
        </pc:sldMkLst>
        <pc:spChg chg="add mod">
          <ac:chgData name="Taina Paananen" userId="5592f030-4bc7-49d5-ac06-c7897c258b3c" providerId="ADAL" clId="{DDC70847-D24D-48BC-A927-3F7DAF6E4B3C}" dt="2024-01-25T10:53:26.567" v="1674" actId="14100"/>
          <ac:spMkLst>
            <pc:docMk/>
            <pc:sldMk cId="2911900718" sldId="2134960932"/>
            <ac:spMk id="3" creationId="{7055F6BD-C06B-F13B-5E9B-B09AA03634E3}"/>
          </ac:spMkLst>
        </pc:spChg>
        <pc:spChg chg="mod">
          <ac:chgData name="Taina Paananen" userId="5592f030-4bc7-49d5-ac06-c7897c258b3c" providerId="ADAL" clId="{DDC70847-D24D-48BC-A927-3F7DAF6E4B3C}" dt="2024-01-25T10:52:26.146" v="1667" actId="20577"/>
          <ac:spMkLst>
            <pc:docMk/>
            <pc:sldMk cId="2911900718" sldId="2134960932"/>
            <ac:spMk id="43" creationId="{DB0D1139-E688-4AA1-8789-E85D942B81A8}"/>
          </ac:spMkLst>
        </pc:spChg>
      </pc:sldChg>
      <pc:sldChg chg="add">
        <pc:chgData name="Taina Paananen" userId="5592f030-4bc7-49d5-ac06-c7897c258b3c" providerId="ADAL" clId="{DDC70847-D24D-48BC-A927-3F7DAF6E4B3C}" dt="2024-01-25T10:56:38.447" v="1679"/>
        <pc:sldMkLst>
          <pc:docMk/>
          <pc:sldMk cId="551185987" sldId="2134960933"/>
        </pc:sldMkLst>
      </pc:sldChg>
      <pc:sldChg chg="add del">
        <pc:chgData name="Taina Paananen" userId="5592f030-4bc7-49d5-ac06-c7897c258b3c" providerId="ADAL" clId="{DDC70847-D24D-48BC-A927-3F7DAF6E4B3C}" dt="2024-01-25T10:56:26.408" v="1677" actId="2696"/>
        <pc:sldMkLst>
          <pc:docMk/>
          <pc:sldMk cId="1651033148" sldId="2134960933"/>
        </pc:sldMkLst>
      </pc:sldChg>
      <pc:sldChg chg="add">
        <pc:chgData name="Taina Paananen" userId="5592f030-4bc7-49d5-ac06-c7897c258b3c" providerId="ADAL" clId="{DDC70847-D24D-48BC-A927-3F7DAF6E4B3C}" dt="2024-01-25T10:56:38.550" v="1681"/>
        <pc:sldMkLst>
          <pc:docMk/>
          <pc:sldMk cId="2073420014" sldId="2134960934"/>
        </pc:sldMkLst>
      </pc:sldChg>
      <pc:sldChg chg="add">
        <pc:chgData name="Taina Paananen" userId="5592f030-4bc7-49d5-ac06-c7897c258b3c" providerId="ADAL" clId="{DDC70847-D24D-48BC-A927-3F7DAF6E4B3C}" dt="2024-01-25T10:56:38.624" v="1683"/>
        <pc:sldMkLst>
          <pc:docMk/>
          <pc:sldMk cId="1733676355" sldId="2134960935"/>
        </pc:sldMkLst>
      </pc:sldChg>
      <pc:sldChg chg="add">
        <pc:chgData name="Taina Paananen" userId="5592f030-4bc7-49d5-ac06-c7897c258b3c" providerId="ADAL" clId="{DDC70847-D24D-48BC-A927-3F7DAF6E4B3C}" dt="2024-01-25T10:56:38.704" v="1685"/>
        <pc:sldMkLst>
          <pc:docMk/>
          <pc:sldMk cId="3239257890" sldId="2134960936"/>
        </pc:sldMkLst>
      </pc:sldChg>
      <pc:sldChg chg="add">
        <pc:chgData name="Taina Paananen" userId="5592f030-4bc7-49d5-ac06-c7897c258b3c" providerId="ADAL" clId="{DDC70847-D24D-48BC-A927-3F7DAF6E4B3C}" dt="2024-01-25T10:56:38.783" v="1687"/>
        <pc:sldMkLst>
          <pc:docMk/>
          <pc:sldMk cId="2448788629" sldId="2134960937"/>
        </pc:sldMkLst>
      </pc:sldChg>
      <pc:sldChg chg="add">
        <pc:chgData name="Taina Paananen" userId="5592f030-4bc7-49d5-ac06-c7897c258b3c" providerId="ADAL" clId="{DDC70847-D24D-48BC-A927-3F7DAF6E4B3C}" dt="2024-01-25T10:56:38.860" v="1689"/>
        <pc:sldMkLst>
          <pc:docMk/>
          <pc:sldMk cId="710827071" sldId="2134960938"/>
        </pc:sldMkLst>
      </pc:sldChg>
      <pc:sldChg chg="add">
        <pc:chgData name="Taina Paananen" userId="5592f030-4bc7-49d5-ac06-c7897c258b3c" providerId="ADAL" clId="{DDC70847-D24D-48BC-A927-3F7DAF6E4B3C}" dt="2024-01-25T10:56:38.939" v="1691"/>
        <pc:sldMkLst>
          <pc:docMk/>
          <pc:sldMk cId="1068834735" sldId="2134960939"/>
        </pc:sldMkLst>
      </pc:sldChg>
      <pc:sldChg chg="add">
        <pc:chgData name="Taina Paananen" userId="5592f030-4bc7-49d5-ac06-c7897c258b3c" providerId="ADAL" clId="{DDC70847-D24D-48BC-A927-3F7DAF6E4B3C}" dt="2024-01-25T10:56:39.016" v="1693"/>
        <pc:sldMkLst>
          <pc:docMk/>
          <pc:sldMk cId="3463279738" sldId="2134960940"/>
        </pc:sldMkLst>
      </pc:sldChg>
      <pc:sldChg chg="add">
        <pc:chgData name="Taina Paananen" userId="5592f030-4bc7-49d5-ac06-c7897c258b3c" providerId="ADAL" clId="{DDC70847-D24D-48BC-A927-3F7DAF6E4B3C}" dt="2024-01-25T10:56:39.093" v="1695"/>
        <pc:sldMkLst>
          <pc:docMk/>
          <pc:sldMk cId="1907041631" sldId="2134960941"/>
        </pc:sldMkLst>
      </pc:sldChg>
      <pc:sldChg chg="add">
        <pc:chgData name="Taina Paananen" userId="5592f030-4bc7-49d5-ac06-c7897c258b3c" providerId="ADAL" clId="{DDC70847-D24D-48BC-A927-3F7DAF6E4B3C}" dt="2024-01-25T10:56:39.169" v="1697"/>
        <pc:sldMkLst>
          <pc:docMk/>
          <pc:sldMk cId="1764932385" sldId="2134960942"/>
        </pc:sldMkLst>
      </pc:sldChg>
      <pc:sldChg chg="delSp modSp add mod ord">
        <pc:chgData name="Taina Paananen" userId="5592f030-4bc7-49d5-ac06-c7897c258b3c" providerId="ADAL" clId="{DDC70847-D24D-48BC-A927-3F7DAF6E4B3C}" dt="2024-01-25T11:02:13.589" v="1739" actId="478"/>
        <pc:sldMkLst>
          <pc:docMk/>
          <pc:sldMk cId="3160773392" sldId="2134960943"/>
        </pc:sldMkLst>
        <pc:spChg chg="del mod">
          <ac:chgData name="Taina Paananen" userId="5592f030-4bc7-49d5-ac06-c7897c258b3c" providerId="ADAL" clId="{DDC70847-D24D-48BC-A927-3F7DAF6E4B3C}" dt="2024-01-25T11:02:13.589" v="1739" actId="478"/>
          <ac:spMkLst>
            <pc:docMk/>
            <pc:sldMk cId="3160773392" sldId="2134960943"/>
            <ac:spMk id="32" creationId="{656188CB-67C2-4F1F-8CFD-5B2512DEB824}"/>
          </ac:spMkLst>
        </pc:spChg>
        <pc:spChg chg="mod">
          <ac:chgData name="Taina Paananen" userId="5592f030-4bc7-49d5-ac06-c7897c258b3c" providerId="ADAL" clId="{DDC70847-D24D-48BC-A927-3F7DAF6E4B3C}" dt="2024-01-25T11:02:06.117" v="1737" actId="14100"/>
          <ac:spMkLst>
            <pc:docMk/>
            <pc:sldMk cId="3160773392" sldId="2134960943"/>
            <ac:spMk id="43" creationId="{DB0D1139-E688-4AA1-8789-E85D942B81A8}"/>
          </ac:spMkLst>
        </pc:spChg>
      </pc:sldChg>
      <pc:sldChg chg="add">
        <pc:chgData name="Taina Paananen" userId="5592f030-4bc7-49d5-ac06-c7897c258b3c" providerId="ADAL" clId="{DDC70847-D24D-48BC-A927-3F7DAF6E4B3C}" dt="2024-01-25T10:56:39.592" v="1701"/>
        <pc:sldMkLst>
          <pc:docMk/>
          <pc:sldMk cId="550726553" sldId="2134960944"/>
        </pc:sldMkLst>
      </pc:sldChg>
      <pc:sldChg chg="add">
        <pc:chgData name="Taina Paananen" userId="5592f030-4bc7-49d5-ac06-c7897c258b3c" providerId="ADAL" clId="{DDC70847-D24D-48BC-A927-3F7DAF6E4B3C}" dt="2024-01-25T10:56:39.664" v="1703"/>
        <pc:sldMkLst>
          <pc:docMk/>
          <pc:sldMk cId="2920112940" sldId="2134960945"/>
        </pc:sldMkLst>
      </pc:sldChg>
      <pc:sldChg chg="add">
        <pc:chgData name="Taina Paananen" userId="5592f030-4bc7-49d5-ac06-c7897c258b3c" providerId="ADAL" clId="{DDC70847-D24D-48BC-A927-3F7DAF6E4B3C}" dt="2024-01-25T10:56:39.734" v="1705"/>
        <pc:sldMkLst>
          <pc:docMk/>
          <pc:sldMk cId="4163071893" sldId="2134960946"/>
        </pc:sldMkLst>
      </pc:sldChg>
      <pc:sldChg chg="add">
        <pc:chgData name="Taina Paananen" userId="5592f030-4bc7-49d5-ac06-c7897c258b3c" providerId="ADAL" clId="{DDC70847-D24D-48BC-A927-3F7DAF6E4B3C}" dt="2024-01-25T10:56:39.911" v="1707"/>
        <pc:sldMkLst>
          <pc:docMk/>
          <pc:sldMk cId="3758355918" sldId="2134960947"/>
        </pc:sldMkLst>
      </pc:sldChg>
      <pc:sldChg chg="add">
        <pc:chgData name="Taina Paananen" userId="5592f030-4bc7-49d5-ac06-c7897c258b3c" providerId="ADAL" clId="{DDC70847-D24D-48BC-A927-3F7DAF6E4B3C}" dt="2024-01-25T10:56:39.984" v="1709"/>
        <pc:sldMkLst>
          <pc:docMk/>
          <pc:sldMk cId="1690534759" sldId="2134960948"/>
        </pc:sldMkLst>
      </pc:sldChg>
      <pc:sldChg chg="add">
        <pc:chgData name="Taina Paananen" userId="5592f030-4bc7-49d5-ac06-c7897c258b3c" providerId="ADAL" clId="{DDC70847-D24D-48BC-A927-3F7DAF6E4B3C}" dt="2024-01-25T10:56:40.057" v="1711"/>
        <pc:sldMkLst>
          <pc:docMk/>
          <pc:sldMk cId="3516916391" sldId="2134960949"/>
        </pc:sldMkLst>
      </pc:sldChg>
      <pc:sldChg chg="add">
        <pc:chgData name="Taina Paananen" userId="5592f030-4bc7-49d5-ac06-c7897c258b3c" providerId="ADAL" clId="{DDC70847-D24D-48BC-A927-3F7DAF6E4B3C}" dt="2024-01-25T10:56:40.129" v="1713"/>
        <pc:sldMkLst>
          <pc:docMk/>
          <pc:sldMk cId="1557473320" sldId="2134960950"/>
        </pc:sldMkLst>
      </pc:sldChg>
      <pc:sldChg chg="addSp delSp modSp add del mod ord">
        <pc:chgData name="Taina Paananen" userId="5592f030-4bc7-49d5-ac06-c7897c258b3c" providerId="ADAL" clId="{DDC70847-D24D-48BC-A927-3F7DAF6E4B3C}" dt="2024-01-25T11:37:49.484" v="2517" actId="20577"/>
        <pc:sldMkLst>
          <pc:docMk/>
          <pc:sldMk cId="2800149774" sldId="2134960951"/>
        </pc:sldMkLst>
        <pc:spChg chg="add mod">
          <ac:chgData name="Taina Paananen" userId="5592f030-4bc7-49d5-ac06-c7897c258b3c" providerId="ADAL" clId="{DDC70847-D24D-48BC-A927-3F7DAF6E4B3C}" dt="2024-01-25T11:37:49.484" v="2517" actId="20577"/>
          <ac:spMkLst>
            <pc:docMk/>
            <pc:sldMk cId="2800149774" sldId="2134960951"/>
            <ac:spMk id="3" creationId="{19BFCBC1-C402-A15C-A751-3796E9D502AC}"/>
          </ac:spMkLst>
        </pc:spChg>
        <pc:spChg chg="mod">
          <ac:chgData name="Taina Paananen" userId="5592f030-4bc7-49d5-ac06-c7897c258b3c" providerId="ADAL" clId="{DDC70847-D24D-48BC-A927-3F7DAF6E4B3C}" dt="2024-01-25T11:29:40.590" v="1790" actId="255"/>
          <ac:spMkLst>
            <pc:docMk/>
            <pc:sldMk cId="2800149774" sldId="2134960951"/>
            <ac:spMk id="21" creationId="{DD396BB9-994D-4E74-A2F5-AE20F9528A3D}"/>
          </ac:spMkLst>
        </pc:spChg>
        <pc:spChg chg="mod">
          <ac:chgData name="Taina Paananen" userId="5592f030-4bc7-49d5-ac06-c7897c258b3c" providerId="ADAL" clId="{DDC70847-D24D-48BC-A927-3F7DAF6E4B3C}" dt="2024-01-25T11:30:07.930" v="1870" actId="20577"/>
          <ac:spMkLst>
            <pc:docMk/>
            <pc:sldMk cId="2800149774" sldId="2134960951"/>
            <ac:spMk id="22" creationId="{B4A0EA6C-A6FE-4355-8C0C-384817284B10}"/>
          </ac:spMkLst>
        </pc:spChg>
        <pc:spChg chg="mod">
          <ac:chgData name="Taina Paananen" userId="5592f030-4bc7-49d5-ac06-c7897c258b3c" providerId="ADAL" clId="{DDC70847-D24D-48BC-A927-3F7DAF6E4B3C}" dt="2024-01-25T11:30:40.175" v="1950" actId="20577"/>
          <ac:spMkLst>
            <pc:docMk/>
            <pc:sldMk cId="2800149774" sldId="2134960951"/>
            <ac:spMk id="23" creationId="{33CE5223-81A9-4E4C-A974-C88E81898F82}"/>
          </ac:spMkLst>
        </pc:spChg>
        <pc:spChg chg="add del mod">
          <ac:chgData name="Taina Paananen" userId="5592f030-4bc7-49d5-ac06-c7897c258b3c" providerId="ADAL" clId="{DDC70847-D24D-48BC-A927-3F7DAF6E4B3C}" dt="2024-01-25T11:34:08.587" v="2154" actId="20577"/>
          <ac:spMkLst>
            <pc:docMk/>
            <pc:sldMk cId="2800149774" sldId="2134960951"/>
            <ac:spMk id="24" creationId="{115BCDA2-6665-40F7-8DE1-57984BB478CF}"/>
          </ac:spMkLst>
        </pc:spChg>
        <pc:spChg chg="mod">
          <ac:chgData name="Taina Paananen" userId="5592f030-4bc7-49d5-ac06-c7897c258b3c" providerId="ADAL" clId="{DDC70847-D24D-48BC-A927-3F7DAF6E4B3C}" dt="2024-01-25T11:35:07.219" v="2317" actId="20577"/>
          <ac:spMkLst>
            <pc:docMk/>
            <pc:sldMk cId="2800149774" sldId="2134960951"/>
            <ac:spMk id="25" creationId="{5B9808BD-1765-4A85-A895-0EC3233A0FE7}"/>
          </ac:spMkLst>
        </pc:spChg>
        <pc:spChg chg="mod">
          <ac:chgData name="Taina Paananen" userId="5592f030-4bc7-49d5-ac06-c7897c258b3c" providerId="ADAL" clId="{DDC70847-D24D-48BC-A927-3F7DAF6E4B3C}" dt="2024-01-25T11:36:40.541" v="2508" actId="20577"/>
          <ac:spMkLst>
            <pc:docMk/>
            <pc:sldMk cId="2800149774" sldId="2134960951"/>
            <ac:spMk id="26" creationId="{2AC226A2-B6DA-45AB-820B-F7F10D388187}"/>
          </ac:spMkLst>
        </pc:spChg>
        <pc:spChg chg="mod">
          <ac:chgData name="Taina Paananen" userId="5592f030-4bc7-49d5-ac06-c7897c258b3c" providerId="ADAL" clId="{DDC70847-D24D-48BC-A927-3F7DAF6E4B3C}" dt="2024-01-25T11:28:34.242" v="1785" actId="113"/>
          <ac:spMkLst>
            <pc:docMk/>
            <pc:sldMk cId="2800149774" sldId="2134960951"/>
            <ac:spMk id="32" creationId="{656188CB-67C2-4F1F-8CFD-5B2512DEB824}"/>
          </ac:spMkLst>
        </pc:spChg>
        <pc:spChg chg="mod">
          <ac:chgData name="Taina Paananen" userId="5592f030-4bc7-49d5-ac06-c7897c258b3c" providerId="ADAL" clId="{DDC70847-D24D-48BC-A927-3F7DAF6E4B3C}" dt="2024-01-25T11:36:44.857" v="2509" actId="20577"/>
          <ac:spMkLst>
            <pc:docMk/>
            <pc:sldMk cId="2800149774" sldId="2134960951"/>
            <ac:spMk id="43" creationId="{DB0D1139-E688-4AA1-8789-E85D942B81A8}"/>
          </ac:spMkLst>
        </pc:spChg>
      </pc:sldChg>
      <pc:sldChg chg="add">
        <pc:chgData name="Taina Paananen" userId="5592f030-4bc7-49d5-ac06-c7897c258b3c" providerId="ADAL" clId="{DDC70847-D24D-48BC-A927-3F7DAF6E4B3C}" dt="2024-01-25T11:59:25.815" v="2519"/>
        <pc:sldMkLst>
          <pc:docMk/>
          <pc:sldMk cId="449424769" sldId="2134960952"/>
        </pc:sldMkLst>
      </pc:sldChg>
      <pc:sldChg chg="add del">
        <pc:chgData name="Taina Paananen" userId="5592f030-4bc7-49d5-ac06-c7897c258b3c" providerId="ADAL" clId="{DDC70847-D24D-48BC-A927-3F7DAF6E4B3C}" dt="2024-01-25T10:56:42.690" v="1718" actId="27028"/>
        <pc:sldMkLst>
          <pc:docMk/>
          <pc:sldMk cId="1072817459" sldId="2134960952"/>
        </pc:sldMkLst>
      </pc:sldChg>
      <pc:sldChg chg="addSp modSp add mod ord">
        <pc:chgData name="Taina Paananen" userId="5592f030-4bc7-49d5-ac06-c7897c258b3c" providerId="ADAL" clId="{DDC70847-D24D-48BC-A927-3F7DAF6E4B3C}" dt="2024-01-25T12:20:01.137" v="2575" actId="20577"/>
        <pc:sldMkLst>
          <pc:docMk/>
          <pc:sldMk cId="4281144099" sldId="2134960953"/>
        </pc:sldMkLst>
        <pc:spChg chg="add mod">
          <ac:chgData name="Taina Paananen" userId="5592f030-4bc7-49d5-ac06-c7897c258b3c" providerId="ADAL" clId="{DDC70847-D24D-48BC-A927-3F7DAF6E4B3C}" dt="2024-01-25T12:00:02.602" v="2571" actId="20577"/>
          <ac:spMkLst>
            <pc:docMk/>
            <pc:sldMk cId="4281144099" sldId="2134960953"/>
            <ac:spMk id="3" creationId="{6356DCF5-0DDB-BEFF-1397-BACF25C7C8B3}"/>
          </ac:spMkLst>
        </pc:spChg>
        <pc:spChg chg="mod">
          <ac:chgData name="Taina Paananen" userId="5592f030-4bc7-49d5-ac06-c7897c258b3c" providerId="ADAL" clId="{DDC70847-D24D-48BC-A927-3F7DAF6E4B3C}" dt="2024-01-25T12:20:01.137" v="2575" actId="20577"/>
          <ac:spMkLst>
            <pc:docMk/>
            <pc:sldMk cId="4281144099" sldId="2134960953"/>
            <ac:spMk id="4" creationId="{DC034C5C-DA38-4E1A-A409-3099A171F8CD}"/>
          </ac:spMkLst>
        </pc:spChg>
        <pc:spChg chg="mod">
          <ac:chgData name="Taina Paananen" userId="5592f030-4bc7-49d5-ac06-c7897c258b3c" providerId="ADAL" clId="{DDC70847-D24D-48BC-A927-3F7DAF6E4B3C}" dt="2024-01-25T12:00:08.061" v="2572" actId="20577"/>
          <ac:spMkLst>
            <pc:docMk/>
            <pc:sldMk cId="4281144099" sldId="2134960953"/>
            <ac:spMk id="11" creationId="{B88ACDEF-C6AC-4BC6-BC6C-A7A29910303A}"/>
          </ac:spMkLst>
        </pc:spChg>
        <pc:spChg chg="mod">
          <ac:chgData name="Taina Paananen" userId="5592f030-4bc7-49d5-ac06-c7897c258b3c" providerId="ADAL" clId="{DDC70847-D24D-48BC-A927-3F7DAF6E4B3C}" dt="2024-01-25T11:59:39.716" v="2567" actId="20577"/>
          <ac:spMkLst>
            <pc:docMk/>
            <pc:sldMk cId="4281144099" sldId="2134960953"/>
            <ac:spMk id="43" creationId="{DB0D1139-E688-4AA1-8789-E85D942B81A8}"/>
          </ac:spMkLst>
        </pc:spChg>
      </pc:sldChg>
      <pc:sldChg chg="add del">
        <pc:chgData name="Taina Paananen" userId="5592f030-4bc7-49d5-ac06-c7897c258b3c" providerId="ADAL" clId="{DDC70847-D24D-48BC-A927-3F7DAF6E4B3C}" dt="2024-01-25T12:25:40.890" v="2578" actId="2696"/>
        <pc:sldMkLst>
          <pc:docMk/>
          <pc:sldMk cId="3874899837" sldId="2134960954"/>
        </pc:sldMkLst>
      </pc:sldChg>
      <pc:sldChg chg="modSp add mod">
        <pc:chgData name="Taina Paananen" userId="5592f030-4bc7-49d5-ac06-c7897c258b3c" providerId="ADAL" clId="{DDC70847-D24D-48BC-A927-3F7DAF6E4B3C}" dt="2024-01-25T12:51:08.760" v="2581" actId="1076"/>
        <pc:sldMkLst>
          <pc:docMk/>
          <pc:sldMk cId="4147848337" sldId="2134960954"/>
        </pc:sldMkLst>
        <pc:spChg chg="mod">
          <ac:chgData name="Taina Paananen" userId="5592f030-4bc7-49d5-ac06-c7897c258b3c" providerId="ADAL" clId="{DDC70847-D24D-48BC-A927-3F7DAF6E4B3C}" dt="2024-01-25T12:51:08.760" v="2581" actId="1076"/>
          <ac:spMkLst>
            <pc:docMk/>
            <pc:sldMk cId="4147848337" sldId="2134960954"/>
            <ac:spMk id="43" creationId="{DB0D1139-E688-4AA1-8789-E85D942B81A8}"/>
          </ac:spMkLst>
        </pc:spChg>
      </pc:sldChg>
      <pc:sldChg chg="add">
        <pc:chgData name="Taina Paananen" userId="5592f030-4bc7-49d5-ac06-c7897c258b3c" providerId="ADAL" clId="{DDC70847-D24D-48BC-A927-3F7DAF6E4B3C}" dt="2024-02-08T13:17:43.661" v="2584"/>
        <pc:sldMkLst>
          <pc:docMk/>
          <pc:sldMk cId="905725978" sldId="2134960955"/>
        </pc:sldMkLst>
      </pc:sldChg>
      <pc:sldChg chg="modSp add mod">
        <pc:chgData name="Taina Paananen" userId="5592f030-4bc7-49d5-ac06-c7897c258b3c" providerId="ADAL" clId="{DDC70847-D24D-48BC-A927-3F7DAF6E4B3C}" dt="2024-02-08T13:57:30.940" v="2709" actId="20577"/>
        <pc:sldMkLst>
          <pc:docMk/>
          <pc:sldMk cId="2655740552" sldId="2134960956"/>
        </pc:sldMkLst>
        <pc:spChg chg="mod">
          <ac:chgData name="Taina Paananen" userId="5592f030-4bc7-49d5-ac06-c7897c258b3c" providerId="ADAL" clId="{DDC70847-D24D-48BC-A927-3F7DAF6E4B3C}" dt="2024-02-08T13:57:07.666" v="2656" actId="20577"/>
          <ac:spMkLst>
            <pc:docMk/>
            <pc:sldMk cId="2655740552" sldId="2134960956"/>
            <ac:spMk id="31" creationId="{21778A24-A5BA-9EF3-92FD-F64F0886201A}"/>
          </ac:spMkLst>
        </pc:spChg>
        <pc:spChg chg="mod">
          <ac:chgData name="Taina Paananen" userId="5592f030-4bc7-49d5-ac06-c7897c258b3c" providerId="ADAL" clId="{DDC70847-D24D-48BC-A927-3F7DAF6E4B3C}" dt="2024-02-08T13:57:30.940" v="2709" actId="20577"/>
          <ac:spMkLst>
            <pc:docMk/>
            <pc:sldMk cId="2655740552" sldId="2134960956"/>
            <ac:spMk id="32" creationId="{9E99021C-BF6F-6CE3-405A-F3D648494708}"/>
          </ac:spMkLst>
        </pc:spChg>
      </pc:sldChg>
    </pc:docChg>
  </pc:docChgLst>
  <pc:docChgLst>
    <pc:chgData name="Taina Paananen" userId="5592f030-4bc7-49d5-ac06-c7897c258b3c" providerId="ADAL" clId="{DE97737A-0B5A-4D28-808C-F54B48DC5906}"/>
    <pc:docChg chg="addSld delSld modSld sldOrd addMainMaster modMainMaster">
      <pc:chgData name="Taina Paananen" userId="5592f030-4bc7-49d5-ac06-c7897c258b3c" providerId="ADAL" clId="{DE97737A-0B5A-4D28-808C-F54B48DC5906}" dt="2023-12-29T08:50:12.428" v="70" actId="2696"/>
      <pc:docMkLst>
        <pc:docMk/>
      </pc:docMkLst>
      <pc:sldChg chg="modSp mod">
        <pc:chgData name="Taina Paananen" userId="5592f030-4bc7-49d5-ac06-c7897c258b3c" providerId="ADAL" clId="{DE97737A-0B5A-4D28-808C-F54B48DC5906}" dt="2023-12-29T08:47:56.861" v="62" actId="20577"/>
        <pc:sldMkLst>
          <pc:docMk/>
          <pc:sldMk cId="359229763" sldId="256"/>
        </pc:sldMkLst>
        <pc:spChg chg="mod">
          <ac:chgData name="Taina Paananen" userId="5592f030-4bc7-49d5-ac06-c7897c258b3c" providerId="ADAL" clId="{DE97737A-0B5A-4D28-808C-F54B48DC5906}" dt="2023-12-29T08:47:56.861" v="62" actId="20577"/>
          <ac:spMkLst>
            <pc:docMk/>
            <pc:sldMk cId="359229763" sldId="256"/>
            <ac:spMk id="2" creationId="{4F272665-88F2-1926-569C-A69C4E742559}"/>
          </ac:spMkLst>
        </pc:spChg>
      </pc:sldChg>
      <pc:sldChg chg="add">
        <pc:chgData name="Taina Paananen" userId="5592f030-4bc7-49d5-ac06-c7897c258b3c" providerId="ADAL" clId="{DE97737A-0B5A-4D28-808C-F54B48DC5906}" dt="2023-12-29T08:45:09.098" v="1"/>
        <pc:sldMkLst>
          <pc:docMk/>
          <pc:sldMk cId="207181801" sldId="262"/>
        </pc:sldMkLst>
      </pc:sldChg>
      <pc:sldChg chg="add">
        <pc:chgData name="Taina Paananen" userId="5592f030-4bc7-49d5-ac06-c7897c258b3c" providerId="ADAL" clId="{DE97737A-0B5A-4D28-808C-F54B48DC5906}" dt="2023-12-29T08:45:12.758" v="3"/>
        <pc:sldMkLst>
          <pc:docMk/>
          <pc:sldMk cId="2114241665" sldId="263"/>
        </pc:sldMkLst>
      </pc:sldChg>
      <pc:sldChg chg="add">
        <pc:chgData name="Taina Paananen" userId="5592f030-4bc7-49d5-ac06-c7897c258b3c" providerId="ADAL" clId="{DE97737A-0B5A-4D28-808C-F54B48DC5906}" dt="2023-12-29T08:45:22.812" v="5"/>
        <pc:sldMkLst>
          <pc:docMk/>
          <pc:sldMk cId="1761043994" sldId="264"/>
        </pc:sldMkLst>
      </pc:sldChg>
      <pc:sldChg chg="add">
        <pc:chgData name="Taina Paananen" userId="5592f030-4bc7-49d5-ac06-c7897c258b3c" providerId="ADAL" clId="{DE97737A-0B5A-4D28-808C-F54B48DC5906}" dt="2023-12-29T08:45:24.182" v="7"/>
        <pc:sldMkLst>
          <pc:docMk/>
          <pc:sldMk cId="1455073293" sldId="265"/>
        </pc:sldMkLst>
      </pc:sldChg>
      <pc:sldChg chg="add">
        <pc:chgData name="Taina Paananen" userId="5592f030-4bc7-49d5-ac06-c7897c258b3c" providerId="ADAL" clId="{DE97737A-0B5A-4D28-808C-F54B48DC5906}" dt="2023-12-29T08:45:28.038" v="9"/>
        <pc:sldMkLst>
          <pc:docMk/>
          <pc:sldMk cId="4119019536" sldId="266"/>
        </pc:sldMkLst>
      </pc:sldChg>
      <pc:sldChg chg="add">
        <pc:chgData name="Taina Paananen" userId="5592f030-4bc7-49d5-ac06-c7897c258b3c" providerId="ADAL" clId="{DE97737A-0B5A-4D28-808C-F54B48DC5906}" dt="2023-12-29T08:45:33.188" v="11"/>
        <pc:sldMkLst>
          <pc:docMk/>
          <pc:sldMk cId="46731464" sldId="267"/>
        </pc:sldMkLst>
      </pc:sldChg>
      <pc:sldChg chg="add">
        <pc:chgData name="Taina Paananen" userId="5592f030-4bc7-49d5-ac06-c7897c258b3c" providerId="ADAL" clId="{DE97737A-0B5A-4D28-808C-F54B48DC5906}" dt="2023-12-29T08:45:36.813" v="13"/>
        <pc:sldMkLst>
          <pc:docMk/>
          <pc:sldMk cId="384792098" sldId="268"/>
        </pc:sldMkLst>
      </pc:sldChg>
      <pc:sldChg chg="add">
        <pc:chgData name="Taina Paananen" userId="5592f030-4bc7-49d5-ac06-c7897c258b3c" providerId="ADAL" clId="{DE97737A-0B5A-4D28-808C-F54B48DC5906}" dt="2023-12-29T08:45:42.790" v="15"/>
        <pc:sldMkLst>
          <pc:docMk/>
          <pc:sldMk cId="1778645245" sldId="269"/>
        </pc:sldMkLst>
      </pc:sldChg>
      <pc:sldChg chg="add">
        <pc:chgData name="Taina Paananen" userId="5592f030-4bc7-49d5-ac06-c7897c258b3c" providerId="ADAL" clId="{DE97737A-0B5A-4D28-808C-F54B48DC5906}" dt="2023-12-29T08:45:46.665" v="17"/>
        <pc:sldMkLst>
          <pc:docMk/>
          <pc:sldMk cId="4013614280" sldId="270"/>
        </pc:sldMkLst>
      </pc:sldChg>
      <pc:sldChg chg="add">
        <pc:chgData name="Taina Paananen" userId="5592f030-4bc7-49d5-ac06-c7897c258b3c" providerId="ADAL" clId="{DE97737A-0B5A-4D28-808C-F54B48DC5906}" dt="2023-12-29T08:45:52.432" v="19"/>
        <pc:sldMkLst>
          <pc:docMk/>
          <pc:sldMk cId="3496136877" sldId="271"/>
        </pc:sldMkLst>
      </pc:sldChg>
      <pc:sldChg chg="add">
        <pc:chgData name="Taina Paananen" userId="5592f030-4bc7-49d5-ac06-c7897c258b3c" providerId="ADAL" clId="{DE97737A-0B5A-4D28-808C-F54B48DC5906}" dt="2023-12-29T08:46:03.059" v="21"/>
        <pc:sldMkLst>
          <pc:docMk/>
          <pc:sldMk cId="2469352151" sldId="272"/>
        </pc:sldMkLst>
      </pc:sldChg>
      <pc:sldChg chg="add">
        <pc:chgData name="Taina Paananen" userId="5592f030-4bc7-49d5-ac06-c7897c258b3c" providerId="ADAL" clId="{DE97737A-0B5A-4D28-808C-F54B48DC5906}" dt="2023-12-29T08:46:13.149" v="23"/>
        <pc:sldMkLst>
          <pc:docMk/>
          <pc:sldMk cId="849194667" sldId="273"/>
        </pc:sldMkLst>
      </pc:sldChg>
      <pc:sldChg chg="add">
        <pc:chgData name="Taina Paananen" userId="5592f030-4bc7-49d5-ac06-c7897c258b3c" providerId="ADAL" clId="{DE97737A-0B5A-4D28-808C-F54B48DC5906}" dt="2023-12-29T08:46:20.942" v="25"/>
        <pc:sldMkLst>
          <pc:docMk/>
          <pc:sldMk cId="898744114" sldId="274"/>
        </pc:sldMkLst>
      </pc:sldChg>
      <pc:sldChg chg="add">
        <pc:chgData name="Taina Paananen" userId="5592f030-4bc7-49d5-ac06-c7897c258b3c" providerId="ADAL" clId="{DE97737A-0B5A-4D28-808C-F54B48DC5906}" dt="2023-12-29T08:46:25.855" v="27"/>
        <pc:sldMkLst>
          <pc:docMk/>
          <pc:sldMk cId="3793746532" sldId="275"/>
        </pc:sldMkLst>
      </pc:sldChg>
      <pc:sldChg chg="add">
        <pc:chgData name="Taina Paananen" userId="5592f030-4bc7-49d5-ac06-c7897c258b3c" providerId="ADAL" clId="{DE97737A-0B5A-4D28-808C-F54B48DC5906}" dt="2023-12-29T08:46:38.231" v="29"/>
        <pc:sldMkLst>
          <pc:docMk/>
          <pc:sldMk cId="1275221945" sldId="276"/>
        </pc:sldMkLst>
      </pc:sldChg>
      <pc:sldChg chg="add">
        <pc:chgData name="Taina Paananen" userId="5592f030-4bc7-49d5-ac06-c7897c258b3c" providerId="ADAL" clId="{DE97737A-0B5A-4D28-808C-F54B48DC5906}" dt="2023-12-29T08:46:41.665" v="31"/>
        <pc:sldMkLst>
          <pc:docMk/>
          <pc:sldMk cId="3650139026" sldId="277"/>
        </pc:sldMkLst>
      </pc:sldChg>
      <pc:sldChg chg="add">
        <pc:chgData name="Taina Paananen" userId="5592f030-4bc7-49d5-ac06-c7897c258b3c" providerId="ADAL" clId="{DE97737A-0B5A-4D28-808C-F54B48DC5906}" dt="2023-12-29T08:46:45.721" v="33"/>
        <pc:sldMkLst>
          <pc:docMk/>
          <pc:sldMk cId="2258751039" sldId="278"/>
        </pc:sldMkLst>
      </pc:sldChg>
      <pc:sldChg chg="add">
        <pc:chgData name="Taina Paananen" userId="5592f030-4bc7-49d5-ac06-c7897c258b3c" providerId="ADAL" clId="{DE97737A-0B5A-4D28-808C-F54B48DC5906}" dt="2023-12-29T08:46:49.625" v="35"/>
        <pc:sldMkLst>
          <pc:docMk/>
          <pc:sldMk cId="4111354046" sldId="279"/>
        </pc:sldMkLst>
      </pc:sldChg>
      <pc:sldChg chg="add">
        <pc:chgData name="Taina Paananen" userId="5592f030-4bc7-49d5-ac06-c7897c258b3c" providerId="ADAL" clId="{DE97737A-0B5A-4D28-808C-F54B48DC5906}" dt="2023-12-29T08:46:54.152" v="37"/>
        <pc:sldMkLst>
          <pc:docMk/>
          <pc:sldMk cId="2777408662" sldId="280"/>
        </pc:sldMkLst>
      </pc:sldChg>
      <pc:sldChg chg="add">
        <pc:chgData name="Taina Paananen" userId="5592f030-4bc7-49d5-ac06-c7897c258b3c" providerId="ADAL" clId="{DE97737A-0B5A-4D28-808C-F54B48DC5906}" dt="2023-12-29T08:46:58.286" v="39"/>
        <pc:sldMkLst>
          <pc:docMk/>
          <pc:sldMk cId="1389775196" sldId="281"/>
        </pc:sldMkLst>
      </pc:sldChg>
      <pc:sldChg chg="add">
        <pc:chgData name="Taina Paananen" userId="5592f030-4bc7-49d5-ac06-c7897c258b3c" providerId="ADAL" clId="{DE97737A-0B5A-4D28-808C-F54B48DC5906}" dt="2023-12-29T08:47:28.546" v="41"/>
        <pc:sldMkLst>
          <pc:docMk/>
          <pc:sldMk cId="446840099" sldId="282"/>
        </pc:sldMkLst>
      </pc:sldChg>
      <pc:sldChg chg="add">
        <pc:chgData name="Taina Paananen" userId="5592f030-4bc7-49d5-ac06-c7897c258b3c" providerId="ADAL" clId="{DE97737A-0B5A-4D28-808C-F54B48DC5906}" dt="2023-12-29T08:47:28.930" v="43"/>
        <pc:sldMkLst>
          <pc:docMk/>
          <pc:sldMk cId="4013363474" sldId="283"/>
        </pc:sldMkLst>
      </pc:sldChg>
      <pc:sldChg chg="add">
        <pc:chgData name="Taina Paananen" userId="5592f030-4bc7-49d5-ac06-c7897c258b3c" providerId="ADAL" clId="{DE97737A-0B5A-4D28-808C-F54B48DC5906}" dt="2023-12-29T08:47:42.015" v="45"/>
        <pc:sldMkLst>
          <pc:docMk/>
          <pc:sldMk cId="1584061476" sldId="284"/>
        </pc:sldMkLst>
      </pc:sldChg>
      <pc:sldChg chg="add ord">
        <pc:chgData name="Taina Paananen" userId="5592f030-4bc7-49d5-ac06-c7897c258b3c" providerId="ADAL" clId="{DE97737A-0B5A-4D28-808C-F54B48DC5906}" dt="2023-12-29T08:48:13.926" v="66"/>
        <pc:sldMkLst>
          <pc:docMk/>
          <pc:sldMk cId="1750517316" sldId="285"/>
        </pc:sldMkLst>
      </pc:sldChg>
      <pc:sldChg chg="add">
        <pc:chgData name="Taina Paananen" userId="5592f030-4bc7-49d5-ac06-c7897c258b3c" providerId="ADAL" clId="{DE97737A-0B5A-4D28-808C-F54B48DC5906}" dt="2023-12-29T08:48:15.627" v="68"/>
        <pc:sldMkLst>
          <pc:docMk/>
          <pc:sldMk cId="672726779" sldId="286"/>
        </pc:sldMkLst>
      </pc:sldChg>
      <pc:sldChg chg="new del">
        <pc:chgData name="Taina Paananen" userId="5592f030-4bc7-49d5-ac06-c7897c258b3c" providerId="ADAL" clId="{DE97737A-0B5A-4D28-808C-F54B48DC5906}" dt="2023-12-29T08:50:12.428" v="70" actId="2696"/>
        <pc:sldMkLst>
          <pc:docMk/>
          <pc:sldMk cId="420961320" sldId="2134960926"/>
        </pc:sldMkLst>
      </pc:sldChg>
      <pc:sldMasterChg chg="add addSldLayout">
        <pc:chgData name="Taina Paananen" userId="5592f030-4bc7-49d5-ac06-c7897c258b3c" providerId="ADAL" clId="{DE97737A-0B5A-4D28-808C-F54B48DC5906}" dt="2023-12-29T08:48:15.621" v="67" actId="27028"/>
        <pc:sldMasterMkLst>
          <pc:docMk/>
          <pc:sldMasterMk cId="4090532122" sldId="2147483648"/>
        </pc:sldMasterMkLst>
        <pc:sldLayoutChg chg="add">
          <pc:chgData name="Taina Paananen" userId="5592f030-4bc7-49d5-ac06-c7897c258b3c" providerId="ADAL" clId="{DE97737A-0B5A-4D28-808C-F54B48DC5906}" dt="2023-12-29T08:48:10.848" v="63" actId="27028"/>
          <pc:sldLayoutMkLst>
            <pc:docMk/>
            <pc:sldMasterMk cId="4090532122" sldId="2147483648"/>
            <pc:sldLayoutMk cId="363890508" sldId="2147483651"/>
          </pc:sldLayoutMkLst>
        </pc:sldLayoutChg>
        <pc:sldLayoutChg chg="add">
          <pc:chgData name="Taina Paananen" userId="5592f030-4bc7-49d5-ac06-c7897c258b3c" providerId="ADAL" clId="{DE97737A-0B5A-4D28-808C-F54B48DC5906}" dt="2023-12-29T08:47:42.015" v="44" actId="27028"/>
          <pc:sldLayoutMkLst>
            <pc:docMk/>
            <pc:sldMasterMk cId="4090532122" sldId="2147483648"/>
            <pc:sldLayoutMk cId="183766574" sldId="2147483663"/>
          </pc:sldLayoutMkLst>
        </pc:sldLayoutChg>
        <pc:sldLayoutChg chg="add">
          <pc:chgData name="Taina Paananen" userId="5592f030-4bc7-49d5-ac06-c7897c258b3c" providerId="ADAL" clId="{DE97737A-0B5A-4D28-808C-F54B48DC5906}" dt="2023-12-29T08:48:15.621" v="67" actId="27028"/>
          <pc:sldLayoutMkLst>
            <pc:docMk/>
            <pc:sldMasterMk cId="4090532122" sldId="2147483648"/>
            <pc:sldLayoutMk cId="2200171546" sldId="2147483665"/>
          </pc:sldLayoutMkLst>
        </pc:sldLayoutChg>
      </pc:sldMasterChg>
      <pc:sldMasterChg chg="addSldLayout">
        <pc:chgData name="Taina Paananen" userId="5592f030-4bc7-49d5-ac06-c7897c258b3c" providerId="ADAL" clId="{DE97737A-0B5A-4D28-808C-F54B48DC5906}" dt="2023-12-29T08:45:52.432" v="18" actId="27028"/>
        <pc:sldMasterMkLst>
          <pc:docMk/>
          <pc:sldMasterMk cId="1963030814" sldId="2147483675"/>
        </pc:sldMasterMkLst>
        <pc:sldLayoutChg chg="add">
          <pc:chgData name="Taina Paananen" userId="5592f030-4bc7-49d5-ac06-c7897c258b3c" providerId="ADAL" clId="{DE97737A-0B5A-4D28-808C-F54B48DC5906}" dt="2023-12-29T08:45:52.432" v="18" actId="27028"/>
          <pc:sldLayoutMkLst>
            <pc:docMk/>
            <pc:sldMasterMk cId="1963030814" sldId="2147483675"/>
            <pc:sldLayoutMk cId="1065967595" sldId="2147483677"/>
          </pc:sldLayoutMkLst>
        </pc:sldLayoutChg>
      </pc:sldMasterChg>
      <pc:sldMasterChg chg="replId modSldLayout">
        <pc:chgData name="Taina Paananen" userId="5592f030-4bc7-49d5-ac06-c7897c258b3c" providerId="ADAL" clId="{DE97737A-0B5A-4D28-808C-F54B48DC5906}" dt="2023-12-29T08:48:10.848" v="63" actId="27028"/>
        <pc:sldMasterMkLst>
          <pc:docMk/>
          <pc:sldMasterMk cId="231604789" sldId="2147483685"/>
        </pc:sldMasterMkLst>
        <pc:sldLayoutChg chg="replId">
          <pc:chgData name="Taina Paananen" userId="5592f030-4bc7-49d5-ac06-c7897c258b3c" providerId="ADAL" clId="{DE97737A-0B5A-4D28-808C-F54B48DC5906}" dt="2023-12-29T08:48:10.848" v="63" actId="27028"/>
          <pc:sldLayoutMkLst>
            <pc:docMk/>
            <pc:sldMasterMk cId="231604789" sldId="2147483685"/>
            <pc:sldLayoutMk cId="1464603999" sldId="2147483686"/>
          </pc:sldLayoutMkLst>
        </pc:sldLayoutChg>
      </pc:sldMasterChg>
    </pc:docChg>
  </pc:docChgLst>
  <pc:docChgLst>
    <pc:chgData name="Taina Paananen" userId="S::taina.paananen@etela-savo.fi::5592f030-4bc7-49d5-ac06-c7897c258b3c" providerId="AD" clId="Web-{BB38AB04-D60B-D1CA-3D43-267C7BB04B94}"/>
    <pc:docChg chg="delSld modSld">
      <pc:chgData name="Taina Paananen" userId="S::taina.paananen@etela-savo.fi::5592f030-4bc7-49d5-ac06-c7897c258b3c" providerId="AD" clId="Web-{BB38AB04-D60B-D1CA-3D43-267C7BB04B94}" dt="2024-02-08T13:28:08.319" v="6" actId="20577"/>
      <pc:docMkLst>
        <pc:docMk/>
      </pc:docMkLst>
      <pc:sldChg chg="del">
        <pc:chgData name="Taina Paananen" userId="S::taina.paananen@etela-savo.fi::5592f030-4bc7-49d5-ac06-c7897c258b3c" providerId="AD" clId="Web-{BB38AB04-D60B-D1CA-3D43-267C7BB04B94}" dt="2024-02-08T13:19:58.888" v="0"/>
        <pc:sldMkLst>
          <pc:docMk/>
          <pc:sldMk cId="3045929083" sldId="260"/>
        </pc:sldMkLst>
      </pc:sldChg>
      <pc:sldChg chg="modSp">
        <pc:chgData name="Taina Paananen" userId="S::taina.paananen@etela-savo.fi::5592f030-4bc7-49d5-ac06-c7897c258b3c" providerId="AD" clId="Web-{BB38AB04-D60B-D1CA-3D43-267C7BB04B94}" dt="2024-02-08T13:27:54.132" v="2" actId="20577"/>
        <pc:sldMkLst>
          <pc:docMk/>
          <pc:sldMk cId="8031653" sldId="2134960928"/>
        </pc:sldMkLst>
        <pc:spChg chg="mod">
          <ac:chgData name="Taina Paananen" userId="S::taina.paananen@etela-savo.fi::5592f030-4bc7-49d5-ac06-c7897c258b3c" providerId="AD" clId="Web-{BB38AB04-D60B-D1CA-3D43-267C7BB04B94}" dt="2024-02-08T13:27:54.132" v="2" actId="20577"/>
          <ac:spMkLst>
            <pc:docMk/>
            <pc:sldMk cId="8031653" sldId="2134960928"/>
            <ac:spMk id="31" creationId="{5FDF5F59-ECB2-4733-A985-2FA99781B8B9}"/>
          </ac:spMkLst>
        </pc:spChg>
      </pc:sldChg>
      <pc:sldChg chg="modSp">
        <pc:chgData name="Taina Paananen" userId="S::taina.paananen@etela-savo.fi::5592f030-4bc7-49d5-ac06-c7897c258b3c" providerId="AD" clId="Web-{BB38AB04-D60B-D1CA-3D43-267C7BB04B94}" dt="2024-02-08T13:28:08.319" v="6" actId="20577"/>
        <pc:sldMkLst>
          <pc:docMk/>
          <pc:sldMk cId="2800149774" sldId="2134960951"/>
        </pc:sldMkLst>
        <pc:spChg chg="mod">
          <ac:chgData name="Taina Paananen" userId="S::taina.paananen@etela-savo.fi::5592f030-4bc7-49d5-ac06-c7897c258b3c" providerId="AD" clId="Web-{BB38AB04-D60B-D1CA-3D43-267C7BB04B94}" dt="2024-02-08T13:28:08.319" v="6" actId="20577"/>
          <ac:spMkLst>
            <pc:docMk/>
            <pc:sldMk cId="2800149774" sldId="2134960951"/>
            <ac:spMk id="31" creationId="{5FDF5F59-ECB2-4733-A985-2FA99781B8B9}"/>
          </ac:spMkLst>
        </pc:spChg>
      </pc:sldChg>
    </pc:docChg>
  </pc:docChgLst>
  <pc:docChgLst>
    <pc:chgData name="Taina Paananen" userId="S::taina.paananen@etela-savo.fi::5592f030-4bc7-49d5-ac06-c7897c258b3c" providerId="AD" clId="Web-{FD59BB14-D42A-4D97-7EDB-0105204F7197}"/>
    <pc:docChg chg="addSld delSld">
      <pc:chgData name="Taina Paananen" userId="S::taina.paananen@etela-savo.fi::5592f030-4bc7-49d5-ac06-c7897c258b3c" providerId="AD" clId="Web-{FD59BB14-D42A-4D97-7EDB-0105204F7197}" dt="2024-01-15T11:51:59.562" v="1"/>
      <pc:docMkLst>
        <pc:docMk/>
      </pc:docMkLst>
      <pc:sldChg chg="add del replId">
        <pc:chgData name="Taina Paananen" userId="S::taina.paananen@etela-savo.fi::5592f030-4bc7-49d5-ac06-c7897c258b3c" providerId="AD" clId="Web-{FD59BB14-D42A-4D97-7EDB-0105204F7197}" dt="2024-01-15T11:51:59.562" v="1"/>
        <pc:sldMkLst>
          <pc:docMk/>
          <pc:sldMk cId="1411582658" sldId="2134960926"/>
        </pc:sldMkLst>
      </pc:sldChg>
    </pc:docChg>
  </pc:docChgLst>
  <pc:docChgLst>
    <pc:chgData name="Taina Paananen" userId="S::taina.paananen@etela-savo.fi::5592f030-4bc7-49d5-ac06-c7897c258b3c" providerId="AD" clId="Web-{EA80AA9E-86DF-A042-F434-79F4827BA561}"/>
    <pc:docChg chg="delSld modSld sldOrd">
      <pc:chgData name="Taina Paananen" userId="S::taina.paananen@etela-savo.fi::5592f030-4bc7-49d5-ac06-c7897c258b3c" providerId="AD" clId="Web-{EA80AA9E-86DF-A042-F434-79F4827BA561}" dt="2024-02-02T09:21:40.789" v="71"/>
      <pc:docMkLst>
        <pc:docMk/>
      </pc:docMkLst>
      <pc:sldChg chg="del">
        <pc:chgData name="Taina Paananen" userId="S::taina.paananen@etela-savo.fi::5592f030-4bc7-49d5-ac06-c7897c258b3c" providerId="AD" clId="Web-{EA80AA9E-86DF-A042-F434-79F4827BA561}" dt="2024-02-02T09:21:40.789" v="71"/>
        <pc:sldMkLst>
          <pc:docMk/>
          <pc:sldMk cId="359229763" sldId="256"/>
        </pc:sldMkLst>
      </pc:sldChg>
      <pc:sldChg chg="ord">
        <pc:chgData name="Taina Paananen" userId="S::taina.paananen@etela-savo.fi::5592f030-4bc7-49d5-ac06-c7897c258b3c" providerId="AD" clId="Web-{EA80AA9E-86DF-A042-F434-79F4827BA561}" dt="2024-02-02T09:19:56.474" v="29"/>
        <pc:sldMkLst>
          <pc:docMk/>
          <pc:sldMk cId="451722202" sldId="259"/>
        </pc:sldMkLst>
      </pc:sldChg>
      <pc:sldChg chg="modSp ord">
        <pc:chgData name="Taina Paananen" userId="S::taina.paananen@etela-savo.fi::5592f030-4bc7-49d5-ac06-c7897c258b3c" providerId="AD" clId="Web-{EA80AA9E-86DF-A042-F434-79F4827BA561}" dt="2024-02-02T09:21:38.883" v="70" actId="20577"/>
        <pc:sldMkLst>
          <pc:docMk/>
          <pc:sldMk cId="1584061476" sldId="284"/>
        </pc:sldMkLst>
        <pc:spChg chg="mod">
          <ac:chgData name="Taina Paananen" userId="S::taina.paananen@etela-savo.fi::5592f030-4bc7-49d5-ac06-c7897c258b3c" providerId="AD" clId="Web-{EA80AA9E-86DF-A042-F434-79F4827BA561}" dt="2024-02-02T09:21:38.883" v="70" actId="20577"/>
          <ac:spMkLst>
            <pc:docMk/>
            <pc:sldMk cId="1584061476" sldId="284"/>
            <ac:spMk id="7" creationId="{2E12A0B8-A1AF-D57F-0204-5FF63436AED7}"/>
          </ac:spMkLst>
        </pc:spChg>
      </pc:sldChg>
      <pc:sldChg chg="del">
        <pc:chgData name="Taina Paananen" userId="S::taina.paananen@etela-savo.fi::5592f030-4bc7-49d5-ac06-c7897c258b3c" providerId="AD" clId="Web-{EA80AA9E-86DF-A042-F434-79F4827BA561}" dt="2024-02-02T09:16:18.408" v="25"/>
        <pc:sldMkLst>
          <pc:docMk/>
          <pc:sldMk cId="426460121" sldId="2134960925"/>
        </pc:sldMkLst>
      </pc:sldChg>
      <pc:sldChg chg="modSp">
        <pc:chgData name="Taina Paananen" userId="S::taina.paananen@etela-savo.fi::5592f030-4bc7-49d5-ac06-c7897c258b3c" providerId="AD" clId="Web-{EA80AA9E-86DF-A042-F434-79F4827BA561}" dt="2024-02-02T09:12:50.904" v="3" actId="20577"/>
        <pc:sldMkLst>
          <pc:docMk/>
          <pc:sldMk cId="366332246" sldId="2134960929"/>
        </pc:sldMkLst>
        <pc:spChg chg="mod">
          <ac:chgData name="Taina Paananen" userId="S::taina.paananen@etela-savo.fi::5592f030-4bc7-49d5-ac06-c7897c258b3c" providerId="AD" clId="Web-{EA80AA9E-86DF-A042-F434-79F4827BA561}" dt="2024-02-02T09:12:50.904" v="3" actId="20577"/>
          <ac:spMkLst>
            <pc:docMk/>
            <pc:sldMk cId="366332246" sldId="2134960929"/>
            <ac:spMk id="31" creationId="{5FDF5F59-ECB2-4733-A985-2FA99781B8B9}"/>
          </ac:spMkLst>
        </pc:spChg>
      </pc:sldChg>
      <pc:sldChg chg="modSp">
        <pc:chgData name="Taina Paananen" userId="S::taina.paananen@etela-savo.fi::5592f030-4bc7-49d5-ac06-c7897c258b3c" providerId="AD" clId="Web-{EA80AA9E-86DF-A042-F434-79F4827BA561}" dt="2024-02-02T09:12:58.748" v="6" actId="20577"/>
        <pc:sldMkLst>
          <pc:docMk/>
          <pc:sldMk cId="2898187842" sldId="2134960930"/>
        </pc:sldMkLst>
        <pc:spChg chg="mod">
          <ac:chgData name="Taina Paananen" userId="S::taina.paananen@etela-savo.fi::5592f030-4bc7-49d5-ac06-c7897c258b3c" providerId="AD" clId="Web-{EA80AA9E-86DF-A042-F434-79F4827BA561}" dt="2024-02-02T09:12:58.748" v="6" actId="20577"/>
          <ac:spMkLst>
            <pc:docMk/>
            <pc:sldMk cId="2898187842" sldId="2134960930"/>
            <ac:spMk id="31" creationId="{5FDF5F59-ECB2-4733-A985-2FA99781B8B9}"/>
          </ac:spMkLst>
        </pc:spChg>
      </pc:sldChg>
      <pc:sldChg chg="modSp">
        <pc:chgData name="Taina Paananen" userId="S::taina.paananen@etela-savo.fi::5592f030-4bc7-49d5-ac06-c7897c258b3c" providerId="AD" clId="Web-{EA80AA9E-86DF-A042-F434-79F4827BA561}" dt="2024-02-02T09:16:04.017" v="24" actId="20577"/>
        <pc:sldMkLst>
          <pc:docMk/>
          <pc:sldMk cId="2287197923" sldId="2134960931"/>
        </pc:sldMkLst>
        <pc:spChg chg="mod">
          <ac:chgData name="Taina Paananen" userId="S::taina.paananen@etela-savo.fi::5592f030-4bc7-49d5-ac06-c7897c258b3c" providerId="AD" clId="Web-{EA80AA9E-86DF-A042-F434-79F4827BA561}" dt="2024-02-02T09:16:04.017" v="24" actId="20577"/>
          <ac:spMkLst>
            <pc:docMk/>
            <pc:sldMk cId="2287197923" sldId="2134960931"/>
            <ac:spMk id="31" creationId="{5FDF5F59-ECB2-4733-A985-2FA99781B8B9}"/>
          </ac:spMkLst>
        </pc:spChg>
      </pc:sldChg>
      <pc:sldChg chg="del">
        <pc:chgData name="Taina Paananen" userId="S::taina.paananen@etela-savo.fi::5592f030-4bc7-49d5-ac06-c7897c258b3c" providerId="AD" clId="Web-{EA80AA9E-86DF-A042-F434-79F4827BA561}" dt="2024-02-02T09:11:30.949" v="0"/>
        <pc:sldMkLst>
          <pc:docMk/>
          <pc:sldMk cId="551185987" sldId="2134960933"/>
        </pc:sldMkLst>
      </pc:sldChg>
      <pc:sldChg chg="del">
        <pc:chgData name="Taina Paananen" userId="S::taina.paananen@etela-savo.fi::5592f030-4bc7-49d5-ac06-c7897c258b3c" providerId="AD" clId="Web-{EA80AA9E-86DF-A042-F434-79F4827BA561}" dt="2024-02-02T09:15:29.032" v="22"/>
        <pc:sldMkLst>
          <pc:docMk/>
          <pc:sldMk cId="2073420014" sldId="2134960934"/>
        </pc:sldMkLst>
      </pc:sldChg>
      <pc:sldChg chg="del">
        <pc:chgData name="Taina Paananen" userId="S::taina.paananen@etela-savo.fi::5592f030-4bc7-49d5-ac06-c7897c258b3c" providerId="AD" clId="Web-{EA80AA9E-86DF-A042-F434-79F4827BA561}" dt="2024-02-02T09:15:26.610" v="21"/>
        <pc:sldMkLst>
          <pc:docMk/>
          <pc:sldMk cId="1733676355" sldId="2134960935"/>
        </pc:sldMkLst>
      </pc:sldChg>
      <pc:sldChg chg="del">
        <pc:chgData name="Taina Paananen" userId="S::taina.paananen@etela-savo.fi::5592f030-4bc7-49d5-ac06-c7897c258b3c" providerId="AD" clId="Web-{EA80AA9E-86DF-A042-F434-79F4827BA561}" dt="2024-02-02T09:15:22.126" v="20"/>
        <pc:sldMkLst>
          <pc:docMk/>
          <pc:sldMk cId="3239257890" sldId="2134960936"/>
        </pc:sldMkLst>
      </pc:sldChg>
      <pc:sldChg chg="del">
        <pc:chgData name="Taina Paananen" userId="S::taina.paananen@etela-savo.fi::5592f030-4bc7-49d5-ac06-c7897c258b3c" providerId="AD" clId="Web-{EA80AA9E-86DF-A042-F434-79F4827BA561}" dt="2024-02-02T09:15:06.610" v="19"/>
        <pc:sldMkLst>
          <pc:docMk/>
          <pc:sldMk cId="2448788629" sldId="2134960937"/>
        </pc:sldMkLst>
      </pc:sldChg>
      <pc:sldChg chg="del">
        <pc:chgData name="Taina Paananen" userId="S::taina.paananen@etela-savo.fi::5592f030-4bc7-49d5-ac06-c7897c258b3c" providerId="AD" clId="Web-{EA80AA9E-86DF-A042-F434-79F4827BA561}" dt="2024-02-02T09:15:04.719" v="18"/>
        <pc:sldMkLst>
          <pc:docMk/>
          <pc:sldMk cId="710827071" sldId="2134960938"/>
        </pc:sldMkLst>
      </pc:sldChg>
      <pc:sldChg chg="del">
        <pc:chgData name="Taina Paananen" userId="S::taina.paananen@etela-savo.fi::5592f030-4bc7-49d5-ac06-c7897c258b3c" providerId="AD" clId="Web-{EA80AA9E-86DF-A042-F434-79F4827BA561}" dt="2024-02-02T09:14:59.047" v="17"/>
        <pc:sldMkLst>
          <pc:docMk/>
          <pc:sldMk cId="1068834735" sldId="2134960939"/>
        </pc:sldMkLst>
      </pc:sldChg>
      <pc:sldChg chg="del">
        <pc:chgData name="Taina Paananen" userId="S::taina.paananen@etela-savo.fi::5592f030-4bc7-49d5-ac06-c7897c258b3c" providerId="AD" clId="Web-{EA80AA9E-86DF-A042-F434-79F4827BA561}" dt="2024-02-02T09:14:55.328" v="16"/>
        <pc:sldMkLst>
          <pc:docMk/>
          <pc:sldMk cId="3463279738" sldId="2134960940"/>
        </pc:sldMkLst>
      </pc:sldChg>
      <pc:sldChg chg="del">
        <pc:chgData name="Taina Paananen" userId="S::taina.paananen@etela-savo.fi::5592f030-4bc7-49d5-ac06-c7897c258b3c" providerId="AD" clId="Web-{EA80AA9E-86DF-A042-F434-79F4827BA561}" dt="2024-02-02T09:14:51.219" v="15"/>
        <pc:sldMkLst>
          <pc:docMk/>
          <pc:sldMk cId="1907041631" sldId="2134960941"/>
        </pc:sldMkLst>
      </pc:sldChg>
      <pc:sldChg chg="del">
        <pc:chgData name="Taina Paananen" userId="S::taina.paananen@etela-savo.fi::5592f030-4bc7-49d5-ac06-c7897c258b3c" providerId="AD" clId="Web-{EA80AA9E-86DF-A042-F434-79F4827BA561}" dt="2024-02-02T09:14:43.203" v="14"/>
        <pc:sldMkLst>
          <pc:docMk/>
          <pc:sldMk cId="1764932385" sldId="2134960942"/>
        </pc:sldMkLst>
      </pc:sldChg>
      <pc:sldChg chg="del">
        <pc:chgData name="Taina Paananen" userId="S::taina.paananen@etela-savo.fi::5592f030-4bc7-49d5-ac06-c7897c258b3c" providerId="AD" clId="Web-{EA80AA9E-86DF-A042-F434-79F4827BA561}" dt="2024-02-02T09:14:40.234" v="13"/>
        <pc:sldMkLst>
          <pc:docMk/>
          <pc:sldMk cId="550726553" sldId="2134960944"/>
        </pc:sldMkLst>
      </pc:sldChg>
      <pc:sldChg chg="del">
        <pc:chgData name="Taina Paananen" userId="S::taina.paananen@etela-savo.fi::5592f030-4bc7-49d5-ac06-c7897c258b3c" providerId="AD" clId="Web-{EA80AA9E-86DF-A042-F434-79F4827BA561}" dt="2024-02-02T09:14:36.015" v="12"/>
        <pc:sldMkLst>
          <pc:docMk/>
          <pc:sldMk cId="2920112940" sldId="2134960945"/>
        </pc:sldMkLst>
      </pc:sldChg>
      <pc:sldChg chg="del">
        <pc:chgData name="Taina Paananen" userId="S::taina.paananen@etela-savo.fi::5592f030-4bc7-49d5-ac06-c7897c258b3c" providerId="AD" clId="Web-{EA80AA9E-86DF-A042-F434-79F4827BA561}" dt="2024-02-02T09:14:28.984" v="11"/>
        <pc:sldMkLst>
          <pc:docMk/>
          <pc:sldMk cId="4163071893" sldId="2134960946"/>
        </pc:sldMkLst>
      </pc:sldChg>
      <pc:sldChg chg="del">
        <pc:chgData name="Taina Paananen" userId="S::taina.paananen@etela-savo.fi::5592f030-4bc7-49d5-ac06-c7897c258b3c" providerId="AD" clId="Web-{EA80AA9E-86DF-A042-F434-79F4827BA561}" dt="2024-02-02T09:14:21.906" v="10"/>
        <pc:sldMkLst>
          <pc:docMk/>
          <pc:sldMk cId="3758355918" sldId="2134960947"/>
        </pc:sldMkLst>
      </pc:sldChg>
      <pc:sldChg chg="del">
        <pc:chgData name="Taina Paananen" userId="S::taina.paananen@etela-savo.fi::5592f030-4bc7-49d5-ac06-c7897c258b3c" providerId="AD" clId="Web-{EA80AA9E-86DF-A042-F434-79F4827BA561}" dt="2024-02-02T09:14:14.124" v="9"/>
        <pc:sldMkLst>
          <pc:docMk/>
          <pc:sldMk cId="1690534759" sldId="2134960948"/>
        </pc:sldMkLst>
      </pc:sldChg>
      <pc:sldChg chg="del">
        <pc:chgData name="Taina Paananen" userId="S::taina.paananen@etela-savo.fi::5592f030-4bc7-49d5-ac06-c7897c258b3c" providerId="AD" clId="Web-{EA80AA9E-86DF-A042-F434-79F4827BA561}" dt="2024-02-02T09:14:07.296" v="8"/>
        <pc:sldMkLst>
          <pc:docMk/>
          <pc:sldMk cId="3516916391" sldId="2134960949"/>
        </pc:sldMkLst>
      </pc:sldChg>
      <pc:sldChg chg="del">
        <pc:chgData name="Taina Paananen" userId="S::taina.paananen@etela-savo.fi::5592f030-4bc7-49d5-ac06-c7897c258b3c" providerId="AD" clId="Web-{EA80AA9E-86DF-A042-F434-79F4827BA561}" dt="2024-02-02T09:14:00.749" v="7"/>
        <pc:sldMkLst>
          <pc:docMk/>
          <pc:sldMk cId="1557473320" sldId="2134960950"/>
        </pc:sldMkLst>
      </pc:sldChg>
      <pc:sldChg chg="del">
        <pc:chgData name="Taina Paananen" userId="S::taina.paananen@etela-savo.fi::5592f030-4bc7-49d5-ac06-c7897c258b3c" providerId="AD" clId="Web-{EA80AA9E-86DF-A042-F434-79F4827BA561}" dt="2024-02-02T09:17:52.706" v="26"/>
        <pc:sldMkLst>
          <pc:docMk/>
          <pc:sldMk cId="449424769" sldId="2134960952"/>
        </pc:sldMkLst>
      </pc:sldChg>
    </pc:docChg>
  </pc:docChgLst>
  <pc:docChgLst>
    <pc:chgData name="Taina Paananen" userId="5592f030-4bc7-49d5-ac06-c7897c258b3c" providerId="ADAL" clId="{2A562028-F827-4239-89ED-2505A3182DF4}"/>
    <pc:docChg chg="addSld modSld addMainMaster modMainMaster">
      <pc:chgData name="Taina Paananen" userId="5592f030-4bc7-49d5-ac06-c7897c258b3c" providerId="ADAL" clId="{2A562028-F827-4239-89ED-2505A3182DF4}" dt="2024-02-28T12:56:33.584" v="9"/>
      <pc:docMkLst>
        <pc:docMk/>
      </pc:docMkLst>
      <pc:sldChg chg="add">
        <pc:chgData name="Taina Paananen" userId="5592f030-4bc7-49d5-ac06-c7897c258b3c" providerId="ADAL" clId="{2A562028-F827-4239-89ED-2505A3182DF4}" dt="2024-02-28T12:56:07.774" v="1"/>
        <pc:sldMkLst>
          <pc:docMk/>
          <pc:sldMk cId="174363818" sldId="2134960957"/>
        </pc:sldMkLst>
      </pc:sldChg>
      <pc:sldChg chg="add">
        <pc:chgData name="Taina Paananen" userId="5592f030-4bc7-49d5-ac06-c7897c258b3c" providerId="ADAL" clId="{2A562028-F827-4239-89ED-2505A3182DF4}" dt="2024-02-28T12:56:15.258" v="3"/>
        <pc:sldMkLst>
          <pc:docMk/>
          <pc:sldMk cId="819166309" sldId="2134960958"/>
        </pc:sldMkLst>
      </pc:sldChg>
      <pc:sldChg chg="add">
        <pc:chgData name="Taina Paananen" userId="5592f030-4bc7-49d5-ac06-c7897c258b3c" providerId="ADAL" clId="{2A562028-F827-4239-89ED-2505A3182DF4}" dt="2024-02-28T12:56:17.105" v="5"/>
        <pc:sldMkLst>
          <pc:docMk/>
          <pc:sldMk cId="3009171795" sldId="2134960959"/>
        </pc:sldMkLst>
      </pc:sldChg>
      <pc:sldChg chg="add">
        <pc:chgData name="Taina Paananen" userId="5592f030-4bc7-49d5-ac06-c7897c258b3c" providerId="ADAL" clId="{2A562028-F827-4239-89ED-2505A3182DF4}" dt="2024-02-28T12:56:19.396" v="7"/>
        <pc:sldMkLst>
          <pc:docMk/>
          <pc:sldMk cId="3570200535" sldId="2134960960"/>
        </pc:sldMkLst>
      </pc:sldChg>
      <pc:sldChg chg="add">
        <pc:chgData name="Taina Paananen" userId="5592f030-4bc7-49d5-ac06-c7897c258b3c" providerId="ADAL" clId="{2A562028-F827-4239-89ED-2505A3182DF4}" dt="2024-02-28T12:56:33.584" v="9"/>
        <pc:sldMkLst>
          <pc:docMk/>
          <pc:sldMk cId="3157308362" sldId="2134960961"/>
        </pc:sldMkLst>
      </pc:sldChg>
      <pc:sldMasterChg chg="add addSldLayout">
        <pc:chgData name="Taina Paananen" userId="5592f030-4bc7-49d5-ac06-c7897c258b3c" providerId="ADAL" clId="{2A562028-F827-4239-89ED-2505A3182DF4}" dt="2024-02-28T12:56:07.772" v="0" actId="27028"/>
        <pc:sldMasterMkLst>
          <pc:docMk/>
          <pc:sldMasterMk cId="4222436968" sldId="2147483660"/>
        </pc:sldMasterMkLst>
        <pc:sldLayoutChg chg="add">
          <pc:chgData name="Taina Paananen" userId="5592f030-4bc7-49d5-ac06-c7897c258b3c" providerId="ADAL" clId="{2A562028-F827-4239-89ED-2505A3182DF4}" dt="2024-02-28T12:56:07.772" v="0" actId="27028"/>
          <pc:sldLayoutMkLst>
            <pc:docMk/>
            <pc:sldMasterMk cId="4222436968" sldId="2147483660"/>
            <pc:sldLayoutMk cId="532981940" sldId="2147483655"/>
          </pc:sldLayoutMkLst>
        </pc:sldLayoutChg>
      </pc:sldMasterChg>
      <pc:sldMasterChg chg="modSldLayout">
        <pc:chgData name="Taina Paananen" userId="5592f030-4bc7-49d5-ac06-c7897c258b3c" providerId="ADAL" clId="{2A562028-F827-4239-89ED-2505A3182DF4}" dt="2024-02-28T12:56:07.772" v="0" actId="27028"/>
        <pc:sldMasterMkLst>
          <pc:docMk/>
          <pc:sldMasterMk cId="231604789" sldId="2147483685"/>
        </pc:sldMasterMkLst>
        <pc:sldLayoutChg chg="replId">
          <pc:chgData name="Taina Paananen" userId="5592f030-4bc7-49d5-ac06-c7897c258b3c" providerId="ADAL" clId="{2A562028-F827-4239-89ED-2505A3182DF4}" dt="2024-02-28T12:56:07.772" v="0" actId="27028"/>
          <pc:sldLayoutMkLst>
            <pc:docMk/>
            <pc:sldMasterMk cId="231604789" sldId="2147483685"/>
            <pc:sldLayoutMk cId="1899921759"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E98B3-B008-434B-930A-9280F26884B5}" type="datetimeFigureOut">
              <a:rPr lang="fi-FI" smtClean="0"/>
              <a:t>28.2.2024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36D22-E97B-4CE2-B9E7-24140DF07981}" type="slidenum">
              <a:rPr lang="fi-FI" smtClean="0"/>
              <a:t>‹#›</a:t>
            </a:fld>
            <a:endParaRPr lang="fi-FI"/>
          </a:p>
        </p:txBody>
      </p:sp>
    </p:spTree>
    <p:extLst>
      <p:ext uri="{BB962C8B-B14F-4D97-AF65-F5344CB8AC3E}">
        <p14:creationId xmlns:p14="http://schemas.microsoft.com/office/powerpoint/2010/main" val="206195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EE4376E-1FFD-40BD-825A-3B1B2043DF02}" type="slidenum">
              <a:rPr lang="fi-FI" smtClean="0"/>
              <a:t>20</a:t>
            </a:fld>
            <a:endParaRPr lang="fi-FI"/>
          </a:p>
        </p:txBody>
      </p:sp>
    </p:spTree>
    <p:extLst>
      <p:ext uri="{BB962C8B-B14F-4D97-AF65-F5344CB8AC3E}">
        <p14:creationId xmlns:p14="http://schemas.microsoft.com/office/powerpoint/2010/main" val="384389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EE4376E-1FFD-40BD-825A-3B1B2043DF02}" type="slidenum">
              <a:rPr lang="fi-FI" smtClean="0"/>
              <a:t>21</a:t>
            </a:fld>
            <a:endParaRPr lang="fi-FI"/>
          </a:p>
        </p:txBody>
      </p:sp>
    </p:spTree>
    <p:extLst>
      <p:ext uri="{BB962C8B-B14F-4D97-AF65-F5344CB8AC3E}">
        <p14:creationId xmlns:p14="http://schemas.microsoft.com/office/powerpoint/2010/main" val="384389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4836D22-E97B-4CE2-B9E7-24140DF07981}" type="slidenum">
              <a:rPr lang="fi-FI" smtClean="0"/>
              <a:t>38</a:t>
            </a:fld>
            <a:endParaRPr lang="fi-FI"/>
          </a:p>
        </p:txBody>
      </p:sp>
    </p:spTree>
    <p:extLst>
      <p:ext uri="{BB962C8B-B14F-4D97-AF65-F5344CB8AC3E}">
        <p14:creationId xmlns:p14="http://schemas.microsoft.com/office/powerpoint/2010/main" val="427741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6698-41FF-E9F1-497C-7C766394B4A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A4A1E88-A054-9A1A-C36A-5C25D493339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590B887-A346-60FB-255B-341A20870383}"/>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2656153-2EF4-7849-1F88-B2D390DC59D5}"/>
              </a:ext>
            </a:extLst>
          </p:cNvPr>
          <p:cNvSpPr>
            <a:spLocks noGrp="1"/>
          </p:cNvSpPr>
          <p:nvPr>
            <p:ph type="sldNum" sz="quarter" idx="5"/>
          </p:nvPr>
        </p:nvSpPr>
        <p:spPr/>
        <p:txBody>
          <a:bodyPr/>
          <a:lstStyle/>
          <a:p>
            <a:fld id="{54836D22-E97B-4CE2-B9E7-24140DF07981}" type="slidenum">
              <a:rPr lang="fi-FI" smtClean="0"/>
              <a:t>39</a:t>
            </a:fld>
            <a:endParaRPr lang="fi-FI"/>
          </a:p>
        </p:txBody>
      </p:sp>
    </p:spTree>
    <p:extLst>
      <p:ext uri="{BB962C8B-B14F-4D97-AF65-F5344CB8AC3E}">
        <p14:creationId xmlns:p14="http://schemas.microsoft.com/office/powerpoint/2010/main" val="201140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8315B-9944-8D87-E0B5-0FF2955B15A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490621C-842F-F259-C451-50F28F7DB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31183CC-5879-A54B-D9EE-ABE969C67E66}"/>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5" name="Alatunnisteen paikkamerkki 4">
            <a:extLst>
              <a:ext uri="{FF2B5EF4-FFF2-40B4-BE49-F238E27FC236}">
                <a16:creationId xmlns:a16="http://schemas.microsoft.com/office/drawing/2014/main" id="{D926A4D5-74DC-5A74-BABE-1FAD4FEDE3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A51F5F7-A331-AF03-3DE0-C23984389639}"/>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259869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06C991-C6D4-A035-5B55-560386C8E35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64B4BF2-0A26-CF3C-9551-36FE4DB903A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439E804-B95A-FA0A-3EE3-36AB8ABC9234}"/>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5" name="Alatunnisteen paikkamerkki 4">
            <a:extLst>
              <a:ext uri="{FF2B5EF4-FFF2-40B4-BE49-F238E27FC236}">
                <a16:creationId xmlns:a16="http://schemas.microsoft.com/office/drawing/2014/main" id="{E8EDFA62-B49A-ABD6-4E8F-989ACA12DB0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988D669-D207-BF9E-F6D6-46D8EB74E430}"/>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158104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9760D69-D114-36CF-C385-657ECD8E136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3AF7EAA-C56A-5FA6-429B-0C0B38BF00B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8ADE48-34CC-DF66-D076-EABF895E67E2}"/>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5" name="Alatunnisteen paikkamerkki 4">
            <a:extLst>
              <a:ext uri="{FF2B5EF4-FFF2-40B4-BE49-F238E27FC236}">
                <a16:creationId xmlns:a16="http://schemas.microsoft.com/office/drawing/2014/main" id="{9AA187DF-DCD3-2C69-41F6-3F8DF6E80E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EFC3962-56DF-1554-646D-ACFEA6572D21}"/>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103093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anchor="b">
            <a:noAutofit/>
          </a:bodyPr>
          <a:lstStyle>
            <a:lvl1pPr algn="l">
              <a:defRPr sz="7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28.2.2024</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p>
            <a:fld id="{CF4BB44F-7B72-EC4D-BE8A-419BCE6CF7A5}" type="slidenum">
              <a:rPr lang="fi-FI" smtClean="0"/>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06596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173444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20017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0" y="1973943"/>
            <a:ext cx="9923236" cy="2080532"/>
          </a:xfrm>
        </p:spPr>
        <p:txBody>
          <a:bodyPr anchor="b">
            <a:normAutofit/>
          </a:bodyPr>
          <a:lstStyle>
            <a:lvl1pPr>
              <a:defRPr sz="7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0" y="4589463"/>
            <a:ext cx="10515600" cy="120173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0"/>
            <a:ext cx="2743200" cy="365125"/>
          </a:xfrm>
        </p:spPr>
        <p:txBody>
          <a:bodyPr/>
          <a:lstStyle>
            <a:lvl1pPr algn="ctr">
              <a:defRPr>
                <a:solidFill>
                  <a:schemeClr val="tx1"/>
                </a:solidFill>
              </a:defRPr>
            </a:lvl1pPr>
          </a:lstStyle>
          <a:p>
            <a:fld id="{ADF35720-90CB-4C43-80B3-24DA5C11F6FF}" type="datetime1">
              <a:rPr lang="fi-FI" smtClean="0"/>
              <a:t>28.2.2024</a:t>
            </a:fld>
            <a:endParaRPr lang="fi-FI"/>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3"/>
          <a:srcRect/>
          <a:stretch/>
        </p:blipFill>
        <p:spPr>
          <a:xfrm>
            <a:off x="156873" y="6159041"/>
            <a:ext cx="1583792" cy="573261"/>
          </a:xfrm>
          <a:prstGeom prst="rect">
            <a:avLst/>
          </a:prstGeom>
        </p:spPr>
      </p:pic>
    </p:spTree>
    <p:extLst>
      <p:ext uri="{BB962C8B-B14F-4D97-AF65-F5344CB8AC3E}">
        <p14:creationId xmlns:p14="http://schemas.microsoft.com/office/powerpoint/2010/main" val="36389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8"/>
            <a:ext cx="66294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68"/>
            <a:ext cx="6629400" cy="3938361"/>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0"/>
            <a:ext cx="2743200" cy="365125"/>
          </a:xfrm>
        </p:spPr>
        <p:txBody>
          <a:bodyPr/>
          <a:lstStyle>
            <a:lvl1pPr algn="ctr">
              <a:defRPr/>
            </a:lvl1pPr>
          </a:lstStyle>
          <a:p>
            <a:fld id="{48110B61-3461-4AF1-9AE1-D656730D151D}" type="datetime1">
              <a:rPr lang="fi-FI" smtClean="0"/>
              <a:t>28.2.2024</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83766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8B2836C-6D84-8AAA-8C9F-3F172E438E44}"/>
              </a:ext>
            </a:extLst>
          </p:cNvPr>
          <p:cNvSpPr>
            <a:spLocks noGrp="1"/>
          </p:cNvSpPr>
          <p:nvPr>
            <p:ph type="dt" sz="half" idx="10"/>
          </p:nvPr>
        </p:nvSpPr>
        <p:spPr/>
        <p:txBody>
          <a:bodyPr/>
          <a:lstStyle/>
          <a:p>
            <a:fld id="{C27A8908-BE32-4441-A9BA-B9EFBF84561E}" type="datetimeFigureOut">
              <a:rPr lang="fi-FI" smtClean="0"/>
              <a:t>28.2.2024</a:t>
            </a:fld>
            <a:endParaRPr lang="fi-FI"/>
          </a:p>
        </p:txBody>
      </p:sp>
      <p:sp>
        <p:nvSpPr>
          <p:cNvPr id="3" name="Alatunnisteen paikkamerkki 2">
            <a:extLst>
              <a:ext uri="{FF2B5EF4-FFF2-40B4-BE49-F238E27FC236}">
                <a16:creationId xmlns:a16="http://schemas.microsoft.com/office/drawing/2014/main" id="{B0B9E108-72FC-9883-C039-8829ACF65B8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E4FAD67-C1B7-50C9-353F-5FA30547B87F}"/>
              </a:ext>
            </a:extLst>
          </p:cNvPr>
          <p:cNvSpPr>
            <a:spLocks noGrp="1"/>
          </p:cNvSpPr>
          <p:nvPr>
            <p:ph type="sldNum" sz="quarter" idx="12"/>
          </p:nvPr>
        </p:nvSpPr>
        <p:spPr/>
        <p:txBody>
          <a:bodyPr/>
          <a:lstStyle/>
          <a:p>
            <a:fld id="{B18A83B0-BD79-469D-B7A8-DB3A36C934D9}" type="slidenum">
              <a:rPr lang="fi-FI" smtClean="0"/>
              <a:t>‹#›</a:t>
            </a:fld>
            <a:endParaRPr lang="fi-FI"/>
          </a:p>
        </p:txBody>
      </p:sp>
    </p:spTree>
    <p:extLst>
      <p:ext uri="{BB962C8B-B14F-4D97-AF65-F5344CB8AC3E}">
        <p14:creationId xmlns:p14="http://schemas.microsoft.com/office/powerpoint/2010/main" val="53298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32E7EF-1543-2397-1C7C-0A2B0D18FD3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5CF29C3-18CE-C14C-A96F-7C85BE2B04F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6E58D5F-F588-0811-3B4B-9EECC62D7C46}"/>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5" name="Alatunnisteen paikkamerkki 4">
            <a:extLst>
              <a:ext uri="{FF2B5EF4-FFF2-40B4-BE49-F238E27FC236}">
                <a16:creationId xmlns:a16="http://schemas.microsoft.com/office/drawing/2014/main" id="{AB51382F-F7B2-551E-AB5E-B04689C6081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EF903AE-9E81-E384-A362-CFA6845DECC0}"/>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95785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DEB2F3-D849-4841-98AD-3186331E37D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90C12FD-84F2-6A80-7E04-3F5108981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E5EF4F1-2A37-DEAF-E3EE-044B84B1AD06}"/>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5" name="Alatunnisteen paikkamerkki 4">
            <a:extLst>
              <a:ext uri="{FF2B5EF4-FFF2-40B4-BE49-F238E27FC236}">
                <a16:creationId xmlns:a16="http://schemas.microsoft.com/office/drawing/2014/main" id="{CB870830-1043-9487-0647-20D29290AF6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98760B5-C2AB-23C8-52B7-91C571A2927C}"/>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146460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4A09F1-A57D-594C-A7E6-A71E69E37A2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DCFB759-4109-5DD2-8306-77193BD9DB7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B8691CB-0294-361E-FA24-5CB46B6A595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A806FBA-5B0D-C154-0308-5B617863E2E6}"/>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6" name="Alatunnisteen paikkamerkki 5">
            <a:extLst>
              <a:ext uri="{FF2B5EF4-FFF2-40B4-BE49-F238E27FC236}">
                <a16:creationId xmlns:a16="http://schemas.microsoft.com/office/drawing/2014/main" id="{C055116B-5DE3-727F-B949-BCC034E2D0A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D22C821-CC74-74BF-D4AE-CDF1E2B35135}"/>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281206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57E346-D2E2-10DC-3846-F42AB64D2DE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F2983A6-13F4-EB97-0C06-513DB878E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808E602-996F-2D85-78B2-08E2C45FCDA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1F9AC1D-BADF-3299-AD1B-828133F30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9F8B7ED-D3FC-2A6A-54DB-D6BB8C18B71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9C0DBAB-7304-8873-BDBB-57EE6EEEAEBC}"/>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8" name="Alatunnisteen paikkamerkki 7">
            <a:extLst>
              <a:ext uri="{FF2B5EF4-FFF2-40B4-BE49-F238E27FC236}">
                <a16:creationId xmlns:a16="http://schemas.microsoft.com/office/drawing/2014/main" id="{EC0E9E8E-3FFC-C4B8-8D97-1BE09729C90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41FECF6-4ACA-63F9-E222-3A957D6DEA85}"/>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267996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104051-EA79-148E-84F1-115AFF99CC4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C224F16-22E3-8477-01DB-214F9C9273A0}"/>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4" name="Alatunnisteen paikkamerkki 3">
            <a:extLst>
              <a:ext uri="{FF2B5EF4-FFF2-40B4-BE49-F238E27FC236}">
                <a16:creationId xmlns:a16="http://schemas.microsoft.com/office/drawing/2014/main" id="{D21E4A7D-BC4B-7BD1-8D83-78FB9437C55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9849BD0-AA4B-09EE-0482-008FF561C0EE}"/>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375667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6492A75-0648-F6DA-993B-0AB0F46BA69F}"/>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3" name="Alatunnisteen paikkamerkki 2">
            <a:extLst>
              <a:ext uri="{FF2B5EF4-FFF2-40B4-BE49-F238E27FC236}">
                <a16:creationId xmlns:a16="http://schemas.microsoft.com/office/drawing/2014/main" id="{69534878-F775-5DF0-58CA-83F3AA55EE7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2542982-A6F8-DCE8-C68C-56764603CFB2}"/>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18999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5D5024-F93D-1BE4-EE83-A756B495EED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6A926E3-3C08-A898-BBAD-4A0BC6E6C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A7BEB4B-0C59-E1D1-8B27-1957662BA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530179C-9BE1-FCFA-9CE8-C8A5B75512E5}"/>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6" name="Alatunnisteen paikkamerkki 5">
            <a:extLst>
              <a:ext uri="{FF2B5EF4-FFF2-40B4-BE49-F238E27FC236}">
                <a16:creationId xmlns:a16="http://schemas.microsoft.com/office/drawing/2014/main" id="{934E176D-135E-4617-6574-3EE41B285ED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A48D37F-2D27-A844-4C86-048D4C07A452}"/>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215276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48E8E2-48EF-9211-EEA4-2F117F7F92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94E9328-6943-F6E2-E1BC-195D03C2F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69DB83E-4848-A166-3515-1AC41D239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645EF5E-E847-F712-468F-CB7EFE5798FC}"/>
              </a:ext>
            </a:extLst>
          </p:cNvPr>
          <p:cNvSpPr>
            <a:spLocks noGrp="1"/>
          </p:cNvSpPr>
          <p:nvPr>
            <p:ph type="dt" sz="half" idx="10"/>
          </p:nvPr>
        </p:nvSpPr>
        <p:spPr/>
        <p:txBody>
          <a:bodyPr/>
          <a:lstStyle/>
          <a:p>
            <a:fld id="{0BB027D7-77C9-4778-BABD-572539BA4238}" type="datetimeFigureOut">
              <a:rPr lang="fi-FI" smtClean="0"/>
              <a:t>28.2.2024</a:t>
            </a:fld>
            <a:endParaRPr lang="fi-FI"/>
          </a:p>
        </p:txBody>
      </p:sp>
      <p:sp>
        <p:nvSpPr>
          <p:cNvPr id="6" name="Alatunnisteen paikkamerkki 5">
            <a:extLst>
              <a:ext uri="{FF2B5EF4-FFF2-40B4-BE49-F238E27FC236}">
                <a16:creationId xmlns:a16="http://schemas.microsoft.com/office/drawing/2014/main" id="{AFF535E3-6055-CCFF-C9EB-B3E667E7364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1B437F2-B126-B82E-10A7-03B5D179CD9F}"/>
              </a:ext>
            </a:extLst>
          </p:cNvPr>
          <p:cNvSpPr>
            <a:spLocks noGrp="1"/>
          </p:cNvSpPr>
          <p:nvPr>
            <p:ph type="sldNum" sz="quarter" idx="12"/>
          </p:nvPr>
        </p:nvSpPr>
        <p:spPr/>
        <p:txBody>
          <a:bodyPr/>
          <a:lstStyle/>
          <a:p>
            <a:fld id="{E072E243-A16C-4C21-9B84-AF791EB791F9}" type="slidenum">
              <a:rPr lang="fi-FI" smtClean="0"/>
              <a:t>‹#›</a:t>
            </a:fld>
            <a:endParaRPr lang="fi-FI"/>
          </a:p>
        </p:txBody>
      </p:sp>
    </p:spTree>
    <p:extLst>
      <p:ext uri="{BB962C8B-B14F-4D97-AF65-F5344CB8AC3E}">
        <p14:creationId xmlns:p14="http://schemas.microsoft.com/office/powerpoint/2010/main" val="428659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218F0A0-46A0-5D9E-F51B-BE4C3D5A5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E15CB66-56A1-9975-D0DB-298D8D256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23849F7-1E03-4C83-CF0F-2E9B9DEEB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027D7-77C9-4778-BABD-572539BA4238}" type="datetimeFigureOut">
              <a:rPr lang="fi-FI" smtClean="0"/>
              <a:t>28.2.2024</a:t>
            </a:fld>
            <a:endParaRPr lang="fi-FI"/>
          </a:p>
        </p:txBody>
      </p:sp>
      <p:sp>
        <p:nvSpPr>
          <p:cNvPr id="5" name="Alatunnisteen paikkamerkki 4">
            <a:extLst>
              <a:ext uri="{FF2B5EF4-FFF2-40B4-BE49-F238E27FC236}">
                <a16:creationId xmlns:a16="http://schemas.microsoft.com/office/drawing/2014/main" id="{A910C505-10F8-0D4D-8237-FE55CC715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F335CAC-D599-A773-265A-09E64243B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2E243-A16C-4C21-9B84-AF791EB791F9}" type="slidenum">
              <a:rPr lang="fi-FI" smtClean="0"/>
              <a:t>‹#›</a:t>
            </a:fld>
            <a:endParaRPr lang="fi-FI"/>
          </a:p>
        </p:txBody>
      </p:sp>
    </p:spTree>
    <p:extLst>
      <p:ext uri="{BB962C8B-B14F-4D97-AF65-F5344CB8AC3E}">
        <p14:creationId xmlns:p14="http://schemas.microsoft.com/office/powerpoint/2010/main" val="23160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6" r:id="rId3"/>
    <p:sldLayoutId id="2147483652" r:id="rId4"/>
    <p:sldLayoutId id="2147483653" r:id="rId5"/>
    <p:sldLayoutId id="2147483654" r:id="rId6"/>
    <p:sldLayoutId id="214748368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28.2.2024</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1963030814"/>
      </p:ext>
    </p:extLst>
  </p:cSld>
  <p:clrMap bg1="lt1" tx1="dk1" bg2="lt2" tx2="dk2" accent1="accent1" accent2="accent2" accent3="accent3" accent4="accent4" accent5="accent5" accent6="accent6" hlink="hlink" folHlink="folHlink"/>
  <p:sldLayoutIdLst>
    <p:sldLayoutId id="2147483677" r:id="rId1"/>
    <p:sldLayoutId id="2147483684" r:id="rId2"/>
  </p:sldLayoutIdLst>
  <p:txStyles>
    <p:title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ECB3001-9A01-7E21-E3EF-66F4D7969693}"/>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8" name="Object 7" hidden="1">
                        <a:extLst>
                          <a:ext uri="{FF2B5EF4-FFF2-40B4-BE49-F238E27FC236}">
                            <a16:creationId xmlns:a16="http://schemas.microsoft.com/office/drawing/2014/main" id="{4ECB3001-9A01-7E21-E3EF-66F4D796969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EF2FC6C-DBD4-4841-A9CC-88A11B0E8062}" type="datetime1">
              <a:rPr lang="fi-FI" smtClean="0"/>
              <a:t>28.2.2024</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4090532122"/>
      </p:ext>
    </p:extLst>
  </p:cSld>
  <p:clrMap bg1="lt1" tx1="dk1" bg2="lt2" tx2="dk2" accent1="accent1" accent2="accent2" accent3="accent3" accent4="accent4" accent5="accent5" accent6="accent6" hlink="hlink" folHlink="folHlink"/>
  <p:sldLayoutIdLst>
    <p:sldLayoutId id="2147483665" r:id="rId1"/>
    <p:sldLayoutId id="2147483651" r:id="rId2"/>
    <p:sldLayoutId id="2147483663" r:id="rId3"/>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F30882-F4F8-4899-6F5E-2B3B20F5D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D46EA79-EA41-33B9-B9A8-5C0AFA48A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4BC5CE-12D4-B920-0EFC-68E191537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A8908-BE32-4441-A9BA-B9EFBF84561E}" type="datetimeFigureOut">
              <a:rPr lang="fi-FI" smtClean="0"/>
              <a:t>28.2.2024</a:t>
            </a:fld>
            <a:endParaRPr lang="fi-FI"/>
          </a:p>
        </p:txBody>
      </p:sp>
      <p:sp>
        <p:nvSpPr>
          <p:cNvPr id="5" name="Alatunnisteen paikkamerkki 4">
            <a:extLst>
              <a:ext uri="{FF2B5EF4-FFF2-40B4-BE49-F238E27FC236}">
                <a16:creationId xmlns:a16="http://schemas.microsoft.com/office/drawing/2014/main" id="{5CCE4EFB-17B1-CED0-15F6-ADEB63926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1C8A78F-0BDA-6BB8-92A5-E364D3D82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83B0-BD79-469D-B7A8-DB3A36C934D9}" type="slidenum">
              <a:rPr lang="fi-FI" smtClean="0"/>
              <a:t>‹#›</a:t>
            </a:fld>
            <a:endParaRPr lang="fi-FI"/>
          </a:p>
        </p:txBody>
      </p:sp>
    </p:spTree>
    <p:extLst>
      <p:ext uri="{BB962C8B-B14F-4D97-AF65-F5344CB8AC3E}">
        <p14:creationId xmlns:p14="http://schemas.microsoft.com/office/powerpoint/2010/main" val="422243696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monikanavainen-fysioterapeutin-suoravastaanotto"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tyokyvyn-tuen-palvelu"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6" Type="http://schemas.openxmlformats.org/officeDocument/2006/relationships/hyperlink" Target="https://innokyla.fi/fi/toimintamalli/alykaapit-laakehoitoa-toteuttavissa-yksikoissa" TargetMode="External"/><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farmaseutin-chat"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rajatun-laakkeenmaaraamishoitajan-parempi-hyodyntaminen-0"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alle-18-vuotiaiden-paihteilla-oireilevien-nuorten-palveluprosessi"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paihdepaivatoiminta"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sairaanhoitajan-ja-fysioterapeutin-tyoparityoskentely-kirurgisella-osastolla/kehittamisen-polku"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kotihoidon-arkikuntoutus-0"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jaksohoitoasiakkaiden-sovellettu-arkikuntoutus-asumispalveluissa"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perhekeskuspalvelut-osana-sotekeskusta-etela-savossa"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kuraattorityo-etela-savon-hyvinvointialueella-1"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yhteisollinen-kuraattorityo-taidelukiossa"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6"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model/3128/edit/develop"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lapsiperheiden-omaishoidon-tuen-toimintamallin-kehittaminen-perhe-ja"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hyperlink" Target="https://innokyla.fi/fi/toimintamalli/voimaperheet-toimintamallin-laajentaminen-etela-savossa" TargetMode="Externa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hyperlink" Target="https://innokyla.fi/fi/toimintamalli/voimaperheet-toimintamallin-laajentaminen-etela-savossa" TargetMode="Externa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model/5946"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4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innokyla.fi/fi/toimintamalli/digitiimi-hyvinvointialueelleperusterveydenhuollossa" TargetMode="External"/><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14BD28-6404-BA5C-D233-8D22D4C490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A14BD28-6404-BA5C-D233-8D22D4C490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41AE576-64A6-12F2-A0E6-7AD64FC23A16}"/>
              </a:ext>
            </a:extLst>
          </p:cNvPr>
          <p:cNvSpPr>
            <a:spLocks noGrp="1"/>
          </p:cNvSpPr>
          <p:nvPr>
            <p:ph type="title"/>
          </p:nvPr>
        </p:nvSpPr>
        <p:spPr>
          <a:xfrm>
            <a:off x="831850" y="2226356"/>
            <a:ext cx="10653014" cy="2080532"/>
          </a:xfrm>
        </p:spPr>
        <p:txBody>
          <a:bodyPr vert="horz">
            <a:normAutofit fontScale="90000"/>
          </a:bodyPr>
          <a:lstStyle/>
          <a:p>
            <a:r>
              <a:rPr lang="fi-FI" sz="6000"/>
              <a:t>Me tehdään – Etelä-Savon Tulevaisuuden sosiaali- ja terveyskeskus –hanke (TSK2)</a:t>
            </a:r>
          </a:p>
        </p:txBody>
      </p:sp>
      <p:sp>
        <p:nvSpPr>
          <p:cNvPr id="3" name="Sisällön paikkamerkki 2">
            <a:extLst>
              <a:ext uri="{FF2B5EF4-FFF2-40B4-BE49-F238E27FC236}">
                <a16:creationId xmlns:a16="http://schemas.microsoft.com/office/drawing/2014/main" id="{E51AE878-20EF-897F-6C99-37DF6AC30A0A}"/>
              </a:ext>
            </a:extLst>
          </p:cNvPr>
          <p:cNvSpPr>
            <a:spLocks noGrp="1"/>
          </p:cNvSpPr>
          <p:nvPr>
            <p:ph type="body" idx="1"/>
          </p:nvPr>
        </p:nvSpPr>
        <p:spPr/>
        <p:txBody>
          <a:bodyPr vert="horz" lIns="91440" tIns="45720" rIns="91440" bIns="45720" rtlCol="0" anchor="t">
            <a:normAutofit/>
          </a:bodyPr>
          <a:lstStyle/>
          <a:p>
            <a:r>
              <a:rPr lang="fi-FI">
                <a:latin typeface="Arial"/>
                <a:cs typeface="Arial"/>
              </a:rPr>
              <a:t>Pilottien posterit </a:t>
            </a:r>
            <a:endParaRPr lang="fi-FI"/>
          </a:p>
          <a:p>
            <a:pPr marL="0" indent="0">
              <a:buNone/>
            </a:pPr>
            <a:endParaRPr lang="fi-FI"/>
          </a:p>
        </p:txBody>
      </p:sp>
      <p:sp>
        <p:nvSpPr>
          <p:cNvPr id="4" name="Slide Number Placeholder 3">
            <a:extLst>
              <a:ext uri="{FF2B5EF4-FFF2-40B4-BE49-F238E27FC236}">
                <a16:creationId xmlns:a16="http://schemas.microsoft.com/office/drawing/2014/main" id="{09FBB05B-17C4-64B4-A9B2-88D33A963305}"/>
              </a:ext>
            </a:extLst>
          </p:cNvPr>
          <p:cNvSpPr>
            <a:spLocks noGrp="1"/>
          </p:cNvSpPr>
          <p:nvPr>
            <p:ph type="sldNum" sz="quarter" idx="12"/>
          </p:nvPr>
        </p:nvSpPr>
        <p:spPr/>
        <p:txBody>
          <a:bodyPr/>
          <a:lstStyle/>
          <a:p>
            <a:fld id="{CF4BB44F-7B72-EC4D-BE8A-419BCE6CF7A5}" type="slidenum">
              <a:rPr lang="fi-FI" smtClean="0"/>
              <a:t>1</a:t>
            </a:fld>
            <a:endParaRPr lang="fi-FI"/>
          </a:p>
        </p:txBody>
      </p:sp>
    </p:spTree>
    <p:extLst>
      <p:ext uri="{BB962C8B-B14F-4D97-AF65-F5344CB8AC3E}">
        <p14:creationId xmlns:p14="http://schemas.microsoft.com/office/powerpoint/2010/main" val="175051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1.3 FYSIOTERAPEUTIN SUORAVASTAANOTTO</a:t>
            </a:r>
            <a:endParaRPr kumimoji="0" lang="fi-FI" sz="3600" b="1" i="0" u="none" strike="noStrike" kern="1200" cap="none" spc="0" normalizeH="0" baseline="0" noProof="0">
              <a:ln>
                <a:noFill/>
              </a:ln>
              <a:solidFill>
                <a:srgbClr val="000000"/>
              </a:solidFill>
              <a:effectLst/>
              <a:uLnTx/>
              <a:uFillTx/>
              <a:latin typeface="Arial Black"/>
            </a:endParaRP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697175"/>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200">
                <a:solidFill>
                  <a:srgbClr val="22262A"/>
                </a:solidFill>
                <a:latin typeface="Arial"/>
                <a:cs typeface="Arial"/>
              </a:rPr>
              <a:t>Palvelujen oikea-aikaisuuden näkökulmasta on tärkeää, että tuki- ja liikuntaelinvaivainen asiakas pääsee suoraan asiantuntevan fysioterapeutin vastaanotolle ja kuntoutustoimet voidaan aloittaa viiveettä.</a:t>
            </a:r>
            <a:endParaRPr lang="fi-FI">
              <a:latin typeface="Arial"/>
              <a:cs typeface="Arial"/>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a:solidFill>
                  <a:srgbClr val="FFFFFF"/>
                </a:solidFill>
                <a:latin typeface="Arial" panose="020B0604020202020204" pitchFamily="34" charset="0"/>
                <a:cs typeface="Arial" panose="020B0604020202020204" pitchFamily="34" charset="0"/>
              </a:rPr>
              <a:t>TULOKSET</a:t>
            </a:r>
            <a:endParaRPr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830997"/>
          </a:xfrm>
          <a:prstGeom prst="rect">
            <a:avLst/>
          </a:prstGeom>
          <a:noFill/>
        </p:spPr>
        <p:txBody>
          <a:bodyPr wrap="square" lIns="91440" tIns="45720" rIns="91440" bIns="45720" rtlCol="0" anchor="t">
            <a:spAutoFit/>
          </a:bodyPr>
          <a:lstStyle/>
          <a:p>
            <a:pPr>
              <a:defRPr/>
            </a:pPr>
            <a:r>
              <a:rPr lang="fi-FI" sz="1200">
                <a:solidFill>
                  <a:schemeClr val="bg1"/>
                </a:solidFill>
                <a:latin typeface="Arial"/>
                <a:ea typeface="+mn-lt"/>
                <a:cs typeface="+mn-lt"/>
              </a:rPr>
              <a:t>Alueella on ollut erilaisia toimintamalleja mm. asiakasohjauksessa, kirjaamisessa ja konsultaatiokäytännöissä. Käytössä ei ole ollut digitaalisia palveluja.</a:t>
            </a:r>
            <a:endParaRPr lang="fi-FI">
              <a:solidFill>
                <a:schemeClr val="bg1"/>
              </a:solidFill>
              <a:latin typeface="Arial"/>
              <a:cs typeface="Calibri"/>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3199758" cy="1200329"/>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Tehostaa ja yhtenäistää  käytäntöjä, lisätä suoravastaanottoresurssia sekä ottaa käyttöön sähköisiä palveluja. Tavoitteena on, että tule-asiakkaat ohjautuvat ensisijaisesti suoravastaanotolle ja vastaavasti tule-asiakkaiden lääkärikäynnit vähenevät.</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646331"/>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Tärkeitä yhteistyökumppaneita ovat vastaanottopalvelujen ajanvaraus, </a:t>
            </a:r>
            <a:r>
              <a:rPr lang="fi-FI" sz="1200" err="1">
                <a:solidFill>
                  <a:srgbClr val="FFFFFF"/>
                </a:solidFill>
                <a:latin typeface="Arial"/>
                <a:cs typeface="Arial"/>
              </a:rPr>
              <a:t>pth:n</a:t>
            </a:r>
            <a:r>
              <a:rPr lang="fi-FI" sz="1200">
                <a:solidFill>
                  <a:srgbClr val="FFFFFF"/>
                </a:solidFill>
                <a:latin typeface="Arial"/>
                <a:cs typeface="Arial"/>
              </a:rPr>
              <a:t> lääkärit, </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Ammattilaisten resurssit suunnataan oikein ja asiakkaat pääsevät viiveettä sopivan ammattilaisen luokse. Kuntoutustoimet päästään aloittamaan välittömästi.  </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Toimintamallit on yhdistetty ja kuvattu.</a:t>
            </a:r>
          </a:p>
          <a:p>
            <a:pPr>
              <a:defRPr/>
            </a:pPr>
            <a:r>
              <a:rPr lang="fi-FI" sz="1200">
                <a:solidFill>
                  <a:srgbClr val="FFFFFF"/>
                </a:solidFill>
                <a:latin typeface="Arial"/>
                <a:cs typeface="Arial"/>
              </a:rPr>
              <a:t>Tule-asiakkaista entistä suurempi osa on ohjautunut suoravastaanotolle. Etävastaanottoajoille ei ole ollut kysyntää.</a:t>
            </a:r>
            <a:endParaRPr lang="fi-FI" sz="1200">
              <a:solidFill>
                <a:srgbClr val="FFFFFF"/>
              </a:solidFill>
              <a:latin typeface="Arial" panose="020B0604020202020204" pitchFamily="34" charset="0"/>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646331"/>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Etävastaanoton käyttöönotto edellyttää toimintakulttuurin muutosta, joka ei synny lyhyessä ajassa.  </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400">
                <a:solidFill>
                  <a:srgbClr val="000000"/>
                </a:solidFill>
                <a:latin typeface="Arial"/>
                <a:cs typeface="Arial"/>
                <a:hlinkClick r:id="rId15"/>
              </a:rPr>
              <a:t>Toimintamalli Innokylässä</a:t>
            </a:r>
            <a:endParaRPr lang="fi-FI">
              <a:ea typeface="+mj-ea"/>
            </a:endParaRPr>
          </a:p>
        </p:txBody>
      </p:sp>
    </p:spTree>
    <p:extLst>
      <p:ext uri="{BB962C8B-B14F-4D97-AF65-F5344CB8AC3E}">
        <p14:creationId xmlns:p14="http://schemas.microsoft.com/office/powerpoint/2010/main" val="211424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1.5 TYÖKYVYN TUEN PALVELU</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Työkyvyn tuen palvelulla pyritään edistämään työkykyä ja työllistymistä arvioimalla asiakkaan työkykyä ja työllistymiseen vaikuttavia tekijöitä sekä hyödyntämällä palveluohjausta.</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04451" y="291402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Työttömien henkilöiden terveyspalvelut ja työ- ja toimintakyvyn arviointi oli vähäistä ja pirstaleista. Systemaattinen toimintamalli puutteellinen. Asiakkaat kertyivät jonoihin. Syrjäytymisriski korkea.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200329"/>
          </a:xfrm>
          <a:prstGeom prst="rect">
            <a:avLst/>
          </a:prstGeom>
          <a:noFill/>
        </p:spPr>
        <p:txBody>
          <a:bodyPr wrap="square" rtlCol="0">
            <a:spAutoFit/>
          </a:bodyPr>
          <a:lstStyle/>
          <a:p>
            <a:pPr marL="171450" indent="-171450" fontAlgn="base">
              <a:buFont typeface="Arial" panose="020B0604020202020204" pitchFamily="34" charset="0"/>
              <a:buChar char="•"/>
              <a:defRPr/>
            </a:pPr>
            <a:r>
              <a:rPr lang="fi-FI" sz="1200">
                <a:solidFill>
                  <a:srgbClr val="FFFFFF"/>
                </a:solidFill>
                <a:latin typeface="Arial" panose="020B0604020202020204" pitchFamily="34" charset="0"/>
                <a:cs typeface="Arial" panose="020B0604020202020204" pitchFamily="34" charset="0"/>
              </a:rPr>
              <a:t>Integrointi sotekeskukseen.</a:t>
            </a:r>
            <a:endParaRPr lang="en-US" sz="1200">
              <a:solidFill>
                <a:srgbClr val="FFFFFF"/>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Käyttöönotetaan yhteinen toimintamalli.</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Palveluun pääsy kuukauden sisällä.</a:t>
            </a: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Edistää työllistymistä ja madaltaa työllistymisen esteitä</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383524" y="2950922"/>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Työkykyä ja kumppanuutta sote-keskuksesta! –hanke 2021 - 2022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Kestävän kasvun –hanke 2023 - 2025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Poikkileikkaava toiminta sotesektorilla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Yhteistyökumppanit</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Paljon palveluja tai useita päällekkäisiä palveluja tarvitsevan/käyttävän asiakkaan kokonaistilanteen selvittäminen ja eteenpäin vieminen.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Asiakkaat ohjataan oikeiden palvelujen ja etuuksien piiriin.</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Työ- ja toimintakyvyn selvitys- ja arviointiprosessi, jota toteutetaan moniammatillisesti osana perusterveydenhuoltoa.</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Asiakkaan tilanne pystytään hoitamaan kokonaisvaltaisesti.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Ammattilaisten vahva tiimituki sujuvoittaa työskentelyä.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Moniammatillisuus, selkeä prosessi, riittävä aika asiakkaan kohtaamiselle!</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rPr>
              <a:t>Lue lisää:</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hlinkClick r:id="rId15"/>
              </a:rPr>
              <a:t>https://innokyla.fi/fi/toimintamalli/tyokyvyn-tuen-palvelu</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176104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1.6 KLIININEN FARMASIA</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rPr>
              <a:t>Keskeisenä tavoitteena on osastojen lääkehoitoprosessin tukeminen ja kliinisen farmasian kehittäminen hoitotyössä</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Alueelliset erot farmaseuttipalvelussa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Lääkemenojen hillitseminen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Lääkevarastojen hallinta</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687580" y="2993245"/>
            <a:ext cx="3232648" cy="1200329"/>
          </a:xfrm>
          <a:prstGeom prst="rect">
            <a:avLst/>
          </a:prstGeom>
          <a:noFill/>
        </p:spPr>
        <p:txBody>
          <a:bodyPr wrap="square" rtlCol="0">
            <a:spAutoFit/>
          </a:bodyPr>
          <a:lstStyle/>
          <a:p>
            <a:pPr marL="171450" indent="-171450">
              <a:buFont typeface="Arial" panose="020B0604020202020204" pitchFamily="34" charset="0"/>
              <a:buChar char="•"/>
              <a:defRPr/>
            </a:pPr>
            <a:r>
              <a:rPr lang="fi-FI" sz="1200">
                <a:solidFill>
                  <a:schemeClr val="bg1"/>
                </a:solidFill>
                <a:latin typeface="Arial" panose="020B0604020202020204" pitchFamily="34" charset="0"/>
                <a:ea typeface="+mn-lt"/>
                <a:cs typeface="Arial" panose="020B0604020202020204" pitchFamily="34" charset="0"/>
              </a:rPr>
              <a:t>Kustannusvaikuttavuutta osaston lääkemenoihin: laskevat n. 12-14 % </a:t>
            </a:r>
          </a:p>
          <a:p>
            <a:pPr marL="171450" indent="-171450">
              <a:buFont typeface="Arial" panose="020B0604020202020204" pitchFamily="34" charset="0"/>
              <a:buChar char="•"/>
              <a:defRPr/>
            </a:pPr>
            <a:r>
              <a:rPr lang="fi-FI" sz="1200">
                <a:solidFill>
                  <a:schemeClr val="bg1"/>
                </a:solidFill>
                <a:latin typeface="Arial" panose="020B0604020202020204" pitchFamily="34" charset="0"/>
                <a:ea typeface="+mn-lt"/>
                <a:cs typeface="Arial" panose="020B0604020202020204" pitchFamily="34" charset="0"/>
              </a:rPr>
              <a:t>Matalan kynnyksen väylä farmaseutin palveluihin (chat)</a:t>
            </a:r>
            <a:endParaRPr lang="fi-FI" sz="120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fi-FI" sz="1200">
                <a:solidFill>
                  <a:schemeClr val="bg1"/>
                </a:solidFill>
                <a:latin typeface="Arial" panose="020B0604020202020204" pitchFamily="34" charset="0"/>
                <a:ea typeface="+mn-lt"/>
                <a:cs typeface="Arial" panose="020B0604020202020204" pitchFamily="34" charset="0"/>
              </a:rPr>
              <a:t>Osastotoiminnan kehittäminen kliinisen farmasian tukemana</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Yhteistyö kaupallisten apteekkien kanssa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Moniammatillinen toiminta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Digitaalinen sotekeskus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Sairaala-apteekki</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Lääkeasioiden oikea ohjautuminen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Lääkehävikin pieneneminen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Lääkehoidon turvallisuuden kehittyminen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Lääkehuollon optimointi ja hoitohenkilöstön tukeminen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315925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Farmaseutin chat arkisin klo 9-11:30</a:t>
            </a:r>
          </a:p>
          <a:p>
            <a:pPr marL="171450" lvl="0" indent="-171450">
              <a:buFont typeface="Arial" panose="020B0604020202020204" pitchFamily="34" charset="0"/>
              <a:buChar char="•"/>
              <a:defRPr/>
            </a:pPr>
            <a:r>
              <a:rPr lang="fi-FI" sz="1200">
                <a:solidFill>
                  <a:srgbClr val="FFFFFF"/>
                </a:solidFill>
                <a:latin typeface="Arial" panose="020B0604020202020204" pitchFamily="34" charset="0"/>
                <a:cs typeface="Arial" panose="020B0604020202020204" pitchFamily="34" charset="0"/>
              </a:rPr>
              <a:t>Älylääkekaappien toimintamallien kuvaus: käyttöönotettu 14/20 älylääkekaappia </a:t>
            </a:r>
          </a:p>
          <a:p>
            <a:pPr marL="171450" indent="-171450">
              <a:buFont typeface="Arial" panose="020B0604020202020204" pitchFamily="34" charset="0"/>
              <a:buChar char="•"/>
              <a:defRPr/>
            </a:pPr>
            <a:r>
              <a:rPr lang="fi-FI" sz="1200">
                <a:solidFill>
                  <a:srgbClr val="FFFFFF"/>
                </a:solidFill>
                <a:latin typeface="Arial" panose="020B0604020202020204" pitchFamily="34" charset="0"/>
                <a:cs typeface="Arial" panose="020B0604020202020204" pitchFamily="34" charset="0"/>
              </a:rPr>
              <a:t>Chatkontaktit 95 (3–</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10/23)</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1079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Farmaseutin </a:t>
            </a:r>
            <a:r>
              <a:rPr kumimoji="0" lang="fi-FI" sz="11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chat</a:t>
            </a:r>
            <a:r>
              <a:rPr kumimoji="0" lang="fi-FI"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hyödyllinen yksilölle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Älylääkekaapit sujuvoittaa lääkehuoltoa ja helpottaa hoitajan työtä</a:t>
            </a:r>
          </a:p>
          <a:p>
            <a:pPr marL="171450" indent="-171450">
              <a:buFont typeface="Arial" panose="020B0604020202020204" pitchFamily="34" charset="0"/>
              <a:buChar char="•"/>
              <a:defRPr/>
            </a:pPr>
            <a:r>
              <a:rPr lang="fi-FI" sz="1100">
                <a:solidFill>
                  <a:srgbClr val="FFFFFF"/>
                </a:solidFill>
                <a:latin typeface="Arial" panose="020B0604020202020204" pitchFamily="34" charset="0"/>
                <a:cs typeface="Arial" panose="020B0604020202020204" pitchFamily="34" charset="0"/>
              </a:rPr>
              <a:t>Lääkehävikki pienentynyt 30-50%</a:t>
            </a:r>
          </a:p>
          <a:p>
            <a:pPr marL="171450" indent="-171450">
              <a:buFont typeface="Arial" panose="020B0604020202020204" pitchFamily="34" charset="0"/>
              <a:buChar char="•"/>
              <a:defRPr/>
            </a:pPr>
            <a:r>
              <a:rPr kumimoji="0" lang="fi-FI"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Lääketurvallisuus lisääntynyt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Älylääkekaapit otettu vastaan positiivisesti</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8131" y="2556441"/>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178223"/>
            <a:ext cx="10692384"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r>
              <a:rPr lang="fi-FI" sz="1400">
                <a:solidFill>
                  <a:srgbClr val="000000"/>
                </a:solidFill>
                <a:latin typeface="Arial" panose="020B0604020202020204" pitchFamily="34" charset="0"/>
                <a:cs typeface="Arial" panose="020B0604020202020204" pitchFamily="34" charset="0"/>
              </a:rPr>
              <a:t>F</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armaseutin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chat</a:t>
            </a:r>
            <a:r>
              <a:rPr lang="fi-FI" sz="1400">
                <a:solidFill>
                  <a:srgbClr val="000000"/>
                </a:solidFill>
                <a:latin typeface="Arial" panose="020B0604020202020204" pitchFamily="34" charset="0"/>
                <a:cs typeface="Arial" panose="020B0604020202020204" pitchFamily="34" charset="0"/>
              </a:rPr>
              <a:t>: </a:t>
            </a:r>
            <a:r>
              <a:rPr lang="fi-FI" sz="1400">
                <a:solidFill>
                  <a:srgbClr val="000000"/>
                </a:solidFill>
                <a:latin typeface="Arial" panose="020B0604020202020204" pitchFamily="34" charset="0"/>
                <a:cs typeface="Arial" panose="020B0604020202020204" pitchFamily="34" charset="0"/>
                <a:hlinkClick r:id="rId15"/>
              </a:rPr>
              <a:t>https://innokyla.fi/fi/toimintamalli/farmaseutin-chat</a:t>
            </a:r>
            <a:endParaRPr lang="fi-FI" sz="1400">
              <a:solidFill>
                <a:srgbClr val="000000"/>
              </a:solidFill>
              <a:latin typeface="Arial" panose="020B0604020202020204" pitchFamily="34" charset="0"/>
              <a:cs typeface="Arial" panose="020B0604020202020204" pitchFamily="34" charset="0"/>
            </a:endParaRPr>
          </a:p>
          <a:p>
            <a:pPr lvl="0">
              <a:defRPr/>
            </a:pPr>
            <a:r>
              <a:rPr lang="fi-FI" sz="1400">
                <a:solidFill>
                  <a:srgbClr val="000000"/>
                </a:solidFill>
                <a:latin typeface="Arial" panose="020B0604020202020204" pitchFamily="34" charset="0"/>
                <a:cs typeface="Arial" panose="020B0604020202020204" pitchFamily="34" charset="0"/>
              </a:rPr>
              <a:t>Ä</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lylääkekaapit</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lang="fi-FI" sz="1400">
                <a:solidFill>
                  <a:srgbClr val="000000"/>
                </a:solidFill>
                <a:latin typeface="Arial" panose="020B0604020202020204" pitchFamily="34" charset="0"/>
                <a:cs typeface="Arial" panose="020B0604020202020204" pitchFamily="34" charset="0"/>
                <a:hlinkClick r:id="rId16"/>
              </a:rPr>
              <a:t>https://innokyla.fi/fi/toimintamalli/alykaapit-laakehoitoa-toteuttavissa-yksikoissa</a:t>
            </a:r>
            <a:endParaRPr lang="fi-FI" sz="1400">
              <a:solidFill>
                <a:srgbClr val="000000"/>
              </a:solidFill>
              <a:latin typeface="Arial" panose="020B0604020202020204" pitchFamily="34" charset="0"/>
              <a:cs typeface="Arial" panose="020B0604020202020204" pitchFamily="34" charset="0"/>
            </a:endParaRPr>
          </a:p>
          <a:p>
            <a:pPr lvl="0">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1901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Sairaanhoitajan lääkkeenmääräämisoikeudet Etelä-Savon hyvinvointialueella 37, joista projektissa osallisena 22 (59 %) [Valvira 09/2021].</a:t>
            </a:r>
            <a:endParaRPr lang="fi-FI" sz="120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Projekti lähtenyt lääkettä määräävien hoitajien tarpeesta.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Tehdään lääkkeenmääräämishoitajan työnkuva näkyväksi ja paremmin hyödynnettäväksi.</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Läpileikkaavana d</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igitaalinen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sotekeskus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Poikkileikkaava toiminta sotesektorilla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Verkoston itsenäinen kehittäminen strategian suuntaisesti.</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5" y="4909782"/>
            <a:ext cx="3075901"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Luotiin hyvinvointialueella verkosto, jäseniä 40.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Tehtiin hoitajien työnkuvia näkyviksi.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Kuvattiin erilaisia asiakaspolkuja (6 kpl).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Yhtenäinen kirjaaminen ja tilastointi.</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Tarvitaan jatkuvaa LMEP-hoitajien osaamisen näkyväksi tekemistä.</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rPr>
              <a:t>Lue lisää: </a:t>
            </a:r>
            <a:r>
              <a:rPr lang="fi-FI" sz="1400">
                <a:solidFill>
                  <a:srgbClr val="000000"/>
                </a:solidFill>
                <a:latin typeface="Arial" panose="020B0604020202020204" pitchFamily="34" charset="0"/>
                <a:cs typeface="Arial" panose="020B0604020202020204" pitchFamily="34" charset="0"/>
                <a:hlinkClick r:id="rId15"/>
              </a:rPr>
              <a:t>https://innokyla.fi/fi/toimintamalli/rajatun-laakkeenmaaraamishoitajan-parempi-hyodyntaminen-0</a:t>
            </a:r>
            <a:r>
              <a:rPr lang="fi-FI" sz="1400">
                <a:solidFill>
                  <a:srgbClr val="000000"/>
                </a:solidFill>
                <a:latin typeface="Arial" panose="020B0604020202020204" pitchFamily="34" charset="0"/>
                <a:cs typeface="Arial" panose="020B0604020202020204" pitchFamily="34" charset="0"/>
              </a:rPr>
              <a:t> </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1.7 LÄÄKKEENMÄÄRÄÄMIS-HOITAJIEN HYÖDYNTÄMINEN</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Otsikko 5">
            <a:extLst>
              <a:ext uri="{FF2B5EF4-FFF2-40B4-BE49-F238E27FC236}">
                <a16:creationId xmlns:a16="http://schemas.microsoft.com/office/drawing/2014/main" id="{2DBC3CE0-1AB6-7658-C143-38151575E3CC}"/>
              </a:ext>
            </a:extLst>
          </p:cNvPr>
          <p:cNvSpPr txBox="1">
            <a:spLocks/>
          </p:cNvSpPr>
          <p:nvPr/>
        </p:nvSpPr>
        <p:spPr>
          <a:xfrm>
            <a:off x="1030224" y="18495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On osa opinnäytetyötä 05/2021–02/2022.</a:t>
            </a:r>
          </a:p>
        </p:txBody>
      </p:sp>
    </p:spTree>
    <p:extLst>
      <p:ext uri="{BB962C8B-B14F-4D97-AF65-F5344CB8AC3E}">
        <p14:creationId xmlns:p14="http://schemas.microsoft.com/office/powerpoint/2010/main" val="4673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Haavojen määrä lisääntyy väestön ikääntyessä. Hoitajien ammatti-koulutuksessa haavahoidon osuus on pieni. Moni hoitaja kokee haavahoidon vaikeana ja haavaosaamisen heikkona. Merkittävät kustannukset.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Haavahoidon erityisosaamisen jalkauttaminen käytännön toimijoille ja parantaa asiakkaan elämänlaatua.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Haavahoitotuotteiden ja kulutuksen osalta kustannussäästöt.</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Poikkileikkaava toiminta sotesektorilla</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Mikkelin alueen kaikki kotihoidon ja asumispalveluyksiköt </a:t>
            </a:r>
            <a:r>
              <a:rPr lang="fi-FI" sz="1200" err="1">
                <a:solidFill>
                  <a:srgbClr val="FFFFFF"/>
                </a:solidFill>
                <a:latin typeface="Arial" panose="020B0604020202020204" pitchFamily="34" charset="0"/>
                <a:cs typeface="Arial" panose="020B0604020202020204" pitchFamily="34" charset="0"/>
              </a:rPr>
              <a:t>kontaktoitu</a:t>
            </a:r>
            <a:r>
              <a:rPr lang="fi-FI" sz="1200">
                <a:solidFill>
                  <a:srgbClr val="FFFFFF"/>
                </a:solidFill>
                <a:latin typeface="Arial" panose="020B0604020202020204" pitchFamily="34" charset="0"/>
                <a:cs typeface="Arial" panose="020B0604020202020204" pitchFamily="34" charset="0"/>
              </a:rPr>
              <a:t>: 279 ammattilaista</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Konsultaatiokäytänteiden muodostaminen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Haavaverkosto</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Sisäinen koulutusjärjestelmä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Kirjaamisen yhtenäistäminen</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Ammattilaiset asiantuntijoita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Osaamisen ja ammattitaidon ylläpito ja jakaminen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Hyvien käytäntöjen laajentaminen   </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1.8 VERKOSTOYHTEISTYÖN EDISTÄMINEN</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rPr>
              <a:t>Esimerkkinä: Haavahoidon koulutuspilotti 03/2021–02/2022: Mikkelin alueen kotihoidon ja asumispalveluyksiköiden henkilökunnalle sekä hyvinvointialueen haavaverkosto</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479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1.9 MUISTIVASTAANOTTO</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Muistiasiakkaan palvelupolun kehittämisessä on huomioitu pitkäaikaissairaan tarveperusteinen ja kokonaisvaltainen hoito.</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lIns="91440" tIns="45720" rIns="91440" bIns="45720" rtlCol="0" anchor="t">
            <a:spAutoFit/>
          </a:bodyPr>
          <a:lstStyle/>
          <a:p>
            <a:pPr>
              <a:defRPr/>
            </a:pPr>
            <a:r>
              <a:rPr lang="fi-FI" sz="1200">
                <a:solidFill>
                  <a:schemeClr val="bg1"/>
                </a:solidFill>
                <a:latin typeface="Arial"/>
                <a:cs typeface="Arial"/>
              </a:rPr>
              <a:t>Alueella on ollut erilaisia toimintamalleja. Mikkelissä muistivastaanotto on toiminut osana erikoissairaanhoitoa, Savonlinnassa ja Pieksämäellä osana perusterveydenhuoltoa.</a:t>
            </a:r>
            <a:endParaRPr lang="fi-FI">
              <a:solidFill>
                <a:schemeClr val="bg1"/>
              </a:solidFill>
              <a:latin typeface="Arial"/>
              <a:cs typeface="Arial"/>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Yhtenäistää toimintamalleja ja sujuvoittaa palvelupolkua niin, että asiakas hoidetaan mahdollisimman  kokonaisvaltaisesti muistivastaanotolla. Työnkuvien selkeyttäminen.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3159252"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fi-FI" sz="1200">
                <a:solidFill>
                  <a:srgbClr val="FFFFFF"/>
                </a:solidFill>
                <a:latin typeface="Arial"/>
                <a:cs typeface="Arial"/>
              </a:rPr>
              <a:t>Yhteistyökumppaneita perusterveydenhuollon vastaanottopalvelut sekä neurologian yksikkö erikoisairaanhoidossa</a:t>
            </a:r>
          </a:p>
          <a:p>
            <a:pPr marL="171450" indent="-171450">
              <a:buFont typeface="Arial" panose="020B0604020202020204" pitchFamily="34" charset="0"/>
              <a:buChar char="•"/>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Poikkileikkaava toiminta sotesektorilla</a:t>
            </a:r>
          </a:p>
          <a:p>
            <a:pPr marL="171450" indent="-171450">
              <a:buFont typeface="Arial" panose="020B0604020202020204" pitchFamily="34" charset="0"/>
              <a:buChar char="•"/>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Eloisan vastaanottovalmennus, kierros 2</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Hoito keskittyy tiettyjen ammattilaisten vastuulle, asiakasta hoidetaan kokonaisvaltaisesti. Vältytään päällekkäiseltä hoidolta, käynnit vähenevät</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646331"/>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Hyvinvointialueelle yhteinen muistiasiakkaan palvelu- /hoitopolku. Yhdenvertaiset palvelut.</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Asiakkaan tilanne pystytään hoitamaan kokonaisvaltaisesti.</a:t>
            </a:r>
            <a:endParaRPr lang="en-US" sz="1200">
              <a:solidFill>
                <a:srgbClr val="FFFFFF"/>
              </a:solidFill>
              <a:latin typeface="Arial"/>
              <a:cs typeface="Arial"/>
            </a:endParaRPr>
          </a:p>
          <a:p>
            <a:pPr>
              <a:defRPr/>
            </a:pPr>
            <a:r>
              <a:rPr lang="fi-FI" sz="1200">
                <a:solidFill>
                  <a:srgbClr val="FFFFFF"/>
                </a:solidFill>
                <a:latin typeface="Arial"/>
                <a:cs typeface="Arial"/>
              </a:rPr>
              <a:t>Moniammatillisuus, selkeä prosessi, riittävä aika asiakkaalle ja hänen omaisilleen.</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7864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1.10 RAVITSEMUSTERAPIA</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Ravitsemusterapiaa on kehitetty osaksi monialaista vastaanottoa. Ravitsemusterapeutin työ sisältää asiakastyön lisäksi myös laaja-alaista HYTE-työtä. </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Pitkät jonot: 3kk 09/22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Sähköisiä palveluita ja etävastaanottoja vähän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Ei ryhmämuotoista ohjausta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Ei laadunvalvonnan mittareita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Asiakas pääsee hoitoon 2 viikon sisällä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Sähköisten palveluiden kehittäminen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err="1">
                <a:solidFill>
                  <a:srgbClr val="FFFFFF"/>
                </a:solidFill>
                <a:latin typeface="Arial"/>
                <a:cs typeface="Arial"/>
              </a:rPr>
              <a:t>Etär</a:t>
            </a:r>
            <a:r>
              <a:rPr kumimoji="0" lang="fi-FI" sz="1200" b="0" i="0" u="none" strike="noStrike" kern="1200" cap="none" spc="0" normalizeH="0" baseline="0" noProof="0" err="1">
                <a:ln>
                  <a:noFill/>
                </a:ln>
                <a:solidFill>
                  <a:srgbClr val="FFFFFF"/>
                </a:solidFill>
                <a:effectLst/>
                <a:uLnTx/>
                <a:uFillTx/>
                <a:latin typeface="Arial"/>
                <a:ea typeface="+mn-ea"/>
                <a:cs typeface="Arial"/>
              </a:rPr>
              <a:t>yhmäohjauksen</a:t>
            </a:r>
            <a:r>
              <a:rPr kumimoji="0" lang="fi-FI" sz="1200" b="0" i="0" u="none" strike="noStrike" kern="1200" cap="none" spc="0" normalizeH="0" baseline="0" noProof="0">
                <a:ln>
                  <a:noFill/>
                </a:ln>
                <a:solidFill>
                  <a:srgbClr val="FFFFFF"/>
                </a:solidFill>
                <a:effectLst/>
                <a:uLnTx/>
                <a:uFillTx/>
                <a:latin typeface="Arial"/>
                <a:ea typeface="+mn-ea"/>
                <a:cs typeface="Arial"/>
              </a:rPr>
              <a:t> kehittäminen</a:t>
            </a:r>
          </a:p>
          <a:p>
            <a:pPr marL="171450" lvl="0" indent="-171450">
              <a:buFont typeface="Arial" panose="020B0604020202020204" pitchFamily="34" charset="0"/>
              <a:buChar char="•"/>
              <a:defRPr/>
            </a:pPr>
            <a:r>
              <a:rPr lang="fi-FI" sz="1200">
                <a:solidFill>
                  <a:srgbClr val="FFFFFF"/>
                </a:solidFill>
                <a:latin typeface="Arial"/>
                <a:cs typeface="Arial"/>
              </a:rPr>
              <a:t>WHOQOL-l</a:t>
            </a:r>
            <a:r>
              <a:rPr kumimoji="0" lang="fi-FI" sz="1200" b="0" i="0" u="none" strike="noStrike" kern="1200" cap="none" spc="0" normalizeH="0" baseline="0" noProof="0" err="1">
                <a:ln>
                  <a:noFill/>
                </a:ln>
                <a:solidFill>
                  <a:srgbClr val="FFFFFF"/>
                </a:solidFill>
                <a:effectLst/>
                <a:uLnTx/>
                <a:uFillTx/>
                <a:latin typeface="Arial"/>
                <a:ea typeface="+mn-ea"/>
                <a:cs typeface="Arial"/>
              </a:rPr>
              <a:t>aatumittarin</a:t>
            </a:r>
            <a:r>
              <a:rPr kumimoji="0" lang="fi-FI" sz="1200" b="0" i="0" u="none" strike="noStrike" kern="1200" cap="none" spc="0" normalizeH="0" baseline="0" noProof="0">
                <a:ln>
                  <a:noFill/>
                </a:ln>
                <a:solidFill>
                  <a:srgbClr val="FFFFFF"/>
                </a:solidFill>
                <a:effectLst/>
                <a:uLnTx/>
                <a:uFillTx/>
                <a:latin typeface="Arial"/>
                <a:ea typeface="+mn-ea"/>
                <a:cs typeface="Arial"/>
              </a:rPr>
              <a:t> kokeilu </a:t>
            </a:r>
          </a:p>
          <a:p>
            <a:pPr marL="171450" lvl="0" indent="-171450">
              <a:buFont typeface="Arial" panose="020B0604020202020204" pitchFamily="34" charset="0"/>
              <a:buChar char="•"/>
              <a:defRPr/>
            </a:pPr>
            <a:r>
              <a:rPr lang="fi-FI" sz="1200">
                <a:solidFill>
                  <a:srgbClr val="FFFFFF"/>
                </a:solidFill>
                <a:latin typeface="Arial"/>
                <a:cs typeface="Arial"/>
              </a:rPr>
              <a:t>Osaamisen lisääminen</a:t>
            </a:r>
            <a:endParaRPr kumimoji="0" lang="fi-FI" sz="1200" b="0" i="0" u="none" strike="noStrike" kern="1200" cap="none" spc="0" normalizeH="0" baseline="0" noProof="0">
              <a:ln>
                <a:noFill/>
              </a:ln>
              <a:solidFill>
                <a:srgbClr val="FFFFFF"/>
              </a:solidFill>
              <a:effectLst/>
              <a:uLnTx/>
              <a:uFillTx/>
              <a:latin typeface="Arial"/>
              <a:ea typeface="+mn-ea"/>
              <a:cs typeface="Arial"/>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97824" y="2944058"/>
            <a:ext cx="2999232" cy="276999"/>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Poikkileikkaava toiminta sotesektorilla</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830997"/>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Hoitoon pääsee tavoiteajassa, jonot purettua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Etäryhmätapaamisilla tavoitetaan aiempaa enemmän asiakkaita</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5" y="4809460"/>
            <a:ext cx="3099347" cy="1384995"/>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Etäryhmäohjaukset (IBS, </a:t>
            </a:r>
            <a:r>
              <a:rPr kumimoji="0" lang="fi-FI" sz="1200" b="0" i="0" u="none" strike="noStrike" kern="1200" cap="none" spc="0" normalizeH="0" baseline="0" noProof="0" err="1">
                <a:ln>
                  <a:noFill/>
                </a:ln>
                <a:solidFill>
                  <a:srgbClr val="FFFFFF"/>
                </a:solidFill>
                <a:effectLst/>
                <a:uLnTx/>
                <a:uFillTx/>
                <a:latin typeface="Arial"/>
                <a:ea typeface="+mn-ea"/>
                <a:cs typeface="Arial"/>
              </a:rPr>
              <a:t>GDM:n</a:t>
            </a:r>
            <a:r>
              <a:rPr kumimoji="0" lang="fi-FI" sz="1200" b="0" i="0" u="none" strike="noStrike" kern="1200" cap="none" spc="0" normalizeH="0" baseline="0" noProof="0">
                <a:ln>
                  <a:noFill/>
                </a:ln>
                <a:solidFill>
                  <a:srgbClr val="FFFFFF"/>
                </a:solidFill>
                <a:effectLst/>
                <a:uLnTx/>
                <a:uFillTx/>
                <a:latin typeface="Arial"/>
                <a:ea typeface="+mn-ea"/>
                <a:cs typeface="Arial"/>
              </a:rPr>
              <a:t> sairastaneet ja hallitsemattomasta syömisestä kärsivät)</a:t>
            </a:r>
          </a:p>
          <a:p>
            <a:pPr marL="171450" indent="-171450">
              <a:buFont typeface="Arial" panose="020B0604020202020204" pitchFamily="34" charset="0"/>
              <a:buChar char="•"/>
              <a:defRPr/>
            </a:pPr>
            <a:r>
              <a:rPr kumimoji="0" lang="fi-FI" sz="1200" b="0" i="0" u="none" strike="noStrike" kern="1200" cap="none" spc="0" normalizeH="0" baseline="0" noProof="0">
                <a:ln>
                  <a:noFill/>
                </a:ln>
                <a:solidFill>
                  <a:srgbClr val="FFFFFF"/>
                </a:solidFill>
                <a:effectLst/>
                <a:uLnTx/>
                <a:uFillTx/>
                <a:latin typeface="Arial"/>
                <a:ea typeface="+mn-ea"/>
                <a:cs typeface="Arial"/>
              </a:rPr>
              <a:t>Hyvinvointitietoiskut</a:t>
            </a:r>
            <a:r>
              <a:rPr lang="fi-FI" sz="1200">
                <a:solidFill>
                  <a:srgbClr val="FFFFFF"/>
                </a:solidFill>
                <a:latin typeface="Arial"/>
                <a:cs typeface="Arial"/>
              </a:rPr>
              <a:t> digitaalisesti</a:t>
            </a:r>
          </a:p>
          <a:p>
            <a:pPr marL="171450" indent="-171450">
              <a:buFont typeface="Arial" panose="020B0604020202020204" pitchFamily="34" charset="0"/>
              <a:buChar char="•"/>
              <a:defRPr/>
            </a:pPr>
            <a:r>
              <a:rPr lang="fi-FI" sz="1200">
                <a:solidFill>
                  <a:srgbClr val="FFFFFF"/>
                </a:solidFill>
                <a:latin typeface="Arial"/>
                <a:cs typeface="Arial"/>
              </a:rPr>
              <a:t>Sähköinen  </a:t>
            </a:r>
            <a:r>
              <a:rPr kumimoji="0" lang="fi-FI" sz="1200" b="0" i="0" u="none" strike="noStrike" kern="1200" cap="none" spc="0" normalizeH="0" baseline="0" noProof="0">
                <a:ln>
                  <a:noFill/>
                </a:ln>
                <a:solidFill>
                  <a:srgbClr val="FFFFFF"/>
                </a:solidFill>
                <a:effectLst/>
                <a:uLnTx/>
                <a:uFillTx/>
                <a:latin typeface="Arial"/>
                <a:ea typeface="+mn-ea"/>
                <a:cs typeface="Arial"/>
              </a:rPr>
              <a:t>ajanvaraus</a:t>
            </a:r>
            <a:r>
              <a:rPr lang="fi-FI" sz="1200">
                <a:solidFill>
                  <a:srgbClr val="FFFFFF"/>
                </a:solidFill>
                <a:latin typeface="Arial"/>
                <a:cs typeface="Arial"/>
              </a:rPr>
              <a:t>,  etävastaanotto</a:t>
            </a:r>
            <a:endParaRPr lang="fi-FI"/>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Moniammatillinen kehitystyö (raskausdiabeetikot)</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fi-FI" sz="1200">
                <a:solidFill>
                  <a:srgbClr val="FFFFFF"/>
                </a:solidFill>
                <a:latin typeface="Arial"/>
                <a:cs typeface="Arial"/>
              </a:rPr>
              <a:t>Etäryhmäohjauksella saatavuus,  saavutettavuus paranee</a:t>
            </a:r>
          </a:p>
          <a:p>
            <a:pPr marL="171450" indent="-171450">
              <a:buFont typeface="Arial" panose="020B0604020202020204" pitchFamily="34" charset="0"/>
              <a:buChar char="•"/>
              <a:defRPr/>
            </a:pPr>
            <a:r>
              <a:rPr kumimoji="0" lang="fi-FI" sz="1200" b="0" i="0" u="none" strike="noStrike" kern="1200" cap="none" spc="0" normalizeH="0" baseline="0" noProof="0">
                <a:ln>
                  <a:noFill/>
                </a:ln>
                <a:solidFill>
                  <a:srgbClr val="FFFFFF"/>
                </a:solidFill>
                <a:effectLst/>
                <a:uLnTx/>
                <a:uFillTx/>
                <a:latin typeface="Arial"/>
                <a:ea typeface="+mn-ea"/>
                <a:cs typeface="Arial"/>
              </a:rPr>
              <a:t>Etävastaanotto on koettu sujuvaksi</a:t>
            </a:r>
            <a:r>
              <a:rPr lang="fi-FI" sz="1200">
                <a:solidFill>
                  <a:srgbClr val="FFFFFF"/>
                </a:solidFill>
                <a:latin typeface="Arial"/>
                <a:cs typeface="Arial"/>
              </a:rPr>
              <a:t> </a:t>
            </a:r>
            <a:endParaRPr kumimoji="0" lang="fi-FI" sz="1200" b="0" i="0" u="none" strike="noStrike" kern="1200" cap="none" spc="0" normalizeH="0" baseline="0" noProof="0">
              <a:ln>
                <a:noFill/>
              </a:ln>
              <a:solidFill>
                <a:srgbClr val="FFFFFF"/>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Tarvitaan eri mittari laadunvalvontaan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a:ea typeface="+mn-ea"/>
                <a:cs typeface="Arial"/>
              </a:rPr>
              <a:t>HYTE-työn kehittäminen hyötyy lisäresurssista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401361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6582E-1AC2-4172-8EF7-563D63A10AC9}"/>
              </a:ext>
            </a:extLst>
          </p:cNvPr>
          <p:cNvSpPr>
            <a:spLocks noGrp="1"/>
          </p:cNvSpPr>
          <p:nvPr>
            <p:ph type="ctrTitle"/>
          </p:nvPr>
        </p:nvSpPr>
        <p:spPr>
          <a:xfrm>
            <a:off x="838200" y="2162048"/>
            <a:ext cx="10515600" cy="2387600"/>
          </a:xfrm>
        </p:spPr>
        <p:txBody>
          <a:bodyPr>
            <a:normAutofit/>
          </a:bodyPr>
          <a:lstStyle/>
          <a:p>
            <a:r>
              <a:rPr lang="fi-FI"/>
              <a:t>Mielenterveys- ja päihdepalvelut</a:t>
            </a:r>
          </a:p>
        </p:txBody>
      </p:sp>
      <p:sp>
        <p:nvSpPr>
          <p:cNvPr id="5" name="Tekstin paikkamerkki 4">
            <a:extLst>
              <a:ext uri="{FF2B5EF4-FFF2-40B4-BE49-F238E27FC236}">
                <a16:creationId xmlns:a16="http://schemas.microsoft.com/office/drawing/2014/main" id="{42DC43A0-95F2-40BC-85CC-FB126BBA938D}"/>
              </a:ext>
            </a:extLst>
          </p:cNvPr>
          <p:cNvSpPr>
            <a:spLocks noGrp="1"/>
          </p:cNvSpPr>
          <p:nvPr>
            <p:ph type="subTitle" idx="1"/>
          </p:nvPr>
        </p:nvSpPr>
        <p:spPr>
          <a:xfrm>
            <a:off x="838200" y="4622800"/>
            <a:ext cx="9144000" cy="645567"/>
          </a:xfrm>
        </p:spPr>
        <p:txBody>
          <a:bodyPr>
            <a:normAutofit/>
          </a:bodyPr>
          <a:lstStyle/>
          <a:p>
            <a:r>
              <a:rPr lang="fi-FI"/>
              <a:t>2. Kehittämiskokonaisuus</a:t>
            </a:r>
          </a:p>
        </p:txBody>
      </p:sp>
      <p:sp>
        <p:nvSpPr>
          <p:cNvPr id="4" name="Dian numeron paikkamerkki 3">
            <a:extLst>
              <a:ext uri="{FF2B5EF4-FFF2-40B4-BE49-F238E27FC236}">
                <a16:creationId xmlns:a16="http://schemas.microsoft.com/office/drawing/2014/main" id="{5857D850-E331-4458-BE28-DEF067B4CD63}"/>
              </a:ext>
            </a:extLst>
          </p:cNvPr>
          <p:cNvSpPr>
            <a:spLocks noGrp="1"/>
          </p:cNvSpPr>
          <p:nvPr>
            <p:ph type="sldNum" sz="quarter" idx="12"/>
          </p:nvPr>
        </p:nvSpPr>
        <p:spPr/>
        <p:txBody>
          <a:bodyPr/>
          <a:lstStyle/>
          <a:p>
            <a:fld id="{CF4BB44F-7B72-EC4D-BE8A-419BCE6CF7A5}" type="slidenum">
              <a:rPr lang="fi-FI" smtClean="0"/>
              <a:pPr/>
              <a:t>17</a:t>
            </a:fld>
            <a:endParaRPr lang="fi-FI"/>
          </a:p>
        </p:txBody>
      </p:sp>
    </p:spTree>
    <p:extLst>
      <p:ext uri="{BB962C8B-B14F-4D97-AF65-F5344CB8AC3E}">
        <p14:creationId xmlns:p14="http://schemas.microsoft.com/office/powerpoint/2010/main" val="349613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751840" y="426721"/>
            <a:ext cx="10124592" cy="924786"/>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rPr>
              <a:t>2.1</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 NUORTEN </a:t>
            </a:r>
            <a:r>
              <a:rPr lang="fi-FI" sz="3600">
                <a:solidFill>
                  <a:srgbClr val="000000"/>
                </a:solidFill>
              </a:rPr>
              <a:t>JALKAUTUVA PÄHIDE</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HOITO</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9998608" cy="782843"/>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r>
              <a:rPr lang="fi-FI" sz="1400"/>
              <a:t>- Nuorten, alle 18-vuotiaiden päihdepalvelupolun sekä hoitoprosessin rakentaminen Savonlinnaan. </a:t>
            </a:r>
          </a:p>
          <a:p>
            <a:pPr>
              <a:defRPr/>
            </a:pPr>
            <a:r>
              <a:rPr lang="fi-FI" sz="1400"/>
              <a:t>- Päihteillä oireilevien nuorten ja huoltajien tukeminen sekä auttaminen eri menetelmien avulla.</a:t>
            </a:r>
          </a:p>
          <a:p>
            <a:pPr lvl="0">
              <a:defRPr/>
            </a:pPr>
            <a:r>
              <a:rPr lang="fi-FI" sz="1400"/>
              <a:t>- Toimintamallin yhteensovittaminen Etelä-Savon </a:t>
            </a:r>
            <a:r>
              <a:rPr lang="fi-FI" sz="1400" err="1"/>
              <a:t>hyvinvointialueelle</a:t>
            </a:r>
            <a:r>
              <a:rPr lang="fi-FI" sz="1400"/>
              <a:t> eri toimijoiden kanssa yhdessä. </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rtlCol="0">
            <a:spAutoFit/>
          </a:bodyPr>
          <a:lstStyle/>
          <a:p>
            <a:pPr lvl="0">
              <a:defRPr/>
            </a:pPr>
            <a:r>
              <a:rPr lang="fi-FI" sz="1000">
                <a:solidFill>
                  <a:schemeClr val="bg1"/>
                </a:solidFill>
                <a:latin typeface="Arial" panose="020B0604020202020204" pitchFamily="34" charset="0"/>
                <a:cs typeface="Arial" panose="020B0604020202020204" pitchFamily="34" charset="0"/>
              </a:rPr>
              <a:t>- Nuorten päihdepalvelut ovat olleet pirstaleiset, eikä nuorilla ole ollut nimettyä omaa päihdetyöntekijää Savonlinnassa.</a:t>
            </a:r>
          </a:p>
          <a:p>
            <a:pPr lvl="0">
              <a:defRPr/>
            </a:pPr>
            <a:r>
              <a:rPr lang="fi-FI" sz="1000">
                <a:solidFill>
                  <a:schemeClr val="bg1"/>
                </a:solidFill>
                <a:latin typeface="Arial" panose="020B0604020202020204" pitchFamily="34" charset="0"/>
                <a:cs typeface="Arial" panose="020B0604020202020204" pitchFamily="34" charset="0"/>
              </a:rPr>
              <a:t>-  Hankkeessa lähdettiin vastaamaan tähän tarpeeseen  ja rakentamaan nuorten päihdepolkumallia.</a:t>
            </a:r>
            <a:endParaRPr kumimoji="0" lang="fi-FI"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47641" y="2879329"/>
            <a:ext cx="2999232" cy="1169551"/>
          </a:xfrm>
          <a:prstGeom prst="rect">
            <a:avLst/>
          </a:prstGeom>
          <a:noFill/>
        </p:spPr>
        <p:txBody>
          <a:bodyPr wrap="square" rtlCol="0">
            <a:spAutoFit/>
          </a:bodyPr>
          <a:lstStyle/>
          <a:p>
            <a:pPr lvl="0">
              <a:defRPr/>
            </a:pPr>
            <a:r>
              <a:rPr lang="fi-FI" sz="1000">
                <a:solidFill>
                  <a:schemeClr val="bg1"/>
                </a:solidFill>
                <a:latin typeface="Arial" panose="020B0604020202020204" pitchFamily="34" charset="0"/>
                <a:cs typeface="Arial" panose="020B0604020202020204" pitchFamily="34" charset="0"/>
              </a:rPr>
              <a:t>- Tavoitteena on edistää nuorten nopeampaa ohjautumista oikealle ammattilaiselle ja ehkäistä nuorten päihteiden käytön jatkumista sekä muiden ongelmien ilmaantumista. </a:t>
            </a:r>
          </a:p>
          <a:p>
            <a:pPr lvl="0">
              <a:defRPr/>
            </a:pPr>
            <a:r>
              <a:rPr lang="fi-FI" sz="1000">
                <a:solidFill>
                  <a:schemeClr val="bg1"/>
                </a:solidFill>
                <a:latin typeface="Arial" panose="020B0604020202020204" pitchFamily="34" charset="0"/>
                <a:cs typeface="Arial" panose="020B0604020202020204" pitchFamily="34" charset="0"/>
              </a:rPr>
              <a:t>- Päihteillä oireilevan nuoren palveluprosessin selkeyttäminen.</a:t>
            </a:r>
            <a:r>
              <a:rPr lang="fi-FI" sz="1000">
                <a:latin typeface="Arial" panose="020B0604020202020204" pitchFamily="34" charset="0"/>
                <a:cs typeface="Arial" panose="020B0604020202020204" pitchFamily="34" charset="0"/>
              </a:rPr>
              <a:t> </a:t>
            </a:r>
          </a:p>
          <a:p>
            <a:pPr lvl="0">
              <a:defRPr/>
            </a:pPr>
            <a:r>
              <a:rPr kumimoji="0" lang="fi-FI"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Havahtuminen alueen ilmiöihin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5" y="2999232"/>
            <a:ext cx="3023483"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Työntekijän ammattitaitona päihdetyö sekä nuorisotyö </a:t>
            </a:r>
          </a:p>
          <a:p>
            <a:pPr marR="0" lvl="0" algn="l" defTabSz="914400" rtl="0" eaLnBrk="1" fontAlgn="auto" latinLnBrk="0" hangingPunct="1">
              <a:lnSpc>
                <a:spcPct val="100000"/>
              </a:lnSpc>
              <a:spcBef>
                <a:spcPts val="0"/>
              </a:spcBef>
              <a:spcAft>
                <a:spcPts val="0"/>
              </a:spcAft>
              <a:buClrTx/>
              <a:buSzTx/>
              <a:tabLst/>
              <a:defRPr/>
            </a:pPr>
            <a:r>
              <a:rPr lang="fi-FI" sz="1000">
                <a:solidFill>
                  <a:srgbClr val="FFFFFF"/>
                </a:solidFill>
                <a:latin typeface="Arial" panose="020B0604020202020204" pitchFamily="34" charset="0"/>
                <a:cs typeface="Arial" panose="020B0604020202020204" pitchFamily="34" charset="0"/>
              </a:rPr>
              <a:t>- Nuorilla on oma profiloitunut työntekijä </a:t>
            </a:r>
          </a:p>
          <a:p>
            <a:pPr marR="0" lvl="0" algn="l" defTabSz="914400" rtl="0" eaLnBrk="1" fontAlgn="auto" latinLnBrk="0" hangingPunct="1">
              <a:lnSpc>
                <a:spcPct val="100000"/>
              </a:lnSpc>
              <a:spcBef>
                <a:spcPts val="0"/>
              </a:spcBef>
              <a:spcAft>
                <a:spcPts val="0"/>
              </a:spcAft>
              <a:buClrTx/>
              <a:buSzTx/>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Moniammatillinen tiimi tukena</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088315" y="4853482"/>
            <a:ext cx="2999232" cy="1169551"/>
          </a:xfrm>
          <a:prstGeom prst="rect">
            <a:avLst/>
          </a:prstGeom>
          <a:noFill/>
        </p:spPr>
        <p:txBody>
          <a:bodyPr wrap="square" rtlCol="0">
            <a:spAutoFit/>
          </a:bodyPr>
          <a:lstStyle/>
          <a:p>
            <a:pPr lvl="0">
              <a:defRPr/>
            </a:pPr>
            <a:r>
              <a:rPr lang="fi-FI" sz="1000">
                <a:solidFill>
                  <a:schemeClr val="bg1"/>
                </a:solidFill>
                <a:latin typeface="Arial" panose="020B0604020202020204" pitchFamily="34" charset="0"/>
                <a:cs typeface="Arial" panose="020B0604020202020204" pitchFamily="34" charset="0"/>
              </a:rPr>
              <a:t>- Päihteillä oireilevien nuorten pääsy oikeaan palveluun, oikea-aikaisesti ja haasteisiin puuttuminen ajoissa.</a:t>
            </a:r>
          </a:p>
          <a:p>
            <a:pPr lvl="0">
              <a:defRPr/>
            </a:pPr>
            <a:r>
              <a:rPr lang="fi-FI" sz="1000">
                <a:solidFill>
                  <a:schemeClr val="bg1"/>
                </a:solidFill>
                <a:latin typeface="Arial" panose="020B0604020202020204" pitchFamily="34" charset="0"/>
                <a:cs typeface="Arial" panose="020B0604020202020204" pitchFamily="34" charset="0"/>
              </a:rPr>
              <a:t>- Toiminnalla pyritään lisäksi tarttumaan ja vaikuttamaan nuoren muihinkin haasteisiin nopeammin nuorten päihdetyöntekijän moniammatillisen tiimin tuella.</a:t>
            </a:r>
            <a:endParaRPr kumimoji="0" lang="fi-FI"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5004738"/>
            <a:ext cx="299923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Profiloitunut työntekijä alle 18-vuotiaille, päihteillä oireileville nuorille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a:solidFill>
                  <a:srgbClr val="FFFFFF"/>
                </a:solidFill>
                <a:latin typeface="Arial" panose="020B0604020202020204" pitchFamily="34" charset="0"/>
                <a:cs typeface="Arial" panose="020B0604020202020204" pitchFamily="34" charset="0"/>
              </a:rPr>
              <a:t>- Hoitoon ohjaus selkeää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Prosessia kehitetty ja yhdenmukaistettu </a:t>
            </a:r>
            <a:r>
              <a:rPr kumimoji="0" lang="fi-FI" sz="10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hyvinvointialueella</a:t>
            </a: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yhdessä toimijoiden kanssa</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250936" y="4906970"/>
            <a:ext cx="331927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Moniammatillisen tiimin merkitys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a:solidFill>
                  <a:srgbClr val="FFFFFF"/>
                </a:solidFill>
                <a:latin typeface="Arial" panose="020B0604020202020204" pitchFamily="34" charset="0"/>
                <a:cs typeface="Arial" panose="020B0604020202020204" pitchFamily="34" charset="0"/>
              </a:rPr>
              <a:t>- Verkostojen ja sidosryhmien tunteminen ja tiivis yhteistyö heidän kanssa</a:t>
            </a:r>
          </a:p>
          <a:p>
            <a:pPr marR="0" lvl="0" algn="l" defTabSz="914400" rtl="0" eaLnBrk="1" fontAlgn="auto" latinLnBrk="0" hangingPunct="1">
              <a:lnSpc>
                <a:spcPct val="100000"/>
              </a:lnSpc>
              <a:spcBef>
                <a:spcPts val="0"/>
              </a:spcBef>
              <a:spcAft>
                <a:spcPts val="0"/>
              </a:spcAft>
              <a:buClrTx/>
              <a:buSzTx/>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Äkillisiin tilanteisiin ja muutoksiin reagoiminen tärkeää</a:t>
            </a:r>
          </a:p>
          <a:p>
            <a:pPr marR="0" lvl="0" algn="l" defTabSz="914400" rtl="0" eaLnBrk="1" fontAlgn="auto" latinLnBrk="0" hangingPunct="1">
              <a:lnSpc>
                <a:spcPct val="100000"/>
              </a:lnSpc>
              <a:spcBef>
                <a:spcPts val="0"/>
              </a:spcBef>
              <a:spcAft>
                <a:spcPts val="0"/>
              </a:spcAft>
              <a:buClrTx/>
              <a:buSzTx/>
              <a:tabLst/>
              <a:defRPr/>
            </a:pPr>
            <a:r>
              <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Nuo</a:t>
            </a:r>
            <a:r>
              <a:rPr lang="fi-FI" sz="1000" err="1">
                <a:solidFill>
                  <a:srgbClr val="FFFFFF"/>
                </a:solidFill>
                <a:latin typeface="Arial" panose="020B0604020202020204" pitchFamily="34" charset="0"/>
                <a:cs typeface="Arial" panose="020B0604020202020204" pitchFamily="34" charset="0"/>
              </a:rPr>
              <a:t>rten</a:t>
            </a:r>
            <a:r>
              <a:rPr lang="fi-FI" sz="1000">
                <a:solidFill>
                  <a:srgbClr val="FFFFFF"/>
                </a:solidFill>
                <a:latin typeface="Arial" panose="020B0604020202020204" pitchFamily="34" charset="0"/>
                <a:cs typeface="Arial" panose="020B0604020202020204" pitchFamily="34" charset="0"/>
              </a:rPr>
              <a:t> työntekijöiden vaihtuvuuden minimointi, nuorten kiinnittyminen toimintaan vahvempaa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i-FI"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 name="Tekstiruutu 2">
            <a:extLst>
              <a:ext uri="{FF2B5EF4-FFF2-40B4-BE49-F238E27FC236}">
                <a16:creationId xmlns:a16="http://schemas.microsoft.com/office/drawing/2014/main" id="{7055F6BD-C06B-F13B-5E9B-B09AA03634E3}"/>
              </a:ext>
            </a:extLst>
          </p:cNvPr>
          <p:cNvSpPr txBox="1"/>
          <p:nvPr/>
        </p:nvSpPr>
        <p:spPr>
          <a:xfrm>
            <a:off x="877824" y="6166410"/>
            <a:ext cx="8595360" cy="923330"/>
          </a:xfrm>
          <a:prstGeom prst="rect">
            <a:avLst/>
          </a:prstGeom>
          <a:noFill/>
        </p:spPr>
        <p:txBody>
          <a:bodyPr wrap="square">
            <a:spAutoFit/>
          </a:bodyPr>
          <a:lstStyle/>
          <a:p>
            <a:r>
              <a:rPr lang="fi-FI">
                <a:hlinkClick r:id="rId15"/>
              </a:rPr>
              <a:t>https://innokyla.fi/fi/toimintamalli/alle-18-vuotiaiden-paihteilla-oireilevien-nuorten-palveluprosessi</a:t>
            </a:r>
            <a:endParaRPr lang="fi-FI"/>
          </a:p>
          <a:p>
            <a:endParaRPr lang="fi-FI"/>
          </a:p>
        </p:txBody>
      </p:sp>
    </p:spTree>
    <p:extLst>
      <p:ext uri="{BB962C8B-B14F-4D97-AF65-F5344CB8AC3E}">
        <p14:creationId xmlns:p14="http://schemas.microsoft.com/office/powerpoint/2010/main" val="291190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2.</a:t>
            </a:r>
            <a:r>
              <a:rPr lang="fi-FI" sz="3600">
                <a:solidFill>
                  <a:srgbClr val="000000"/>
                </a:solidFill>
              </a:rPr>
              <a:t>2</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 KOHTAAMISPAIKKA MUIKKU</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Päihdepäiväkeskus Muikku pilotointiaika 11/2022–10/2023.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”Tule sellaisena, kun olet.”</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200329"/>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Savonlinnan alueelta puuttui päihteiden käyttäjille selviytymispaikka ( katko) sekä yömajatoiminta. Palvelurakennemuutosten myötä asiakkaat hakeutuivat kauppakeskuksiin sekä sosiaalisin syin päivystykseen.</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384995"/>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Matalan kynnyksen kohtaamispaikka syrjäytymisuhan alla oleville. Ehkäistä syrjäytymistä. Pyritään vahvistamaan osallisuutta, parantamaan elämänlaatua sekä tuetaan hoitoon ja kuntoutumiseen ohjautumista.</a:t>
            </a:r>
          </a:p>
          <a:p>
            <a:pPr>
              <a:defRPr/>
            </a:pPr>
            <a:endParaRPr lang="fi-FI" sz="1200">
              <a:solidFill>
                <a:srgbClr val="FFFFFF"/>
              </a:solidFill>
              <a:latin typeface="Arial"/>
              <a:cs typeface="Arial"/>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Yhteistyökumppaneina päihde- ja mielenterveyspalvelut, sosiaalityö, kolmas sektori, eri järjestöt, seurakunta sekä vapaaehtoistoimijat.</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200329"/>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Toiminta ja asiakkuus perustuu vapaaehtoisuuteen, nimettömyyteen. Tarjolla ruokaa, peseytymis- ja pyykin-pesu mahdollisuus sekä lepopaikka. Maksuttomuus. Asiakasmäärä nouseva ja vakioitunut, yli 200 hlö/kk.</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200329"/>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Päivätoiminnan luonteista palvelua täysi-ikäisille päihteiden käyttäjille sekä syrjäytymisuhan alla oleville. Matalan kynnyksen toimipiste, joka tukee arjessa selviytymistä, vaikutetaan sosiaalisin syin tapahtuvaan julkisten palvelujen käyttöön.</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Pilotin myötä rakentui toimiva asiakaslähtöinen palvelukonsepti käyttöön otettavaksi hyvinvointialueella.</a:t>
            </a:r>
          </a:p>
          <a:p>
            <a:pPr>
              <a:defRPr/>
            </a:pPr>
            <a:r>
              <a:rPr lang="fi-FI" sz="1200" b="0" i="0" u="none" strike="noStrike" kern="1200" cap="none" spc="0" normalizeH="0" baseline="0" noProof="0">
                <a:ln>
                  <a:noFill/>
                </a:ln>
                <a:solidFill>
                  <a:srgbClr val="FFFFFF"/>
                </a:solidFill>
                <a:effectLst/>
                <a:uLnTx/>
                <a:uFillTx/>
                <a:latin typeface="Arial"/>
                <a:cs typeface="Arial"/>
              </a:rPr>
              <a:t>Asiakaskyselyn perusteella </a:t>
            </a:r>
            <a:r>
              <a:rPr lang="fi-FI" sz="1200">
                <a:solidFill>
                  <a:srgbClr val="FFFFFF"/>
                </a:solidFill>
                <a:latin typeface="Arial"/>
                <a:cs typeface="Arial"/>
              </a:rPr>
              <a:t>palvelulle on tarve.</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Lue lisää: </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hlinkClick r:id="rId15"/>
              </a:rPr>
              <a:t>https://innokyla.fi/fi/toimintamalli/paihdepaivatoiminta</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46935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83553F-3734-1178-7CC2-017BBA44BC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1" imgH="605" progId="TCLayout.ActiveDocument.1">
                  <p:embed/>
                </p:oleObj>
              </mc:Choice>
              <mc:Fallback>
                <p:oleObj name="think-cell Slide" r:id="rId3" imgW="631" imgH="605" progId="TCLayout.ActiveDocument.1">
                  <p:embed/>
                  <p:pic>
                    <p:nvPicPr>
                      <p:cNvPr id="5" name="Object 4" hidden="1">
                        <a:extLst>
                          <a:ext uri="{FF2B5EF4-FFF2-40B4-BE49-F238E27FC236}">
                            <a16:creationId xmlns:a16="http://schemas.microsoft.com/office/drawing/2014/main" id="{B483553F-3734-1178-7CC2-017BBA44B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348600-6139-7733-1038-BE43C9775F81}"/>
              </a:ext>
            </a:extLst>
          </p:cNvPr>
          <p:cNvSpPr>
            <a:spLocks noGrp="1"/>
          </p:cNvSpPr>
          <p:nvPr>
            <p:ph type="title"/>
          </p:nvPr>
        </p:nvSpPr>
        <p:spPr>
          <a:xfrm>
            <a:off x="849630" y="435338"/>
            <a:ext cx="7882890" cy="1325563"/>
          </a:xfrm>
        </p:spPr>
        <p:txBody>
          <a:bodyPr vert="horz">
            <a:normAutofit/>
          </a:bodyPr>
          <a:lstStyle/>
          <a:p>
            <a:r>
              <a:rPr kumimoji="0" lang="fi-FI"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Etelä-Savon tulevaisuuden sote-keskus –hankkeen keskeiset </a:t>
            </a:r>
            <a:r>
              <a:rPr lang="fi-FI" sz="2800">
                <a:solidFill>
                  <a:prstClr val="black"/>
                </a:solidFill>
                <a:latin typeface="Arial Black" panose="020B0A04020102020204" pitchFamily="34" charset="0"/>
                <a:ea typeface="+mn-ea"/>
                <a:cs typeface="+mn-cs"/>
              </a:rPr>
              <a:t>tavoitteet</a:t>
            </a:r>
            <a:r>
              <a:rPr kumimoji="0" lang="fi-FI"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hankesuunnitelmassa</a:t>
            </a:r>
            <a:endParaRPr lang="en-GB" sz="2800"/>
          </a:p>
        </p:txBody>
      </p:sp>
      <p:sp>
        <p:nvSpPr>
          <p:cNvPr id="3" name="Content Placeholder 2">
            <a:extLst>
              <a:ext uri="{FF2B5EF4-FFF2-40B4-BE49-F238E27FC236}">
                <a16:creationId xmlns:a16="http://schemas.microsoft.com/office/drawing/2014/main" id="{7AC22F1E-A5E3-4A39-847B-5DC7CE2C5D98}"/>
              </a:ext>
            </a:extLst>
          </p:cNvPr>
          <p:cNvSpPr>
            <a:spLocks noGrp="1"/>
          </p:cNvSpPr>
          <p:nvPr>
            <p:ph idx="1"/>
          </p:nvPr>
        </p:nvSpPr>
        <p:spPr>
          <a:xfrm>
            <a:off x="737990" y="1976582"/>
            <a:ext cx="7278667" cy="3938361"/>
          </a:xfrm>
        </p:spPr>
        <p:txBody>
          <a:bodyPr>
            <a:normAutofit/>
          </a:bodyPr>
          <a:lstStyle/>
          <a:p>
            <a:pPr marL="0" indent="0">
              <a:buNone/>
            </a:pPr>
            <a:r>
              <a:rPr lang="fi-FI" sz="1800"/>
              <a:t>Etelä-Savon yhteisen sote-keskushankkeen päätavoitteena on </a:t>
            </a:r>
            <a:r>
              <a:rPr lang="fi-FI" sz="1800" b="1"/>
              <a:t>yhteensovittaa Etelä- ja Itä-Savon sote-keskussuunnitelmat </a:t>
            </a:r>
            <a:r>
              <a:rPr lang="fi-FI" sz="1800"/>
              <a:t>yhdeksi kokonaisuudeksi ja tukea sote-keskustoiminnan jalkautumista koko alueelle.</a:t>
            </a:r>
          </a:p>
          <a:p>
            <a:r>
              <a:rPr lang="fi-FI" sz="1800"/>
              <a:t>Perusterveydenhuollon ja sosiaalihuollon </a:t>
            </a:r>
            <a:r>
              <a:rPr lang="fi-FI" sz="1800" b="1"/>
              <a:t>saatavuuden parantaminen</a:t>
            </a:r>
          </a:p>
          <a:p>
            <a:r>
              <a:rPr lang="fi-FI" sz="1800"/>
              <a:t>Mielenterveyspalveluiden yhtenäistämisen ja </a:t>
            </a:r>
            <a:r>
              <a:rPr lang="fi-FI" sz="1800" b="1"/>
              <a:t>vaikuttavuuden</a:t>
            </a:r>
            <a:r>
              <a:rPr lang="fi-FI" sz="1800"/>
              <a:t> parantaminen</a:t>
            </a:r>
          </a:p>
          <a:p>
            <a:r>
              <a:rPr lang="fi-FI" sz="1800"/>
              <a:t>Kuntoutuksen </a:t>
            </a:r>
            <a:r>
              <a:rPr lang="fi-FI" sz="1800" b="1"/>
              <a:t>laaja-alaisuuden parantaminen </a:t>
            </a:r>
            <a:r>
              <a:rPr lang="fi-FI" sz="1800"/>
              <a:t>ja integrointi asiakkaiden toimintaympäristöihin</a:t>
            </a:r>
          </a:p>
          <a:p>
            <a:r>
              <a:rPr lang="fi-FI" sz="1800"/>
              <a:t>LAPE-palveluiden integrointi yhdeksi kokonaisuudeksi osaksi sote-keskuksia</a:t>
            </a:r>
          </a:p>
          <a:p>
            <a:r>
              <a:rPr lang="fi-FI" sz="1800" b="1"/>
              <a:t>Tietoperusteisen toiminnan </a:t>
            </a:r>
            <a:r>
              <a:rPr lang="fi-FI" sz="1800"/>
              <a:t>ja johtamisen vahvistaminen</a:t>
            </a:r>
          </a:p>
        </p:txBody>
      </p:sp>
      <p:sp>
        <p:nvSpPr>
          <p:cNvPr id="4" name="Slide Number Placeholder 3">
            <a:extLst>
              <a:ext uri="{FF2B5EF4-FFF2-40B4-BE49-F238E27FC236}">
                <a16:creationId xmlns:a16="http://schemas.microsoft.com/office/drawing/2014/main" id="{F570C924-EF61-9EF7-F0F0-39F3C4BFB947}"/>
              </a:ext>
            </a:extLst>
          </p:cNvPr>
          <p:cNvSpPr>
            <a:spLocks noGrp="1"/>
          </p:cNvSpPr>
          <p:nvPr>
            <p:ph type="sldNum" sz="quarter" idx="12"/>
          </p:nvPr>
        </p:nvSpPr>
        <p:spPr/>
        <p:txBody>
          <a:bodyPr/>
          <a:lstStyle/>
          <a:p>
            <a:fld id="{CF4BB44F-7B72-EC4D-BE8A-419BCE6CF7A5}" type="slidenum">
              <a:rPr lang="fi-FI" smtClean="0"/>
              <a:t>2</a:t>
            </a:fld>
            <a:endParaRPr lang="fi-FI"/>
          </a:p>
        </p:txBody>
      </p:sp>
      <p:sp>
        <p:nvSpPr>
          <p:cNvPr id="6" name="Oval 5">
            <a:extLst>
              <a:ext uri="{FF2B5EF4-FFF2-40B4-BE49-F238E27FC236}">
                <a16:creationId xmlns:a16="http://schemas.microsoft.com/office/drawing/2014/main" id="{1BC69E7C-5944-6FA1-26B2-6AA7948DC07B}"/>
              </a:ext>
            </a:extLst>
          </p:cNvPr>
          <p:cNvSpPr/>
          <p:nvPr/>
        </p:nvSpPr>
        <p:spPr>
          <a:xfrm>
            <a:off x="9146006" y="179906"/>
            <a:ext cx="2743200" cy="240386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12A0B8-A1AF-D57F-0204-5FF63436AED7}"/>
              </a:ext>
            </a:extLst>
          </p:cNvPr>
          <p:cNvSpPr txBox="1"/>
          <p:nvPr/>
        </p:nvSpPr>
        <p:spPr>
          <a:xfrm>
            <a:off x="8996814" y="686302"/>
            <a:ext cx="3041583" cy="461665"/>
          </a:xfrm>
          <a:prstGeom prst="rect">
            <a:avLst/>
          </a:prstGeom>
          <a:noFill/>
        </p:spPr>
        <p:txBody>
          <a:bodyPr wrap="square" lIns="91440" tIns="45720" rIns="91440" bIns="45720" rtlCol="0" anchor="t">
            <a:spAutoFit/>
          </a:bodyPr>
          <a:lstStyle/>
          <a:p>
            <a:pPr algn="ctr"/>
            <a:r>
              <a:rPr lang="fi-FI" sz="2400" b="1" err="1">
                <a:solidFill>
                  <a:schemeClr val="bg1"/>
                </a:solidFill>
                <a:effectLst>
                  <a:outerShdw dist="38100" dir="2700000" algn="tl">
                    <a:srgbClr val="000000">
                      <a:alpha val="12000"/>
                    </a:srgbClr>
                  </a:outerShdw>
                </a:effectLst>
                <a:cs typeface="Calibri"/>
              </a:rPr>
              <a:t>Myö</a:t>
            </a:r>
            <a:r>
              <a:rPr lang="fi-FI" sz="2400" b="1">
                <a:solidFill>
                  <a:schemeClr val="bg1"/>
                </a:solidFill>
                <a:effectLst>
                  <a:outerShdw dist="38100" dir="2700000" algn="tl">
                    <a:srgbClr val="000000">
                      <a:alpha val="12000"/>
                    </a:srgbClr>
                  </a:outerShdw>
                </a:effectLst>
                <a:cs typeface="Calibri"/>
              </a:rPr>
              <a:t> yhdessä</a:t>
            </a:r>
          </a:p>
        </p:txBody>
      </p:sp>
    </p:spTree>
    <p:extLst>
      <p:ext uri="{BB962C8B-B14F-4D97-AF65-F5344CB8AC3E}">
        <p14:creationId xmlns:p14="http://schemas.microsoft.com/office/powerpoint/2010/main" val="1584061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56715" y="2944060"/>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Nuorten psyykkinen oireilu lisääntynyt merkittävästi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Tarve oikea-aikaisille</a:t>
            </a:r>
            <a:r>
              <a:rPr lang="fi-FI" sz="1200">
                <a:solidFill>
                  <a:srgbClr val="FFFFFF"/>
                </a:solidFill>
                <a:latin typeface="Arial" panose="020B0604020202020204" pitchFamily="34" charset="0"/>
                <a:cs typeface="Arial" panose="020B0604020202020204" pitchFamily="34" charset="0"/>
              </a:rPr>
              <a:t> ja ennaltaehkäiseville matalan kynnyksen palveluille </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70120" y="2938573"/>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Kehittää ja kokeilla alueellista nuorten mielenterveys- ja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päihdechattia</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osana digipalveluja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T</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arjota</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13-17-v nuorille matalan kynnyksen keskustelutukea ja ohjausta</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56230"/>
            <a:ext cx="2999232"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Nuorten mielenterveysvastaanotto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Digipalvelut</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Nuorille mahdollisuus saada matalan kynnyksen keskustelutukea ja ohjausta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Pilotin aikana kokeiltu chatin aukioloaika oli riittämätön eikä chatilla tavoitettu alueen nuoria</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Malli nuorten mielenterveys- ja päihdechatin toteuttamisesta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Alueellisen chatin haastava erottautua kansallisesta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chat</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-tarjonnasta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Nuorten tavoittamiseksi aukioloaikojen oltava laajemmat </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FF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 pilotti-sivulle? Ei ole, linkitys digiin?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2.3 NUORTEN </a:t>
            </a:r>
            <a:endParaRPr lang="fi-FI" sz="3600">
              <a:solidFill>
                <a:srgbClr val="000000"/>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rPr>
              <a:t>MIELENTERVEYS- JA PÄIHDECHAT</a:t>
            </a:r>
            <a:endPar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endParaRP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10532364"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endParaRPr lang="fi-FI"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3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56715" y="2944060"/>
            <a:ext cx="2999232"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Nuorten psyykkinen oireilu lisääntynyt merkittävästi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err="1">
                <a:solidFill>
                  <a:srgbClr val="FFFFFF"/>
                </a:solidFill>
                <a:latin typeface="Arial" panose="020B0604020202020204" pitchFamily="34" charset="0"/>
                <a:cs typeface="Arial" panose="020B0604020202020204" pitchFamily="34" charset="0"/>
              </a:rPr>
              <a:t>Varhaintyömallin</a:t>
            </a:r>
            <a:r>
              <a:rPr lang="fi-FI" sz="1200">
                <a:solidFill>
                  <a:srgbClr val="FFFFFF"/>
                </a:solidFill>
                <a:latin typeface="Arial" panose="020B0604020202020204" pitchFamily="34" charset="0"/>
                <a:cs typeface="Arial" panose="020B0604020202020204" pitchFamily="34" charset="0"/>
              </a:rPr>
              <a:t> tehokkaassa käytössä ollut haasteita koulun, mielenterveysvastaanoton ja opiskeluhuollon toimijoiden välillä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70120" y="2938573"/>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Varhain-työmallin selkiyttäminen ja juurruttaminen kouluille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Nuorille varhaisempaa tukea mielenterveys- ja päihdeasioissa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56230"/>
            <a:ext cx="299923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Nuorten mielenterveysvastaanotto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Opiskeluhuollon 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Sivistystoimi</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Yhteistyön tehostuminen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Kouluille matalan kynnyksen mahdollisuus kysyä nuoren asioissa ja ohjata nuorta tarvittaessa eteenpäin</a:t>
            </a:r>
          </a:p>
          <a:p>
            <a:pPr marR="0" lvl="0" algn="l" defTabSz="914400" rtl="0" eaLnBrk="1" fontAlgn="auto" latinLnBrk="0" hangingPunct="1">
              <a:lnSpc>
                <a:spcPct val="100000"/>
              </a:lnSpc>
              <a:spcBef>
                <a:spcPts val="0"/>
              </a:spcBef>
              <a:spcAft>
                <a:spcPts val="0"/>
              </a:spcAft>
              <a:buClrTx/>
              <a:buSzTx/>
              <a:tabLst/>
              <a:defRPr/>
            </a:pPr>
            <a:r>
              <a:rPr lang="fi-FI" sz="1200">
                <a:solidFill>
                  <a:srgbClr val="FFFFFF"/>
                </a:solidFill>
                <a:latin typeface="Arial" panose="020B0604020202020204" pitchFamily="34" charset="0"/>
                <a:cs typeface="Arial" panose="020B0604020202020204" pitchFamily="34" charset="0"/>
                <a:sym typeface="Wingdings" panose="05000000000000000000" pitchFamily="2" charset="2"/>
              </a:rPr>
              <a:t> Nuorille varhaisempaa tukea</a:t>
            </a:r>
            <a:endParaRPr lang="fi-FI" sz="1200">
              <a:solidFill>
                <a:srgbClr val="FFFFFF"/>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Malli nuorten mielenterveysvastaanoton sairaanhoitajien jalkautumisesta kouluille</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Kouluympäristössä työskentely madaltaa nuorten ja perheiden kynnystä käyttää </a:t>
            </a:r>
            <a:r>
              <a:rPr lang="fi-FI" sz="1200" err="1">
                <a:solidFill>
                  <a:srgbClr val="FFFFFF"/>
                </a:solidFill>
                <a:latin typeface="Arial" panose="020B0604020202020204" pitchFamily="34" charset="0"/>
                <a:cs typeface="Arial" panose="020B0604020202020204" pitchFamily="34" charset="0"/>
              </a:rPr>
              <a:t>mt</a:t>
            </a:r>
            <a:r>
              <a:rPr lang="fi-FI" sz="1200">
                <a:solidFill>
                  <a:srgbClr val="FFFFFF"/>
                </a:solidFill>
                <a:latin typeface="Arial" panose="020B0604020202020204" pitchFamily="34" charset="0"/>
                <a:cs typeface="Arial" panose="020B0604020202020204" pitchFamily="34" charset="0"/>
              </a:rPr>
              <a:t>-palveluita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Työntekijän tavoitettavuus ja tuttuus parantaa merkittävästi yhteistyötä</a:t>
            </a:r>
            <a:endParaRPr lang="fi-FI" sz="1200">
              <a:solidFill>
                <a:srgbClr val="FFFFFF"/>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lang="fi-FI" sz="1200">
                <a:solidFill>
                  <a:srgbClr val="FFFFFF"/>
                </a:solidFill>
                <a:latin typeface="Arial" panose="020B0604020202020204" pitchFamily="34" charset="0"/>
                <a:cs typeface="Arial" panose="020B0604020202020204" pitchFamily="34" charset="0"/>
                <a:sym typeface="Wingdings" panose="05000000000000000000" pitchFamily="2" charset="2"/>
              </a:rPr>
              <a:t>V</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arhainen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 tuki tehostuu</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1822217" y="6199667"/>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latin typeface="Arial Black"/>
              </a:rPr>
              <a:t>2.4</a:t>
            </a:r>
            <a:r>
              <a:rPr kumimoji="0" lang="fi-FI" sz="3600" b="1" i="0" u="none" strike="noStrike" kern="1200" cap="none" spc="0" normalizeH="0" baseline="0" noProof="0">
                <a:ln>
                  <a:noFill/>
                </a:ln>
                <a:solidFill>
                  <a:srgbClr val="000000"/>
                </a:solidFill>
                <a:effectLst/>
                <a:uLnTx/>
                <a:uFillTx/>
                <a:latin typeface="Arial Black"/>
              </a:rPr>
              <a:t> </a:t>
            </a:r>
            <a:r>
              <a:rPr lang="fi-FI" sz="3600">
                <a:solidFill>
                  <a:srgbClr val="000000"/>
                </a:solidFill>
                <a:latin typeface="Arial Black"/>
              </a:rPr>
              <a:t>KOULUPSYYKKARI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VARHAINTYÖ</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10532364"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r>
              <a:rPr kumimoji="0" lang="fi-FI" sz="1400"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rPr>
              <a:t>Varhaintyömallin</a:t>
            </a:r>
            <a:r>
              <a:rPr kumimoji="0" lang="fi-FI" sz="14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tavoitteena on päästä ajoissa tarttumaan nuoresta heränneeseen huoleen psyykkisen oireilun pahenemisen ja pitkittymisen estämiseksi. Tavoitteena on myös varhainen puuttuminen nuoren päihteiden käyttöön.</a:t>
            </a:r>
            <a:endParaRPr lang="fi-FI" sz="1400">
              <a:latin typeface="Arial" panose="020B0604020202020204" pitchFamily="34" charset="0"/>
              <a:cs typeface="Arial" panose="020B0604020202020204" pitchFamily="34" charset="0"/>
            </a:endParaRPr>
          </a:p>
        </p:txBody>
      </p:sp>
      <p:pic>
        <p:nvPicPr>
          <p:cNvPr id="29" name="Kuva 28">
            <a:extLst>
              <a:ext uri="{FF2B5EF4-FFF2-40B4-BE49-F238E27FC236}">
                <a16:creationId xmlns:a16="http://schemas.microsoft.com/office/drawing/2014/main" id="{9CD0823E-E49C-477C-BD4E-ECAD301C5828}"/>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950975" y="6202680"/>
            <a:ext cx="733987" cy="655320"/>
          </a:xfrm>
          <a:prstGeom prst="rect">
            <a:avLst/>
          </a:prstGeom>
          <a:noFill/>
        </p:spPr>
      </p:pic>
    </p:spTree>
    <p:extLst>
      <p:ext uri="{BB962C8B-B14F-4D97-AF65-F5344CB8AC3E}">
        <p14:creationId xmlns:p14="http://schemas.microsoft.com/office/powerpoint/2010/main" val="289818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6582E-1AC2-4172-8EF7-563D63A10AC9}"/>
              </a:ext>
            </a:extLst>
          </p:cNvPr>
          <p:cNvSpPr>
            <a:spLocks noGrp="1"/>
          </p:cNvSpPr>
          <p:nvPr>
            <p:ph type="ctrTitle"/>
          </p:nvPr>
        </p:nvSpPr>
        <p:spPr>
          <a:xfrm>
            <a:off x="838200" y="2162048"/>
            <a:ext cx="10515600" cy="2387600"/>
          </a:xfrm>
        </p:spPr>
        <p:txBody>
          <a:bodyPr>
            <a:normAutofit/>
          </a:bodyPr>
          <a:lstStyle/>
          <a:p>
            <a:r>
              <a:rPr lang="fi-FI"/>
              <a:t>Laaja-alainen kuntoutus</a:t>
            </a:r>
          </a:p>
        </p:txBody>
      </p:sp>
      <p:sp>
        <p:nvSpPr>
          <p:cNvPr id="5" name="Tekstin paikkamerkki 4">
            <a:extLst>
              <a:ext uri="{FF2B5EF4-FFF2-40B4-BE49-F238E27FC236}">
                <a16:creationId xmlns:a16="http://schemas.microsoft.com/office/drawing/2014/main" id="{42DC43A0-95F2-40BC-85CC-FB126BBA938D}"/>
              </a:ext>
            </a:extLst>
          </p:cNvPr>
          <p:cNvSpPr>
            <a:spLocks noGrp="1"/>
          </p:cNvSpPr>
          <p:nvPr>
            <p:ph type="subTitle" idx="1"/>
          </p:nvPr>
        </p:nvSpPr>
        <p:spPr>
          <a:xfrm>
            <a:off x="838200" y="4622800"/>
            <a:ext cx="9144000" cy="645567"/>
          </a:xfrm>
        </p:spPr>
        <p:txBody>
          <a:bodyPr>
            <a:normAutofit/>
          </a:bodyPr>
          <a:lstStyle/>
          <a:p>
            <a:r>
              <a:rPr lang="fi-FI"/>
              <a:t>3. Kehittämiskokonaisuus</a:t>
            </a:r>
          </a:p>
        </p:txBody>
      </p:sp>
      <p:sp>
        <p:nvSpPr>
          <p:cNvPr id="4" name="Dian numeron paikkamerkki 3">
            <a:extLst>
              <a:ext uri="{FF2B5EF4-FFF2-40B4-BE49-F238E27FC236}">
                <a16:creationId xmlns:a16="http://schemas.microsoft.com/office/drawing/2014/main" id="{5857D850-E331-4458-BE28-DEF067B4CD63}"/>
              </a:ext>
            </a:extLst>
          </p:cNvPr>
          <p:cNvSpPr>
            <a:spLocks noGrp="1"/>
          </p:cNvSpPr>
          <p:nvPr>
            <p:ph type="sldNum" sz="quarter" idx="12"/>
          </p:nvPr>
        </p:nvSpPr>
        <p:spPr/>
        <p:txBody>
          <a:bodyPr/>
          <a:lstStyle/>
          <a:p>
            <a:fld id="{CF4BB44F-7B72-EC4D-BE8A-419BCE6CF7A5}" type="slidenum">
              <a:rPr lang="fi-FI" smtClean="0"/>
              <a:pPr/>
              <a:t>22</a:t>
            </a:fld>
            <a:endParaRPr lang="fi-FI"/>
          </a:p>
        </p:txBody>
      </p:sp>
    </p:spTree>
    <p:extLst>
      <p:ext uri="{BB962C8B-B14F-4D97-AF65-F5344CB8AC3E}">
        <p14:creationId xmlns:p14="http://schemas.microsoft.com/office/powerpoint/2010/main" val="84919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a:solidFill>
                  <a:srgbClr val="FFFFFF"/>
                </a:solidFill>
                <a:latin typeface="Arial"/>
                <a:cs typeface="Arial"/>
              </a:rPr>
              <a:t>TULOKSET</a:t>
            </a:r>
            <a:endPar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083484" y="2975169"/>
            <a:ext cx="3015274" cy="1023684"/>
          </a:xfrm>
          <a:prstGeom prst="rect">
            <a:avLst/>
          </a:prstGeom>
          <a:noFill/>
        </p:spPr>
        <p:txBody>
          <a:bodyPr wrap="square" lIns="91440" tIns="45720" rIns="91440" bIns="45720" rtlCol="0" anchor="t">
            <a:spAutoFit/>
          </a:bodyPr>
          <a:lstStyle/>
          <a:p>
            <a:pPr>
              <a:defRPr/>
            </a:pPr>
            <a:r>
              <a:rPr lang="fi-FI" sz="1200">
                <a:solidFill>
                  <a:schemeClr val="bg1"/>
                </a:solidFill>
                <a:latin typeface="Arial"/>
                <a:ea typeface="+mn-lt"/>
                <a:cs typeface="+mn-lt"/>
              </a:rPr>
              <a:t>Turvallisen kotiutumisen kannalta on keskeistä</a:t>
            </a:r>
            <a:r>
              <a:rPr kumimoji="0" lang="fi-FI" sz="1200" b="0" i="0" u="none" strike="noStrike" kern="1200" cap="none" spc="0" normalizeH="0" baseline="0" noProof="0">
                <a:ln>
                  <a:noFill/>
                </a:ln>
                <a:solidFill>
                  <a:schemeClr val="bg1"/>
                </a:solidFill>
                <a:effectLst/>
                <a:uLnTx/>
                <a:uFillTx/>
                <a:latin typeface="Arial"/>
                <a:ea typeface="+mn-lt"/>
                <a:cs typeface="+mn-lt"/>
              </a:rPr>
              <a:t>, </a:t>
            </a:r>
            <a:r>
              <a:rPr lang="fi-FI" sz="1200">
                <a:solidFill>
                  <a:schemeClr val="bg1"/>
                </a:solidFill>
                <a:latin typeface="Arial"/>
                <a:ea typeface="+mn-lt"/>
                <a:cs typeface="+mn-lt"/>
              </a:rPr>
              <a:t>että sairaalan osastolla kuntoutustoimet kytkeytyvät päivittäisiin toimiin ja käynnistyvät välittömästi voinnin salliessa</a:t>
            </a:r>
            <a:r>
              <a:rPr kumimoji="0" lang="fi-FI" sz="1200" b="0" i="0" u="none" strike="noStrike" kern="1200" cap="none" spc="0" normalizeH="0" baseline="0" noProof="0">
                <a:ln>
                  <a:noFill/>
                </a:ln>
                <a:solidFill>
                  <a:schemeClr val="bg1"/>
                </a:solidFill>
                <a:effectLst/>
                <a:uLnTx/>
                <a:uFillTx/>
                <a:latin typeface="Arial"/>
                <a:ea typeface="+mn-lt"/>
                <a:cs typeface="+mn-lt"/>
              </a:rPr>
              <a:t>.</a:t>
            </a:r>
            <a:r>
              <a:rPr lang="fi-FI" sz="1200">
                <a:solidFill>
                  <a:schemeClr val="bg1"/>
                </a:solidFill>
                <a:latin typeface="Arial"/>
                <a:ea typeface="+mn-lt"/>
                <a:cs typeface="+mn-lt"/>
              </a:rPr>
              <a:t> </a:t>
            </a:r>
            <a:endParaRPr lang="fi-FI" sz="1200">
              <a:solidFill>
                <a:schemeClr val="bg1"/>
              </a:solidFill>
              <a:latin typeface="Arial"/>
              <a:cs typeface="Calibri"/>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Moniammatillista yhteistyötä tehostamalla potilaat kotiutuvat kirurgiselta osastolta aiempaa nopeammin. Osastolta kotiudutaan aiempaa useammin suoraan kotiin.</a:t>
            </a:r>
            <a:endParaRPr lang="fi-FI">
              <a:ea typeface="+mn-ea"/>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200329"/>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Kirurgian poliklinikalla voidaan aloittaa kotiuttamisen valmistelu.</a:t>
            </a:r>
          </a:p>
          <a:p>
            <a:pPr>
              <a:defRPr/>
            </a:pPr>
            <a:r>
              <a:rPr lang="fi-FI" sz="1200">
                <a:solidFill>
                  <a:srgbClr val="FFFFFF"/>
                </a:solidFill>
                <a:latin typeface="Arial"/>
                <a:cs typeface="Arial"/>
              </a:rPr>
              <a:t>Yhteistyö kotihoidon, koti-/arkikuntoutuksen sekä kotiutuskoordinaattorin kanssa on keskeistä.</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461665"/>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Potilasvirtaus paranee ja prosessit </a:t>
            </a:r>
            <a:r>
              <a:rPr lang="fi-FI" sz="1200" err="1">
                <a:solidFill>
                  <a:srgbClr val="FFFFFF"/>
                </a:solidFill>
                <a:latin typeface="Arial"/>
                <a:cs typeface="Arial"/>
              </a:rPr>
              <a:t>sujuvoituvat</a:t>
            </a:r>
            <a:r>
              <a:rPr lang="fi-FI" sz="1200">
                <a:solidFill>
                  <a:srgbClr val="FFFFFF"/>
                </a:solidFill>
                <a:latin typeface="Arial"/>
                <a:cs typeface="Arial"/>
              </a:rPr>
              <a:t>.</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Pilottiosastolla (SLN kirurgian osasto 2A) hoitopäivät laskeneet 4,4 -&gt; 4,0 seurantajaksolla.</a:t>
            </a:r>
          </a:p>
          <a:p>
            <a:pPr>
              <a:defRPr/>
            </a:pPr>
            <a:r>
              <a:rPr lang="fi-FI" sz="1200">
                <a:solidFill>
                  <a:srgbClr val="FFFFFF"/>
                </a:solidFill>
                <a:latin typeface="Arial"/>
                <a:cs typeface="Arial"/>
              </a:rPr>
              <a:t>Suoraan osastolta kotiin on siirtynyt 6 % enemmän potilaita kuin ennen pilottia.</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Moniammatillisuuden toteutuminen päivittäisten toimien yhteydessä </a:t>
            </a:r>
            <a:r>
              <a:rPr lang="fi-FI" sz="1200" err="1">
                <a:solidFill>
                  <a:srgbClr val="FFFFFF"/>
                </a:solidFill>
                <a:latin typeface="Arial"/>
                <a:cs typeface="Arial"/>
              </a:rPr>
              <a:t>esh:n</a:t>
            </a:r>
            <a:r>
              <a:rPr lang="fi-FI" sz="1200">
                <a:solidFill>
                  <a:srgbClr val="FFFFFF"/>
                </a:solidFill>
                <a:latin typeface="Arial"/>
                <a:cs typeface="Arial"/>
              </a:rPr>
              <a:t> osastolla vaatii toimintakulttuurin muutosta.</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400">
                <a:solidFill>
                  <a:srgbClr val="000000"/>
                </a:solidFill>
                <a:latin typeface="Arial"/>
                <a:cs typeface="Arial"/>
                <a:hlinkClick r:id="rId15"/>
              </a:rPr>
              <a:t>Toimintamalli Innokylässä</a:t>
            </a:r>
            <a:endParaRPr 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10577728" cy="105266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3.1 SAIRAANHOITAJA</a:t>
            </a:r>
            <a:r>
              <a:rPr kumimoji="0" lang="fi-FI" sz="3600" b="1" i="0" u="none" strike="noStrike" kern="1200" cap="none" spc="0" normalizeH="0" baseline="0" noProof="0">
                <a:ln>
                  <a:noFill/>
                </a:ln>
                <a:solidFill>
                  <a:srgbClr val="000000"/>
                </a:solidFill>
                <a:effectLst/>
                <a:uLnTx/>
                <a:uFillTx/>
                <a:latin typeface="Arial Black"/>
              </a:rPr>
              <a:t> </a:t>
            </a:r>
            <a:r>
              <a:rPr lang="fi-FI" sz="3600">
                <a:solidFill>
                  <a:srgbClr val="000000"/>
                </a:solidFill>
                <a:latin typeface="Arial Black"/>
              </a:rPr>
              <a:t>JA FYSIOTERAEPEUTTI TYÖPARINA</a:t>
            </a:r>
            <a:endParaRPr lang="fi-FI" sz="3600" b="1" i="0" u="none" strike="noStrike" kern="1200" cap="none" spc="0" normalizeH="0" baseline="0" noProof="0">
              <a:ln>
                <a:noFill/>
              </a:ln>
              <a:solidFill>
                <a:srgbClr val="000000"/>
              </a:solidFill>
              <a:effectLst/>
              <a:uLnTx/>
              <a:uFillTx/>
              <a:latin typeface="Arial Black"/>
            </a:endParaRP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808935"/>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200">
                <a:solidFill>
                  <a:srgbClr val="22262A"/>
                </a:solidFill>
                <a:latin typeface="Arial"/>
                <a:cs typeface="Arial"/>
              </a:rPr>
              <a:t>Sairaalan osastoilla on yhä iäkkäämpiä potilaita, joiden toimintakyky usein laskee merkittävästi sairauden, vamman tai kirurgisen toimenpiteen seurauksena. Jatkohoitopaikkoja on vähennetty.</a:t>
            </a:r>
          </a:p>
        </p:txBody>
      </p:sp>
    </p:spTree>
    <p:extLst>
      <p:ext uri="{BB962C8B-B14F-4D97-AF65-F5344CB8AC3E}">
        <p14:creationId xmlns:p14="http://schemas.microsoft.com/office/powerpoint/2010/main" val="89874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a:solidFill>
                  <a:srgbClr val="FFFFFF"/>
                </a:solidFill>
                <a:latin typeface="Arial"/>
                <a:cs typeface="Arial"/>
              </a:rPr>
              <a:t>TULOKSET</a:t>
            </a:r>
            <a:endPar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lIns="91440" tIns="45720" rIns="91440" bIns="45720" rtlCol="0" anchor="t">
            <a:spAutoFit/>
          </a:bodyPr>
          <a:lstStyle/>
          <a:p>
            <a:pPr>
              <a:defRPr/>
            </a:pPr>
            <a:r>
              <a:rPr lang="fi-FI" sz="1200">
                <a:solidFill>
                  <a:schemeClr val="bg1"/>
                </a:solidFill>
                <a:latin typeface="Arial"/>
                <a:ea typeface="+mn-lt"/>
                <a:cs typeface="+mn-lt"/>
              </a:rPr>
              <a:t>Hoivapalvelujen tarve kasvaa väestön ikääntymisen myötä</a:t>
            </a:r>
            <a:r>
              <a:rPr kumimoji="0" lang="fi-FI" sz="1200" b="0" i="0" u="none" strike="noStrike" kern="1200" cap="none" spc="0" normalizeH="0" baseline="0" noProof="0">
                <a:ln>
                  <a:noFill/>
                </a:ln>
                <a:solidFill>
                  <a:schemeClr val="bg1"/>
                </a:solidFill>
                <a:effectLst/>
                <a:uLnTx/>
                <a:uFillTx/>
                <a:latin typeface="Arial"/>
                <a:ea typeface="+mn-lt"/>
                <a:cs typeface="+mn-lt"/>
              </a:rPr>
              <a:t>. </a:t>
            </a:r>
            <a:r>
              <a:rPr lang="fi-FI" sz="1200">
                <a:solidFill>
                  <a:schemeClr val="bg1"/>
                </a:solidFill>
                <a:latin typeface="Arial"/>
                <a:ea typeface="+mn-lt"/>
                <a:cs typeface="+mn-lt"/>
              </a:rPr>
              <a:t>Sote-henkilöstön riittävyyden turvaamiseksi tulee panostaa nykyistä enemmän ikääntyneiden itsenäisen toimintakyvyn tukemiseen</a:t>
            </a:r>
            <a:r>
              <a:rPr kumimoji="0" lang="fi-FI" sz="1200" b="0" i="0" u="none" strike="noStrike" kern="1200" cap="none" spc="0" normalizeH="0" baseline="0" noProof="0">
                <a:ln>
                  <a:noFill/>
                </a:ln>
                <a:solidFill>
                  <a:schemeClr val="bg1"/>
                </a:solidFill>
                <a:effectLst/>
                <a:uLnTx/>
                <a:uFillTx/>
                <a:latin typeface="Arial"/>
                <a:ea typeface="+mn-lt"/>
                <a:cs typeface="+mn-lt"/>
              </a:rPr>
              <a:t>.</a:t>
            </a:r>
            <a:endParaRPr lang="fi-FI">
              <a:solidFill>
                <a:schemeClr val="bg1"/>
              </a:solidFill>
              <a:latin typeface="Arial"/>
              <a:ea typeface="+mn-lt"/>
              <a:cs typeface="+mn-lt"/>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Hillitä kotihoidon palvelun tarvetta ja kustannusten nousua lisäämällä oikea-aikaista moniammatillista kuntoutusta, jonka avulla asiakkaiden toimintakyky lisääntyy. </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Yhteistyö kotikuntoutuksen sekä ikäihmisten asiakasohjauksen kanssa tärkeää. Jatkosuunnitelmien kannalta keskeistä myös 3. sektori ja kunnat.</a:t>
            </a:r>
            <a:endParaRPr lang="fi-FI">
              <a:ea typeface="+mn-ea"/>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Kuntoutus-, hoiva- ja hoitoresurssien oikea-aikaisella ja tehokkaalla suuntaamisella saadaan resurssit riittämään nykyistä paremmin.</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Toimintamalli on jalkautettu kolmeen eri yksikköön. Arkikuntoutusasiakkaiden kotihoidon käyntimäärät ovat laskeneet jakson myötä. Kuntoutus on parantanut asiakkaiden toimintakykyä.</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Arkikuntoutuksen järjestämisen malli voi vaihdella riippuen yksiköstä ja saatavilla olevista resursseista. Palveluna arkikuntoutus on kuitenkin asiakkaille samanlainen.</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400">
                <a:solidFill>
                  <a:srgbClr val="000000"/>
                </a:solidFill>
                <a:latin typeface="Arial"/>
                <a:cs typeface="Arial"/>
                <a:hlinkClick r:id="rId15"/>
              </a:rPr>
              <a:t>Toimintamalli</a:t>
            </a:r>
            <a:r>
              <a:rPr lang="fi-FI" sz="1400">
                <a:solidFill>
                  <a:srgbClr val="000000"/>
                </a:solidFill>
                <a:latin typeface="Arial"/>
                <a:cs typeface="Arial"/>
                <a:hlinkClick r:id="rId15">
                  <a:extLst>
                    <a:ext uri="{A12FA001-AC4F-418D-AE19-62706E023703}">
                      <ahyp:hlinkClr xmlns:ahyp="http://schemas.microsoft.com/office/drawing/2018/hyperlinkcolor" val="tx"/>
                    </a:ext>
                  </a:extLst>
                </a:hlinkClick>
              </a:rPr>
              <a:t> Innokylässä</a:t>
            </a:r>
            <a:endParaRPr lang="fi-FI">
              <a:ea typeface="+mj-ea"/>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kumimoji="0" lang="fi-FI" sz="3600" b="1" i="0" u="none" strike="noStrike" kern="1200" cap="none" spc="0" normalizeH="0" baseline="0" noProof="0">
                <a:ln>
                  <a:noFill/>
                </a:ln>
                <a:solidFill>
                  <a:srgbClr val="000000"/>
                </a:solidFill>
                <a:effectLst/>
                <a:uLnTx/>
                <a:uFillTx/>
                <a:latin typeface="Arial Black"/>
              </a:rPr>
              <a:t>3.</a:t>
            </a:r>
            <a:r>
              <a:rPr lang="fi-FI" sz="3600">
                <a:solidFill>
                  <a:srgbClr val="000000"/>
                </a:solidFill>
                <a:latin typeface="Arial Black"/>
              </a:rPr>
              <a:t>2</a:t>
            </a:r>
            <a:r>
              <a:rPr kumimoji="0" lang="fi-FI" sz="3600" b="1" i="0" u="none" strike="noStrike" kern="1200" cap="none" spc="0" normalizeH="0" baseline="0" noProof="0">
                <a:ln>
                  <a:noFill/>
                </a:ln>
                <a:solidFill>
                  <a:srgbClr val="000000"/>
                </a:solidFill>
                <a:effectLst/>
                <a:uLnTx/>
                <a:uFillTx/>
                <a:latin typeface="Arial Black"/>
              </a:rPr>
              <a:t> IKÄÄNTYNEIDEN ARKIKUNTOUTUS</a:t>
            </a:r>
            <a:r>
              <a:rPr lang="fi-FI" sz="3600">
                <a:solidFill>
                  <a:srgbClr val="000000"/>
                </a:solidFill>
                <a:latin typeface="Arial Black"/>
              </a:rPr>
              <a:t> KOTIHOIDOSSA</a:t>
            </a:r>
            <a:endPar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endParaRP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400">
                <a:solidFill>
                  <a:srgbClr val="000000"/>
                </a:solidFill>
                <a:latin typeface="Arial"/>
                <a:cs typeface="Arial"/>
              </a:rPr>
              <a:t>Oikea-aikainen, yksilön voimavaroja tukeva ja itsenäistä toimintakykyä lisäävä moniammatillinen kuntoutus tulisi olla saatavilla kaikille siitä hyötyville kotihoidon asiakkaille.</a:t>
            </a:r>
            <a:endParaRPr lang="fi-FI">
              <a:ea typeface="+mj-ea"/>
            </a:endParaRPr>
          </a:p>
        </p:txBody>
      </p:sp>
    </p:spTree>
    <p:extLst>
      <p:ext uri="{BB962C8B-B14F-4D97-AF65-F5344CB8AC3E}">
        <p14:creationId xmlns:p14="http://schemas.microsoft.com/office/powerpoint/2010/main" val="379374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lIns="91440" tIns="45720" rIns="91440" bIns="45720" rtlCol="0" anchor="t">
            <a:spAutoFit/>
          </a:bodyPr>
          <a:lstStyle/>
          <a:p>
            <a:pPr>
              <a:defRPr/>
            </a:pPr>
            <a:r>
              <a:rPr lang="fi-FI" sz="1200">
                <a:solidFill>
                  <a:schemeClr val="bg1"/>
                </a:solidFill>
                <a:latin typeface="Arial"/>
                <a:cs typeface="Arial"/>
              </a:rPr>
              <a:t>On tunnistettu, että a</a:t>
            </a:r>
            <a:r>
              <a:rPr lang="fi-FI" sz="1200">
                <a:solidFill>
                  <a:schemeClr val="bg1"/>
                </a:solidFill>
                <a:latin typeface="Arial"/>
                <a:cs typeface="Calibri"/>
              </a:rPr>
              <a:t>sumispalvelujen</a:t>
            </a:r>
            <a:r>
              <a:rPr lang="fi-FI" sz="1200">
                <a:solidFill>
                  <a:schemeClr val="bg1"/>
                </a:solidFill>
                <a:latin typeface="Arial"/>
                <a:ea typeface="+mn-lt"/>
                <a:cs typeface="+mn-lt"/>
              </a:rPr>
              <a:t> jaksohoitoasiakkaiden toimintakyvyn heikkeneminen ja kotona pärjäämiseen tarvittava tuki saattavat jäädä huomioimatta.</a:t>
            </a:r>
            <a:endParaRPr lang="fi-FI">
              <a:solidFill>
                <a:schemeClr val="bg1"/>
              </a:solidFill>
              <a:latin typeface="Arial"/>
              <a:cs typeface="Calibri"/>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8997" y="2999417"/>
            <a:ext cx="3103505" cy="1015663"/>
          </a:xfrm>
          <a:prstGeom prst="rect">
            <a:avLst/>
          </a:prstGeom>
          <a:noFill/>
        </p:spPr>
        <p:txBody>
          <a:bodyPr wrap="square" lIns="91440" tIns="45720" rIns="91440" bIns="45720" rtlCol="0" anchor="t">
            <a:spAutoFit/>
          </a:bodyPr>
          <a:lstStyle/>
          <a:p>
            <a:pPr>
              <a:defRPr/>
            </a:pPr>
            <a:r>
              <a:rPr lang="fi-FI" sz="1200">
                <a:solidFill>
                  <a:schemeClr val="bg1"/>
                </a:solidFill>
                <a:ea typeface="+mn-lt"/>
                <a:cs typeface="+mn-lt"/>
              </a:rPr>
              <a:t>K</a:t>
            </a:r>
            <a:r>
              <a:rPr lang="fi-FI" sz="1200">
                <a:solidFill>
                  <a:schemeClr val="bg1"/>
                </a:solidFill>
                <a:latin typeface="Arial"/>
                <a:ea typeface="+mn-lt"/>
                <a:cs typeface="+mn-lt"/>
              </a:rPr>
              <a:t>iinnittää nykyistä enemmän huomiota asiakkaan kokonaistilanteeseen sekä lisätä moniammatillista ja -alaista yhteistyötä, jotta jaksohoitoasiakkaan kotona asuminen olisi turvattu mahdollisimman pitkään.</a:t>
            </a:r>
            <a:endParaRPr lang="fi-FI">
              <a:solidFill>
                <a:schemeClr val="bg1"/>
              </a:solidFill>
              <a:latin typeface="Arial"/>
              <a:ea typeface="+mn-lt"/>
              <a:cs typeface="+mn-lt"/>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Yhteistyö kotihoidon, koti- ja arkikuntoutuksen, omaisten sekä kolmannen sektorin toimijoiden kanssa on keskeistä.</a:t>
            </a:r>
            <a:endParaRPr lang="fi-FI">
              <a:ea typeface="+mn-ea"/>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Kuntoutuksen avulla voidaan viivästyttää raskaampiin asumispalveluihin siirtymistä ja edesauttaa asiakkaan ja hänen läheisensä jaksamista.</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646331"/>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Pilotin aikana on kuvattu toimintamalli ja laadittu siihen liittyviä ohjeita ja lomakkeita. </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Pienillä</a:t>
            </a:r>
            <a:r>
              <a:rPr kumimoji="0" lang="fi-FI" sz="1200" b="0" i="0" u="none" strike="noStrike" kern="1200" cap="none" spc="0" normalizeH="0" baseline="0" noProof="0">
                <a:ln>
                  <a:noFill/>
                </a:ln>
                <a:solidFill>
                  <a:srgbClr val="FFFFFF"/>
                </a:solidFill>
                <a:effectLst/>
                <a:uLnTx/>
                <a:uFillTx/>
                <a:latin typeface="Arial"/>
                <a:cs typeface="Arial"/>
              </a:rPr>
              <a:t>, </a:t>
            </a:r>
            <a:r>
              <a:rPr lang="fi-FI" sz="1200">
                <a:solidFill>
                  <a:srgbClr val="FFFFFF"/>
                </a:solidFill>
                <a:latin typeface="Arial"/>
                <a:cs typeface="Arial"/>
              </a:rPr>
              <a:t>mutta konkreettisilla toimenpiteillä ja ohjeistuksilla voidaan saada aikaiseksi suuria muutoksia. Toimintamallien käyttöönotto vie aikaa ja voi vaatia toimintakulttuurin muutosta.</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400">
                <a:solidFill>
                  <a:srgbClr val="000000"/>
                </a:solidFill>
                <a:latin typeface="Arial"/>
                <a:cs typeface="Arial"/>
                <a:hlinkClick r:id="rId15"/>
              </a:rPr>
              <a:t>Toimintamalli Innokylässä</a:t>
            </a:r>
            <a:endParaRPr 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109330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3.3</a:t>
            </a:r>
            <a:r>
              <a:rPr kumimoji="0" lang="fi-FI" sz="3600" b="1" i="0" u="none" strike="noStrike" kern="1200" cap="none" spc="0" normalizeH="0" baseline="0" noProof="0">
                <a:ln>
                  <a:noFill/>
                </a:ln>
                <a:solidFill>
                  <a:srgbClr val="000000"/>
                </a:solidFill>
                <a:effectLst/>
                <a:uLnTx/>
                <a:uFillTx/>
                <a:latin typeface="Arial Black"/>
              </a:rPr>
              <a:t> </a:t>
            </a:r>
            <a:r>
              <a:rPr lang="fi-FI" sz="3600">
                <a:solidFill>
                  <a:srgbClr val="000000"/>
                </a:solidFill>
                <a:latin typeface="Arial Black"/>
              </a:rPr>
              <a:t>JAKSOHOITOASIAKKAIDEN SOVELLETTU ARKIKUNTOUTUS </a:t>
            </a:r>
            <a:endParaRPr lang="fi-FI" sz="3600" b="1" i="0" u="none" strike="noStrike" kern="1200" cap="none" spc="0" normalizeH="0" baseline="0" noProof="0">
              <a:ln>
                <a:noFill/>
              </a:ln>
              <a:solidFill>
                <a:srgbClr val="000000"/>
              </a:solidFill>
              <a:effectLst/>
              <a:uLnTx/>
              <a:uFillTx/>
              <a:latin typeface="Arial Black" panose="020B0604020202020204" pitchFamily="34" charset="0"/>
            </a:endParaRP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200">
                <a:solidFill>
                  <a:srgbClr val="22262A"/>
                </a:solidFill>
                <a:latin typeface="Arial"/>
                <a:cs typeface="Arial"/>
              </a:rPr>
              <a:t>Väestön ikääntyminen aiheuttaa painetta sote-henkilöstön riittävyydelle. Tukemalla asumispalvelujen jaksohoitoasiakkaiden toimintakykyä, voidaan ehkäistä tai viivästyttää raskaampien palveluiden tarvetta. Samalla voidaan tukea omaisten jaksamista ja asiakkaan toivetta asua omassa kodissaan.</a:t>
            </a:r>
            <a:endParaRPr lang="fi-FI">
              <a:latin typeface="Arial"/>
            </a:endParaRPr>
          </a:p>
        </p:txBody>
      </p:sp>
    </p:spTree>
    <p:extLst>
      <p:ext uri="{BB962C8B-B14F-4D97-AF65-F5344CB8AC3E}">
        <p14:creationId xmlns:p14="http://schemas.microsoft.com/office/powerpoint/2010/main" val="127522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latin typeface="Arial Black"/>
              </a:rPr>
              <a:t>3.4</a:t>
            </a:r>
            <a:r>
              <a:rPr kumimoji="0" lang="fi-FI" sz="3600" b="1" i="0" u="none" strike="noStrike" kern="1200" cap="none" spc="0" normalizeH="0" baseline="0" noProof="0">
                <a:ln>
                  <a:noFill/>
                </a:ln>
                <a:solidFill>
                  <a:srgbClr val="000000"/>
                </a:solidFill>
                <a:effectLst/>
                <a:uLnTx/>
                <a:uFillTx/>
                <a:latin typeface="Arial Black"/>
              </a:rPr>
              <a:t> SOSIAALINEN KUNTOUTUS</a:t>
            </a:r>
          </a:p>
        </p:txBody>
      </p:sp>
      <p:sp>
        <p:nvSpPr>
          <p:cNvPr id="5" name="Suorakulmio 4">
            <a:extLst>
              <a:ext uri="{FF2B5EF4-FFF2-40B4-BE49-F238E27FC236}">
                <a16:creationId xmlns:a16="http://schemas.microsoft.com/office/drawing/2014/main" id="{FD859ABB-5834-462C-9212-3ABE5F8F08A2}"/>
              </a:ext>
            </a:extLst>
          </p:cNvPr>
          <p:cNvSpPr/>
          <p:nvPr/>
        </p:nvSpPr>
        <p:spPr>
          <a:xfrm>
            <a:off x="1002048" y="2418469"/>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7000"/>
              </a:lnSpc>
              <a:spcBef>
                <a:spcPts val="0"/>
              </a:spcBef>
              <a:spcAft>
                <a:spcPts val="80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Sosiaalinen kuntoutus on SHL :n 1301/2014 17§ mukainen palvelu jota ei ole alueella ollut saatavilla työikäisten sosiaalipalveluissa yksittäisiä kohdennettuja ryhmiä lukuun ottamatta. </a:t>
            </a: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26492" y="244225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Asiakkaiden sosiaalisen kuntoutuksen tarpeen tunnistaminen, palvelun järjestäminen ja kehittäminen ja palvelun juurtuminen osaksi työikäisten sosiaalipalvelujen valikkoa.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rPr>
              <a:t>Aikuissosiaalityössä on tunnistettu asiakasryhmä, jotka tarvitsevat yksilöllisesti suunniteltuja kuntouttavia palveluja joko toimintakyvyn ylläpitämiseksi tai työllisyyspolulle pääsemiseksi. </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THL:n Vaikuttavat sosiaalityön menetelmät -työpajasarja 2022-2023</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a:defRPr/>
            </a:pPr>
            <a:r>
              <a:rPr lang="fi-FI" sz="1200">
                <a:solidFill>
                  <a:srgbClr val="FFFFFF"/>
                </a:solidFill>
                <a:latin typeface="Arial" panose="020B0604020202020204" pitchFamily="34" charset="0"/>
                <a:cs typeface="Arial" panose="020B0604020202020204" pitchFamily="34" charset="0"/>
              </a:rPr>
              <a:t>Yksilöllinen tuki lisää osallisuutta, vähentää syrjäytymistä ja ennaltaehkäisevästi vähentää kalliimpien palveluiden tarvetta. </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70120" y="4824445"/>
            <a:ext cx="2999232" cy="1569660"/>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Sosiaalisen kuntoutuksen ryhmämalli, toteutuneita ryhmiä 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Voimaa vertaisuudesta – sosiaalisen kuntoutuksen työkirja</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Sosiaalisen kuntoutuksen etäryhmä</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Sosiaalisen kuntoutuksen y</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rPr>
              <a:t>ksilötyön</a:t>
            </a:r>
            <a:r>
              <a:rPr kumimoji="0"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malli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Palvelun tarve on tunnistettu.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Vie aikaa juurtuakseen useiden päällekkäisten muutosten takia.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Vaatii resursseja ja johdon vahvan tuen.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Tree>
    <p:extLst>
      <p:ext uri="{BB962C8B-B14F-4D97-AF65-F5344CB8AC3E}">
        <p14:creationId xmlns:p14="http://schemas.microsoft.com/office/powerpoint/2010/main" val="365013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Esim</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Suun terveydenhuollon hoitopolkujen sujuvoittaminen.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Esim</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Perusterveydenhuolto vs. erikoissairaanhoito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Hammaslääkäripäivystys</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3.5 </a:t>
            </a:r>
            <a:r>
              <a:rPr kumimoji="0" lang="fi-FI" sz="3600" b="1" i="0" u="none" strike="noStrike" kern="1200" cap="none" spc="0" normalizeH="0" baseline="0" noProof="0">
                <a:ln>
                  <a:noFill/>
                </a:ln>
                <a:solidFill>
                  <a:srgbClr val="000000"/>
                </a:solidFill>
                <a:effectLst/>
                <a:uLnTx/>
                <a:uFillTx/>
                <a:latin typeface="Arial Black"/>
              </a:rPr>
              <a:t>PSYKOSOSIAALINEN</a:t>
            </a:r>
            <a:r>
              <a:rPr lang="fi-FI" sz="3600">
                <a:solidFill>
                  <a:srgbClr val="000000"/>
                </a:solidFill>
                <a:latin typeface="Arial Black"/>
              </a:rPr>
              <a:t> </a:t>
            </a:r>
            <a:endPar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KUNTOUTUS</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rPr>
              <a:t>Ammatillisesti ohjatut vertaistukiryhmät e</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rityisen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tuen asiakkaille ja heidän perheilleen.</a:t>
            </a:r>
          </a:p>
        </p:txBody>
      </p:sp>
    </p:spTree>
    <p:extLst>
      <p:ext uri="{BB962C8B-B14F-4D97-AF65-F5344CB8AC3E}">
        <p14:creationId xmlns:p14="http://schemas.microsoft.com/office/powerpoint/2010/main" val="225875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None/>
              <a:tabLst/>
              <a:defRPr/>
            </a:pPr>
            <a:r>
              <a:rPr lang="fi-FI" sz="1400" b="1">
                <a:solidFill>
                  <a:srgbClr val="FFFFFF"/>
                </a:solidFill>
                <a:latin typeface="Arial"/>
                <a:cs typeface="Arial"/>
              </a:rPr>
              <a:t>TULOKSET</a:t>
            </a:r>
            <a:endParaRPr lang="fi-FI">
              <a:ea typeface="+mn-ea"/>
            </a:endParaRP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Eloisan apuvälinepalveluiden kustannukset ovat vuositasolla yli 5 milj. €. Alueella ei ole tehty selvitystä siitä, kuinka kustannuksia voisi  pienentää ja prosesseja sujuvoittaa.</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71136" y="2968937"/>
            <a:ext cx="298907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Yhteensovittaa alueen apuvälinepalvelutoiminta ja asunnonmuutostyöt yhdeksi kustannustehokkaaksi kokonaisuudeksi. </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Ostopalvelusopimukset määrittävät joitain prosesseja / niiden yhtenäistämistä. Yhteistyöverkosto laaja: kattaa </a:t>
            </a:r>
            <a:r>
              <a:rPr lang="fi-FI" sz="1200" err="1">
                <a:solidFill>
                  <a:srgbClr val="FFFFFF"/>
                </a:solidFill>
                <a:latin typeface="Arial"/>
                <a:cs typeface="Arial"/>
              </a:rPr>
              <a:t>pth</a:t>
            </a:r>
            <a:r>
              <a:rPr lang="fi-FI" sz="1200">
                <a:solidFill>
                  <a:srgbClr val="FFFFFF"/>
                </a:solidFill>
                <a:latin typeface="Arial"/>
                <a:cs typeface="Arial"/>
              </a:rPr>
              <a:t>, </a:t>
            </a:r>
            <a:r>
              <a:rPr lang="fi-FI" sz="1200" err="1">
                <a:solidFill>
                  <a:srgbClr val="FFFFFF"/>
                </a:solidFill>
                <a:latin typeface="Arial"/>
                <a:cs typeface="Arial"/>
              </a:rPr>
              <a:t>esh</a:t>
            </a:r>
            <a:r>
              <a:rPr lang="fi-FI" sz="1200">
                <a:solidFill>
                  <a:srgbClr val="FFFFFF"/>
                </a:solidFill>
                <a:latin typeface="Arial"/>
                <a:cs typeface="Arial"/>
              </a:rPr>
              <a:t>, sosiaalipalvelut  jne.</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Asiakas saa tarvitsemansa apuvälineen sujuvasti ja oikea-aikaisesti. Apuvälinepalveluihin liittyvät prosessit ovat tasalaatuiset ja kustannustehokkaat.</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Kattava kokonaiskuva alueen apuvälinepalveluista prosesseittain. Suunnitelma toimenpiteittäin prosessien sujuvoittamiseksi ja kustannusten hillitsemiseksi.</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lIns="91440" tIns="45720" rIns="91440" bIns="45720" rtlCol="0" anchor="t">
            <a:spAutoFit/>
          </a:bodyPr>
          <a:lstStyle/>
          <a:p>
            <a:pPr>
              <a:defRPr/>
            </a:pPr>
            <a:r>
              <a:rPr lang="fi-FI" sz="1200">
                <a:solidFill>
                  <a:srgbClr val="FFFFFF"/>
                </a:solidFill>
                <a:latin typeface="Arial"/>
                <a:cs typeface="Arial"/>
              </a:rPr>
              <a:t>Apuvälinepalvelujen prosessien yhtenäistäminen vaatii jonkin verran teknisiä ratkaisuja. Toimintakulttuuri eri yksiköissä on erilainen.</a:t>
            </a:r>
            <a:endParaRPr lang="fi-FI"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3.6 APUVÄLINEPALVELUJEN KEHITTÄMINEN</a:t>
            </a:r>
            <a:endParaRPr lang="fi-FI" sz="3600" b="1" i="0" u="none" strike="noStrike" kern="1200" cap="none" spc="0" normalizeH="0" baseline="0" noProof="0">
              <a:ln>
                <a:noFill/>
              </a:ln>
              <a:solidFill>
                <a:srgbClr val="000000"/>
              </a:solidFill>
              <a:effectLst/>
              <a:uLnTx/>
              <a:uFillTx/>
            </a:endParaRP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1400">
                <a:solidFill>
                  <a:srgbClr val="000000"/>
                </a:solidFill>
                <a:latin typeface="Arial"/>
                <a:cs typeface="Arial"/>
              </a:rPr>
              <a:t>Eloisan apuvälineyksiköissä on erilaisia käytäntöjä liittyen apuvälineiden luovutukseen, huoltoon, logistiikkaan sekä työnjakoon.</a:t>
            </a:r>
            <a:endParaRPr 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354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6582E-1AC2-4172-8EF7-563D63A10AC9}"/>
              </a:ext>
            </a:extLst>
          </p:cNvPr>
          <p:cNvSpPr>
            <a:spLocks noGrp="1"/>
          </p:cNvSpPr>
          <p:nvPr>
            <p:ph type="ctrTitle"/>
          </p:nvPr>
        </p:nvSpPr>
        <p:spPr>
          <a:xfrm>
            <a:off x="838200" y="2162048"/>
            <a:ext cx="10515600" cy="2387600"/>
          </a:xfrm>
        </p:spPr>
        <p:txBody>
          <a:bodyPr>
            <a:normAutofit/>
          </a:bodyPr>
          <a:lstStyle/>
          <a:p>
            <a:r>
              <a:rPr lang="fi-FI"/>
              <a:t>Lasten, nuorten ja perheiden palvelut</a:t>
            </a:r>
          </a:p>
        </p:txBody>
      </p:sp>
      <p:sp>
        <p:nvSpPr>
          <p:cNvPr id="5" name="Tekstin paikkamerkki 4">
            <a:extLst>
              <a:ext uri="{FF2B5EF4-FFF2-40B4-BE49-F238E27FC236}">
                <a16:creationId xmlns:a16="http://schemas.microsoft.com/office/drawing/2014/main" id="{42DC43A0-95F2-40BC-85CC-FB126BBA938D}"/>
              </a:ext>
            </a:extLst>
          </p:cNvPr>
          <p:cNvSpPr>
            <a:spLocks noGrp="1"/>
          </p:cNvSpPr>
          <p:nvPr>
            <p:ph type="subTitle" idx="1"/>
          </p:nvPr>
        </p:nvSpPr>
        <p:spPr>
          <a:xfrm>
            <a:off x="838200" y="4622800"/>
            <a:ext cx="9144000" cy="645567"/>
          </a:xfrm>
        </p:spPr>
        <p:txBody>
          <a:bodyPr>
            <a:normAutofit/>
          </a:bodyPr>
          <a:lstStyle/>
          <a:p>
            <a:r>
              <a:rPr lang="fi-FI"/>
              <a:t>4. Kehittämiskokonaisuus</a:t>
            </a:r>
          </a:p>
        </p:txBody>
      </p:sp>
      <p:sp>
        <p:nvSpPr>
          <p:cNvPr id="4" name="Dian numeron paikkamerkki 3">
            <a:extLst>
              <a:ext uri="{FF2B5EF4-FFF2-40B4-BE49-F238E27FC236}">
                <a16:creationId xmlns:a16="http://schemas.microsoft.com/office/drawing/2014/main" id="{5857D850-E331-4458-BE28-DEF067B4C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BB44F-7B72-EC4D-BE8A-419BCE6CF7A5}" type="slidenum">
              <a:rPr kumimoji="0" lang="fi-FI"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740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diagrammi, kartta&#10;&#10;Kuvaus luotu automaattisesti">
            <a:extLst>
              <a:ext uri="{FF2B5EF4-FFF2-40B4-BE49-F238E27FC236}">
                <a16:creationId xmlns:a16="http://schemas.microsoft.com/office/drawing/2014/main" id="{B21768AC-5A6D-E771-76FC-42642C14E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363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4.1 PERHEKESKUSTOIMINTA</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823244"/>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i="0">
                <a:solidFill>
                  <a:srgbClr val="000000"/>
                </a:solidFill>
                <a:effectLst/>
                <a:latin typeface="Arial" panose="020B0604020202020204" pitchFamily="34" charset="0"/>
              </a:rPr>
              <a:t>Etelä - Savon hyvinvointialueen aloittamisen jälkeen perheiden  sosiaali- ja terveyspalvelut ovat järjestyneet uudella tavalla. Tämä tarkoittaa sitä, että on määriteltävä perhekeskus-konsepti ja sen toimintamallit ja johtamisen rakenteet uudestaan. </a:t>
            </a:r>
            <a:endParaRPr kumimoji="0" lang="fi-FI" sz="140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50">
              <a:solidFill>
                <a:schemeClr val="bg1"/>
              </a:solidFill>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50">
              <a:solidFill>
                <a:schemeClr val="bg1"/>
              </a:solidFill>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a:solidFill>
                  <a:schemeClr val="bg1"/>
                </a:solidFill>
                <a:latin typeface="Arial" panose="020B0604020202020204" pitchFamily="34" charset="0"/>
              </a:rPr>
              <a:t>E</a:t>
            </a:r>
            <a:r>
              <a:rPr lang="fi-FI" sz="1050" b="0" i="0">
                <a:solidFill>
                  <a:schemeClr val="bg1"/>
                </a:solidFill>
                <a:effectLst/>
                <a:latin typeface="Arial" panose="020B0604020202020204" pitchFamily="34" charset="0"/>
              </a:rPr>
              <a:t>distää ja seuraa lapsen ja perheen terveyttä ja hyvinvointia vertaistuen ja vahvistaa yhteisöllisyyttä,), ehkäisee lähisuhdeväkivaltaa, auttaa sovinnolliseen eroon ja vanhemmuuden jatkumiseen sekä tarjoaa varhaista tukea, hoitoa ja kuntoutusta</a:t>
            </a:r>
            <a:r>
              <a:rPr lang="fi-FI" sz="800" b="0" i="0">
                <a:solidFill>
                  <a:schemeClr val="bg1"/>
                </a:solidFill>
                <a:effectLst/>
                <a:latin typeface="Arial" panose="020B0604020202020204" pitchFamily="34" charset="0"/>
              </a:rPr>
              <a:t>.</a:t>
            </a:r>
            <a:endParaRPr kumimoji="0" lang="fi-FI" sz="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i="0">
                <a:solidFill>
                  <a:schemeClr val="bg1"/>
                </a:solidFill>
                <a:effectLst/>
                <a:latin typeface="Arial" panose="020B0604020202020204" pitchFamily="34" charset="0"/>
              </a:rPr>
              <a:t>Etelä-Savon perhekeskus kokoaa alueen lasten, nuorten ja perheiden palvelut yhteen. Perhekeskustoiminta koostuu hyvinvointialueen, kuntien, 3. sektorin, seurakunnan sekä Kelan palveluista. Etelä-Savon alueella on kolme perhekeskusaluetta ja useita kohtaamispaikkoja. </a:t>
            </a:r>
            <a:endParaRPr kumimoji="0" lang="fi-FI" sz="11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Perhekeskus palveluiden ja prosessien selkeyttäminen ja tunnetuksi tekeminen.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Maakunnallinen perhekeskusverkosto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Sosiaali- ja terveyspalvelut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Sähköisen perhekeskuksen kehittäminen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a:solidFill>
                <a:srgbClr val="FFFFFF"/>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solidFill>
                  <a:schemeClr val="bg1"/>
                </a:solidFill>
                <a:effectLst/>
                <a:latin typeface="Arial" panose="020B0604020202020204" pitchFamily="34" charset="0"/>
              </a:rPr>
              <a:t>Hanketyön aikana on kirkastettu Etelä-Savon perhekeskuspalveluiden ydinprosessit, toimintamallit ja toimintaohjeet</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Perhekeskus on verkostomainen toimija ja on vahvistettava moniammatillista työn ja tekemisen tuntemusta, jotta perhekeskus-toimijuus tunnistetaan.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Viestintä ja visualisuus tukee yhteistä näkyä.</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202679"/>
            <a:ext cx="8202168" cy="68861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
        <p:nvSpPr>
          <p:cNvPr id="3" name="Tekstiruutu 2">
            <a:extLst>
              <a:ext uri="{FF2B5EF4-FFF2-40B4-BE49-F238E27FC236}">
                <a16:creationId xmlns:a16="http://schemas.microsoft.com/office/drawing/2014/main" id="{84CFBC07-A579-6F0A-2EF2-CF8780F1A8A9}"/>
              </a:ext>
            </a:extLst>
          </p:cNvPr>
          <p:cNvSpPr txBox="1"/>
          <p:nvPr/>
        </p:nvSpPr>
        <p:spPr>
          <a:xfrm>
            <a:off x="877824" y="6168441"/>
            <a:ext cx="6096000" cy="923330"/>
          </a:xfrm>
          <a:prstGeom prst="rect">
            <a:avLst/>
          </a:prstGeom>
          <a:noFill/>
        </p:spPr>
        <p:txBody>
          <a:bodyPr wrap="square">
            <a:spAutoFit/>
          </a:bodyPr>
          <a:lstStyle/>
          <a:p>
            <a:r>
              <a:rPr lang="fi-FI" sz="1800" b="1" i="0" u="sng" strike="noStrike">
                <a:solidFill>
                  <a:srgbClr val="00008B"/>
                </a:solidFill>
                <a:effectLst/>
                <a:latin typeface="Arial" panose="020B0604020202020204" pitchFamily="34" charset="0"/>
                <a:hlinkClick r:id="rId15"/>
              </a:rPr>
              <a:t>https://innokyla.fi/fi/toimintamalli/perhekeskuspalvelut-osana-sotekeskusta-etela-savossa</a:t>
            </a:r>
            <a:endParaRPr lang="fi-FI" sz="1800" b="1" i="0" u="sng" strike="noStrike">
              <a:solidFill>
                <a:srgbClr val="00008B"/>
              </a:solidFill>
              <a:effectLst/>
              <a:latin typeface="Arial" panose="020B0604020202020204" pitchFamily="34" charset="0"/>
            </a:endParaRPr>
          </a:p>
          <a:p>
            <a:endParaRPr lang="fi-FI"/>
          </a:p>
        </p:txBody>
      </p:sp>
    </p:spTree>
    <p:extLst>
      <p:ext uri="{BB962C8B-B14F-4D97-AF65-F5344CB8AC3E}">
        <p14:creationId xmlns:p14="http://schemas.microsoft.com/office/powerpoint/2010/main" val="1389775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Systeeminen työote on valittu yhdeksi Etelä-Savon hyvinvointialueen lastensuojelun ja lapsiperheiden sosiaalityön työmuodoksi.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Systeemisen työotteen jalkauttamisen perhe- ja kasvatusneuvontaan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Täydennyskoulutusten/ verkosto-valmennuksen/työpajan järjestäminen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V</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aikuttavuuden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varmistamiseksi FIT-palautetietoisen työskentelypilotointi</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palveluiden yhtenäistyminen hyvinvointialueella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Lastensuojelu vs. lapsiperheiden palvelut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Hyvinvointialueen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uu</a:t>
            </a:r>
            <a:r>
              <a:rPr lang="fi-FI" sz="1200" err="1">
                <a:solidFill>
                  <a:srgbClr val="FFFFFF"/>
                </a:solidFill>
                <a:latin typeface="Arial" panose="020B0604020202020204" pitchFamily="34" charset="0"/>
                <a:cs typeface="Arial" panose="020B0604020202020204" pitchFamily="34" charset="0"/>
              </a:rPr>
              <a:t>distus</a:t>
            </a:r>
            <a:r>
              <a:rPr lang="fi-FI" sz="1200">
                <a:solidFill>
                  <a:srgbClr val="FFFFFF"/>
                </a:solidFill>
                <a:latin typeface="Arial" panose="020B0604020202020204" pitchFamily="34" charset="0"/>
                <a:cs typeface="Arial" panose="020B0604020202020204" pitchFamily="34" charset="0"/>
              </a:rPr>
              <a:t> vs. palveluiden kehittäminen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08329" y="4906970"/>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Lapsi- ja perheystävällinen toimintakulttuuri ja palvelut, joissa lapsen oikeudet toteutuvat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Asiakaslähtöisyys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Palveluiden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vaikuttavuuden parantaminen</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7656"/>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K</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asvatus</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ja perheneuvonnan-työntekijät </a:t>
            </a:r>
            <a:r>
              <a:rPr lang="fi-FI" sz="1200">
                <a:solidFill>
                  <a:srgbClr val="FFFFFF"/>
                </a:solidFill>
                <a:latin typeface="Arial" panose="020B0604020202020204" pitchFamily="34" charset="0"/>
                <a:cs typeface="Arial" panose="020B0604020202020204" pitchFamily="34" charset="0"/>
              </a:rPr>
              <a:t>koulutettiin (6pv)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1x peruskoulutus, 3x täydennyskoulutusta, 3x työpajaa, 5x aamuhetkiä ja 1x verkostovalmennusta sekä 1x FIT-koulutus toteutunut</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Johdon ja esihenkilöiden merkitys toimintamallin mahdollistamisessa ja sen juurruttamisessa lapsiperhepalveluihin ja lastensuojeluun korostuu tulevaisuudessa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rPr>
              <a:t>4.2</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 SYSTEEMISEN TYÖOTTEEN JALKAUTTAMINEN &amp; FIT-mittari</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endParaRPr lang="fi-FI" sz="1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57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Palautetietoinen hoito eli Feedback-</a:t>
            </a:r>
            <a:r>
              <a:rPr lang="fi-FI" sz="120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Informed</a:t>
            </a:r>
            <a:r>
              <a:rPr lang="fi-FI"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i-FI" sz="120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Treatment</a:t>
            </a:r>
            <a:r>
              <a:rPr lang="fi-FI"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(FIT) on viitekehyksestä riippumaton lähestymistapa sosiaali- ja terveyspalveluiden arviointiin sekä laadun ja vaikuttavuuden lisääntymiseen.</a:t>
            </a:r>
            <a:endParaRPr kumimoji="0" lang="fi-FI"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fi-FI"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Tarkoituksena on luoda lastensuojelussa kulttuuria asiakkaan jatkuvan palautteen hyödyntämiseksi työskentelyn aikana ja samalla tuodaan esiin systeemisen työotteen vaikuttavuutta ja toimijuutta. </a:t>
            </a:r>
            <a:endParaRPr kumimoji="0" lang="fi-FI"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315925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Hyvinvointialueen uudistus vs. palveluiden kehittäminen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Onnistunut implementointi edellyttää muutoksia organisaatiokulttuurissa ja  johtamisessa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08329" y="4906970"/>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Asiakaslähtöisyys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S</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trukturoitu</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ja tavoitteellinen </a:t>
            </a:r>
            <a:r>
              <a:rPr lang="fi-FI" sz="1200">
                <a:solidFill>
                  <a:srgbClr val="FFFFFF"/>
                </a:solidFill>
                <a:latin typeface="Arial" panose="020B0604020202020204" pitchFamily="34" charset="0"/>
                <a:cs typeface="Arial" panose="020B0604020202020204" pitchFamily="34" charset="0"/>
              </a:rPr>
              <a:t>työskentelytapa</a:t>
            </a:r>
          </a:p>
          <a:p>
            <a:pPr marL="171450" lvl="0" indent="-171450">
              <a:buFontTx/>
              <a:buChar char="-"/>
              <a:defRPr/>
            </a:pPr>
            <a:r>
              <a:rPr lang="fi-FI" sz="1200">
                <a:solidFill>
                  <a:srgbClr val="FFFFFF"/>
                </a:solidFill>
                <a:latin typeface="Arial" panose="020B0604020202020204" pitchFamily="34" charset="0"/>
                <a:cs typeface="Arial" panose="020B0604020202020204" pitchFamily="34" charset="0"/>
              </a:rPr>
              <a:t>Palveluiden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laadun ja </a:t>
            </a:r>
            <a:r>
              <a:rPr lang="fi-FI" sz="1200">
                <a:solidFill>
                  <a:srgbClr val="FFFFFF"/>
                </a:solidFill>
                <a:latin typeface="Arial" panose="020B0604020202020204" pitchFamily="34" charset="0"/>
                <a:cs typeface="Arial" panose="020B0604020202020204" pitchFamily="34" charset="0"/>
              </a:rPr>
              <a:t>vaikuttavuuden näkyväksi tuleminen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6970"/>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1x FIT-koulutus toteutunut ja seuraava koulutus järjestetään 4.12.23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Pilotti lastensuojelun avohuollossa käynnistyy v. 2024</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Uuden työskentelytavan implementointi vaatii työyhteisössä vakautta, jotta on pohja oppia uutta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950976" y="738802"/>
            <a:ext cx="9998608" cy="97138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4.2.1 Palautetietoinen työskentelytapa lastensuojelussa - </a:t>
            </a:r>
            <a:r>
              <a:rPr lang="fi-FI" sz="3600">
                <a:solidFill>
                  <a:srgbClr val="000000"/>
                </a:solidFill>
              </a:rPr>
              <a:t>pilotointi</a:t>
            </a:r>
            <a:endPar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endParaRP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Esittelyteksti / alustus / lisätietoja</a:t>
            </a:r>
          </a:p>
        </p:txBody>
      </p:sp>
    </p:spTree>
    <p:extLst>
      <p:ext uri="{BB962C8B-B14F-4D97-AF65-F5344CB8AC3E}">
        <p14:creationId xmlns:p14="http://schemas.microsoft.com/office/powerpoint/2010/main" val="451722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8798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4.3KURAATTORITYÖN KEHITTÄMINEN</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2023 alusta kuraattoripalvelu siirtyi hyvinvointialueiden vastuulle</a:t>
            </a:r>
          </a:p>
          <a:p>
            <a:pPr marL="171450" indent="-171450">
              <a:buFont typeface="Arial" panose="020B0604020202020204" pitchFamily="34" charset="0"/>
              <a:buChar char="•"/>
              <a:defRPr/>
            </a:pPr>
            <a:r>
              <a:rPr lang="fi-FI" sz="1200">
                <a:solidFill>
                  <a:srgbClr val="FFFFFF"/>
                </a:solidFill>
                <a:latin typeface="Arial" panose="020B0604020202020204" pitchFamily="34" charset="0"/>
                <a:cs typeface="Arial" panose="020B0604020202020204" pitchFamily="34" charset="0"/>
              </a:rPr>
              <a:t>Osa Eloisan kuraattoreista siirtyi Eloisaan Sivistystoimesta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2023 alusta kuraattoripalvelu on myös sosiaalipalvelua</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Yhtenäistää ja auki kirjoittaa kuraattorien työtä Eloisassa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i-FI" sz="1200">
                <a:solidFill>
                  <a:srgbClr val="FFFFFF"/>
                </a:solidFill>
                <a:latin typeface="Arial" panose="020B0604020202020204" pitchFamily="34" charset="0"/>
                <a:cs typeface="Arial" panose="020B0604020202020204" pitchFamily="34" charset="0"/>
                <a:sym typeface="Wingdings" panose="05000000000000000000" pitchFamily="2" charset="2"/>
              </a:rPr>
              <a:t>Yhtenevä ja tasalaatuinen kuraattoripalvelu, sosiaalihuollon rakenteinen kirjaaminen ja yhteneväinen tilastointi</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O</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piskeluhuollon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kokonaisuus</a:t>
            </a:r>
          </a:p>
          <a:p>
            <a:pPr marL="171450" indent="-171450">
              <a:buFont typeface="Arial" panose="020B0604020202020204" pitchFamily="34" charset="0"/>
              <a:buChar char="•"/>
              <a:defRPr/>
            </a:pPr>
            <a:r>
              <a:rPr lang="fi-FI" sz="1200">
                <a:solidFill>
                  <a:srgbClr val="FFFFFF"/>
                </a:solidFill>
                <a:latin typeface="Arial" panose="020B0604020202020204" pitchFamily="34" charset="0"/>
                <a:cs typeface="Arial" panose="020B0604020202020204" pitchFamily="34" charset="0"/>
              </a:rPr>
              <a:t>Yhteisökuraattori-, </a:t>
            </a:r>
            <a:r>
              <a:rPr lang="fi-FI" sz="1200" err="1">
                <a:solidFill>
                  <a:srgbClr val="FFFFFF"/>
                </a:solidFill>
                <a:latin typeface="Arial" panose="020B0604020202020204" pitchFamily="34" charset="0"/>
                <a:cs typeface="Arial" panose="020B0604020202020204" pitchFamily="34" charset="0"/>
              </a:rPr>
              <a:t>Koulupsyykkari</a:t>
            </a:r>
            <a:r>
              <a:rPr lang="fi-FI" sz="1200">
                <a:solidFill>
                  <a:srgbClr val="FFFFFF"/>
                </a:solidFill>
                <a:latin typeface="Arial" panose="020B0604020202020204" pitchFamily="34" charset="0"/>
                <a:cs typeface="Arial" panose="020B0604020202020204" pitchFamily="34" charset="0"/>
              </a:rPr>
              <a:t>-, Psykososiaalinen tuki-, Kapene-, Perheneuvo-, Systeeminen työote-, Perhekeskustoiminta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Lasten- ja nuorten E-S hanke, </a:t>
            </a:r>
            <a:r>
              <a:rPr lang="fi-FI" sz="1200" err="1">
                <a:solidFill>
                  <a:srgbClr val="FFFFFF"/>
                </a:solidFill>
                <a:latin typeface="Arial" panose="020B0604020202020204" pitchFamily="34" charset="0"/>
                <a:cs typeface="Arial" panose="020B0604020202020204" pitchFamily="34" charset="0"/>
              </a:rPr>
              <a:t>Sivi</a:t>
            </a:r>
            <a:endParaRPr lang="fi-FI" sz="1200">
              <a:solidFill>
                <a:srgbClr val="FFFFFF"/>
              </a:solidFill>
              <a:latin typeface="Arial" panose="020B0604020202020204" pitchFamily="34" charset="0"/>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Mahdollisimman tasalaatuiset kuraattoripalvelut kaikille Eloisan alueen lapsille/nuorille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Laajempi ymmärrys kuraattorin työstä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Uusien kuraattoreiden perehdytyksen tuki</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Kuraattorityön käsikirja </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kuraattorin työ käytännössä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Ohjaavat lait ja säädökset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Toiminnan tarkoitus ja tavoitteellisuus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Työn sisältö, t</a:t>
            </a:r>
            <a:r>
              <a:rPr lang="fi-FI" sz="1200" err="1">
                <a:solidFill>
                  <a:srgbClr val="FFFFFF"/>
                </a:solidFill>
                <a:latin typeface="Arial" panose="020B0604020202020204" pitchFamily="34" charset="0"/>
                <a:cs typeface="Arial" panose="020B0604020202020204" pitchFamily="34" charset="0"/>
              </a:rPr>
              <a:t>yömenetelmät</a:t>
            </a:r>
            <a:r>
              <a:rPr lang="fi-FI" sz="1200">
                <a:solidFill>
                  <a:srgbClr val="FFFFFF"/>
                </a:solidFill>
                <a:latin typeface="Arial" panose="020B0604020202020204" pitchFamily="34" charset="0"/>
                <a:cs typeface="Arial" panose="020B0604020202020204" pitchFamily="34" charset="0"/>
              </a:rPr>
              <a:t> ja -välineet, verkostot</a:t>
            </a:r>
          </a:p>
          <a:p>
            <a:pPr marR="0" lvl="0" algn="l" defTabSz="914400" rtl="0" eaLnBrk="1" fontAlgn="auto" latinLnBrk="0" hangingPunct="1">
              <a:lnSpc>
                <a:spcPct val="100000"/>
              </a:lnSpc>
              <a:spcBef>
                <a:spcPts val="0"/>
              </a:spcBef>
              <a:spcAft>
                <a:spcPts val="0"/>
              </a:spcAft>
              <a:buClrTx/>
              <a:buSzTx/>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T</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yö on </a:t>
            </a:r>
            <a:r>
              <a:rPr lang="fi-FI" sz="1200">
                <a:solidFill>
                  <a:srgbClr val="FFFFFF"/>
                </a:solidFill>
                <a:latin typeface="Arial" panose="020B0604020202020204" pitchFamily="34" charset="0"/>
                <a:cs typeface="Arial" panose="020B0604020202020204" pitchFamily="34" charset="0"/>
              </a:rPr>
              <a:t>usein monipuolista </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yhteistä työskentelyä muiden ammattilaisten kanssa opiskelijan tukemiseksi. Näin myös työn kehittäminen vaatii laajempaa näkökulmaa ja yhteistä kehittämistä muiden ammattilaisten kanssa</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
        <p:nvSpPr>
          <p:cNvPr id="3" name="Tekstiruutu 2">
            <a:extLst>
              <a:ext uri="{FF2B5EF4-FFF2-40B4-BE49-F238E27FC236}">
                <a16:creationId xmlns:a16="http://schemas.microsoft.com/office/drawing/2014/main" id="{6356DCF5-0DDB-BEFF-1397-BACF25C7C8B3}"/>
              </a:ext>
            </a:extLst>
          </p:cNvPr>
          <p:cNvSpPr txBox="1"/>
          <p:nvPr/>
        </p:nvSpPr>
        <p:spPr>
          <a:xfrm>
            <a:off x="950976" y="6211669"/>
            <a:ext cx="10619232" cy="646331"/>
          </a:xfrm>
          <a:prstGeom prst="rect">
            <a:avLst/>
          </a:prstGeom>
          <a:noFill/>
        </p:spPr>
        <p:txBody>
          <a:bodyPr wrap="square">
            <a:spAutoFit/>
          </a:bodyPr>
          <a:lstStyle/>
          <a:p>
            <a:r>
              <a:rPr lang="fi-FI">
                <a:hlinkClick r:id="rId15"/>
              </a:rPr>
              <a:t>https://innokyla.fi/fi/toimintamalli/kuraattorityo-etela-savon-hyvinvointialueella-1</a:t>
            </a:r>
            <a:endParaRPr lang="fi-FI"/>
          </a:p>
          <a:p>
            <a:endParaRPr lang="fi-FI"/>
          </a:p>
        </p:txBody>
      </p:sp>
    </p:spTree>
    <p:extLst>
      <p:ext uri="{BB962C8B-B14F-4D97-AF65-F5344CB8AC3E}">
        <p14:creationId xmlns:p14="http://schemas.microsoft.com/office/powerpoint/2010/main" val="428114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792480" y="355601"/>
            <a:ext cx="10094112" cy="995906"/>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4.4 </a:t>
            </a:r>
            <a:r>
              <a:rPr lang="fi-FI" sz="3600">
                <a:solidFill>
                  <a:srgbClr val="000000"/>
                </a:solidFill>
              </a:rPr>
              <a:t>YHTEISÖ</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KURAATTORITYÖN KEHITTÄMINEN</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Toteutetaan Savonlinnan taidelukiossa opiskelijoilta syntyvien tarpeiden ja toiveiden mukaisesti tukeutuen kuraattorien vuosikelloon vahvistamalla opiskeluhuollon palveluita.</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Kuraattorityön painottui yksilötyöhön. </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Opiskelijoita saapuu ympäri Suomen ja lähiverkosto saattaa jäädä hyvin kauas nuoresta. Suuri tuen tarve yhteisöllisissä asioissa.</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Opiskelijahuoltopalveluiden vahvistaminen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Toimintamallien ja menetelmien kehittäminen yhteisöllisessä kuraattorityössä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a:solidFill>
                <a:srgbClr val="FFFFFF"/>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Opiskelijoilla on ollut läsnä aikuinen, jolla on ollut aikaa kohdata, </a:t>
            </a:r>
            <a:r>
              <a:rPr lang="fi-FI" sz="1200" err="1">
                <a:solidFill>
                  <a:srgbClr val="FFFFFF"/>
                </a:solidFill>
                <a:latin typeface="Arial" panose="020B0604020202020204" pitchFamily="34" charset="0"/>
                <a:cs typeface="Arial" panose="020B0604020202020204" pitchFamily="34" charset="0"/>
              </a:rPr>
              <a:t>osallistaa</a:t>
            </a:r>
            <a:r>
              <a:rPr lang="fi-FI" sz="1200">
                <a:solidFill>
                  <a:srgbClr val="FFFFFF"/>
                </a:solidFill>
                <a:latin typeface="Arial" panose="020B0604020202020204" pitchFamily="34" charset="0"/>
                <a:cs typeface="Arial" panose="020B0604020202020204" pitchFamily="34" charset="0"/>
              </a:rPr>
              <a:t> ja vastata opiskelijoilta nousseisiin tarpeisiin ja toiveisiin.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Viikoittaiset </a:t>
            </a:r>
            <a:r>
              <a:rPr lang="fi-FI" sz="1200">
                <a:solidFill>
                  <a:srgbClr val="FFFFFF"/>
                </a:solidFill>
                <a:latin typeface="Arial" panose="020B0604020202020204" pitchFamily="34" charset="0"/>
                <a:cs typeface="Arial" panose="020B0604020202020204" pitchFamily="34" charset="0"/>
              </a:rPr>
              <a:t>kurakahvit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Kuratassu (kuraattorin koira)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Tukipajat</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Matalan kynnyksen kohtaamiset edistävät yhteisöllisyyttä. Opiskelijat kaipaavat ja tarvitsevat kouluarjessaan aikuista, jolla on aikaa.</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1110996" y="6321077"/>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hlinkClick r:id="rId15"/>
              </a:rPr>
              <a:t>Innokylä</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hlinkClick r:id="rId15"/>
              </a:rPr>
              <a:t>: Yhteisöllinen kuraattorityö taidelukiossa</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9" name="Tekstiruutu 28">
            <a:extLst>
              <a:ext uri="{FF2B5EF4-FFF2-40B4-BE49-F238E27FC236}">
                <a16:creationId xmlns:a16="http://schemas.microsoft.com/office/drawing/2014/main" id="{6FA21365-C772-45C7-8A66-43CE6A6069BD}"/>
              </a:ext>
            </a:extLst>
          </p:cNvPr>
          <p:cNvSpPr txBox="1"/>
          <p:nvPr/>
        </p:nvSpPr>
        <p:spPr>
          <a:xfrm>
            <a:off x="8383524" y="2922960"/>
            <a:ext cx="2999232"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Kehittäjäkuraattorin työ koko Etelä-Savon alueella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Kasvatusohjaajan työ Yhteisöllinen opiskeluhuolto – Hyvinvoinnin vuosikello –hankkeessa Savonlinnassa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a:solidFill>
                <a:srgbClr val="FFFFFF"/>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784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0996" y="2947543"/>
            <a:ext cx="2999232" cy="1384995"/>
          </a:xfrm>
          <a:prstGeom prst="rect">
            <a:avLst/>
          </a:prstGeom>
          <a:noFill/>
        </p:spPr>
        <p:txBody>
          <a:bodyPr wrap="square" rtlCol="0">
            <a:spAutoFit/>
          </a:bodyPr>
          <a:lstStyle/>
          <a:p>
            <a:pPr>
              <a:defRPr/>
            </a:pPr>
            <a:r>
              <a:rPr lang="fi-FI" sz="1200">
                <a:solidFill>
                  <a:srgbClr val="FFFFFF"/>
                </a:solidFill>
                <a:latin typeface="Arial" panose="020B0604020202020204" pitchFamily="34" charset="0"/>
                <a:cs typeface="Arial" panose="020B0604020202020204" pitchFamily="34" charset="0"/>
              </a:rPr>
              <a:t>Nuorten psyykkinen oireilu lisääntyy ja tarvitaan näyttöön perustuvia menetelmiä nuorten tueksi ja työntekijöille työkaluiksi. Reagoimalla oikea-aikaisesti mielialaoireiluun pystytään ehkäisemään oireilun pitkittymistä.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53955"/>
            <a:ext cx="2999232"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Parantaa psykososiaalisten menetelmien saatavuutta ja ottaa käyttöön psykososiaalisia menetelmiä (mm. IPC, Cool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Kids</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perustasolla.</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Toteutettu yhteistyössä KYS:n psykososiaalisten menetelmien koordinaatiohankkeen kanssa (NMOK ja KYS lastenpsykiatria)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Lapsille ja nuorille varhaisempaa tukea perustasolla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Työntekijöille välineitä mielenterveyshaasteisten lasten ja nuorten auttamiseen</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63 IPC-koulutettua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19</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Cool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Kids</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ko</a:t>
            </a:r>
            <a:r>
              <a:rPr lang="fi-FI" sz="1200" err="1">
                <a:solidFill>
                  <a:srgbClr val="FFFFFF"/>
                </a:solidFill>
                <a:latin typeface="Arial" panose="020B0604020202020204" pitchFamily="34" charset="0"/>
                <a:cs typeface="Arial" panose="020B0604020202020204" pitchFamily="34" charset="0"/>
              </a:rPr>
              <a:t>ulutettua</a:t>
            </a:r>
            <a:r>
              <a:rPr lang="fi-FI" sz="1200">
                <a:solidFill>
                  <a:srgbClr val="FFFFFF"/>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Ohjatun omahoidon pilotit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hva:lla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Suunnitelma psykososiaalisten menetelmien koordinaatiosta </a:t>
            </a:r>
            <a:r>
              <a:rPr lang="fi-FI" sz="1200" err="1">
                <a:solidFill>
                  <a:srgbClr val="FFFFFF"/>
                </a:solidFill>
                <a:latin typeface="Arial" panose="020B0604020202020204" pitchFamily="34" charset="0"/>
                <a:cs typeface="Arial" panose="020B0604020202020204" pitchFamily="34" charset="0"/>
              </a:rPr>
              <a:t>hva:lla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Menetelmien käyttö ja käyttöön juurtuminen edellyttää jatkuvaa esihenkilön tukea</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000000"/>
                </a:solidFill>
                <a:latin typeface="Arial Black"/>
              </a:rPr>
              <a:t>4.5</a:t>
            </a:r>
            <a:r>
              <a:rPr kumimoji="0" lang="fi-FI" sz="3600" b="1" i="0" u="none" strike="noStrike" kern="1200" cap="none" spc="0" normalizeH="0" baseline="0" noProof="0">
                <a:ln>
                  <a:noFill/>
                </a:ln>
                <a:solidFill>
                  <a:srgbClr val="000000"/>
                </a:solidFill>
                <a:effectLst/>
                <a:uLnTx/>
                <a:uFillTx/>
                <a:latin typeface="Arial Black"/>
              </a:rPr>
              <a:t> LASTEN JA NUORTEN</a:t>
            </a:r>
            <a:r>
              <a:rPr lang="fi-FI" sz="3600">
                <a:solidFill>
                  <a:srgbClr val="000000"/>
                </a:solidFill>
                <a:latin typeface="Arial Black"/>
              </a:rPr>
              <a:t> </a:t>
            </a:r>
            <a:endPar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PSYKOSOSIAALISET MENETELMÄT</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2" name="Kuva 1">
            <a:extLst>
              <a:ext uri="{FF2B5EF4-FFF2-40B4-BE49-F238E27FC236}">
                <a16:creationId xmlns:a16="http://schemas.microsoft.com/office/drawing/2014/main" id="{091B5F6B-8762-4923-85FE-E50314BA0695}"/>
              </a:ext>
            </a:extLst>
          </p:cNvPr>
          <p:cNvPicPr>
            <a:picLocks noChangeAspect="1"/>
          </p:cNvPicPr>
          <p:nvPr/>
        </p:nvPicPr>
        <p:blipFill>
          <a:blip r:embed="rId15"/>
          <a:stretch>
            <a:fillRect/>
          </a:stretch>
        </p:blipFill>
        <p:spPr>
          <a:xfrm>
            <a:off x="950976" y="6204285"/>
            <a:ext cx="654540" cy="654540"/>
          </a:xfrm>
          <a:prstGeom prst="rect">
            <a:avLst/>
          </a:prstGeom>
        </p:spPr>
      </p:pic>
      <p:pic>
        <p:nvPicPr>
          <p:cNvPr id="3" name="Kuva 2">
            <a:extLst>
              <a:ext uri="{FF2B5EF4-FFF2-40B4-BE49-F238E27FC236}">
                <a16:creationId xmlns:a16="http://schemas.microsoft.com/office/drawing/2014/main" id="{309A409B-9F28-4226-A9ED-5B5490D72E3E}"/>
              </a:ext>
            </a:extLst>
          </p:cNvPr>
          <p:cNvPicPr>
            <a:picLocks noChangeAspect="1"/>
          </p:cNvPicPr>
          <p:nvPr/>
        </p:nvPicPr>
        <p:blipFill>
          <a:blip r:embed="rId16"/>
          <a:stretch>
            <a:fillRect/>
          </a:stretch>
        </p:blipFill>
        <p:spPr>
          <a:xfrm>
            <a:off x="1986160" y="6204284"/>
            <a:ext cx="654541" cy="654541"/>
          </a:xfrm>
          <a:prstGeom prst="rect">
            <a:avLst/>
          </a:prstGeom>
        </p:spPr>
      </p:pic>
    </p:spTree>
    <p:extLst>
      <p:ext uri="{BB962C8B-B14F-4D97-AF65-F5344CB8AC3E}">
        <p14:creationId xmlns:p14="http://schemas.microsoft.com/office/powerpoint/2010/main" val="228719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244008" y="2944060"/>
            <a:ext cx="30826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solidFill>
                  <a:schemeClr val="bg1"/>
                </a:solidFill>
                <a:effectLst/>
                <a:latin typeface="Arial" panose="020B0604020202020204" pitchFamily="34" charset="0"/>
              </a:rPr>
              <a:t>palveluohjaajan avulla poliklinikan erityistyöntekijöiden työaikaa jää  heidän osaamisalansa mukaiseen tarkoitukseen. </a:t>
            </a:r>
            <a:endParaRPr kumimoji="0" lang="fi-FI"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chemeClr val="bg1"/>
                </a:solidFill>
                <a:latin typeface="Arial" panose="020B0604020202020204" pitchFamily="34" charset="0"/>
              </a:rPr>
              <a:t>Palveluohjaaja on osa n</a:t>
            </a:r>
            <a:r>
              <a:rPr lang="fi-FI" sz="1200" b="0" i="0">
                <a:solidFill>
                  <a:schemeClr val="bg1"/>
                </a:solidFill>
                <a:effectLst/>
                <a:latin typeface="Arial" panose="020B0604020202020204" pitchFamily="34" charset="0"/>
              </a:rPr>
              <a:t>uoren kokonaisvaltaista hoitoa ja  hoidon suunnittelua sekä kokoaa oikeat verkostot nuoren ympärille.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u="none" strike="noStrike" kern="1200" cap="none" spc="0" normalizeH="0" baseline="0" noProof="0" err="1">
                <a:ln>
                  <a:noFill/>
                </a:ln>
                <a:solidFill>
                  <a:schemeClr val="bg1"/>
                </a:solidFill>
                <a:uLnTx/>
                <a:uFillTx/>
                <a:latin typeface="Arial" panose="020B0604020202020204" pitchFamily="34" charset="0"/>
                <a:ea typeface="+mn-ea"/>
                <a:cs typeface="Arial" panose="020B0604020202020204" pitchFamily="34" charset="0"/>
              </a:rPr>
              <a:t>Tavoitettav</a:t>
            </a:r>
            <a:r>
              <a:rPr lang="fi-FI" sz="1200" err="1">
                <a:solidFill>
                  <a:schemeClr val="bg1"/>
                </a:solidFill>
                <a:latin typeface="Arial" panose="020B0604020202020204" pitchFamily="34" charset="0"/>
                <a:cs typeface="Arial" panose="020B0604020202020204" pitchFamily="34" charset="0"/>
              </a:rPr>
              <a:t>issa</a:t>
            </a:r>
            <a:r>
              <a:rPr lang="fi-FI" sz="1200">
                <a:solidFill>
                  <a:schemeClr val="bg1"/>
                </a:solidFill>
                <a:latin typeface="Arial" panose="020B0604020202020204" pitchFamily="34" charset="0"/>
                <a:cs typeface="Arial" panose="020B0604020202020204" pitchFamily="34" charset="0"/>
              </a:rPr>
              <a:t> helposti nuorelle ja heidän perheelleen.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Perusterveydenhuolto </a:t>
            </a:r>
            <a:r>
              <a:rPr lang="fi-FI" sz="1200">
                <a:solidFill>
                  <a:srgbClr val="FFFFFF"/>
                </a:solidFill>
                <a:latin typeface="Arial" panose="020B0604020202020204" pitchFamily="34" charset="0"/>
                <a:cs typeface="Arial" panose="020B0604020202020204" pitchFamily="34" charset="0"/>
              </a:rPr>
              <a:t>ja erikoissairaanhoito</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Sosiaalipalvelut</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Pilotti vapautti jopa 20 % verkoston jäsenten työaikaa heidän omaan työhönsä.</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Asiakaspalaute palveluohjaajan työstä oli vaikuttavaa. </a:t>
            </a:r>
            <a:r>
              <a:rPr lang="fi-FI" sz="1200">
                <a:solidFill>
                  <a:srgbClr val="FFFFFF"/>
                </a:solidFill>
                <a:latin typeface="Arial" panose="020B0604020202020204" pitchFamily="34" charset="0"/>
                <a:cs typeface="Arial" panose="020B0604020202020204" pitchFamily="34" charset="0"/>
              </a:rPr>
              <a:t>Verkosto koki ohjaajan työn todella merkitykselliseksi ja hyödylliseksi.</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18 vuotiaiden kohdalla liian moni ammattilainen vaihtuu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täysi-</a:t>
            </a:r>
            <a:r>
              <a:rPr lang="fi-FI" sz="1200" err="1">
                <a:solidFill>
                  <a:srgbClr val="FFFFFF"/>
                </a:solidFill>
                <a:latin typeface="Arial" panose="020B0604020202020204" pitchFamily="34" charset="0"/>
                <a:cs typeface="Arial" panose="020B0604020202020204" pitchFamily="34" charset="0"/>
              </a:rPr>
              <a:t>ikäistymisen</a:t>
            </a:r>
            <a:r>
              <a:rPr lang="fi-FI" sz="1200">
                <a:solidFill>
                  <a:srgbClr val="FFFFFF"/>
                </a:solidFill>
                <a:latin typeface="Arial" panose="020B0604020202020204" pitchFamily="34" charset="0"/>
                <a:cs typeface="Arial" panose="020B0604020202020204" pitchFamily="34" charset="0"/>
              </a:rPr>
              <a:t> myötä. Nuorten oma toimintakyky ei aina tue tätä palvelurakenteen taitekohtaa.</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hlinkClick r:id="rId15"/>
              </a:rPr>
              <a:t>https://innokyla.fi/fi/model/3128/edit/develop</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latin typeface="Arial Black"/>
              </a:rPr>
              <a:t>4.6</a:t>
            </a:r>
            <a:r>
              <a:rPr kumimoji="0" lang="fi-FI" sz="3600" b="1" i="0" u="none" strike="noStrike" kern="1200" cap="none" spc="0" normalizeH="0" baseline="0" noProof="0">
                <a:ln>
                  <a:noFill/>
                </a:ln>
                <a:solidFill>
                  <a:srgbClr val="000000"/>
                </a:solidFill>
                <a:effectLst/>
                <a:uLnTx/>
                <a:uFillTx/>
                <a:latin typeface="Arial Black"/>
              </a:rPr>
              <a:t> PALVELUOHJAUS NUORISOPSYKIATRIALLA</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endParaRPr lang="fi-FI" sz="1400">
              <a:solidFill>
                <a:srgbClr val="000000"/>
              </a:solidFill>
              <a:latin typeface="Arial" panose="020B0604020202020204" pitchFamily="34" charset="0"/>
              <a:cs typeface="Arial" panose="020B0604020202020204" pitchFamily="34" charset="0"/>
            </a:endParaRPr>
          </a:p>
        </p:txBody>
      </p:sp>
      <p:sp>
        <p:nvSpPr>
          <p:cNvPr id="6" name="Tekstiruutu 5">
            <a:extLst>
              <a:ext uri="{FF2B5EF4-FFF2-40B4-BE49-F238E27FC236}">
                <a16:creationId xmlns:a16="http://schemas.microsoft.com/office/drawing/2014/main" id="{DE28AB1D-F361-DE2A-48A4-725A8CC58F96}"/>
              </a:ext>
            </a:extLst>
          </p:cNvPr>
          <p:cNvSpPr txBox="1"/>
          <p:nvPr/>
        </p:nvSpPr>
        <p:spPr>
          <a:xfrm>
            <a:off x="950975" y="1544614"/>
            <a:ext cx="9669423" cy="830997"/>
          </a:xfrm>
          <a:prstGeom prst="rect">
            <a:avLst/>
          </a:prstGeom>
          <a:noFill/>
        </p:spPr>
        <p:txBody>
          <a:bodyPr wrap="square">
            <a:spAutoFit/>
          </a:bodyPr>
          <a:lstStyle/>
          <a:p>
            <a:pPr lvl="0">
              <a:defRPr/>
            </a:pPr>
            <a:r>
              <a:rPr lang="fi-FI" sz="1200" b="1" i="0">
                <a:solidFill>
                  <a:srgbClr val="231F20"/>
                </a:solidFill>
                <a:effectLst/>
                <a:latin typeface="Arial" panose="020B0604020202020204" pitchFamily="34" charset="0"/>
              </a:rPr>
              <a:t>Palveluohjaaja tekee yhteistyötä psykiatrien, psykologien, psykiatrisen sairaanhoitajan, perheterapeutin sekä osastonsihteerien kanssa, ja toimii yhdyshenkilönä monien tahojen ja verkostojen välillä. Palveluohjaaja auttaa tiimiä hoitamalla heidän asiakkaidensa arkisia asioitaan, kuten Kelan etuuksien hakeminen tai kuntoutuksiin ja valmennuksiin ohjautuminen, kartoittaa eri palveluita, järjestää hoitokokouksia ja jalkautuu nuoren kanssa hänen arkeensa ja ympäristöönsä.  </a:t>
            </a:r>
            <a:r>
              <a:rPr lang="fi-FI" sz="1200" b="1">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031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Lasten omaishoidon tukea arvioitu eri palveluissa kuin lapsiperheiden muut palvelut. </a:t>
            </a:r>
            <a:r>
              <a:rPr lang="fi-FI" sz="1200">
                <a:solidFill>
                  <a:srgbClr val="FFFFFF"/>
                </a:solidFill>
                <a:latin typeface="Arial" panose="020B0604020202020204" pitchFamily="34" charset="0"/>
                <a:cs typeface="Arial" panose="020B0604020202020204" pitchFamily="34" charset="0"/>
              </a:rPr>
              <a:t>Omaishoidon tuen myöntämisen perusteet tarvitsivat tarkennusta</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Lasten omaishoidon tuki arvioidaan ja myönnetään siellä missä on kulloisenkin lapsen tarpeita vastaavat palvelut ja lapsi saa palveluidensa koordinointiin asiantuntevan omatyöntekijän.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Perhekeskustoiminta?</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Laadukkaampaa omaishoidon tuen arviointia sekä omaishoitolapsiperheiden tukea. Työntekijäresurssisäästö, kun omaishoidon tuessa sama omatyöntekijä, kuin muissa palveluissa.</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Esite, nettisivut, sääntökirja, työntekijöiden toimintaohje, lakisääteinen valmennusmateriaali perheille, koulutukset työntekijöille</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Monitasoinen sosiaalipalvelu, joka edellyttää perehtyneisyyttä lapsen kasvuun ja kehitykseen, sairauden tai vamman vaikutuksiin arjessa sekä omaishoitajan valmiuksiin ja koko perheen tukeen</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231648" y="6199667"/>
            <a:ext cx="8848344" cy="871693"/>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685800">
              <a:lnSpc>
                <a:spcPct val="107000"/>
              </a:lnSpc>
              <a:spcAft>
                <a:spcPts val="800"/>
              </a:spcAft>
            </a:pPr>
            <a:r>
              <a:rPr lang="fi-FI" sz="1800"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5"/>
              </a:rPr>
              <a:t>https://innokyla.fi/fi/toimintamalli/lapsiperheiden-omaishoidon-tuen-toimintamallin-kehittaminen-perhe-ja</a:t>
            </a:r>
            <a:r>
              <a:rPr lang="fi-FI" sz="1800" kern="100">
                <a:effectLst/>
                <a:latin typeface="Arial" panose="020B0604020202020204" pitchFamily="34" charset="0"/>
                <a:ea typeface="Calibri" panose="020F0502020204030204" pitchFamily="34" charset="0"/>
                <a:cs typeface="Arial" panose="020B0604020202020204" pitchFamily="34" charset="0"/>
              </a:rPr>
              <a:t> </a:t>
            </a:r>
            <a:endParaRPr lang="fi-FI"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rPr>
              <a:t>4.7</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 LAPSIPERHEIDEN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OMAISHOIDON KEHITTÄMINEN</a:t>
            </a:r>
          </a:p>
        </p:txBody>
      </p:sp>
    </p:spTree>
    <p:extLst>
      <p:ext uri="{BB962C8B-B14F-4D97-AF65-F5344CB8AC3E}">
        <p14:creationId xmlns:p14="http://schemas.microsoft.com/office/powerpoint/2010/main" val="316077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200329"/>
          </a:xfrm>
          <a:prstGeom prst="rect">
            <a:avLst/>
          </a:prstGeom>
          <a:noFill/>
        </p:spPr>
        <p:txBody>
          <a:bodyPr wrap="square" rtlCol="0">
            <a:spAutoFit/>
          </a:bodyPr>
          <a:lstStyle/>
          <a:p>
            <a:pPr algn="l" rtl="0" fontAlgn="base"/>
            <a:r>
              <a:rPr lang="fi-FI" sz="1200" b="0" i="0">
                <a:solidFill>
                  <a:schemeClr val="bg1"/>
                </a:solidFill>
                <a:effectLst/>
                <a:latin typeface="Source Sans Pro" panose="020B0503030403020204" pitchFamily="34" charset="0"/>
              </a:rPr>
              <a:t>Voimaperheet -toimintamallilla voidaan tunnistaa lapsen mahdollisia käytösongelmia varhaisemmassa vaiheessa ja antaa tukea sekä ohjeistusta vanhemmille lapsiarjen haasteisiin. </a:t>
            </a:r>
            <a:endParaRPr lang="fi-FI" sz="1200" b="0" i="0">
              <a:solidFill>
                <a:schemeClr val="bg1"/>
              </a:solidFill>
              <a:effectLst/>
              <a:latin typeface="Segoe UI" panose="020B0502040204020203" pitchFamily="34" charset="0"/>
            </a:endParaRPr>
          </a:p>
          <a:p>
            <a:pPr algn="l" rtl="0" fontAlgn="base"/>
            <a:r>
              <a:rPr lang="fi-FI" sz="1200" b="0" i="0">
                <a:solidFill>
                  <a:schemeClr val="bg1"/>
                </a:solidFill>
                <a:effectLst/>
                <a:latin typeface="Arial" panose="020B0604020202020204" pitchFamily="34" charset="0"/>
              </a:rPr>
              <a:t> </a:t>
            </a:r>
            <a:endParaRPr lang="fi-FI" sz="1200" b="0" i="0">
              <a:solidFill>
                <a:schemeClr val="bg1"/>
              </a:solidFill>
              <a:effectLst/>
              <a:latin typeface="Segoe UI" panose="020B0502040204020203"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Perheille avun ja tuen tarjoaminen mahdollisimman varhaisessa vaiheessa.</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Neuvola –palvelut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Turun yliopisto-koordinointi ja ohjaus</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1105 perhettä k</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ontaktoitiin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missä on 4-vuotias lapsi.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83 perhettä täytti kriteerit hoito-ohjelmasta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- 677 perhettä palautti lomakkeet / 1105 perheestä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-83 perhettä täytti kriteerit, josta 20 perhettä suoritti hoito-ohjelman loppuun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Miten HVA tukee  perheitä joissa on tuen tarvetta, mutta jotka eivät halua ottaa apua vastaan?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Kieltäytyneitä perheitä hoito-ohjelmasta oli 34 perhettä.</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latin typeface="Arial Black"/>
              </a:rPr>
              <a:t>4.8</a:t>
            </a:r>
            <a:r>
              <a:rPr kumimoji="0" lang="fi-FI" sz="3600" b="1" i="0" u="none" strike="noStrike" kern="1200" cap="none" spc="0" normalizeH="0" baseline="0" noProof="0">
                <a:ln>
                  <a:noFill/>
                </a:ln>
                <a:solidFill>
                  <a:srgbClr val="000000"/>
                </a:solidFill>
                <a:effectLst/>
                <a:uLnTx/>
                <a:uFillTx/>
                <a:latin typeface="Arial Black"/>
              </a:rPr>
              <a:t> </a:t>
            </a:r>
            <a:r>
              <a:rPr lang="fi-FI" sz="3600">
                <a:solidFill>
                  <a:srgbClr val="000000"/>
                </a:solidFill>
                <a:latin typeface="Arial Black"/>
              </a:rPr>
              <a:t>VOIMAPERHEET</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950976" y="1247320"/>
            <a:ext cx="8287512" cy="971387"/>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r>
              <a:rPr lang="fi-FI" sz="1800" i="0">
                <a:solidFill>
                  <a:srgbClr val="1D1D1B"/>
                </a:solidFill>
                <a:effectLst/>
                <a:latin typeface="Source Sans Pro" panose="020B0503030403020204" pitchFamily="34" charset="0"/>
              </a:rPr>
              <a:t>Voimaperheet on alle kouluikäisten käytösongelmien varhaisen tunnistamisen ja tuen hoitomalli. Hoitomallissa hyödynnetään digitalisaatiota, puhelimen välityksellä toteutettavaa vanhempainohjausta ja verkkopohjaista </a:t>
            </a:r>
            <a:r>
              <a:rPr lang="fi-FI" sz="1800" i="0" err="1">
                <a:solidFill>
                  <a:srgbClr val="1D1D1B"/>
                </a:solidFill>
                <a:effectLst/>
                <a:latin typeface="Source Sans Pro" panose="020B0503030403020204" pitchFamily="34" charset="0"/>
              </a:rPr>
              <a:t>psykoedukatiivista</a:t>
            </a:r>
            <a:r>
              <a:rPr lang="fi-FI" sz="1800" i="0">
                <a:solidFill>
                  <a:srgbClr val="1D1D1B"/>
                </a:solidFill>
                <a:effectLst/>
                <a:latin typeface="Source Sans Pro" panose="020B0503030403020204" pitchFamily="34" charset="0"/>
              </a:rPr>
              <a:t> hoito-ohjelmaa. </a:t>
            </a:r>
            <a:endParaRPr lang="fi-FI" sz="1400">
              <a:solidFill>
                <a:srgbClr val="000000"/>
              </a:solidFill>
              <a:latin typeface="Arial" panose="020B0604020202020204" pitchFamily="34" charset="0"/>
              <a:cs typeface="Arial" panose="020B0604020202020204" pitchFamily="34" charset="0"/>
            </a:endParaRPr>
          </a:p>
        </p:txBody>
      </p:sp>
      <p:sp>
        <p:nvSpPr>
          <p:cNvPr id="3" name="Tekstiruutu 2">
            <a:extLst>
              <a:ext uri="{FF2B5EF4-FFF2-40B4-BE49-F238E27FC236}">
                <a16:creationId xmlns:a16="http://schemas.microsoft.com/office/drawing/2014/main" id="{19BFCBC1-C402-A15C-A751-3796E9D502AC}"/>
              </a:ext>
            </a:extLst>
          </p:cNvPr>
          <p:cNvSpPr txBox="1"/>
          <p:nvPr/>
        </p:nvSpPr>
        <p:spPr>
          <a:xfrm>
            <a:off x="833628" y="6315182"/>
            <a:ext cx="10588752" cy="646331"/>
          </a:xfrm>
          <a:prstGeom prst="rect">
            <a:avLst/>
          </a:prstGeom>
          <a:noFill/>
        </p:spPr>
        <p:txBody>
          <a:bodyPr wrap="square">
            <a:spAutoFit/>
          </a:bodyPr>
          <a:lstStyle/>
          <a:p>
            <a:r>
              <a:rPr lang="fi-FI">
                <a:hlinkClick r:id="rId16"/>
              </a:rPr>
              <a:t>https://innokyla.fi/fi/toimintamalli/voimaperheet-toimintamallin-laajentaminen-etela-savossa</a:t>
            </a:r>
            <a:endParaRPr lang="fi-FI"/>
          </a:p>
          <a:p>
            <a:endParaRPr lang="fi-FI"/>
          </a:p>
        </p:txBody>
      </p:sp>
    </p:spTree>
    <p:extLst>
      <p:ext uri="{BB962C8B-B14F-4D97-AF65-F5344CB8AC3E}">
        <p14:creationId xmlns:p14="http://schemas.microsoft.com/office/powerpoint/2010/main" val="2800149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60064A-1C55-D137-50AB-2C96A4414261}"/>
            </a:ext>
          </a:extLst>
        </p:cNvPr>
        <p:cNvGrpSpPr/>
        <p:nvPr/>
      </p:nvGrpSpPr>
      <p:grpSpPr>
        <a:xfrm>
          <a:off x="0" y="0"/>
          <a:ext cx="0" cy="0"/>
          <a:chOff x="0" y="0"/>
          <a:chExt cx="0" cy="0"/>
        </a:xfrm>
      </p:grpSpPr>
      <p:sp>
        <p:nvSpPr>
          <p:cNvPr id="5" name="Suorakulmio 4">
            <a:extLst>
              <a:ext uri="{FF2B5EF4-FFF2-40B4-BE49-F238E27FC236}">
                <a16:creationId xmlns:a16="http://schemas.microsoft.com/office/drawing/2014/main" id="{B75DD836-C24F-AA8A-58F5-CDE8E41ADABC}"/>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6DA5AE68-2CEF-87E1-1223-72D96C571155}"/>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2052643E-1CDD-14AB-3285-8617C3ED96A5}"/>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2DCF67EB-9F23-AFF1-EC36-282618C5ACE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455A34C6-04B2-3ED4-D651-774E4C1176AD}"/>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C50C31C8-6916-0705-5169-8E0FFA631686}"/>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5CA1F61-1595-1D0A-64F7-0C68F92E256B}"/>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F6B74828-9204-64BB-92F6-B8A97496CDD6}"/>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4507389A-FAD1-AEC4-A876-20F9398DC6B9}"/>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19649825-4B0C-CB3B-7AFB-8C69E41DE4C4}"/>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529E1F43-AD7E-EEEA-BC39-67DFE56B4CE5}"/>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A7FD5474-C89D-4139-9EB0-EA7FF8BF5A33}"/>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15B4AAD3-1207-78A9-92B8-E39B102E650A}"/>
              </a:ext>
            </a:extLst>
          </p:cNvPr>
          <p:cNvSpPr txBox="1"/>
          <p:nvPr/>
        </p:nvSpPr>
        <p:spPr>
          <a:xfrm>
            <a:off x="1115568" y="2999232"/>
            <a:ext cx="2999232" cy="1200329"/>
          </a:xfrm>
          <a:prstGeom prst="rect">
            <a:avLst/>
          </a:prstGeom>
          <a:noFill/>
        </p:spPr>
        <p:txBody>
          <a:bodyPr wrap="square" rtlCol="0">
            <a:spAutoFit/>
          </a:bodyPr>
          <a:lstStyle/>
          <a:p>
            <a:pPr algn="l" rtl="0" fontAlgn="base"/>
            <a:r>
              <a:rPr lang="fi-FI" sz="1200" b="0" i="0">
                <a:solidFill>
                  <a:schemeClr val="bg1"/>
                </a:solidFill>
                <a:effectLst/>
                <a:latin typeface="Source Sans Pro" panose="020B0503030403020204" pitchFamily="34" charset="0"/>
              </a:rPr>
              <a:t>Voimaperheet -toimintamallilla voidaan tunnistaa lapsen mahdollisia käytösongelmia varhaisemmassa vaiheessa ja antaa tukea sekä ohjeistusta vanhemmille lapsiarjen haasteisiin. </a:t>
            </a:r>
            <a:endParaRPr lang="fi-FI" sz="1200" b="0" i="0">
              <a:solidFill>
                <a:schemeClr val="bg1"/>
              </a:solidFill>
              <a:effectLst/>
              <a:latin typeface="Segoe UI" panose="020B0502040204020203" pitchFamily="34" charset="0"/>
            </a:endParaRPr>
          </a:p>
          <a:p>
            <a:pPr algn="l" rtl="0" fontAlgn="base"/>
            <a:r>
              <a:rPr lang="fi-FI" sz="1200" b="0" i="0">
                <a:solidFill>
                  <a:schemeClr val="bg1"/>
                </a:solidFill>
                <a:effectLst/>
                <a:latin typeface="Arial" panose="020B0604020202020204" pitchFamily="34" charset="0"/>
              </a:rPr>
              <a:t> </a:t>
            </a:r>
            <a:endParaRPr lang="fi-FI" sz="1200" b="0" i="0">
              <a:solidFill>
                <a:schemeClr val="bg1"/>
              </a:solidFill>
              <a:effectLst/>
              <a:latin typeface="Segoe UI" panose="020B0502040204020203" pitchFamily="34" charset="0"/>
            </a:endParaRPr>
          </a:p>
        </p:txBody>
      </p:sp>
      <p:sp>
        <p:nvSpPr>
          <p:cNvPr id="22" name="Tekstiruutu 21">
            <a:extLst>
              <a:ext uri="{FF2B5EF4-FFF2-40B4-BE49-F238E27FC236}">
                <a16:creationId xmlns:a16="http://schemas.microsoft.com/office/drawing/2014/main" id="{F7644FB6-0E81-88E6-73B4-D4B6DCF26E00}"/>
              </a:ext>
            </a:extLst>
          </p:cNvPr>
          <p:cNvSpPr txBox="1"/>
          <p:nvPr/>
        </p:nvSpPr>
        <p:spPr>
          <a:xfrm>
            <a:off x="4760976" y="2999417"/>
            <a:ext cx="2999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Perheille avun ja tuen tarjoaminen mahdollisimman varhaisessa vaiheessa.</a:t>
            </a:r>
          </a:p>
        </p:txBody>
      </p:sp>
      <p:sp>
        <p:nvSpPr>
          <p:cNvPr id="23" name="Tekstiruutu 22">
            <a:extLst>
              <a:ext uri="{FF2B5EF4-FFF2-40B4-BE49-F238E27FC236}">
                <a16:creationId xmlns:a16="http://schemas.microsoft.com/office/drawing/2014/main" id="{45BE5AE9-D991-59DC-8FF7-FA20440C317F}"/>
              </a:ext>
            </a:extLst>
          </p:cNvPr>
          <p:cNvSpPr txBox="1"/>
          <p:nvPr/>
        </p:nvSpPr>
        <p:spPr>
          <a:xfrm>
            <a:off x="8410956" y="2999232"/>
            <a:ext cx="2999232"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FFFFFF"/>
                </a:solidFill>
                <a:latin typeface="Arial" panose="020B0604020202020204" pitchFamily="34" charset="0"/>
                <a:cs typeface="Arial" panose="020B0604020202020204" pitchFamily="34" charset="0"/>
              </a:rPr>
              <a:t>Neuvola –palvelut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Turun yliopisto-koordinointi ja ohjaus</a:t>
            </a:r>
          </a:p>
        </p:txBody>
      </p:sp>
      <p:sp>
        <p:nvSpPr>
          <p:cNvPr id="24" name="Tekstiruutu 23">
            <a:extLst>
              <a:ext uri="{FF2B5EF4-FFF2-40B4-BE49-F238E27FC236}">
                <a16:creationId xmlns:a16="http://schemas.microsoft.com/office/drawing/2014/main" id="{9D019968-F053-ADFB-A5CE-19CFD0F7F421}"/>
              </a:ext>
            </a:extLst>
          </p:cNvPr>
          <p:cNvSpPr txBox="1"/>
          <p:nvPr/>
        </p:nvSpPr>
        <p:spPr>
          <a:xfrm>
            <a:off x="1110996" y="490697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1105 perhettä k</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ontaktoitiin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missä on 4-vuotias lapsi.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83 perhettä täytti kriteerit hoito-ohjelmasta</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5" name="Tekstiruutu 24">
            <a:extLst>
              <a:ext uri="{FF2B5EF4-FFF2-40B4-BE49-F238E27FC236}">
                <a16:creationId xmlns:a16="http://schemas.microsoft.com/office/drawing/2014/main" id="{FFD849A8-A2B5-217C-74BE-08D2E021ED11}"/>
              </a:ext>
            </a:extLst>
          </p:cNvPr>
          <p:cNvSpPr txBox="1"/>
          <p:nvPr/>
        </p:nvSpPr>
        <p:spPr>
          <a:xfrm>
            <a:off x="4760976" y="490978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- 677 perhettä palautti lomakkeet / 1105 perheestä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-83 perhettä täytti kriteerit, josta 20 perhettä suoritti hoito-ohjelman loppuun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6" name="Tekstiruutu 25">
            <a:extLst>
              <a:ext uri="{FF2B5EF4-FFF2-40B4-BE49-F238E27FC236}">
                <a16:creationId xmlns:a16="http://schemas.microsoft.com/office/drawing/2014/main" id="{74941A49-64CA-517A-72C2-28BD6BB09F53}"/>
              </a:ext>
            </a:extLst>
          </p:cNvPr>
          <p:cNvSpPr txBox="1"/>
          <p:nvPr/>
        </p:nvSpPr>
        <p:spPr>
          <a:xfrm>
            <a:off x="8410956" y="4906970"/>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Miten HVA tukee  perheitä joissa on tuen tarvetta, mutta jotka eivät halua ottaa apua vastaan?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Kieltäytyneitä perheitä hoito-ohjelmasta oli 34 perhettä.</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4A19B076-E720-42F6-1CA3-4E4F2BFC30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E687B98E-1F9A-E628-E167-73F049286D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E1A1FBDF-8F3D-3140-8DDA-147F93D1A8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C9E4033D-3584-2E40-C2BB-DE7D97D9D3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15DED3D7-1DF0-DE03-1EA8-277A4AF240A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5A4CEE32-6AAB-8477-6874-1E5E06CDFD2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6EB8242-B956-85EC-90ED-FED64DB0C88C}"/>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1" name="Otsikko 5">
            <a:extLst>
              <a:ext uri="{FF2B5EF4-FFF2-40B4-BE49-F238E27FC236}">
                <a16:creationId xmlns:a16="http://schemas.microsoft.com/office/drawing/2014/main" id="{21778A24-A5BA-9EF3-92FD-F64F0886201A}"/>
              </a:ext>
            </a:extLst>
          </p:cNvPr>
          <p:cNvSpPr txBox="1">
            <a:spLocks/>
          </p:cNvSpPr>
          <p:nvPr/>
        </p:nvSpPr>
        <p:spPr>
          <a:xfrm>
            <a:off x="877824" y="482252"/>
            <a:ext cx="9998608" cy="971388"/>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latin typeface="Arial Black"/>
              </a:rPr>
              <a:t>4.9 KASVATUS JA PERHENEUVONTA</a:t>
            </a:r>
          </a:p>
        </p:txBody>
      </p:sp>
      <p:sp>
        <p:nvSpPr>
          <p:cNvPr id="32" name="Otsikko 5">
            <a:extLst>
              <a:ext uri="{FF2B5EF4-FFF2-40B4-BE49-F238E27FC236}">
                <a16:creationId xmlns:a16="http://schemas.microsoft.com/office/drawing/2014/main" id="{9E99021C-BF6F-6CE3-405A-F3D648494708}"/>
              </a:ext>
            </a:extLst>
          </p:cNvPr>
          <p:cNvSpPr txBox="1">
            <a:spLocks/>
          </p:cNvSpPr>
          <p:nvPr/>
        </p:nvSpPr>
        <p:spPr>
          <a:xfrm>
            <a:off x="950976" y="1247320"/>
            <a:ext cx="8287512" cy="971387"/>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r>
              <a:rPr lang="fi-FI" sz="1800">
                <a:solidFill>
                  <a:srgbClr val="1D1D1B"/>
                </a:solidFill>
                <a:latin typeface="Source Sans Pro" panose="020B0503030403020204" pitchFamily="34" charset="0"/>
              </a:rPr>
              <a:t>Projektin aikana tavoitteena yhdenmukaista ja </a:t>
            </a:r>
            <a:r>
              <a:rPr lang="fi-FI" sz="1800" i="0">
                <a:solidFill>
                  <a:srgbClr val="1D1D1B"/>
                </a:solidFill>
                <a:effectLst/>
                <a:latin typeface="Source Sans Pro" panose="020B0503030403020204" pitchFamily="34" charset="0"/>
              </a:rPr>
              <a:t>. </a:t>
            </a:r>
            <a:endParaRPr lang="fi-FI" sz="1400">
              <a:solidFill>
                <a:srgbClr val="000000"/>
              </a:solidFill>
              <a:latin typeface="Arial" panose="020B0604020202020204" pitchFamily="34" charset="0"/>
              <a:cs typeface="Arial" panose="020B0604020202020204" pitchFamily="34" charset="0"/>
            </a:endParaRPr>
          </a:p>
        </p:txBody>
      </p:sp>
      <p:sp>
        <p:nvSpPr>
          <p:cNvPr id="3" name="Tekstiruutu 2">
            <a:extLst>
              <a:ext uri="{FF2B5EF4-FFF2-40B4-BE49-F238E27FC236}">
                <a16:creationId xmlns:a16="http://schemas.microsoft.com/office/drawing/2014/main" id="{3FEFFA93-23D0-4ABE-1D0B-59A9B67B5E2C}"/>
              </a:ext>
            </a:extLst>
          </p:cNvPr>
          <p:cNvSpPr txBox="1"/>
          <p:nvPr/>
        </p:nvSpPr>
        <p:spPr>
          <a:xfrm>
            <a:off x="833628" y="6315182"/>
            <a:ext cx="10588752" cy="646331"/>
          </a:xfrm>
          <a:prstGeom prst="rect">
            <a:avLst/>
          </a:prstGeom>
          <a:noFill/>
        </p:spPr>
        <p:txBody>
          <a:bodyPr wrap="square">
            <a:spAutoFit/>
          </a:bodyPr>
          <a:lstStyle/>
          <a:p>
            <a:r>
              <a:rPr lang="fi-FI">
                <a:hlinkClick r:id="rId16"/>
              </a:rPr>
              <a:t>https://innokyla.fi/fi/toimintamalli/voimaperheet-toimintamallin-laajentaminen-etela-savossa</a:t>
            </a:r>
            <a:endParaRPr lang="fi-FI"/>
          </a:p>
          <a:p>
            <a:endParaRPr lang="fi-FI"/>
          </a:p>
        </p:txBody>
      </p:sp>
    </p:spTree>
    <p:extLst>
      <p:ext uri="{BB962C8B-B14F-4D97-AF65-F5344CB8AC3E}">
        <p14:creationId xmlns:p14="http://schemas.microsoft.com/office/powerpoint/2010/main" val="265574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animaatio, graafinen suunnittelu, muotoilu&#10;&#10;Kuvaus luotu automaattisesti">
            <a:extLst>
              <a:ext uri="{FF2B5EF4-FFF2-40B4-BE49-F238E27FC236}">
                <a16:creationId xmlns:a16="http://schemas.microsoft.com/office/drawing/2014/main" id="{68366E02-4B37-B75A-6531-71F961F4B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16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6582E-1AC2-4172-8EF7-563D63A10AC9}"/>
              </a:ext>
            </a:extLst>
          </p:cNvPr>
          <p:cNvSpPr>
            <a:spLocks noGrp="1"/>
          </p:cNvSpPr>
          <p:nvPr>
            <p:ph type="ctrTitle"/>
          </p:nvPr>
        </p:nvSpPr>
        <p:spPr>
          <a:xfrm>
            <a:off x="838200" y="2162048"/>
            <a:ext cx="11259312" cy="2387600"/>
          </a:xfrm>
        </p:spPr>
        <p:txBody>
          <a:bodyPr>
            <a:normAutofit/>
          </a:bodyPr>
          <a:lstStyle/>
          <a:p>
            <a:r>
              <a:rPr lang="fi-FI" sz="6000"/>
              <a:t>Tietoperusteisen toiminnan vahvistaminen</a:t>
            </a:r>
          </a:p>
        </p:txBody>
      </p:sp>
      <p:sp>
        <p:nvSpPr>
          <p:cNvPr id="5" name="Tekstin paikkamerkki 4">
            <a:extLst>
              <a:ext uri="{FF2B5EF4-FFF2-40B4-BE49-F238E27FC236}">
                <a16:creationId xmlns:a16="http://schemas.microsoft.com/office/drawing/2014/main" id="{42DC43A0-95F2-40BC-85CC-FB126BBA938D}"/>
              </a:ext>
            </a:extLst>
          </p:cNvPr>
          <p:cNvSpPr>
            <a:spLocks noGrp="1"/>
          </p:cNvSpPr>
          <p:nvPr>
            <p:ph type="subTitle" idx="1"/>
          </p:nvPr>
        </p:nvSpPr>
        <p:spPr>
          <a:xfrm>
            <a:off x="838200" y="4622800"/>
            <a:ext cx="9144000" cy="645567"/>
          </a:xfrm>
        </p:spPr>
        <p:txBody>
          <a:bodyPr>
            <a:normAutofit/>
          </a:bodyPr>
          <a:lstStyle/>
          <a:p>
            <a:r>
              <a:rPr lang="fi-FI"/>
              <a:t>7. Kehittämiskokonaisuus</a:t>
            </a:r>
          </a:p>
        </p:txBody>
      </p:sp>
      <p:sp>
        <p:nvSpPr>
          <p:cNvPr id="4" name="Dian numeron paikkamerkki 3">
            <a:extLst>
              <a:ext uri="{FF2B5EF4-FFF2-40B4-BE49-F238E27FC236}">
                <a16:creationId xmlns:a16="http://schemas.microsoft.com/office/drawing/2014/main" id="{5857D850-E331-4458-BE28-DEF067B4C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BB44F-7B72-EC4D-BE8A-419BCE6CF7A5}" type="slidenum">
              <a:rPr kumimoji="0" lang="fi-FI"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6840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751840" y="426721"/>
            <a:ext cx="8738389" cy="924786"/>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a:ln>
                  <a:noFill/>
                </a:ln>
                <a:solidFill>
                  <a:srgbClr val="000000"/>
                </a:solidFill>
                <a:effectLst/>
                <a:uLnTx/>
                <a:uFillTx/>
                <a:latin typeface="Arial Black" panose="020B0604020202020204" pitchFamily="34" charset="0"/>
                <a:ea typeface="+mj-ea"/>
              </a:rPr>
              <a:t>5</a:t>
            </a:r>
            <a:r>
              <a:rPr lang="fi-FI" sz="3200">
                <a:solidFill>
                  <a:srgbClr val="000000"/>
                </a:solidFill>
              </a:rPr>
              <a:t>.1 TYÖIKÄISTEN SOSIAALIOHJAUS</a:t>
            </a:r>
          </a:p>
          <a:p>
            <a:pPr marL="0" marR="0" lvl="0" indent="0" algn="l" defTabSz="914400" rtl="0" eaLnBrk="1" fontAlgn="auto" latinLnBrk="0" hangingPunct="1">
              <a:lnSpc>
                <a:spcPct val="90000"/>
              </a:lnSpc>
              <a:spcBef>
                <a:spcPct val="0"/>
              </a:spcBef>
              <a:spcAft>
                <a:spcPts val="0"/>
              </a:spcAft>
              <a:buClrTx/>
              <a:buSzTx/>
              <a:buFontTx/>
              <a:buNone/>
              <a:tabLst/>
              <a:defRPr/>
            </a:pPr>
            <a:r>
              <a:rPr lang="fi-FI" sz="3200">
                <a:solidFill>
                  <a:srgbClr val="000000"/>
                </a:solidFill>
              </a:rPr>
              <a:t>PERUSTERVEYDENHUOLLOSSA</a:t>
            </a:r>
            <a:endParaRPr kumimoji="0" lang="fi-FI" sz="3200" b="1" i="0" u="none" strike="noStrike" kern="1200" cap="none" spc="0" normalizeH="0" baseline="0" noProof="0">
              <a:ln>
                <a:noFill/>
              </a:ln>
              <a:solidFill>
                <a:srgbClr val="000000"/>
              </a:solidFill>
              <a:effectLst/>
              <a:uLnTx/>
              <a:uFillTx/>
              <a:latin typeface="Arial Black" panose="020B0604020202020204" pitchFamily="34" charset="0"/>
              <a:ea typeface="+mj-ea"/>
            </a:endParaRP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372605"/>
            <a:ext cx="8202168" cy="891187"/>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800" kern="100">
                <a:latin typeface="Calibri" panose="020F0502020204030204" pitchFamily="34" charset="0"/>
                <a:ea typeface="Arial" panose="020B0604020202020204" pitchFamily="34" charset="0"/>
              </a:rPr>
              <a:t>T</a:t>
            </a:r>
            <a:r>
              <a:rPr lang="fi-FI" sz="1800" kern="100">
                <a:effectLst/>
                <a:latin typeface="Calibri" panose="020F0502020204030204" pitchFamily="34" charset="0"/>
                <a:ea typeface="Arial" panose="020B0604020202020204" pitchFamily="34" charset="0"/>
              </a:rPr>
              <a:t>avoitteena oli luoda toimintamalli, jossa työikäisten sosiaaliohjaaja toimii osana terveydenhuollon vastaanoton tiimiä, jolloin yhteydenoton kynnys sosiaalihuoltoon madaltuu ja sotekeskuspalveluista muodostuu ehjä kokonaisuus. </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0995" y="2959522"/>
            <a:ext cx="30449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chemeClr val="bg1"/>
                </a:solidFill>
                <a:latin typeface="Arial" panose="020B0604020202020204" pitchFamily="34" charset="0"/>
                <a:cs typeface="Arial" panose="020B0604020202020204" pitchFamily="34" charset="0"/>
              </a:rPr>
              <a:t>Tarve </a:t>
            </a:r>
            <a:r>
              <a:rPr lang="fi-FI" sz="1200" kern="100">
                <a:solidFill>
                  <a:schemeClr val="bg1"/>
                </a:solidFill>
                <a:effectLst/>
                <a:latin typeface="Arial" panose="020B0604020202020204" pitchFamily="34" charset="0"/>
                <a:ea typeface="Arial" panose="020B0604020202020204" pitchFamily="34" charset="0"/>
                <a:cs typeface="Arial" panose="020B0604020202020204" pitchFamily="34" charset="0"/>
              </a:rPr>
              <a:t>yhteistyön lisäämiselle ja yhteydenottotapojen selkiyttämiselle terveydenhuollon ja sosiaalihuollon välillä.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00" cap="none" spc="0" normalizeH="0" baseline="0" noProof="0">
              <a:ln>
                <a:noFill/>
              </a:ln>
              <a:solidFill>
                <a:schemeClr val="bg1"/>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00" err="1">
                <a:solidFill>
                  <a:schemeClr val="bg1"/>
                </a:solidFill>
                <a:effectLst/>
                <a:latin typeface="Arial" panose="020B0604020202020204" pitchFamily="34" charset="0"/>
                <a:cs typeface="Arial" panose="020B0604020202020204" pitchFamily="34" charset="0"/>
              </a:rPr>
              <a:t>Yhteentoimivuuden</a:t>
            </a:r>
            <a:r>
              <a:rPr lang="fi-FI" sz="1200" kern="100">
                <a:solidFill>
                  <a:schemeClr val="bg1"/>
                </a:solidFill>
                <a:latin typeface="Arial" panose="020B0604020202020204" pitchFamily="34" charset="0"/>
                <a:cs typeface="Arial" panose="020B0604020202020204" pitchFamily="34" charset="0"/>
              </a:rPr>
              <a:t>, monialaisuuden, laadun ja oikea-aikaisuuden kehittäminen.</a:t>
            </a:r>
            <a:endParaRPr kumimoji="0" lang="fi-FI"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47641" y="298496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S</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osiaaliohjauksen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malli perusterveydenhuoltoon.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Matalan kynnyksen sosiaaliohjaus. Sosiaalihuollon digipalveluiden kehittäminen.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Perusterveydenhuolto yhteistyötahona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Terveyssosiaalityö vertailukohtana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Digitaalinen sote-keskus</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Asiakkaille ennaltaehkäisevää sosiaalipalveluiden ohjausta ja neuvontaa matalalla kynnyksellä. Moniammatillisen yhteistyön vahvistuminen. Sote-palveluiden integraation edistyminen.</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Vastaanoton ja työikäisten sosiaalipalveluiden yhteistyö jatkuu mm. moniammatillisissa tiimeissä.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Työikäisten </a:t>
            </a:r>
            <a:r>
              <a:rPr lang="fi-FI" sz="1200" err="1">
                <a:solidFill>
                  <a:srgbClr val="FFFFFF"/>
                </a:solidFill>
                <a:latin typeface="Arial" panose="020B0604020202020204" pitchFamily="34" charset="0"/>
                <a:cs typeface="Arial" panose="020B0604020202020204" pitchFamily="34" charset="0"/>
              </a:rPr>
              <a:t>chat</a:t>
            </a:r>
            <a:r>
              <a:rPr lang="fi-FI" sz="1200">
                <a:solidFill>
                  <a:srgbClr val="FFFFFF"/>
                </a:solidFill>
                <a:latin typeface="Arial" panose="020B0604020202020204" pitchFamily="34" charset="0"/>
                <a:cs typeface="Arial" panose="020B0604020202020204" pitchFamily="34" charset="0"/>
              </a:rPr>
              <a:t>-palvelun aloitusta valmistellaan.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Valmius t</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unnistaa</a:t>
            </a:r>
            <a:r>
              <a:rPr lang="fi-FI" sz="1200">
                <a:solidFill>
                  <a:srgbClr val="FFFFFF"/>
                </a:solidFill>
                <a:latin typeface="Arial" panose="020B0604020202020204" pitchFamily="34" charset="0"/>
                <a:cs typeface="Arial" panose="020B0604020202020204" pitchFamily="34" charset="0"/>
              </a:rPr>
              <a:t> </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sosiaalihuollon palvelutarve terveydenhuollossa vahvistuu vuorovaikutuksessa ja ajan kanssa.</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91505" y="633702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1400">
                <a:solidFill>
                  <a:srgbClr val="000000"/>
                </a:solidFill>
                <a:latin typeface="Arial" panose="020B0604020202020204" pitchFamily="34" charset="0"/>
                <a:cs typeface="Arial" panose="020B0604020202020204" pitchFamily="34" charset="0"/>
                <a:hlinkClick r:id="rId15"/>
              </a:rPr>
              <a:t>L</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hlinkClick r:id="rId15"/>
              </a:rPr>
              <a:t>inkki</a:t>
            </a:r>
            <a:r>
              <a:rPr kumimoji="0" 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15"/>
              </a:rPr>
              <a:t> toimintamalliin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hlinkClick r:id="rId15"/>
              </a:rPr>
              <a:t>Innokyläss</a:t>
            </a:r>
            <a:r>
              <a:rPr lang="fi-FI" sz="1400">
                <a:solidFill>
                  <a:srgbClr val="000000"/>
                </a:solidFill>
                <a:latin typeface="Arial" panose="020B0604020202020204" pitchFamily="34" charset="0"/>
                <a:cs typeface="Arial" panose="020B0604020202020204" pitchFamily="34" charset="0"/>
                <a:hlinkClick r:id="rId15"/>
              </a:rPr>
              <a:t>ä</a:t>
            </a:r>
            <a:r>
              <a:rPr kumimoji="0" lang="fi-FI"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15"/>
              </a:rPr>
              <a:t> </a:t>
            </a:r>
            <a:endPar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05725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6582E-1AC2-4172-8EF7-563D63A10AC9}"/>
              </a:ext>
            </a:extLst>
          </p:cNvPr>
          <p:cNvSpPr>
            <a:spLocks noGrp="1"/>
          </p:cNvSpPr>
          <p:nvPr>
            <p:ph type="ctrTitle"/>
          </p:nvPr>
        </p:nvSpPr>
        <p:spPr>
          <a:xfrm>
            <a:off x="838200" y="2162048"/>
            <a:ext cx="11259312" cy="2387600"/>
          </a:xfrm>
        </p:spPr>
        <p:txBody>
          <a:bodyPr>
            <a:normAutofit/>
          </a:bodyPr>
          <a:lstStyle/>
          <a:p>
            <a:r>
              <a:rPr lang="fi-FI" sz="6000"/>
              <a:t>Tietoperusteisen toiminnan vahvistaminen</a:t>
            </a:r>
          </a:p>
        </p:txBody>
      </p:sp>
      <p:sp>
        <p:nvSpPr>
          <p:cNvPr id="5" name="Tekstin paikkamerkki 4">
            <a:extLst>
              <a:ext uri="{FF2B5EF4-FFF2-40B4-BE49-F238E27FC236}">
                <a16:creationId xmlns:a16="http://schemas.microsoft.com/office/drawing/2014/main" id="{42DC43A0-95F2-40BC-85CC-FB126BBA938D}"/>
              </a:ext>
            </a:extLst>
          </p:cNvPr>
          <p:cNvSpPr>
            <a:spLocks noGrp="1"/>
          </p:cNvSpPr>
          <p:nvPr>
            <p:ph type="subTitle" idx="1"/>
          </p:nvPr>
        </p:nvSpPr>
        <p:spPr>
          <a:xfrm>
            <a:off x="838200" y="4622800"/>
            <a:ext cx="9144000" cy="645567"/>
          </a:xfrm>
        </p:spPr>
        <p:txBody>
          <a:bodyPr>
            <a:normAutofit/>
          </a:bodyPr>
          <a:lstStyle/>
          <a:p>
            <a:r>
              <a:rPr lang="fi-FI"/>
              <a:t>7. Kehittämiskokonaisuus</a:t>
            </a:r>
          </a:p>
        </p:txBody>
      </p:sp>
      <p:sp>
        <p:nvSpPr>
          <p:cNvPr id="4" name="Dian numeron paikkamerkki 3">
            <a:extLst>
              <a:ext uri="{FF2B5EF4-FFF2-40B4-BE49-F238E27FC236}">
                <a16:creationId xmlns:a16="http://schemas.microsoft.com/office/drawing/2014/main" id="{5857D850-E331-4458-BE28-DEF067B4C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BB44F-7B72-EC4D-BE8A-419BCE6CF7A5}" type="slidenum">
              <a:rPr kumimoji="0" lang="fi-FI"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3363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Systeeminen työote on valittu yhdeksi Etelä-Savon hyvinvointialueen lastensuojelun ja lapsiperheiden sosiaalityön työmuodoksi.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Systeemisen työotteen jalkauttamisen perhe- ja kasvatusneuvontaan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Täydennyskoulutusten/ verkosto-valmennuksen/työpajan järjestäminen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palveluiden yhtenäistyminen hyvinvointialueella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Lastensuojelu vs. lapsiperheiden palvelut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Hyvinvointialueen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uu</a:t>
            </a:r>
            <a:r>
              <a:rPr lang="fi-FI" sz="1200" err="1">
                <a:solidFill>
                  <a:srgbClr val="FFFFFF"/>
                </a:solidFill>
                <a:latin typeface="Arial" panose="020B0604020202020204" pitchFamily="34" charset="0"/>
                <a:cs typeface="Arial" panose="020B0604020202020204" pitchFamily="34" charset="0"/>
              </a:rPr>
              <a:t>distus</a:t>
            </a:r>
            <a:r>
              <a:rPr lang="fi-FI" sz="1200">
                <a:solidFill>
                  <a:srgbClr val="FFFFFF"/>
                </a:solidFill>
                <a:latin typeface="Arial" panose="020B0604020202020204" pitchFamily="34" charset="0"/>
                <a:cs typeface="Arial" panose="020B0604020202020204" pitchFamily="34" charset="0"/>
              </a:rPr>
              <a:t> vs. palveluiden kehittäminen</a:t>
            </a: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08329" y="4906970"/>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Lapsi- ja perheystävällinen toimintakulttuuri ja palvelut, joissa lapsen oikeudet toteutuvat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Asiakaslähtöisyys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Palveluiden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vaikuttavuuden parantaminen</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7656"/>
            <a:ext cx="2999232"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K</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asvatus</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ja perheneuvonnan-työntekijät </a:t>
            </a:r>
            <a:r>
              <a:rPr lang="fi-FI" sz="1200">
                <a:solidFill>
                  <a:srgbClr val="FFFFFF"/>
                </a:solidFill>
                <a:latin typeface="Arial" panose="020B0604020202020204" pitchFamily="34" charset="0"/>
                <a:cs typeface="Arial" panose="020B0604020202020204" pitchFamily="34" charset="0"/>
              </a:rPr>
              <a:t>koulutettiin (6pv)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solidFill>
                  <a:srgbClr val="FFFFFF"/>
                </a:solidFill>
                <a:latin typeface="Arial" panose="020B0604020202020204" pitchFamily="34" charset="0"/>
                <a:cs typeface="Arial" panose="020B0604020202020204" pitchFamily="34" charset="0"/>
              </a:rPr>
              <a:t>1x peruskoulutus, 3x täydennyskoulutusta, 3x työpajaa, 5x aamuhetkiä ja 1x verkostovalmennusta sekä 1x FIT-koulutus toteutunut</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Johdon ja esihenkilöiden merkitys toimintamallin mahdollistamisessa ja sen juurruttamisessa lapsiperhepalveluihin ja lastensuojeluun korostuu tulevaisuudessa.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
        <p:nvSpPr>
          <p:cNvPr id="31" name="Otsikko 5">
            <a:extLst>
              <a:ext uri="{FF2B5EF4-FFF2-40B4-BE49-F238E27FC236}">
                <a16:creationId xmlns:a16="http://schemas.microsoft.com/office/drawing/2014/main" id="{5FDF5F59-ECB2-4733-A985-2FA99781B8B9}"/>
              </a:ext>
            </a:extLst>
          </p:cNvPr>
          <p:cNvSpPr txBox="1">
            <a:spLocks/>
          </p:cNvSpPr>
          <p:nvPr/>
        </p:nvSpPr>
        <p:spPr>
          <a:xfrm>
            <a:off x="877824" y="482252"/>
            <a:ext cx="9998608" cy="97138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3600">
                <a:solidFill>
                  <a:srgbClr val="000000"/>
                </a:solidFill>
              </a:rPr>
              <a:t>4.2</a:t>
            </a: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 SYSTEEMISEN TYÖOTTEEN JALKAUTTAMINEN</a:t>
            </a:r>
          </a:p>
        </p:txBody>
      </p:sp>
      <p:sp>
        <p:nvSpPr>
          <p:cNvPr id="32" name="Otsikko 5">
            <a:extLst>
              <a:ext uri="{FF2B5EF4-FFF2-40B4-BE49-F238E27FC236}">
                <a16:creationId xmlns:a16="http://schemas.microsoft.com/office/drawing/2014/main" id="{656188CB-67C2-4F1F-8CFD-5B2512DEB824}"/>
              </a:ext>
            </a:extLst>
          </p:cNvPr>
          <p:cNvSpPr txBox="1">
            <a:spLocks/>
          </p:cNvSpPr>
          <p:nvPr/>
        </p:nvSpPr>
        <p:spPr>
          <a:xfrm>
            <a:off x="877824" y="1697175"/>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lvl="0">
              <a:defRPr/>
            </a:pPr>
            <a:r>
              <a:rPr lang="fi-FI" sz="1400">
                <a:solidFill>
                  <a:srgbClr val="000000"/>
                </a:solidFill>
                <a:latin typeface="Arial" panose="020B0604020202020204" pitchFamily="34" charset="0"/>
                <a:cs typeface="Arial" panose="020B0604020202020204" pitchFamily="34" charset="0"/>
              </a:rPr>
              <a:t>Esittelyteksti / alustus / lisätietoja</a:t>
            </a:r>
          </a:p>
        </p:txBody>
      </p:sp>
    </p:spTree>
    <p:extLst>
      <p:ext uri="{BB962C8B-B14F-4D97-AF65-F5344CB8AC3E}">
        <p14:creationId xmlns:p14="http://schemas.microsoft.com/office/powerpoint/2010/main" val="4207537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751840" y="426721"/>
            <a:ext cx="10124592" cy="924786"/>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5</a:t>
            </a:r>
            <a:r>
              <a:rPr lang="fi-FI" sz="3600">
                <a:solidFill>
                  <a:srgbClr val="000000"/>
                </a:solidFill>
              </a:rPr>
              <a:t>.1 SOSIAALIOHJAUS( MUUTA OTSIKKO)</a:t>
            </a:r>
            <a:endPar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endParaRP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Esittelyteksti / alustus / lisätietoja</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Esim</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Suun terveydenhuollon hoitopolkujen sujuvoittaminen.</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Esim</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Perusterveydenhuolto vs. erikoissairaanhoito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Hammaslääkäripäivystys</a:t>
            </a: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Kirjoita tähän. Älä liikuta tekstiruutua, pyri pysymään laatikon sisällä. Kirjoita yksittäisiä tukisanoja / lyhyt lause. Dia on tarkoitus pystyä silmäilemään läpi nopeasti.  </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4" y="6370319"/>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QR-koodi tai linkki </a:t>
            </a:r>
            <a:r>
              <a:rPr kumimoji="0" lang="fi-FI" sz="14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Innokylän</a:t>
            </a: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pilotti-sivulle? </a:t>
            </a:r>
          </a:p>
        </p:txBody>
      </p:sp>
    </p:spTree>
    <p:extLst>
      <p:ext uri="{BB962C8B-B14F-4D97-AF65-F5344CB8AC3E}">
        <p14:creationId xmlns:p14="http://schemas.microsoft.com/office/powerpoint/2010/main" val="812409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272665-88F2-1926-569C-A69C4E742559}"/>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84B9D3E2-1DB9-8D0D-E51D-1E3F72720E7F}"/>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88319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animaatio, graafinen suunnittelu, muotoilu&#10;&#10;Kuvaus luotu automaattisesti">
            <a:extLst>
              <a:ext uri="{FF2B5EF4-FFF2-40B4-BE49-F238E27FC236}">
                <a16:creationId xmlns:a16="http://schemas.microsoft.com/office/drawing/2014/main" id="{68366E02-4B37-B75A-6531-71F961F4B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917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graafinen suunnittelu, muotoilu&#10;&#10;Kuvaus luotu automaattisesti">
            <a:extLst>
              <a:ext uri="{FF2B5EF4-FFF2-40B4-BE49-F238E27FC236}">
                <a16:creationId xmlns:a16="http://schemas.microsoft.com/office/drawing/2014/main" id="{2014EE5E-88B0-8473-4057-AEF9832A8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020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 Tulostaminen&#10;&#10;Kuvaus luotu automaattisesti">
            <a:extLst>
              <a:ext uri="{FF2B5EF4-FFF2-40B4-BE49-F238E27FC236}">
                <a16:creationId xmlns:a16="http://schemas.microsoft.com/office/drawing/2014/main" id="{6C0416F1-48FA-7B33-6096-8BFCA90D2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30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7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5">
            <a:extLst>
              <a:ext uri="{FF2B5EF4-FFF2-40B4-BE49-F238E27FC236}">
                <a16:creationId xmlns:a16="http://schemas.microsoft.com/office/drawing/2014/main" id="{DC034C5C-DA38-4E1A-A409-3099A171F8CD}"/>
              </a:ext>
            </a:extLst>
          </p:cNvPr>
          <p:cNvSpPr txBox="1">
            <a:spLocks/>
          </p:cNvSpPr>
          <p:nvPr/>
        </p:nvSpPr>
        <p:spPr>
          <a:xfrm>
            <a:off x="877824" y="830535"/>
            <a:ext cx="999860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rgbClr val="000000"/>
                </a:solidFill>
                <a:effectLst/>
                <a:uLnTx/>
                <a:uFillTx/>
                <a:latin typeface="Arial Black" panose="020B0604020202020204" pitchFamily="34" charset="0"/>
                <a:ea typeface="+mj-ea"/>
              </a:rPr>
              <a:t>1.2 DIGITAALINEN SOTE-KESKUS</a:t>
            </a:r>
          </a:p>
        </p:txBody>
      </p:sp>
      <p:sp>
        <p:nvSpPr>
          <p:cNvPr id="5" name="Suorakulmio 4">
            <a:extLst>
              <a:ext uri="{FF2B5EF4-FFF2-40B4-BE49-F238E27FC236}">
                <a16:creationId xmlns:a16="http://schemas.microsoft.com/office/drawing/2014/main" id="{FD859ABB-5834-462C-9212-3ABE5F8F08A2}"/>
              </a:ext>
            </a:extLst>
          </p:cNvPr>
          <p:cNvSpPr/>
          <p:nvPr/>
        </p:nvSpPr>
        <p:spPr>
          <a:xfrm>
            <a:off x="95097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8B3ACDDC-CE96-41C3-A2B7-3FD623504B5E}"/>
              </a:ext>
            </a:extLst>
          </p:cNvPr>
          <p:cNvSpPr/>
          <p:nvPr/>
        </p:nvSpPr>
        <p:spPr>
          <a:xfrm>
            <a:off x="460095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13207B68-60F0-4DCF-AF69-296EDC230E80}"/>
              </a:ext>
            </a:extLst>
          </p:cNvPr>
          <p:cNvSpPr/>
          <p:nvPr/>
        </p:nvSpPr>
        <p:spPr>
          <a:xfrm>
            <a:off x="460095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uorakulmio 8">
            <a:extLst>
              <a:ext uri="{FF2B5EF4-FFF2-40B4-BE49-F238E27FC236}">
                <a16:creationId xmlns:a16="http://schemas.microsoft.com/office/drawing/2014/main" id="{9B73B4B9-6BCB-41D3-8220-195F8DD150FB}"/>
              </a:ext>
            </a:extLst>
          </p:cNvPr>
          <p:cNvSpPr/>
          <p:nvPr/>
        </p:nvSpPr>
        <p:spPr>
          <a:xfrm>
            <a:off x="8250936" y="2389395"/>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941DF77B-40CF-4CA5-8BD4-A673FBA6C11A}"/>
              </a:ext>
            </a:extLst>
          </p:cNvPr>
          <p:cNvSpPr/>
          <p:nvPr/>
        </p:nvSpPr>
        <p:spPr>
          <a:xfrm>
            <a:off x="825093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tsikko 5">
            <a:extLst>
              <a:ext uri="{FF2B5EF4-FFF2-40B4-BE49-F238E27FC236}">
                <a16:creationId xmlns:a16="http://schemas.microsoft.com/office/drawing/2014/main" id="{B88ACDEF-C6AC-4BC6-BC6C-A7A29910303A}"/>
              </a:ext>
            </a:extLst>
          </p:cNvPr>
          <p:cNvSpPr txBox="1">
            <a:spLocks/>
          </p:cNvSpPr>
          <p:nvPr/>
        </p:nvSpPr>
        <p:spPr>
          <a:xfrm>
            <a:off x="877824" y="1530096"/>
            <a:ext cx="8202168"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Digitaalinen sote-keskus koostuu Eloisan sähköisistä palveluista, joita ovat muun muassa moniammatillinen chat, sähköiset ajanvaraukset, Omaolo sekä etävastaanotot.</a:t>
            </a:r>
          </a:p>
        </p:txBody>
      </p:sp>
      <p:sp>
        <p:nvSpPr>
          <p:cNvPr id="13" name="Tekstiruutu 12">
            <a:extLst>
              <a:ext uri="{FF2B5EF4-FFF2-40B4-BE49-F238E27FC236}">
                <a16:creationId xmlns:a16="http://schemas.microsoft.com/office/drawing/2014/main" id="{786C91DD-D003-4256-BA6D-D5ECE23107B7}"/>
              </a:ext>
            </a:extLst>
          </p:cNvPr>
          <p:cNvSpPr txBox="1"/>
          <p:nvPr/>
        </p:nvSpPr>
        <p:spPr>
          <a:xfrm>
            <a:off x="1115568"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TAUSTA</a:t>
            </a:r>
          </a:p>
        </p:txBody>
      </p:sp>
      <p:sp>
        <p:nvSpPr>
          <p:cNvPr id="14" name="Tekstiruutu 13">
            <a:extLst>
              <a:ext uri="{FF2B5EF4-FFF2-40B4-BE49-F238E27FC236}">
                <a16:creationId xmlns:a16="http://schemas.microsoft.com/office/drawing/2014/main" id="{BB1E05FC-F4E1-47B7-8403-E04E08C44293}"/>
              </a:ext>
            </a:extLst>
          </p:cNvPr>
          <p:cNvSpPr txBox="1"/>
          <p:nvPr/>
        </p:nvSpPr>
        <p:spPr>
          <a:xfrm>
            <a:off x="4770120" y="2615184"/>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TAVOITE</a:t>
            </a:r>
          </a:p>
        </p:txBody>
      </p:sp>
      <p:sp>
        <p:nvSpPr>
          <p:cNvPr id="15" name="Tekstiruutu 14">
            <a:extLst>
              <a:ext uri="{FF2B5EF4-FFF2-40B4-BE49-F238E27FC236}">
                <a16:creationId xmlns:a16="http://schemas.microsoft.com/office/drawing/2014/main" id="{9ECEA4E9-DB6D-43B0-BFDE-BC6F34B03DD0}"/>
              </a:ext>
            </a:extLst>
          </p:cNvPr>
          <p:cNvSpPr txBox="1"/>
          <p:nvPr/>
        </p:nvSpPr>
        <p:spPr>
          <a:xfrm>
            <a:off x="8415528" y="2615183"/>
            <a:ext cx="152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RIIPPUVUUDET</a:t>
            </a:r>
          </a:p>
        </p:txBody>
      </p:sp>
      <p:sp>
        <p:nvSpPr>
          <p:cNvPr id="17" name="Suorakulmio 16">
            <a:extLst>
              <a:ext uri="{FF2B5EF4-FFF2-40B4-BE49-F238E27FC236}">
                <a16:creationId xmlns:a16="http://schemas.microsoft.com/office/drawing/2014/main" id="{D5C179FC-70B3-4CDF-9593-1D42D26A14D8}"/>
              </a:ext>
            </a:extLst>
          </p:cNvPr>
          <p:cNvSpPr/>
          <p:nvPr/>
        </p:nvSpPr>
        <p:spPr>
          <a:xfrm>
            <a:off x="950976" y="4352307"/>
            <a:ext cx="3319272" cy="1792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3514991A-5457-4FA1-8C49-26E7A1E2914B}"/>
              </a:ext>
            </a:extLst>
          </p:cNvPr>
          <p:cNvSpPr txBox="1"/>
          <p:nvPr/>
        </p:nvSpPr>
        <p:spPr>
          <a:xfrm>
            <a:off x="1115568" y="4578095"/>
            <a:ext cx="1197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HYÖDYT</a:t>
            </a:r>
          </a:p>
        </p:txBody>
      </p:sp>
      <p:sp>
        <p:nvSpPr>
          <p:cNvPr id="19" name="Tekstiruutu 18">
            <a:extLst>
              <a:ext uri="{FF2B5EF4-FFF2-40B4-BE49-F238E27FC236}">
                <a16:creationId xmlns:a16="http://schemas.microsoft.com/office/drawing/2014/main" id="{D739DF88-7E24-48A0-88B1-AEDEC427C1EC}"/>
              </a:ext>
            </a:extLst>
          </p:cNvPr>
          <p:cNvSpPr txBox="1"/>
          <p:nvPr/>
        </p:nvSpPr>
        <p:spPr>
          <a:xfrm>
            <a:off x="4770120" y="4578095"/>
            <a:ext cx="1325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TUOTOKSET</a:t>
            </a:r>
          </a:p>
        </p:txBody>
      </p:sp>
      <p:sp>
        <p:nvSpPr>
          <p:cNvPr id="20" name="Tekstiruutu 19">
            <a:extLst>
              <a:ext uri="{FF2B5EF4-FFF2-40B4-BE49-F238E27FC236}">
                <a16:creationId xmlns:a16="http://schemas.microsoft.com/office/drawing/2014/main" id="{80C3E5F9-C398-4C83-B1BD-5BBDBCA2553C}"/>
              </a:ext>
            </a:extLst>
          </p:cNvPr>
          <p:cNvSpPr txBox="1"/>
          <p:nvPr/>
        </p:nvSpPr>
        <p:spPr>
          <a:xfrm>
            <a:off x="8415528" y="4578095"/>
            <a:ext cx="15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OIVALLUKSET</a:t>
            </a:r>
          </a:p>
        </p:txBody>
      </p:sp>
      <p:sp>
        <p:nvSpPr>
          <p:cNvPr id="21" name="Tekstiruutu 20">
            <a:extLst>
              <a:ext uri="{FF2B5EF4-FFF2-40B4-BE49-F238E27FC236}">
                <a16:creationId xmlns:a16="http://schemas.microsoft.com/office/drawing/2014/main" id="{DD396BB9-994D-4E74-A2F5-AE20F9528A3D}"/>
              </a:ext>
            </a:extLst>
          </p:cNvPr>
          <p:cNvSpPr txBox="1"/>
          <p:nvPr/>
        </p:nvSpPr>
        <p:spPr>
          <a:xfrm>
            <a:off x="1115568" y="299923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Arial" panose="020B0604020202020204" pitchFamily="34" charset="0"/>
                <a:cs typeface="Arial" panose="020B0604020202020204" pitchFamily="34" charset="0"/>
              </a:rPr>
              <a:t>Rakenneuudistuksessa tehdyn kehitystyön jatkaminen: chatin laajentaminen ja digitaalisen sote-keskuksen perustaminen. Chat-palvelun kontaktit 3043 vuonna </a:t>
            </a:r>
            <a:r>
              <a:rPr lang="fi-FI" sz="1200">
                <a:solidFill>
                  <a:schemeClr val="bg1"/>
                </a:solidFill>
                <a:latin typeface="Arial" panose="020B0604020202020204" pitchFamily="34" charset="0"/>
                <a:cs typeface="Arial" panose="020B0604020202020204" pitchFamily="34" charset="0"/>
              </a:rPr>
              <a:t>2021</a:t>
            </a:r>
            <a:endParaRPr kumimoji="0" lang="fi-FI"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Tekstiruutu 21">
            <a:extLst>
              <a:ext uri="{FF2B5EF4-FFF2-40B4-BE49-F238E27FC236}">
                <a16:creationId xmlns:a16="http://schemas.microsoft.com/office/drawing/2014/main" id="{B4A0EA6C-A6FE-4355-8C0C-384817284B10}"/>
              </a:ext>
            </a:extLst>
          </p:cNvPr>
          <p:cNvSpPr txBox="1"/>
          <p:nvPr/>
        </p:nvSpPr>
        <p:spPr>
          <a:xfrm>
            <a:off x="4760976" y="2999417"/>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Digitaalinen sote-keskus edistämään sähköistä asiointia ja luomaan koko hyvinvointialueen laajuisia sähköisiä palveluja moniammatillisen digitiimin avulla.</a:t>
            </a:r>
          </a:p>
        </p:txBody>
      </p:sp>
      <p:sp>
        <p:nvSpPr>
          <p:cNvPr id="23" name="Tekstiruutu 22">
            <a:extLst>
              <a:ext uri="{FF2B5EF4-FFF2-40B4-BE49-F238E27FC236}">
                <a16:creationId xmlns:a16="http://schemas.microsoft.com/office/drawing/2014/main" id="{33CE5223-81A9-4E4C-A974-C88E81898F82}"/>
              </a:ext>
            </a:extLst>
          </p:cNvPr>
          <p:cNvSpPr txBox="1"/>
          <p:nvPr/>
        </p:nvSpPr>
        <p:spPr>
          <a:xfrm>
            <a:off x="8410956" y="2999232"/>
            <a:ext cx="29992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Avosairaanhoidon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Poikkileikkaavaa toimintaa koko sote-sektorin läpi. Kestävän kasvun –hanke 2023–2025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kstiruutu 23">
            <a:extLst>
              <a:ext uri="{FF2B5EF4-FFF2-40B4-BE49-F238E27FC236}">
                <a16:creationId xmlns:a16="http://schemas.microsoft.com/office/drawing/2014/main" id="{115BCDA2-6665-40F7-8DE1-57984BB478CF}"/>
              </a:ext>
            </a:extLst>
          </p:cNvPr>
          <p:cNvSpPr txBox="1"/>
          <p:nvPr/>
        </p:nvSpPr>
        <p:spPr>
          <a:xfrm>
            <a:off x="1110996" y="4906971"/>
            <a:ext cx="31592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Oikea-aikaiset, sujuvat, vaikuttavat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Kivijalan kuormituksen tasaaminen.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Chat-palvelussa 37 656 kontaktia:  tunnistautunutta 25 212. [-09/23]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Digilääkärikäynnit noin 20 %</a:t>
            </a:r>
          </a:p>
        </p:txBody>
      </p:sp>
      <p:sp>
        <p:nvSpPr>
          <p:cNvPr id="25" name="Tekstiruutu 24">
            <a:extLst>
              <a:ext uri="{FF2B5EF4-FFF2-40B4-BE49-F238E27FC236}">
                <a16:creationId xmlns:a16="http://schemas.microsoft.com/office/drawing/2014/main" id="{5B9808BD-1765-4A85-A895-0EC3233A0FE7}"/>
              </a:ext>
            </a:extLst>
          </p:cNvPr>
          <p:cNvSpPr txBox="1"/>
          <p:nvPr/>
        </p:nvSpPr>
        <p:spPr>
          <a:xfrm>
            <a:off x="4760976" y="4909782"/>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Chat-toimintamalli kuvattu.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Moniammatillinen digitiimi.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Koko </a:t>
            </a:r>
            <a:r>
              <a:rPr kumimoji="0" lang="fi-FI" sz="12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hva:n</a:t>
            </a: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laajuinen moniammatillinen chat. Chat-kanavia 9.</a:t>
            </a:r>
          </a:p>
        </p:txBody>
      </p:sp>
      <p:sp>
        <p:nvSpPr>
          <p:cNvPr id="26" name="Tekstiruutu 25">
            <a:extLst>
              <a:ext uri="{FF2B5EF4-FFF2-40B4-BE49-F238E27FC236}">
                <a16:creationId xmlns:a16="http://schemas.microsoft.com/office/drawing/2014/main" id="{2AC226A2-B6DA-45AB-820B-F7F10D388187}"/>
              </a:ext>
            </a:extLst>
          </p:cNvPr>
          <p:cNvSpPr txBox="1"/>
          <p:nvPr/>
        </p:nvSpPr>
        <p:spPr>
          <a:xfrm>
            <a:off x="8410956" y="4906970"/>
            <a:ext cx="2999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Digitaalisen sote-keskuksen toiminnalla on pystytty vastaamaan hoidon tarpeeseen erinomaisesti. Henkilökunnan rekrytointi helppoa.</a:t>
            </a:r>
          </a:p>
        </p:txBody>
      </p:sp>
      <p:pic>
        <p:nvPicPr>
          <p:cNvPr id="28" name="Kuva 27" descr="Tutkimus">
            <a:extLst>
              <a:ext uri="{FF2B5EF4-FFF2-40B4-BE49-F238E27FC236}">
                <a16:creationId xmlns:a16="http://schemas.microsoft.com/office/drawing/2014/main" id="{C5ABE2F9-FF27-4A5C-8239-001876AFF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692" y="2572426"/>
            <a:ext cx="387096" cy="387096"/>
          </a:xfrm>
          <a:prstGeom prst="rect">
            <a:avLst/>
          </a:prstGeom>
        </p:spPr>
      </p:pic>
      <p:pic>
        <p:nvPicPr>
          <p:cNvPr id="30" name="Kuva 29" descr="Kohde">
            <a:extLst>
              <a:ext uri="{FF2B5EF4-FFF2-40B4-BE49-F238E27FC236}">
                <a16:creationId xmlns:a16="http://schemas.microsoft.com/office/drawing/2014/main" id="{A3ECF580-8F03-424D-8ECF-F64BCA81C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555" y="2556442"/>
            <a:ext cx="419065" cy="419065"/>
          </a:xfrm>
          <a:prstGeom prst="rect">
            <a:avLst/>
          </a:prstGeom>
        </p:spPr>
      </p:pic>
      <p:pic>
        <p:nvPicPr>
          <p:cNvPr id="34" name="Kuva 33" descr="Nouseva trendi">
            <a:extLst>
              <a:ext uri="{FF2B5EF4-FFF2-40B4-BE49-F238E27FC236}">
                <a16:creationId xmlns:a16="http://schemas.microsoft.com/office/drawing/2014/main" id="{6F26BAC7-2E94-40DE-B4C6-4A2A42C6E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109" y="4519947"/>
            <a:ext cx="394645" cy="394645"/>
          </a:xfrm>
          <a:prstGeom prst="rect">
            <a:avLst/>
          </a:prstGeom>
        </p:spPr>
      </p:pic>
      <p:pic>
        <p:nvPicPr>
          <p:cNvPr id="38" name="Kuva 37" descr="Valintanauha">
            <a:extLst>
              <a:ext uri="{FF2B5EF4-FFF2-40B4-BE49-F238E27FC236}">
                <a16:creationId xmlns:a16="http://schemas.microsoft.com/office/drawing/2014/main" id="{3C991B61-81B7-4719-9C8B-C45D89D15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7806" y="4552603"/>
            <a:ext cx="358902" cy="358902"/>
          </a:xfrm>
          <a:prstGeom prst="rect">
            <a:avLst/>
          </a:prstGeom>
        </p:spPr>
      </p:pic>
      <p:pic>
        <p:nvPicPr>
          <p:cNvPr id="40" name="Kuva 39" descr="Pää ja hammaspyörät">
            <a:extLst>
              <a:ext uri="{FF2B5EF4-FFF2-40B4-BE49-F238E27FC236}">
                <a16:creationId xmlns:a16="http://schemas.microsoft.com/office/drawing/2014/main" id="{E20C74BC-ED9F-4D76-B852-0E98A38060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3140" y="4522959"/>
            <a:ext cx="388620" cy="388620"/>
          </a:xfrm>
          <a:prstGeom prst="rect">
            <a:avLst/>
          </a:prstGeom>
        </p:spPr>
      </p:pic>
      <p:pic>
        <p:nvPicPr>
          <p:cNvPr id="42" name="Kuva 41" descr="Käyttäjäverkosto">
            <a:extLst>
              <a:ext uri="{FF2B5EF4-FFF2-40B4-BE49-F238E27FC236}">
                <a16:creationId xmlns:a16="http://schemas.microsoft.com/office/drawing/2014/main" id="{EA433CD5-68A6-411A-A82E-54D40941D2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4385" y="2540456"/>
            <a:ext cx="419066" cy="419066"/>
          </a:xfrm>
          <a:prstGeom prst="rect">
            <a:avLst/>
          </a:prstGeom>
        </p:spPr>
      </p:pic>
      <p:sp>
        <p:nvSpPr>
          <p:cNvPr id="43" name="Otsikko 5">
            <a:extLst>
              <a:ext uri="{FF2B5EF4-FFF2-40B4-BE49-F238E27FC236}">
                <a16:creationId xmlns:a16="http://schemas.microsoft.com/office/drawing/2014/main" id="{DB0D1139-E688-4AA1-8789-E85D942B81A8}"/>
              </a:ext>
            </a:extLst>
          </p:cNvPr>
          <p:cNvSpPr txBox="1">
            <a:spLocks/>
          </p:cNvSpPr>
          <p:nvPr/>
        </p:nvSpPr>
        <p:spPr>
          <a:xfrm>
            <a:off x="877823" y="6370319"/>
            <a:ext cx="8858191" cy="52097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Lue lisää: </a:t>
            </a:r>
            <a:r>
              <a:rPr kumimoji="0" lang="fi-FI" sz="1400" b="1" i="0"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hlinkClick r:id="rId15"/>
              </a:rPr>
              <a:t>https://innokyla.fi/fi/toimintamalli/digitiimi-hyvinvointialueelleperusterveydenhuollossa</a:t>
            </a:r>
            <a:r>
              <a:rPr kumimoji="0" lang="fi-FI" sz="1400" b="1" i="0"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400" b="1" i="0"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0718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4281</Words>
  <Application>Microsoft Office PowerPoint</Application>
  <PresentationFormat>Laajakuva</PresentationFormat>
  <Paragraphs>667</Paragraphs>
  <Slides>45</Slides>
  <Notes>4</Notes>
  <HiddenSlides>0</HiddenSlides>
  <MMClips>0</MMClips>
  <ScaleCrop>false</ScaleCrop>
  <HeadingPairs>
    <vt:vector size="8" baseType="variant">
      <vt:variant>
        <vt:lpstr>Käytetyt fontit</vt:lpstr>
      </vt:variant>
      <vt:variant>
        <vt:i4>8</vt:i4>
      </vt:variant>
      <vt:variant>
        <vt:lpstr>Teema</vt:lpstr>
      </vt:variant>
      <vt:variant>
        <vt:i4>4</vt:i4>
      </vt:variant>
      <vt:variant>
        <vt:lpstr>Upotetut OLE-palvelimet</vt:lpstr>
      </vt:variant>
      <vt:variant>
        <vt:i4>1</vt:i4>
      </vt:variant>
      <vt:variant>
        <vt:lpstr>Dian otsikot</vt:lpstr>
      </vt:variant>
      <vt:variant>
        <vt:i4>45</vt:i4>
      </vt:variant>
    </vt:vector>
  </HeadingPairs>
  <TitlesOfParts>
    <vt:vector size="58" baseType="lpstr">
      <vt:lpstr>Aptos</vt:lpstr>
      <vt:lpstr>Arial</vt:lpstr>
      <vt:lpstr>Arial Black</vt:lpstr>
      <vt:lpstr>Calibri</vt:lpstr>
      <vt:lpstr>Calibri Light</vt:lpstr>
      <vt:lpstr>Segoe UI</vt:lpstr>
      <vt:lpstr>Source Sans Pro</vt:lpstr>
      <vt:lpstr>Wingdings</vt:lpstr>
      <vt:lpstr>Office-teema</vt:lpstr>
      <vt:lpstr>1_Office-teema</vt:lpstr>
      <vt:lpstr>Office-teema</vt:lpstr>
      <vt:lpstr>Office-teema</vt:lpstr>
      <vt:lpstr>think-cell Slide</vt:lpstr>
      <vt:lpstr>Me tehdään – Etelä-Savon Tulevaisuuden sosiaali- ja terveyskeskus –hanke (TSK2)</vt:lpstr>
      <vt:lpstr>Etelä-Savon tulevaisuuden sote-keskus –hankkeen keskeiset tavoitteet hankesuunnitelmassa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Mielenterveys- ja päihdepalvelut</vt:lpstr>
      <vt:lpstr>PowerPoint-esitys</vt:lpstr>
      <vt:lpstr>PowerPoint-esitys</vt:lpstr>
      <vt:lpstr>PowerPoint-esitys</vt:lpstr>
      <vt:lpstr>PowerPoint-esitys</vt:lpstr>
      <vt:lpstr>Laaja-alainen kuntoutus</vt:lpstr>
      <vt:lpstr>PowerPoint-esitys</vt:lpstr>
      <vt:lpstr>PowerPoint-esitys</vt:lpstr>
      <vt:lpstr>PowerPoint-esitys</vt:lpstr>
      <vt:lpstr>PowerPoint-esitys</vt:lpstr>
      <vt:lpstr>PowerPoint-esitys</vt:lpstr>
      <vt:lpstr>PowerPoint-esitys</vt:lpstr>
      <vt:lpstr>Lasten, nuorten ja perheiden palvelut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Tietoperusteisen toiminnan vahvistaminen</vt:lpstr>
      <vt:lpstr>PowerPoint-esitys</vt:lpstr>
      <vt:lpstr>Tietoperusteisen toiminnan vahvistaminen</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Taina Paananen</dc:creator>
  <cp:lastModifiedBy>Taina Paananen</cp:lastModifiedBy>
  <cp:revision>1</cp:revision>
  <dcterms:created xsi:type="dcterms:W3CDTF">2023-12-29T08:39:46Z</dcterms:created>
  <dcterms:modified xsi:type="dcterms:W3CDTF">2024-02-28T12:56:40Z</dcterms:modified>
</cp:coreProperties>
</file>