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33" r:id="rId2"/>
    <p:sldId id="2634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16" autoAdjust="0"/>
    <p:restoredTop sz="94660"/>
  </p:normalViewPr>
  <p:slideViewPr>
    <p:cSldViewPr snapToGrid="0">
      <p:cViewPr>
        <p:scale>
          <a:sx n="110" d="100"/>
          <a:sy n="110" d="100"/>
        </p:scale>
        <p:origin x="14" y="-1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sila Satu M" userId="1634bc36-b669-4706-ac45-cb0a3ef2eb16" providerId="ADAL" clId="{5F7271F3-A296-46F4-BCEB-470039FEB4F7}"/>
    <pc:docChg chg="custSel modSld">
      <pc:chgData name="Klasila Satu M" userId="1634bc36-b669-4706-ac45-cb0a3ef2eb16" providerId="ADAL" clId="{5F7271F3-A296-46F4-BCEB-470039FEB4F7}" dt="2024-05-06T12:13:29.546" v="292" actId="20577"/>
      <pc:docMkLst>
        <pc:docMk/>
      </pc:docMkLst>
      <pc:sldChg chg="modSp mod">
        <pc:chgData name="Klasila Satu M" userId="1634bc36-b669-4706-ac45-cb0a3ef2eb16" providerId="ADAL" clId="{5F7271F3-A296-46F4-BCEB-470039FEB4F7}" dt="2024-05-06T12:13:29.546" v="292" actId="20577"/>
        <pc:sldMkLst>
          <pc:docMk/>
          <pc:sldMk cId="2641454978" sldId="2633"/>
        </pc:sldMkLst>
        <pc:graphicFrameChg chg="modGraphic">
          <ac:chgData name="Klasila Satu M" userId="1634bc36-b669-4706-ac45-cb0a3ef2eb16" providerId="ADAL" clId="{5F7271F3-A296-46F4-BCEB-470039FEB4F7}" dt="2024-05-06T12:13:29.546" v="292" actId="20577"/>
          <ac:graphicFrameMkLst>
            <pc:docMk/>
            <pc:sldMk cId="2641454978" sldId="2633"/>
            <ac:graphicFrameMk id="6" creationId="{0E1E2880-D977-4DE9-B6CB-50783F639518}"/>
          </ac:graphicFrameMkLst>
        </pc:graphicFrameChg>
      </pc:sldChg>
    </pc:docChg>
  </pc:docChgLst>
  <pc:docChgLst>
    <pc:chgData name="Klasila Satu M" userId="1634bc36-b669-4706-ac45-cb0a3ef2eb16" providerId="ADAL" clId="{182A418F-B015-404D-8C9F-5995E3B5A288}"/>
    <pc:docChg chg="custSel modSld">
      <pc:chgData name="Klasila Satu M" userId="1634bc36-b669-4706-ac45-cb0a3ef2eb16" providerId="ADAL" clId="{182A418F-B015-404D-8C9F-5995E3B5A288}" dt="2024-06-05T05:27:55.811" v="1" actId="207"/>
      <pc:docMkLst>
        <pc:docMk/>
      </pc:docMkLst>
      <pc:sldChg chg="modSp mod">
        <pc:chgData name="Klasila Satu M" userId="1634bc36-b669-4706-ac45-cb0a3ef2eb16" providerId="ADAL" clId="{182A418F-B015-404D-8C9F-5995E3B5A288}" dt="2024-06-05T05:27:55.811" v="1" actId="207"/>
        <pc:sldMkLst>
          <pc:docMk/>
          <pc:sldMk cId="2641454978" sldId="2633"/>
        </pc:sldMkLst>
        <pc:graphicFrameChg chg="modGraphic">
          <ac:chgData name="Klasila Satu M" userId="1634bc36-b669-4706-ac45-cb0a3ef2eb16" providerId="ADAL" clId="{182A418F-B015-404D-8C9F-5995E3B5A288}" dt="2024-06-05T05:27:55.811" v="1" actId="207"/>
          <ac:graphicFrameMkLst>
            <pc:docMk/>
            <pc:sldMk cId="2641454978" sldId="2633"/>
            <ac:graphicFrameMk id="6" creationId="{0E1E2880-D977-4DE9-B6CB-50783F639518}"/>
          </ac:graphicFrameMkLst>
        </pc:graphicFrameChg>
      </pc:sldChg>
    </pc:docChg>
  </pc:docChgLst>
  <pc:docChgLst>
    <pc:chgData name="Klasila Satu M" userId="1634bc36-b669-4706-ac45-cb0a3ef2eb16" providerId="ADAL" clId="{CC2F66A9-3452-4288-AB3B-A70D7538F704}"/>
    <pc:docChg chg="custSel addSld modSld">
      <pc:chgData name="Klasila Satu M" userId="1634bc36-b669-4706-ac45-cb0a3ef2eb16" providerId="ADAL" clId="{CC2F66A9-3452-4288-AB3B-A70D7538F704}" dt="2024-03-12T14:40:06.221" v="1030" actId="14100"/>
      <pc:docMkLst>
        <pc:docMk/>
      </pc:docMkLst>
      <pc:sldChg chg="modSp mod modNotesTx">
        <pc:chgData name="Klasila Satu M" userId="1634bc36-b669-4706-ac45-cb0a3ef2eb16" providerId="ADAL" clId="{CC2F66A9-3452-4288-AB3B-A70D7538F704}" dt="2024-03-12T14:40:06.221" v="1030" actId="14100"/>
        <pc:sldMkLst>
          <pc:docMk/>
          <pc:sldMk cId="2641454978" sldId="2633"/>
        </pc:sldMkLst>
        <pc:spChg chg="mod">
          <ac:chgData name="Klasila Satu M" userId="1634bc36-b669-4706-ac45-cb0a3ef2eb16" providerId="ADAL" clId="{CC2F66A9-3452-4288-AB3B-A70D7538F704}" dt="2024-03-12T14:39:54.025" v="1028" actId="14100"/>
          <ac:spMkLst>
            <pc:docMk/>
            <pc:sldMk cId="2641454978" sldId="2633"/>
            <ac:spMk id="2" creationId="{078C8944-C181-4F9E-A5D7-74AB6C270EB0}"/>
          </ac:spMkLst>
        </pc:spChg>
        <pc:spChg chg="mod">
          <ac:chgData name="Klasila Satu M" userId="1634bc36-b669-4706-ac45-cb0a3ef2eb16" providerId="ADAL" clId="{CC2F66A9-3452-4288-AB3B-A70D7538F704}" dt="2024-03-12T14:39:59.672" v="1029" actId="1076"/>
          <ac:spMkLst>
            <pc:docMk/>
            <pc:sldMk cId="2641454978" sldId="2633"/>
            <ac:spMk id="5" creationId="{D18FE6C6-4618-44B3-823E-0EFA92E6EED4}"/>
          </ac:spMkLst>
        </pc:spChg>
        <pc:graphicFrameChg chg="mod modGraphic">
          <ac:chgData name="Klasila Satu M" userId="1634bc36-b669-4706-ac45-cb0a3ef2eb16" providerId="ADAL" clId="{CC2F66A9-3452-4288-AB3B-A70D7538F704}" dt="2024-03-12T14:40:06.221" v="1030" actId="14100"/>
          <ac:graphicFrameMkLst>
            <pc:docMk/>
            <pc:sldMk cId="2641454978" sldId="2633"/>
            <ac:graphicFrameMk id="6" creationId="{0E1E2880-D977-4DE9-B6CB-50783F639518}"/>
          </ac:graphicFrameMkLst>
        </pc:graphicFrameChg>
      </pc:sldChg>
      <pc:sldChg chg="new modNotesTx">
        <pc:chgData name="Klasila Satu M" userId="1634bc36-b669-4706-ac45-cb0a3ef2eb16" providerId="ADAL" clId="{CC2F66A9-3452-4288-AB3B-A70D7538F704}" dt="2024-03-12T14:18:41.166" v="706" actId="20577"/>
        <pc:sldMkLst>
          <pc:docMk/>
          <pc:sldMk cId="2797461007" sldId="26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A24C5-2ED4-4AB4-A392-45EC0A008504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BF60-36EF-42C0-BF83-BB0B8B3632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11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CC0033"/>
                </a:solidFill>
                <a:effectLst/>
                <a:latin typeface="-apple-system"/>
              </a:rPr>
              <a:t>Sujuva AVH potilaan kuntoutuspolku Kuntoutusosastolta kuntoutusosastolle ja sieltä kotikuntoutukseen</a:t>
            </a:r>
          </a:p>
          <a:p>
            <a:r>
              <a:rPr lang="fi-FI" dirty="0"/>
              <a:t>Mitä opittu? Uusia työkaluja, tärkeää, että kaikki oikeat henkilöt saadaan mukaan kehittämään, kun usealta palvelualueelta, esim. palveluohjaaja olisi ollut tärkeä olla tässä mukana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BF60-36EF-42C0-BF83-BB0B8B36323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029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7BF60-36EF-42C0-BF83-BB0B8B36323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69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jpeg"/><Relationship Id="rId9" Type="http://schemas.openxmlformats.org/officeDocument/2006/relationships/image" Target="../media/image23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4.jpeg"/><Relationship Id="rId9" Type="http://schemas.openxmlformats.org/officeDocument/2006/relationships/image" Target="../media/image25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6.jpeg"/><Relationship Id="rId9" Type="http://schemas.openxmlformats.org/officeDocument/2006/relationships/image" Target="../media/image27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31.jpeg"/><Relationship Id="rId9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jpeg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jpeg"/><Relationship Id="rId9" Type="http://schemas.openxmlformats.org/officeDocument/2006/relationships/image" Target="../media/image34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5.jpeg"/><Relationship Id="rId9" Type="http://schemas.openxmlformats.org/officeDocument/2006/relationships/image" Target="../media/image25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6.jpeg"/><Relationship Id="rId9" Type="http://schemas.openxmlformats.org/officeDocument/2006/relationships/image" Target="../media/image3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31.jpeg"/><Relationship Id="rId9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65E9A-F1F4-4EA7-B4A7-D9A819589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9"/>
          <a:stretch/>
        </p:blipFill>
        <p:spPr>
          <a:xfrm>
            <a:off x="-2688" y="1651279"/>
            <a:ext cx="3311416" cy="1794416"/>
          </a:xfrm>
          <a:prstGeom prst="rect">
            <a:avLst/>
          </a:prstGeom>
        </p:spPr>
      </p:pic>
      <p:pic>
        <p:nvPicPr>
          <p:cNvPr id="28" name="Picture 27" descr="A picture containing person, tree, outdoor&#10;&#10;Description automatically generated">
            <a:extLst>
              <a:ext uri="{FF2B5EF4-FFF2-40B4-BE49-F238E27FC236}">
                <a16:creationId xmlns:a16="http://schemas.microsoft.com/office/drawing/2014/main" id="{8B97635F-4196-4295-B665-95B959BA8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85" y="0"/>
            <a:ext cx="3097028" cy="1746181"/>
          </a:xfrm>
          <a:prstGeom prst="rect">
            <a:avLst/>
          </a:prstGeom>
        </p:spPr>
      </p:pic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27" name="Picture 26" descr="A person and person hugging&#10;&#10;Description automatically generated with low confidence">
            <a:extLst>
              <a:ext uri="{FF2B5EF4-FFF2-40B4-BE49-F238E27FC236}">
                <a16:creationId xmlns:a16="http://schemas.microsoft.com/office/drawing/2014/main" id="{923B39BE-38EE-466F-A960-816D4B841E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0685" y="1729397"/>
            <a:ext cx="3049200" cy="1723395"/>
          </a:xfrm>
          <a:prstGeom prst="rect">
            <a:avLst/>
          </a:prstGeom>
        </p:spPr>
      </p:pic>
      <p:pic>
        <p:nvPicPr>
          <p:cNvPr id="20" name="Picture 19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16F24DBE-68FA-4B17-9E8F-8702D9117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1" b="-12495"/>
          <a:stretch/>
        </p:blipFill>
        <p:spPr>
          <a:xfrm>
            <a:off x="6095998" y="-91440"/>
            <a:ext cx="6102573" cy="39808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189A41C-714C-49D1-ABBE-F9D200E50B07}"/>
              </a:ext>
            </a:extLst>
          </p:cNvPr>
          <p:cNvGrpSpPr/>
          <p:nvPr userDrawn="1"/>
        </p:nvGrpSpPr>
        <p:grpSpPr>
          <a:xfrm>
            <a:off x="0" y="5320566"/>
            <a:ext cx="12191999" cy="1754545"/>
            <a:chOff x="-1" y="5140325"/>
            <a:chExt cx="12191999" cy="17545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19405F-DD42-4E52-9E8D-0DB2CA76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24628" b="25482"/>
            <a:stretch/>
          </p:blipFill>
          <p:spPr>
            <a:xfrm>
              <a:off x="-1" y="5140325"/>
              <a:ext cx="12191999" cy="17176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651A8B-E725-4FE5-9868-9BF8C4F67ECA}"/>
                </a:ext>
              </a:extLst>
            </p:cNvPr>
            <p:cNvGrpSpPr/>
            <p:nvPr userDrawn="1"/>
          </p:nvGrpSpPr>
          <p:grpSpPr>
            <a:xfrm>
              <a:off x="403967" y="5830625"/>
              <a:ext cx="11468518" cy="1064245"/>
              <a:chOff x="403967" y="5788584"/>
              <a:chExt cx="11468518" cy="1064245"/>
            </a:xfrm>
          </p:grpSpPr>
          <p:pic>
            <p:nvPicPr>
              <p:cNvPr id="21" name="Picture 20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01E642FF-AF5A-4ED5-8D02-6CD85365C8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9491869" y="5838509"/>
                <a:ext cx="2380616" cy="994281"/>
              </a:xfrm>
              <a:prstGeom prst="rect">
                <a:avLst/>
              </a:prstGeom>
            </p:spPr>
          </p:pic>
          <p:pic>
            <p:nvPicPr>
              <p:cNvPr id="22" name="Picture 21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FCB620D5-8E9B-47B9-AC58-18CD9AE0E9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03967" y="5788584"/>
                <a:ext cx="3835648" cy="1009381"/>
              </a:xfrm>
              <a:prstGeom prst="rect">
                <a:avLst/>
              </a:prstGeom>
            </p:spPr>
          </p:pic>
          <p:pic>
            <p:nvPicPr>
              <p:cNvPr id="23" name="Picture 2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153F0387-CB6F-4C09-B007-D21EE32214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30" y="5968147"/>
                <a:ext cx="2948940" cy="884682"/>
              </a:xfrm>
              <a:prstGeom prst="rect">
                <a:avLst/>
              </a:prstGeom>
            </p:spPr>
          </p:pic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8EE0919-D5E7-458B-81C0-EA43FD33E0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4F80847-E362-47C9-B7F3-5F375EB017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3658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itaat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3EA2-AC95-4622-ACEB-805E1B24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A4DBB-A2F8-48D6-8DA9-24E488E60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9D3D1-EAC2-4453-99DF-CFD1AAF0B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97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mielenterve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mielenterveys</a:t>
            </a:r>
          </a:p>
        </p:txBody>
      </p:sp>
      <p:pic>
        <p:nvPicPr>
          <p:cNvPr id="8" name="Picture 7" descr="A stack of rocks&#10;&#10;Description automatically generated with low confidence">
            <a:extLst>
              <a:ext uri="{FF2B5EF4-FFF2-40B4-BE49-F238E27FC236}">
                <a16:creationId xmlns:a16="http://schemas.microsoft.com/office/drawing/2014/main" id="{1809DE15-2926-444E-AAF1-ADF25CCDF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39" y="3429933"/>
            <a:ext cx="3047139" cy="1743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7" name="Picture 6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C90A590C-78A1-4A71-B384-948AF1F8C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898" y="-1"/>
            <a:ext cx="9146620" cy="342902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005D17A-3DEF-4AFC-81D2-99948D540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7239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ikääntyne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vanhukset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05F2FD-2F8C-41C6-91AA-55FEDA14E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0" b="1761"/>
          <a:stretch/>
        </p:blipFill>
        <p:spPr>
          <a:xfrm>
            <a:off x="3038400" y="2700"/>
            <a:ext cx="9153600" cy="34245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3B5A474-1521-44EF-BDD4-93CDA8825CD1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D89B8853-FFB4-44D5-9451-92A2FCF5F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8F0AE26-FC5F-4EEF-80AC-1D2826F09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4" name="Picture 2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6ED76E0D-8E85-47E5-A3CB-93D1D927A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5" name="Kuva 2" descr="Terveyden ja hyvinvoinnin laitos THL">
              <a:extLst>
                <a:ext uri="{FF2B5EF4-FFF2-40B4-BE49-F238E27FC236}">
                  <a16:creationId xmlns:a16="http://schemas.microsoft.com/office/drawing/2014/main" id="{E1D6F782-D318-47E6-955B-F14FF503BEF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pic>
        <p:nvPicPr>
          <p:cNvPr id="4" name="Picture 3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593BF74F-24E1-4898-8814-D850A542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61" y="3427200"/>
            <a:ext cx="3048001" cy="1743262"/>
          </a:xfrm>
          <a:prstGeom prst="rect">
            <a:avLst/>
          </a:prstGeom>
        </p:spPr>
      </p:pic>
      <p:sp>
        <p:nvSpPr>
          <p:cNvPr id="18" name="Title 9">
            <a:extLst>
              <a:ext uri="{FF2B5EF4-FFF2-40B4-BE49-F238E27FC236}">
                <a16:creationId xmlns:a16="http://schemas.microsoft.com/office/drawing/2014/main" id="{D66BC17C-3F74-4382-95C4-702517068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25794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tkäaikaissaira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pitkäaikaissairaat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6" name="Picture 5" descr="A picture containing person, key&#10;&#10;Description automatically generated">
            <a:extLst>
              <a:ext uri="{FF2B5EF4-FFF2-40B4-BE49-F238E27FC236}">
                <a16:creationId xmlns:a16="http://schemas.microsoft.com/office/drawing/2014/main" id="{59A9D1B9-1BBF-4C03-A5C9-7C1FFECBF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03" y="3427200"/>
            <a:ext cx="3054117" cy="17142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F380B-369D-4913-9B72-65F7261B77D3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4" name="Picture 23" descr="Text&#10;&#10;Description automatically generated">
              <a:extLst>
                <a:ext uri="{FF2B5EF4-FFF2-40B4-BE49-F238E27FC236}">
                  <a16:creationId xmlns:a16="http://schemas.microsoft.com/office/drawing/2014/main" id="{D09A1AD2-7E42-4883-8619-0C46BCB90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FBDC0FE-0740-460D-9B4B-B65436AC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6" name="Picture 2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5844B48-89BC-4F44-86DC-7BD9DD17B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7" name="Kuva 2" descr="Terveyden ja hyvinvoinnin laitos THL">
              <a:extLst>
                <a:ext uri="{FF2B5EF4-FFF2-40B4-BE49-F238E27FC236}">
                  <a16:creationId xmlns:a16="http://schemas.microsoft.com/office/drawing/2014/main" id="{D02CE488-1008-4296-820F-1365BE0C4D5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849D234-F098-41FC-A022-180DBA1709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50" y="1184"/>
            <a:ext cx="9153268" cy="3429000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F5C444F9-7B3E-44A2-ABA1-8E4C3D93E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6865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äihte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päihteiden käyttäjät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18" name="Picture 17" descr="A person with his hand on his face&#10;&#10;Description automatically generated with medium confidence">
            <a:extLst>
              <a:ext uri="{FF2B5EF4-FFF2-40B4-BE49-F238E27FC236}">
                <a16:creationId xmlns:a16="http://schemas.microsoft.com/office/drawing/2014/main" id="{9426DC09-D176-434F-8CD7-F330D8984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4"/>
          <a:stretch/>
        </p:blipFill>
        <p:spPr>
          <a:xfrm>
            <a:off x="3038903" y="384"/>
            <a:ext cx="9213969" cy="34133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08654C-796F-4E48-A958-07897D136A01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A22E1990-C818-43AE-BADA-180013D48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BB3AA09-06E3-4209-96AF-4D75CABAE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7" name="Picture 26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59D2FACA-CBB3-412B-8C8C-3C26B2C804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8" name="Kuva 2" descr="Terveyden ja hyvinvoinnin laitos THL">
              <a:extLst>
                <a:ext uri="{FF2B5EF4-FFF2-40B4-BE49-F238E27FC236}">
                  <a16:creationId xmlns:a16="http://schemas.microsoft.com/office/drawing/2014/main" id="{72DBF896-0DA9-4791-8F99-A7BA961399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AE7672-FF45-44C1-92C7-2CAEFB683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00" y="3401726"/>
            <a:ext cx="3048000" cy="1745912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755CC1B0-136E-494A-8906-17BA7CE26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5392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uor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</a:t>
            </a:r>
            <a:r>
              <a:rPr lang="fi-FI" noProof="0" err="1"/>
              <a:t>miepä</a:t>
            </a:r>
            <a:r>
              <a:rPr lang="fi-FI" noProof="0"/>
              <a:t>/nuoret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3" name="Picture 2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A15E69D7-62A2-49E1-81EE-51E0951D2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4850" y="-22820"/>
            <a:ext cx="9129601" cy="3456818"/>
          </a:xfrm>
          <a:prstGeom prst="rect">
            <a:avLst/>
          </a:prstGeom>
        </p:spPr>
      </p:pic>
      <p:pic>
        <p:nvPicPr>
          <p:cNvPr id="10" name="Picture 9" descr="A picture containing feet, shoes, person, legs&#10;&#10;Description automatically generated">
            <a:extLst>
              <a:ext uri="{FF2B5EF4-FFF2-40B4-BE49-F238E27FC236}">
                <a16:creationId xmlns:a16="http://schemas.microsoft.com/office/drawing/2014/main" id="{DCF286D9-6AF0-4697-9D92-AD774DD1C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1" y="3420106"/>
            <a:ext cx="3048523" cy="17265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D286FA-46D8-493E-A6D2-7F242107DC08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97E933BA-FBBF-44DF-80EE-F9AF5F1A3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ADC0373-E493-4043-A979-019718297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18" name="Picture 17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A003C70-8DFB-4090-8DC3-2B55E7592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6" name="Kuva 2" descr="Terveyden ja hyvinvoinnin laitos THL">
              <a:extLst>
                <a:ext uri="{FF2B5EF4-FFF2-40B4-BE49-F238E27FC236}">
                  <a16:creationId xmlns:a16="http://schemas.microsoft.com/office/drawing/2014/main" id="{4C9D76EC-9BB5-44AA-B764-74FA96E854F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9" name="Title 9">
            <a:extLst>
              <a:ext uri="{FF2B5EF4-FFF2-40B4-BE49-F238E27FC236}">
                <a16:creationId xmlns:a16="http://schemas.microsoft.com/office/drawing/2014/main" id="{725E82EE-40D4-4114-8AA4-8E97EC283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0112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erhe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369646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perheet</a:t>
            </a:r>
          </a:p>
        </p:txBody>
      </p:sp>
      <p:pic>
        <p:nvPicPr>
          <p:cNvPr id="6" name="Picture 5" descr="A teddy bear wearing a red bow tie&#10;&#10;Description automatically generated with medium confidence">
            <a:extLst>
              <a:ext uri="{FF2B5EF4-FFF2-40B4-BE49-F238E27FC236}">
                <a16:creationId xmlns:a16="http://schemas.microsoft.com/office/drawing/2014/main" id="{7EE8A77A-D1D2-444F-B1B4-6C59CB891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69646"/>
            <a:ext cx="3032196" cy="1824654"/>
          </a:xfrm>
          <a:prstGeom prst="rect">
            <a:avLst/>
          </a:prstGeom>
        </p:spPr>
      </p:pic>
      <p:pic>
        <p:nvPicPr>
          <p:cNvPr id="8" name="Picture 7" descr="A picture containing person, baby, indoor&#10;&#10;Description automatically generated">
            <a:extLst>
              <a:ext uri="{FF2B5EF4-FFF2-40B4-BE49-F238E27FC236}">
                <a16:creationId xmlns:a16="http://schemas.microsoft.com/office/drawing/2014/main" id="{4A604A65-D8A9-4416-851F-716FCA15E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99" y="-41659"/>
            <a:ext cx="9164399" cy="3411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0D8440-D814-4791-AC6E-CF14FA622158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AE9B5D0B-AD5F-4EAA-B7E2-8534271D2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C5F80A2-D029-4862-A465-B5B384904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5" name="Picture 24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FC417BAA-CC0B-4DD5-BC17-12905727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6" name="Kuva 2" descr="Terveyden ja hyvinvoinnin laitos THL">
              <a:extLst>
                <a:ext uri="{FF2B5EF4-FFF2-40B4-BE49-F238E27FC236}">
                  <a16:creationId xmlns:a16="http://schemas.microsoft.com/office/drawing/2014/main" id="{2B7E6DC0-E8FE-4D88-9723-5F4DD7175E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8" name="Title 9">
            <a:extLst>
              <a:ext uri="{FF2B5EF4-FFF2-40B4-BE49-F238E27FC236}">
                <a16:creationId xmlns:a16="http://schemas.microsoft.com/office/drawing/2014/main" id="{A6892BB6-90C6-47FA-BB0F-2056B910B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2776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mielenterve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mielenterveys</a:t>
            </a:r>
          </a:p>
        </p:txBody>
      </p:sp>
      <p:pic>
        <p:nvPicPr>
          <p:cNvPr id="8" name="Picture 7" descr="A stack of rocks&#10;&#10;Description automatically generated with low confidence">
            <a:extLst>
              <a:ext uri="{FF2B5EF4-FFF2-40B4-BE49-F238E27FC236}">
                <a16:creationId xmlns:a16="http://schemas.microsoft.com/office/drawing/2014/main" id="{1809DE15-2926-444E-AAF1-ADF25CCDF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3102"/>
          <a:stretch/>
        </p:blipFill>
        <p:spPr>
          <a:xfrm>
            <a:off x="-8739" y="3429933"/>
            <a:ext cx="3047139" cy="1743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7" name="Picture 6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C90A590C-78A1-4A71-B384-948AF1F8C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249" b="4280"/>
          <a:stretch/>
        </p:blipFill>
        <p:spPr>
          <a:xfrm>
            <a:off x="3041898" y="-1"/>
            <a:ext cx="9146620" cy="342902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005D17A-3DEF-4AFC-81D2-99948D540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50725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ikääntyne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vanhukset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A05F2FD-2F8C-41C6-91AA-55FEDA14E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0" b="1761"/>
          <a:stretch/>
        </p:blipFill>
        <p:spPr>
          <a:xfrm>
            <a:off x="3038400" y="2700"/>
            <a:ext cx="9153600" cy="34245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3B5A474-1521-44EF-BDD4-93CDA8825CD1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D89B8853-FFB4-44D5-9451-92A2FCF5F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8F0AE26-FC5F-4EEF-80AC-1D2826F09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4" name="Picture 2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6ED76E0D-8E85-47E5-A3CB-93D1D927AB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5" name="Kuva 2" descr="Terveyden ja hyvinvoinnin laitos THL">
              <a:extLst>
                <a:ext uri="{FF2B5EF4-FFF2-40B4-BE49-F238E27FC236}">
                  <a16:creationId xmlns:a16="http://schemas.microsoft.com/office/drawing/2014/main" id="{E1D6F782-D318-47E6-955B-F14FF503BEF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pic>
        <p:nvPicPr>
          <p:cNvPr id="4" name="Picture 3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593BF74F-24E1-4898-8814-D850A542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"/>
          <a:stretch/>
        </p:blipFill>
        <p:spPr>
          <a:xfrm>
            <a:off x="-1961" y="3427200"/>
            <a:ext cx="3048001" cy="1743262"/>
          </a:xfrm>
          <a:prstGeom prst="rect">
            <a:avLst/>
          </a:prstGeom>
        </p:spPr>
      </p:pic>
      <p:sp>
        <p:nvSpPr>
          <p:cNvPr id="18" name="Title 9">
            <a:extLst>
              <a:ext uri="{FF2B5EF4-FFF2-40B4-BE49-F238E27FC236}">
                <a16:creationId xmlns:a16="http://schemas.microsoft.com/office/drawing/2014/main" id="{D66BC17C-3F74-4382-95C4-702517068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5135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pitkäaikaissaira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pitkäaikaissairaat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6" name="Picture 5" descr="A picture containing person, key&#10;&#10;Description automatically generated">
            <a:extLst>
              <a:ext uri="{FF2B5EF4-FFF2-40B4-BE49-F238E27FC236}">
                <a16:creationId xmlns:a16="http://schemas.microsoft.com/office/drawing/2014/main" id="{59A9D1B9-1BBF-4C03-A5C9-7C1FFECBF6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/>
          <a:stretch/>
        </p:blipFill>
        <p:spPr>
          <a:xfrm>
            <a:off x="-4803" y="3427200"/>
            <a:ext cx="3054117" cy="17142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24F380B-369D-4913-9B72-65F7261B77D3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4" name="Picture 23" descr="Text&#10;&#10;Description automatically generated">
              <a:extLst>
                <a:ext uri="{FF2B5EF4-FFF2-40B4-BE49-F238E27FC236}">
                  <a16:creationId xmlns:a16="http://schemas.microsoft.com/office/drawing/2014/main" id="{D09A1AD2-7E42-4883-8619-0C46BCB90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FBDC0FE-0740-460D-9B4B-B65436AC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6" name="Picture 2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5844B48-89BC-4F44-86DC-7BD9DD17B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7" name="Kuva 2" descr="Terveyden ja hyvinvoinnin laitos THL">
              <a:extLst>
                <a:ext uri="{FF2B5EF4-FFF2-40B4-BE49-F238E27FC236}">
                  <a16:creationId xmlns:a16="http://schemas.microsoft.com/office/drawing/2014/main" id="{D02CE488-1008-4296-820F-1365BE0C4D5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849D234-F098-41FC-A022-180DBA1709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50" y="1184"/>
            <a:ext cx="9153268" cy="3429000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F5C444F9-7B3E-44A2-ABA1-8E4C3D93E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110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leh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665E9A-F1F4-4EA7-B4A7-D9A8195898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2" b="4342"/>
          <a:stretch/>
        </p:blipFill>
        <p:spPr>
          <a:xfrm>
            <a:off x="-2688" y="1651279"/>
            <a:ext cx="3311416" cy="1794416"/>
          </a:xfrm>
          <a:prstGeom prst="rect">
            <a:avLst/>
          </a:prstGeom>
        </p:spPr>
      </p:pic>
      <p:pic>
        <p:nvPicPr>
          <p:cNvPr id="28" name="Picture 27" descr="A picture containing person, tree, outdoor&#10;&#10;Description automatically generated">
            <a:extLst>
              <a:ext uri="{FF2B5EF4-FFF2-40B4-BE49-F238E27FC236}">
                <a16:creationId xmlns:a16="http://schemas.microsoft.com/office/drawing/2014/main" id="{8B97635F-4196-4295-B665-95B959BA8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85" y="0"/>
            <a:ext cx="3097028" cy="1746181"/>
          </a:xfrm>
          <a:prstGeom prst="rect">
            <a:avLst/>
          </a:prstGeom>
        </p:spPr>
      </p:pic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27" name="Picture 26" descr="A person and person hugging&#10;&#10;Description automatically generated with low confidence">
            <a:extLst>
              <a:ext uri="{FF2B5EF4-FFF2-40B4-BE49-F238E27FC236}">
                <a16:creationId xmlns:a16="http://schemas.microsoft.com/office/drawing/2014/main" id="{923B39BE-38EE-466F-A960-816D4B841E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0685" y="1729397"/>
            <a:ext cx="3049200" cy="1723395"/>
          </a:xfrm>
          <a:prstGeom prst="rect">
            <a:avLst/>
          </a:prstGeom>
        </p:spPr>
      </p:pic>
      <p:pic>
        <p:nvPicPr>
          <p:cNvPr id="20" name="Picture 19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16F24DBE-68FA-4B17-9E8F-8702D9117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1" b="-12495"/>
          <a:stretch/>
        </p:blipFill>
        <p:spPr>
          <a:xfrm>
            <a:off x="6095998" y="-91440"/>
            <a:ext cx="6102573" cy="398084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189A41C-714C-49D1-ABBE-F9D200E50B07}"/>
              </a:ext>
            </a:extLst>
          </p:cNvPr>
          <p:cNvGrpSpPr/>
          <p:nvPr userDrawn="1"/>
        </p:nvGrpSpPr>
        <p:grpSpPr>
          <a:xfrm>
            <a:off x="0" y="5320566"/>
            <a:ext cx="12191999" cy="1754545"/>
            <a:chOff x="-1" y="5140325"/>
            <a:chExt cx="12191999" cy="17545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19405F-DD42-4E52-9E8D-0DB2CA76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24628" b="25482"/>
            <a:stretch/>
          </p:blipFill>
          <p:spPr>
            <a:xfrm>
              <a:off x="-1" y="5140325"/>
              <a:ext cx="12191999" cy="171767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651A8B-E725-4FE5-9868-9BF8C4F67ECA}"/>
                </a:ext>
              </a:extLst>
            </p:cNvPr>
            <p:cNvGrpSpPr/>
            <p:nvPr userDrawn="1"/>
          </p:nvGrpSpPr>
          <p:grpSpPr>
            <a:xfrm>
              <a:off x="403967" y="5830625"/>
              <a:ext cx="11468518" cy="1064245"/>
              <a:chOff x="403967" y="5788584"/>
              <a:chExt cx="11468518" cy="1064245"/>
            </a:xfrm>
          </p:grpSpPr>
          <p:pic>
            <p:nvPicPr>
              <p:cNvPr id="21" name="Picture 20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01E642FF-AF5A-4ED5-8D02-6CD85365C8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9491869" y="5838509"/>
                <a:ext cx="2380616" cy="994281"/>
              </a:xfrm>
              <a:prstGeom prst="rect">
                <a:avLst/>
              </a:prstGeom>
            </p:spPr>
          </p:pic>
          <p:pic>
            <p:nvPicPr>
              <p:cNvPr id="22" name="Picture 21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FCB620D5-8E9B-47B9-AC58-18CD9AE0E9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03967" y="5788584"/>
                <a:ext cx="3835648" cy="1009381"/>
              </a:xfrm>
              <a:prstGeom prst="rect">
                <a:avLst/>
              </a:prstGeom>
            </p:spPr>
          </p:pic>
          <p:pic>
            <p:nvPicPr>
              <p:cNvPr id="23" name="Picture 2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153F0387-CB6F-4C09-B007-D21EE32214B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30" y="5968147"/>
                <a:ext cx="2948940" cy="884682"/>
              </a:xfrm>
              <a:prstGeom prst="rect">
                <a:avLst/>
              </a:prstGeom>
            </p:spPr>
          </p:pic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8EE0919-D5E7-458B-81C0-EA43FD33E0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F4F80847-E362-47C9-B7F3-5F375EB017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3457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päihte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päihteiden käyttäjät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18" name="Picture 17" descr="A person with his hand on his face&#10;&#10;Description automatically generated with medium confidence">
            <a:extLst>
              <a:ext uri="{FF2B5EF4-FFF2-40B4-BE49-F238E27FC236}">
                <a16:creationId xmlns:a16="http://schemas.microsoft.com/office/drawing/2014/main" id="{9426DC09-D176-434F-8CD7-F330D8984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 r="-804"/>
          <a:stretch/>
        </p:blipFill>
        <p:spPr>
          <a:xfrm>
            <a:off x="3038903" y="384"/>
            <a:ext cx="9213969" cy="34133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C08654C-796F-4E48-A958-07897D136A01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5" name="Picture 24" descr="Text&#10;&#10;Description automatically generated">
              <a:extLst>
                <a:ext uri="{FF2B5EF4-FFF2-40B4-BE49-F238E27FC236}">
                  <a16:creationId xmlns:a16="http://schemas.microsoft.com/office/drawing/2014/main" id="{A22E1990-C818-43AE-BADA-180013D48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BB3AA09-06E3-4209-96AF-4D75CABAE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7" name="Picture 26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59D2FACA-CBB3-412B-8C8C-3C26B2C804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8" name="Kuva 2" descr="Terveyden ja hyvinvoinnin laitos THL">
              <a:extLst>
                <a:ext uri="{FF2B5EF4-FFF2-40B4-BE49-F238E27FC236}">
                  <a16:creationId xmlns:a16="http://schemas.microsoft.com/office/drawing/2014/main" id="{72DBF896-0DA9-4791-8F99-A7BA9613994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AE7672-FF45-44C1-92C7-2CAEFB683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/>
          <a:stretch/>
        </p:blipFill>
        <p:spPr>
          <a:xfrm>
            <a:off x="-9600" y="3401726"/>
            <a:ext cx="3048000" cy="1745912"/>
          </a:xfrm>
          <a:prstGeom prst="rect">
            <a:avLst/>
          </a:prstGeom>
        </p:spPr>
      </p:pic>
      <p:sp>
        <p:nvSpPr>
          <p:cNvPr id="16" name="Title 9">
            <a:extLst>
              <a:ext uri="{FF2B5EF4-FFF2-40B4-BE49-F238E27FC236}">
                <a16:creationId xmlns:a16="http://schemas.microsoft.com/office/drawing/2014/main" id="{755CC1B0-136E-494A-8906-17BA7CE26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32392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nuor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</a:t>
            </a:r>
            <a:r>
              <a:rPr lang="fi-FI" noProof="0" err="1"/>
              <a:t>miepä</a:t>
            </a:r>
            <a:r>
              <a:rPr lang="fi-FI" noProof="0"/>
              <a:t>/nuoret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pic>
        <p:nvPicPr>
          <p:cNvPr id="3" name="Picture 2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A15E69D7-62A2-49E1-81EE-51E0951D2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"/>
          <a:stretch/>
        </p:blipFill>
        <p:spPr>
          <a:xfrm>
            <a:off x="3044850" y="-22820"/>
            <a:ext cx="9129601" cy="3456818"/>
          </a:xfrm>
          <a:prstGeom prst="rect">
            <a:avLst/>
          </a:prstGeom>
        </p:spPr>
      </p:pic>
      <p:pic>
        <p:nvPicPr>
          <p:cNvPr id="10" name="Picture 9" descr="A picture containing feet, shoes, person, legs&#10;&#10;Description automatically generated">
            <a:extLst>
              <a:ext uri="{FF2B5EF4-FFF2-40B4-BE49-F238E27FC236}">
                <a16:creationId xmlns:a16="http://schemas.microsoft.com/office/drawing/2014/main" id="{DCF286D9-6AF0-4697-9D92-AD774DD1C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/>
          <a:stretch/>
        </p:blipFill>
        <p:spPr>
          <a:xfrm>
            <a:off x="-1201" y="3420106"/>
            <a:ext cx="3048523" cy="17265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D286FA-46D8-493E-A6D2-7F242107DC08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97E933BA-FBBF-44DF-80EE-F9AF5F1A3C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ADC0373-E493-4043-A979-019718297B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18" name="Picture 17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A003C70-8DFB-4090-8DC3-2B55E75920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6" name="Kuva 2" descr="Terveyden ja hyvinvoinnin laitos THL">
              <a:extLst>
                <a:ext uri="{FF2B5EF4-FFF2-40B4-BE49-F238E27FC236}">
                  <a16:creationId xmlns:a16="http://schemas.microsoft.com/office/drawing/2014/main" id="{4C9D76EC-9BB5-44AA-B764-74FA96E854F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9" name="Title 9">
            <a:extLst>
              <a:ext uri="{FF2B5EF4-FFF2-40B4-BE49-F238E27FC236}">
                <a16:creationId xmlns:a16="http://schemas.microsoft.com/office/drawing/2014/main" id="{725E82EE-40D4-4114-8AA4-8E97EC283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22545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perhe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369646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Kohderyhmänä perheet</a:t>
            </a:r>
          </a:p>
        </p:txBody>
      </p:sp>
      <p:pic>
        <p:nvPicPr>
          <p:cNvPr id="6" name="Picture 5" descr="A teddy bear wearing a red bow tie&#10;&#10;Description automatically generated with medium confidence">
            <a:extLst>
              <a:ext uri="{FF2B5EF4-FFF2-40B4-BE49-F238E27FC236}">
                <a16:creationId xmlns:a16="http://schemas.microsoft.com/office/drawing/2014/main" id="{7EE8A77A-D1D2-444F-B1B4-6C59CB891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/>
          <a:stretch/>
        </p:blipFill>
        <p:spPr>
          <a:xfrm>
            <a:off x="0" y="3369646"/>
            <a:ext cx="3032196" cy="1824654"/>
          </a:xfrm>
          <a:prstGeom prst="rect">
            <a:avLst/>
          </a:prstGeom>
        </p:spPr>
      </p:pic>
      <p:pic>
        <p:nvPicPr>
          <p:cNvPr id="8" name="Picture 7" descr="A picture containing person, baby, indoor&#10;&#10;Description automatically generated">
            <a:extLst>
              <a:ext uri="{FF2B5EF4-FFF2-40B4-BE49-F238E27FC236}">
                <a16:creationId xmlns:a16="http://schemas.microsoft.com/office/drawing/2014/main" id="{4A604A65-D8A9-4416-851F-716FCA15E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99" y="-41659"/>
            <a:ext cx="9164399" cy="3411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0D8440-D814-4791-AC6E-CF14FA622158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AE9B5D0B-AD5F-4EAA-B7E2-8534271D2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4C5F80A2-D029-4862-A465-B5B384904C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5" name="Picture 24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FC417BAA-CC0B-4DD5-BC17-12905727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6" name="Kuva 2" descr="Terveyden ja hyvinvoinnin laitos THL">
              <a:extLst>
                <a:ext uri="{FF2B5EF4-FFF2-40B4-BE49-F238E27FC236}">
                  <a16:creationId xmlns:a16="http://schemas.microsoft.com/office/drawing/2014/main" id="{2B7E6DC0-E8FE-4D88-9723-5F4DD7175E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8" name="Title 9">
            <a:extLst>
              <a:ext uri="{FF2B5EF4-FFF2-40B4-BE49-F238E27FC236}">
                <a16:creationId xmlns:a16="http://schemas.microsoft.com/office/drawing/2014/main" id="{A6892BB6-90C6-47FA-BB0F-2056B910B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9673" y="3582341"/>
            <a:ext cx="86868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45095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202A1FFC-F6BF-4C7B-8F9F-A14CA7096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" y="-577438"/>
            <a:ext cx="12189023" cy="697643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3B3EFAB-E209-48DE-9957-B0424306C230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864D2602-D8BE-4C81-BB80-A45FDF867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162028C-9C00-4461-BC45-33DECA75B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4" name="Picture 2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BBF805BB-E679-47AE-8685-4EDFF9B86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5" name="Kuva 2" descr="Terveyden ja hyvinvoinnin laitos THL">
              <a:extLst>
                <a:ext uri="{FF2B5EF4-FFF2-40B4-BE49-F238E27FC236}">
                  <a16:creationId xmlns:a16="http://schemas.microsoft.com/office/drawing/2014/main" id="{3AD12793-6E1E-4712-A547-474DA23ACD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35" name="Title 9">
            <a:extLst>
              <a:ext uri="{FF2B5EF4-FFF2-40B4-BE49-F238E27FC236}">
                <a16:creationId xmlns:a16="http://schemas.microsoft.com/office/drawing/2014/main" id="{2BCD7200-820B-4104-8A65-50EE8C395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468" y="233916"/>
            <a:ext cx="4776638" cy="5074063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Tekstialue</a:t>
            </a:r>
          </a:p>
        </p:txBody>
      </p:sp>
    </p:spTree>
    <p:extLst>
      <p:ext uri="{BB962C8B-B14F-4D97-AF65-F5344CB8AC3E}">
        <p14:creationId xmlns:p14="http://schemas.microsoft.com/office/powerpoint/2010/main" val="407263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202A1FFC-F6BF-4C7B-8F9F-A14CA7096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760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A0545F-A16A-4CC3-80CD-8887B36D3953}"/>
              </a:ext>
            </a:extLst>
          </p:cNvPr>
          <p:cNvGrpSpPr/>
          <p:nvPr userDrawn="1"/>
        </p:nvGrpSpPr>
        <p:grpSpPr>
          <a:xfrm>
            <a:off x="754121" y="6313904"/>
            <a:ext cx="10694269" cy="541030"/>
            <a:chOff x="754121" y="6313904"/>
            <a:chExt cx="10694269" cy="541030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D260F6B7-9035-442A-8F10-7D21D2215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106" y="6356350"/>
              <a:ext cx="1661947" cy="498584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72DAD6-82E8-4197-A71C-7DF2BEA94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1" y="6356349"/>
              <a:ext cx="1894622" cy="498585"/>
            </a:xfrm>
            <a:prstGeom prst="rect">
              <a:avLst/>
            </a:prstGeom>
          </p:spPr>
        </p:pic>
        <p:pic>
          <p:nvPicPr>
            <p:cNvPr id="11" name="Picture 1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7DFFF956-8B11-4B47-8AF3-E257EAA59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995" y="6313904"/>
              <a:ext cx="1295395" cy="54103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E6B14E4-74E5-4D84-BDA0-EC8D481F1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70FF315-981E-467B-B027-40EB14D8D1A3}"/>
              </a:ext>
            </a:extLst>
          </p:cNvPr>
          <p:cNvSpPr/>
          <p:nvPr userDrawn="1"/>
        </p:nvSpPr>
        <p:spPr>
          <a:xfrm>
            <a:off x="-1" y="6434960"/>
            <a:ext cx="12192000" cy="46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B3EFAB-E209-48DE-9957-B0424306C230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864D2602-D8BE-4C81-BB80-A45FDF867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162028C-9C00-4461-BC45-33DECA75B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4" name="Picture 2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BBF805BB-E679-47AE-8685-4EDFF9B86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5" name="Kuva 2" descr="Terveyden ja hyvinvoinnin laitos THL">
              <a:extLst>
                <a:ext uri="{FF2B5EF4-FFF2-40B4-BE49-F238E27FC236}">
                  <a16:creationId xmlns:a16="http://schemas.microsoft.com/office/drawing/2014/main" id="{3AD12793-6E1E-4712-A547-474DA23ACD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35" name="Title 9">
            <a:extLst>
              <a:ext uri="{FF2B5EF4-FFF2-40B4-BE49-F238E27FC236}">
                <a16:creationId xmlns:a16="http://schemas.microsoft.com/office/drawing/2014/main" id="{2BCD7200-820B-4104-8A65-50EE8C395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468" y="691117"/>
            <a:ext cx="4776638" cy="353001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Tekstialue</a:t>
            </a:r>
          </a:p>
        </p:txBody>
      </p:sp>
    </p:spTree>
    <p:extLst>
      <p:ext uri="{BB962C8B-B14F-4D97-AF65-F5344CB8AC3E}">
        <p14:creationId xmlns:p14="http://schemas.microsoft.com/office/powerpoint/2010/main" val="1554294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äätö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202A1FFC-F6BF-4C7B-8F9F-A14CA7096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" y="-1555506"/>
            <a:ext cx="12189023" cy="68760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A0545F-A16A-4CC3-80CD-8887B36D3953}"/>
              </a:ext>
            </a:extLst>
          </p:cNvPr>
          <p:cNvGrpSpPr/>
          <p:nvPr userDrawn="1"/>
        </p:nvGrpSpPr>
        <p:grpSpPr>
          <a:xfrm>
            <a:off x="754121" y="6313904"/>
            <a:ext cx="10694269" cy="541030"/>
            <a:chOff x="754121" y="6313904"/>
            <a:chExt cx="10694269" cy="541030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D260F6B7-9035-442A-8F10-7D21D2215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106" y="6356350"/>
              <a:ext cx="1661947" cy="498584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72DAD6-82E8-4197-A71C-7DF2BEA94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1" y="6356349"/>
              <a:ext cx="1894622" cy="498585"/>
            </a:xfrm>
            <a:prstGeom prst="rect">
              <a:avLst/>
            </a:prstGeom>
          </p:spPr>
        </p:pic>
        <p:pic>
          <p:nvPicPr>
            <p:cNvPr id="11" name="Picture 1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7DFFF956-8B11-4B47-8AF3-E257EAA59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995" y="6313904"/>
              <a:ext cx="1295395" cy="54103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FF315-981E-467B-B027-40EB14D8D1A3}"/>
              </a:ext>
            </a:extLst>
          </p:cNvPr>
          <p:cNvSpPr/>
          <p:nvPr userDrawn="1"/>
        </p:nvSpPr>
        <p:spPr>
          <a:xfrm>
            <a:off x="-1" y="6434960"/>
            <a:ext cx="12192000" cy="46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B3EFAB-E209-48DE-9957-B0424306C230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2" name="Picture 21" descr="Text&#10;&#10;Description automatically generated">
              <a:extLst>
                <a:ext uri="{FF2B5EF4-FFF2-40B4-BE49-F238E27FC236}">
                  <a16:creationId xmlns:a16="http://schemas.microsoft.com/office/drawing/2014/main" id="{864D2602-D8BE-4C81-BB80-A45FDF867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3" name="Picture 2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162028C-9C00-4461-BC45-33DECA75B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4" name="Picture 2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BBF805BB-E679-47AE-8685-4EDFF9B86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5" name="Kuva 2" descr="Terveyden ja hyvinvoinnin laitos THL">
              <a:extLst>
                <a:ext uri="{FF2B5EF4-FFF2-40B4-BE49-F238E27FC236}">
                  <a16:creationId xmlns:a16="http://schemas.microsoft.com/office/drawing/2014/main" id="{3AD12793-6E1E-4712-A547-474DA23ACD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35" name="Title 9">
            <a:extLst>
              <a:ext uri="{FF2B5EF4-FFF2-40B4-BE49-F238E27FC236}">
                <a16:creationId xmlns:a16="http://schemas.microsoft.com/office/drawing/2014/main" id="{2BCD7200-820B-4104-8A65-50EE8C395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468" y="691117"/>
            <a:ext cx="4776638" cy="353001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8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Tekstialue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01FE46-E464-4B08-9A43-35410E247DD3}"/>
              </a:ext>
            </a:extLst>
          </p:cNvPr>
          <p:cNvGrpSpPr/>
          <p:nvPr userDrawn="1"/>
        </p:nvGrpSpPr>
        <p:grpSpPr>
          <a:xfrm>
            <a:off x="0" y="5320566"/>
            <a:ext cx="12191999" cy="1754545"/>
            <a:chOff x="-1" y="5140325"/>
            <a:chExt cx="12191999" cy="17545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A82923-3142-4290-9633-2B56A2808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24628" b="25482"/>
            <a:stretch/>
          </p:blipFill>
          <p:spPr>
            <a:xfrm>
              <a:off x="-1" y="5140325"/>
              <a:ext cx="12191999" cy="171767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7AF996-698C-4D34-AF0C-0F2B8131C6AA}"/>
                </a:ext>
              </a:extLst>
            </p:cNvPr>
            <p:cNvGrpSpPr/>
            <p:nvPr userDrawn="1"/>
          </p:nvGrpSpPr>
          <p:grpSpPr>
            <a:xfrm>
              <a:off x="403967" y="5830625"/>
              <a:ext cx="11468518" cy="1064245"/>
              <a:chOff x="403967" y="5788584"/>
              <a:chExt cx="11468518" cy="1064245"/>
            </a:xfrm>
          </p:grpSpPr>
          <p:pic>
            <p:nvPicPr>
              <p:cNvPr id="19" name="Picture 18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6E8C19C8-2774-4515-BF6D-E2787455A4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9491869" y="5838509"/>
                <a:ext cx="2380616" cy="994281"/>
              </a:xfrm>
              <a:prstGeom prst="rect">
                <a:avLst/>
              </a:prstGeom>
            </p:spPr>
          </p:pic>
          <p:pic>
            <p:nvPicPr>
              <p:cNvPr id="26" name="Picture 25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C5788846-050C-4A45-B667-CB5AB7624A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03967" y="5788584"/>
                <a:ext cx="3835648" cy="1009381"/>
              </a:xfrm>
              <a:prstGeom prst="rect">
                <a:avLst/>
              </a:prstGeom>
            </p:spPr>
          </p:pic>
          <p:pic>
            <p:nvPicPr>
              <p:cNvPr id="27" name="Picture 26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6C036E1B-5CEF-401C-BBC1-50C031BFF5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30" y="5968147"/>
                <a:ext cx="2948940" cy="8846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05954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,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82" y="370510"/>
            <a:ext cx="9694662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7258" y="1476000"/>
            <a:ext cx="4667602" cy="46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Tekstitaso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3E01A1-5B8B-4543-BDFF-01888D0A4C90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20725" y="1476000"/>
            <a:ext cx="4669200" cy="4680000"/>
          </a:xfrm>
        </p:spPr>
        <p:txBody>
          <a:bodyPr/>
          <a:lstStyle/>
          <a:p>
            <a:endParaRPr lang="fi-FI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CB918F-693C-4609-B83C-3725F7B4F2D2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23" name="Picture 22" descr="Text&#10;&#10;Description automatically generated">
              <a:extLst>
                <a:ext uri="{FF2B5EF4-FFF2-40B4-BE49-F238E27FC236}">
                  <a16:creationId xmlns:a16="http://schemas.microsoft.com/office/drawing/2014/main" id="{C53D2F84-898C-4683-80C5-A62080ABA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7CD0C044-D60C-4E54-9638-D6C1EB023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5" name="Picture 24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506DA810-2E81-4ECA-B2CE-C39E7B307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6" name="Kuva 2" descr="Terveyden ja hyvinvoinnin laitos THL">
              <a:extLst>
                <a:ext uri="{FF2B5EF4-FFF2-40B4-BE49-F238E27FC236}">
                  <a16:creationId xmlns:a16="http://schemas.microsoft.com/office/drawing/2014/main" id="{03476D52-313E-4EEE-84D9-B4B72E16E6B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411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Kansileh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2"/>
            <a:ext cx="2373483" cy="1159837"/>
          </a:xfrm>
          <a:prstGeom prst="rect">
            <a:avLst/>
          </a:prstGeom>
        </p:spPr>
      </p:pic>
      <p:pic>
        <p:nvPicPr>
          <p:cNvPr id="11" name="Picture 10" descr="A person and person walking in the woods&#10;&#10;Description automatically generated with low confidence">
            <a:extLst>
              <a:ext uri="{FF2B5EF4-FFF2-40B4-BE49-F238E27FC236}">
                <a16:creationId xmlns:a16="http://schemas.microsoft.com/office/drawing/2014/main" id="{63CCF0B5-1E60-4B2B-AE8B-B293EE22B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2" y="1"/>
            <a:ext cx="6097049" cy="3443163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4B3DF141-A064-4F63-875A-AD14CA30D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2" y="1734425"/>
            <a:ext cx="3052485" cy="1709867"/>
          </a:xfrm>
          <a:prstGeom prst="rect">
            <a:avLst/>
          </a:prstGeom>
        </p:spPr>
      </p:pic>
      <p:pic>
        <p:nvPicPr>
          <p:cNvPr id="17" name="Picture 16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647272E3-F948-4A71-9522-C3BFF00EA7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2523"/>
            <a:ext cx="3052487" cy="1700640"/>
          </a:xfrm>
          <a:prstGeom prst="rect">
            <a:avLst/>
          </a:prstGeom>
        </p:spPr>
      </p:pic>
      <p:pic>
        <p:nvPicPr>
          <p:cNvPr id="26" name="Picture 25" descr="A person looking at the phone&#10;&#10;Description automatically generated with medium confidence">
            <a:extLst>
              <a:ext uri="{FF2B5EF4-FFF2-40B4-BE49-F238E27FC236}">
                <a16:creationId xmlns:a16="http://schemas.microsoft.com/office/drawing/2014/main" id="{2F326756-F481-4A09-8D13-DB4C4B6EDE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6" y="0"/>
            <a:ext cx="3049351" cy="17344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3F1A17-F795-4593-B280-09AD4E03B073}"/>
              </a:ext>
            </a:extLst>
          </p:cNvPr>
          <p:cNvGrpSpPr/>
          <p:nvPr userDrawn="1"/>
        </p:nvGrpSpPr>
        <p:grpSpPr>
          <a:xfrm>
            <a:off x="1" y="5140326"/>
            <a:ext cx="12191999" cy="1754545"/>
            <a:chOff x="-1" y="5140325"/>
            <a:chExt cx="12191999" cy="17545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815DB6-6AD0-4A95-B0BD-18C960C15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24628" b="25482"/>
            <a:stretch/>
          </p:blipFill>
          <p:spPr>
            <a:xfrm>
              <a:off x="-1" y="5140325"/>
              <a:ext cx="12191999" cy="1717675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507E9FD-F52C-4692-9B10-F5BB5CFCF3D3}"/>
                </a:ext>
              </a:extLst>
            </p:cNvPr>
            <p:cNvGrpSpPr/>
            <p:nvPr userDrawn="1"/>
          </p:nvGrpSpPr>
          <p:grpSpPr>
            <a:xfrm>
              <a:off x="403967" y="5830625"/>
              <a:ext cx="11468518" cy="1064245"/>
              <a:chOff x="403967" y="5788584"/>
              <a:chExt cx="11468518" cy="1064245"/>
            </a:xfrm>
          </p:grpSpPr>
          <p:pic>
            <p:nvPicPr>
              <p:cNvPr id="31" name="Picture 30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FA05224B-5E7F-42BD-B49B-9BD219930A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9491869" y="5838509"/>
                <a:ext cx="2380616" cy="994281"/>
              </a:xfrm>
              <a:prstGeom prst="rect">
                <a:avLst/>
              </a:prstGeom>
            </p:spPr>
          </p:pic>
          <p:pic>
            <p:nvPicPr>
              <p:cNvPr id="32" name="Picture 31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A1B8B23B-F73E-4FC2-BE5B-17D2D98E8E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03967" y="5788584"/>
                <a:ext cx="3835648" cy="1009381"/>
              </a:xfrm>
              <a:prstGeom prst="rect">
                <a:avLst/>
              </a:prstGeom>
            </p:spPr>
          </p:pic>
          <p:pic>
            <p:nvPicPr>
              <p:cNvPr id="33" name="Picture 3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1E182CAB-45E4-4B2B-A9F6-D31B74650E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30" y="5968147"/>
                <a:ext cx="2948940" cy="884682"/>
              </a:xfrm>
              <a:prstGeom prst="rect">
                <a:avLst/>
              </a:prstGeom>
            </p:spPr>
          </p:pic>
        </p:grp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2C50BF-92EE-4C45-A2D6-D288A4B7F9E8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739355" y="4596995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2200">
                <a:latin typeface="+mn-lt"/>
              </a:defRPr>
            </a:lvl1pPr>
            <a:lvl2pPr marL="457189" indent="0">
              <a:buNone/>
              <a:defRPr sz="2200"/>
            </a:lvl2pPr>
            <a:lvl3pPr marL="914377" indent="0">
              <a:buNone/>
              <a:defRPr sz="2200"/>
            </a:lvl3pPr>
            <a:lvl4pPr marL="1371566" indent="0">
              <a:buNone/>
              <a:defRPr sz="2200"/>
            </a:lvl4pPr>
            <a:lvl5pPr marL="1828754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3124BC5-24C9-4786-A0A7-61B064B4CDF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-3" y="3661117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Esityksen nimi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FCD9D7F-30B9-4995-BC48-31819A1589A8}"/>
              </a:ext>
            </a:extLst>
          </p:cNvPr>
          <p:cNvSpPr txBox="1"/>
          <p:nvPr userDrawn="1"/>
        </p:nvSpPr>
        <p:spPr>
          <a:xfrm flipH="1">
            <a:off x="4864299" y="5332289"/>
            <a:ext cx="309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>
                <a:solidFill>
                  <a:schemeClr val="bg1"/>
                </a:solidFill>
              </a:rPr>
              <a:t>Investointi 1</a:t>
            </a:r>
          </a:p>
        </p:txBody>
      </p:sp>
    </p:spTree>
    <p:extLst>
      <p:ext uri="{BB962C8B-B14F-4D97-AF65-F5344CB8AC3E}">
        <p14:creationId xmlns:p14="http://schemas.microsoft.com/office/powerpoint/2010/main" val="4221392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9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7983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958D047-FEAA-43F9-8221-2A79C5745C48}"/>
              </a:ext>
            </a:extLst>
          </p:cNvPr>
          <p:cNvSpPr/>
          <p:nvPr userDrawn="1"/>
        </p:nvSpPr>
        <p:spPr>
          <a:xfrm>
            <a:off x="5095735" y="2368065"/>
            <a:ext cx="2357164" cy="2357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4C8D3A-2466-4E8A-921A-B9A1607851EB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9"/>
            <a:chOff x="833469" y="6464034"/>
            <a:chExt cx="10520331" cy="412038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1C0110C6-D7BB-4306-91A1-A31C29502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02E2184-DC92-49C6-8DBF-62C5A4E56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0" name="Picture 1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7A1B504-01DE-47CC-B420-BE82542D3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1" name="Kuva 2" descr="Terveyden ja hyvinvoinnin laitos THL">
              <a:extLst>
                <a:ext uri="{FF2B5EF4-FFF2-40B4-BE49-F238E27FC236}">
                  <a16:creationId xmlns:a16="http://schemas.microsoft.com/office/drawing/2014/main" id="{C5961642-92C2-47F4-BDBB-88DC3C234D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F16736E-752D-4922-855A-39CA1A768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360000"/>
            <a:ext cx="9694663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9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11" name="Picture 10" descr="A person and person walking in the woods&#10;&#10;Description automatically generated with low confidence">
            <a:extLst>
              <a:ext uri="{FF2B5EF4-FFF2-40B4-BE49-F238E27FC236}">
                <a16:creationId xmlns:a16="http://schemas.microsoft.com/office/drawing/2014/main" id="{63CCF0B5-1E60-4B2B-AE8B-B293EE22B6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0" y="0"/>
            <a:ext cx="6097049" cy="3443163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4B3DF141-A064-4F63-875A-AD14CA30D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1" y="1734426"/>
            <a:ext cx="3052485" cy="1709866"/>
          </a:xfrm>
          <a:prstGeom prst="rect">
            <a:avLst/>
          </a:prstGeom>
        </p:spPr>
      </p:pic>
      <p:pic>
        <p:nvPicPr>
          <p:cNvPr id="17" name="Picture 16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647272E3-F948-4A71-9522-C3BFF00EA7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2523"/>
            <a:ext cx="3052486" cy="1700640"/>
          </a:xfrm>
          <a:prstGeom prst="rect">
            <a:avLst/>
          </a:prstGeom>
        </p:spPr>
      </p:pic>
      <p:pic>
        <p:nvPicPr>
          <p:cNvPr id="26" name="Picture 25" descr="A person looking at the phone&#10;&#10;Description automatically generated with medium confidence">
            <a:extLst>
              <a:ext uri="{FF2B5EF4-FFF2-40B4-BE49-F238E27FC236}">
                <a16:creationId xmlns:a16="http://schemas.microsoft.com/office/drawing/2014/main" id="{2F326756-F481-4A09-8D13-DB4C4B6EDE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85" y="0"/>
            <a:ext cx="3049350" cy="17344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3F1A17-F795-4593-B280-09AD4E03B073}"/>
              </a:ext>
            </a:extLst>
          </p:cNvPr>
          <p:cNvGrpSpPr/>
          <p:nvPr userDrawn="1"/>
        </p:nvGrpSpPr>
        <p:grpSpPr>
          <a:xfrm>
            <a:off x="-1" y="5140325"/>
            <a:ext cx="12191999" cy="1754545"/>
            <a:chOff x="-1" y="5140325"/>
            <a:chExt cx="12191999" cy="17545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2815DB6-6AD0-4A95-B0BD-18C960C15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24628" b="25482"/>
            <a:stretch/>
          </p:blipFill>
          <p:spPr>
            <a:xfrm>
              <a:off x="-1" y="5140325"/>
              <a:ext cx="12191999" cy="1717675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507E9FD-F52C-4692-9B10-F5BB5CFCF3D3}"/>
                </a:ext>
              </a:extLst>
            </p:cNvPr>
            <p:cNvGrpSpPr/>
            <p:nvPr userDrawn="1"/>
          </p:nvGrpSpPr>
          <p:grpSpPr>
            <a:xfrm>
              <a:off x="403967" y="5830625"/>
              <a:ext cx="11468518" cy="1064245"/>
              <a:chOff x="403967" y="5788584"/>
              <a:chExt cx="11468518" cy="1064245"/>
            </a:xfrm>
          </p:grpSpPr>
          <p:pic>
            <p:nvPicPr>
              <p:cNvPr id="31" name="Picture 30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FA05224B-5E7F-42BD-B49B-9BD219930A9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9491869" y="5838509"/>
                <a:ext cx="2380616" cy="994281"/>
              </a:xfrm>
              <a:prstGeom prst="rect">
                <a:avLst/>
              </a:prstGeom>
            </p:spPr>
          </p:pic>
          <p:pic>
            <p:nvPicPr>
              <p:cNvPr id="32" name="Picture 31" descr="Graphical user interface, text&#10;&#10;Description automatically generated">
                <a:extLst>
                  <a:ext uri="{FF2B5EF4-FFF2-40B4-BE49-F238E27FC236}">
                    <a16:creationId xmlns:a16="http://schemas.microsoft.com/office/drawing/2014/main" id="{A1B8B23B-F73E-4FC2-BE5B-17D2D98E8E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403967" y="5788584"/>
                <a:ext cx="3835648" cy="1009381"/>
              </a:xfrm>
              <a:prstGeom prst="rect">
                <a:avLst/>
              </a:prstGeom>
            </p:spPr>
          </p:pic>
          <p:pic>
            <p:nvPicPr>
              <p:cNvPr id="33" name="Picture 32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1E182CAB-45E4-4B2B-A9F6-D31B74650E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30" y="5968147"/>
                <a:ext cx="2948940" cy="884682"/>
              </a:xfrm>
              <a:prstGeom prst="rect">
                <a:avLst/>
              </a:prstGeom>
            </p:spPr>
          </p:pic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A8CD879F-202C-46CD-8B28-C49EF3DDA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EB9E67D-85D9-4361-8401-EBFFAF154F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420877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60000"/>
            <a:ext cx="9694663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5" y="1476000"/>
            <a:ext cx="4667603" cy="468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Tekstitaso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7257" y="1476000"/>
            <a:ext cx="4667603" cy="468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Tekstitaso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6435B-B195-2648-A7C1-F3427BD81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E9467-14CB-E542-845B-3ED533D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8867-0C36-A845-A2C2-4926B1647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78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60000"/>
            <a:ext cx="9694663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5" y="1476000"/>
            <a:ext cx="4667603" cy="468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Tekstitaso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7257" y="1476000"/>
            <a:ext cx="4667603" cy="468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Tekstitaso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6435B-B195-2648-A7C1-F3427BD81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Heli Mattila, THL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E9467-14CB-E542-845B-3ED533D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5A32FC3-19E7-4F36-A376-0029BDCCC70C}" type="datetime1">
              <a:rPr lang="fi-FI" smtClean="0"/>
              <a:t>5.6.2024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8867-0C36-A845-A2C2-4926B1647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02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7806783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7806056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88B2267-3D4D-456E-BC1A-4A68900A16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85402" y="0"/>
            <a:ext cx="3506599" cy="6859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28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</p:spTree>
    <p:extLst>
      <p:ext uri="{BB962C8B-B14F-4D97-AF65-F5344CB8AC3E}">
        <p14:creationId xmlns:p14="http://schemas.microsoft.com/office/powerpoint/2010/main" val="2750961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360000"/>
            <a:ext cx="984904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800000" cy="4680000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1082-4E2A-7D40-9E3B-98A205AE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303030"/>
                </a:solidFill>
              </a:rPr>
              <a:t>Heli Mattila, THL</a:t>
            </a:r>
            <a:endParaRPr lang="x-none">
              <a:solidFill>
                <a:srgbClr val="30303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555C-C733-BE4A-B42D-425669A8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D0736C-719D-4D1D-A65C-8C8BE4B388E8}" type="datetime1">
              <a:rPr lang="fi-FI" smtClean="0">
                <a:solidFill>
                  <a:srgbClr val="303030"/>
                </a:solidFill>
              </a:rPr>
              <a:t>5.6.2024</a:t>
            </a:fld>
            <a:endParaRPr lang="x-none">
              <a:solidFill>
                <a:srgbClr val="30303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7F54-5993-7B41-836B-EA72CB56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>
                <a:solidFill>
                  <a:srgbClr val="303030"/>
                </a:solidFill>
              </a:rPr>
              <a:pPr/>
              <a:t>‹#›</a:t>
            </a:fld>
            <a:endParaRPr lang="en-GB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82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0958-A55C-414B-ABC7-52D0F4CF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482749"/>
            <a:ext cx="10633075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2CC9F8-C2AC-417B-AB2D-391069B66B6B}"/>
              </a:ext>
            </a:extLst>
          </p:cNvPr>
          <p:cNvCxnSpPr>
            <a:cxnSpLocks/>
          </p:cNvCxnSpPr>
          <p:nvPr userDrawn="1"/>
        </p:nvCxnSpPr>
        <p:spPr>
          <a:xfrm>
            <a:off x="-451945" y="49083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E051DC-D82D-4A60-9BC1-B01A4D1CB1D8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9"/>
            <a:chOff x="833469" y="6464034"/>
            <a:chExt cx="10520331" cy="412038"/>
          </a:xfrm>
        </p:grpSpPr>
        <p:pic>
          <p:nvPicPr>
            <p:cNvPr id="42" name="Picture 41" descr="Text&#10;&#10;Description automatically generated">
              <a:extLst>
                <a:ext uri="{FF2B5EF4-FFF2-40B4-BE49-F238E27FC236}">
                  <a16:creationId xmlns:a16="http://schemas.microsoft.com/office/drawing/2014/main" id="{5A227ADB-08A3-4E3E-9647-A9F108FEA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43" name="Picture 4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B187424-6062-4678-ABCF-453D2BD9F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44" name="Picture 4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5673C9C5-6A73-4B70-81D6-B95DC1EE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45" name="Kuva 2" descr="Terveyden ja hyvinvoinnin laitos THL">
              <a:extLst>
                <a:ext uri="{FF2B5EF4-FFF2-40B4-BE49-F238E27FC236}">
                  <a16:creationId xmlns:a16="http://schemas.microsoft.com/office/drawing/2014/main" id="{B3F3ED00-4B52-4277-8647-644266F33A6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ACC0188-CAE8-4F3D-BDDC-ABD2F8AB0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360000"/>
            <a:ext cx="9694663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410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0016A-2C49-862B-55E6-85826EB2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E52D87-62E2-5EDC-75B8-AE2B4CF8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102A98-AF88-D794-1E5A-45B14472D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54BF5F-8799-26E3-0F19-77EE7EF6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F4A2748-50DD-F609-4C10-EA3D5EB2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327A799-5072-97C9-0F8C-3893F917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3466-1B9E-854F-88AF-0341D162A2DF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CD61A0-B314-AB91-2920-A22266AA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2A8F1DA-75F1-45A9-AFD4-B3D60DB8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7C9-33DF-444C-B8EF-7D91562BA3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015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9840-59BF-4F36-ABBC-6B2CAC1D1531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95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02130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20FB76-434C-ABAF-3243-E5637DDE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2A9C86-EE7C-1274-F560-0509146D6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F21031-4F50-865A-B43F-4FFDA52F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22C6-E6FE-420B-977F-C0204AFA77FD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A906CC-C0EC-04D8-0C41-C44DBEED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A3F048-74DC-1891-46DA-2913C3CF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8A32-E080-4793-A475-B7E092707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6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0958-A55C-414B-ABC7-52D0F4CFD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1482749"/>
            <a:ext cx="10633075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2CC9F8-C2AC-417B-AB2D-391069B66B6B}"/>
              </a:ext>
            </a:extLst>
          </p:cNvPr>
          <p:cNvCxnSpPr>
            <a:cxnSpLocks/>
          </p:cNvCxnSpPr>
          <p:nvPr userDrawn="1"/>
        </p:nvCxnSpPr>
        <p:spPr>
          <a:xfrm>
            <a:off x="-451945" y="49083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E051DC-D82D-4A60-9BC1-B01A4D1CB1D8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42" name="Picture 41" descr="Text&#10;&#10;Description automatically generated">
              <a:extLst>
                <a:ext uri="{FF2B5EF4-FFF2-40B4-BE49-F238E27FC236}">
                  <a16:creationId xmlns:a16="http://schemas.microsoft.com/office/drawing/2014/main" id="{5A227ADB-08A3-4E3E-9647-A9F108FEA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43" name="Picture 4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1B187424-6062-4678-ABCF-453D2BD9FA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44" name="Picture 4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5673C9C5-6A73-4B70-81D6-B95DC1EED7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45" name="Kuva 2" descr="Terveyden ja hyvinvoinnin laitos THL">
              <a:extLst>
                <a:ext uri="{FF2B5EF4-FFF2-40B4-BE49-F238E27FC236}">
                  <a16:creationId xmlns:a16="http://schemas.microsoft.com/office/drawing/2014/main" id="{B3F3ED00-4B52-4277-8647-644266F33A6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D2618DA-EA23-4695-BDC3-2C001DA01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82" y="370510"/>
            <a:ext cx="9694662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978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189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377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566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754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DED1-FE38-475E-A6EE-494B9A2DBB63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862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342891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685783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028674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371566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DED1-FE38-475E-A6EE-494B9A2DBB63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173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A661-795B-6D43-99AC-4EC80D2EA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8E403-7695-8F4F-A02D-E5490E14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DF77-9381-435D-8385-14AA2D5279CD}" type="datetime1">
              <a:rPr lang="fi-FI" smtClean="0">
                <a:solidFill>
                  <a:srgbClr val="303030"/>
                </a:solidFill>
              </a:rPr>
              <a:t>5.6.2024</a:t>
            </a:fld>
            <a:endParaRPr lang="fi-FI">
              <a:solidFill>
                <a:srgbClr val="30303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8D2A7-5BD0-D04D-AA4A-6E3928F6D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303030"/>
                </a:solidFill>
              </a:rPr>
              <a:t>Heli Mattila, THL</a:t>
            </a:r>
            <a:endParaRPr lang="x-none">
              <a:solidFill>
                <a:srgbClr val="30303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12DA6-96EB-DB44-8234-83AEF430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>
                <a:solidFill>
                  <a:srgbClr val="303030"/>
                </a:solidFill>
              </a:rPr>
              <a:pPr/>
              <a:t>‹#›</a:t>
            </a:fld>
            <a:endParaRPr lang="en-GB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58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5.6.2024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273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0016A-2C49-862B-55E6-85826EB2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E52D87-62E2-5EDC-75B8-AE2B4CF8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E102A98-AF88-D794-1E5A-45B14472D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E54BF5F-8799-26E3-0F19-77EE7EF6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F4A2748-50DD-F609-4C10-EA3D5EB2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327A799-5072-97C9-0F8C-3893F9173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1D1B-3FEE-40EE-832B-39A53B891F16}" type="datetime1">
              <a:rPr lang="fi-FI" smtClean="0"/>
              <a:t>5.6.2024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CD61A0-B314-AB91-2920-A22266AA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2A8F1DA-75F1-45A9-AFD4-B3D60DB8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37C9-33DF-444C-B8EF-7D91562BA3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06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5C2F-CF82-4C9B-8FD9-C65F2767184C}" type="datetime1">
              <a:rPr lang="fi-FI" smtClean="0"/>
              <a:t>5.6.2024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Heli Mattila, THL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9E75-AE40-4176-A79D-B73383139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89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Heli Mattila, THL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D18BAF-6308-4C0B-846E-6EF496AA7479}" type="slidenum">
              <a:rPr lang="sv-SE" altLang="fi-FI"/>
              <a:pPr>
                <a:defRPr/>
              </a:pPr>
              <a:t>‹#›</a:t>
            </a:fld>
            <a:endParaRPr lang="sv-SE" altLang="fi-FI"/>
          </a:p>
        </p:txBody>
      </p:sp>
    </p:spTree>
    <p:extLst>
      <p:ext uri="{BB962C8B-B14F-4D97-AF65-F5344CB8AC3E}">
        <p14:creationId xmlns:p14="http://schemas.microsoft.com/office/powerpoint/2010/main" val="1328156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Koko sivu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36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20FB76-434C-ABAF-3243-E5637DDE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2A9C86-EE7C-1274-F560-0509146D6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F21031-4F50-865A-B43F-4FFDA52F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A864-CDE3-41A5-88F8-D4A3FA429E06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A906CC-C0EC-04D8-0C41-C44DBEED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A3F048-74DC-1891-46DA-2913C3CF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F8A32-E080-4793-A475-B7E092707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496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189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377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566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754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89F5-3163-4C45-B56F-391ABB290FCC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20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63D1-5B84-4E0D-A94A-063C39125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4" y="1482748"/>
            <a:ext cx="5181600" cy="467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E915F-6BF8-42AA-B613-275DEADB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2749"/>
            <a:ext cx="5181600" cy="4679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0E927B-91D9-42FD-948F-0A3347E4C65C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DE32D9A0-41B9-4533-9D01-EEF497351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00DAB08-BD34-4518-A814-1CC289FD9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0" name="Picture 1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18E58944-51EB-41F8-A02E-DECF10732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1" name="Kuva 2" descr="Terveyden ja hyvinvoinnin laitos THL">
              <a:extLst>
                <a:ext uri="{FF2B5EF4-FFF2-40B4-BE49-F238E27FC236}">
                  <a16:creationId xmlns:a16="http://schemas.microsoft.com/office/drawing/2014/main" id="{BBBFE36F-7180-49DF-B829-27F811589F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2B4FF3A-575F-4504-A595-97DB9B2A7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82" y="370510"/>
            <a:ext cx="9694662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211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342891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685783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028674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371566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D799-E3BC-4869-88F8-ECDEABB81C1F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8698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360000"/>
            <a:ext cx="984904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800000" cy="4680000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1082-4E2A-7D40-9E3B-98A205AE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303030"/>
                </a:solidFill>
              </a:rPr>
              <a:t>Heli Mattila, THL</a:t>
            </a:r>
            <a:endParaRPr lang="x-none">
              <a:solidFill>
                <a:srgbClr val="30303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555C-C733-BE4A-B42D-425669A8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4E403A-C434-4937-9284-32C631078FF8}" type="datetime1">
              <a:rPr lang="fi-FI" smtClean="0">
                <a:solidFill>
                  <a:srgbClr val="303030"/>
                </a:solidFill>
              </a:rPr>
              <a:t>5.6.2024</a:t>
            </a:fld>
            <a:endParaRPr lang="x-none">
              <a:solidFill>
                <a:srgbClr val="30303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7F54-5993-7B41-836B-EA72CB56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>
                <a:solidFill>
                  <a:srgbClr val="303030"/>
                </a:solidFill>
              </a:rPr>
              <a:pPr/>
              <a:t>‹#›</a:t>
            </a:fld>
            <a:endParaRPr lang="en-GB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39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A661-795B-6D43-99AC-4EC80D2EA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8E403-7695-8F4F-A02D-E5490E14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C436-2B6F-4773-821A-F7CAA503FA1A}" type="datetime1">
              <a:rPr lang="fi-FI" smtClean="0">
                <a:solidFill>
                  <a:srgbClr val="303030"/>
                </a:solidFill>
              </a:rPr>
              <a:t>5.6.2024</a:t>
            </a:fld>
            <a:endParaRPr lang="fi-FI">
              <a:solidFill>
                <a:srgbClr val="30303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8D2A7-5BD0-D04D-AA4A-6E3928F6D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>
                <a:solidFill>
                  <a:srgbClr val="303030"/>
                </a:solidFill>
              </a:rPr>
              <a:t>Heli Mattila, THL</a:t>
            </a:r>
            <a:endParaRPr lang="x-none">
              <a:solidFill>
                <a:srgbClr val="30303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12DA6-96EB-DB44-8234-83AEF430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>
                <a:solidFill>
                  <a:srgbClr val="303030"/>
                </a:solidFill>
              </a:rPr>
              <a:pPr/>
              <a:t>‹#›</a:t>
            </a:fld>
            <a:endParaRPr lang="en-GB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2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Heli Mattila, THL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F79EC0-2779-47D3-B915-53AE05E54374}" type="datetime1">
              <a:rPr lang="fi-FI" smtClean="0"/>
              <a:t>5.6.2024</a:t>
            </a:fld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45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189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377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566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754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F8ED2-07A3-4D55-A863-1163C0D561F8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4332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360000"/>
            <a:ext cx="984904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800000" cy="4680000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1082-4E2A-7D40-9E3B-98A205AE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303030"/>
                </a:solidFill>
              </a:rPr>
              <a:t>Heli Mattila, THL</a:t>
            </a:r>
            <a:endParaRPr lang="x-none">
              <a:solidFill>
                <a:srgbClr val="30303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555C-C733-BE4A-B42D-425669A8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64071-5A5D-4A31-B5CF-8E16EF65CA8D}" type="datetime1">
              <a:rPr lang="fi-FI" smtClean="0">
                <a:solidFill>
                  <a:srgbClr val="303030"/>
                </a:solidFill>
              </a:rPr>
              <a:t>5.6.2024</a:t>
            </a:fld>
            <a:endParaRPr lang="x-none">
              <a:solidFill>
                <a:srgbClr val="30303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7F54-5993-7B41-836B-EA72CB56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>
                <a:solidFill>
                  <a:srgbClr val="303030"/>
                </a:solidFill>
              </a:rPr>
              <a:pPr/>
              <a:t>‹#›</a:t>
            </a:fld>
            <a:endParaRPr lang="en-GB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65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360000"/>
            <a:ext cx="9849041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800000" cy="4680000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tekstiä</a:t>
            </a:r>
            <a:r>
              <a:rPr lang="en-US"/>
              <a:t> </a:t>
            </a:r>
            <a:r>
              <a:rPr lang="en-US" err="1"/>
              <a:t>napsauttamalla</a:t>
            </a:r>
            <a:endParaRPr lang="en-US"/>
          </a:p>
          <a:p>
            <a:pPr lvl="1"/>
            <a:r>
              <a:rPr lang="en-US" err="1"/>
              <a:t>Testitaso</a:t>
            </a:r>
            <a:r>
              <a:rPr lang="en-US"/>
              <a:t> 2</a:t>
            </a:r>
          </a:p>
          <a:p>
            <a:pPr lvl="2"/>
            <a:r>
              <a:rPr lang="en-US" err="1"/>
              <a:t>Tekstitaso</a:t>
            </a:r>
            <a:r>
              <a:rPr lang="en-US"/>
              <a:t> 3</a:t>
            </a:r>
          </a:p>
          <a:p>
            <a:pPr lvl="3"/>
            <a:r>
              <a:rPr lang="en-US" err="1"/>
              <a:t>Tekstitaso</a:t>
            </a:r>
            <a:r>
              <a:rPr lang="en-US"/>
              <a:t> 4</a:t>
            </a:r>
          </a:p>
          <a:p>
            <a:pPr lvl="4"/>
            <a:r>
              <a:rPr lang="en-US" err="1"/>
              <a:t>Tekstitaso</a:t>
            </a:r>
            <a:r>
              <a:rPr lang="en-US"/>
              <a:t> 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61082-4E2A-7D40-9E3B-98A205AE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303030"/>
                </a:solidFill>
              </a:rPr>
              <a:t>Heli Mattila, THL</a:t>
            </a:r>
            <a:endParaRPr lang="x-none">
              <a:solidFill>
                <a:srgbClr val="30303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3555C-C733-BE4A-B42D-425669A8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CB2BE9-D6A8-40A2-856B-2087A3C82BF4}" type="datetime1">
              <a:rPr lang="fi-FI" smtClean="0">
                <a:solidFill>
                  <a:srgbClr val="303030"/>
                </a:solidFill>
              </a:rPr>
              <a:t>5.6.2024</a:t>
            </a:fld>
            <a:endParaRPr lang="x-none">
              <a:solidFill>
                <a:srgbClr val="30303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97F54-5993-7B41-836B-EA72CB56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>
                <a:solidFill>
                  <a:srgbClr val="303030"/>
                </a:solidFill>
              </a:rPr>
              <a:pPr/>
              <a:t>‹#›</a:t>
            </a:fld>
            <a:endParaRPr lang="en-GB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25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34290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68580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02870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371600" indent="0">
              <a:buNone/>
              <a:defRPr sz="975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B1BB-F0CE-49FA-B512-58B77336B8DC}" type="datetime1">
              <a:rPr lang="fi-FI" smtClean="0"/>
              <a:t>5.6.2024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501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3031-419E-4852-99A7-AA10C9C6B2EA}" type="datetime1">
              <a:rPr lang="fi-FI" smtClean="0"/>
              <a:t>5.6.2024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Heli Mattila, THL</a:t>
            </a:r>
          </a:p>
        </p:txBody>
      </p:sp>
    </p:spTree>
    <p:extLst>
      <p:ext uri="{BB962C8B-B14F-4D97-AF65-F5344CB8AC3E}">
        <p14:creationId xmlns:p14="http://schemas.microsoft.com/office/powerpoint/2010/main" val="25853554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7B5CFE-A16F-E642-A195-B85E5A4FC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Heli Mattila, THL</a:t>
            </a:r>
            <a:endParaRPr lang="x-non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B469B7-6424-294A-AFB0-9044090A1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8D4A-E0F1-4888-A168-82C1397D8E8F}" type="datetime1">
              <a:rPr lang="fi-FI" smtClean="0"/>
              <a:t>5.6.2024</a:t>
            </a:fld>
            <a:endParaRPr lang="x-non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E85DB8-2F45-A34B-85F3-D5AE68337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0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63D1-5B84-4E0D-A94A-063C39125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4" y="1482748"/>
            <a:ext cx="5181600" cy="467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0E927B-91D9-42FD-948F-0A3347E4C65C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DE32D9A0-41B9-4533-9D01-EEF497351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00DAB08-BD34-4518-A814-1CC289FD9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0" name="Picture 1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18E58944-51EB-41F8-A02E-DECF10732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1" name="Kuva 2" descr="Terveyden ja hyvinvoinnin laitos THL">
              <a:extLst>
                <a:ext uri="{FF2B5EF4-FFF2-40B4-BE49-F238E27FC236}">
                  <a16:creationId xmlns:a16="http://schemas.microsoft.com/office/drawing/2014/main" id="{BBBFE36F-7180-49DF-B829-27F811589F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2BEB2E5-B57A-484B-A898-211F742A1C3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178836" y="1469204"/>
            <a:ext cx="5181600" cy="4680000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C027A-7099-4303-97F7-725498AD8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82" y="370510"/>
            <a:ext cx="9694662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826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 Sote-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i-FI" sz="2400">
              <a:solidFill>
                <a:prstClr val="black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8" y="1881333"/>
            <a:ext cx="10031455" cy="4524001"/>
          </a:xfrm>
        </p:spPr>
        <p:txBody>
          <a:bodyPr/>
          <a:lstStyle>
            <a:lvl1pPr>
              <a:spcBef>
                <a:spcPts val="533"/>
              </a:spcBef>
              <a:defRPr/>
            </a:lvl1pPr>
            <a:lvl2pPr>
              <a:spcBef>
                <a:spcPts val="533"/>
              </a:spcBef>
              <a:defRPr/>
            </a:lvl2pPr>
            <a:lvl3pPr>
              <a:spcBef>
                <a:spcPts val="533"/>
              </a:spcBef>
              <a:defRPr/>
            </a:lvl3pPr>
            <a:lvl4pPr>
              <a:spcBef>
                <a:spcPts val="533"/>
              </a:spcBef>
              <a:defRPr/>
            </a:lvl4pPr>
            <a:lvl5pPr>
              <a:spcBef>
                <a:spcPts val="533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8" y="313786"/>
            <a:ext cx="10031455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93" y="5926575"/>
            <a:ext cx="1830707" cy="6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E915F-6BF8-42AA-B613-275DEADB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4981" y="1482749"/>
            <a:ext cx="5181600" cy="4679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0E927B-91D9-42FD-948F-0A3347E4C65C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DE32D9A0-41B9-4533-9D01-EEF497351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00DAB08-BD34-4518-A814-1CC289FD9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0" name="Picture 1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18E58944-51EB-41F8-A02E-DECF10732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1" name="Kuva 2" descr="Terveyden ja hyvinvoinnin laitos THL">
              <a:extLst>
                <a:ext uri="{FF2B5EF4-FFF2-40B4-BE49-F238E27FC236}">
                  <a16:creationId xmlns:a16="http://schemas.microsoft.com/office/drawing/2014/main" id="{BBBFE36F-7180-49DF-B829-27F811589F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8F7C333-55D5-408E-9B2A-FC2DDC5010A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19998" y="1482747"/>
            <a:ext cx="5181600" cy="4680000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7076DF-2ADD-4FE4-A95A-207112CE0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82" y="370510"/>
            <a:ext cx="9694662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345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958D047-FEAA-43F9-8221-2A79C5745C48}"/>
              </a:ext>
            </a:extLst>
          </p:cNvPr>
          <p:cNvSpPr/>
          <p:nvPr userDrawn="1"/>
        </p:nvSpPr>
        <p:spPr>
          <a:xfrm>
            <a:off x="5095735" y="2368064"/>
            <a:ext cx="2357164" cy="23571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4C8D3A-2466-4E8A-921A-B9A1607851EB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1C0110C6-D7BB-4306-91A1-A31C29502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19" name="Picture 1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02E2184-DC92-49C6-8DBF-62C5A4E56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20" name="Picture 1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7A1B504-01DE-47CC-B420-BE82542D3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21" name="Kuva 2" descr="Terveyden ja hyvinvoinnin laitos THL">
              <a:extLst>
                <a:ext uri="{FF2B5EF4-FFF2-40B4-BE49-F238E27FC236}">
                  <a16:creationId xmlns:a16="http://schemas.microsoft.com/office/drawing/2014/main" id="{C5961642-92C2-47F4-BDBB-88DC3C234D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C0D729D-15EE-4A77-BAA6-DBA881A26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982" y="370510"/>
            <a:ext cx="9694662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napsauttamalla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58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051C-C89C-4CB6-A75E-3623A8A6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EC35-5AEF-48B0-A5D6-285DB53E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49D46-9301-42FB-9184-5FB78FB7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4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20A0D-1505-4194-A27A-6FA91B9E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C305-7F95-40AE-8C8F-A94A7AE68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A01557-E7CA-40F3-B3B2-A7B37BB97941}"/>
              </a:ext>
            </a:extLst>
          </p:cNvPr>
          <p:cNvGrpSpPr/>
          <p:nvPr userDrawn="1"/>
        </p:nvGrpSpPr>
        <p:grpSpPr>
          <a:xfrm>
            <a:off x="833469" y="6464034"/>
            <a:ext cx="10520331" cy="412038"/>
            <a:chOff x="833469" y="6464034"/>
            <a:chExt cx="10520331" cy="412038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B29EF92A-7C3B-4BBC-8685-10D0A8ECF0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580" y="6504173"/>
              <a:ext cx="1239663" cy="371899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00C5124-D191-4E72-85BF-DC8922DA1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280" y="6509824"/>
              <a:ext cx="1270889" cy="334444"/>
            </a:xfrm>
            <a:prstGeom prst="rect">
              <a:avLst/>
            </a:prstGeom>
          </p:spPr>
        </p:pic>
        <p:pic>
          <p:nvPicPr>
            <p:cNvPr id="10" name="Picture 9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B805B4C7-E2F2-4B5F-B0E9-37E3C225E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438" y="6464034"/>
              <a:ext cx="891362" cy="372283"/>
            </a:xfrm>
            <a:prstGeom prst="rect">
              <a:avLst/>
            </a:prstGeom>
          </p:spPr>
        </p:pic>
        <p:pic>
          <p:nvPicPr>
            <p:cNvPr id="11" name="Kuva 2" descr="Terveyden ja hyvinvoinnin laitos THL">
              <a:extLst>
                <a:ext uri="{FF2B5EF4-FFF2-40B4-BE49-F238E27FC236}">
                  <a16:creationId xmlns:a16="http://schemas.microsoft.com/office/drawing/2014/main" id="{D9E0DC8B-49CD-46E8-A209-A3256B34738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5"/>
            <a:srcRect b="9185"/>
            <a:stretch/>
          </p:blipFill>
          <p:spPr>
            <a:xfrm>
              <a:off x="833469" y="6501872"/>
              <a:ext cx="753632" cy="334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16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C8944-C181-4F9E-A5D7-74AB6C27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6" y="0"/>
            <a:ext cx="9943666" cy="397933"/>
          </a:xfrm>
        </p:spPr>
        <p:txBody>
          <a:bodyPr>
            <a:normAutofit/>
          </a:bodyPr>
          <a:lstStyle/>
          <a:p>
            <a:r>
              <a:rPr lang="fi-FI" sz="2000" dirty="0"/>
              <a:t>PDSA-suunnitelmien seurantataulu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18FE6C6-4618-44B3-823E-0EFA92E6EED4}"/>
              </a:ext>
            </a:extLst>
          </p:cNvPr>
          <p:cNvSpPr/>
          <p:nvPr/>
        </p:nvSpPr>
        <p:spPr>
          <a:xfrm>
            <a:off x="117253" y="318451"/>
            <a:ext cx="11957493" cy="1148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519B2F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Pohjantähtitavoite: 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519B2F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Oysin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kuntoutusosastolta jatkohoitoon siirtyvistä puolet menevät </a:t>
            </a:r>
            <a:r>
              <a:rPr lang="fi-FI" sz="1200" dirty="0">
                <a:solidFill>
                  <a:srgbClr val="519B2F">
                    <a:lumMod val="50000"/>
                  </a:srgbClr>
                </a:solidFill>
                <a:latin typeface="Calibri" panose="020F0502020204030204" pitchFamily="34" charset="0"/>
              </a:rPr>
              <a:t>kuntoutus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yksikköön eli n 10-15% kaikista kuntoutujista (70-80% kotiutuu, 20-30% siirtyy jatkohoitoon) vuoden 2025 lopussa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Kaikki kotiutuvat asiakkaat, jotka tarvitsevat säännöllistä kotihoitoa, ohjautuvat kotikuntoutukseen 2025 vuoden loppuun mennessä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Kiitettävä asiakaskokemus yksiköstä toiseen siirtyessä 90%: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lla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519B2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asiakaspalaute asteikolla 1-10, 2025 vuoden loppuun mennessä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519B2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519B2F">
                  <a:lumMod val="5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0E1E2880-D977-4DE9-B6CB-50783F6395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538208"/>
              </p:ext>
            </p:extLst>
          </p:nvPr>
        </p:nvGraphicFramePr>
        <p:xfrm>
          <a:off x="110067" y="1549400"/>
          <a:ext cx="11957493" cy="517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22">
                  <a:extLst>
                    <a:ext uri="{9D8B030D-6E8A-4147-A177-3AD203B41FA5}">
                      <a16:colId xmlns:a16="http://schemas.microsoft.com/office/drawing/2014/main" val="2144329351"/>
                    </a:ext>
                  </a:extLst>
                </a:gridCol>
                <a:gridCol w="3607650">
                  <a:extLst>
                    <a:ext uri="{9D8B030D-6E8A-4147-A177-3AD203B41FA5}">
                      <a16:colId xmlns:a16="http://schemas.microsoft.com/office/drawing/2014/main" val="2410814918"/>
                    </a:ext>
                  </a:extLst>
                </a:gridCol>
                <a:gridCol w="761502">
                  <a:extLst>
                    <a:ext uri="{9D8B030D-6E8A-4147-A177-3AD203B41FA5}">
                      <a16:colId xmlns:a16="http://schemas.microsoft.com/office/drawing/2014/main" val="1304431608"/>
                    </a:ext>
                  </a:extLst>
                </a:gridCol>
                <a:gridCol w="957766">
                  <a:extLst>
                    <a:ext uri="{9D8B030D-6E8A-4147-A177-3AD203B41FA5}">
                      <a16:colId xmlns:a16="http://schemas.microsoft.com/office/drawing/2014/main" val="326205625"/>
                    </a:ext>
                  </a:extLst>
                </a:gridCol>
                <a:gridCol w="984688">
                  <a:extLst>
                    <a:ext uri="{9D8B030D-6E8A-4147-A177-3AD203B41FA5}">
                      <a16:colId xmlns:a16="http://schemas.microsoft.com/office/drawing/2014/main" val="2013500873"/>
                    </a:ext>
                  </a:extLst>
                </a:gridCol>
                <a:gridCol w="1345006">
                  <a:extLst>
                    <a:ext uri="{9D8B030D-6E8A-4147-A177-3AD203B41FA5}">
                      <a16:colId xmlns:a16="http://schemas.microsoft.com/office/drawing/2014/main" val="2134872923"/>
                    </a:ext>
                  </a:extLst>
                </a:gridCol>
                <a:gridCol w="2261059">
                  <a:extLst>
                    <a:ext uri="{9D8B030D-6E8A-4147-A177-3AD203B41FA5}">
                      <a16:colId xmlns:a16="http://schemas.microsoft.com/office/drawing/2014/main" val="3090546787"/>
                    </a:ext>
                  </a:extLst>
                </a:gridCol>
              </a:tblGrid>
              <a:tr h="514290">
                <a:tc>
                  <a:txBody>
                    <a:bodyPr/>
                    <a:lstStyle/>
                    <a:p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Kehittämistoimen-pide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Mitä hyötyä odotamme tästä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Vastuu-henkilö</a:t>
                      </a:r>
                    </a:p>
                    <a:p>
                      <a:endParaRPr lang="fi-FI" sz="9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Pvm, milloin alkaa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Vaihe / PDSA</a:t>
                      </a:r>
                    </a:p>
                    <a:p>
                      <a:endParaRPr lang="fi-FI" sz="9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Status / liikennevalot 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Kommentit (jos </a:t>
                      </a:r>
                      <a:r>
                        <a:rPr lang="fi-FI" sz="9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kelt</a:t>
                      </a:r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/ </a:t>
                      </a:r>
                      <a:r>
                        <a:rPr lang="fi-FI" sz="9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pun</a:t>
                      </a:r>
                      <a:r>
                        <a:rPr lang="fi-FI" sz="9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43187"/>
                  </a:ext>
                </a:extLst>
              </a:tr>
              <a:tr h="508574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Arvi yksikön esittelyvideo ja esite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Asiakaskokemus yksiköstä toiseen siirtyessä on kiitettävä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Mannu</a:t>
                      </a:r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2/2024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Suunnitelmaa tehty, toteutus myöhemmin, kuntoutusyksikön esite tehty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340107"/>
                  </a:ext>
                </a:extLst>
              </a:tr>
              <a:tr h="347736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hoito- ja kuntoutussuunnitelmalomake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Yhtenäinen hoito- ja kuntoutussuunnitelma &gt; tavoitteet, päivittäminen, tieto siirtyy kuntoutuspolulla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Satu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5/24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391"/>
                  </a:ext>
                </a:extLst>
              </a:tr>
              <a:tr h="375760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Yhteiset fraasit kirjaamiseen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Kirjaaminen yhtenäistyy, tieto siirtyy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Satu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3/24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</a:t>
                      </a:r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Kotikuntoutuksen fraaseja työstetty ja otettu käyttöön</a:t>
                      </a:r>
                    </a:p>
                    <a:p>
                      <a:r>
                        <a:rPr lang="fi-FI" sz="8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Verrattu fraaseja</a:t>
                      </a:r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84780"/>
                  </a:ext>
                </a:extLst>
              </a:tr>
              <a:tr h="1320903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Luodaan toimintamalli asiakkaan tavoitteiden asettamiseen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Asiakas on aktiivinen osallistuja omassa kuntoutuksessa, motivaatio lisääntyy ja toimintakyky edistyy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Laaditaan tavoitteet yhdessä asiakkaan ja läheisten kanssa</a:t>
                      </a:r>
                    </a:p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Anna, Aila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3/2024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Kotikuntoutuksen fraaseissa tavoite, kysytään alussa kuntoutujan tavoite, jakson kokonaistavoite. </a:t>
                      </a:r>
                      <a:r>
                        <a:rPr lang="fi-FI" sz="8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Tavoitteet kirjattu </a:t>
                      </a:r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fraaseihin.</a:t>
                      </a:r>
                    </a:p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Kuntoutusosastolla tavoitteen asettamisen toimintamallia tarkennettu, tiimipalaverit kaikille alussa &gt; käytäntöjen yhtenäistämistä vielä tarvitaan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45934"/>
                  </a:ext>
                </a:extLst>
              </a:tr>
              <a:tr h="508574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Ajantasaiset yhteystiedot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Tiedonkulun ja palvelujen sujuvuus, tiedot löytyvät helposti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Satu, Päivi, Tuomas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</a:t>
                      </a:r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Yksiköiden yhteystiedot tarkistettu ja jaettu keskenään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63515"/>
                  </a:ext>
                </a:extLst>
              </a:tr>
              <a:tr h="675011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Henkilökunnan tietoisuuden lisääminen eri yksiköiden palveluista, infot, ohjeet lähetteiden tekemisestä, nettisivut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Asiakas ohjautuu oikeaan paikkaan (kuntoutusyksikkö, kotikuntoutus, </a:t>
                      </a:r>
                      <a:r>
                        <a:rPr lang="fi-FI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oys</a:t>
                      </a:r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kuntoutusosasto), lähetekäytännöt </a:t>
                      </a:r>
                      <a:r>
                        <a:rPr lang="fi-FI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sujuvoituvat</a:t>
                      </a:r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, tieto löytyy helposti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Satu, Päivi, Outi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2/2024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Prosessikuvaukset tehty, osastokokouksissa asiaa käsitelty, lähetekäytäntöjä kartoitettu ja kuntoutusosastolla </a:t>
                      </a:r>
                      <a:r>
                        <a:rPr lang="fi-FI" sz="8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tehty ohjeita</a:t>
                      </a:r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901540"/>
                  </a:ext>
                </a:extLst>
              </a:tr>
              <a:tr h="841565"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Henkilökunnan </a:t>
                      </a:r>
                      <a:r>
                        <a:rPr lang="fi-FI" sz="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avh</a:t>
                      </a:r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osaamisen vahvistaminen, työpajat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Osaaminen lisääntyy &gt; asiakas saa laadukasta kuntoutusta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Satu, Päivi, Tuomas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3/24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Kuntoutusosastolla perusliikkumisen ja päivittäistoimien ohjaamisen työpajat,</a:t>
                      </a:r>
                    </a:p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Hiironen &gt; tarvekartoitus menossa</a:t>
                      </a:r>
                    </a:p>
                    <a:p>
                      <a:r>
                        <a:rPr lang="fi-FI" sz="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Kotikuntoutuksen työpajaan aiheeksi neurologinen kuntoutus? &gt;Kokemusasiantuntija mukaan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54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45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22006-BDEE-A3D1-5FEB-8138B9F6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A7931F-F198-3F87-C7BA-E2E746771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6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L visualisointivärit">
      <a:dk1>
        <a:srgbClr val="606060"/>
      </a:dk1>
      <a:lt1>
        <a:srgbClr val="FFFFFF"/>
      </a:lt1>
      <a:dk2>
        <a:srgbClr val="7BC143"/>
      </a:dk2>
      <a:lt2>
        <a:srgbClr val="FFFFFF"/>
      </a:lt2>
      <a:accent1>
        <a:srgbClr val="519B2F"/>
      </a:accent1>
      <a:accent2>
        <a:srgbClr val="2F61AD"/>
      </a:accent2>
      <a:accent3>
        <a:srgbClr val="FAA619"/>
      </a:accent3>
      <a:accent4>
        <a:srgbClr val="CC77AB"/>
      </a:accent4>
      <a:accent5>
        <a:srgbClr val="28A0C1"/>
      </a:accent5>
      <a:accent6>
        <a:srgbClr val="BD3D7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358</Words>
  <Application>Microsoft Office PowerPoint</Application>
  <PresentationFormat>Laajakuva</PresentationFormat>
  <Paragraphs>62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-apple-system</vt:lpstr>
      <vt:lpstr>Arial</vt:lpstr>
      <vt:lpstr>Calibri</vt:lpstr>
      <vt:lpstr>Impact</vt:lpstr>
      <vt:lpstr>Source Sans Pro</vt:lpstr>
      <vt:lpstr>Office Theme</vt:lpstr>
      <vt:lpstr>PDSA-suunnitelmien seurantataulu</vt:lpstr>
      <vt:lpstr>PowerPoint-esitys</vt:lpstr>
    </vt:vector>
  </TitlesOfParts>
  <Company>Pohde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PDSA-suunnitelmien seurantataulu</dc:title>
  <dc:creator>Klasila Satu</dc:creator>
  <cp:lastModifiedBy>Klasila Satu M</cp:lastModifiedBy>
  <cp:revision>2</cp:revision>
  <dcterms:created xsi:type="dcterms:W3CDTF">2023-12-15T06:29:51Z</dcterms:created>
  <dcterms:modified xsi:type="dcterms:W3CDTF">2024-06-05T05:28:01Z</dcterms:modified>
</cp:coreProperties>
</file>