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145707176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52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31C67AF-02A6-BA2F-7A6D-1D9A5E46B8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8D5B6FB-51D8-A9CD-3CCF-D41433AB96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2645A1F-466A-151D-4BF5-8F62A6870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776A-78B0-4376-A4F6-47A9CAC3D88E}" type="datetimeFigureOut">
              <a:rPr lang="fi-FI" smtClean="0"/>
              <a:t>24.5.2024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5890285-6302-F831-15E0-ADBE9433C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B603CF3-BFB5-4EF7-364B-3AF9E828A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37821-D0C7-47BC-BA92-41DE0EF21B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41863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81D7497-B6B7-9B35-2770-C8C93F6AA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E8133B24-82D1-E4C4-D83D-7E221E0641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F82E0C6-E9D2-11B7-1983-91E35DB0B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776A-78B0-4376-A4F6-47A9CAC3D88E}" type="datetimeFigureOut">
              <a:rPr lang="fi-FI" smtClean="0"/>
              <a:t>24.5.2024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B25DC07-00C0-F22B-D6D2-E1CCD7659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1B74676-1861-4864-FB3C-B94D2A4D5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37821-D0C7-47BC-BA92-41DE0EF21B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7491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45A0B6B0-3006-11BC-E361-321607E782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06C93C88-1C62-581C-A970-19B1D1507C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E127827-33BB-5BF3-93F6-4D43D89AC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776A-78B0-4376-A4F6-47A9CAC3D88E}" type="datetimeFigureOut">
              <a:rPr lang="fi-FI" smtClean="0"/>
              <a:t>24.5.2024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5D59C89-452E-F12C-D94D-AC1102055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2F59E90-E05F-A3AF-E4F5-A56DDDA69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37821-D0C7-47BC-BA92-41DE0EF21B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67458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tsikko ja sisältö_1pal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>
                <a:latin typeface="+mj-lt"/>
              </a:defRPr>
            </a:lvl1pPr>
          </a:lstStyle>
          <a:p>
            <a:r>
              <a:rPr lang="fi-FI" dirty="0"/>
              <a:t>Muokkaa perustyyliä napsauttamalla</a:t>
            </a:r>
          </a:p>
        </p:txBody>
      </p:sp>
      <p:sp>
        <p:nvSpPr>
          <p:cNvPr id="8" name="Sisällön paikkamerkki 7"/>
          <p:cNvSpPr>
            <a:spLocks noGrp="1"/>
          </p:cNvSpPr>
          <p:nvPr>
            <p:ph sz="quarter" idx="13"/>
          </p:nvPr>
        </p:nvSpPr>
        <p:spPr>
          <a:xfrm>
            <a:off x="479424" y="1628800"/>
            <a:ext cx="11233151" cy="4321175"/>
          </a:xfr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 sz="2800">
                <a:latin typeface="+mn-lt"/>
              </a:defRPr>
            </a:lvl1pPr>
            <a:lvl2pPr>
              <a:spcBef>
                <a:spcPts val="0"/>
              </a:spcBef>
              <a:spcAft>
                <a:spcPts val="1200"/>
              </a:spcAft>
              <a:defRPr>
                <a:latin typeface="+mn-lt"/>
              </a:defRPr>
            </a:lvl2pPr>
            <a:lvl3pPr>
              <a:spcBef>
                <a:spcPts val="0"/>
              </a:spcBef>
              <a:spcAft>
                <a:spcPts val="1200"/>
              </a:spcAft>
              <a:defRPr>
                <a:latin typeface="+mn-lt"/>
              </a:defRPr>
            </a:lvl3pPr>
            <a:lvl4pPr>
              <a:spcAft>
                <a:spcPts val="1200"/>
              </a:spcAft>
              <a:defRPr>
                <a:latin typeface="+mn-lt"/>
              </a:defRPr>
            </a:lvl4pPr>
            <a:lvl5pPr marL="684000" indent="0">
              <a:spcAft>
                <a:spcPts val="1200"/>
              </a:spcAft>
              <a:buNone/>
              <a:defRPr>
                <a:latin typeface="+mn-lt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4210757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ADC37FA-61EB-0721-F411-E74AF3262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6032767-DF77-FF82-9DB3-9080ACDD61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0168D77-F853-48C4-B725-C0DC35D24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776A-78B0-4376-A4F6-47A9CAC3D88E}" type="datetimeFigureOut">
              <a:rPr lang="fi-FI" smtClean="0"/>
              <a:t>24.5.2024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9EEDA23-7022-081A-9A1A-2F3600418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7B6A2F0-9AED-5494-1198-53BC250FB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37821-D0C7-47BC-BA92-41DE0EF21B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54241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BBF876B-3BB2-1060-B580-0D2412EC1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294E7A4-615C-6110-930B-61655F5744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9F8A369-AD04-5F95-A400-082934D87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776A-78B0-4376-A4F6-47A9CAC3D88E}" type="datetimeFigureOut">
              <a:rPr lang="fi-FI" smtClean="0"/>
              <a:t>24.5.2024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1D0E9C7-0091-6712-0341-FB6DA2BCF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89A8DFE-9249-DA4F-2F81-51905AEF7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37821-D0C7-47BC-BA92-41DE0EF21B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810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46F73E5-FA8B-E1E8-842E-E574AD1F1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2FDDAFD-381A-D1D0-5F6A-1ED0C9D70B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DFF0DCC-8D00-01E7-6EFA-CABE03A38D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938089CD-4B9F-2EF4-859A-3F1380E0D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776A-78B0-4376-A4F6-47A9CAC3D88E}" type="datetimeFigureOut">
              <a:rPr lang="fi-FI" smtClean="0"/>
              <a:t>24.5.2024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1D76E69-7EE6-46AA-651A-74E0F5B0C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00FF6E2-1D54-8ED5-6498-E4A2F49CE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37821-D0C7-47BC-BA92-41DE0EF21B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04813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D18D328-CBF2-6A29-C75C-71EBAE5FA0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DCFB1578-65AF-9D9C-1B83-421D747C04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DCD40177-3F80-586A-F358-D24BE92DB1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190DA007-459F-5ADD-057C-DAA04B153E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970FEDC3-4B36-F9E1-0777-07CA91F50E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F7AAC4E-2B88-C2D7-423F-D45D4721F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776A-78B0-4376-A4F6-47A9CAC3D88E}" type="datetimeFigureOut">
              <a:rPr lang="fi-FI" smtClean="0"/>
              <a:t>24.5.2024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1367C63-D972-C343-7C74-31002AE84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0CB3DD8D-C93F-3607-9453-44132F430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37821-D0C7-47BC-BA92-41DE0EF21B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3542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2AFFDF5-3867-73F0-3F60-E173B28DE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183B2BC2-6936-D3ED-97A1-558DC24C8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776A-78B0-4376-A4F6-47A9CAC3D88E}" type="datetimeFigureOut">
              <a:rPr lang="fi-FI" smtClean="0"/>
              <a:t>24.5.2024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78D53CFF-C800-F5A7-036E-5B9B8D62B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50B8F181-96D6-307F-F4E8-2F7082193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37821-D0C7-47BC-BA92-41DE0EF21B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01319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A011075D-58DC-2DFE-9062-D31E4EF50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776A-78B0-4376-A4F6-47A9CAC3D88E}" type="datetimeFigureOut">
              <a:rPr lang="fi-FI" smtClean="0"/>
              <a:t>24.5.2024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2E5B5FAF-2647-EBC3-A4AB-9E8EC811C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6AB8B65A-FB55-3505-ABF3-4A36A13FE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37821-D0C7-47BC-BA92-41DE0EF21B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88867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4F38A4D-A7A2-F968-CA89-E064A7684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12E4BB2-CA27-2959-628D-150CDDFDED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FF8C4395-52AA-A21E-A28B-00A8F64A1D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CE9A910-B90F-CBB3-510D-B90DF5E27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776A-78B0-4376-A4F6-47A9CAC3D88E}" type="datetimeFigureOut">
              <a:rPr lang="fi-FI" smtClean="0"/>
              <a:t>24.5.2024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32AA809A-A458-7A23-B9EF-74BBB313B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FFDD94B-B45E-E4F0-0A56-AA4122553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37821-D0C7-47BC-BA92-41DE0EF21B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29524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930EBCE-74D0-A1B8-6187-52B452A54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437276CE-B0C2-E56B-80D2-E120A53D06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F26281B5-36F7-E55A-8742-356F5FDE85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E1E1CFD-1F7A-FAC1-E4E3-B7DD0334C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0776A-78B0-4376-A4F6-47A9CAC3D88E}" type="datetimeFigureOut">
              <a:rPr lang="fi-FI" smtClean="0"/>
              <a:t>24.5.2024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C9E3BDF-A7AE-51D4-85A0-508428E47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572B8FF-E01A-3C8C-8EC3-26EF3C222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37821-D0C7-47BC-BA92-41DE0EF21B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57882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338E38C7-3280-51DE-C9B8-B45633D872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7CDBF8C-27F8-CFF0-AFC7-A7E6905476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F7662BF-32F8-7D92-B7FD-0BCF2DD82F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0776A-78B0-4376-A4F6-47A9CAC3D88E}" type="datetimeFigureOut">
              <a:rPr lang="fi-FI" smtClean="0"/>
              <a:t>24.5.2024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6D14DAE-FCE8-B396-3F64-1923AB3867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26AFFD7-002B-454E-2908-BE5BD7D014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37821-D0C7-47BC-BA92-41DE0EF21B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0006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: Vastakkaiset kulmat pyöristetty 6">
            <a:extLst>
              <a:ext uri="{FF2B5EF4-FFF2-40B4-BE49-F238E27FC236}">
                <a16:creationId xmlns:a16="http://schemas.microsoft.com/office/drawing/2014/main" id="{8C268D92-ECEF-2288-69FB-E013FE00A9CE}"/>
              </a:ext>
            </a:extLst>
          </p:cNvPr>
          <p:cNvSpPr/>
          <p:nvPr/>
        </p:nvSpPr>
        <p:spPr>
          <a:xfrm>
            <a:off x="4989980" y="1784577"/>
            <a:ext cx="2386674" cy="987102"/>
          </a:xfrm>
          <a:custGeom>
            <a:avLst/>
            <a:gdLst>
              <a:gd name="connsiteX0" fmla="*/ 204027 w 2808312"/>
              <a:gd name="connsiteY0" fmla="*/ 0 h 1224136"/>
              <a:gd name="connsiteX1" fmla="*/ 2808312 w 2808312"/>
              <a:gd name="connsiteY1" fmla="*/ 0 h 1224136"/>
              <a:gd name="connsiteX2" fmla="*/ 2808312 w 2808312"/>
              <a:gd name="connsiteY2" fmla="*/ 0 h 1224136"/>
              <a:gd name="connsiteX3" fmla="*/ 2808312 w 2808312"/>
              <a:gd name="connsiteY3" fmla="*/ 1020109 h 1224136"/>
              <a:gd name="connsiteX4" fmla="*/ 2604285 w 2808312"/>
              <a:gd name="connsiteY4" fmla="*/ 1224136 h 1224136"/>
              <a:gd name="connsiteX5" fmla="*/ 0 w 2808312"/>
              <a:gd name="connsiteY5" fmla="*/ 1224136 h 1224136"/>
              <a:gd name="connsiteX6" fmla="*/ 0 w 2808312"/>
              <a:gd name="connsiteY6" fmla="*/ 1224136 h 1224136"/>
              <a:gd name="connsiteX7" fmla="*/ 0 w 2808312"/>
              <a:gd name="connsiteY7" fmla="*/ 204027 h 1224136"/>
              <a:gd name="connsiteX8" fmla="*/ 204027 w 2808312"/>
              <a:gd name="connsiteY8" fmla="*/ 0 h 1224136"/>
              <a:gd name="connsiteX0" fmla="*/ 204027 w 3110316"/>
              <a:gd name="connsiteY0" fmla="*/ 92279 h 1316415"/>
              <a:gd name="connsiteX1" fmla="*/ 2808312 w 3110316"/>
              <a:gd name="connsiteY1" fmla="*/ 92279 h 1316415"/>
              <a:gd name="connsiteX2" fmla="*/ 3110316 w 3110316"/>
              <a:gd name="connsiteY2" fmla="*/ 0 h 1316415"/>
              <a:gd name="connsiteX3" fmla="*/ 2808312 w 3110316"/>
              <a:gd name="connsiteY3" fmla="*/ 1112388 h 1316415"/>
              <a:gd name="connsiteX4" fmla="*/ 2604285 w 3110316"/>
              <a:gd name="connsiteY4" fmla="*/ 1316415 h 1316415"/>
              <a:gd name="connsiteX5" fmla="*/ 0 w 3110316"/>
              <a:gd name="connsiteY5" fmla="*/ 1316415 h 1316415"/>
              <a:gd name="connsiteX6" fmla="*/ 0 w 3110316"/>
              <a:gd name="connsiteY6" fmla="*/ 1316415 h 1316415"/>
              <a:gd name="connsiteX7" fmla="*/ 0 w 3110316"/>
              <a:gd name="connsiteY7" fmla="*/ 296306 h 1316415"/>
              <a:gd name="connsiteX8" fmla="*/ 204027 w 3110316"/>
              <a:gd name="connsiteY8" fmla="*/ 92279 h 1316415"/>
              <a:gd name="connsiteX0" fmla="*/ 204027 w 3110316"/>
              <a:gd name="connsiteY0" fmla="*/ 92279 h 1316415"/>
              <a:gd name="connsiteX1" fmla="*/ 2808312 w 3110316"/>
              <a:gd name="connsiteY1" fmla="*/ 92279 h 1316415"/>
              <a:gd name="connsiteX2" fmla="*/ 3110316 w 3110316"/>
              <a:gd name="connsiteY2" fmla="*/ 0 h 1316415"/>
              <a:gd name="connsiteX3" fmla="*/ 2808312 w 3110316"/>
              <a:gd name="connsiteY3" fmla="*/ 1112388 h 1316415"/>
              <a:gd name="connsiteX4" fmla="*/ 2604285 w 3110316"/>
              <a:gd name="connsiteY4" fmla="*/ 1316415 h 1316415"/>
              <a:gd name="connsiteX5" fmla="*/ 0 w 3110316"/>
              <a:gd name="connsiteY5" fmla="*/ 1316415 h 1316415"/>
              <a:gd name="connsiteX6" fmla="*/ 0 w 3110316"/>
              <a:gd name="connsiteY6" fmla="*/ 1316415 h 1316415"/>
              <a:gd name="connsiteX7" fmla="*/ 0 w 3110316"/>
              <a:gd name="connsiteY7" fmla="*/ 296306 h 1316415"/>
              <a:gd name="connsiteX8" fmla="*/ 204027 w 3110316"/>
              <a:gd name="connsiteY8" fmla="*/ 92279 h 1316415"/>
              <a:gd name="connsiteX0" fmla="*/ 204027 w 3246692"/>
              <a:gd name="connsiteY0" fmla="*/ 0 h 1224136"/>
              <a:gd name="connsiteX1" fmla="*/ 2808312 w 3246692"/>
              <a:gd name="connsiteY1" fmla="*/ 0 h 1224136"/>
              <a:gd name="connsiteX2" fmla="*/ 3246692 w 3246692"/>
              <a:gd name="connsiteY2" fmla="*/ 10118 h 1224136"/>
              <a:gd name="connsiteX3" fmla="*/ 2808312 w 3246692"/>
              <a:gd name="connsiteY3" fmla="*/ 1020109 h 1224136"/>
              <a:gd name="connsiteX4" fmla="*/ 2604285 w 3246692"/>
              <a:gd name="connsiteY4" fmla="*/ 1224136 h 1224136"/>
              <a:gd name="connsiteX5" fmla="*/ 0 w 3246692"/>
              <a:gd name="connsiteY5" fmla="*/ 1224136 h 1224136"/>
              <a:gd name="connsiteX6" fmla="*/ 0 w 3246692"/>
              <a:gd name="connsiteY6" fmla="*/ 1224136 h 1224136"/>
              <a:gd name="connsiteX7" fmla="*/ 0 w 3246692"/>
              <a:gd name="connsiteY7" fmla="*/ 204027 h 1224136"/>
              <a:gd name="connsiteX8" fmla="*/ 204027 w 3246692"/>
              <a:gd name="connsiteY8" fmla="*/ 0 h 1224136"/>
              <a:gd name="connsiteX0" fmla="*/ 204027 w 2828975"/>
              <a:gd name="connsiteY0" fmla="*/ 8500 h 1232636"/>
              <a:gd name="connsiteX1" fmla="*/ 2808312 w 2828975"/>
              <a:gd name="connsiteY1" fmla="*/ 8500 h 1232636"/>
              <a:gd name="connsiteX2" fmla="*/ 2828975 w 2828975"/>
              <a:gd name="connsiteY2" fmla="*/ 0 h 1232636"/>
              <a:gd name="connsiteX3" fmla="*/ 2808312 w 2828975"/>
              <a:gd name="connsiteY3" fmla="*/ 1028609 h 1232636"/>
              <a:gd name="connsiteX4" fmla="*/ 2604285 w 2828975"/>
              <a:gd name="connsiteY4" fmla="*/ 1232636 h 1232636"/>
              <a:gd name="connsiteX5" fmla="*/ 0 w 2828975"/>
              <a:gd name="connsiteY5" fmla="*/ 1232636 h 1232636"/>
              <a:gd name="connsiteX6" fmla="*/ 0 w 2828975"/>
              <a:gd name="connsiteY6" fmla="*/ 1232636 h 1232636"/>
              <a:gd name="connsiteX7" fmla="*/ 0 w 2828975"/>
              <a:gd name="connsiteY7" fmla="*/ 212527 h 1232636"/>
              <a:gd name="connsiteX8" fmla="*/ 204027 w 2828975"/>
              <a:gd name="connsiteY8" fmla="*/ 8500 h 1232636"/>
              <a:gd name="connsiteX0" fmla="*/ 204027 w 2828975"/>
              <a:gd name="connsiteY0" fmla="*/ 8500 h 1232636"/>
              <a:gd name="connsiteX1" fmla="*/ 2808312 w 2828975"/>
              <a:gd name="connsiteY1" fmla="*/ 8500 h 1232636"/>
              <a:gd name="connsiteX2" fmla="*/ 2828975 w 2828975"/>
              <a:gd name="connsiteY2" fmla="*/ 0 h 1232636"/>
              <a:gd name="connsiteX3" fmla="*/ 2808312 w 2828975"/>
              <a:gd name="connsiteY3" fmla="*/ 1028609 h 1232636"/>
              <a:gd name="connsiteX4" fmla="*/ 2604285 w 2828975"/>
              <a:gd name="connsiteY4" fmla="*/ 1232636 h 1232636"/>
              <a:gd name="connsiteX5" fmla="*/ 0 w 2828975"/>
              <a:gd name="connsiteY5" fmla="*/ 1232636 h 1232636"/>
              <a:gd name="connsiteX6" fmla="*/ 0 w 2828975"/>
              <a:gd name="connsiteY6" fmla="*/ 1232636 h 1232636"/>
              <a:gd name="connsiteX7" fmla="*/ 0 w 2828975"/>
              <a:gd name="connsiteY7" fmla="*/ 212527 h 1232636"/>
              <a:gd name="connsiteX8" fmla="*/ 204027 w 2828975"/>
              <a:gd name="connsiteY8" fmla="*/ 8500 h 1232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28975" h="1232636">
                <a:moveTo>
                  <a:pt x="204027" y="8500"/>
                </a:moveTo>
                <a:lnTo>
                  <a:pt x="2808312" y="8500"/>
                </a:lnTo>
                <a:lnTo>
                  <a:pt x="2828975" y="0"/>
                </a:lnTo>
                <a:cubicBezTo>
                  <a:pt x="2819892" y="318548"/>
                  <a:pt x="2808312" y="688573"/>
                  <a:pt x="2808312" y="1028609"/>
                </a:cubicBezTo>
                <a:cubicBezTo>
                  <a:pt x="2808312" y="1141290"/>
                  <a:pt x="2716966" y="1232636"/>
                  <a:pt x="2604285" y="1232636"/>
                </a:cubicBezTo>
                <a:lnTo>
                  <a:pt x="0" y="1232636"/>
                </a:lnTo>
                <a:lnTo>
                  <a:pt x="0" y="1232636"/>
                </a:lnTo>
                <a:lnTo>
                  <a:pt x="0" y="212527"/>
                </a:lnTo>
                <a:cubicBezTo>
                  <a:pt x="0" y="99846"/>
                  <a:pt x="91346" y="8500"/>
                  <a:pt x="204027" y="8500"/>
                </a:cubicBezTo>
                <a:close/>
              </a:path>
            </a:pathLst>
          </a:custGeom>
          <a:ln w="38100">
            <a:solidFill>
              <a:schemeClr val="accent2"/>
            </a:solidFill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/>
              <a:t>Tiedolla johtaminen</a:t>
            </a:r>
          </a:p>
          <a:p>
            <a:pPr algn="ctr"/>
            <a:r>
              <a:rPr lang="fi-FI" sz="1600" dirty="0"/>
              <a:t>Talousarvio ja- suunnittelu</a:t>
            </a:r>
          </a:p>
        </p:txBody>
      </p:sp>
      <p:sp>
        <p:nvSpPr>
          <p:cNvPr id="16" name="Nuoli: Alas 15">
            <a:extLst>
              <a:ext uri="{FF2B5EF4-FFF2-40B4-BE49-F238E27FC236}">
                <a16:creationId xmlns:a16="http://schemas.microsoft.com/office/drawing/2014/main" id="{2E112FB4-6050-5FAB-9C9F-6BDC4F42E0C9}"/>
              </a:ext>
            </a:extLst>
          </p:cNvPr>
          <p:cNvSpPr/>
          <p:nvPr/>
        </p:nvSpPr>
        <p:spPr>
          <a:xfrm rot="16200000">
            <a:off x="5530954" y="-990229"/>
            <a:ext cx="482021" cy="5256586"/>
          </a:xfrm>
          <a:prstGeom prst="downArrow">
            <a:avLst/>
          </a:prstGeom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4" name="Otsikko 1">
            <a:extLst>
              <a:ext uri="{FF2B5EF4-FFF2-40B4-BE49-F238E27FC236}">
                <a16:creationId xmlns:a16="http://schemas.microsoft.com/office/drawing/2014/main" id="{C82BB3DD-6B99-72F9-4FA8-9B201073CDBD}"/>
              </a:ext>
            </a:extLst>
          </p:cNvPr>
          <p:cNvSpPr txBox="1">
            <a:spLocks/>
          </p:cNvSpPr>
          <p:nvPr/>
        </p:nvSpPr>
        <p:spPr>
          <a:xfrm>
            <a:off x="364195" y="240597"/>
            <a:ext cx="7632847" cy="92392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tx2"/>
                </a:solidFill>
                <a:latin typeface="+mj-lt"/>
                <a:ea typeface="Inter SemiBold" panose="02000503000000020004" pitchFamily="2" charset="0"/>
                <a:cs typeface="+mj-cs"/>
              </a:defRPr>
            </a:lvl1pPr>
          </a:lstStyle>
          <a:p>
            <a:r>
              <a:rPr lang="fi-FI" sz="2800" dirty="0"/>
              <a:t>  Pohteen lapsibudjetoinnin osatekijät </a:t>
            </a:r>
          </a:p>
        </p:txBody>
      </p:sp>
      <p:sp>
        <p:nvSpPr>
          <p:cNvPr id="5" name="Suorakulmio: Vastakkaiset kulmat pyöristetty 4">
            <a:extLst>
              <a:ext uri="{FF2B5EF4-FFF2-40B4-BE49-F238E27FC236}">
                <a16:creationId xmlns:a16="http://schemas.microsoft.com/office/drawing/2014/main" id="{DDC3A16B-374D-A8E5-78AD-58FA89963D35}"/>
              </a:ext>
            </a:extLst>
          </p:cNvPr>
          <p:cNvSpPr/>
          <p:nvPr/>
        </p:nvSpPr>
        <p:spPr>
          <a:xfrm>
            <a:off x="764109" y="1517377"/>
            <a:ext cx="2430073" cy="1079907"/>
          </a:xfrm>
          <a:prstGeom prst="round2DiagRect">
            <a:avLst/>
          </a:prstGeom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/>
              <a:t>YK:n lapsen oikeudet</a:t>
            </a:r>
          </a:p>
          <a:p>
            <a:pPr algn="ctr"/>
            <a:r>
              <a:rPr lang="fi-FI" dirty="0"/>
              <a:t>Kansallinen lapsistrategia</a:t>
            </a:r>
          </a:p>
        </p:txBody>
      </p:sp>
      <p:sp>
        <p:nvSpPr>
          <p:cNvPr id="6" name="Suorakulmio: Vastakkaiset kulmat pyöristetty 5">
            <a:extLst>
              <a:ext uri="{FF2B5EF4-FFF2-40B4-BE49-F238E27FC236}">
                <a16:creationId xmlns:a16="http://schemas.microsoft.com/office/drawing/2014/main" id="{873E7EA6-1135-ACCC-B521-80473A5C1917}"/>
              </a:ext>
            </a:extLst>
          </p:cNvPr>
          <p:cNvSpPr/>
          <p:nvPr/>
        </p:nvSpPr>
        <p:spPr>
          <a:xfrm>
            <a:off x="1162793" y="2650712"/>
            <a:ext cx="3113682" cy="2194051"/>
          </a:xfrm>
          <a:prstGeom prst="round2Diag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  <a:p>
            <a:pPr algn="ctr"/>
            <a:r>
              <a:rPr lang="fi-FI" dirty="0"/>
              <a:t>Pohteen strategia</a:t>
            </a:r>
          </a:p>
          <a:p>
            <a:pPr algn="ctr"/>
            <a:r>
              <a:rPr lang="fi-FI" dirty="0"/>
              <a:t>Hyvinvointisuunnitelma ja –kertomus</a:t>
            </a:r>
          </a:p>
          <a:p>
            <a:pPr algn="ctr"/>
            <a:r>
              <a:rPr lang="fi-FI" dirty="0"/>
              <a:t>Alueellinen opiskeluhuoltosuunnitelma</a:t>
            </a:r>
          </a:p>
        </p:txBody>
      </p:sp>
      <p:sp>
        <p:nvSpPr>
          <p:cNvPr id="8" name="Suorakulmio: Vastakkaiset kulmat pyöristetty 7">
            <a:extLst>
              <a:ext uri="{FF2B5EF4-FFF2-40B4-BE49-F238E27FC236}">
                <a16:creationId xmlns:a16="http://schemas.microsoft.com/office/drawing/2014/main" id="{807ABDA0-8322-BA3D-EB8F-6DD53140712E}"/>
              </a:ext>
            </a:extLst>
          </p:cNvPr>
          <p:cNvSpPr/>
          <p:nvPr/>
        </p:nvSpPr>
        <p:spPr>
          <a:xfrm>
            <a:off x="4989980" y="2933419"/>
            <a:ext cx="2386674" cy="864096"/>
          </a:xfrm>
          <a:prstGeom prst="round2Diag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/>
              <a:t>Vaikuttavuuden mittaaminen</a:t>
            </a:r>
          </a:p>
        </p:txBody>
      </p:sp>
      <p:sp>
        <p:nvSpPr>
          <p:cNvPr id="9" name="Suorakulmio: Vastakkaiset kulmat pyöristetty 8">
            <a:extLst>
              <a:ext uri="{FF2B5EF4-FFF2-40B4-BE49-F238E27FC236}">
                <a16:creationId xmlns:a16="http://schemas.microsoft.com/office/drawing/2014/main" id="{FCA24127-7F84-AD76-7500-AC497DD3EF2B}"/>
              </a:ext>
            </a:extLst>
          </p:cNvPr>
          <p:cNvSpPr/>
          <p:nvPr/>
        </p:nvSpPr>
        <p:spPr>
          <a:xfrm>
            <a:off x="4981748" y="3949943"/>
            <a:ext cx="2386674" cy="864096"/>
          </a:xfrm>
          <a:prstGeom prst="round2Diag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/>
              <a:t>Lasten, nuorten ja perheiden hyvinvoinnin mittaaminen</a:t>
            </a:r>
          </a:p>
        </p:txBody>
      </p:sp>
      <p:sp>
        <p:nvSpPr>
          <p:cNvPr id="10" name="Suorakulmio: Vastakkaiset kulmat pyöristetty 9">
            <a:extLst>
              <a:ext uri="{FF2B5EF4-FFF2-40B4-BE49-F238E27FC236}">
                <a16:creationId xmlns:a16="http://schemas.microsoft.com/office/drawing/2014/main" id="{576CF717-AC98-3DAF-FE9E-11798C76F119}"/>
              </a:ext>
            </a:extLst>
          </p:cNvPr>
          <p:cNvSpPr/>
          <p:nvPr/>
        </p:nvSpPr>
        <p:spPr>
          <a:xfrm>
            <a:off x="8685741" y="1733604"/>
            <a:ext cx="1944216" cy="1135084"/>
          </a:xfrm>
          <a:prstGeom prst="round2Diag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1400" dirty="0"/>
              <a:t>Auraluokitukset Tuotteistaminen</a:t>
            </a:r>
          </a:p>
          <a:p>
            <a:pPr algn="ctr"/>
            <a:r>
              <a:rPr lang="fi-FI" sz="1400" dirty="0"/>
              <a:t>Tilinpäätöstiedot</a:t>
            </a:r>
          </a:p>
          <a:p>
            <a:pPr algn="ctr"/>
            <a:r>
              <a:rPr lang="fi-FI" sz="1400" dirty="0"/>
              <a:t>= </a:t>
            </a:r>
            <a:br>
              <a:rPr lang="fi-FI" sz="1400" dirty="0"/>
            </a:br>
            <a:r>
              <a:rPr lang="fi-FI" sz="1400" dirty="0"/>
              <a:t>Budjettianalyysi</a:t>
            </a:r>
          </a:p>
        </p:txBody>
      </p:sp>
      <p:sp>
        <p:nvSpPr>
          <p:cNvPr id="12" name="Suorakulmio: Vastakkaiset kulmat pyöristetty 11">
            <a:extLst>
              <a:ext uri="{FF2B5EF4-FFF2-40B4-BE49-F238E27FC236}">
                <a16:creationId xmlns:a16="http://schemas.microsoft.com/office/drawing/2014/main" id="{A38CCD68-2244-01EA-CA67-B4522B47F2DD}"/>
              </a:ext>
            </a:extLst>
          </p:cNvPr>
          <p:cNvSpPr/>
          <p:nvPr/>
        </p:nvSpPr>
        <p:spPr>
          <a:xfrm>
            <a:off x="8657601" y="4340707"/>
            <a:ext cx="1944216" cy="504056"/>
          </a:xfrm>
          <a:prstGeom prst="round2Diag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1400" dirty="0"/>
              <a:t>Hyvinvoinnin indikaattorit</a:t>
            </a:r>
          </a:p>
        </p:txBody>
      </p:sp>
      <p:sp>
        <p:nvSpPr>
          <p:cNvPr id="13" name="Suorakulmio: Pyöristetyt kulmat 12">
            <a:extLst>
              <a:ext uri="{FF2B5EF4-FFF2-40B4-BE49-F238E27FC236}">
                <a16:creationId xmlns:a16="http://schemas.microsoft.com/office/drawing/2014/main" id="{D6500F35-2F7F-B00B-EDB2-AB5F83AEDA54}"/>
              </a:ext>
            </a:extLst>
          </p:cNvPr>
          <p:cNvSpPr/>
          <p:nvPr/>
        </p:nvSpPr>
        <p:spPr>
          <a:xfrm>
            <a:off x="4483362" y="1733603"/>
            <a:ext cx="489700" cy="5022797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5">
              <a:shade val="15000"/>
            </a:schemeClr>
          </a:lnRef>
          <a:fillRef idx="1003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b="1" dirty="0">
                <a:cs typeface="Angsana New" panose="020B0502040204020203" pitchFamily="18" charset="-34"/>
              </a:rPr>
              <a:t>E</a:t>
            </a:r>
          </a:p>
          <a:p>
            <a:pPr algn="ctr"/>
            <a:r>
              <a:rPr lang="fi-FI" b="1" dirty="0">
                <a:cs typeface="Angsana New" panose="020B0502040204020203" pitchFamily="18" charset="-34"/>
              </a:rPr>
              <a:t>l</a:t>
            </a:r>
          </a:p>
          <a:p>
            <a:pPr algn="ctr"/>
            <a:r>
              <a:rPr lang="fi-FI" b="1" dirty="0" err="1">
                <a:cs typeface="Angsana New" panose="020B0502040204020203" pitchFamily="18" charset="-34"/>
              </a:rPr>
              <a:t>ämä</a:t>
            </a:r>
            <a:endParaRPr lang="fi-FI" b="1" dirty="0">
              <a:cs typeface="Angsana New" panose="020B0502040204020203" pitchFamily="18" charset="-34"/>
            </a:endParaRPr>
          </a:p>
          <a:p>
            <a:pPr algn="ctr"/>
            <a:r>
              <a:rPr lang="fi-FI" b="1" dirty="0">
                <a:cs typeface="Angsana New" panose="020B0502040204020203" pitchFamily="18" charset="-34"/>
              </a:rPr>
              <a:t>n</a:t>
            </a:r>
          </a:p>
          <a:p>
            <a:pPr algn="ctr"/>
            <a:r>
              <a:rPr lang="fi-FI" b="1" dirty="0">
                <a:cs typeface="Angsana New" panose="020B0502040204020203" pitchFamily="18" charset="-34"/>
              </a:rPr>
              <a:t>k</a:t>
            </a:r>
          </a:p>
          <a:p>
            <a:pPr algn="ctr"/>
            <a:r>
              <a:rPr lang="fi-FI" b="1" dirty="0">
                <a:cs typeface="Angsana New" panose="020B0502040204020203" pitchFamily="18" charset="-34"/>
              </a:rPr>
              <a:t>a</a:t>
            </a:r>
          </a:p>
          <a:p>
            <a:pPr algn="ctr"/>
            <a:r>
              <a:rPr lang="fi-FI" b="1" dirty="0">
                <a:cs typeface="Angsana New" panose="020B0502040204020203" pitchFamily="18" charset="-34"/>
              </a:rPr>
              <a:t>a</a:t>
            </a:r>
          </a:p>
          <a:p>
            <a:pPr algn="ctr"/>
            <a:r>
              <a:rPr lang="fi-FI" b="1" dirty="0">
                <a:cs typeface="Angsana New" panose="020B0502040204020203" pitchFamily="18" charset="-34"/>
              </a:rPr>
              <a:t>r</a:t>
            </a:r>
          </a:p>
          <a:p>
            <a:pPr algn="ctr"/>
            <a:r>
              <a:rPr lang="fi-FI" b="1" dirty="0">
                <a:cs typeface="Angsana New" panose="020B0502040204020203" pitchFamily="18" charset="-34"/>
              </a:rPr>
              <a:t>i</a:t>
            </a:r>
          </a:p>
          <a:p>
            <a:pPr algn="ctr"/>
            <a:r>
              <a:rPr lang="fi-FI" b="1" dirty="0">
                <a:cs typeface="Angsana New" panose="020B0502040204020203" pitchFamily="18" charset="-34"/>
              </a:rPr>
              <a:t>r</a:t>
            </a:r>
          </a:p>
          <a:p>
            <a:pPr algn="ctr"/>
            <a:r>
              <a:rPr lang="fi-FI" b="1" dirty="0">
                <a:cs typeface="Angsana New" panose="020B0502040204020203" pitchFamily="18" charset="-34"/>
              </a:rPr>
              <a:t>a</a:t>
            </a:r>
          </a:p>
          <a:p>
            <a:pPr algn="ctr"/>
            <a:r>
              <a:rPr lang="fi-FI" b="1" dirty="0">
                <a:cs typeface="Angsana New" panose="020B0502040204020203" pitchFamily="18" charset="-34"/>
              </a:rPr>
              <a:t>k</a:t>
            </a:r>
          </a:p>
          <a:p>
            <a:pPr algn="ctr"/>
            <a:r>
              <a:rPr lang="fi-FI" b="1" dirty="0">
                <a:cs typeface="Angsana New" panose="020B0502040204020203" pitchFamily="18" charset="-34"/>
              </a:rPr>
              <a:t>e</a:t>
            </a:r>
          </a:p>
          <a:p>
            <a:pPr algn="ctr"/>
            <a:r>
              <a:rPr lang="fi-FI" b="1" dirty="0">
                <a:cs typeface="Angsana New" panose="020B0502040204020203" pitchFamily="18" charset="-34"/>
              </a:rPr>
              <a:t>n</a:t>
            </a:r>
          </a:p>
          <a:p>
            <a:pPr algn="ctr"/>
            <a:r>
              <a:rPr lang="fi-FI" b="1" dirty="0">
                <a:cs typeface="Angsana New" panose="020B0502040204020203" pitchFamily="18" charset="-34"/>
              </a:rPr>
              <a:t>n</a:t>
            </a:r>
          </a:p>
          <a:p>
            <a:pPr algn="ctr"/>
            <a:r>
              <a:rPr lang="fi-FI" b="1" dirty="0">
                <a:cs typeface="Angsana New" panose="020B0502040204020203" pitchFamily="18" charset="-34"/>
              </a:rPr>
              <a:t>e</a:t>
            </a:r>
          </a:p>
        </p:txBody>
      </p:sp>
      <p:sp>
        <p:nvSpPr>
          <p:cNvPr id="15" name="Ellipsi 14">
            <a:extLst>
              <a:ext uri="{FF2B5EF4-FFF2-40B4-BE49-F238E27FC236}">
                <a16:creationId xmlns:a16="http://schemas.microsoft.com/office/drawing/2014/main" id="{EC802867-0121-80FC-7A23-D286915EDC81}"/>
              </a:ext>
            </a:extLst>
          </p:cNvPr>
          <p:cNvSpPr/>
          <p:nvPr/>
        </p:nvSpPr>
        <p:spPr>
          <a:xfrm>
            <a:off x="8652077" y="5514316"/>
            <a:ext cx="2157367" cy="88607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1200" dirty="0"/>
              <a:t>Lapsivaikutusten arviointi ja lapsen oikeudet</a:t>
            </a:r>
          </a:p>
        </p:txBody>
      </p:sp>
      <p:sp>
        <p:nvSpPr>
          <p:cNvPr id="18" name="Suorakulmio: Vastakkaiset kulmat pyöristetty 17">
            <a:extLst>
              <a:ext uri="{FF2B5EF4-FFF2-40B4-BE49-F238E27FC236}">
                <a16:creationId xmlns:a16="http://schemas.microsoft.com/office/drawing/2014/main" id="{35578A78-B931-DCB7-172E-0BE399A42916}"/>
              </a:ext>
            </a:extLst>
          </p:cNvPr>
          <p:cNvSpPr/>
          <p:nvPr/>
        </p:nvSpPr>
        <p:spPr>
          <a:xfrm>
            <a:off x="8731093" y="3325125"/>
            <a:ext cx="1944216" cy="504056"/>
          </a:xfrm>
          <a:prstGeom prst="round2Diag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1400" dirty="0"/>
              <a:t>Toiminnan indikaattorit</a:t>
            </a:r>
          </a:p>
        </p:txBody>
      </p:sp>
      <p:sp>
        <p:nvSpPr>
          <p:cNvPr id="19" name="Nuoli: Oikea 18">
            <a:extLst>
              <a:ext uri="{FF2B5EF4-FFF2-40B4-BE49-F238E27FC236}">
                <a16:creationId xmlns:a16="http://schemas.microsoft.com/office/drawing/2014/main" id="{9ED0D023-8127-2423-480C-23598B7752CA}"/>
              </a:ext>
            </a:extLst>
          </p:cNvPr>
          <p:cNvSpPr/>
          <p:nvPr/>
        </p:nvSpPr>
        <p:spPr>
          <a:xfrm>
            <a:off x="4180619" y="2780991"/>
            <a:ext cx="379741" cy="482020"/>
          </a:xfrm>
          <a:prstGeom prst="rightArrow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0" name="Nuoli: Oikea 19">
            <a:extLst>
              <a:ext uri="{FF2B5EF4-FFF2-40B4-BE49-F238E27FC236}">
                <a16:creationId xmlns:a16="http://schemas.microsoft.com/office/drawing/2014/main" id="{A3816607-0298-D4E7-33C8-F671AF9EC243}"/>
              </a:ext>
            </a:extLst>
          </p:cNvPr>
          <p:cNvSpPr/>
          <p:nvPr/>
        </p:nvSpPr>
        <p:spPr>
          <a:xfrm>
            <a:off x="7410492" y="2030775"/>
            <a:ext cx="989766" cy="482020"/>
          </a:xfrm>
          <a:prstGeom prst="rightArrow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9" name="Nuoli: Nuolenkärki 28">
            <a:extLst>
              <a:ext uri="{FF2B5EF4-FFF2-40B4-BE49-F238E27FC236}">
                <a16:creationId xmlns:a16="http://schemas.microsoft.com/office/drawing/2014/main" id="{FF576B23-9CD1-F572-946E-77FE54AB4466}"/>
              </a:ext>
            </a:extLst>
          </p:cNvPr>
          <p:cNvSpPr/>
          <p:nvPr/>
        </p:nvSpPr>
        <p:spPr>
          <a:xfrm rot="5400000">
            <a:off x="9455416" y="3712493"/>
            <a:ext cx="419465" cy="650677"/>
          </a:xfrm>
          <a:prstGeom prst="chevron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/>
              </a:solidFill>
            </a:endParaRPr>
          </a:p>
        </p:txBody>
      </p:sp>
      <p:sp>
        <p:nvSpPr>
          <p:cNvPr id="31" name="Suorakulmio: Pyöristetyt kulmat 30">
            <a:extLst>
              <a:ext uri="{FF2B5EF4-FFF2-40B4-BE49-F238E27FC236}">
                <a16:creationId xmlns:a16="http://schemas.microsoft.com/office/drawing/2014/main" id="{6EA313B5-0078-99E9-2F92-B985D3CAEE0B}"/>
              </a:ext>
            </a:extLst>
          </p:cNvPr>
          <p:cNvSpPr/>
          <p:nvPr/>
        </p:nvSpPr>
        <p:spPr>
          <a:xfrm>
            <a:off x="8721745" y="748295"/>
            <a:ext cx="1872208" cy="50273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/>
              <a:t>Lapsibudjetointi</a:t>
            </a:r>
          </a:p>
        </p:txBody>
      </p:sp>
      <p:sp>
        <p:nvSpPr>
          <p:cNvPr id="2" name="Nuoli: Nuolenkärki 1">
            <a:extLst>
              <a:ext uri="{FF2B5EF4-FFF2-40B4-BE49-F238E27FC236}">
                <a16:creationId xmlns:a16="http://schemas.microsoft.com/office/drawing/2014/main" id="{6D69F861-5BAB-302B-A9C4-03BDC47E0B3E}"/>
              </a:ext>
            </a:extLst>
          </p:cNvPr>
          <p:cNvSpPr/>
          <p:nvPr/>
        </p:nvSpPr>
        <p:spPr>
          <a:xfrm rot="5400000">
            <a:off x="9513294" y="1175923"/>
            <a:ext cx="298213" cy="650677"/>
          </a:xfrm>
          <a:prstGeom prst="chevron">
            <a:avLst/>
          </a:prstGeom>
          <a:ln/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/>
              </a:solidFill>
            </a:endParaRPr>
          </a:p>
        </p:txBody>
      </p:sp>
      <p:sp>
        <p:nvSpPr>
          <p:cNvPr id="3" name="Nuoli: Oikea 2">
            <a:extLst>
              <a:ext uri="{FF2B5EF4-FFF2-40B4-BE49-F238E27FC236}">
                <a16:creationId xmlns:a16="http://schemas.microsoft.com/office/drawing/2014/main" id="{27E03FD7-C8A1-ADAB-1556-8E650D821A19}"/>
              </a:ext>
            </a:extLst>
          </p:cNvPr>
          <p:cNvSpPr/>
          <p:nvPr/>
        </p:nvSpPr>
        <p:spPr>
          <a:xfrm>
            <a:off x="7383710" y="3315495"/>
            <a:ext cx="989766" cy="482020"/>
          </a:xfrm>
          <a:prstGeom prst="rightArrow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" name="Nuoli: Oikea 10">
            <a:extLst>
              <a:ext uri="{FF2B5EF4-FFF2-40B4-BE49-F238E27FC236}">
                <a16:creationId xmlns:a16="http://schemas.microsoft.com/office/drawing/2014/main" id="{061784F0-E207-D301-B3F3-FC3461E641EF}"/>
              </a:ext>
            </a:extLst>
          </p:cNvPr>
          <p:cNvSpPr/>
          <p:nvPr/>
        </p:nvSpPr>
        <p:spPr>
          <a:xfrm>
            <a:off x="7364350" y="4296180"/>
            <a:ext cx="989766" cy="482020"/>
          </a:xfrm>
          <a:prstGeom prst="rightArrow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Nuoli: Nuolenkärki 13">
            <a:extLst>
              <a:ext uri="{FF2B5EF4-FFF2-40B4-BE49-F238E27FC236}">
                <a16:creationId xmlns:a16="http://schemas.microsoft.com/office/drawing/2014/main" id="{C356DA50-0210-BEB2-03FA-7DCDE3131043}"/>
              </a:ext>
            </a:extLst>
          </p:cNvPr>
          <p:cNvSpPr/>
          <p:nvPr/>
        </p:nvSpPr>
        <p:spPr>
          <a:xfrm rot="5400000">
            <a:off x="9455416" y="4729157"/>
            <a:ext cx="419465" cy="650677"/>
          </a:xfrm>
          <a:prstGeom prst="chevron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/>
              </a:solidFill>
            </a:endParaRPr>
          </a:p>
        </p:txBody>
      </p:sp>
      <p:sp>
        <p:nvSpPr>
          <p:cNvPr id="17" name="Nuoli: Nuolenkärki 16">
            <a:extLst>
              <a:ext uri="{FF2B5EF4-FFF2-40B4-BE49-F238E27FC236}">
                <a16:creationId xmlns:a16="http://schemas.microsoft.com/office/drawing/2014/main" id="{BAE159E0-1EE1-EA8D-E3AF-C6C42AE17BD1}"/>
              </a:ext>
            </a:extLst>
          </p:cNvPr>
          <p:cNvSpPr/>
          <p:nvPr/>
        </p:nvSpPr>
        <p:spPr>
          <a:xfrm rot="5400000">
            <a:off x="9448116" y="2772054"/>
            <a:ext cx="419465" cy="650677"/>
          </a:xfrm>
          <a:prstGeom prst="chevron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1848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65</Words>
  <Application>Microsoft Office PowerPoint</Application>
  <PresentationFormat>Laajakuva</PresentationFormat>
  <Paragraphs>34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PowerPoint-esitys</vt:lpstr>
    </vt:vector>
  </TitlesOfParts>
  <Company>Oulun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Ylä-Outinen Päivi</dc:creator>
  <cp:lastModifiedBy>Ylä-Outinen Päivi</cp:lastModifiedBy>
  <cp:revision>1</cp:revision>
  <dcterms:created xsi:type="dcterms:W3CDTF">2024-05-24T09:49:02Z</dcterms:created>
  <dcterms:modified xsi:type="dcterms:W3CDTF">2024-05-24T09:58:31Z</dcterms:modified>
</cp:coreProperties>
</file>