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12.6.2024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12.6.2024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12.6.2024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+ sisälto + muodo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102F217-1EF5-6E45-85D9-74940EB6C8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1236" y="350044"/>
            <a:ext cx="8835445" cy="143782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400" b="0">
                <a:solidFill>
                  <a:srgbClr val="394B85"/>
                </a:solidFill>
              </a:defRPr>
            </a:lvl1pPr>
          </a:lstStyle>
          <a:p>
            <a:r>
              <a:rPr lang="fi-FI" noProof="0"/>
              <a:t>Lisää otsikko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D6A4F31-1683-BD41-A890-DBAA34F549F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150937" y="2036763"/>
            <a:ext cx="8835745" cy="4337050"/>
          </a:xfrm>
        </p:spPr>
        <p:txBody>
          <a:bodyPr/>
          <a:lstStyle>
            <a:lvl1pPr marL="12700" indent="0">
              <a:buNone/>
              <a:defRPr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/>
              <a:t>Lisää teksti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615DAA8-1AC6-0A49-B2B3-217391A7A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31" y="6121021"/>
            <a:ext cx="553070" cy="5576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815325D-9F05-764A-AAED-6192E045C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6708" y="265058"/>
            <a:ext cx="1585292" cy="319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67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12.6.2024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12.6.2024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12.6.2024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12.6.2024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12.6.2024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12.6.2024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12.6.2024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12.6.2024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12.6.2024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AE933-6BA6-8C29-C1E9-B01928569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5" y="0"/>
            <a:ext cx="9883471" cy="460989"/>
          </a:xfrm>
        </p:spPr>
        <p:txBody>
          <a:bodyPr>
            <a:normAutofit/>
          </a:bodyPr>
          <a:lstStyle/>
          <a:p>
            <a:r>
              <a:rPr lang="fi-FI" sz="2000" b="1"/>
              <a:t>Sosiaalisen kuntoutuksen intensiivinen ja valmentava malli 18-29-vuotiaille  1/2024</a:t>
            </a:r>
          </a:p>
        </p:txBody>
      </p:sp>
      <p:sp>
        <p:nvSpPr>
          <p:cNvPr id="4" name="1 selite">
            <a:extLst>
              <a:ext uri="{FF2B5EF4-FFF2-40B4-BE49-F238E27FC236}">
                <a16:creationId xmlns:a16="http://schemas.microsoft.com/office/drawing/2014/main" id="{FBAD897A-A730-2137-91A7-62F01C8DB2E0}"/>
              </a:ext>
            </a:extLst>
          </p:cNvPr>
          <p:cNvSpPr txBox="1">
            <a:spLocks noGrp="1"/>
          </p:cNvSpPr>
          <p:nvPr>
            <p:ph sz="quarter" idx="11"/>
          </p:nvPr>
        </p:nvSpPr>
        <p:spPr>
          <a:xfrm>
            <a:off x="4010960" y="826152"/>
            <a:ext cx="3257981" cy="5234684"/>
          </a:xfrm>
          <a:prstGeom prst="rect">
            <a:avLst/>
          </a:prstGeom>
          <a:solidFill>
            <a:srgbClr val="3F77BC"/>
          </a:solidFill>
        </p:spPr>
        <p:txBody>
          <a:bodyPr vert="horz" lIns="288000" tIns="180000" rIns="180000" bIns="46800" rtlCol="0" anchor="t">
            <a:noAutofit/>
          </a:bodyPr>
          <a:lstStyle>
            <a:lvl1pPr marL="228600" indent="-228600" algn="l" rtl="0" eaLnBrk="1" fontAlgn="base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Wingdings" panose="05000000000000000000" pitchFamily="2" charset="2"/>
              <a:buChar char="v"/>
            </a:pPr>
            <a:r>
              <a:rPr lang="fi-FI" sz="900">
                <a:solidFill>
                  <a:schemeClr val="bg1"/>
                </a:solidFill>
                <a:latin typeface="Arial"/>
                <a:cs typeface="Arial"/>
              </a:rPr>
              <a:t>Määräaikainen jakso, </a:t>
            </a:r>
            <a:r>
              <a:rPr lang="fi-FI" sz="900" err="1">
                <a:solidFill>
                  <a:schemeClr val="bg1"/>
                </a:solidFill>
                <a:latin typeface="Arial"/>
                <a:cs typeface="Arial"/>
              </a:rPr>
              <a:t>max</a:t>
            </a:r>
            <a:r>
              <a:rPr lang="fi-FI" sz="900">
                <a:solidFill>
                  <a:schemeClr val="bg1"/>
                </a:solidFill>
                <a:latin typeface="Arial"/>
                <a:cs typeface="Arial"/>
              </a:rPr>
              <a:t>. 6kk. asiakkuus voi jatkua tämän jälkeenkin kevyempänä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fi-FI" sz="900">
                <a:solidFill>
                  <a:schemeClr val="bg1"/>
                </a:solidFill>
                <a:latin typeface="Arial"/>
                <a:cs typeface="Arial"/>
              </a:rPr>
              <a:t>Intensiivisyydellä ei ole pakko myöskään aloittaa, vaan voi alkaa asiakkuuden aikanakin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fi-FI" sz="900">
                <a:solidFill>
                  <a:schemeClr val="bg1"/>
                </a:solidFill>
                <a:latin typeface="Arial"/>
                <a:cs typeface="Arial"/>
              </a:rPr>
              <a:t>Mittaus 3X10D – elämänlaatumittarilla intensiivisyyden alussa ja 6 kk kohdalla tai aiemmin, jos asiakkuus päättyy aiemmin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fi-FI" sz="900">
                <a:solidFill>
                  <a:schemeClr val="bg1"/>
                </a:solidFill>
                <a:latin typeface="Arial"/>
                <a:cs typeface="Arial"/>
              </a:rPr>
              <a:t>Lisäksi asiakkuuden päättyessä kysytään hankkeen luoma asiakaspalaute kirjallisena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900">
                <a:solidFill>
                  <a:schemeClr val="bg1"/>
                </a:solidFill>
                <a:latin typeface="Arial"/>
                <a:cs typeface="Arial"/>
              </a:rPr>
              <a:t>Intensiivisyys sisältää = 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fi-FI" sz="900">
                <a:solidFill>
                  <a:schemeClr val="bg1"/>
                </a:solidFill>
                <a:latin typeface="Arial"/>
                <a:cs typeface="Arial"/>
              </a:rPr>
              <a:t>enintään kolme kontaktia viikossa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900">
                <a:solidFill>
                  <a:schemeClr val="bg1"/>
                </a:solidFill>
                <a:latin typeface="Arial"/>
                <a:cs typeface="Arial"/>
              </a:rPr>
              <a:t>vähintään yksi sosiaaliohjaajan kontakti viikossa ja lisäksi muut kontaktit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900">
                <a:solidFill>
                  <a:schemeClr val="bg1"/>
                </a:solidFill>
                <a:latin typeface="Arial"/>
                <a:cs typeface="Arial"/>
              </a:rPr>
              <a:t>Kontaktit: </a:t>
            </a:r>
            <a:endParaRPr lang="fi-FI" sz="90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900">
                <a:solidFill>
                  <a:schemeClr val="bg1"/>
                </a:solidFill>
                <a:latin typeface="Arial"/>
                <a:cs typeface="Arial"/>
              </a:rPr>
              <a:t>yksilötapaaminen sosiaaliohjaajan kanssa (useampi lyhyempi tapaaminen tai yksi pidempi, yli tunnin tapaaminen)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900">
                <a:solidFill>
                  <a:schemeClr val="bg1"/>
                </a:solidFill>
                <a:latin typeface="Arial"/>
                <a:cs typeface="Arial"/>
              </a:rPr>
              <a:t>Puhelu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900">
                <a:solidFill>
                  <a:schemeClr val="bg1"/>
                </a:solidFill>
                <a:latin typeface="Arial"/>
                <a:cs typeface="Arial"/>
              </a:rPr>
              <a:t>Videovastaanotto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900">
                <a:solidFill>
                  <a:schemeClr val="bg1"/>
                </a:solidFill>
                <a:latin typeface="Arial"/>
                <a:cs typeface="Arial"/>
              </a:rPr>
              <a:t>Ryhmässä käynti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900">
                <a:solidFill>
                  <a:schemeClr val="bg1"/>
                </a:solidFill>
                <a:latin typeface="Arial"/>
                <a:cs typeface="Arial"/>
              </a:rPr>
              <a:t>Sairaanhoitajan yksilötapaaminen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900">
                <a:solidFill>
                  <a:schemeClr val="bg1"/>
                </a:solidFill>
                <a:latin typeface="Arial"/>
                <a:cs typeface="Arial"/>
              </a:rPr>
              <a:t>Verkostotapaaminen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900">
                <a:solidFill>
                  <a:schemeClr val="bg1"/>
                </a:solidFill>
                <a:latin typeface="Arial"/>
                <a:cs typeface="Arial"/>
              </a:rPr>
              <a:t>Pelkkä ryhmiin osallistuminen ei ole intensiivistä työskentelyä</a:t>
            </a:r>
          </a:p>
          <a:p>
            <a:pPr marL="0" indent="0">
              <a:buNone/>
            </a:pPr>
            <a:r>
              <a:rPr lang="fi-FI" sz="1100" b="1">
                <a:solidFill>
                  <a:schemeClr val="bg1"/>
                </a:solidFill>
              </a:rPr>
              <a:t>	</a:t>
            </a:r>
            <a:r>
              <a:rPr lang="fi-FI" sz="1200">
                <a:solidFill>
                  <a:schemeClr val="accent1"/>
                </a:solidFill>
              </a:rPr>
              <a:t>			</a:t>
            </a:r>
          </a:p>
          <a:p>
            <a:pPr marL="0" indent="0">
              <a:buNone/>
            </a:pPr>
            <a:r>
              <a:rPr lang="fi-FI" sz="1200">
                <a:solidFill>
                  <a:schemeClr val="accent1"/>
                </a:solidFill>
              </a:rPr>
              <a:t>												</a:t>
            </a:r>
            <a:endParaRPr lang="fi-FI" sz="12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i-FI" sz="1400">
                <a:solidFill>
                  <a:schemeClr val="bg1"/>
                </a:solidFill>
              </a:rPr>
              <a:t>   </a:t>
            </a:r>
          </a:p>
          <a:p>
            <a:pPr marL="0" indent="0">
              <a:buClrTx/>
              <a:buFont typeface="Arial" panose="020B0604020202020204" pitchFamily="34" charset="0"/>
              <a:buNone/>
            </a:pPr>
            <a:endParaRPr lang="fi-FI" sz="1400">
              <a:solidFill>
                <a:schemeClr val="bg1"/>
              </a:solidFill>
            </a:endParaRPr>
          </a:p>
        </p:txBody>
      </p:sp>
      <p:sp>
        <p:nvSpPr>
          <p:cNvPr id="5" name="1 selite">
            <a:extLst>
              <a:ext uri="{FF2B5EF4-FFF2-40B4-BE49-F238E27FC236}">
                <a16:creationId xmlns:a16="http://schemas.microsoft.com/office/drawing/2014/main" id="{80431ADF-E505-395B-9771-69152F54E5D7}"/>
              </a:ext>
            </a:extLst>
          </p:cNvPr>
          <p:cNvSpPr txBox="1">
            <a:spLocks/>
          </p:cNvSpPr>
          <p:nvPr/>
        </p:nvSpPr>
        <p:spPr>
          <a:xfrm>
            <a:off x="7467277" y="818984"/>
            <a:ext cx="3116320" cy="5234684"/>
          </a:xfrm>
          <a:prstGeom prst="rect">
            <a:avLst/>
          </a:prstGeom>
          <a:solidFill>
            <a:srgbClr val="3F77BC"/>
          </a:solidFill>
        </p:spPr>
        <p:txBody>
          <a:bodyPr vert="horz" lIns="288000" tIns="180000" rIns="180000" bIns="46800" rtlCol="0">
            <a:noAutofit/>
          </a:bodyPr>
          <a:lstStyle>
            <a:lvl1pPr marL="228600" indent="-228600" algn="l" defTabSz="7200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18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7200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7200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-176213" algn="l" defTabSz="7200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7200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fontAlgn="base">
              <a:buFont typeface="Wingdings" panose="05000000000000000000" pitchFamily="2" charset="2"/>
              <a:buChar char="v"/>
            </a:pPr>
            <a:r>
              <a:rPr lang="fi-FI" sz="1000">
                <a:solidFill>
                  <a:srgbClr val="FFFFFF"/>
                </a:solidFill>
              </a:rPr>
              <a:t>Asiakkuus alkaa tiiviimmillä tapaamisilla, kaikki ei ole siihen valmiina?</a:t>
            </a: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fi-FI" sz="1000">
                <a:solidFill>
                  <a:srgbClr val="FFFFFF"/>
                </a:solidFill>
              </a:rPr>
              <a:t>Asiakkaalle sopivat työtavat, joilla edetään askeleittain</a:t>
            </a: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fi-FI" sz="1000">
                <a:solidFill>
                  <a:srgbClr val="FFFFFF"/>
                </a:solidFill>
              </a:rPr>
              <a:t>Työparityöskentely sairaanhoitajan kanssa tarpeen mukaan</a:t>
            </a: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fi-FI" sz="1000">
                <a:solidFill>
                  <a:srgbClr val="FFFFFF"/>
                </a:solidFill>
              </a:rPr>
              <a:t>Selkeät tavoitteet ja niiden pilkkominen riittävän pieniksi</a:t>
            </a: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fi-FI" sz="1000">
                <a:solidFill>
                  <a:srgbClr val="FFFFFF"/>
                </a:solidFill>
              </a:rPr>
              <a:t>Asiakkaan osallistaminen</a:t>
            </a:r>
          </a:p>
          <a:p>
            <a:pPr marL="0" indent="0" algn="l" rtl="0" fontAlgn="base">
              <a:buNone/>
            </a:pPr>
            <a:r>
              <a:rPr lang="fi-FI" sz="1000">
                <a:solidFill>
                  <a:srgbClr val="FFFFFF"/>
                </a:solidFill>
              </a:rPr>
              <a:t>	- ei tehdä puolesta </a:t>
            </a:r>
          </a:p>
          <a:p>
            <a:pPr marL="0" indent="0" algn="l" rtl="0" fontAlgn="base">
              <a:buNone/>
            </a:pPr>
            <a:r>
              <a:rPr lang="fi-FI" sz="1000">
                <a:solidFill>
                  <a:srgbClr val="FFFFFF"/>
                </a:solidFill>
              </a:rPr>
              <a:t>	- vastuun ottoon kannustaminen</a:t>
            </a:r>
          </a:p>
          <a:p>
            <a:pPr marL="0" indent="0" algn="l" rtl="0" fontAlgn="base">
              <a:buNone/>
            </a:pPr>
            <a:r>
              <a:rPr lang="fi-FI" sz="1000">
                <a:solidFill>
                  <a:srgbClr val="FFFFFF"/>
                </a:solidFill>
              </a:rPr>
              <a:t>	- asiakas tekee valinnat ,työntekijä 	voi antaa vaihtoehtoja</a:t>
            </a:r>
          </a:p>
          <a:p>
            <a:pPr marL="0" indent="0" algn="l" rtl="0" fontAlgn="base">
              <a:buNone/>
            </a:pPr>
            <a:r>
              <a:rPr lang="fi-FI" sz="1000">
                <a:solidFill>
                  <a:srgbClr val="FFFFFF"/>
                </a:solidFill>
              </a:rPr>
              <a:t>	- etsitään yhdessä ratkaisuja</a:t>
            </a: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fi-FI" sz="1000" b="0" i="0" u="none" strike="noStrike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Sisäisen motivaation herättelyä siihen, kuinka voi vaikuttaa omiin asioihinsa - unelmien ja tavoitteiden löytymistä. Tuetusti askeleita niitä kohti - toimijuuden vahvistamista</a:t>
            </a:r>
            <a:endParaRPr lang="fi-FI" sz="1000">
              <a:solidFill>
                <a:srgbClr val="FFFFFF"/>
              </a:solidFill>
            </a:endParaRP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fi-FI" sz="1000">
                <a:solidFill>
                  <a:srgbClr val="FFFFFF"/>
                </a:solidFill>
              </a:rPr>
              <a:t>Harjoitellaan  arjen hallintaa ja haasteista selviytymistä</a:t>
            </a: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fi-FI" sz="1000">
                <a:solidFill>
                  <a:srgbClr val="FFFFFF"/>
                </a:solidFill>
              </a:rPr>
              <a:t>Tavoitteena n</a:t>
            </a:r>
            <a:r>
              <a:rPr lang="fi-FI" sz="1000" b="0" i="0" u="none" strike="noStrike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opeampi edistyminen</a:t>
            </a:r>
            <a:r>
              <a:rPr lang="fi-FI" sz="1000">
                <a:solidFill>
                  <a:srgbClr val="FFFFFF"/>
                </a:solidFill>
              </a:rPr>
              <a:t> kuntoutumisessa</a:t>
            </a:r>
            <a:endParaRPr lang="fi-FI" sz="1000" b="0" i="0" u="none" strike="noStrike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endParaRPr lang="fi-FI" sz="1100">
              <a:solidFill>
                <a:srgbClr val="FFFFFF"/>
              </a:solidFill>
            </a:endParaRPr>
          </a:p>
          <a:p>
            <a:pPr algn="l" rtl="0" fontAlgn="base">
              <a:buFont typeface="Wingdings" panose="05000000000000000000" pitchFamily="2" charset="2"/>
              <a:buChar char="v"/>
            </a:pPr>
            <a:endParaRPr lang="fi-FI" sz="1100" b="0" i="0" u="none" strike="noStrike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v"/>
            </a:pPr>
            <a:endParaRPr lang="fi-FI" sz="1100">
              <a:solidFill>
                <a:srgbClr val="FFFFFF"/>
              </a:solidFill>
            </a:endParaRPr>
          </a:p>
          <a:p>
            <a:pPr algn="l" rtl="0" fontAlgn="base">
              <a:buFont typeface="Wingdings" panose="05000000000000000000" pitchFamily="2" charset="2"/>
              <a:buChar char="v"/>
            </a:pPr>
            <a:endParaRPr lang="fi-FI" sz="1100" b="0" i="0" u="none" strike="noStrike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v"/>
            </a:pPr>
            <a:endParaRPr lang="fi-FI" sz="1100">
              <a:solidFill>
                <a:srgbClr val="FFFFFF"/>
              </a:solidFill>
            </a:endParaRPr>
          </a:p>
          <a:p>
            <a:pPr algn="l" rtl="0" fontAlgn="base">
              <a:buFont typeface="Wingdings" panose="05000000000000000000" pitchFamily="2" charset="2"/>
              <a:buChar char="v"/>
            </a:pPr>
            <a:endParaRPr lang="fi-FI" sz="1100" b="0" i="0" u="none" strike="noStrike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Wingdings" panose="05000000000000000000" pitchFamily="2" charset="2"/>
              <a:buChar char="v"/>
            </a:pPr>
            <a:endParaRPr lang="fi-FI" sz="1100">
              <a:solidFill>
                <a:srgbClr val="FFFFFF"/>
              </a:solidFill>
            </a:endParaRPr>
          </a:p>
          <a:p>
            <a:pPr marL="0" indent="0" algn="l" rtl="0" fontAlgn="base">
              <a:buNone/>
            </a:pPr>
            <a:r>
              <a:rPr lang="fi-FI" sz="1100">
                <a:solidFill>
                  <a:srgbClr val="FFFFFF"/>
                </a:solidFill>
              </a:rPr>
              <a:t>	</a:t>
            </a:r>
          </a:p>
          <a:p>
            <a:pPr marL="0" indent="0" algn="l" rtl="0" fontAlgn="base">
              <a:buNone/>
            </a:pPr>
            <a:r>
              <a:rPr lang="fi-FI" sz="1100" b="0" i="0" u="none" strike="noStrike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fi-FI" sz="1100">
                <a:solidFill>
                  <a:schemeClr val="accent1"/>
                </a:solidFill>
              </a:rPr>
              <a:t>Asiakastyöskentely</a:t>
            </a:r>
            <a:endParaRPr lang="fi-FI" sz="1100" b="0" i="0" u="none" strike="noStrike"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endParaRPr lang="en-US" sz="1100" b="0" i="0">
              <a:solidFill>
                <a:schemeClr val="bg2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6" name="1 selite">
            <a:extLst>
              <a:ext uri="{FF2B5EF4-FFF2-40B4-BE49-F238E27FC236}">
                <a16:creationId xmlns:a16="http://schemas.microsoft.com/office/drawing/2014/main" id="{3BF3B7E1-282A-A91B-AA4F-D4598FB2177F}"/>
              </a:ext>
            </a:extLst>
          </p:cNvPr>
          <p:cNvSpPr txBox="1">
            <a:spLocks/>
          </p:cNvSpPr>
          <p:nvPr/>
        </p:nvSpPr>
        <p:spPr>
          <a:xfrm>
            <a:off x="259868" y="818983"/>
            <a:ext cx="3615190" cy="5246230"/>
          </a:xfrm>
          <a:prstGeom prst="rect">
            <a:avLst/>
          </a:prstGeom>
          <a:solidFill>
            <a:srgbClr val="3F77BC"/>
          </a:solidFill>
        </p:spPr>
        <p:txBody>
          <a:bodyPr vert="horz" lIns="288000" tIns="180000" rIns="180000" bIns="46800" rtlCol="0" anchor="t">
            <a:noAutofit/>
          </a:bodyPr>
          <a:lstStyle>
            <a:lvl1pPr marL="228600" indent="-228600" algn="l" defTabSz="7200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18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7200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7200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-176213" algn="l" defTabSz="7200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7200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fontAlgn="base">
              <a:buFont typeface="Wingdings" panose="05000000000000000000" pitchFamily="2" charset="2"/>
              <a:buChar char="v"/>
            </a:pPr>
            <a:r>
              <a:rPr lang="fi-FI" sz="1000" b="0" i="0" u="none" strike="noStrike">
                <a:solidFill>
                  <a:srgbClr val="FFFFFF"/>
                </a:solidFill>
                <a:effectLst/>
                <a:latin typeface="Arial"/>
                <a:cs typeface="Arial"/>
              </a:rPr>
              <a:t>Intensiivinen työskentely suunnattu kaikille 18-29-vuotiaille, ei rajoitteita tai kriteereitä</a:t>
            </a:r>
            <a:endParaRPr lang="en-US" sz="1000" b="0" i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l" rtl="0" fontAlgn="base">
              <a:buFont typeface="Wingdings" panose="05000000000000000000" pitchFamily="2" charset="2"/>
              <a:buChar char="v"/>
            </a:pPr>
            <a:r>
              <a:rPr lang="fi-FI" sz="1000" b="0" i="0" u="none" strike="noStrike">
                <a:solidFill>
                  <a:srgbClr val="FFFFFF"/>
                </a:solidFill>
                <a:effectLst/>
                <a:latin typeface="Arial"/>
                <a:cs typeface="Arial"/>
              </a:rPr>
              <a:t>Sosiaalinen kuntoutus markkinoidaan 18-29 vuotiaille niin, että on mahdollisuus usea</a:t>
            </a:r>
            <a:r>
              <a:rPr lang="fi-FI" sz="1000">
                <a:solidFill>
                  <a:srgbClr val="FFFFFF"/>
                </a:solidFill>
                <a:latin typeface="Arial"/>
                <a:cs typeface="Arial"/>
              </a:rPr>
              <a:t>mpaan kontaktiin viikossa</a:t>
            </a:r>
            <a:endParaRPr lang="fi-FI" sz="1000" b="0" i="0" u="none" strike="noStrike">
              <a:solidFill>
                <a:srgbClr val="FFFFFF"/>
              </a:solidFill>
              <a:effectLst/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i-FI" sz="1000">
                <a:solidFill>
                  <a:srgbClr val="FFFFFF"/>
                </a:solidFill>
                <a:latin typeface="Arial"/>
                <a:cs typeface="Arial"/>
              </a:rPr>
              <a:t>Asiakasohjauksen ja palvelutuotannon välinen tiivis yhteistyö asiakkuuden aikana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1000" b="0" i="0" u="none" strike="noStrike">
                <a:solidFill>
                  <a:schemeClr val="bg2"/>
                </a:solidFill>
                <a:effectLst/>
                <a:latin typeface="Arial"/>
                <a:cs typeface="Arial"/>
              </a:rPr>
              <a:t>Asiakkaan kanssa olisi tärkeä olla jo keskusteltuna mahdollinen intensiivityöskentely, mikä mainittaisiin myös </a:t>
            </a:r>
            <a:r>
              <a:rPr lang="fi-FI" sz="1000">
                <a:solidFill>
                  <a:schemeClr val="bg2"/>
                </a:solidFill>
                <a:latin typeface="Arial"/>
                <a:cs typeface="Arial"/>
              </a:rPr>
              <a:t>palveluun ohjaamisen yhteydessä</a:t>
            </a:r>
            <a:endParaRPr lang="fi-FI" sz="1000" b="0" i="0" u="none" strike="noStrike"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i-FI" sz="1000" b="0" i="0" u="none" strike="noStrike">
                <a:solidFill>
                  <a:srgbClr val="FFFFFF"/>
                </a:solidFill>
                <a:effectLst/>
                <a:latin typeface="Arial"/>
                <a:cs typeface="Arial"/>
              </a:rPr>
              <a:t>Konkreettisten esimerkkien avulla kirkastettaisiin asiakkaalle palvelun hyöty!</a:t>
            </a:r>
            <a:r>
              <a:rPr lang="en-US" sz="1000" b="0" i="0">
                <a:solidFill>
                  <a:srgbClr val="FFFFFF"/>
                </a:solidFill>
                <a:effectLst/>
                <a:latin typeface="Arial"/>
                <a:cs typeface="Arial"/>
              </a:rPr>
              <a:t>​</a:t>
            </a:r>
            <a:endParaRPr lang="en-US" sz="100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i-FI" sz="1000" b="0" i="0" u="none" strike="noStrike">
                <a:solidFill>
                  <a:srgbClr val="FFFFFF"/>
                </a:solidFill>
                <a:effectLst/>
                <a:latin typeface="Arial"/>
                <a:cs typeface="Arial"/>
              </a:rPr>
              <a:t>Palvelusta täytyy antaa houkutteleva kuva, ns. tuotteistaa palvelu selkeäksi kokonaisuudeksi. Konkreettisia esimerkkejä mitä intensiivisellä jaksolla on mahdollista tehdä.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1000" b="0" i="0" u="none" strike="noStrike">
                <a:solidFill>
                  <a:srgbClr val="FFFFFF"/>
                </a:solidFill>
                <a:effectLst/>
                <a:latin typeface="Arial"/>
                <a:cs typeface="Arial"/>
              </a:rPr>
              <a:t>Selkeä tieto palveluun ohjautumisesta, keneen ollaan yhteydessä ensin</a:t>
            </a:r>
            <a:r>
              <a:rPr lang="en-US" sz="1000" b="0" i="0">
                <a:solidFill>
                  <a:srgbClr val="FFFFFF"/>
                </a:solidFill>
                <a:effectLst/>
                <a:latin typeface="Arial"/>
                <a:cs typeface="Arial"/>
              </a:rPr>
              <a:t>​</a:t>
            </a:r>
            <a:endParaRPr lang="en-US" sz="100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i-FI" sz="1000">
                <a:solidFill>
                  <a:srgbClr val="FFFFFF"/>
                </a:solidFill>
                <a:latin typeface="Arial"/>
                <a:cs typeface="Arial"/>
              </a:rPr>
              <a:t>Selkeä tiedottaminen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1000">
                <a:solidFill>
                  <a:srgbClr val="FFFFFF"/>
                </a:solidFill>
                <a:latin typeface="Segoe UI"/>
                <a:cs typeface="Arial"/>
              </a:rPr>
              <a:t>Ympäristökuntien huomiointi tiedottamisessa</a:t>
            </a:r>
            <a:endParaRPr lang="en-US" sz="1000">
              <a:solidFill>
                <a:srgbClr val="000000"/>
              </a:solidFill>
              <a:latin typeface="Segoe UI"/>
              <a:cs typeface="Arial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i-FI" sz="1000" b="0" i="0" u="none" strike="noStrike">
                <a:solidFill>
                  <a:srgbClr val="FFFFFF"/>
                </a:solidFill>
                <a:effectLst/>
                <a:latin typeface="Arial"/>
                <a:cs typeface="Arial"/>
              </a:rPr>
              <a:t>Omatyöntekijällä vastuu tietää palvelusta</a:t>
            </a:r>
            <a:endParaRPr lang="en-US" sz="1000" b="0" i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v"/>
            </a:pPr>
            <a:endParaRPr lang="fi-FI" sz="110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fi-FI" sz="110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fi-FI" sz="110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fi-FI" sz="110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fi-FI" sz="110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fi-FI" sz="110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fi-FI" sz="110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fi-FI" sz="110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fi-FI" sz="110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fi-FI" sz="110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i-FI" sz="1100" err="1">
                <a:solidFill>
                  <a:schemeClr val="bg2"/>
                </a:solidFill>
              </a:rPr>
              <a:t>P</a:t>
            </a:r>
            <a:r>
              <a:rPr lang="fi-FI" sz="1100" b="0" i="0" u="none" strike="noStrike" err="1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Asiakasohjaus</a:t>
            </a:r>
            <a:endParaRPr lang="fi-FI" sz="1100" b="0" i="0" u="none" strike="noStrike"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2212647-3E21-5B5D-8500-7BCA3957CBE8}"/>
              </a:ext>
            </a:extLst>
          </p:cNvPr>
          <p:cNvSpPr txBox="1">
            <a:spLocks/>
          </p:cNvSpPr>
          <p:nvPr/>
        </p:nvSpPr>
        <p:spPr>
          <a:xfrm>
            <a:off x="917744" y="357795"/>
            <a:ext cx="8835445" cy="4609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400" b="0" i="0" kern="1200">
                <a:solidFill>
                  <a:srgbClr val="394B8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/>
              <a:t>        Asiakasohjaus                            Palvelutuotanto                                       Asiakastyöskentely   </a:t>
            </a:r>
            <a:endParaRPr lang="fi-FI" sz="2000">
              <a:cs typeface="Arial"/>
            </a:endParaRPr>
          </a:p>
        </p:txBody>
      </p:sp>
      <p:pic>
        <p:nvPicPr>
          <p:cNvPr id="7" name="Kuva 6" descr="Kuva, joka sisältää kohteen teksti, Fontti, kuvakaappaus, Sähkönsininen&#10;&#10;Kuvaus luotu automaattisesti">
            <a:extLst>
              <a:ext uri="{FF2B5EF4-FFF2-40B4-BE49-F238E27FC236}">
                <a16:creationId xmlns:a16="http://schemas.microsoft.com/office/drawing/2014/main" id="{98B980D6-7E3C-AB1B-B438-5E05A260B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9560" y="6056363"/>
            <a:ext cx="295275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565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E18C91D5063074B93DB5012C224B023" ma:contentTypeVersion="16" ma:contentTypeDescription="Luo uusi asiakirja." ma:contentTypeScope="" ma:versionID="d42ce2e0915624d7103b2c9c3d091a30">
  <xsd:schema xmlns:xsd="http://www.w3.org/2001/XMLSchema" xmlns:xs="http://www.w3.org/2001/XMLSchema" xmlns:p="http://schemas.microsoft.com/office/2006/metadata/properties" xmlns:ns3="40f33d5c-fd9f-4981-90dd-10c3a9bd6924" xmlns:ns4="4694d267-2f94-4451-b6b0-1de8124ebb90" targetNamespace="http://schemas.microsoft.com/office/2006/metadata/properties" ma:root="true" ma:fieldsID="663b4c5c062692647109fb0b3cf48376" ns3:_="" ns4:_="">
    <xsd:import namespace="40f33d5c-fd9f-4981-90dd-10c3a9bd6924"/>
    <xsd:import namespace="4694d267-2f94-4451-b6b0-1de8124ebb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_activity" minOccurs="0"/>
                <xsd:element ref="ns3:MediaLengthInSeconds" minOccurs="0"/>
                <xsd:element ref="ns3:MediaServiceObjectDetectorVersions" minOccurs="0"/>
                <xsd:element ref="ns3:MediaServiceLocation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33d5c-fd9f-4981-90dd-10c3a9bd69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94d267-2f94-4451-b6b0-1de8124ebb9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0f33d5c-fd9f-4981-90dd-10c3a9bd6924" xsi:nil="true"/>
  </documentManagement>
</p:properties>
</file>

<file path=customXml/itemProps1.xml><?xml version="1.0" encoding="utf-8"?>
<ds:datastoreItem xmlns:ds="http://schemas.openxmlformats.org/officeDocument/2006/customXml" ds:itemID="{97A710C2-44C3-456C-A397-0CC2263536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3DACF4-56F6-4EF3-BC47-4CCE4E71B6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f33d5c-fd9f-4981-90dd-10c3a9bd6924"/>
    <ds:schemaRef ds:uri="4694d267-2f94-4451-b6b0-1de8124ebb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CE6D96-251B-41D9-8FD9-ACB93E504ED6}">
  <ds:schemaRefs>
    <ds:schemaRef ds:uri="http://purl.org/dc/terms/"/>
    <ds:schemaRef ds:uri="4694d267-2f94-4451-b6b0-1de8124ebb90"/>
    <ds:schemaRef ds:uri="http://www.w3.org/XML/1998/namespace"/>
    <ds:schemaRef ds:uri="http://schemas.microsoft.com/office/infopath/2007/PartnerControls"/>
    <ds:schemaRef ds:uri="40f33d5c-fd9f-4981-90dd-10c3a9bd6924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318</Words>
  <Application>Microsoft Office PowerPoint</Application>
  <PresentationFormat>Laajakuva</PresentationFormat>
  <Paragraphs>62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Segoe UI</vt:lpstr>
      <vt:lpstr>Wingdings</vt:lpstr>
      <vt:lpstr>Office-teema</vt:lpstr>
      <vt:lpstr>Sosiaalisen kuntoutuksen intensiivinen ja valmentava malli 18-29-vuotiaille  1/2024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Juuti Jonna</dc:creator>
  <cp:lastModifiedBy>Juuti Jonna</cp:lastModifiedBy>
  <cp:revision>6</cp:revision>
  <dcterms:created xsi:type="dcterms:W3CDTF">2024-06-12T13:31:30Z</dcterms:created>
  <dcterms:modified xsi:type="dcterms:W3CDTF">2024-06-12T13:39:49Z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0x0101006E18C91D5063074B93DB5012C224B023</vt:lpwstr>
  </property>
</Properties>
</file>