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authors+xml" PartName="/ppt/authors.xml"/>
  <Override ContentType="application/vnd.openxmlformats-officedocument.presentationml.handoutMaster+xml" PartName="/ppt/handoutMasters/handoutMaster1.xml"/>
  <Override ContentType="application/inkml+xml" PartName="/ppt/ink/ink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presentationml.tags+xml" PartName="/ppt/tags/tag42.xml"/>
  <Override ContentType="application/vnd.openxmlformats-officedocument.presentationml.tags+xml" PartName="/ppt/tags/tag43.xml"/>
  <Override ContentType="application/vnd.openxmlformats-officedocument.presentationml.tags+xml" PartName="/ppt/tags/tag44.xml"/>
  <Override ContentType="application/vnd.openxmlformats-officedocument.presentationml.tags+xml" PartName="/ppt/tags/tag45.xml"/>
  <Override ContentType="application/vnd.openxmlformats-officedocument.presentationml.tags+xml" PartName="/ppt/tags/tag46.xml"/>
  <Override ContentType="application/vnd.openxmlformats-officedocument.presentationml.tags+xml" PartName="/ppt/tags/tag47.xml"/>
  <Override ContentType="application/vnd.openxmlformats-officedocument.presentationml.tags+xml" PartName="/ppt/tags/tag48.xml"/>
  <Override ContentType="application/vnd.openxmlformats-officedocument.presentationml.tags+xml" PartName="/ppt/tags/tag49.xml"/>
  <Override ContentType="application/vnd.openxmlformats-officedocument.presentationml.tags+xml" PartName="/ppt/tags/tag50.xml"/>
  <Override ContentType="application/vnd.openxmlformats-officedocument.presentationml.tags+xml" PartName="/ppt/tags/tag51.xml"/>
  <Override ContentType="application/vnd.openxmlformats-officedocument.presentationml.tags+xml" PartName="/ppt/tags/tag5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80" r:id="rId5"/>
  </p:sldMasterIdLst>
  <p:notesMasterIdLst>
    <p:notesMasterId r:id="rId66"/>
  </p:notesMasterIdLst>
  <p:handoutMasterIdLst>
    <p:handoutMasterId r:id="rId67"/>
  </p:handoutMasterIdLst>
  <p:sldIdLst>
    <p:sldId id="267" r:id="rId6"/>
    <p:sldId id="2134960682" r:id="rId7"/>
    <p:sldId id="2134960644" r:id="rId8"/>
    <p:sldId id="2134960643" r:id="rId9"/>
    <p:sldId id="2134960683" r:id="rId10"/>
    <p:sldId id="2134960591" r:id="rId11"/>
    <p:sldId id="2134960658" r:id="rId12"/>
    <p:sldId id="2134960590" r:id="rId13"/>
    <p:sldId id="2134960566" r:id="rId14"/>
    <p:sldId id="263" r:id="rId15"/>
    <p:sldId id="298" r:id="rId16"/>
    <p:sldId id="299" r:id="rId17"/>
    <p:sldId id="300" r:id="rId18"/>
    <p:sldId id="2134960691" r:id="rId19"/>
    <p:sldId id="2134960567" r:id="rId20"/>
    <p:sldId id="2134960692" r:id="rId21"/>
    <p:sldId id="2134960684" r:id="rId22"/>
    <p:sldId id="2134960685" r:id="rId23"/>
    <p:sldId id="2134960686" r:id="rId24"/>
    <p:sldId id="2134960687" r:id="rId25"/>
    <p:sldId id="2134960693" r:id="rId26"/>
    <p:sldId id="2134960633" r:id="rId27"/>
    <p:sldId id="2134960688" r:id="rId28"/>
    <p:sldId id="2134960689" r:id="rId29"/>
    <p:sldId id="277" r:id="rId30"/>
    <p:sldId id="2134960568" r:id="rId31"/>
    <p:sldId id="306" r:id="rId32"/>
    <p:sldId id="282" r:id="rId33"/>
    <p:sldId id="279" r:id="rId34"/>
    <p:sldId id="281" r:id="rId35"/>
    <p:sldId id="284" r:id="rId36"/>
    <p:sldId id="2134960694" r:id="rId37"/>
    <p:sldId id="2134960565" r:id="rId38"/>
    <p:sldId id="2134960578" r:id="rId39"/>
    <p:sldId id="293" r:id="rId40"/>
    <p:sldId id="273" r:id="rId41"/>
    <p:sldId id="294" r:id="rId42"/>
    <p:sldId id="2134960586" r:id="rId43"/>
    <p:sldId id="315" r:id="rId44"/>
    <p:sldId id="340" r:id="rId45"/>
    <p:sldId id="2134960569" r:id="rId46"/>
    <p:sldId id="2134960632" r:id="rId47"/>
    <p:sldId id="2134960695" r:id="rId48"/>
    <p:sldId id="2134960573" r:id="rId49"/>
    <p:sldId id="2134960574" r:id="rId50"/>
    <p:sldId id="2134960576" r:id="rId51"/>
    <p:sldId id="2134960696" r:id="rId52"/>
    <p:sldId id="2134960577" r:id="rId53"/>
    <p:sldId id="2134960589" r:id="rId54"/>
    <p:sldId id="2134960570" r:id="rId55"/>
    <p:sldId id="2134960697" r:id="rId56"/>
    <p:sldId id="2134960665" r:id="rId57"/>
    <p:sldId id="264" r:id="rId58"/>
    <p:sldId id="311" r:id="rId59"/>
    <p:sldId id="2134960581" r:id="rId60"/>
    <p:sldId id="2134960642" r:id="rId61"/>
    <p:sldId id="2134960582" r:id="rId62"/>
    <p:sldId id="328" r:id="rId63"/>
    <p:sldId id="2134960641" r:id="rId64"/>
    <p:sldId id="2134960598" r:id="rId65"/>
  </p:sldIdLst>
  <p:sldSz cx="12192000" cy="6858000"/>
  <p:notesSz cx="6858000" cy="9144000"/>
  <p:custDataLst>
    <p:tags r:id="rId68"/>
  </p:custDataLst>
  <p:defaultText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DE0F1"/>
    <a:srgbClr val="B2096E"/>
    <a:srgbClr val="FDBFE2"/>
    <a:srgbClr val="FDCFEA"/>
    <a:srgbClr val="FED8EE"/>
    <a:srgbClr val="FDF1F8"/>
    <a:srgbClr val="FCBFE2"/>
    <a:srgbClr val="EDEDFC"/>
    <a:srgbClr val="FDF6FB"/>
    <a:srgbClr val="E7E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94660"/>
  </p:normalViewPr>
  <p:slideViewPr>
    <p:cSldViewPr snapToGrid="0">
      <p:cViewPr varScale="1">
        <p:scale>
          <a:sx n="108" d="100"/>
          <a:sy n="108" d="100"/>
        </p:scale>
        <p:origin x="156"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customXml/item2.xml" Type="http://schemas.openxmlformats.org/officeDocument/2006/relationships/customXml"/><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customXml/item3.xml" Type="http://schemas.openxmlformats.org/officeDocument/2006/relationships/customXml"/><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slideMasters/slideMaster1.xml" Type="http://schemas.openxmlformats.org/officeDocument/2006/relationships/slideMaster"/><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slideMasters/slideMaster2.xml" Type="http://schemas.openxmlformats.org/officeDocument/2006/relationships/slideMaster"/><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notesMasters/notesMaster1.xml" Type="http://schemas.openxmlformats.org/officeDocument/2006/relationships/notesMaster"/><Relationship Id="rId67" Target="handoutMasters/handoutMaster1.xml" Type="http://schemas.openxmlformats.org/officeDocument/2006/relationships/handoutMaster"/><Relationship Id="rId68" Target="tags/tag1.xml" Type="http://schemas.openxmlformats.org/officeDocument/2006/relationships/tags"/><Relationship Id="rId69" Target="presProps.xml" Type="http://schemas.openxmlformats.org/officeDocument/2006/relationships/presProps"/><Relationship Id="rId7" Target="slides/slide2.xml" Type="http://schemas.openxmlformats.org/officeDocument/2006/relationships/slide"/><Relationship Id="rId70" Target="viewProps.xml" Type="http://schemas.openxmlformats.org/officeDocument/2006/relationships/viewProps"/><Relationship Id="rId71" Target="theme/theme1.xml" Type="http://schemas.openxmlformats.org/officeDocument/2006/relationships/theme"/><Relationship Id="rId72" Target="tableStyles.xml" Type="http://schemas.openxmlformats.org/officeDocument/2006/relationships/tableStyles"/><Relationship Id="rId73" Target="authors.xml" Type="http://schemas.microsoft.com/office/2018/10/relationships/authors"/><Relationship Id="rId8" Target="slides/slide3.xml" Type="http://schemas.openxmlformats.org/officeDocument/2006/relationships/slide"/><Relationship Id="rId9" Target="slides/slide4.xml" Type="http://schemas.openxmlformats.org/officeDocument/2006/relationships/slide"/></Relationships>
</file>

<file path=ppt/handoutMasters/_rels/handoutMaster1.xml.rels><?xml version="1.0" encoding="UTF-8" standalone="yes"?><Relationships xmlns="http://schemas.openxmlformats.org/package/2006/relationships"><Relationship Id="rId1" Target="../theme/theme4.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B755900-A9E7-0B97-FA96-4151ADC55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02D13BF5-4CDB-51A0-28D6-DDA65FC487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97E321-DCB1-7448-96AD-C284FCDE9D95}" type="datetimeFigureOut">
              <a:rPr lang="fi-FI" smtClean="0"/>
              <a:t>14.6.2024</a:t>
            </a:fld>
            <a:endParaRPr lang="fi-FI"/>
          </a:p>
        </p:txBody>
      </p:sp>
      <p:sp>
        <p:nvSpPr>
          <p:cNvPr id="4" name="Alatunnisteen paikkamerkki 3">
            <a:extLst>
              <a:ext uri="{FF2B5EF4-FFF2-40B4-BE49-F238E27FC236}">
                <a16:creationId xmlns:a16="http://schemas.microsoft.com/office/drawing/2014/main" id="{5D1352BC-59DB-ECF6-7F2F-01E17D13BB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B7AC8DA0-8D11-612C-2E2F-FBA2818AAD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F848CD-EA1E-7145-83AB-0709E06341AC}" type="slidenum">
              <a:rPr lang="fi-FI" smtClean="0"/>
              <a:t>‹#›</a:t>
            </a:fld>
            <a:endParaRPr lang="fi-FI"/>
          </a:p>
        </p:txBody>
      </p:sp>
    </p:spTree>
    <p:extLst>
      <p:ext uri="{BB962C8B-B14F-4D97-AF65-F5344CB8AC3E}">
        <p14:creationId xmlns:p14="http://schemas.microsoft.com/office/powerpoint/2010/main" val="44235097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3:47:23.171"/>
    </inkml:context>
    <inkml:brush xml:id="br0">
      <inkml:brushProperty name="width" value="0.025" units="cm"/>
      <inkml:brushProperty name="height" value="0.025" units="cm"/>
      <inkml:brushProperty name="color" value="#AB008B"/>
    </inkml:brush>
  </inkml:definitions>
  <inkml:trace contextRef="#ctx0" brushRef="#br0">1 0 24575</inkml:trace>
</inkml:ink>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0DB6F-B396-1F43-B05E-1722511CBA15}" type="datetimeFigureOut">
              <a:rPr lang="en-FI" smtClean="0"/>
              <a:t>06/14/2024</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46B93-6D2B-B94A-92CA-D45241FFDB31}" type="slidenum">
              <a:rPr lang="en-FI" smtClean="0"/>
              <a:t>‹#›</a:t>
            </a:fld>
            <a:endParaRPr lang="en-FI"/>
          </a:p>
        </p:txBody>
      </p:sp>
    </p:spTree>
    <p:extLst>
      <p:ext uri="{BB962C8B-B14F-4D97-AF65-F5344CB8AC3E}">
        <p14:creationId xmlns:p14="http://schemas.microsoft.com/office/powerpoint/2010/main" val="2692589397"/>
      </p:ext>
    </p:extLst>
  </p:cSld>
  <p:clrMap bg1="lt1" tx1="dk1" bg2="lt2" tx2="dk2" accent1="accent1" accent2="accent2" accent3="accent3" accent4="accent4" accent5="accent5" accent6="accent6" hlink="hlink" folHlink="folHlink"/>
  <p:notesStyle>
    <a:lvl1pPr marL="0" algn="l" defTabSz="914286" rtl="0" eaLnBrk="1" latinLnBrk="0" hangingPunct="1">
      <a:defRPr sz="1200" kern="1200">
        <a:solidFill>
          <a:schemeClr val="tx1"/>
        </a:solidFill>
        <a:latin typeface="+mn-lt"/>
        <a:ea typeface="+mn-ea"/>
        <a:cs typeface="+mn-cs"/>
      </a:defRPr>
    </a:lvl1pPr>
    <a:lvl2pPr marL="457143" algn="l" defTabSz="914286" rtl="0" eaLnBrk="1" latinLnBrk="0" hangingPunct="1">
      <a:defRPr sz="1200" kern="1200">
        <a:solidFill>
          <a:schemeClr val="tx1"/>
        </a:solidFill>
        <a:latin typeface="+mn-lt"/>
        <a:ea typeface="+mn-ea"/>
        <a:cs typeface="+mn-cs"/>
      </a:defRPr>
    </a:lvl2pPr>
    <a:lvl3pPr marL="914286" algn="l" defTabSz="914286" rtl="0" eaLnBrk="1" latinLnBrk="0" hangingPunct="1">
      <a:defRPr sz="1200" kern="1200">
        <a:solidFill>
          <a:schemeClr val="tx1"/>
        </a:solidFill>
        <a:latin typeface="+mn-lt"/>
        <a:ea typeface="+mn-ea"/>
        <a:cs typeface="+mn-cs"/>
      </a:defRPr>
    </a:lvl3pPr>
    <a:lvl4pPr marL="1371430" algn="l" defTabSz="914286" rtl="0" eaLnBrk="1" latinLnBrk="0" hangingPunct="1">
      <a:defRPr sz="1200" kern="1200">
        <a:solidFill>
          <a:schemeClr val="tx1"/>
        </a:solidFill>
        <a:latin typeface="+mn-lt"/>
        <a:ea typeface="+mn-ea"/>
        <a:cs typeface="+mn-cs"/>
      </a:defRPr>
    </a:lvl4pPr>
    <a:lvl5pPr marL="1828573" algn="l" defTabSz="914286" rtl="0" eaLnBrk="1" latinLnBrk="0" hangingPunct="1">
      <a:defRPr sz="1200" kern="1200">
        <a:solidFill>
          <a:schemeClr val="tx1"/>
        </a:solidFill>
        <a:latin typeface="+mn-lt"/>
        <a:ea typeface="+mn-ea"/>
        <a:cs typeface="+mn-cs"/>
      </a:defRPr>
    </a:lvl5pPr>
    <a:lvl6pPr marL="2285718" algn="l" defTabSz="914286" rtl="0" eaLnBrk="1" latinLnBrk="0" hangingPunct="1">
      <a:defRPr sz="1200" kern="1200">
        <a:solidFill>
          <a:schemeClr val="tx1"/>
        </a:solidFill>
        <a:latin typeface="+mn-lt"/>
        <a:ea typeface="+mn-ea"/>
        <a:cs typeface="+mn-cs"/>
      </a:defRPr>
    </a:lvl6pPr>
    <a:lvl7pPr marL="2742858" algn="l" defTabSz="914286" rtl="0" eaLnBrk="1" latinLnBrk="0" hangingPunct="1">
      <a:defRPr sz="1200" kern="1200">
        <a:solidFill>
          <a:schemeClr val="tx1"/>
        </a:solidFill>
        <a:latin typeface="+mn-lt"/>
        <a:ea typeface="+mn-ea"/>
        <a:cs typeface="+mn-cs"/>
      </a:defRPr>
    </a:lvl7pPr>
    <a:lvl8pPr marL="3200000" algn="l" defTabSz="914286" rtl="0" eaLnBrk="1" latinLnBrk="0" hangingPunct="1">
      <a:defRPr sz="1200" kern="1200">
        <a:solidFill>
          <a:schemeClr val="tx1"/>
        </a:solidFill>
        <a:latin typeface="+mn-lt"/>
        <a:ea typeface="+mn-ea"/>
        <a:cs typeface="+mn-cs"/>
      </a:defRPr>
    </a:lvl8pPr>
    <a:lvl9pPr marL="3657143" algn="l" defTabSz="914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5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5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5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5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5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5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5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en-FI" smtClean="0"/>
              <a:t>1</a:t>
            </a:fld>
            <a:endParaRPr lang="en-FI"/>
          </a:p>
        </p:txBody>
      </p:sp>
    </p:spTree>
    <p:extLst>
      <p:ext uri="{BB962C8B-B14F-4D97-AF65-F5344CB8AC3E}">
        <p14:creationId xmlns:p14="http://schemas.microsoft.com/office/powerpoint/2010/main" val="1258649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10</a:t>
            </a:fld>
            <a:endParaRPr lang="en-FI"/>
          </a:p>
        </p:txBody>
      </p:sp>
    </p:spTree>
    <p:extLst>
      <p:ext uri="{BB962C8B-B14F-4D97-AF65-F5344CB8AC3E}">
        <p14:creationId xmlns:p14="http://schemas.microsoft.com/office/powerpoint/2010/main" val="4092334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11</a:t>
            </a:fld>
            <a:endParaRPr lang="en-FI"/>
          </a:p>
        </p:txBody>
      </p:sp>
    </p:spTree>
    <p:extLst>
      <p:ext uri="{BB962C8B-B14F-4D97-AF65-F5344CB8AC3E}">
        <p14:creationId xmlns:p14="http://schemas.microsoft.com/office/powerpoint/2010/main" val="1161110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12</a:t>
            </a:fld>
            <a:endParaRPr lang="en-FI"/>
          </a:p>
        </p:txBody>
      </p:sp>
    </p:spTree>
    <p:extLst>
      <p:ext uri="{BB962C8B-B14F-4D97-AF65-F5344CB8AC3E}">
        <p14:creationId xmlns:p14="http://schemas.microsoft.com/office/powerpoint/2010/main" val="1022567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en-FI" smtClean="0"/>
              <a:t>13</a:t>
            </a:fld>
            <a:endParaRPr lang="en-FI"/>
          </a:p>
        </p:txBody>
      </p:sp>
    </p:spTree>
    <p:extLst>
      <p:ext uri="{BB962C8B-B14F-4D97-AF65-F5344CB8AC3E}">
        <p14:creationId xmlns:p14="http://schemas.microsoft.com/office/powerpoint/2010/main" val="68531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15</a:t>
            </a:fld>
            <a:endParaRPr lang="en-FI"/>
          </a:p>
        </p:txBody>
      </p:sp>
    </p:spTree>
    <p:extLst>
      <p:ext uri="{BB962C8B-B14F-4D97-AF65-F5344CB8AC3E}">
        <p14:creationId xmlns:p14="http://schemas.microsoft.com/office/powerpoint/2010/main" val="3357130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903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568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918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861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38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908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eaLnBrk="1" fontAlgn="auto" latinLnBrk="0" hangingPunct="1">
              <a:lnSpc>
                <a:spcPct val="100000"/>
              </a:lnSpc>
              <a:spcBef>
                <a:spcPts val="0"/>
              </a:spcBef>
              <a:spcAft>
                <a:spcPts val="0"/>
              </a:spcAft>
              <a:buClrTx/>
              <a:buSzTx/>
              <a:buFontTx/>
              <a:buNone/>
              <a:tabLst/>
              <a:defRPr/>
            </a:pPr>
            <a:endParaRPr lang="fi-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01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eaLnBrk="1" fontAlgn="auto" latinLnBrk="0" hangingPunct="1">
              <a:lnSpc>
                <a:spcPct val="100000"/>
              </a:lnSpc>
              <a:spcBef>
                <a:spcPts val="0"/>
              </a:spcBef>
              <a:spcAft>
                <a:spcPts val="0"/>
              </a:spcAft>
              <a:buClrTx/>
              <a:buSzTx/>
              <a:buFontTx/>
              <a:buNone/>
              <a:tabLst/>
              <a:defRPr/>
            </a:pPr>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46B93-6D2B-B94A-92CA-D45241FFDB3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368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eaLnBrk="1" fontAlgn="auto" latinLnBrk="0" hangingPunct="1">
              <a:lnSpc>
                <a:spcPct val="100000"/>
              </a:lnSpc>
              <a:spcBef>
                <a:spcPts val="0"/>
              </a:spcBef>
              <a:spcAft>
                <a:spcPts val="0"/>
              </a:spcAft>
              <a:buClrTx/>
              <a:buSzTx/>
              <a:buFontTx/>
              <a:buNone/>
              <a:tabLst/>
              <a:defRPr/>
            </a:pPr>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46B93-6D2B-B94A-92CA-D45241FFDB3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353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934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25</a:t>
            </a:fld>
            <a:endParaRPr lang="en-FI"/>
          </a:p>
        </p:txBody>
      </p:sp>
    </p:spTree>
    <p:extLst>
      <p:ext uri="{BB962C8B-B14F-4D97-AF65-F5344CB8AC3E}">
        <p14:creationId xmlns:p14="http://schemas.microsoft.com/office/powerpoint/2010/main" val="2397381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26</a:t>
            </a:fld>
            <a:endParaRPr lang="en-FI"/>
          </a:p>
        </p:txBody>
      </p:sp>
    </p:spTree>
    <p:extLst>
      <p:ext uri="{BB962C8B-B14F-4D97-AF65-F5344CB8AC3E}">
        <p14:creationId xmlns:p14="http://schemas.microsoft.com/office/powerpoint/2010/main" val="1908301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fi-FI" smtClean="0"/>
              <a:pPr/>
              <a:t>27</a:t>
            </a:fld>
            <a:endParaRPr lang="fi-FI"/>
          </a:p>
        </p:txBody>
      </p:sp>
    </p:spTree>
    <p:extLst>
      <p:ext uri="{BB962C8B-B14F-4D97-AF65-F5344CB8AC3E}">
        <p14:creationId xmlns:p14="http://schemas.microsoft.com/office/powerpoint/2010/main" val="3803504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fi-FI" smtClean="0"/>
              <a:pPr/>
              <a:t>28</a:t>
            </a:fld>
            <a:endParaRPr lang="fi-FI"/>
          </a:p>
        </p:txBody>
      </p:sp>
    </p:spTree>
    <p:extLst>
      <p:ext uri="{BB962C8B-B14F-4D97-AF65-F5344CB8AC3E}">
        <p14:creationId xmlns:p14="http://schemas.microsoft.com/office/powerpoint/2010/main" val="3251428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fi-FI" smtClean="0"/>
              <a:pPr/>
              <a:t>29</a:t>
            </a:fld>
            <a:endParaRPr lang="fi-FI"/>
          </a:p>
        </p:txBody>
      </p:sp>
    </p:spTree>
    <p:extLst>
      <p:ext uri="{BB962C8B-B14F-4D97-AF65-F5344CB8AC3E}">
        <p14:creationId xmlns:p14="http://schemas.microsoft.com/office/powerpoint/2010/main" val="921890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fi-FI" smtClean="0"/>
              <a:pPr/>
              <a:t>30</a:t>
            </a:fld>
            <a:endParaRPr lang="fi-FI"/>
          </a:p>
        </p:txBody>
      </p:sp>
    </p:spTree>
    <p:extLst>
      <p:ext uri="{BB962C8B-B14F-4D97-AF65-F5344CB8AC3E}">
        <p14:creationId xmlns:p14="http://schemas.microsoft.com/office/powerpoint/2010/main" val="29175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EB46B93-6D2B-B94A-92CA-D45241FFDB31}" type="slidenum">
              <a:rPr lang="fi-FI" smtClean="0"/>
              <a:pPr/>
              <a:t>3</a:t>
            </a:fld>
            <a:endParaRPr lang="fi-FI" dirty="0"/>
          </a:p>
        </p:txBody>
      </p:sp>
    </p:spTree>
    <p:extLst>
      <p:ext uri="{BB962C8B-B14F-4D97-AF65-F5344CB8AC3E}">
        <p14:creationId xmlns:p14="http://schemas.microsoft.com/office/powerpoint/2010/main" val="2328167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fi-FI" smtClean="0"/>
              <a:pPr/>
              <a:t>31</a:t>
            </a:fld>
            <a:endParaRPr lang="fi-FI"/>
          </a:p>
        </p:txBody>
      </p:sp>
    </p:spTree>
    <p:extLst>
      <p:ext uri="{BB962C8B-B14F-4D97-AF65-F5344CB8AC3E}">
        <p14:creationId xmlns:p14="http://schemas.microsoft.com/office/powerpoint/2010/main" val="1583869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EB46B93-6D2B-B94A-92CA-D45241FFDB31}" type="slidenum">
              <a:rPr lang="fi-FI" smtClean="0"/>
              <a:pPr/>
              <a:t>32</a:t>
            </a:fld>
            <a:endParaRPr lang="fi-FI" dirty="0"/>
          </a:p>
        </p:txBody>
      </p:sp>
    </p:spTree>
    <p:extLst>
      <p:ext uri="{BB962C8B-B14F-4D97-AF65-F5344CB8AC3E}">
        <p14:creationId xmlns:p14="http://schemas.microsoft.com/office/powerpoint/2010/main" val="1336512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33</a:t>
            </a:fld>
            <a:endParaRPr lang="en-FI"/>
          </a:p>
        </p:txBody>
      </p:sp>
    </p:spTree>
    <p:extLst>
      <p:ext uri="{BB962C8B-B14F-4D97-AF65-F5344CB8AC3E}">
        <p14:creationId xmlns:p14="http://schemas.microsoft.com/office/powerpoint/2010/main" val="1252785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34</a:t>
            </a:fld>
            <a:endParaRPr lang="en-FI"/>
          </a:p>
        </p:txBody>
      </p:sp>
    </p:spTree>
    <p:extLst>
      <p:ext uri="{BB962C8B-B14F-4D97-AF65-F5344CB8AC3E}">
        <p14:creationId xmlns:p14="http://schemas.microsoft.com/office/powerpoint/2010/main" val="3597642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35</a:t>
            </a:fld>
            <a:endParaRPr lang="en-FI"/>
          </a:p>
        </p:txBody>
      </p:sp>
    </p:spTree>
    <p:extLst>
      <p:ext uri="{BB962C8B-B14F-4D97-AF65-F5344CB8AC3E}">
        <p14:creationId xmlns:p14="http://schemas.microsoft.com/office/powerpoint/2010/main" val="3718201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36</a:t>
            </a:fld>
            <a:endParaRPr lang="en-FI"/>
          </a:p>
        </p:txBody>
      </p:sp>
    </p:spTree>
    <p:extLst>
      <p:ext uri="{BB962C8B-B14F-4D97-AF65-F5344CB8AC3E}">
        <p14:creationId xmlns:p14="http://schemas.microsoft.com/office/powerpoint/2010/main" val="2521758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37</a:t>
            </a:fld>
            <a:endParaRPr lang="en-FI"/>
          </a:p>
        </p:txBody>
      </p:sp>
    </p:spTree>
    <p:extLst>
      <p:ext uri="{BB962C8B-B14F-4D97-AF65-F5344CB8AC3E}">
        <p14:creationId xmlns:p14="http://schemas.microsoft.com/office/powerpoint/2010/main" val="174048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38</a:t>
            </a:fld>
            <a:endParaRPr lang="en-FI"/>
          </a:p>
        </p:txBody>
      </p:sp>
    </p:spTree>
    <p:extLst>
      <p:ext uri="{BB962C8B-B14F-4D97-AF65-F5344CB8AC3E}">
        <p14:creationId xmlns:p14="http://schemas.microsoft.com/office/powerpoint/2010/main" val="2460389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39</a:t>
            </a:fld>
            <a:endParaRPr lang="en-FI"/>
          </a:p>
        </p:txBody>
      </p:sp>
    </p:spTree>
    <p:extLst>
      <p:ext uri="{BB962C8B-B14F-4D97-AF65-F5344CB8AC3E}">
        <p14:creationId xmlns:p14="http://schemas.microsoft.com/office/powerpoint/2010/main" val="426220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40</a:t>
            </a:fld>
            <a:endParaRPr lang="en-FI"/>
          </a:p>
        </p:txBody>
      </p:sp>
    </p:spTree>
    <p:extLst>
      <p:ext uri="{BB962C8B-B14F-4D97-AF65-F5344CB8AC3E}">
        <p14:creationId xmlns:p14="http://schemas.microsoft.com/office/powerpoint/2010/main" val="382071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a:t>
            </a:fld>
            <a:endParaRPr lang="en-FI"/>
          </a:p>
        </p:txBody>
      </p:sp>
    </p:spTree>
    <p:extLst>
      <p:ext uri="{BB962C8B-B14F-4D97-AF65-F5344CB8AC3E}">
        <p14:creationId xmlns:p14="http://schemas.microsoft.com/office/powerpoint/2010/main" val="585254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41</a:t>
            </a:fld>
            <a:endParaRPr lang="en-FI"/>
          </a:p>
        </p:txBody>
      </p:sp>
    </p:spTree>
    <p:extLst>
      <p:ext uri="{BB962C8B-B14F-4D97-AF65-F5344CB8AC3E}">
        <p14:creationId xmlns:p14="http://schemas.microsoft.com/office/powerpoint/2010/main" val="4229861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42</a:t>
            </a:fld>
            <a:endParaRPr lang="en-FI"/>
          </a:p>
        </p:txBody>
      </p:sp>
    </p:spTree>
    <p:extLst>
      <p:ext uri="{BB962C8B-B14F-4D97-AF65-F5344CB8AC3E}">
        <p14:creationId xmlns:p14="http://schemas.microsoft.com/office/powerpoint/2010/main" val="2862172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43</a:t>
            </a:fld>
            <a:endParaRPr lang="en-FI"/>
          </a:p>
        </p:txBody>
      </p:sp>
    </p:spTree>
    <p:extLst>
      <p:ext uri="{BB962C8B-B14F-4D97-AF65-F5344CB8AC3E}">
        <p14:creationId xmlns:p14="http://schemas.microsoft.com/office/powerpoint/2010/main" val="2533227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44</a:t>
            </a:fld>
            <a:endParaRPr lang="en-FI"/>
          </a:p>
        </p:txBody>
      </p:sp>
    </p:spTree>
    <p:extLst>
      <p:ext uri="{BB962C8B-B14F-4D97-AF65-F5344CB8AC3E}">
        <p14:creationId xmlns:p14="http://schemas.microsoft.com/office/powerpoint/2010/main" val="3001903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45</a:t>
            </a:fld>
            <a:endParaRPr lang="en-FI"/>
          </a:p>
        </p:txBody>
      </p:sp>
    </p:spTree>
    <p:extLst>
      <p:ext uri="{BB962C8B-B14F-4D97-AF65-F5344CB8AC3E}">
        <p14:creationId xmlns:p14="http://schemas.microsoft.com/office/powerpoint/2010/main" val="1048385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46</a:t>
            </a:fld>
            <a:endParaRPr lang="en-FI"/>
          </a:p>
        </p:txBody>
      </p:sp>
    </p:spTree>
    <p:extLst>
      <p:ext uri="{BB962C8B-B14F-4D97-AF65-F5344CB8AC3E}">
        <p14:creationId xmlns:p14="http://schemas.microsoft.com/office/powerpoint/2010/main" val="1651809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48</a:t>
            </a:fld>
            <a:endParaRPr lang="en-FI"/>
          </a:p>
        </p:txBody>
      </p:sp>
    </p:spTree>
    <p:extLst>
      <p:ext uri="{BB962C8B-B14F-4D97-AF65-F5344CB8AC3E}">
        <p14:creationId xmlns:p14="http://schemas.microsoft.com/office/powerpoint/2010/main" val="2435299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49</a:t>
            </a:fld>
            <a:endParaRPr lang="en-FI"/>
          </a:p>
        </p:txBody>
      </p:sp>
    </p:spTree>
    <p:extLst>
      <p:ext uri="{BB962C8B-B14F-4D97-AF65-F5344CB8AC3E}">
        <p14:creationId xmlns:p14="http://schemas.microsoft.com/office/powerpoint/2010/main" val="2042531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50</a:t>
            </a:fld>
            <a:endParaRPr lang="en-FI"/>
          </a:p>
        </p:txBody>
      </p:sp>
    </p:spTree>
    <p:extLst>
      <p:ext uri="{BB962C8B-B14F-4D97-AF65-F5344CB8AC3E}">
        <p14:creationId xmlns:p14="http://schemas.microsoft.com/office/powerpoint/2010/main" val="224209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EB46B93-6D2B-B94A-92CA-D45241FFDB31}" type="slidenum">
              <a:rPr lang="fi-FI" smtClean="0"/>
              <a:pPr/>
              <a:t>51</a:t>
            </a:fld>
            <a:endParaRPr lang="fi-FI" dirty="0"/>
          </a:p>
        </p:txBody>
      </p:sp>
    </p:spTree>
    <p:extLst>
      <p:ext uri="{BB962C8B-B14F-4D97-AF65-F5344CB8AC3E}">
        <p14:creationId xmlns:p14="http://schemas.microsoft.com/office/powerpoint/2010/main" val="241139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EB46B93-6D2B-B94A-92CA-D45241FFDB31}" type="slidenum">
              <a:rPr lang="fi-FI" smtClean="0"/>
              <a:pPr/>
              <a:t>5</a:t>
            </a:fld>
            <a:endParaRPr lang="fi-FI" dirty="0"/>
          </a:p>
        </p:txBody>
      </p:sp>
    </p:spTree>
    <p:extLst>
      <p:ext uri="{BB962C8B-B14F-4D97-AF65-F5344CB8AC3E}">
        <p14:creationId xmlns:p14="http://schemas.microsoft.com/office/powerpoint/2010/main" val="10326356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EB46B93-6D2B-B94A-92CA-D45241FFDB31}" type="slidenum">
              <a:rPr lang="fi-FI" smtClean="0"/>
              <a:pPr/>
              <a:t>52</a:t>
            </a:fld>
            <a:endParaRPr lang="fi-FI" dirty="0"/>
          </a:p>
        </p:txBody>
      </p:sp>
    </p:spTree>
    <p:extLst>
      <p:ext uri="{BB962C8B-B14F-4D97-AF65-F5344CB8AC3E}">
        <p14:creationId xmlns:p14="http://schemas.microsoft.com/office/powerpoint/2010/main" val="1895230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53</a:t>
            </a:fld>
            <a:endParaRPr lang="en-FI"/>
          </a:p>
        </p:txBody>
      </p:sp>
    </p:spTree>
    <p:extLst>
      <p:ext uri="{BB962C8B-B14F-4D97-AF65-F5344CB8AC3E}">
        <p14:creationId xmlns:p14="http://schemas.microsoft.com/office/powerpoint/2010/main" val="8812295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54</a:t>
            </a:fld>
            <a:endParaRPr lang="en-FI"/>
          </a:p>
        </p:txBody>
      </p:sp>
    </p:spTree>
    <p:extLst>
      <p:ext uri="{BB962C8B-B14F-4D97-AF65-F5344CB8AC3E}">
        <p14:creationId xmlns:p14="http://schemas.microsoft.com/office/powerpoint/2010/main" val="1242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55</a:t>
            </a:fld>
            <a:endParaRPr lang="en-FI"/>
          </a:p>
        </p:txBody>
      </p:sp>
    </p:spTree>
    <p:extLst>
      <p:ext uri="{BB962C8B-B14F-4D97-AF65-F5344CB8AC3E}">
        <p14:creationId xmlns:p14="http://schemas.microsoft.com/office/powerpoint/2010/main" val="27612245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56</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1985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57</a:t>
            </a:fld>
            <a:endParaRPr lang="en-FI"/>
          </a:p>
        </p:txBody>
      </p:sp>
    </p:spTree>
    <p:extLst>
      <p:ext uri="{BB962C8B-B14F-4D97-AF65-F5344CB8AC3E}">
        <p14:creationId xmlns:p14="http://schemas.microsoft.com/office/powerpoint/2010/main" val="1095442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58</a:t>
            </a:fld>
            <a:endParaRPr lang="en-FI"/>
          </a:p>
        </p:txBody>
      </p:sp>
    </p:spTree>
    <p:extLst>
      <p:ext uri="{BB962C8B-B14F-4D97-AF65-F5344CB8AC3E}">
        <p14:creationId xmlns:p14="http://schemas.microsoft.com/office/powerpoint/2010/main" val="25965904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en-FI" smtClean="0"/>
              <a:t>59</a:t>
            </a:fld>
            <a:endParaRPr lang="en-FI"/>
          </a:p>
        </p:txBody>
      </p:sp>
    </p:spTree>
    <p:extLst>
      <p:ext uri="{BB962C8B-B14F-4D97-AF65-F5344CB8AC3E}">
        <p14:creationId xmlns:p14="http://schemas.microsoft.com/office/powerpoint/2010/main" val="32881432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60</a:t>
            </a:fld>
            <a:endParaRPr lang="en-FI"/>
          </a:p>
        </p:txBody>
      </p:sp>
    </p:spTree>
    <p:extLst>
      <p:ext uri="{BB962C8B-B14F-4D97-AF65-F5344CB8AC3E}">
        <p14:creationId xmlns:p14="http://schemas.microsoft.com/office/powerpoint/2010/main" val="2596590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908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377" eaLnBrk="1" fontAlgn="auto" latinLnBrk="0" hangingPunct="1">
              <a:lnSpc>
                <a:spcPct val="100000"/>
              </a:lnSpc>
              <a:spcBef>
                <a:spcPts val="0"/>
              </a:spcBef>
              <a:spcAft>
                <a:spcPts val="0"/>
              </a:spcAft>
              <a:buClrTx/>
              <a:buSzTx/>
              <a:buFontTx/>
              <a:buNone/>
              <a:tabLst/>
              <a:defRPr/>
            </a:pPr>
            <a:fld id="{0EB46B93-6D2B-B94A-92CA-D45241FFDB31}"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62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9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9</a:t>
            </a:fld>
            <a:endParaRPr lang="en-FI"/>
          </a:p>
        </p:txBody>
      </p:sp>
    </p:spTree>
    <p:extLst>
      <p:ext uri="{BB962C8B-B14F-4D97-AF65-F5344CB8AC3E}">
        <p14:creationId xmlns:p14="http://schemas.microsoft.com/office/powerpoint/2010/main" val="1476065700"/>
      </p:ext>
    </p:extLst>
  </p:cSld>
  <p:clrMapOvr>
    <a:masterClrMapping/>
  </p:clrMapOvr>
</p:notes>
</file>

<file path=ppt/slideLayouts/_rels/slideLayout1.xml.rels><?xml version="1.0" encoding="UTF-8" standalone="yes"?><Relationships xmlns="http://schemas.openxmlformats.org/package/2006/relationships"><Relationship Id="rId1" Target="../tags/tag3.xml" Type="http://schemas.openxmlformats.org/officeDocument/2006/relationships/tags"/><Relationship Id="rId2" Target="../slideMasters/slideMaster1.xml" Type="http://schemas.openxmlformats.org/officeDocument/2006/relationships/slideMaster"/><Relationship Id="rId3" Target="../media/image2.png" Type="http://schemas.openxmlformats.org/officeDocument/2006/relationships/image"/><Relationship Id="rId4" Target="../embeddings/oleObject2.bin" Type="http://schemas.openxmlformats.org/officeDocument/2006/relationships/oleObject"/><Relationship Id="rId5" Target="../media/image3.emf" Type="http://schemas.openxmlformats.org/officeDocument/2006/relationships/image"/><Relationship Id="rId6" Target="../media/image4.png"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7.png" Type="http://schemas.openxmlformats.org/officeDocument/2006/relationships/image"/></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7.png" Type="http://schemas.openxmlformats.org/officeDocument/2006/relationships/image"/></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7.png" Type="http://schemas.openxmlformats.org/officeDocument/2006/relationships/image"/></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tags/tag10.xml" Type="http://schemas.openxmlformats.org/officeDocument/2006/relationships/tags"/><Relationship Id="rId2" Target="../slideMasters/slideMaster1.xml" Type="http://schemas.openxmlformats.org/officeDocument/2006/relationships/slideMaster"/><Relationship Id="rId3" Target="../embeddings/oleObject9.bin" Type="http://schemas.openxmlformats.org/officeDocument/2006/relationships/oleObject"/><Relationship Id="rId4" Target="../media/image18.emf" Type="http://schemas.openxmlformats.org/officeDocument/2006/relationships/image"/><Relationship Id="rId5" Target="../media/image7.png" Type="http://schemas.openxmlformats.org/officeDocument/2006/relationships/image"/></Relationships>
</file>

<file path=ppt/slideLayouts/_rels/slideLayout16.xml.rels><?xml version="1.0" encoding="UTF-8" standalone="yes"?><Relationships xmlns="http://schemas.openxmlformats.org/package/2006/relationships"><Relationship Id="rId1" Target="../tags/tag11.xml" Type="http://schemas.openxmlformats.org/officeDocument/2006/relationships/tags"/><Relationship Id="rId2" Target="../slideMasters/slideMaster1.xml" Type="http://schemas.openxmlformats.org/officeDocument/2006/relationships/slideMaster"/><Relationship Id="rId3" Target="../media/image19.jpeg" Type="http://schemas.openxmlformats.org/officeDocument/2006/relationships/image"/><Relationship Id="rId4" Target="../embeddings/oleObject10.bin" Type="http://schemas.openxmlformats.org/officeDocument/2006/relationships/oleObject"/><Relationship Id="rId5" Target="../media/image20.emf" Type="http://schemas.openxmlformats.org/officeDocument/2006/relationships/image"/><Relationship Id="rId6" Target="../media/image7.png" Type="http://schemas.openxmlformats.org/officeDocument/2006/relationships/image"/></Relationships>
</file>

<file path=ppt/slideLayouts/_rels/slideLayout17.xml.rels><?xml version="1.0" encoding="UTF-8" standalone="yes"?><Relationships xmlns="http://schemas.openxmlformats.org/package/2006/relationships"><Relationship Id="rId1" Target="../tags/tag12.xml" Type="http://schemas.openxmlformats.org/officeDocument/2006/relationships/tags"/><Relationship Id="rId2" Target="../slideMasters/slideMaster1.xml" Type="http://schemas.openxmlformats.org/officeDocument/2006/relationships/slideMaster"/><Relationship Id="rId3" Target="../media/image21.jpeg" Type="http://schemas.openxmlformats.org/officeDocument/2006/relationships/image"/><Relationship Id="rId4" Target="../embeddings/oleObject11.bin" Type="http://schemas.openxmlformats.org/officeDocument/2006/relationships/oleObject"/><Relationship Id="rId5" Target="../media/image22.emf" Type="http://schemas.openxmlformats.org/officeDocument/2006/relationships/image"/><Relationship Id="rId6" Target="../media/image7.png" Type="http://schemas.openxmlformats.org/officeDocument/2006/relationships/image"/></Relationships>
</file>

<file path=ppt/slideLayouts/_rels/slideLayout18.xml.rels><?xml version="1.0" encoding="UTF-8" standalone="yes"?><Relationships xmlns="http://schemas.openxmlformats.org/package/2006/relationships"><Relationship Id="rId1" Target="../tags/tag13.xml" Type="http://schemas.openxmlformats.org/officeDocument/2006/relationships/tags"/><Relationship Id="rId2" Target="../slideMasters/slideMaster1.xml" Type="http://schemas.openxmlformats.org/officeDocument/2006/relationships/slideMaster"/><Relationship Id="rId3" Target="../media/image23.jpeg" Type="http://schemas.openxmlformats.org/officeDocument/2006/relationships/image"/><Relationship Id="rId4" Target="../embeddings/oleObject12.bin" Type="http://schemas.openxmlformats.org/officeDocument/2006/relationships/oleObject"/><Relationship Id="rId5" Target="../media/image24.emf" Type="http://schemas.openxmlformats.org/officeDocument/2006/relationships/image"/><Relationship Id="rId6" Target="../media/image7.png" Type="http://schemas.openxmlformats.org/officeDocument/2006/relationships/image"/></Relationships>
</file>

<file path=ppt/slideLayouts/_rels/slideLayout19.xml.rels><?xml version="1.0" encoding="UTF-8" standalone="yes"?><Relationships xmlns="http://schemas.openxmlformats.org/package/2006/relationships"><Relationship Id="rId1" Target="../tags/tag14.xml" Type="http://schemas.openxmlformats.org/officeDocument/2006/relationships/tags"/><Relationship Id="rId2" Target="../slideMasters/slideMaster1.xml" Type="http://schemas.openxmlformats.org/officeDocument/2006/relationships/slideMaster"/><Relationship Id="rId3" Target="../media/image13.jpeg" Type="http://schemas.openxmlformats.org/officeDocument/2006/relationships/image"/><Relationship Id="rId4" Target="../embeddings/oleObject13.bin" Type="http://schemas.openxmlformats.org/officeDocument/2006/relationships/oleObject"/><Relationship Id="rId5" Target="../media/image25.emf" Type="http://schemas.openxmlformats.org/officeDocument/2006/relationships/image"/><Relationship Id="rId6" Target="../media/image7.png" Type="http://schemas.openxmlformats.org/officeDocument/2006/relationships/image"/></Relationships>
</file>

<file path=ppt/slideLayouts/_rels/slideLayout2.xml.rels><?xml version="1.0" encoding="UTF-8" standalone="yes"?><Relationships xmlns="http://schemas.openxmlformats.org/package/2006/relationships"><Relationship Id="rId1" Target="../tags/tag4.xml" Type="http://schemas.openxmlformats.org/officeDocument/2006/relationships/tags"/><Relationship Id="rId2" Target="../slideMasters/slideMaster1.xml" Type="http://schemas.openxmlformats.org/officeDocument/2006/relationships/slideMaster"/><Relationship Id="rId3" Target="../media/image5.jpeg" Type="http://schemas.openxmlformats.org/officeDocument/2006/relationships/image"/><Relationship Id="rId4" Target="../embeddings/oleObject3.bin" Type="http://schemas.openxmlformats.org/officeDocument/2006/relationships/oleObject"/><Relationship Id="rId5" Target="../media/image6.emf" Type="http://schemas.openxmlformats.org/officeDocument/2006/relationships/image"/><Relationship Id="rId6" Target="../media/image7.png" Type="http://schemas.openxmlformats.org/officeDocument/2006/relationships/image"/></Relationships>
</file>

<file path=ppt/slideLayouts/_rels/slideLayout20.xml.rels><?xml version="1.0" encoding="UTF-8" standalone="yes"?><Relationships xmlns="http://schemas.openxmlformats.org/package/2006/relationships"><Relationship Id="rId1" Target="../tags/tag15.xml" Type="http://schemas.openxmlformats.org/officeDocument/2006/relationships/tags"/><Relationship Id="rId2" Target="../slideMasters/slideMaster1.xml" Type="http://schemas.openxmlformats.org/officeDocument/2006/relationships/slideMaster"/><Relationship Id="rId3" Target="../media/image15.jpeg" Type="http://schemas.openxmlformats.org/officeDocument/2006/relationships/image"/><Relationship Id="rId4" Target="../embeddings/oleObject14.bin" Type="http://schemas.openxmlformats.org/officeDocument/2006/relationships/oleObject"/><Relationship Id="rId5" Target="../media/image26.emf" Type="http://schemas.openxmlformats.org/officeDocument/2006/relationships/image"/><Relationship Id="rId6" Target="../media/image7.png" Type="http://schemas.openxmlformats.org/officeDocument/2006/relationships/image"/></Relationships>
</file>

<file path=ppt/slideLayouts/_rels/slideLayout21.xml.rels><?xml version="1.0" encoding="UTF-8" standalone="yes"?><Relationships xmlns="http://schemas.openxmlformats.org/package/2006/relationships"><Relationship Id="rId1" Target="../tags/tag17.xml" Type="http://schemas.openxmlformats.org/officeDocument/2006/relationships/tags"/><Relationship Id="rId2" Target="../slideMasters/slideMaster2.xml" Type="http://schemas.openxmlformats.org/officeDocument/2006/relationships/slideMaster"/><Relationship Id="rId3" Target="../media/image2.png" Type="http://schemas.openxmlformats.org/officeDocument/2006/relationships/image"/><Relationship Id="rId4" Target="../embeddings/oleObject16.bin" Type="http://schemas.openxmlformats.org/officeDocument/2006/relationships/oleObject"/><Relationship Id="rId5" Target="../media/image3.emf" Type="http://schemas.openxmlformats.org/officeDocument/2006/relationships/image"/><Relationship Id="rId6" Target="../media/image4.png" Type="http://schemas.openxmlformats.org/officeDocument/2006/relationships/image"/></Relationships>
</file>

<file path=ppt/slideLayouts/_rels/slideLayout22.xml.rels><?xml version="1.0" encoding="UTF-8" standalone="yes"?><Relationships xmlns="http://schemas.openxmlformats.org/package/2006/relationships"><Relationship Id="rId1" Target="../tags/tag18.xml" Type="http://schemas.openxmlformats.org/officeDocument/2006/relationships/tags"/><Relationship Id="rId2" Target="../slideMasters/slideMaster2.xml" Type="http://schemas.openxmlformats.org/officeDocument/2006/relationships/slideMaster"/><Relationship Id="rId3" Target="../media/image5.jpeg" Type="http://schemas.openxmlformats.org/officeDocument/2006/relationships/image"/><Relationship Id="rId4" Target="../embeddings/oleObject17.bin" Type="http://schemas.openxmlformats.org/officeDocument/2006/relationships/oleObject"/><Relationship Id="rId5" Target="../media/image6.emf" Type="http://schemas.openxmlformats.org/officeDocument/2006/relationships/image"/><Relationship Id="rId6" Target="../media/image7.png" Type="http://schemas.openxmlformats.org/officeDocument/2006/relationships/image"/></Relationships>
</file>

<file path=ppt/slideLayouts/_rels/slideLayout23.xml.rels><?xml version="1.0" encoding="UTF-8" standalone="yes"?><Relationships xmlns="http://schemas.openxmlformats.org/package/2006/relationships"><Relationship Id="rId1" Target="../tags/tag19.xml" Type="http://schemas.openxmlformats.org/officeDocument/2006/relationships/tags"/><Relationship Id="rId2" Target="../slideMasters/slideMaster2.xml" Type="http://schemas.openxmlformats.org/officeDocument/2006/relationships/slideMaster"/><Relationship Id="rId3" Target="../media/image8.jpeg" Type="http://schemas.openxmlformats.org/officeDocument/2006/relationships/image"/><Relationship Id="rId4" Target="../embeddings/oleObject18.bin" Type="http://schemas.openxmlformats.org/officeDocument/2006/relationships/oleObject"/><Relationship Id="rId5" Target="../media/image9.emf" Type="http://schemas.openxmlformats.org/officeDocument/2006/relationships/image"/><Relationship Id="rId6" Target="../media/image7.png" Type="http://schemas.openxmlformats.org/officeDocument/2006/relationships/image"/></Relationships>
</file>

<file path=ppt/slideLayouts/_rels/slideLayout24.xml.rels><?xml version="1.0" encoding="UTF-8" standalone="yes"?><Relationships xmlns="http://schemas.openxmlformats.org/package/2006/relationships"><Relationship Id="rId1" Target="../tags/tag20.xml" Type="http://schemas.openxmlformats.org/officeDocument/2006/relationships/tags"/><Relationship Id="rId2" Target="../slideMasters/slideMaster2.xml" Type="http://schemas.openxmlformats.org/officeDocument/2006/relationships/slideMaster"/><Relationship Id="rId3" Target="../media/image10.png" Type="http://schemas.openxmlformats.org/officeDocument/2006/relationships/image"/><Relationship Id="rId4" Target="../embeddings/oleObject19.bin" Type="http://schemas.openxmlformats.org/officeDocument/2006/relationships/oleObject"/><Relationship Id="rId5" Target="../media/image11.emf" Type="http://schemas.openxmlformats.org/officeDocument/2006/relationships/image"/><Relationship Id="rId6" Target="../media/image12.png" Type="http://schemas.openxmlformats.org/officeDocument/2006/relationships/image"/></Relationships>
</file>

<file path=ppt/slideLayouts/_rels/slideLayout25.xml.rels><?xml version="1.0" encoding="UTF-8" standalone="yes"?><Relationships xmlns="http://schemas.openxmlformats.org/package/2006/relationships"><Relationship Id="rId1" Target="../tags/tag21.xml" Type="http://schemas.openxmlformats.org/officeDocument/2006/relationships/tags"/><Relationship Id="rId2" Target="../slideMasters/slideMaster2.xml" Type="http://schemas.openxmlformats.org/officeDocument/2006/relationships/slideMaster"/><Relationship Id="rId3" Target="../media/image13.jpeg" Type="http://schemas.openxmlformats.org/officeDocument/2006/relationships/image"/><Relationship Id="rId4" Target="../embeddings/oleObject20.bin" Type="http://schemas.openxmlformats.org/officeDocument/2006/relationships/oleObject"/><Relationship Id="rId5" Target="../media/image14.emf" Type="http://schemas.openxmlformats.org/officeDocument/2006/relationships/image"/><Relationship Id="rId6" Target="../media/image7.png" Type="http://schemas.openxmlformats.org/officeDocument/2006/relationships/image"/></Relationships>
</file>

<file path=ppt/slideLayouts/_rels/slideLayout26.xml.rels><?xml version="1.0" encoding="UTF-8" standalone="yes"?><Relationships xmlns="http://schemas.openxmlformats.org/package/2006/relationships"><Relationship Id="rId1" Target="../tags/tag22.xml" Type="http://schemas.openxmlformats.org/officeDocument/2006/relationships/tags"/><Relationship Id="rId2" Target="../slideMasters/slideMaster2.xml" Type="http://schemas.openxmlformats.org/officeDocument/2006/relationships/slideMaster"/><Relationship Id="rId3" Target="../media/image15.jpeg" Type="http://schemas.openxmlformats.org/officeDocument/2006/relationships/image"/><Relationship Id="rId4" Target="../embeddings/oleObject21.bin" Type="http://schemas.openxmlformats.org/officeDocument/2006/relationships/oleObject"/><Relationship Id="rId5" Target="../media/image16.emf" Type="http://schemas.openxmlformats.org/officeDocument/2006/relationships/image"/><Relationship Id="rId6" Target="../media/image7.png" Type="http://schemas.openxmlformats.org/officeDocument/2006/relationships/image"/></Relationships>
</file>

<file path=ppt/slideLayouts/_rels/slideLayout27.xml.rels><?xml version="1.0" encoding="UTF-8" standalone="yes"?><Relationships xmlns="http://schemas.openxmlformats.org/package/2006/relationships"><Relationship Id="rId1" Target="../tags/tag23.xml" Type="http://schemas.openxmlformats.org/officeDocument/2006/relationships/tags"/><Relationship Id="rId2" Target="../slideMasters/slideMaster2.xml" Type="http://schemas.openxmlformats.org/officeDocument/2006/relationships/slideMaster"/><Relationship Id="rId3" Target="../media/image5.jpeg" Type="http://schemas.openxmlformats.org/officeDocument/2006/relationships/image"/><Relationship Id="rId4" Target="../embeddings/oleObject22.bin" Type="http://schemas.openxmlformats.org/officeDocument/2006/relationships/oleObject"/><Relationship Id="rId5" Target="../media/image17.emf" Type="http://schemas.openxmlformats.org/officeDocument/2006/relationships/image"/><Relationship Id="rId6" Target="../media/image7.png" Type="http://schemas.openxmlformats.org/officeDocument/2006/relationships/image"/></Relationships>
</file>

<file path=ppt/slideLayouts/_rels/slideLayout28.xml.rels><?xml version="1.0" encoding="UTF-8" standalone="yes"?><Relationships xmlns="http://schemas.openxmlformats.org/package/2006/relationships"><Relationship Id="rId1" Target="../tags/tag24.xml" Type="http://schemas.openxmlformats.org/officeDocument/2006/relationships/tags"/><Relationship Id="rId2" Target="../slideMasters/slideMaster2.xml" Type="http://schemas.openxmlformats.org/officeDocument/2006/relationships/slideMaster"/><Relationship Id="rId3" Target="../embeddings/oleObject23.bin" Type="http://schemas.openxmlformats.org/officeDocument/2006/relationships/oleObject"/><Relationship Id="rId4" Target="../media/image27.emf" Type="http://schemas.openxmlformats.org/officeDocument/2006/relationships/image"/><Relationship Id="rId5" Target="../media/image7.png" Type="http://schemas.openxmlformats.org/officeDocument/2006/relationships/image"/></Relationships>
</file>

<file path=ppt/slideLayouts/_rels/slideLayout29.xml.rels><?xml version="1.0" encoding="UTF-8" standalone="yes"?><Relationships xmlns="http://schemas.openxmlformats.org/package/2006/relationships"><Relationship Id="rId1" Target="../tags/tag25.xml" Type="http://schemas.openxmlformats.org/officeDocument/2006/relationships/tags"/><Relationship Id="rId2" Target="../slideMasters/slideMaster2.xml" Type="http://schemas.openxmlformats.org/officeDocument/2006/relationships/slideMaster"/><Relationship Id="rId3" Target="../embeddings/oleObject24.bin" Type="http://schemas.openxmlformats.org/officeDocument/2006/relationships/oleObject"/><Relationship Id="rId4" Target="../media/image27.emf" Type="http://schemas.openxmlformats.org/officeDocument/2006/relationships/image"/></Relationships>
</file>

<file path=ppt/slideLayouts/_rels/slideLayout3.xml.rels><?xml version="1.0" encoding="UTF-8" standalone="yes"?><Relationships xmlns="http://schemas.openxmlformats.org/package/2006/relationships"><Relationship Id="rId1" Target="../tags/tag5.xml" Type="http://schemas.openxmlformats.org/officeDocument/2006/relationships/tags"/><Relationship Id="rId2" Target="../slideMasters/slideMaster1.xml" Type="http://schemas.openxmlformats.org/officeDocument/2006/relationships/slideMaster"/><Relationship Id="rId3" Target="../media/image8.jpeg" Type="http://schemas.openxmlformats.org/officeDocument/2006/relationships/image"/><Relationship Id="rId4" Target="../embeddings/oleObject4.bin" Type="http://schemas.openxmlformats.org/officeDocument/2006/relationships/oleObject"/><Relationship Id="rId5" Target="../media/image9.emf" Type="http://schemas.openxmlformats.org/officeDocument/2006/relationships/image"/><Relationship Id="rId6" Target="../media/image7.png" Type="http://schemas.openxmlformats.org/officeDocument/2006/relationships/image"/></Relationships>
</file>

<file path=ppt/slideLayouts/_rels/slideLayout30.xml.rels><?xml version="1.0" encoding="UTF-8" standalone="yes"?><Relationships xmlns="http://schemas.openxmlformats.org/package/2006/relationships"><Relationship Id="rId1" Target="../tags/tag26.xml" Type="http://schemas.openxmlformats.org/officeDocument/2006/relationships/tags"/><Relationship Id="rId2" Target="../slideMasters/slideMaster2.xml" Type="http://schemas.openxmlformats.org/officeDocument/2006/relationships/slideMaster"/><Relationship Id="rId3" Target="../embeddings/oleObject25.bin" Type="http://schemas.openxmlformats.org/officeDocument/2006/relationships/oleObject"/><Relationship Id="rId4" Target="../media/image27.emf" Type="http://schemas.openxmlformats.org/officeDocument/2006/relationships/image"/><Relationship Id="rId5" Target="../media/image7.png" Type="http://schemas.openxmlformats.org/officeDocument/2006/relationships/image"/></Relationships>
</file>

<file path=ppt/slideLayouts/_rels/slideLayout31.xml.rels><?xml version="1.0" encoding="UTF-8" standalone="yes"?><Relationships xmlns="http://schemas.openxmlformats.org/package/2006/relationships"><Relationship Id="rId1" Target="../tags/tag27.xml" Type="http://schemas.openxmlformats.org/officeDocument/2006/relationships/tags"/><Relationship Id="rId2" Target="../slideMasters/slideMaster2.xml" Type="http://schemas.openxmlformats.org/officeDocument/2006/relationships/slideMaster"/><Relationship Id="rId3" Target="../embeddings/oleObject26.bin" Type="http://schemas.openxmlformats.org/officeDocument/2006/relationships/oleObject"/><Relationship Id="rId4" Target="../media/image27.emf" Type="http://schemas.openxmlformats.org/officeDocument/2006/relationships/image"/><Relationship Id="rId5" Target="../media/image7.png" Type="http://schemas.openxmlformats.org/officeDocument/2006/relationships/image"/></Relationships>
</file>

<file path=ppt/slideLayouts/_rels/slideLayout32.xml.rels><?xml version="1.0" encoding="UTF-8" standalone="yes"?><Relationships xmlns="http://schemas.openxmlformats.org/package/2006/relationships"><Relationship Id="rId1" Target="../tags/tag28.xml" Type="http://schemas.openxmlformats.org/officeDocument/2006/relationships/tags"/><Relationship Id="rId2" Target="../slideMasters/slideMaster2.xml" Type="http://schemas.openxmlformats.org/officeDocument/2006/relationships/slideMaster"/><Relationship Id="rId3" Target="../embeddings/oleObject27.bin" Type="http://schemas.openxmlformats.org/officeDocument/2006/relationships/oleObject"/><Relationship Id="rId4" Target="../media/image27.emf" Type="http://schemas.openxmlformats.org/officeDocument/2006/relationships/image"/><Relationship Id="rId5" Target="../media/image7.png" Type="http://schemas.openxmlformats.org/officeDocument/2006/relationships/image"/></Relationships>
</file>

<file path=ppt/slideLayouts/_rels/slideLayout33.xml.rels><?xml version="1.0" encoding="UTF-8" standalone="yes"?><Relationships xmlns="http://schemas.openxmlformats.org/package/2006/relationships"><Relationship Id="rId1" Target="../tags/tag29.xml" Type="http://schemas.openxmlformats.org/officeDocument/2006/relationships/tags"/><Relationship Id="rId2" Target="../slideMasters/slideMaster2.xml" Type="http://schemas.openxmlformats.org/officeDocument/2006/relationships/slideMaster"/><Relationship Id="rId3" Target="../embeddings/oleObject28.bin" Type="http://schemas.openxmlformats.org/officeDocument/2006/relationships/oleObject"/><Relationship Id="rId4" Target="../media/image27.emf" Type="http://schemas.openxmlformats.org/officeDocument/2006/relationships/image"/><Relationship Id="rId5" Target="../media/image7.png" Type="http://schemas.openxmlformats.org/officeDocument/2006/relationships/image"/></Relationships>
</file>

<file path=ppt/slideLayouts/_rels/slideLayout34.xml.rels><?xml version="1.0" encoding="UTF-8" standalone="yes"?><Relationships xmlns="http://schemas.openxmlformats.org/package/2006/relationships"><Relationship Id="rId1" Target="../tags/tag30.xml" Type="http://schemas.openxmlformats.org/officeDocument/2006/relationships/tags"/><Relationship Id="rId2" Target="../slideMasters/slideMaster2.xml" Type="http://schemas.openxmlformats.org/officeDocument/2006/relationships/slideMaster"/><Relationship Id="rId3" Target="../embeddings/oleObject29.bin" Type="http://schemas.openxmlformats.org/officeDocument/2006/relationships/oleObject"/><Relationship Id="rId4" Target="../media/image27.emf" Type="http://schemas.openxmlformats.org/officeDocument/2006/relationships/image"/><Relationship Id="rId5" Target="../media/image7.png" Type="http://schemas.openxmlformats.org/officeDocument/2006/relationships/image"/></Relationships>
</file>

<file path=ppt/slideLayouts/_rels/slideLayout35.xml.rels><?xml version="1.0" encoding="UTF-8" standalone="yes"?><Relationships xmlns="http://schemas.openxmlformats.org/package/2006/relationships"><Relationship Id="rId1" Target="../tags/tag31.xml" Type="http://schemas.openxmlformats.org/officeDocument/2006/relationships/tags"/><Relationship Id="rId2" Target="../slideMasters/slideMaster2.xml" Type="http://schemas.openxmlformats.org/officeDocument/2006/relationships/slideMaster"/><Relationship Id="rId3" Target="../embeddings/oleObject30.bin" Type="http://schemas.openxmlformats.org/officeDocument/2006/relationships/oleObject"/><Relationship Id="rId4" Target="../media/image27.emf" Type="http://schemas.openxmlformats.org/officeDocument/2006/relationships/image"/><Relationship Id="rId5" Target="../media/image7.png" Type="http://schemas.openxmlformats.org/officeDocument/2006/relationships/image"/></Relationships>
</file>

<file path=ppt/slideLayouts/_rels/slideLayout36.xml.rels><?xml version="1.0" encoding="UTF-8" standalone="yes"?><Relationships xmlns="http://schemas.openxmlformats.org/package/2006/relationships"><Relationship Id="rId1" Target="../tags/tag32.xml" Type="http://schemas.openxmlformats.org/officeDocument/2006/relationships/tags"/><Relationship Id="rId2" Target="../slideMasters/slideMaster2.xml" Type="http://schemas.openxmlformats.org/officeDocument/2006/relationships/slideMaster"/><Relationship Id="rId3" Target="../embeddings/oleObject31.bin" Type="http://schemas.openxmlformats.org/officeDocument/2006/relationships/oleObject"/><Relationship Id="rId4" Target="../media/image27.emf" Type="http://schemas.openxmlformats.org/officeDocument/2006/relationships/image"/></Relationships>
</file>

<file path=ppt/slideLayouts/_rels/slideLayout37.xml.rels><?xml version="1.0" encoding="UTF-8" standalone="yes"?><Relationships xmlns="http://schemas.openxmlformats.org/package/2006/relationships"><Relationship Id="rId1" Target="../tags/tag33.xml" Type="http://schemas.openxmlformats.org/officeDocument/2006/relationships/tags"/><Relationship Id="rId2" Target="../slideMasters/slideMaster2.xml" Type="http://schemas.openxmlformats.org/officeDocument/2006/relationships/slideMaster"/><Relationship Id="rId3" Target="../embeddings/oleObject32.bin" Type="http://schemas.openxmlformats.org/officeDocument/2006/relationships/oleObject"/><Relationship Id="rId4" Target="../media/image27.emf" Type="http://schemas.openxmlformats.org/officeDocument/2006/relationships/image"/><Relationship Id="rId5" Target="../media/image7.png" Type="http://schemas.openxmlformats.org/officeDocument/2006/relationships/image"/></Relationships>
</file>

<file path=ppt/slideLayouts/_rels/slideLayout38.xml.rels><?xml version="1.0" encoding="UTF-8" standalone="yes"?><Relationships xmlns="http://schemas.openxmlformats.org/package/2006/relationships"><Relationship Id="rId1" Target="../tags/tag34.xml" Type="http://schemas.openxmlformats.org/officeDocument/2006/relationships/tags"/><Relationship Id="rId2" Target="../slideMasters/slideMaster2.xml" Type="http://schemas.openxmlformats.org/officeDocument/2006/relationships/slideMaster"/><Relationship Id="rId3" Target="../embeddings/oleObject33.bin" Type="http://schemas.openxmlformats.org/officeDocument/2006/relationships/oleObject"/><Relationship Id="rId4" Target="../media/image27.emf" Type="http://schemas.openxmlformats.org/officeDocument/2006/relationships/image"/><Relationship Id="rId5" Target="../media/image7.png" Type="http://schemas.openxmlformats.org/officeDocument/2006/relationships/image"/></Relationships>
</file>

<file path=ppt/slideLayouts/_rels/slideLayout3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tags/tag6.xml" Type="http://schemas.openxmlformats.org/officeDocument/2006/relationships/tags"/><Relationship Id="rId2" Target="../slideMasters/slideMaster1.xml" Type="http://schemas.openxmlformats.org/officeDocument/2006/relationships/slideMaster"/><Relationship Id="rId3" Target="../media/image10.png" Type="http://schemas.openxmlformats.org/officeDocument/2006/relationships/image"/><Relationship Id="rId4" Target="../embeddings/oleObject5.bin" Type="http://schemas.openxmlformats.org/officeDocument/2006/relationships/oleObject"/><Relationship Id="rId5" Target="../media/image11.emf" Type="http://schemas.openxmlformats.org/officeDocument/2006/relationships/image"/><Relationship Id="rId6" Target="../media/image12.png" Type="http://schemas.openxmlformats.org/officeDocument/2006/relationships/image"/></Relationships>
</file>

<file path=ppt/slideLayouts/_rels/slideLayout40.xml.rels><?xml version="1.0" encoding="UTF-8" standalone="yes"?><Relationships xmlns="http://schemas.openxmlformats.org/package/2006/relationships"><Relationship Id="rId1" Target="../tags/tag35.xml" Type="http://schemas.openxmlformats.org/officeDocument/2006/relationships/tags"/><Relationship Id="rId2" Target="../slideMasters/slideMaster2.xml" Type="http://schemas.openxmlformats.org/officeDocument/2006/relationships/slideMaster"/><Relationship Id="rId3" Target="../embeddings/oleObject34.bin" Type="http://schemas.openxmlformats.org/officeDocument/2006/relationships/oleObject"/><Relationship Id="rId4" Target="../media/image18.emf" Type="http://schemas.openxmlformats.org/officeDocument/2006/relationships/image"/><Relationship Id="rId5" Target="../media/image7.png" Type="http://schemas.openxmlformats.org/officeDocument/2006/relationships/image"/></Relationships>
</file>

<file path=ppt/slideLayouts/_rels/slideLayout41.xml.rels><?xml version="1.0" encoding="UTF-8" standalone="yes"?><Relationships xmlns="http://schemas.openxmlformats.org/package/2006/relationships"><Relationship Id="rId1" Target="../tags/tag36.xml" Type="http://schemas.openxmlformats.org/officeDocument/2006/relationships/tags"/><Relationship Id="rId2" Target="../slideMasters/slideMaster2.xml" Type="http://schemas.openxmlformats.org/officeDocument/2006/relationships/slideMaster"/><Relationship Id="rId3" Target="../embeddings/oleObject35.bin" Type="http://schemas.openxmlformats.org/officeDocument/2006/relationships/oleObject"/><Relationship Id="rId4" Target="../media/image27.emf" Type="http://schemas.openxmlformats.org/officeDocument/2006/relationships/image"/><Relationship Id="rId5" Target="../media/image7.png" Type="http://schemas.openxmlformats.org/officeDocument/2006/relationships/image"/></Relationships>
</file>

<file path=ppt/slideLayouts/_rels/slideLayout42.xml.rels><?xml version="1.0" encoding="UTF-8" standalone="yes"?><Relationships xmlns="http://schemas.openxmlformats.org/package/2006/relationships"><Relationship Id="rId1" Target="../tags/tag37.xml" Type="http://schemas.openxmlformats.org/officeDocument/2006/relationships/tags"/><Relationship Id="rId2" Target="../slideMasters/slideMaster2.xml" Type="http://schemas.openxmlformats.org/officeDocument/2006/relationships/slideMaster"/><Relationship Id="rId3" Target="../media/image19.jpeg" Type="http://schemas.openxmlformats.org/officeDocument/2006/relationships/image"/><Relationship Id="rId4" Target="../embeddings/oleObject36.bin" Type="http://schemas.openxmlformats.org/officeDocument/2006/relationships/oleObject"/><Relationship Id="rId5" Target="../media/image20.emf" Type="http://schemas.openxmlformats.org/officeDocument/2006/relationships/image"/><Relationship Id="rId6" Target="../media/image7.png" Type="http://schemas.openxmlformats.org/officeDocument/2006/relationships/image"/></Relationships>
</file>

<file path=ppt/slideLayouts/_rels/slideLayout43.xml.rels><?xml version="1.0" encoding="UTF-8" standalone="yes"?><Relationships xmlns="http://schemas.openxmlformats.org/package/2006/relationships"><Relationship Id="rId1" Target="../tags/tag38.xml" Type="http://schemas.openxmlformats.org/officeDocument/2006/relationships/tags"/><Relationship Id="rId2" Target="../slideMasters/slideMaster2.xml" Type="http://schemas.openxmlformats.org/officeDocument/2006/relationships/slideMaster"/><Relationship Id="rId3" Target="../media/image21.jpeg" Type="http://schemas.openxmlformats.org/officeDocument/2006/relationships/image"/><Relationship Id="rId4" Target="../embeddings/oleObject37.bin" Type="http://schemas.openxmlformats.org/officeDocument/2006/relationships/oleObject"/><Relationship Id="rId5" Target="../media/image22.emf" Type="http://schemas.openxmlformats.org/officeDocument/2006/relationships/image"/><Relationship Id="rId6" Target="../media/image7.png" Type="http://schemas.openxmlformats.org/officeDocument/2006/relationships/image"/></Relationships>
</file>

<file path=ppt/slideLayouts/_rels/slideLayout44.xml.rels><?xml version="1.0" encoding="UTF-8" standalone="yes"?><Relationships xmlns="http://schemas.openxmlformats.org/package/2006/relationships"><Relationship Id="rId1" Target="../tags/tag39.xml" Type="http://schemas.openxmlformats.org/officeDocument/2006/relationships/tags"/><Relationship Id="rId2" Target="../slideMasters/slideMaster2.xml" Type="http://schemas.openxmlformats.org/officeDocument/2006/relationships/slideMaster"/><Relationship Id="rId3" Target="../media/image23.jpeg" Type="http://schemas.openxmlformats.org/officeDocument/2006/relationships/image"/><Relationship Id="rId4" Target="../embeddings/oleObject38.bin" Type="http://schemas.openxmlformats.org/officeDocument/2006/relationships/oleObject"/><Relationship Id="rId5" Target="../media/image24.emf" Type="http://schemas.openxmlformats.org/officeDocument/2006/relationships/image"/><Relationship Id="rId6" Target="../media/image7.png" Type="http://schemas.openxmlformats.org/officeDocument/2006/relationships/image"/></Relationships>
</file>

<file path=ppt/slideLayouts/_rels/slideLayout45.xml.rels><?xml version="1.0" encoding="UTF-8" standalone="yes"?><Relationships xmlns="http://schemas.openxmlformats.org/package/2006/relationships"><Relationship Id="rId1" Target="../tags/tag40.xml" Type="http://schemas.openxmlformats.org/officeDocument/2006/relationships/tags"/><Relationship Id="rId2" Target="../slideMasters/slideMaster2.xml" Type="http://schemas.openxmlformats.org/officeDocument/2006/relationships/slideMaster"/><Relationship Id="rId3" Target="../media/image13.jpeg" Type="http://schemas.openxmlformats.org/officeDocument/2006/relationships/image"/><Relationship Id="rId4" Target="../embeddings/oleObject39.bin" Type="http://schemas.openxmlformats.org/officeDocument/2006/relationships/oleObject"/><Relationship Id="rId5" Target="../media/image25.emf" Type="http://schemas.openxmlformats.org/officeDocument/2006/relationships/image"/><Relationship Id="rId6" Target="../media/image7.png" Type="http://schemas.openxmlformats.org/officeDocument/2006/relationships/image"/></Relationships>
</file>

<file path=ppt/slideLayouts/_rels/slideLayout46.xml.rels><?xml version="1.0" encoding="UTF-8" standalone="yes"?><Relationships xmlns="http://schemas.openxmlformats.org/package/2006/relationships"><Relationship Id="rId1" Target="../tags/tag41.xml" Type="http://schemas.openxmlformats.org/officeDocument/2006/relationships/tags"/><Relationship Id="rId2" Target="../slideMasters/slideMaster2.xml" Type="http://schemas.openxmlformats.org/officeDocument/2006/relationships/slideMaster"/><Relationship Id="rId3" Target="../media/image15.jpeg" Type="http://schemas.openxmlformats.org/officeDocument/2006/relationships/image"/><Relationship Id="rId4" Target="../embeddings/oleObject40.bin" Type="http://schemas.openxmlformats.org/officeDocument/2006/relationships/oleObject"/><Relationship Id="rId5" Target="../media/image26.emf" Type="http://schemas.openxmlformats.org/officeDocument/2006/relationships/image"/><Relationship Id="rId6" Target="../media/image7.png" Type="http://schemas.openxmlformats.org/officeDocument/2006/relationships/image"/></Relationships>
</file>

<file path=ppt/slideLayouts/_rels/slideLayout5.xml.rels><?xml version="1.0" encoding="UTF-8" standalone="yes"?><Relationships xmlns="http://schemas.openxmlformats.org/package/2006/relationships"><Relationship Id="rId1" Target="../tags/tag7.xml" Type="http://schemas.openxmlformats.org/officeDocument/2006/relationships/tags"/><Relationship Id="rId2" Target="../slideMasters/slideMaster1.xml" Type="http://schemas.openxmlformats.org/officeDocument/2006/relationships/slideMaster"/><Relationship Id="rId3" Target="../media/image13.jpeg" Type="http://schemas.openxmlformats.org/officeDocument/2006/relationships/image"/><Relationship Id="rId4" Target="../embeddings/oleObject6.bin" Type="http://schemas.openxmlformats.org/officeDocument/2006/relationships/oleObject"/><Relationship Id="rId5" Target="../media/image14.emf" Type="http://schemas.openxmlformats.org/officeDocument/2006/relationships/image"/><Relationship Id="rId6" Target="../media/image7.png" Type="http://schemas.openxmlformats.org/officeDocument/2006/relationships/image"/></Relationships>
</file>

<file path=ppt/slideLayouts/_rels/slideLayout6.xml.rels><?xml version="1.0" encoding="UTF-8" standalone="yes"?><Relationships xmlns="http://schemas.openxmlformats.org/package/2006/relationships"><Relationship Id="rId1" Target="../tags/tag8.xml" Type="http://schemas.openxmlformats.org/officeDocument/2006/relationships/tags"/><Relationship Id="rId2" Target="../slideMasters/slideMaster1.xml" Type="http://schemas.openxmlformats.org/officeDocument/2006/relationships/slideMaster"/><Relationship Id="rId3" Target="../media/image15.jpeg" Type="http://schemas.openxmlformats.org/officeDocument/2006/relationships/image"/><Relationship Id="rId4" Target="../embeddings/oleObject7.bin" Type="http://schemas.openxmlformats.org/officeDocument/2006/relationships/oleObject"/><Relationship Id="rId5" Target="../media/image16.emf" Type="http://schemas.openxmlformats.org/officeDocument/2006/relationships/image"/><Relationship Id="rId6" Target="../media/image7.png" Type="http://schemas.openxmlformats.org/officeDocument/2006/relationships/image"/></Relationships>
</file>

<file path=ppt/slideLayouts/_rels/slideLayout7.xml.rels><?xml version="1.0" encoding="UTF-8" standalone="yes"?><Relationships xmlns="http://schemas.openxmlformats.org/package/2006/relationships"><Relationship Id="rId1" Target="../tags/tag9.xml" Type="http://schemas.openxmlformats.org/officeDocument/2006/relationships/tags"/><Relationship Id="rId2" Target="../slideMasters/slideMaster1.xml" Type="http://schemas.openxmlformats.org/officeDocument/2006/relationships/slideMaster"/><Relationship Id="rId3" Target="../media/image5.jpeg" Type="http://schemas.openxmlformats.org/officeDocument/2006/relationships/image"/><Relationship Id="rId4" Target="../embeddings/oleObject8.bin" Type="http://schemas.openxmlformats.org/officeDocument/2006/relationships/oleObject"/><Relationship Id="rId5" Target="../media/image17.emf" Type="http://schemas.openxmlformats.org/officeDocument/2006/relationships/image"/><Relationship Id="rId6" Target="../media/image7.png" Type="http://schemas.openxmlformats.org/officeDocument/2006/relationships/image"/></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7.png" Type="http://schemas.openxmlformats.org/officeDocument/2006/relationships/image"/></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7.png" Type="http://schemas.openxmlformats.org/officeDocument/2006/relationships/image"/></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41549A5-2854-C4CC-7756-ED3661F7B140}"/>
              </a:ext>
            </a:extLst>
          </p:cNvPr>
          <p:cNvGraphicFramePr>
            <a:graphicFrameLocks noChangeAspect="1"/>
          </p:cNvGraphicFramePr>
          <p:nvPr userDrawn="1">
            <p:custDataLst>
              <p:tags r:id="rId1"/>
            </p:custDataLst>
            <p:extLst>
              <p:ext uri="{D42A27DB-BD31-4B8C-83A1-F6EECF244321}">
                <p14:modId xmlns:p14="http://schemas.microsoft.com/office/powerpoint/2010/main" val="3268673371"/>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41549A5-2854-C4CC-7756-ED3661F7B140}"/>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pic>
        <p:nvPicPr>
          <p:cNvPr id="7" name="Kuva 6">
            <a:extLst>
              <a:ext uri="{FF2B5EF4-FFF2-40B4-BE49-F238E27FC236}">
                <a16:creationId xmlns:a16="http://schemas.microsoft.com/office/drawing/2014/main" id="{6777757E-5505-1E50-6997-E468C8578DEC}"/>
              </a:ext>
            </a:extLst>
          </p:cNvPr>
          <p:cNvPicPr>
            <a:picLocks noChangeAspect="1"/>
          </p:cNvPicPr>
          <p:nvPr userDrawn="1"/>
        </p:nvPicPr>
        <p:blipFill>
          <a:blip r:embed="rId6"/>
          <a:srcRect/>
          <a:stretch/>
        </p:blipFill>
        <p:spPr>
          <a:xfrm>
            <a:off x="3979081" y="1999580"/>
            <a:ext cx="4233843" cy="2858845"/>
          </a:xfrm>
          <a:prstGeom prst="rect">
            <a:avLst/>
          </a:prstGeom>
        </p:spPr>
      </p:pic>
      <p:sp>
        <p:nvSpPr>
          <p:cNvPr id="2" name="Otsikko 1">
            <a:extLst>
              <a:ext uri="{FF2B5EF4-FFF2-40B4-BE49-F238E27FC236}">
                <a16:creationId xmlns:a16="http://schemas.microsoft.com/office/drawing/2014/main" id="{C8E093A5-37DE-A740-BEF2-6F843539A58E}"/>
              </a:ext>
            </a:extLst>
          </p:cNvPr>
          <p:cNvSpPr>
            <a:spLocks noGrp="1"/>
          </p:cNvSpPr>
          <p:nvPr>
            <p:ph type="title" hasCustomPrompt="1"/>
          </p:nvPr>
        </p:nvSpPr>
        <p:spPr>
          <a:xfrm>
            <a:off x="0" y="5617035"/>
            <a:ext cx="12192000" cy="653143"/>
          </a:xfrm>
        </p:spPr>
        <p:txBody>
          <a:bodyPr vert="horz" anchor="t">
            <a:normAutofit/>
          </a:bodyPr>
          <a:lstStyle>
            <a:lvl1pPr algn="ctr">
              <a:defRPr sz="16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54148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yhjä">
    <p:bg>
      <p:bgPr>
        <a:solidFill>
          <a:srgbClr val="E8E8FB">
            <a:alpha val="80000"/>
          </a:srgbClr>
        </a:solidFill>
        <a:effectLst/>
      </p:bgPr>
    </p:bg>
    <p:spTree>
      <p:nvGrpSpPr>
        <p:cNvPr id="1" name=""/>
        <p:cNvGrpSpPr/>
        <p:nvPr/>
      </p:nvGrpSpPr>
      <p:grpSpPr>
        <a:xfrm>
          <a:off x="0" y="0"/>
          <a:ext cx="0" cy="0"/>
          <a:chOff x="0" y="0"/>
          <a:chExt cx="0" cy="0"/>
        </a:xfrm>
      </p:grpSpPr>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2"/>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E2D81E75-6A86-1C11-6BC9-104F596B02F6}"/>
              </a:ext>
            </a:extLst>
          </p:cNvPr>
          <p:cNvSpPr>
            <a:spLocks noGrp="1"/>
          </p:cNvSpPr>
          <p:nvPr>
            <p:ph type="title" hasCustomPrompt="1"/>
          </p:nvPr>
        </p:nvSpPr>
        <p:spPr>
          <a:xfrm>
            <a:off x="451413" y="822684"/>
            <a:ext cx="11289174" cy="868004"/>
          </a:xfrm>
        </p:spPr>
        <p:txBody>
          <a:bodyPr vert="horz">
            <a:normAutofit/>
          </a:bodyPr>
          <a:lstStyle>
            <a:lvl1pPr>
              <a:defRPr sz="2600" b="1" i="0">
                <a:solidFill>
                  <a:schemeClr val="accent5"/>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B5F6CF9D-E3F0-6881-EDE1-403DD498BCF3}"/>
              </a:ext>
            </a:extLst>
          </p:cNvPr>
          <p:cNvSpPr>
            <a:spLocks noGrp="1"/>
          </p:cNvSpPr>
          <p:nvPr>
            <p:ph sz="half" idx="1" hasCustomPrompt="1"/>
          </p:nvPr>
        </p:nvSpPr>
        <p:spPr>
          <a:xfrm>
            <a:off x="451413" y="1825625"/>
            <a:ext cx="11289174" cy="4351339"/>
          </a:xfrm>
        </p:spPr>
        <p:txBody>
          <a:bodyPr numCol="3" spcCol="720000">
            <a:noAutofit/>
          </a:bodyPr>
          <a:lstStyle>
            <a:lvl1pPr marL="0" indent="0">
              <a:spcBef>
                <a:spcPts val="600"/>
              </a:spcBef>
              <a:buNone/>
              <a:defRPr sz="1200"/>
            </a:lvl1pPr>
            <a:lvl2pPr marL="457145" indent="0">
              <a:spcBef>
                <a:spcPts val="600"/>
              </a:spcBef>
              <a:buNone/>
              <a:defRPr sz="1200"/>
            </a:lvl2pPr>
            <a:lvl3pPr marL="914285" indent="0">
              <a:spcBef>
                <a:spcPts val="600"/>
              </a:spcBef>
              <a:buNone/>
              <a:defRPr sz="1200"/>
            </a:lvl3pPr>
            <a:lvl4pPr marL="1371427" indent="0">
              <a:spcBef>
                <a:spcPts val="600"/>
              </a:spcBef>
              <a:buNone/>
              <a:defRPr sz="1200"/>
            </a:lvl4pPr>
            <a:lvl5pPr marL="1828570" indent="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45863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yhjä">
    <p:bg>
      <p:bgPr>
        <a:solidFill>
          <a:srgbClr val="FCEDF6">
            <a:alpha val="80000"/>
          </a:srgbClr>
        </a:solidFill>
        <a:effectLst/>
      </p:bgPr>
    </p:bg>
    <p:spTree>
      <p:nvGrpSpPr>
        <p:cNvPr id="1" name=""/>
        <p:cNvGrpSpPr/>
        <p:nvPr/>
      </p:nvGrpSpPr>
      <p:grpSpPr>
        <a:xfrm>
          <a:off x="0" y="0"/>
          <a:ext cx="0" cy="0"/>
          <a:chOff x="0" y="0"/>
          <a:chExt cx="0" cy="0"/>
        </a:xfrm>
      </p:grpSpPr>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2"/>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A74BC9A0-11E9-D753-2612-9349C7089449}"/>
              </a:ext>
            </a:extLst>
          </p:cNvPr>
          <p:cNvSpPr>
            <a:spLocks noGrp="1"/>
          </p:cNvSpPr>
          <p:nvPr>
            <p:ph type="title" hasCustomPrompt="1"/>
          </p:nvPr>
        </p:nvSpPr>
        <p:spPr>
          <a:xfrm>
            <a:off x="451413" y="822684"/>
            <a:ext cx="11289174" cy="868004"/>
          </a:xfrm>
        </p:spPr>
        <p:txBody>
          <a:bodyPr vert="horz">
            <a:normAutofit/>
          </a:bodyPr>
          <a:lstStyle>
            <a:lvl1pPr>
              <a:defRPr sz="2600" b="1" i="0">
                <a:solidFill>
                  <a:schemeClr val="accent3">
                    <a:lumMod val="75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96B030F1-EFE2-123B-D07F-AABD8FFDE6E9}"/>
              </a:ext>
            </a:extLst>
          </p:cNvPr>
          <p:cNvSpPr>
            <a:spLocks noGrp="1"/>
          </p:cNvSpPr>
          <p:nvPr>
            <p:ph sz="half" idx="1" hasCustomPrompt="1"/>
          </p:nvPr>
        </p:nvSpPr>
        <p:spPr>
          <a:xfrm>
            <a:off x="451413" y="1825625"/>
            <a:ext cx="11289174" cy="4351339"/>
          </a:xfrm>
        </p:spPr>
        <p:txBody>
          <a:bodyPr numCol="3" spcCol="720000">
            <a:noAutofit/>
          </a:bodyPr>
          <a:lstStyle>
            <a:lvl1pPr marL="0" indent="0">
              <a:spcBef>
                <a:spcPts val="600"/>
              </a:spcBef>
              <a:buNone/>
              <a:defRPr sz="1200"/>
            </a:lvl1pPr>
            <a:lvl2pPr marL="457145" indent="0">
              <a:spcBef>
                <a:spcPts val="600"/>
              </a:spcBef>
              <a:buNone/>
              <a:defRPr sz="1200"/>
            </a:lvl2pPr>
            <a:lvl3pPr marL="914285" indent="0">
              <a:spcBef>
                <a:spcPts val="600"/>
              </a:spcBef>
              <a:buNone/>
              <a:defRPr sz="1200"/>
            </a:lvl3pPr>
            <a:lvl4pPr marL="1371427" indent="0">
              <a:spcBef>
                <a:spcPts val="600"/>
              </a:spcBef>
              <a:buNone/>
              <a:defRPr sz="1200"/>
            </a:lvl4pPr>
            <a:lvl5pPr marL="1828570" indent="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84946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yhjä">
    <p:bg>
      <p:bgPr>
        <a:solidFill>
          <a:srgbClr val="FCEDF6">
            <a:alpha val="80000"/>
          </a:srgb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4BC9A0-11E9-D753-2612-9349C7089449}"/>
              </a:ext>
            </a:extLst>
          </p:cNvPr>
          <p:cNvSpPr>
            <a:spLocks noGrp="1"/>
          </p:cNvSpPr>
          <p:nvPr>
            <p:ph type="title" hasCustomPrompt="1"/>
          </p:nvPr>
        </p:nvSpPr>
        <p:spPr>
          <a:xfrm>
            <a:off x="451413" y="822684"/>
            <a:ext cx="11289174" cy="868004"/>
          </a:xfrm>
        </p:spPr>
        <p:txBody>
          <a:bodyPr vert="horz">
            <a:normAutofit/>
          </a:bodyPr>
          <a:lstStyle>
            <a:lvl1pPr>
              <a:defRPr sz="2600" b="1" i="0">
                <a:solidFill>
                  <a:schemeClr val="accent3">
                    <a:lumMod val="75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96B030F1-EFE2-123B-D07F-AABD8FFDE6E9}"/>
              </a:ext>
            </a:extLst>
          </p:cNvPr>
          <p:cNvSpPr>
            <a:spLocks noGrp="1"/>
          </p:cNvSpPr>
          <p:nvPr>
            <p:ph sz="half" idx="1" hasCustomPrompt="1"/>
          </p:nvPr>
        </p:nvSpPr>
        <p:spPr>
          <a:xfrm>
            <a:off x="451413" y="1825625"/>
            <a:ext cx="11289174" cy="4351339"/>
          </a:xfrm>
        </p:spPr>
        <p:txBody>
          <a:bodyPr numCol="3" spcCol="720000">
            <a:noAutofit/>
          </a:bodyPr>
          <a:lstStyle>
            <a:lvl1pPr marL="0" indent="0">
              <a:spcBef>
                <a:spcPts val="600"/>
              </a:spcBef>
              <a:buNone/>
              <a:defRPr sz="1200"/>
            </a:lvl1pPr>
            <a:lvl2pPr marL="457145" indent="0">
              <a:spcBef>
                <a:spcPts val="600"/>
              </a:spcBef>
              <a:buNone/>
              <a:defRPr sz="1200"/>
            </a:lvl2pPr>
            <a:lvl3pPr marL="914285" indent="0">
              <a:spcBef>
                <a:spcPts val="600"/>
              </a:spcBef>
              <a:buNone/>
              <a:defRPr sz="1200"/>
            </a:lvl3pPr>
            <a:lvl4pPr marL="1371427" indent="0">
              <a:spcBef>
                <a:spcPts val="600"/>
              </a:spcBef>
              <a:buNone/>
              <a:defRPr sz="1200"/>
            </a:lvl4pPr>
            <a:lvl5pPr marL="1828570" indent="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011216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yhjä">
    <p:spTree>
      <p:nvGrpSpPr>
        <p:cNvPr id="1" name=""/>
        <p:cNvGrpSpPr/>
        <p:nvPr/>
      </p:nvGrpSpPr>
      <p:grpSpPr>
        <a:xfrm>
          <a:off x="0" y="0"/>
          <a:ext cx="0" cy="0"/>
          <a:chOff x="0" y="0"/>
          <a:chExt cx="0" cy="0"/>
        </a:xfrm>
      </p:grpSpPr>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2"/>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A74BC9A0-11E9-D753-2612-9349C7089449}"/>
              </a:ext>
            </a:extLst>
          </p:cNvPr>
          <p:cNvSpPr>
            <a:spLocks noGrp="1"/>
          </p:cNvSpPr>
          <p:nvPr>
            <p:ph type="title" hasCustomPrompt="1"/>
          </p:nvPr>
        </p:nvSpPr>
        <p:spPr>
          <a:xfrm>
            <a:off x="451413" y="822684"/>
            <a:ext cx="11289174" cy="868004"/>
          </a:xfrm>
        </p:spPr>
        <p:txBody>
          <a:bodyPr vert="horz">
            <a:normAutofit/>
          </a:bodyPr>
          <a:lstStyle>
            <a:lvl1pPr>
              <a:defRPr sz="2600" b="1" i="0">
                <a:solidFill>
                  <a:schemeClr val="tx1">
                    <a:lumMod val="75000"/>
                    <a:lumOff val="25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96B030F1-EFE2-123B-D07F-AABD8FFDE6E9}"/>
              </a:ext>
            </a:extLst>
          </p:cNvPr>
          <p:cNvSpPr>
            <a:spLocks noGrp="1"/>
          </p:cNvSpPr>
          <p:nvPr>
            <p:ph sz="half" idx="1" hasCustomPrompt="1"/>
          </p:nvPr>
        </p:nvSpPr>
        <p:spPr>
          <a:xfrm>
            <a:off x="451413" y="1825625"/>
            <a:ext cx="11289174" cy="4351339"/>
          </a:xfrm>
        </p:spPr>
        <p:txBody>
          <a:bodyPr numCol="3" spcCol="720000">
            <a:noAutofit/>
          </a:bodyPr>
          <a:lstStyle>
            <a:lvl1pPr marL="0" indent="0">
              <a:spcBef>
                <a:spcPts val="600"/>
              </a:spcBef>
              <a:buNone/>
              <a:defRPr sz="1200"/>
            </a:lvl1pPr>
            <a:lvl2pPr marL="457145" indent="0">
              <a:spcBef>
                <a:spcPts val="600"/>
              </a:spcBef>
              <a:buNone/>
              <a:defRPr sz="1200"/>
            </a:lvl2pPr>
            <a:lvl3pPr marL="914285" indent="0">
              <a:spcBef>
                <a:spcPts val="600"/>
              </a:spcBef>
              <a:buNone/>
              <a:defRPr sz="1200"/>
            </a:lvl3pPr>
            <a:lvl4pPr marL="1371427" indent="0">
              <a:spcBef>
                <a:spcPts val="600"/>
              </a:spcBef>
              <a:buNone/>
              <a:defRPr sz="1200"/>
            </a:lvl4pPr>
            <a:lvl5pPr marL="1828570" indent="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18715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37F4749B-0331-F07F-30E6-43E6AD8D7C05}"/>
              </a:ext>
            </a:extLst>
          </p:cNvPr>
          <p:cNvSpPr>
            <a:spLocks noGrp="1"/>
          </p:cNvSpPr>
          <p:nvPr>
            <p:ph type="pic" sz="quarter" idx="13"/>
          </p:nvPr>
        </p:nvSpPr>
        <p:spPr>
          <a:xfrm>
            <a:off x="0" y="0"/>
            <a:ext cx="12192000" cy="6858000"/>
          </a:xfrm>
        </p:spPr>
        <p:txBody>
          <a:bodyPr/>
          <a:lstStyle/>
          <a:p>
            <a:endParaRPr lang="fi-FI"/>
          </a:p>
        </p:txBody>
      </p:sp>
    </p:spTree>
    <p:extLst>
      <p:ext uri="{BB962C8B-B14F-4D97-AF65-F5344CB8AC3E}">
        <p14:creationId xmlns:p14="http://schemas.microsoft.com/office/powerpoint/2010/main" val="2200171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va ja pieni otsikk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8F976B4-49C4-1081-B3D9-D946C16989FE}"/>
              </a:ext>
            </a:extLst>
          </p:cNvPr>
          <p:cNvGraphicFramePr>
            <a:graphicFrameLocks noChangeAspect="1"/>
          </p:cNvGraphicFramePr>
          <p:nvPr userDrawn="1">
            <p:custDataLst>
              <p:tags r:id="rId1"/>
            </p:custDataLst>
            <p:extLst>
              <p:ext uri="{D42A27DB-BD31-4B8C-83A1-F6EECF244321}">
                <p14:modId xmlns:p14="http://schemas.microsoft.com/office/powerpoint/2010/main" val="1922355557"/>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68F976B4-49C4-1081-B3D9-D946C16989FE}"/>
                          </a:ext>
                        </a:extLst>
                      </p:cNvPr>
                      <p:cNvPicPr/>
                      <p:nvPr/>
                    </p:nvPicPr>
                    <p:blipFill>
                      <a:blip r:embed="rId4"/>
                      <a:stretch>
                        <a:fillRect/>
                      </a:stretch>
                    </p:blipFill>
                    <p:spPr>
                      <a:xfrm>
                        <a:off x="1589" y="1591"/>
                        <a:ext cx="1227" cy="1588"/>
                      </a:xfrm>
                      <a:prstGeom prst="rect">
                        <a:avLst/>
                      </a:prstGeom>
                    </p:spPr>
                  </p:pic>
                </p:oleObj>
              </mc:Fallback>
            </mc:AlternateContent>
          </a:graphicData>
        </a:graphic>
      </p:graphicFrame>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9219287" y="6356353"/>
            <a:ext cx="1231447" cy="364163"/>
          </a:xfrm>
        </p:spPr>
        <p:txBody>
          <a:bodyPr/>
          <a:lstStyle>
            <a:lvl1pPr algn="r">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10646229" y="6356353"/>
            <a:ext cx="707571" cy="364163"/>
          </a:xfrm>
        </p:spPr>
        <p:txBody>
          <a:bodyPr/>
          <a:lstStyle/>
          <a:p>
            <a:fld id="{CF4BB44F-7B72-EC4D-BE8A-419BCE6CF7A5}" type="slidenum">
              <a:rPr lang="fi-FI" smtClean="0"/>
              <a:t>‹#›</a:t>
            </a:fld>
            <a:endParaRPr lang="fi-FI"/>
          </a:p>
        </p:txBody>
      </p:sp>
      <p:sp>
        <p:nvSpPr>
          <p:cNvPr id="3" name="Kuvan paikkamerkki 2">
            <a:extLst>
              <a:ext uri="{FF2B5EF4-FFF2-40B4-BE49-F238E27FC236}">
                <a16:creationId xmlns:a16="http://schemas.microsoft.com/office/drawing/2014/main" id="{37F4749B-0331-F07F-30E6-43E6AD8D7C05}"/>
              </a:ext>
            </a:extLst>
          </p:cNvPr>
          <p:cNvSpPr>
            <a:spLocks noGrp="1"/>
          </p:cNvSpPr>
          <p:nvPr>
            <p:ph type="pic" sz="quarter" idx="13"/>
          </p:nvPr>
        </p:nvSpPr>
        <p:spPr>
          <a:xfrm>
            <a:off x="0" y="7"/>
            <a:ext cx="12192000" cy="5845175"/>
          </a:xfrm>
        </p:spPr>
        <p:txBody>
          <a:bodyPr/>
          <a:lstStyle/>
          <a:p>
            <a:endParaRPr lang="fi-FI"/>
          </a:p>
        </p:txBody>
      </p:sp>
      <p:sp>
        <p:nvSpPr>
          <p:cNvPr id="4" name="Otsikko 1">
            <a:extLst>
              <a:ext uri="{FF2B5EF4-FFF2-40B4-BE49-F238E27FC236}">
                <a16:creationId xmlns:a16="http://schemas.microsoft.com/office/drawing/2014/main" id="{9CF0ADC2-03DA-C1B2-4E44-44A846F91FF5}"/>
              </a:ext>
            </a:extLst>
          </p:cNvPr>
          <p:cNvSpPr>
            <a:spLocks noGrp="1"/>
          </p:cNvSpPr>
          <p:nvPr>
            <p:ph type="title" hasCustomPrompt="1"/>
          </p:nvPr>
        </p:nvSpPr>
        <p:spPr>
          <a:xfrm>
            <a:off x="2223573" y="6183089"/>
            <a:ext cx="6800211" cy="495299"/>
          </a:xfrm>
        </p:spPr>
        <p:txBody>
          <a:bodyPr vert="horz">
            <a:noAutofit/>
          </a:bodyPr>
          <a:lstStyle>
            <a:lvl1pPr>
              <a:defRPr sz="2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8" name="Kuva 7">
            <a:extLst>
              <a:ext uri="{FF2B5EF4-FFF2-40B4-BE49-F238E27FC236}">
                <a16:creationId xmlns:a16="http://schemas.microsoft.com/office/drawing/2014/main" id="{69499BBA-DF86-CACC-7E66-1BC3557E24C9}"/>
              </a:ext>
            </a:extLst>
          </p:cNvPr>
          <p:cNvPicPr>
            <a:picLocks noChangeAspect="1"/>
          </p:cNvPicPr>
          <p:nvPr userDrawn="1"/>
        </p:nvPicPr>
        <p:blipFill>
          <a:blip r:embed="rId5"/>
          <a:srcRect/>
          <a:stretch/>
        </p:blipFill>
        <p:spPr>
          <a:xfrm>
            <a:off x="156873" y="6158852"/>
            <a:ext cx="1583792" cy="573640"/>
          </a:xfrm>
          <a:prstGeom prst="rect">
            <a:avLst/>
          </a:prstGeom>
        </p:spPr>
      </p:pic>
    </p:spTree>
    <p:extLst>
      <p:ext uri="{BB962C8B-B14F-4D97-AF65-F5344CB8AC3E}">
        <p14:creationId xmlns:p14="http://schemas.microsoft.com/office/powerpoint/2010/main" val="3348817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2 sisältöä + vinjett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1C0E48E-24CF-D5EE-78F7-5DBE20077D23}"/>
              </a:ext>
            </a:extLst>
          </p:cNvPr>
          <p:cNvGraphicFramePr>
            <a:graphicFrameLocks noChangeAspect="1"/>
          </p:cNvGraphicFramePr>
          <p:nvPr userDrawn="1">
            <p:custDataLst>
              <p:tags r:id="rId1"/>
            </p:custDataLst>
            <p:extLst>
              <p:ext uri="{D42A27DB-BD31-4B8C-83A1-F6EECF244321}">
                <p14:modId xmlns:p14="http://schemas.microsoft.com/office/powerpoint/2010/main" val="2551529128"/>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11C0E48E-24CF-D5EE-78F7-5DBE20077D23}"/>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67449369-040D-DA8F-BC32-67C4A1FC2838}"/>
              </a:ext>
            </a:extLst>
          </p:cNvPr>
          <p:cNvSpPr>
            <a:spLocks noGrp="1"/>
          </p:cNvSpPr>
          <p:nvPr>
            <p:ph type="title" hasCustomPrompt="1"/>
          </p:nvPr>
        </p:nvSpPr>
        <p:spPr>
          <a:xfrm>
            <a:off x="839788" y="987424"/>
            <a:ext cx="3932237" cy="1349149"/>
          </a:xfrm>
        </p:spPr>
        <p:txBody>
          <a:bodyPr vert="horz" anchor="t">
            <a:normAutofit/>
          </a:bodyPr>
          <a:lstStyle>
            <a:lvl1pPr>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528C7785-E96C-4915-E791-B1239DF379E9}"/>
              </a:ext>
            </a:extLst>
          </p:cNvPr>
          <p:cNvSpPr>
            <a:spLocks noGrp="1"/>
          </p:cNvSpPr>
          <p:nvPr>
            <p:ph idx="1"/>
          </p:nvPr>
        </p:nvSpPr>
        <p:spPr>
          <a:xfrm>
            <a:off x="5183188" y="987432"/>
            <a:ext cx="6172200" cy="4873625"/>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7BEFCE9C-F690-FCB9-8192-B0B5481D9187}"/>
              </a:ext>
            </a:extLst>
          </p:cNvPr>
          <p:cNvSpPr>
            <a:spLocks noGrp="1"/>
          </p:cNvSpPr>
          <p:nvPr>
            <p:ph type="body" sz="half" idx="2"/>
          </p:nvPr>
        </p:nvSpPr>
        <p:spPr>
          <a:xfrm>
            <a:off x="839788" y="2552700"/>
            <a:ext cx="3932237" cy="3316288"/>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8" name="Päivämäärän paikkamerkki 3">
            <a:extLst>
              <a:ext uri="{FF2B5EF4-FFF2-40B4-BE49-F238E27FC236}">
                <a16:creationId xmlns:a16="http://schemas.microsoft.com/office/drawing/2014/main" id="{B056715C-2651-5B8A-05E6-F48782E40F61}"/>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9" name="Dian numeron paikkamerkki 5">
            <a:extLst>
              <a:ext uri="{FF2B5EF4-FFF2-40B4-BE49-F238E27FC236}">
                <a16:creationId xmlns:a16="http://schemas.microsoft.com/office/drawing/2014/main" id="{31129085-A295-0A6E-94FC-47D277F0D613}"/>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6" name="Kuva 5">
            <a:extLst>
              <a:ext uri="{FF2B5EF4-FFF2-40B4-BE49-F238E27FC236}">
                <a16:creationId xmlns:a16="http://schemas.microsoft.com/office/drawing/2014/main" id="{0859320E-18D8-AEB2-AD42-5D2A9F728955}"/>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2003097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vinjetti ja ku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608478A-06A5-4C6D-2499-D6A7F36A2F75}"/>
              </a:ext>
            </a:extLst>
          </p:cNvPr>
          <p:cNvGraphicFramePr>
            <a:graphicFrameLocks noChangeAspect="1"/>
          </p:cNvGraphicFramePr>
          <p:nvPr userDrawn="1">
            <p:custDataLst>
              <p:tags r:id="rId1"/>
            </p:custDataLst>
            <p:extLst>
              <p:ext uri="{D42A27DB-BD31-4B8C-83A1-F6EECF244321}">
                <p14:modId xmlns:p14="http://schemas.microsoft.com/office/powerpoint/2010/main" val="3918765200"/>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2608478A-06A5-4C6D-2499-D6A7F36A2F75}"/>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6096000" y="7"/>
            <a:ext cx="6096000" cy="6857999"/>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8" name="Päivämäärän paikkamerkki 3">
            <a:extLst>
              <a:ext uri="{FF2B5EF4-FFF2-40B4-BE49-F238E27FC236}">
                <a16:creationId xmlns:a16="http://schemas.microsoft.com/office/drawing/2014/main" id="{EE4F9586-C432-AE11-7264-82C4C00403F8}"/>
              </a:ext>
            </a:extLst>
          </p:cNvPr>
          <p:cNvSpPr>
            <a:spLocks noGrp="1"/>
          </p:cNvSpPr>
          <p:nvPr>
            <p:ph type="dt" sz="half" idx="10"/>
          </p:nvPr>
        </p:nvSpPr>
        <p:spPr>
          <a:xfrm>
            <a:off x="2875633" y="6176736"/>
            <a:ext cx="1445067" cy="365125"/>
          </a:xfrm>
        </p:spPr>
        <p:txBody>
          <a:bodyPr/>
          <a:lstStyle>
            <a:lvl1pPr algn="r">
              <a:defRPr/>
            </a:lvl1pPr>
          </a:lstStyle>
          <a:p>
            <a:fld id="{E82995AC-F008-1E4B-9263-D2B18A52AAEA}" type="datetimeFigureOut">
              <a:rPr lang="fi-FI" smtClean="0"/>
              <a:pPr/>
              <a:t>14.6.2024</a:t>
            </a:fld>
            <a:endParaRPr lang="fi-FI"/>
          </a:p>
        </p:txBody>
      </p:sp>
      <p:sp>
        <p:nvSpPr>
          <p:cNvPr id="9" name="Dian numeron paikkamerkki 5">
            <a:extLst>
              <a:ext uri="{FF2B5EF4-FFF2-40B4-BE49-F238E27FC236}">
                <a16:creationId xmlns:a16="http://schemas.microsoft.com/office/drawing/2014/main" id="{49DC83C4-F1E3-84BC-AED7-AE4701F7D221}"/>
              </a:ext>
            </a:extLst>
          </p:cNvPr>
          <p:cNvSpPr>
            <a:spLocks noGrp="1"/>
          </p:cNvSpPr>
          <p:nvPr>
            <p:ph type="sldNum" sz="quarter" idx="12"/>
          </p:nvPr>
        </p:nvSpPr>
        <p:spPr>
          <a:xfrm>
            <a:off x="4567917" y="6176736"/>
            <a:ext cx="673555" cy="365125"/>
          </a:xfrm>
        </p:spPr>
        <p:txBody>
          <a:bodyPr/>
          <a:lstStyle/>
          <a:p>
            <a:fld id="{CF4BB44F-7B72-EC4D-BE8A-419BCE6CF7A5}" type="slidenum">
              <a:rPr lang="fi-FI" smtClean="0"/>
              <a:t>‹#›</a:t>
            </a:fld>
            <a:endParaRPr lang="fi-FI"/>
          </a:p>
        </p:txBody>
      </p:sp>
      <p:sp>
        <p:nvSpPr>
          <p:cNvPr id="11" name="Otsikko 1">
            <a:extLst>
              <a:ext uri="{FF2B5EF4-FFF2-40B4-BE49-F238E27FC236}">
                <a16:creationId xmlns:a16="http://schemas.microsoft.com/office/drawing/2014/main" id="{765ACFD3-598A-4E3A-3030-467E94C567AB}"/>
              </a:ext>
            </a:extLst>
          </p:cNvPr>
          <p:cNvSpPr>
            <a:spLocks noGrp="1"/>
          </p:cNvSpPr>
          <p:nvPr>
            <p:ph type="title" hasCustomPrompt="1"/>
          </p:nvPr>
        </p:nvSpPr>
        <p:spPr>
          <a:xfrm>
            <a:off x="839789" y="987424"/>
            <a:ext cx="4401683" cy="1349149"/>
          </a:xfrm>
        </p:spPr>
        <p:txBody>
          <a:bodyPr vert="horz" anchor="t">
            <a:normAutofit/>
          </a:bodyPr>
          <a:lstStyle>
            <a:lvl1pPr>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839789" y="2552700"/>
            <a:ext cx="4401683" cy="3316288"/>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pic>
        <p:nvPicPr>
          <p:cNvPr id="4" name="Kuva 3">
            <a:extLst>
              <a:ext uri="{FF2B5EF4-FFF2-40B4-BE49-F238E27FC236}">
                <a16:creationId xmlns:a16="http://schemas.microsoft.com/office/drawing/2014/main" id="{421647B9-5E69-D268-3BC9-167E49B2B56D}"/>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1088129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uva ja sisältö">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25A6927-B0C2-FCEC-8A77-77CAB2961E89}"/>
              </a:ext>
            </a:extLst>
          </p:cNvPr>
          <p:cNvGraphicFramePr>
            <a:graphicFrameLocks noChangeAspect="1"/>
          </p:cNvGraphicFramePr>
          <p:nvPr userDrawn="1">
            <p:custDataLst>
              <p:tags r:id="rId1"/>
            </p:custDataLst>
            <p:extLst>
              <p:ext uri="{D42A27DB-BD31-4B8C-83A1-F6EECF244321}">
                <p14:modId xmlns:p14="http://schemas.microsoft.com/office/powerpoint/2010/main" val="1552665931"/>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825A6927-B0C2-FCEC-8A77-77CAB2961E89}"/>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0" y="7"/>
            <a:ext cx="6096000" cy="6857999"/>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8" name="Päivämäärän paikkamerkki 3">
            <a:extLst>
              <a:ext uri="{FF2B5EF4-FFF2-40B4-BE49-F238E27FC236}">
                <a16:creationId xmlns:a16="http://schemas.microsoft.com/office/drawing/2014/main" id="{EE4F9586-C432-AE11-7264-82C4C00403F8}"/>
              </a:ext>
            </a:extLst>
          </p:cNvPr>
          <p:cNvSpPr>
            <a:spLocks noGrp="1"/>
          </p:cNvSpPr>
          <p:nvPr>
            <p:ph type="dt" sz="half" idx="10"/>
          </p:nvPr>
        </p:nvSpPr>
        <p:spPr>
          <a:xfrm>
            <a:off x="7744222" y="6176736"/>
            <a:ext cx="1201476" cy="365125"/>
          </a:xfrm>
        </p:spPr>
        <p:txBody>
          <a:bodyPr/>
          <a:lstStyle>
            <a:lvl1pPr algn="l">
              <a:defRPr/>
            </a:lvl1pPr>
          </a:lstStyle>
          <a:p>
            <a:fld id="{E82995AC-F008-1E4B-9263-D2B18A52AAEA}" type="datetimeFigureOut">
              <a:rPr lang="fi-FI" smtClean="0"/>
              <a:pPr/>
              <a:t>14.6.2024</a:t>
            </a:fld>
            <a:endParaRPr lang="fi-FI"/>
          </a:p>
        </p:txBody>
      </p:sp>
      <p:sp>
        <p:nvSpPr>
          <p:cNvPr id="9" name="Dian numeron paikkamerkki 5">
            <a:extLst>
              <a:ext uri="{FF2B5EF4-FFF2-40B4-BE49-F238E27FC236}">
                <a16:creationId xmlns:a16="http://schemas.microsoft.com/office/drawing/2014/main" id="{49DC83C4-F1E3-84BC-AED7-AE4701F7D221}"/>
              </a:ext>
            </a:extLst>
          </p:cNvPr>
          <p:cNvSpPr>
            <a:spLocks noGrp="1"/>
          </p:cNvSpPr>
          <p:nvPr>
            <p:ph type="sldNum" sz="quarter" idx="12"/>
          </p:nvPr>
        </p:nvSpPr>
        <p:spPr>
          <a:xfrm>
            <a:off x="6723029" y="6176736"/>
            <a:ext cx="673555" cy="365125"/>
          </a:xfrm>
        </p:spPr>
        <p:txBody>
          <a:bodyPr/>
          <a:lstStyle>
            <a:lvl1pPr algn="l">
              <a:defRPr/>
            </a:lvl1pPr>
          </a:lstStyle>
          <a:p>
            <a:fld id="{CF4BB44F-7B72-EC4D-BE8A-419BCE6CF7A5}" type="slidenum">
              <a:rPr lang="fi-FI" smtClean="0"/>
              <a:pPr/>
              <a:t>‹#›</a:t>
            </a:fld>
            <a:endParaRPr lang="fi-FI"/>
          </a:p>
        </p:txBody>
      </p:sp>
      <p:sp>
        <p:nvSpPr>
          <p:cNvPr id="11" name="Otsikko 1">
            <a:extLst>
              <a:ext uri="{FF2B5EF4-FFF2-40B4-BE49-F238E27FC236}">
                <a16:creationId xmlns:a16="http://schemas.microsoft.com/office/drawing/2014/main" id="{765ACFD3-598A-4E3A-3030-467E94C567AB}"/>
              </a:ext>
            </a:extLst>
          </p:cNvPr>
          <p:cNvSpPr>
            <a:spLocks noGrp="1"/>
          </p:cNvSpPr>
          <p:nvPr>
            <p:ph type="title" hasCustomPrompt="1"/>
          </p:nvPr>
        </p:nvSpPr>
        <p:spPr>
          <a:xfrm>
            <a:off x="6723031" y="987424"/>
            <a:ext cx="4739628" cy="1349149"/>
          </a:xfrm>
        </p:spPr>
        <p:txBody>
          <a:bodyPr vert="horz" anchor="t">
            <a:normAutofit/>
          </a:bodyPr>
          <a:lstStyle>
            <a:lvl1pPr>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6723031" y="2552700"/>
            <a:ext cx="4739628" cy="3316288"/>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pic>
        <p:nvPicPr>
          <p:cNvPr id="4" name="Kuva 3">
            <a:extLst>
              <a:ext uri="{FF2B5EF4-FFF2-40B4-BE49-F238E27FC236}">
                <a16:creationId xmlns:a16="http://schemas.microsoft.com/office/drawing/2014/main" id="{50E52B0A-0B78-653F-234B-9DFCD31340D8}"/>
              </a:ext>
            </a:extLst>
          </p:cNvPr>
          <p:cNvPicPr>
            <a:picLocks noChangeAspect="1"/>
          </p:cNvPicPr>
          <p:nvPr userDrawn="1"/>
        </p:nvPicPr>
        <p:blipFill>
          <a:blip r:embed="rId6"/>
          <a:srcRect/>
          <a:stretch/>
        </p:blipFill>
        <p:spPr>
          <a:xfrm>
            <a:off x="10380527" y="6158852"/>
            <a:ext cx="1583792" cy="573640"/>
          </a:xfrm>
          <a:prstGeom prst="rect">
            <a:avLst/>
          </a:prstGeom>
        </p:spPr>
      </p:pic>
    </p:spTree>
    <p:extLst>
      <p:ext uri="{BB962C8B-B14F-4D97-AF65-F5344CB8AC3E}">
        <p14:creationId xmlns:p14="http://schemas.microsoft.com/office/powerpoint/2010/main" val="3088461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Kuva ja sisältö">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793FF85-0C73-FE84-85CB-BC3CC2DFCBFF}"/>
              </a:ext>
            </a:extLst>
          </p:cNvPr>
          <p:cNvGraphicFramePr>
            <a:graphicFrameLocks noChangeAspect="1"/>
          </p:cNvGraphicFramePr>
          <p:nvPr userDrawn="1">
            <p:custDataLst>
              <p:tags r:id="rId1"/>
            </p:custDataLst>
            <p:extLst>
              <p:ext uri="{D42A27DB-BD31-4B8C-83A1-F6EECF244321}">
                <p14:modId xmlns:p14="http://schemas.microsoft.com/office/powerpoint/2010/main" val="3332550081"/>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9793FF85-0C73-FE84-85CB-BC3CC2DFCBFF}"/>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915991" y="1166085"/>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916551" y="5056841"/>
            <a:ext cx="4739628" cy="831681"/>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4" name="Tekstin paikkamerkki 3">
            <a:extLst>
              <a:ext uri="{FF2B5EF4-FFF2-40B4-BE49-F238E27FC236}">
                <a16:creationId xmlns:a16="http://schemas.microsoft.com/office/drawing/2014/main" id="{C9451635-A99B-76C7-D226-0DA0325A645E}"/>
              </a:ext>
            </a:extLst>
          </p:cNvPr>
          <p:cNvSpPr>
            <a:spLocks noGrp="1"/>
          </p:cNvSpPr>
          <p:nvPr>
            <p:ph type="body" sz="half" idx="13"/>
          </p:nvPr>
        </p:nvSpPr>
        <p:spPr>
          <a:xfrm>
            <a:off x="6096003" y="5056841"/>
            <a:ext cx="4739628" cy="831681"/>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6" name="Tekstin paikkamerkki 5">
            <a:extLst>
              <a:ext uri="{FF2B5EF4-FFF2-40B4-BE49-F238E27FC236}">
                <a16:creationId xmlns:a16="http://schemas.microsoft.com/office/drawing/2014/main" id="{CC7BA447-1873-C592-EA63-3630F2CCFD7D}"/>
              </a:ext>
            </a:extLst>
          </p:cNvPr>
          <p:cNvSpPr>
            <a:spLocks noGrp="1"/>
          </p:cNvSpPr>
          <p:nvPr>
            <p:ph type="body" sz="quarter" idx="14"/>
          </p:nvPr>
        </p:nvSpPr>
        <p:spPr>
          <a:xfrm>
            <a:off x="915989" y="4237364"/>
            <a:ext cx="4740275" cy="617557"/>
          </a:xfrm>
        </p:spPr>
        <p:txBody>
          <a:bodyPr>
            <a:noAutofit/>
          </a:bodyPr>
          <a:lstStyle>
            <a:lvl1pPr marL="0" indent="0">
              <a:buNone/>
              <a:defRPr sz="2000" b="1" i="0">
                <a:latin typeface="Arial Black" panose="020B0604020202020204" pitchFamily="34" charset="0"/>
                <a:cs typeface="Arial Black" panose="020B0604020202020204" pitchFamily="34" charset="0"/>
              </a:defRPr>
            </a:lvl1pPr>
          </a:lstStyle>
          <a:p>
            <a:pPr lvl="0"/>
            <a:r>
              <a:rPr lang="fi-FI"/>
              <a:t>Muokkaa tekstin perustyylejä napsauttamalla</a:t>
            </a:r>
          </a:p>
        </p:txBody>
      </p:sp>
      <p:sp>
        <p:nvSpPr>
          <p:cNvPr id="7" name="Tekstin paikkamerkki 5">
            <a:extLst>
              <a:ext uri="{FF2B5EF4-FFF2-40B4-BE49-F238E27FC236}">
                <a16:creationId xmlns:a16="http://schemas.microsoft.com/office/drawing/2014/main" id="{506028D9-AF11-D8ED-D5DD-848D162F88B6}"/>
              </a:ext>
            </a:extLst>
          </p:cNvPr>
          <p:cNvSpPr>
            <a:spLocks noGrp="1"/>
          </p:cNvSpPr>
          <p:nvPr>
            <p:ph type="body" sz="quarter" idx="15"/>
          </p:nvPr>
        </p:nvSpPr>
        <p:spPr>
          <a:xfrm>
            <a:off x="6093917" y="4237364"/>
            <a:ext cx="4740275" cy="617557"/>
          </a:xfrm>
        </p:spPr>
        <p:txBody>
          <a:bodyPr>
            <a:noAutofit/>
          </a:bodyPr>
          <a:lstStyle>
            <a:lvl1pPr marL="0" indent="0">
              <a:buNone/>
              <a:defRPr sz="2000" b="1" i="0">
                <a:latin typeface="Arial Black" panose="020B0604020202020204" pitchFamily="34" charset="0"/>
                <a:cs typeface="Arial Black" panose="020B0604020202020204" pitchFamily="34" charset="0"/>
              </a:defRPr>
            </a:lvl1pPr>
          </a:lstStyle>
          <a:p>
            <a:pPr lvl="0"/>
            <a:r>
              <a:rPr lang="fi-FI"/>
              <a:t>Muokkaa tekstin perustyylejä napsauttamalla</a:t>
            </a:r>
          </a:p>
        </p:txBody>
      </p:sp>
      <p:sp>
        <p:nvSpPr>
          <p:cNvPr id="13" name="Kuvan paikkamerkki 2">
            <a:extLst>
              <a:ext uri="{FF2B5EF4-FFF2-40B4-BE49-F238E27FC236}">
                <a16:creationId xmlns:a16="http://schemas.microsoft.com/office/drawing/2014/main" id="{9952C9E1-D301-B936-6963-1DDA0EBEB394}"/>
              </a:ext>
            </a:extLst>
          </p:cNvPr>
          <p:cNvSpPr>
            <a:spLocks noGrp="1"/>
          </p:cNvSpPr>
          <p:nvPr>
            <p:ph type="pic" idx="16"/>
          </p:nvPr>
        </p:nvSpPr>
        <p:spPr>
          <a:xfrm>
            <a:off x="6082899" y="1166085"/>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5" name="Päivämäärän paikkamerkki 3">
            <a:extLst>
              <a:ext uri="{FF2B5EF4-FFF2-40B4-BE49-F238E27FC236}">
                <a16:creationId xmlns:a16="http://schemas.microsoft.com/office/drawing/2014/main" id="{D7E17246-E30D-F480-8974-5A13492E6214}"/>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16" name="Dian numeron paikkamerkki 5">
            <a:extLst>
              <a:ext uri="{FF2B5EF4-FFF2-40B4-BE49-F238E27FC236}">
                <a16:creationId xmlns:a16="http://schemas.microsoft.com/office/drawing/2014/main" id="{5012278F-1C12-BBA5-20A0-FB6C53CF2D5B}"/>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sp>
        <p:nvSpPr>
          <p:cNvPr id="17" name="Otsikko 1">
            <a:extLst>
              <a:ext uri="{FF2B5EF4-FFF2-40B4-BE49-F238E27FC236}">
                <a16:creationId xmlns:a16="http://schemas.microsoft.com/office/drawing/2014/main" id="{91E238C5-4CAF-A5F3-215C-1AB18F2F1631}"/>
              </a:ext>
            </a:extLst>
          </p:cNvPr>
          <p:cNvSpPr>
            <a:spLocks noGrp="1"/>
          </p:cNvSpPr>
          <p:nvPr>
            <p:ph type="title" hasCustomPrompt="1"/>
          </p:nvPr>
        </p:nvSpPr>
        <p:spPr>
          <a:xfrm>
            <a:off x="839789" y="386357"/>
            <a:ext cx="9983299" cy="674575"/>
          </a:xfrm>
        </p:spPr>
        <p:txBody>
          <a:bodyPr vert="horz" anchor="t">
            <a:normAutofit/>
          </a:bodyPr>
          <a:lstStyle>
            <a:lvl1pPr>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5" name="Kuva 4">
            <a:extLst>
              <a:ext uri="{FF2B5EF4-FFF2-40B4-BE49-F238E27FC236}">
                <a16:creationId xmlns:a16="http://schemas.microsoft.com/office/drawing/2014/main" id="{1B501269-DCCB-1198-DC48-AFCD0D68CB1D}"/>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2294465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EBDDA55-2E74-5F0D-DBBC-312D6477D012}"/>
              </a:ext>
            </a:extLst>
          </p:cNvPr>
          <p:cNvGraphicFramePr>
            <a:graphicFrameLocks noChangeAspect="1"/>
          </p:cNvGraphicFramePr>
          <p:nvPr userDrawn="1">
            <p:custDataLst>
              <p:tags r:id="rId1"/>
            </p:custDataLst>
            <p:extLst>
              <p:ext uri="{D42A27DB-BD31-4B8C-83A1-F6EECF244321}">
                <p14:modId xmlns:p14="http://schemas.microsoft.com/office/powerpoint/2010/main" val="2954010866"/>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EEBDDA55-2E74-5F0D-DBBC-312D6477D012}"/>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A6BBC7A-A3EC-A24E-FE2A-8823EC15C141}"/>
              </a:ext>
            </a:extLst>
          </p:cNvPr>
          <p:cNvSpPr>
            <a:spLocks noGrp="1"/>
          </p:cNvSpPr>
          <p:nvPr>
            <p:ph type="ctrTitle" hasCustomPrompt="1"/>
          </p:nvPr>
        </p:nvSpPr>
        <p:spPr>
          <a:xfrm>
            <a:off x="838200" y="1234847"/>
            <a:ext cx="10515600" cy="2387600"/>
          </a:xfrm>
        </p:spPr>
        <p:txBody>
          <a:bodyPr vert="horz" anchor="b">
            <a:noAutofit/>
          </a:bodyPr>
          <a:lstStyle>
            <a:lvl1pPr algn="l">
              <a:defRPr sz="7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8EC84191-B64F-D254-9CA4-556654B10339}"/>
              </a:ext>
            </a:extLst>
          </p:cNvPr>
          <p:cNvSpPr>
            <a:spLocks noGrp="1"/>
          </p:cNvSpPr>
          <p:nvPr>
            <p:ph type="subTitle" idx="1"/>
          </p:nvPr>
        </p:nvSpPr>
        <p:spPr>
          <a:xfrm>
            <a:off x="838200" y="4429353"/>
            <a:ext cx="9144000" cy="1655763"/>
          </a:xfrm>
        </p:spPr>
        <p:txBody>
          <a:bodyPr/>
          <a:lstStyle>
            <a:lvl1pPr marL="0" indent="0" algn="l">
              <a:buNone/>
              <a:defRPr sz="2400" b="1"/>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fi-FI"/>
              <a:t>Muokkaa alaotsikon perustyyliä </a:t>
            </a:r>
            <a:r>
              <a:rPr lang="fi-FI" err="1"/>
              <a:t>napsautt</a:t>
            </a:r>
            <a:r>
              <a:rPr lang="fi-FI"/>
              <a:t>.</a:t>
            </a:r>
          </a:p>
        </p:txBody>
      </p:sp>
      <p:sp>
        <p:nvSpPr>
          <p:cNvPr id="4" name="Päivämäärän paikkamerkki 3">
            <a:extLst>
              <a:ext uri="{FF2B5EF4-FFF2-40B4-BE49-F238E27FC236}">
                <a16:creationId xmlns:a16="http://schemas.microsoft.com/office/drawing/2014/main" id="{45CA18CF-59CD-C41F-27D4-1372AB18E3D5}"/>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0E787155-4AE0-C5D3-8624-BA1CD7B66AA3}"/>
              </a:ext>
            </a:extLst>
          </p:cNvPr>
          <p:cNvSpPr>
            <a:spLocks noGrp="1"/>
          </p:cNvSpPr>
          <p:nvPr>
            <p:ph type="sldNum" sz="quarter" idx="12"/>
          </p:nvPr>
        </p:nvSpPr>
        <p:spPr/>
        <p:txBody>
          <a:bodyPr/>
          <a:lstStyle/>
          <a:p>
            <a:fld id="{CF4BB44F-7B72-EC4D-BE8A-419BCE6CF7A5}" type="slidenum">
              <a:rPr lang="fi-FI" smtClean="0"/>
              <a:t>‹#›</a:t>
            </a:fld>
            <a:endParaRPr lang="fi-FI"/>
          </a:p>
        </p:txBody>
      </p:sp>
      <p:pic>
        <p:nvPicPr>
          <p:cNvPr id="10" name="Kuva 9">
            <a:extLst>
              <a:ext uri="{FF2B5EF4-FFF2-40B4-BE49-F238E27FC236}">
                <a16:creationId xmlns:a16="http://schemas.microsoft.com/office/drawing/2014/main" id="{5D2015E6-056E-C3CC-F4DD-3292C8A1D25D}"/>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408170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Kuva ja sisältö">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71B751F-FE5B-5B85-1290-642BCC6B5EA3}"/>
              </a:ext>
            </a:extLst>
          </p:cNvPr>
          <p:cNvGraphicFramePr>
            <a:graphicFrameLocks noChangeAspect="1"/>
          </p:cNvGraphicFramePr>
          <p:nvPr userDrawn="1">
            <p:custDataLst>
              <p:tags r:id="rId1"/>
            </p:custDataLst>
            <p:extLst>
              <p:ext uri="{D42A27DB-BD31-4B8C-83A1-F6EECF244321}">
                <p14:modId xmlns:p14="http://schemas.microsoft.com/office/powerpoint/2010/main" val="1325782437"/>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871B751F-FE5B-5B85-1290-642BCC6B5EA3}"/>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915991" y="1452560"/>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916551" y="4556761"/>
            <a:ext cx="4739628" cy="1331755"/>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4" name="Tekstin paikkamerkki 3">
            <a:extLst>
              <a:ext uri="{FF2B5EF4-FFF2-40B4-BE49-F238E27FC236}">
                <a16:creationId xmlns:a16="http://schemas.microsoft.com/office/drawing/2014/main" id="{C9451635-A99B-76C7-D226-0DA0325A645E}"/>
              </a:ext>
            </a:extLst>
          </p:cNvPr>
          <p:cNvSpPr>
            <a:spLocks noGrp="1"/>
          </p:cNvSpPr>
          <p:nvPr>
            <p:ph type="body" sz="half" idx="13"/>
          </p:nvPr>
        </p:nvSpPr>
        <p:spPr>
          <a:xfrm>
            <a:off x="6096003" y="4556761"/>
            <a:ext cx="4739628" cy="1331755"/>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13" name="Kuvan paikkamerkki 2">
            <a:extLst>
              <a:ext uri="{FF2B5EF4-FFF2-40B4-BE49-F238E27FC236}">
                <a16:creationId xmlns:a16="http://schemas.microsoft.com/office/drawing/2014/main" id="{9952C9E1-D301-B936-6963-1DDA0EBEB394}"/>
              </a:ext>
            </a:extLst>
          </p:cNvPr>
          <p:cNvSpPr>
            <a:spLocks noGrp="1"/>
          </p:cNvSpPr>
          <p:nvPr>
            <p:ph type="pic" idx="16"/>
          </p:nvPr>
        </p:nvSpPr>
        <p:spPr>
          <a:xfrm>
            <a:off x="6082899" y="1452560"/>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5" name="Päivämäärän paikkamerkki 3">
            <a:extLst>
              <a:ext uri="{FF2B5EF4-FFF2-40B4-BE49-F238E27FC236}">
                <a16:creationId xmlns:a16="http://schemas.microsoft.com/office/drawing/2014/main" id="{D7E17246-E30D-F480-8974-5A13492E6214}"/>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16" name="Dian numeron paikkamerkki 5">
            <a:extLst>
              <a:ext uri="{FF2B5EF4-FFF2-40B4-BE49-F238E27FC236}">
                <a16:creationId xmlns:a16="http://schemas.microsoft.com/office/drawing/2014/main" id="{5012278F-1C12-BBA5-20A0-FB6C53CF2D5B}"/>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sp>
        <p:nvSpPr>
          <p:cNvPr id="2" name="Otsikko 1">
            <a:extLst>
              <a:ext uri="{FF2B5EF4-FFF2-40B4-BE49-F238E27FC236}">
                <a16:creationId xmlns:a16="http://schemas.microsoft.com/office/drawing/2014/main" id="{2E6A33BC-36D7-37FB-0D9B-A57B5CDF3F57}"/>
              </a:ext>
            </a:extLst>
          </p:cNvPr>
          <p:cNvSpPr>
            <a:spLocks noGrp="1"/>
          </p:cNvSpPr>
          <p:nvPr>
            <p:ph type="title" hasCustomPrompt="1"/>
          </p:nvPr>
        </p:nvSpPr>
        <p:spPr>
          <a:xfrm>
            <a:off x="839789" y="386357"/>
            <a:ext cx="9983299" cy="674575"/>
          </a:xfrm>
        </p:spPr>
        <p:txBody>
          <a:bodyPr vert="horz" anchor="t">
            <a:normAutofit/>
          </a:bodyPr>
          <a:lstStyle>
            <a:lvl1pPr>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6" name="Kuva 5">
            <a:extLst>
              <a:ext uri="{FF2B5EF4-FFF2-40B4-BE49-F238E27FC236}">
                <a16:creationId xmlns:a16="http://schemas.microsoft.com/office/drawing/2014/main" id="{CFF3C920-4211-0212-CE5E-86D9879EFB20}"/>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165094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ns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41549A5-2854-C4CC-7756-ED3661F7B140}"/>
              </a:ext>
            </a:extLst>
          </p:cNvPr>
          <p:cNvGraphicFramePr>
            <a:graphicFrameLocks noChangeAspect="1"/>
          </p:cNvGraphicFramePr>
          <p:nvPr userDrawn="1">
            <p:custDataLst>
              <p:tags r:id="rId1"/>
            </p:custDataLst>
            <p:extLst>
              <p:ext uri="{D42A27DB-BD31-4B8C-83A1-F6EECF244321}">
                <p14:modId xmlns:p14="http://schemas.microsoft.com/office/powerpoint/2010/main" val="2550970693"/>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41549A5-2854-C4CC-7756-ED3661F7B140}"/>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pic>
        <p:nvPicPr>
          <p:cNvPr id="7" name="Kuva 6">
            <a:extLst>
              <a:ext uri="{FF2B5EF4-FFF2-40B4-BE49-F238E27FC236}">
                <a16:creationId xmlns:a16="http://schemas.microsoft.com/office/drawing/2014/main" id="{6777757E-5505-1E50-6997-E468C8578DEC}"/>
              </a:ext>
            </a:extLst>
          </p:cNvPr>
          <p:cNvPicPr>
            <a:picLocks noChangeAspect="1"/>
          </p:cNvPicPr>
          <p:nvPr userDrawn="1"/>
        </p:nvPicPr>
        <p:blipFill>
          <a:blip r:embed="rId6"/>
          <a:srcRect/>
          <a:stretch/>
        </p:blipFill>
        <p:spPr>
          <a:xfrm>
            <a:off x="3979081" y="1999580"/>
            <a:ext cx="4233843" cy="2858845"/>
          </a:xfrm>
          <a:prstGeom prst="rect">
            <a:avLst/>
          </a:prstGeom>
        </p:spPr>
      </p:pic>
      <p:sp>
        <p:nvSpPr>
          <p:cNvPr id="2" name="Otsikko 1">
            <a:extLst>
              <a:ext uri="{FF2B5EF4-FFF2-40B4-BE49-F238E27FC236}">
                <a16:creationId xmlns:a16="http://schemas.microsoft.com/office/drawing/2014/main" id="{C8E093A5-37DE-A740-BEF2-6F843539A58E}"/>
              </a:ext>
            </a:extLst>
          </p:cNvPr>
          <p:cNvSpPr>
            <a:spLocks noGrp="1"/>
          </p:cNvSpPr>
          <p:nvPr>
            <p:ph type="title"/>
          </p:nvPr>
        </p:nvSpPr>
        <p:spPr>
          <a:xfrm>
            <a:off x="0" y="5617035"/>
            <a:ext cx="12192000" cy="653143"/>
          </a:xfrm>
        </p:spPr>
        <p:txBody>
          <a:bodyPr vert="horz" anchor="t">
            <a:normAutofit/>
          </a:bodyPr>
          <a:lstStyle>
            <a:lvl1pPr algn="ctr" rtl="0">
              <a:defRPr sz="16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91620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EBDDA55-2E74-5F0D-DBBC-312D6477D012}"/>
              </a:ext>
            </a:extLst>
          </p:cNvPr>
          <p:cNvGraphicFramePr>
            <a:graphicFrameLocks noChangeAspect="1"/>
          </p:cNvGraphicFramePr>
          <p:nvPr userDrawn="1">
            <p:custDataLst>
              <p:tags r:id="rId1"/>
            </p:custDataLst>
            <p:extLst>
              <p:ext uri="{D42A27DB-BD31-4B8C-83A1-F6EECF244321}">
                <p14:modId xmlns:p14="http://schemas.microsoft.com/office/powerpoint/2010/main" val="3324127550"/>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EEBDDA55-2E74-5F0D-DBBC-312D6477D012}"/>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A6BBC7A-A3EC-A24E-FE2A-8823EC15C141}"/>
              </a:ext>
            </a:extLst>
          </p:cNvPr>
          <p:cNvSpPr>
            <a:spLocks noGrp="1"/>
          </p:cNvSpPr>
          <p:nvPr>
            <p:ph type="ctrTitle"/>
          </p:nvPr>
        </p:nvSpPr>
        <p:spPr>
          <a:xfrm>
            <a:off x="838200" y="1234847"/>
            <a:ext cx="10515600" cy="2387600"/>
          </a:xfrm>
        </p:spPr>
        <p:txBody>
          <a:bodyPr vert="horz" anchor="b">
            <a:noAutofit/>
          </a:bodyPr>
          <a:lstStyle>
            <a:lvl1pPr algn="l" rtl="0">
              <a:defRPr sz="7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8EC84191-B64F-D254-9CA4-556654B10339}"/>
              </a:ext>
            </a:extLst>
          </p:cNvPr>
          <p:cNvSpPr>
            <a:spLocks noGrp="1"/>
          </p:cNvSpPr>
          <p:nvPr>
            <p:ph type="subTitle" idx="1"/>
          </p:nvPr>
        </p:nvSpPr>
        <p:spPr>
          <a:xfrm>
            <a:off x="838200" y="4429353"/>
            <a:ext cx="9144000" cy="1655763"/>
          </a:xfrm>
        </p:spPr>
        <p:txBody>
          <a:bodyPr/>
          <a:lstStyle>
            <a:lvl1pPr marL="0" indent="0" algn="l" rtl="0">
              <a:buNone/>
              <a:defRPr sz="2400" b="1"/>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fi-FI"/>
              <a:t>Muokkaa alaotsikon perustyyliä </a:t>
            </a:r>
            <a:r>
              <a:rPr lang="fi-FI" err="1"/>
              <a:t>napsautt</a:t>
            </a:r>
            <a:r>
              <a:rPr lang="fi-FI"/>
              <a:t>.</a:t>
            </a:r>
          </a:p>
        </p:txBody>
      </p:sp>
      <p:sp>
        <p:nvSpPr>
          <p:cNvPr id="4" name="Päivämäärän paikkamerkki 3">
            <a:extLst>
              <a:ext uri="{FF2B5EF4-FFF2-40B4-BE49-F238E27FC236}">
                <a16:creationId xmlns:a16="http://schemas.microsoft.com/office/drawing/2014/main" id="{45CA18CF-59CD-C41F-27D4-1372AB18E3D5}"/>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0E787155-4AE0-C5D3-8624-BA1CD7B66AA3}"/>
              </a:ext>
            </a:extLst>
          </p:cNvPr>
          <p:cNvSpPr>
            <a:spLocks noGrp="1"/>
          </p:cNvSpPr>
          <p:nvPr>
            <p:ph type="sldNum" sz="quarter" idx="12"/>
          </p:nvPr>
        </p:nvSpPr>
        <p:spPr/>
        <p:txBody>
          <a:bodyPr/>
          <a:lstStyle>
            <a:lvl1pPr rtl="0">
              <a:defRPr/>
            </a:lvl1pPr>
          </a:lstStyle>
          <a:p>
            <a:fld id="{CF4BB44F-7B72-EC4D-BE8A-419BCE6CF7A5}" type="slidenum">
              <a:rPr lang="fi-FI" smtClean="0"/>
              <a:pPr/>
              <a:t>‹#›</a:t>
            </a:fld>
            <a:endParaRPr lang="fi-FI"/>
          </a:p>
        </p:txBody>
      </p:sp>
      <p:pic>
        <p:nvPicPr>
          <p:cNvPr id="10" name="Kuva 9">
            <a:extLst>
              <a:ext uri="{FF2B5EF4-FFF2-40B4-BE49-F238E27FC236}">
                <a16:creationId xmlns:a16="http://schemas.microsoft.com/office/drawing/2014/main" id="{5D2015E6-056E-C3CC-F4DD-3292C8A1D25D}"/>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3882793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Otsikko ja sisältö + vinjett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D94470A-FDA7-0EC1-FF7E-AA4227294BD5}"/>
              </a:ext>
            </a:extLst>
          </p:cNvPr>
          <p:cNvGraphicFramePr>
            <a:graphicFrameLocks noChangeAspect="1"/>
          </p:cNvGraphicFramePr>
          <p:nvPr userDrawn="1">
            <p:custDataLst>
              <p:tags r:id="rId1"/>
            </p:custDataLst>
            <p:extLst>
              <p:ext uri="{D42A27DB-BD31-4B8C-83A1-F6EECF244321}">
                <p14:modId xmlns:p14="http://schemas.microsoft.com/office/powerpoint/2010/main" val="3292202533"/>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2D94470A-FDA7-0EC1-FF7E-AA4227294BD5}"/>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C88E3FDB-5A91-9FE7-E1CF-8661BB54E137}"/>
              </a:ext>
            </a:extLst>
          </p:cNvPr>
          <p:cNvSpPr>
            <a:spLocks noGrp="1"/>
          </p:cNvSpPr>
          <p:nvPr>
            <p:ph type="title"/>
          </p:nvPr>
        </p:nvSpPr>
        <p:spPr>
          <a:xfrm>
            <a:off x="838200" y="561069"/>
            <a:ext cx="6629400" cy="1325563"/>
          </a:xfrm>
        </p:spPr>
        <p:txBody>
          <a:bodyPr vert="horz">
            <a:normAutofit/>
          </a:bodyPr>
          <a:lstStyle>
            <a:lvl1pPr rtl="0">
              <a:defRPr sz="4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2DF83CDA-9B65-CBB3-DC54-DDAD189B8255}"/>
              </a:ext>
            </a:extLst>
          </p:cNvPr>
          <p:cNvSpPr>
            <a:spLocks noGrp="1"/>
          </p:cNvSpPr>
          <p:nvPr>
            <p:ph idx="1"/>
          </p:nvPr>
        </p:nvSpPr>
        <p:spPr>
          <a:xfrm>
            <a:off x="838200" y="2021574"/>
            <a:ext cx="6629400" cy="3938361"/>
          </a:xfrm>
        </p:spPr>
        <p:txBody>
          <a:bodyPr/>
          <a:lstStyle>
            <a:lvl1pPr rtl="0">
              <a:defRPr sz="2200"/>
            </a:lvl1pPr>
            <a:lvl2pPr rtl="0">
              <a:defRPr sz="2000"/>
            </a:lvl2pPr>
            <a:lvl3pPr rtl="0">
              <a:defRPr sz="1800"/>
            </a:lvl3pPr>
            <a:lvl4pPr rtl="0">
              <a:defRPr/>
            </a:lvl4pPr>
            <a:lvl5pPr rtl="0">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a:extLst>
              <a:ext uri="{FF2B5EF4-FFF2-40B4-BE49-F238E27FC236}">
                <a16:creationId xmlns:a16="http://schemas.microsoft.com/office/drawing/2014/main" id="{9FCD1834-E29F-04F3-2A61-ED7D727E7391}"/>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8" name="Dian numeron paikkamerkki 5">
            <a:extLst>
              <a:ext uri="{FF2B5EF4-FFF2-40B4-BE49-F238E27FC236}">
                <a16:creationId xmlns:a16="http://schemas.microsoft.com/office/drawing/2014/main" id="{24A9A965-CB67-49B2-C46F-482126CDBD53}"/>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6" name="Kuva 5">
            <a:extLst>
              <a:ext uri="{FF2B5EF4-FFF2-40B4-BE49-F238E27FC236}">
                <a16:creationId xmlns:a16="http://schemas.microsoft.com/office/drawing/2014/main" id="{56D387F9-3A79-2453-9068-0CCA1A743FC6}"/>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559642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Osan ylätunnist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8EA4B8F-FC69-9A30-B96B-8112CFC44C32}"/>
              </a:ext>
            </a:extLst>
          </p:cNvPr>
          <p:cNvGraphicFramePr>
            <a:graphicFrameLocks noChangeAspect="1"/>
          </p:cNvGraphicFramePr>
          <p:nvPr userDrawn="1">
            <p:custDataLst>
              <p:tags r:id="rId1"/>
            </p:custDataLst>
            <p:extLst>
              <p:ext uri="{D42A27DB-BD31-4B8C-83A1-F6EECF244321}">
                <p14:modId xmlns:p14="http://schemas.microsoft.com/office/powerpoint/2010/main" val="3879415378"/>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58EA4B8F-FC69-9A30-B96B-8112CFC44C32}"/>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1AECBDAE-1288-D085-31EA-BED9CDD5F296}"/>
              </a:ext>
            </a:extLst>
          </p:cNvPr>
          <p:cNvSpPr>
            <a:spLocks noGrp="1"/>
          </p:cNvSpPr>
          <p:nvPr>
            <p:ph type="title"/>
          </p:nvPr>
        </p:nvSpPr>
        <p:spPr>
          <a:xfrm>
            <a:off x="831851" y="1973943"/>
            <a:ext cx="9923236" cy="2080532"/>
          </a:xfrm>
        </p:spPr>
        <p:txBody>
          <a:bodyPr vert="horz" anchor="b">
            <a:normAutofit/>
          </a:bodyPr>
          <a:lstStyle>
            <a:lvl1pPr rtl="0">
              <a:defRPr sz="7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E0D286-6933-F4F2-8F3F-27A1153ADA15}"/>
              </a:ext>
            </a:extLst>
          </p:cNvPr>
          <p:cNvSpPr>
            <a:spLocks noGrp="1"/>
          </p:cNvSpPr>
          <p:nvPr>
            <p:ph type="body" idx="1"/>
          </p:nvPr>
        </p:nvSpPr>
        <p:spPr>
          <a:xfrm>
            <a:off x="831851" y="4589470"/>
            <a:ext cx="10515600" cy="1201737"/>
          </a:xfrm>
        </p:spPr>
        <p:txBody>
          <a:bodyPr/>
          <a:lstStyle>
            <a:lvl1pPr marL="0" indent="0" rtl="0">
              <a:buNone/>
              <a:defRPr sz="2400" b="1">
                <a:solidFill>
                  <a:schemeClr val="tx1"/>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fi-FI"/>
              <a:t>Muokkaa tekstin perustyylejä napsauttamalla</a:t>
            </a:r>
          </a:p>
        </p:txBody>
      </p:sp>
      <p:sp>
        <p:nvSpPr>
          <p:cNvPr id="7" name="Päivämäärän paikkamerkki 3">
            <a:extLst>
              <a:ext uri="{FF2B5EF4-FFF2-40B4-BE49-F238E27FC236}">
                <a16:creationId xmlns:a16="http://schemas.microsoft.com/office/drawing/2014/main" id="{95E4B719-D3AF-4730-40A0-0AC35D675151}"/>
              </a:ext>
            </a:extLst>
          </p:cNvPr>
          <p:cNvSpPr>
            <a:spLocks noGrp="1"/>
          </p:cNvSpPr>
          <p:nvPr>
            <p:ph type="dt" sz="half" idx="10"/>
          </p:nvPr>
        </p:nvSpPr>
        <p:spPr>
          <a:xfrm>
            <a:off x="4724400" y="6356352"/>
            <a:ext cx="2743200" cy="365125"/>
          </a:xfrm>
        </p:spPr>
        <p:txBody>
          <a:bodyPr/>
          <a:lstStyle>
            <a:lvl1pPr algn="ctr" rtl="0">
              <a:defRPr>
                <a:solidFill>
                  <a:schemeClr val="tx1"/>
                </a:solidFill>
              </a:defRPr>
            </a:lvl1pPr>
          </a:lstStyle>
          <a:p>
            <a:fld id="{E82995AC-F008-1E4B-9263-D2B18A52AAEA}" type="datetimeFigureOut">
              <a:rPr lang="fi-FI" smtClean="0"/>
              <a:pPr/>
              <a:t>14.6.2024</a:t>
            </a:fld>
            <a:endParaRPr lang="fi-FI"/>
          </a:p>
        </p:txBody>
      </p:sp>
      <p:sp>
        <p:nvSpPr>
          <p:cNvPr id="8" name="Dian numeron paikkamerkki 5">
            <a:extLst>
              <a:ext uri="{FF2B5EF4-FFF2-40B4-BE49-F238E27FC236}">
                <a16:creationId xmlns:a16="http://schemas.microsoft.com/office/drawing/2014/main" id="{E17B9B39-FF83-B0CE-8032-5A1F6E0FD7E7}"/>
              </a:ext>
            </a:extLst>
          </p:cNvPr>
          <p:cNvSpPr>
            <a:spLocks noGrp="1"/>
          </p:cNvSpPr>
          <p:nvPr>
            <p:ph type="sldNum" sz="quarter" idx="12"/>
          </p:nvPr>
        </p:nvSpPr>
        <p:spPr>
          <a:xfrm>
            <a:off x="8610600" y="6356352"/>
            <a:ext cx="2743200" cy="365125"/>
          </a:xfrm>
        </p:spPr>
        <p:txBody>
          <a:bodyPr/>
          <a:lstStyle>
            <a:lvl1pPr rtl="0">
              <a:defRPr>
                <a:solidFill>
                  <a:schemeClr val="tx1"/>
                </a:solidFill>
              </a:defRPr>
            </a:lvl1pPr>
          </a:lstStyle>
          <a:p>
            <a:fld id="{CF4BB44F-7B72-EC4D-BE8A-419BCE6CF7A5}" type="slidenum">
              <a:rPr lang="fi-FI" smtClean="0"/>
              <a:pPr/>
              <a:t>‹#›</a:t>
            </a:fld>
            <a:endParaRPr lang="fi-FI"/>
          </a:p>
        </p:txBody>
      </p:sp>
      <p:pic>
        <p:nvPicPr>
          <p:cNvPr id="6" name="Kuva 5">
            <a:extLst>
              <a:ext uri="{FF2B5EF4-FFF2-40B4-BE49-F238E27FC236}">
                <a16:creationId xmlns:a16="http://schemas.microsoft.com/office/drawing/2014/main" id="{80FD494A-292C-5386-DF9F-CA0C7809AF5F}"/>
              </a:ext>
            </a:extLst>
          </p:cNvPr>
          <p:cNvPicPr>
            <a:picLocks noChangeAspect="1"/>
          </p:cNvPicPr>
          <p:nvPr userDrawn="1"/>
        </p:nvPicPr>
        <p:blipFill>
          <a:blip r:embed="rId6"/>
          <a:srcRect/>
          <a:stretch/>
        </p:blipFill>
        <p:spPr>
          <a:xfrm>
            <a:off x="156873" y="6159044"/>
            <a:ext cx="1583792" cy="573261"/>
          </a:xfrm>
          <a:prstGeom prst="rect">
            <a:avLst/>
          </a:prstGeom>
        </p:spPr>
      </p:pic>
    </p:spTree>
    <p:extLst>
      <p:ext uri="{BB962C8B-B14F-4D97-AF65-F5344CB8AC3E}">
        <p14:creationId xmlns:p14="http://schemas.microsoft.com/office/powerpoint/2010/main" val="1501066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Kaksi sisältökohdetta + vinjett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C855275-9A02-523B-F921-FFEA9C72F3D9}"/>
              </a:ext>
            </a:extLst>
          </p:cNvPr>
          <p:cNvGraphicFramePr>
            <a:graphicFrameLocks noChangeAspect="1"/>
          </p:cNvGraphicFramePr>
          <p:nvPr userDrawn="1">
            <p:custDataLst>
              <p:tags r:id="rId1"/>
            </p:custDataLst>
            <p:extLst>
              <p:ext uri="{D42A27DB-BD31-4B8C-83A1-F6EECF244321}">
                <p14:modId xmlns:p14="http://schemas.microsoft.com/office/powerpoint/2010/main" val="3156711054"/>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DC855275-9A02-523B-F921-FFEA9C72F3D9}"/>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90CF0A95-B2F9-E246-E0B1-5B6C7320BBBE}"/>
              </a:ext>
            </a:extLst>
          </p:cNvPr>
          <p:cNvSpPr>
            <a:spLocks noGrp="1"/>
          </p:cNvSpPr>
          <p:nvPr>
            <p:ph type="title"/>
          </p:nvPr>
        </p:nvSpPr>
        <p:spPr/>
        <p:txBody>
          <a:bodyPr vert="horz">
            <a:normAutofit/>
          </a:bodyPr>
          <a:lstStyle>
            <a:lvl1pPr rtl="0">
              <a:defRPr sz="4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6CF45936-2F7D-4260-EEC0-5DDB3A343404}"/>
              </a:ext>
            </a:extLst>
          </p:cNvPr>
          <p:cNvSpPr>
            <a:spLocks noGrp="1"/>
          </p:cNvSpPr>
          <p:nvPr>
            <p:ph sz="half" idx="1"/>
          </p:nvPr>
        </p:nvSpPr>
        <p:spPr>
          <a:xfrm>
            <a:off x="838200" y="1825625"/>
            <a:ext cx="5181600" cy="4351339"/>
          </a:xfrm>
        </p:spPr>
        <p:txBody>
          <a:bodyPr/>
          <a:lstStyle>
            <a:lvl1pPr rtl="0">
              <a:defRPr sz="2200"/>
            </a:lvl1pPr>
            <a:lvl2pPr rtl="0">
              <a:defRPr sz="2000"/>
            </a:lvl2pPr>
            <a:lvl3pPr rtl="0">
              <a:defRPr sz="1800"/>
            </a:lvl3pPr>
            <a:lvl4pPr rtl="0">
              <a:defRPr/>
            </a:lvl4pPr>
            <a:lvl5pPr rtl="0">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FE79118-46DF-C04A-893A-035FADEEEFCF}"/>
              </a:ext>
            </a:extLst>
          </p:cNvPr>
          <p:cNvSpPr>
            <a:spLocks noGrp="1"/>
          </p:cNvSpPr>
          <p:nvPr>
            <p:ph sz="half" idx="2"/>
          </p:nvPr>
        </p:nvSpPr>
        <p:spPr>
          <a:xfrm>
            <a:off x="6172200" y="1825625"/>
            <a:ext cx="5181600" cy="4351339"/>
          </a:xfrm>
        </p:spPr>
        <p:txBody>
          <a:bodyPr/>
          <a:lstStyle>
            <a:lvl1pPr rtl="0">
              <a:defRPr sz="2200"/>
            </a:lvl1pPr>
            <a:lvl2pPr rtl="0">
              <a:defRPr sz="2000"/>
            </a:lvl2pPr>
            <a:lvl3pPr rtl="0">
              <a:defRPr sz="1800"/>
            </a:lvl3pPr>
            <a:lvl4pPr rtl="0">
              <a:defRPr/>
            </a:lvl4pPr>
            <a:lvl5pPr rtl="0">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Päivämäärän paikkamerkki 3">
            <a:extLst>
              <a:ext uri="{FF2B5EF4-FFF2-40B4-BE49-F238E27FC236}">
                <a16:creationId xmlns:a16="http://schemas.microsoft.com/office/drawing/2014/main" id="{2FAB98D5-5B02-600B-193E-F48322BF6746}"/>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9" name="Dian numeron paikkamerkki 5">
            <a:extLst>
              <a:ext uri="{FF2B5EF4-FFF2-40B4-BE49-F238E27FC236}">
                <a16:creationId xmlns:a16="http://schemas.microsoft.com/office/drawing/2014/main" id="{07561F51-59D3-6548-A656-8CD90B1A256A}"/>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6" name="Kuva 5">
            <a:extLst>
              <a:ext uri="{FF2B5EF4-FFF2-40B4-BE49-F238E27FC236}">
                <a16:creationId xmlns:a16="http://schemas.microsoft.com/office/drawing/2014/main" id="{DD8DBD2E-0591-8FAB-ECDB-DC209F256676}"/>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1936102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tailu + vinjett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68C4B6-B981-B78C-25A6-C0603639A95C}"/>
              </a:ext>
            </a:extLst>
          </p:cNvPr>
          <p:cNvGraphicFramePr>
            <a:graphicFrameLocks noChangeAspect="1"/>
          </p:cNvGraphicFramePr>
          <p:nvPr userDrawn="1">
            <p:custDataLst>
              <p:tags r:id="rId1"/>
            </p:custDataLst>
            <p:extLst>
              <p:ext uri="{D42A27DB-BD31-4B8C-83A1-F6EECF244321}">
                <p14:modId xmlns:p14="http://schemas.microsoft.com/office/powerpoint/2010/main" val="2220320788"/>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Object 8" hidden="1">
                        <a:extLst>
                          <a:ext uri="{FF2B5EF4-FFF2-40B4-BE49-F238E27FC236}">
                            <a16:creationId xmlns:a16="http://schemas.microsoft.com/office/drawing/2014/main" id="{B368C4B6-B981-B78C-25A6-C0603639A95C}"/>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E5F97F22-0AE3-F8C0-18C3-718CDA6B4A6A}"/>
              </a:ext>
            </a:extLst>
          </p:cNvPr>
          <p:cNvSpPr>
            <a:spLocks noGrp="1"/>
          </p:cNvSpPr>
          <p:nvPr>
            <p:ph type="title"/>
          </p:nvPr>
        </p:nvSpPr>
        <p:spPr>
          <a:xfrm>
            <a:off x="839788" y="365125"/>
            <a:ext cx="10515600" cy="1325563"/>
          </a:xfrm>
        </p:spPr>
        <p:txBody>
          <a:bodyPr vert="horz">
            <a:normAutofit/>
          </a:bodyPr>
          <a:lstStyle>
            <a:lvl1pPr rtl="0">
              <a:defRPr sz="4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D2790702-2AFC-FD99-3CF5-BCD4DBF1C87F}"/>
              </a:ext>
            </a:extLst>
          </p:cNvPr>
          <p:cNvSpPr>
            <a:spLocks noGrp="1"/>
          </p:cNvSpPr>
          <p:nvPr>
            <p:ph type="body" idx="1"/>
          </p:nvPr>
        </p:nvSpPr>
        <p:spPr>
          <a:xfrm>
            <a:off x="839789" y="1681163"/>
            <a:ext cx="5157787" cy="823912"/>
          </a:xfrm>
        </p:spPr>
        <p:txBody>
          <a:bodyPr anchor="b">
            <a:normAutofit/>
          </a:bodyPr>
          <a:lstStyle>
            <a:lvl1pPr marL="0" indent="0" rtl="0">
              <a:buNone/>
              <a:defRPr sz="2000" b="1" i="0">
                <a:latin typeface="Arial Black" panose="020B0604020202020204" pitchFamily="34" charset="0"/>
                <a:cs typeface="Arial Black" panose="020B0604020202020204" pitchFamily="34" charset="0"/>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822A76D-6CCA-51E5-87E9-C8132C4D1324}"/>
              </a:ext>
            </a:extLst>
          </p:cNvPr>
          <p:cNvSpPr>
            <a:spLocks noGrp="1"/>
          </p:cNvSpPr>
          <p:nvPr>
            <p:ph sz="half" idx="2"/>
          </p:nvPr>
        </p:nvSpPr>
        <p:spPr>
          <a:xfrm>
            <a:off x="839789" y="2505075"/>
            <a:ext cx="5157787" cy="3684588"/>
          </a:xfrm>
        </p:spPr>
        <p:txBody>
          <a:bodyPr/>
          <a:lstStyle>
            <a:lvl1pPr rtl="0">
              <a:defRPr sz="2200"/>
            </a:lvl1pPr>
            <a:lvl2pPr rtl="0">
              <a:defRPr sz="2000"/>
            </a:lvl2pPr>
            <a:lvl3pPr rtl="0">
              <a:defRPr sz="1800"/>
            </a:lvl3pPr>
            <a:lvl4pPr rtl="0">
              <a:defRPr/>
            </a:lvl4pPr>
            <a:lvl5pPr rtl="0">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92E5C278-5B8C-AB75-EC46-D30E8090CF1C}"/>
              </a:ext>
            </a:extLst>
          </p:cNvPr>
          <p:cNvSpPr>
            <a:spLocks noGrp="1"/>
          </p:cNvSpPr>
          <p:nvPr>
            <p:ph type="body" sz="quarter" idx="3"/>
          </p:nvPr>
        </p:nvSpPr>
        <p:spPr>
          <a:xfrm>
            <a:off x="6172203" y="1681163"/>
            <a:ext cx="5183188" cy="823912"/>
          </a:xfrm>
        </p:spPr>
        <p:txBody>
          <a:bodyPr anchor="b">
            <a:normAutofit/>
          </a:bodyPr>
          <a:lstStyle>
            <a:lvl1pPr marL="0" indent="0" rtl="0">
              <a:buNone/>
              <a:defRPr sz="2000" b="1" i="0">
                <a:latin typeface="Arial Black" panose="020B0604020202020204" pitchFamily="34" charset="0"/>
                <a:cs typeface="Arial Black" panose="020B0604020202020204" pitchFamily="34" charset="0"/>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02D66A3-9DC1-696F-6D5B-E86CD429D561}"/>
              </a:ext>
            </a:extLst>
          </p:cNvPr>
          <p:cNvSpPr>
            <a:spLocks noGrp="1"/>
          </p:cNvSpPr>
          <p:nvPr>
            <p:ph sz="quarter" idx="4"/>
          </p:nvPr>
        </p:nvSpPr>
        <p:spPr>
          <a:xfrm>
            <a:off x="6172203" y="2505075"/>
            <a:ext cx="5183188" cy="3684588"/>
          </a:xfrm>
        </p:spPr>
        <p:txBody>
          <a:bodyPr/>
          <a:lstStyle>
            <a:lvl1pPr rtl="0">
              <a:defRPr sz="2200"/>
            </a:lvl1pPr>
            <a:lvl2pPr rtl="0">
              <a:defRPr sz="2000"/>
            </a:lvl2pPr>
            <a:lvl3pPr rtl="0">
              <a:defRPr sz="1800"/>
            </a:lvl3pPr>
            <a:lvl4pPr rtl="0">
              <a:defRPr/>
            </a:lvl4pPr>
            <a:lvl5pPr rtl="0">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87B6E4F-C729-BA99-179F-009531E4CDEE}"/>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11" name="Dian numeron paikkamerkki 5">
            <a:extLst>
              <a:ext uri="{FF2B5EF4-FFF2-40B4-BE49-F238E27FC236}">
                <a16:creationId xmlns:a16="http://schemas.microsoft.com/office/drawing/2014/main" id="{F84B2C9D-1B47-2DB9-F571-700270417046}"/>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8" name="Kuva 7">
            <a:extLst>
              <a:ext uri="{FF2B5EF4-FFF2-40B4-BE49-F238E27FC236}">
                <a16:creationId xmlns:a16="http://schemas.microsoft.com/office/drawing/2014/main" id="{2991BA62-0BDD-E8E0-1E6C-E6E1ABEC20BC}"/>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845804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Vain otsikko + vinjett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1523AC8-0B8E-D71A-995B-3F30D66AE80D}"/>
              </a:ext>
            </a:extLst>
          </p:cNvPr>
          <p:cNvGraphicFramePr>
            <a:graphicFrameLocks noChangeAspect="1"/>
          </p:cNvGraphicFramePr>
          <p:nvPr userDrawn="1">
            <p:custDataLst>
              <p:tags r:id="rId1"/>
            </p:custDataLst>
            <p:extLst>
              <p:ext uri="{D42A27DB-BD31-4B8C-83A1-F6EECF244321}">
                <p14:modId xmlns:p14="http://schemas.microsoft.com/office/powerpoint/2010/main" val="3204526246"/>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D1523AC8-0B8E-D71A-995B-3F30D66AE80D}"/>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C1D15AAC-2A9E-06C1-7F33-135BC76D0E88}"/>
              </a:ext>
            </a:extLst>
          </p:cNvPr>
          <p:cNvSpPr>
            <a:spLocks noGrp="1"/>
          </p:cNvSpPr>
          <p:nvPr>
            <p:ph type="title"/>
          </p:nvPr>
        </p:nvSpPr>
        <p:spPr>
          <a:xfrm>
            <a:off x="838206" y="365125"/>
            <a:ext cx="6950529" cy="1325563"/>
          </a:xfrm>
        </p:spPr>
        <p:txBody>
          <a:bodyPr vert="horz">
            <a:noAutofit/>
          </a:bodyPr>
          <a:lstStyle>
            <a:lvl1pPr rtl="0">
              <a:defRPr sz="4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6" name="Päivämäärän paikkamerkki 3">
            <a:extLst>
              <a:ext uri="{FF2B5EF4-FFF2-40B4-BE49-F238E27FC236}">
                <a16:creationId xmlns:a16="http://schemas.microsoft.com/office/drawing/2014/main" id="{8CFE43AC-2331-392E-B364-1EB4F13D2278}"/>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7" name="Dian numeron paikkamerkki 5">
            <a:extLst>
              <a:ext uri="{FF2B5EF4-FFF2-40B4-BE49-F238E27FC236}">
                <a16:creationId xmlns:a16="http://schemas.microsoft.com/office/drawing/2014/main" id="{65BDACEF-1E4C-EE54-A86C-7F8707A989F5}"/>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4" name="Kuva 3">
            <a:extLst>
              <a:ext uri="{FF2B5EF4-FFF2-40B4-BE49-F238E27FC236}">
                <a16:creationId xmlns:a16="http://schemas.microsoft.com/office/drawing/2014/main" id="{BF09C4BF-2872-222F-A08A-EA53E4ED7D78}"/>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2083015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C1886DA-F28F-1854-FC46-A503CBB019C2}"/>
              </a:ext>
            </a:extLst>
          </p:cNvPr>
          <p:cNvGraphicFramePr>
            <a:graphicFrameLocks noChangeAspect="1"/>
          </p:cNvGraphicFramePr>
          <p:nvPr userDrawn="1">
            <p:custDataLst>
              <p:tags r:id="rId1"/>
            </p:custDataLst>
            <p:extLst>
              <p:ext uri="{D42A27DB-BD31-4B8C-83A1-F6EECF244321}">
                <p14:modId xmlns:p14="http://schemas.microsoft.com/office/powerpoint/2010/main" val="3528031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8" name="think-cell data - do not delete" hidden="1">
                        <a:extLst>
                          <a:ext uri="{FF2B5EF4-FFF2-40B4-BE49-F238E27FC236}">
                            <a16:creationId xmlns:a16="http://schemas.microsoft.com/office/drawing/2014/main" id="{DC1886DA-F28F-1854-FC46-A503CBB019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5"/>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D206A697-3848-96B1-C43E-3E0946CF8332}"/>
              </a:ext>
            </a:extLst>
          </p:cNvPr>
          <p:cNvSpPr>
            <a:spLocks noGrp="1"/>
          </p:cNvSpPr>
          <p:nvPr>
            <p:ph type="title"/>
          </p:nvPr>
        </p:nvSpPr>
        <p:spPr>
          <a:xfrm>
            <a:off x="838200" y="365125"/>
            <a:ext cx="10515600" cy="1325563"/>
          </a:xfrm>
        </p:spPr>
        <p:txBody>
          <a:bodyPr vert="horz">
            <a:normAutofit/>
          </a:bodyPr>
          <a:lstStyle>
            <a:lvl1pPr rtl="0">
              <a:defRPr sz="4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506909AB-B27E-69E4-676B-884F600AF8C8}"/>
              </a:ext>
            </a:extLst>
          </p:cNvPr>
          <p:cNvSpPr>
            <a:spLocks noGrp="1"/>
          </p:cNvSpPr>
          <p:nvPr>
            <p:ph sz="half" idx="1"/>
          </p:nvPr>
        </p:nvSpPr>
        <p:spPr>
          <a:xfrm>
            <a:off x="838200" y="1825625"/>
            <a:ext cx="5181600" cy="4351339"/>
          </a:xfrm>
        </p:spPr>
        <p:txBody>
          <a:bodyPr/>
          <a:lstStyle>
            <a:lvl1pPr rtl="0">
              <a:defRPr sz="2200"/>
            </a:lvl1pPr>
            <a:lvl2pPr rtl="0">
              <a:defRPr sz="2000"/>
            </a:lvl2pPr>
            <a:lvl3pPr rtl="0">
              <a:defRPr sz="1800"/>
            </a:lvl3pPr>
            <a:lvl4pPr rtl="0">
              <a:defRPr/>
            </a:lvl4pPr>
            <a:lvl5pPr rtl="0">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778705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0A338E2-C699-C7F2-5F5E-63869CC17F72}"/>
              </a:ext>
            </a:extLst>
          </p:cNvPr>
          <p:cNvGraphicFramePr>
            <a:graphicFrameLocks noChangeAspect="1"/>
          </p:cNvGraphicFramePr>
          <p:nvPr userDrawn="1">
            <p:custDataLst>
              <p:tags r:id="rId1"/>
            </p:custDataLst>
            <p:extLst>
              <p:ext uri="{D42A27DB-BD31-4B8C-83A1-F6EECF244321}">
                <p14:modId xmlns:p14="http://schemas.microsoft.com/office/powerpoint/2010/main" val="155316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7" name="think-cell data - do not delete" hidden="1">
                        <a:extLst>
                          <a:ext uri="{FF2B5EF4-FFF2-40B4-BE49-F238E27FC236}">
                            <a16:creationId xmlns:a16="http://schemas.microsoft.com/office/drawing/2014/main" id="{40A338E2-C699-C7F2-5F5E-63869CC17F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C3355CC-01A2-68A7-29ED-11CD53C75DDB}"/>
              </a:ext>
            </a:extLst>
          </p:cNvPr>
          <p:cNvSpPr>
            <a:spLocks noGrp="1"/>
          </p:cNvSpPr>
          <p:nvPr>
            <p:ph type="title"/>
          </p:nvPr>
        </p:nvSpPr>
        <p:spPr/>
        <p:txBody>
          <a:bodyPr vert="horz"/>
          <a:lstStyle>
            <a:lvl1pPr rtl="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Päivämäärän paikkamerkki 2">
            <a:extLst>
              <a:ext uri="{FF2B5EF4-FFF2-40B4-BE49-F238E27FC236}">
                <a16:creationId xmlns:a16="http://schemas.microsoft.com/office/drawing/2014/main" id="{825CBE83-F192-235E-F7DC-836AB0F66654}"/>
              </a:ext>
            </a:extLst>
          </p:cNvPr>
          <p:cNvSpPr>
            <a:spLocks noGrp="1"/>
          </p:cNvSpPr>
          <p:nvPr>
            <p:ph type="dt" sz="half" idx="10"/>
          </p:nvPr>
        </p:nvSpPr>
        <p:spPr/>
        <p:txBody>
          <a:bodyPr/>
          <a:lstStyle>
            <a:lvl1pPr rtl="0">
              <a:defRPr/>
            </a:lvl1pPr>
          </a:lstStyle>
          <a:p>
            <a:fld id="{E82995AC-F008-1E4B-9263-D2B18A52AAEA}" type="datetimeFigureOut">
              <a:rPr lang="fi-FI" smtClean="0"/>
              <a:pPr/>
              <a:t>14.6.2024</a:t>
            </a:fld>
            <a:endParaRPr lang="fi-FI"/>
          </a:p>
        </p:txBody>
      </p:sp>
      <p:sp>
        <p:nvSpPr>
          <p:cNvPr id="4" name="Alatunnisteen paikkamerkki 3">
            <a:extLst>
              <a:ext uri="{FF2B5EF4-FFF2-40B4-BE49-F238E27FC236}">
                <a16:creationId xmlns:a16="http://schemas.microsoft.com/office/drawing/2014/main" id="{B1BFAE4E-829F-08B4-328F-32E16A510500}"/>
              </a:ext>
            </a:extLst>
          </p:cNvPr>
          <p:cNvSpPr>
            <a:spLocks noGrp="1"/>
          </p:cNvSpPr>
          <p:nvPr>
            <p:ph type="ftr" sz="quarter" idx="11"/>
          </p:nvPr>
        </p:nvSpPr>
        <p:spPr/>
        <p:txBody>
          <a:bodyPr/>
          <a:lstStyle>
            <a:lvl1pPr rtl="0">
              <a:defRPr/>
            </a:lvl1pPr>
          </a:lstStyle>
          <a:p>
            <a:endParaRPr lang="fi-FI"/>
          </a:p>
        </p:txBody>
      </p:sp>
      <p:sp>
        <p:nvSpPr>
          <p:cNvPr id="5" name="Dian numeron paikkamerkki 4">
            <a:extLst>
              <a:ext uri="{FF2B5EF4-FFF2-40B4-BE49-F238E27FC236}">
                <a16:creationId xmlns:a16="http://schemas.microsoft.com/office/drawing/2014/main" id="{A52D7BFC-82F6-EEBD-4F87-4931CF51499B}"/>
              </a:ext>
            </a:extLst>
          </p:cNvPr>
          <p:cNvSpPr>
            <a:spLocks noGrp="1"/>
          </p:cNvSpPr>
          <p:nvPr>
            <p:ph type="sldNum" sz="quarter" idx="12"/>
          </p:nvPr>
        </p:nvSpPr>
        <p:spPr/>
        <p:txBody>
          <a:bodyPr/>
          <a:lstStyle>
            <a:lvl1pPr rtl="0">
              <a:defRPr/>
            </a:lvl1pPr>
          </a:lstStyle>
          <a:p>
            <a:fld id="{CF4BB44F-7B72-EC4D-BE8A-419BCE6CF7A5}" type="slidenum">
              <a:rPr lang="fi-FI" smtClean="0"/>
              <a:pPr/>
              <a:t>‹#›</a:t>
            </a:fld>
            <a:endParaRPr lang="fi-FI"/>
          </a:p>
        </p:txBody>
      </p:sp>
    </p:spTree>
    <p:extLst>
      <p:ext uri="{BB962C8B-B14F-4D97-AF65-F5344CB8AC3E}">
        <p14:creationId xmlns:p14="http://schemas.microsoft.com/office/powerpoint/2010/main" val="1634511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 vinjett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D94470A-FDA7-0EC1-FF7E-AA4227294BD5}"/>
              </a:ext>
            </a:extLst>
          </p:cNvPr>
          <p:cNvGraphicFramePr>
            <a:graphicFrameLocks noChangeAspect="1"/>
          </p:cNvGraphicFramePr>
          <p:nvPr userDrawn="1">
            <p:custDataLst>
              <p:tags r:id="rId1"/>
            </p:custDataLst>
            <p:extLst>
              <p:ext uri="{D42A27DB-BD31-4B8C-83A1-F6EECF244321}">
                <p14:modId xmlns:p14="http://schemas.microsoft.com/office/powerpoint/2010/main" val="11353692"/>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2D94470A-FDA7-0EC1-FF7E-AA4227294BD5}"/>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C88E3FDB-5A91-9FE7-E1CF-8661BB54E137}"/>
              </a:ext>
            </a:extLst>
          </p:cNvPr>
          <p:cNvSpPr>
            <a:spLocks noGrp="1"/>
          </p:cNvSpPr>
          <p:nvPr>
            <p:ph type="title" hasCustomPrompt="1"/>
          </p:nvPr>
        </p:nvSpPr>
        <p:spPr>
          <a:xfrm>
            <a:off x="838200" y="561069"/>
            <a:ext cx="6629400" cy="1325563"/>
          </a:xfrm>
        </p:spPr>
        <p:txBody>
          <a:bodyPr vert="horz">
            <a:normAutofit/>
          </a:bodyPr>
          <a:lstStyle>
            <a:lvl1pPr>
              <a:defRPr sz="4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2DF83CDA-9B65-CBB3-DC54-DDAD189B8255}"/>
              </a:ext>
            </a:extLst>
          </p:cNvPr>
          <p:cNvSpPr>
            <a:spLocks noGrp="1"/>
          </p:cNvSpPr>
          <p:nvPr>
            <p:ph idx="1"/>
          </p:nvPr>
        </p:nvSpPr>
        <p:spPr>
          <a:xfrm>
            <a:off x="838200" y="2021574"/>
            <a:ext cx="6629400" cy="3938361"/>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a:extLst>
              <a:ext uri="{FF2B5EF4-FFF2-40B4-BE49-F238E27FC236}">
                <a16:creationId xmlns:a16="http://schemas.microsoft.com/office/drawing/2014/main" id="{9FCD1834-E29F-04F3-2A61-ED7D727E7391}"/>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8" name="Dian numeron paikkamerkki 5">
            <a:extLst>
              <a:ext uri="{FF2B5EF4-FFF2-40B4-BE49-F238E27FC236}">
                <a16:creationId xmlns:a16="http://schemas.microsoft.com/office/drawing/2014/main" id="{24A9A965-CB67-49B2-C46F-482126CDBD53}"/>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6" name="Kuva 5">
            <a:extLst>
              <a:ext uri="{FF2B5EF4-FFF2-40B4-BE49-F238E27FC236}">
                <a16:creationId xmlns:a16="http://schemas.microsoft.com/office/drawing/2014/main" id="{56D387F9-3A79-2453-9068-0CCA1A743FC6}"/>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1837665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yhjä">
    <p:bg>
      <p:bgPr>
        <a:solidFill>
          <a:srgbClr val="ECF8ED">
            <a:alpha val="90000"/>
          </a:srgbClr>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58D8187-73F2-1D3C-3ED4-C6FB315B0949}"/>
              </a:ext>
            </a:extLst>
          </p:cNvPr>
          <p:cNvGraphicFramePr>
            <a:graphicFrameLocks noChangeAspect="1"/>
          </p:cNvGraphicFramePr>
          <p:nvPr userDrawn="1">
            <p:custDataLst>
              <p:tags r:id="rId1"/>
            </p:custDataLst>
            <p:extLst>
              <p:ext uri="{D42A27DB-BD31-4B8C-83A1-F6EECF244321}">
                <p14:modId xmlns:p14="http://schemas.microsoft.com/office/powerpoint/2010/main" val="3110392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8" name="think-cell data - do not delete" hidden="1">
                        <a:extLst>
                          <a:ext uri="{FF2B5EF4-FFF2-40B4-BE49-F238E27FC236}">
                            <a16:creationId xmlns:a16="http://schemas.microsoft.com/office/drawing/2014/main" id="{458D8187-73F2-1D3C-3ED4-C6FB315B09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5"/>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9C371584-47F5-085F-A359-261467E2C70D}"/>
              </a:ext>
            </a:extLst>
          </p:cNvPr>
          <p:cNvSpPr>
            <a:spLocks noGrp="1"/>
          </p:cNvSpPr>
          <p:nvPr>
            <p:ph type="title"/>
          </p:nvPr>
        </p:nvSpPr>
        <p:spPr>
          <a:xfrm>
            <a:off x="451413" y="822684"/>
            <a:ext cx="11289174" cy="868004"/>
          </a:xfrm>
        </p:spPr>
        <p:txBody>
          <a:bodyPr vert="horz">
            <a:normAutofit/>
          </a:bodyPr>
          <a:lstStyle>
            <a:lvl1pPr rtl="0">
              <a:defRPr sz="2600" b="1" i="0">
                <a:solidFill>
                  <a:schemeClr val="accent1">
                    <a:lumMod val="50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0DDE5023-E82C-18D4-ABB8-9FE55BA5C0CD}"/>
              </a:ext>
            </a:extLst>
          </p:cNvPr>
          <p:cNvSpPr>
            <a:spLocks noGrp="1"/>
          </p:cNvSpPr>
          <p:nvPr>
            <p:ph sz="half" idx="1"/>
          </p:nvPr>
        </p:nvSpPr>
        <p:spPr>
          <a:xfrm>
            <a:off x="451413" y="1825625"/>
            <a:ext cx="11289174" cy="4351339"/>
          </a:xfrm>
        </p:spPr>
        <p:txBody>
          <a:bodyPr numCol="3" spcCol="720000">
            <a:noAutofit/>
          </a:bodyPr>
          <a:lstStyle>
            <a:lvl1pPr marL="0" indent="0" rtl="0">
              <a:spcBef>
                <a:spcPts val="600"/>
              </a:spcBef>
              <a:buNone/>
              <a:defRPr sz="1200"/>
            </a:lvl1pPr>
            <a:lvl2pPr marL="457145" indent="0" rtl="0">
              <a:spcBef>
                <a:spcPts val="600"/>
              </a:spcBef>
              <a:buNone/>
              <a:defRPr sz="1200"/>
            </a:lvl2pPr>
            <a:lvl3pPr marL="914285" indent="0" rtl="0">
              <a:spcBef>
                <a:spcPts val="600"/>
              </a:spcBef>
              <a:buNone/>
              <a:defRPr sz="1200"/>
            </a:lvl3pPr>
            <a:lvl4pPr marL="1371427" indent="0" rtl="0">
              <a:spcBef>
                <a:spcPts val="600"/>
              </a:spcBef>
              <a:buNone/>
              <a:defRPr sz="1200"/>
            </a:lvl4pPr>
            <a:lvl5pPr marL="1828570" indent="0" rtl="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204681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yhjä">
    <p:bg>
      <p:bgPr>
        <a:solidFill>
          <a:srgbClr val="ECF8ED">
            <a:alpha val="90000"/>
          </a:srgbClr>
        </a:solidFill>
        <a:effectLst/>
      </p:bgPr>
    </p:bg>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C258E939-D884-70FA-82BC-5D26317A2FBB}"/>
              </a:ext>
            </a:extLst>
          </p:cNvPr>
          <p:cNvGraphicFramePr>
            <a:graphicFrameLocks noChangeAspect="1"/>
          </p:cNvGraphicFramePr>
          <p:nvPr userDrawn="1">
            <p:custDataLst>
              <p:tags r:id="rId1"/>
            </p:custDataLst>
            <p:extLst>
              <p:ext uri="{D42A27DB-BD31-4B8C-83A1-F6EECF244321}">
                <p14:modId xmlns:p14="http://schemas.microsoft.com/office/powerpoint/2010/main" val="1033313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21" name="think-cell data - do not delete" hidden="1">
                        <a:extLst>
                          <a:ext uri="{FF2B5EF4-FFF2-40B4-BE49-F238E27FC236}">
                            <a16:creationId xmlns:a16="http://schemas.microsoft.com/office/drawing/2014/main" id="{C258E939-D884-70FA-82BC-5D26317A2F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5"/>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9C371584-47F5-085F-A359-261467E2C70D}"/>
              </a:ext>
            </a:extLst>
          </p:cNvPr>
          <p:cNvSpPr>
            <a:spLocks noGrp="1"/>
          </p:cNvSpPr>
          <p:nvPr>
            <p:ph type="title"/>
          </p:nvPr>
        </p:nvSpPr>
        <p:spPr>
          <a:xfrm>
            <a:off x="451413" y="822684"/>
            <a:ext cx="11289174" cy="868004"/>
          </a:xfrm>
        </p:spPr>
        <p:txBody>
          <a:bodyPr vert="horz">
            <a:normAutofit/>
          </a:bodyPr>
          <a:lstStyle>
            <a:lvl1pPr rtl="0">
              <a:defRPr sz="2600" b="1" i="0">
                <a:solidFill>
                  <a:schemeClr val="accent1">
                    <a:lumMod val="50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0DDE5023-E82C-18D4-ABB8-9FE55BA5C0CD}"/>
              </a:ext>
            </a:extLst>
          </p:cNvPr>
          <p:cNvSpPr>
            <a:spLocks noGrp="1"/>
          </p:cNvSpPr>
          <p:nvPr>
            <p:ph sz="half" idx="1"/>
          </p:nvPr>
        </p:nvSpPr>
        <p:spPr>
          <a:xfrm>
            <a:off x="451413" y="1825625"/>
            <a:ext cx="11289174" cy="4351339"/>
          </a:xfrm>
        </p:spPr>
        <p:txBody>
          <a:bodyPr numCol="3" spcCol="720000">
            <a:noAutofit/>
          </a:bodyPr>
          <a:lstStyle>
            <a:lvl1pPr marL="0" indent="0" rtl="0">
              <a:spcBef>
                <a:spcPts val="600"/>
              </a:spcBef>
              <a:buNone/>
              <a:defRPr sz="1200"/>
            </a:lvl1pPr>
            <a:lvl2pPr marL="457145" indent="0" rtl="0">
              <a:spcBef>
                <a:spcPts val="600"/>
              </a:spcBef>
              <a:buNone/>
              <a:defRPr sz="1200"/>
            </a:lvl2pPr>
            <a:lvl3pPr marL="914285" indent="0" rtl="0">
              <a:spcBef>
                <a:spcPts val="600"/>
              </a:spcBef>
              <a:buNone/>
              <a:defRPr sz="1200"/>
            </a:lvl3pPr>
            <a:lvl4pPr marL="1371427" indent="0" rtl="0">
              <a:spcBef>
                <a:spcPts val="600"/>
              </a:spcBef>
              <a:buNone/>
              <a:defRPr sz="1200"/>
            </a:lvl4pPr>
            <a:lvl5pPr marL="1828570" indent="0" rtl="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34">
            <a:extLst>
              <a:ext uri="{FF2B5EF4-FFF2-40B4-BE49-F238E27FC236}">
                <a16:creationId xmlns:a16="http://schemas.microsoft.com/office/drawing/2014/main" id="{ABD6C233-F6D2-5EE1-5C79-444B734FB469}"/>
              </a:ext>
            </a:extLst>
          </p:cNvPr>
          <p:cNvSpPr/>
          <p:nvPr userDrawn="1"/>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1"/>
          </a:p>
        </p:txBody>
      </p:sp>
      <p:sp>
        <p:nvSpPr>
          <p:cNvPr id="8" name="Rectangle 35">
            <a:extLst>
              <a:ext uri="{FF2B5EF4-FFF2-40B4-BE49-F238E27FC236}">
                <a16:creationId xmlns:a16="http://schemas.microsoft.com/office/drawing/2014/main" id="{59B0FC02-AFE7-B8BE-2211-7CF2A56C5B95}"/>
              </a:ext>
            </a:extLst>
          </p:cNvPr>
          <p:cNvSpPr/>
          <p:nvPr userDrawn="1"/>
        </p:nvSpPr>
        <p:spPr>
          <a:xfrm>
            <a:off x="2441683" y="-848"/>
            <a:ext cx="2427068" cy="518181"/>
          </a:xfrm>
          <a:prstGeom prst="rect">
            <a:avLst/>
          </a:prstGeom>
          <a:solidFill>
            <a:srgbClr val="EE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1"/>
          </a:p>
        </p:txBody>
      </p:sp>
      <p:sp>
        <p:nvSpPr>
          <p:cNvPr id="9" name="Rectangle 37">
            <a:extLst>
              <a:ext uri="{FF2B5EF4-FFF2-40B4-BE49-F238E27FC236}">
                <a16:creationId xmlns:a16="http://schemas.microsoft.com/office/drawing/2014/main" id="{DDB911F0-C19F-F821-951D-363F4D137F63}"/>
              </a:ext>
            </a:extLst>
          </p:cNvPr>
          <p:cNvSpPr/>
          <p:nvPr userDrawn="1"/>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0" name="Rectangle 38">
            <a:extLst>
              <a:ext uri="{FF2B5EF4-FFF2-40B4-BE49-F238E27FC236}">
                <a16:creationId xmlns:a16="http://schemas.microsoft.com/office/drawing/2014/main" id="{1211648F-7844-E72C-780F-41823B302979}"/>
              </a:ext>
            </a:extLst>
          </p:cNvPr>
          <p:cNvSpPr>
            <a:spLocks/>
          </p:cNvSpPr>
          <p:nvPr userDrawn="1"/>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11" name="Rectangle 39">
            <a:extLst>
              <a:ext uri="{FF2B5EF4-FFF2-40B4-BE49-F238E27FC236}">
                <a16:creationId xmlns:a16="http://schemas.microsoft.com/office/drawing/2014/main" id="{7CAE788B-2D03-7674-C9BF-9DDE0FE45121}"/>
              </a:ext>
            </a:extLst>
          </p:cNvPr>
          <p:cNvSpPr>
            <a:spLocks/>
          </p:cNvSpPr>
          <p:nvPr userDrawn="1"/>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lnSpc>
                <a:spcPts val="1400"/>
              </a:lnSpc>
            </a:pPr>
            <a:r>
              <a:rPr lang="fi-FI" sz="1250" b="1" spc="31">
                <a:solidFill>
                  <a:schemeClr val="accent1">
                    <a:lumMod val="50000"/>
                  </a:schemeClr>
                </a:solidFill>
                <a:ea typeface="Inter" panose="02000503000000020004" pitchFamily="2" charset="0"/>
              </a:rPr>
              <a:t>Toimintayksikön tiedot</a:t>
            </a:r>
          </a:p>
        </p:txBody>
      </p:sp>
      <p:sp>
        <p:nvSpPr>
          <p:cNvPr id="12" name="Rectangle 40">
            <a:extLst>
              <a:ext uri="{FF2B5EF4-FFF2-40B4-BE49-F238E27FC236}">
                <a16:creationId xmlns:a16="http://schemas.microsoft.com/office/drawing/2014/main" id="{9BC60891-7A28-6F63-5DD2-504C39790EE0}"/>
              </a:ext>
            </a:extLst>
          </p:cNvPr>
          <p:cNvSpPr>
            <a:spLocks/>
          </p:cNvSpPr>
          <p:nvPr userDrawn="1"/>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lnSpc>
                <a:spcPts val="1400"/>
              </a:lnSpc>
            </a:pPr>
            <a:r>
              <a:rPr lang="fi-FI" sz="1250" b="1" spc="31">
                <a:solidFill>
                  <a:schemeClr val="bg1">
                    <a:lumMod val="65000"/>
                  </a:schemeClr>
                </a:solidFill>
                <a:ea typeface="Inter" panose="02000503000000020004" pitchFamily="2" charset="0"/>
              </a:rPr>
              <a:t>Sisällysluettelo</a:t>
            </a:r>
          </a:p>
        </p:txBody>
      </p:sp>
      <p:cxnSp>
        <p:nvCxnSpPr>
          <p:cNvPr id="13" name="Straight Connector 41">
            <a:extLst>
              <a:ext uri="{FF2B5EF4-FFF2-40B4-BE49-F238E27FC236}">
                <a16:creationId xmlns:a16="http://schemas.microsoft.com/office/drawing/2014/main" id="{ACD3521A-B238-F1ED-DF13-254D2AE1A47A}"/>
              </a:ext>
            </a:extLst>
          </p:cNvPr>
          <p:cNvCxnSpPr>
            <a:cxnSpLocks/>
          </p:cNvCxnSpPr>
          <p:nvPr userDrawn="1"/>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A6DF2F59-89A3-BC4F-7D45-FDDDF178F43E}"/>
              </a:ext>
            </a:extLst>
          </p:cNvPr>
          <p:cNvCxnSpPr>
            <a:cxnSpLocks/>
          </p:cNvCxnSpPr>
          <p:nvPr userDrawn="1"/>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4EE4C550-0C26-1932-AEF7-74011508AC32}"/>
              </a:ext>
            </a:extLst>
          </p:cNvPr>
          <p:cNvCxnSpPr>
            <a:cxnSpLocks/>
          </p:cNvCxnSpPr>
          <p:nvPr userDrawn="1"/>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6B14A298-A48E-9A37-39DC-748DEB0718F0}"/>
              </a:ext>
            </a:extLst>
          </p:cNvPr>
          <p:cNvCxnSpPr>
            <a:cxnSpLocks/>
          </p:cNvCxnSpPr>
          <p:nvPr userDrawn="1"/>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46">
            <a:extLst>
              <a:ext uri="{FF2B5EF4-FFF2-40B4-BE49-F238E27FC236}">
                <a16:creationId xmlns:a16="http://schemas.microsoft.com/office/drawing/2014/main" id="{1ED49152-2B78-8B6F-61A9-47DB4DCA91C7}"/>
              </a:ext>
            </a:extLst>
          </p:cNvPr>
          <p:cNvCxnSpPr>
            <a:cxnSpLocks/>
          </p:cNvCxnSpPr>
          <p:nvPr userDrawn="1"/>
        </p:nvCxnSpPr>
        <p:spPr>
          <a:xfrm flipH="1">
            <a:off x="-8540" y="516156"/>
            <a:ext cx="2443163"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36">
            <a:extLst>
              <a:ext uri="{FF2B5EF4-FFF2-40B4-BE49-F238E27FC236}">
                <a16:creationId xmlns:a16="http://schemas.microsoft.com/office/drawing/2014/main" id="{7F742682-B96D-506F-7735-8D63328591DB}"/>
              </a:ext>
            </a:extLst>
          </p:cNvPr>
          <p:cNvSpPr>
            <a:spLocks/>
          </p:cNvSpPr>
          <p:nvPr userDrawn="1"/>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lnSpc>
                <a:spcPts val="1400"/>
              </a:lnSpc>
            </a:pPr>
            <a:r>
              <a:rPr lang="fi-FI" sz="1250" b="1" spc="31">
                <a:solidFill>
                  <a:schemeClr val="bg1">
                    <a:lumMod val="65000"/>
                  </a:schemeClr>
                </a:solidFill>
                <a:ea typeface="Inter" panose="02000503000000020004" pitchFamily="2" charset="0"/>
              </a:rPr>
              <a:t>Liitteet</a:t>
            </a:r>
          </a:p>
        </p:txBody>
      </p:sp>
      <p:cxnSp>
        <p:nvCxnSpPr>
          <p:cNvPr id="19" name="Straight Connector 46">
            <a:extLst>
              <a:ext uri="{FF2B5EF4-FFF2-40B4-BE49-F238E27FC236}">
                <a16:creationId xmlns:a16="http://schemas.microsoft.com/office/drawing/2014/main" id="{928BB3F7-0BE4-8297-9400-6A89DB8FF018}"/>
              </a:ext>
            </a:extLst>
          </p:cNvPr>
          <p:cNvCxnSpPr>
            <a:cxnSpLocks/>
          </p:cNvCxnSpPr>
          <p:nvPr userDrawn="1"/>
        </p:nvCxnSpPr>
        <p:spPr>
          <a:xfrm flipH="1">
            <a:off x="4876800" y="516156"/>
            <a:ext cx="731520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638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yhjä">
    <p:bg>
      <p:bgPr>
        <a:solidFill>
          <a:srgbClr val="E8E8FB">
            <a:alpha val="80000"/>
          </a:srgbClr>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9B2BBB1-75F0-1543-5D08-EA6963651594}"/>
              </a:ext>
            </a:extLst>
          </p:cNvPr>
          <p:cNvGraphicFramePr>
            <a:graphicFrameLocks noChangeAspect="1"/>
          </p:cNvGraphicFramePr>
          <p:nvPr userDrawn="1">
            <p:custDataLst>
              <p:tags r:id="rId1"/>
            </p:custDataLst>
            <p:extLst>
              <p:ext uri="{D42A27DB-BD31-4B8C-83A1-F6EECF244321}">
                <p14:modId xmlns:p14="http://schemas.microsoft.com/office/powerpoint/2010/main" val="3592916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8" name="think-cell data - do not delete" hidden="1">
                        <a:extLst>
                          <a:ext uri="{FF2B5EF4-FFF2-40B4-BE49-F238E27FC236}">
                            <a16:creationId xmlns:a16="http://schemas.microsoft.com/office/drawing/2014/main" id="{E9B2BBB1-75F0-1543-5D08-EA69636515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5"/>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E2D81E75-6A86-1C11-6BC9-104F596B02F6}"/>
              </a:ext>
            </a:extLst>
          </p:cNvPr>
          <p:cNvSpPr>
            <a:spLocks noGrp="1"/>
          </p:cNvSpPr>
          <p:nvPr>
            <p:ph type="title"/>
          </p:nvPr>
        </p:nvSpPr>
        <p:spPr>
          <a:xfrm>
            <a:off x="451413" y="822684"/>
            <a:ext cx="11289174" cy="868004"/>
          </a:xfrm>
        </p:spPr>
        <p:txBody>
          <a:bodyPr vert="horz">
            <a:normAutofit/>
          </a:bodyPr>
          <a:lstStyle>
            <a:lvl1pPr rtl="0">
              <a:defRPr sz="2600" b="1" i="0">
                <a:solidFill>
                  <a:schemeClr val="accent5"/>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B5F6CF9D-E3F0-6881-EDE1-403DD498BCF3}"/>
              </a:ext>
            </a:extLst>
          </p:cNvPr>
          <p:cNvSpPr>
            <a:spLocks noGrp="1"/>
          </p:cNvSpPr>
          <p:nvPr>
            <p:ph sz="half" idx="1"/>
          </p:nvPr>
        </p:nvSpPr>
        <p:spPr>
          <a:xfrm>
            <a:off x="451413" y="1825625"/>
            <a:ext cx="11289174" cy="4351339"/>
          </a:xfrm>
        </p:spPr>
        <p:txBody>
          <a:bodyPr numCol="3" spcCol="720000">
            <a:noAutofit/>
          </a:bodyPr>
          <a:lstStyle>
            <a:lvl1pPr marL="0" indent="0" rtl="0">
              <a:spcBef>
                <a:spcPts val="600"/>
              </a:spcBef>
              <a:buNone/>
              <a:defRPr sz="1200"/>
            </a:lvl1pPr>
            <a:lvl2pPr marL="457145" indent="0" rtl="0">
              <a:spcBef>
                <a:spcPts val="600"/>
              </a:spcBef>
              <a:buNone/>
              <a:defRPr sz="1200"/>
            </a:lvl2pPr>
            <a:lvl3pPr marL="914285" indent="0" rtl="0">
              <a:spcBef>
                <a:spcPts val="600"/>
              </a:spcBef>
              <a:buNone/>
              <a:defRPr sz="1200"/>
            </a:lvl3pPr>
            <a:lvl4pPr marL="1371427" indent="0" rtl="0">
              <a:spcBef>
                <a:spcPts val="600"/>
              </a:spcBef>
              <a:buNone/>
              <a:defRPr sz="1200"/>
            </a:lvl4pPr>
            <a:lvl5pPr marL="1828570" indent="0" rtl="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Rectangle 6">
            <a:extLst>
              <a:ext uri="{FF2B5EF4-FFF2-40B4-BE49-F238E27FC236}">
                <a16:creationId xmlns:a16="http://schemas.microsoft.com/office/drawing/2014/main" id="{ECFCDEF2-5EE4-990E-E366-FB2A6AEBD7C0}"/>
              </a:ext>
            </a:extLst>
          </p:cNvPr>
          <p:cNvSpPr/>
          <p:nvPr userDrawn="1"/>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12">
            <a:extLst>
              <a:ext uri="{FF2B5EF4-FFF2-40B4-BE49-F238E27FC236}">
                <a16:creationId xmlns:a16="http://schemas.microsoft.com/office/drawing/2014/main" id="{72A3610A-4685-F53C-AAE8-E8079AE199AC}"/>
              </a:ext>
            </a:extLst>
          </p:cNvPr>
          <p:cNvSpPr/>
          <p:nvPr userDrawn="1"/>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4">
            <a:extLst>
              <a:ext uri="{FF2B5EF4-FFF2-40B4-BE49-F238E27FC236}">
                <a16:creationId xmlns:a16="http://schemas.microsoft.com/office/drawing/2014/main" id="{1BF4957A-FB64-174E-FCD7-672DEC240481}"/>
              </a:ext>
            </a:extLst>
          </p:cNvPr>
          <p:cNvSpPr>
            <a:spLocks/>
          </p:cNvSpPr>
          <p:nvPr userDrawn="1"/>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Liitteet</a:t>
            </a:r>
          </a:p>
        </p:txBody>
      </p:sp>
      <p:sp>
        <p:nvSpPr>
          <p:cNvPr id="12" name="Rectangle 15">
            <a:extLst>
              <a:ext uri="{FF2B5EF4-FFF2-40B4-BE49-F238E27FC236}">
                <a16:creationId xmlns:a16="http://schemas.microsoft.com/office/drawing/2014/main" id="{A5AE5B8B-3C70-78CB-C60F-F32CA474F52E}"/>
              </a:ext>
            </a:extLst>
          </p:cNvPr>
          <p:cNvSpPr/>
          <p:nvPr userDrawn="1"/>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Kehittäminen</a:t>
            </a:r>
            <a:b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b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&amp; seuranta</a:t>
            </a:r>
          </a:p>
        </p:txBody>
      </p:sp>
      <p:sp>
        <p:nvSpPr>
          <p:cNvPr id="13" name="Rectangle 16">
            <a:extLst>
              <a:ext uri="{FF2B5EF4-FFF2-40B4-BE49-F238E27FC236}">
                <a16:creationId xmlns:a16="http://schemas.microsoft.com/office/drawing/2014/main" id="{189EB317-4216-15ED-9209-45AC88081B62}"/>
              </a:ext>
            </a:extLst>
          </p:cNvPr>
          <p:cNvSpPr>
            <a:spLocks/>
          </p:cNvSpPr>
          <p:nvPr userDrawn="1"/>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00008B"/>
                </a:solidFill>
                <a:effectLst/>
                <a:uLnTx/>
                <a:uFillTx/>
                <a:latin typeface="Arial" panose="020B0604020202020204"/>
                <a:ea typeface="Inter" panose="02000503000000020004" pitchFamily="2" charset="0"/>
                <a:cs typeface="+mn-cs"/>
              </a:rPr>
              <a:t>Toimintaperiaatteet </a:t>
            </a:r>
            <a:br>
              <a:rPr kumimoji="0" lang="fi-FI" sz="1250" b="1" i="0" u="none" strike="noStrike" kern="1200" cap="none" spc="31" normalizeH="0" baseline="0" noProof="0">
                <a:ln>
                  <a:noFill/>
                </a:ln>
                <a:solidFill>
                  <a:srgbClr val="00008B"/>
                </a:solidFill>
                <a:effectLst/>
                <a:uLnTx/>
                <a:uFillTx/>
                <a:latin typeface="Arial" panose="020B0604020202020204"/>
                <a:ea typeface="Inter" panose="02000503000000020004" pitchFamily="2" charset="0"/>
                <a:cs typeface="+mn-cs"/>
              </a:rPr>
            </a:br>
            <a:r>
              <a:rPr kumimoji="0" lang="fi-FI" sz="1250" b="1" i="0" u="none" strike="noStrike" kern="1200" cap="none" spc="31" normalizeH="0" baseline="0" noProof="0">
                <a:ln>
                  <a:noFill/>
                </a:ln>
                <a:solidFill>
                  <a:srgbClr val="00008B"/>
                </a:solidFill>
                <a:effectLst/>
                <a:uLnTx/>
                <a:uFillTx/>
                <a:latin typeface="Arial" panose="020B0604020202020204"/>
                <a:ea typeface="Inter" panose="02000503000000020004" pitchFamily="2" charset="0"/>
                <a:cs typeface="+mn-cs"/>
              </a:rPr>
              <a:t>&amp; käytännöt</a:t>
            </a:r>
          </a:p>
        </p:txBody>
      </p:sp>
      <p:sp>
        <p:nvSpPr>
          <p:cNvPr id="14" name="Rectangle 18">
            <a:extLst>
              <a:ext uri="{FF2B5EF4-FFF2-40B4-BE49-F238E27FC236}">
                <a16:creationId xmlns:a16="http://schemas.microsoft.com/office/drawing/2014/main" id="{B58BD1DC-8B38-9820-BA1F-880598200C93}"/>
              </a:ext>
            </a:extLst>
          </p:cNvPr>
          <p:cNvSpPr>
            <a:spLocks/>
          </p:cNvSpPr>
          <p:nvPr userDrawn="1"/>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Toimintayksikön tiedot</a:t>
            </a:r>
          </a:p>
        </p:txBody>
      </p:sp>
      <p:sp>
        <p:nvSpPr>
          <p:cNvPr id="15" name="Rectangle 20">
            <a:extLst>
              <a:ext uri="{FF2B5EF4-FFF2-40B4-BE49-F238E27FC236}">
                <a16:creationId xmlns:a16="http://schemas.microsoft.com/office/drawing/2014/main" id="{FD4C079F-D67E-86F3-FC80-164C400E0B9D}"/>
              </a:ext>
            </a:extLst>
          </p:cNvPr>
          <p:cNvSpPr>
            <a:spLocks/>
          </p:cNvSpPr>
          <p:nvPr userDrawn="1"/>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Sisällysluettelo</a:t>
            </a:r>
          </a:p>
        </p:txBody>
      </p:sp>
      <p:cxnSp>
        <p:nvCxnSpPr>
          <p:cNvPr id="16" name="Straight Connector 21">
            <a:extLst>
              <a:ext uri="{FF2B5EF4-FFF2-40B4-BE49-F238E27FC236}">
                <a16:creationId xmlns:a16="http://schemas.microsoft.com/office/drawing/2014/main" id="{B688A1E1-6215-84D9-E9EB-9B3E4449AAB6}"/>
              </a:ext>
            </a:extLst>
          </p:cNvPr>
          <p:cNvCxnSpPr>
            <a:cxnSpLocks/>
          </p:cNvCxnSpPr>
          <p:nvPr userDrawn="1"/>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24">
            <a:extLst>
              <a:ext uri="{FF2B5EF4-FFF2-40B4-BE49-F238E27FC236}">
                <a16:creationId xmlns:a16="http://schemas.microsoft.com/office/drawing/2014/main" id="{8C7C610E-C63B-F2A3-4284-16400D2F837C}"/>
              </a:ext>
            </a:extLst>
          </p:cNvPr>
          <p:cNvCxnSpPr>
            <a:cxnSpLocks/>
          </p:cNvCxnSpPr>
          <p:nvPr userDrawn="1"/>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25">
            <a:extLst>
              <a:ext uri="{FF2B5EF4-FFF2-40B4-BE49-F238E27FC236}">
                <a16:creationId xmlns:a16="http://schemas.microsoft.com/office/drawing/2014/main" id="{A746A806-4880-A01B-782D-41E0A306AB1D}"/>
              </a:ext>
            </a:extLst>
          </p:cNvPr>
          <p:cNvCxnSpPr>
            <a:cxnSpLocks/>
          </p:cNvCxnSpPr>
          <p:nvPr userDrawn="1"/>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26">
            <a:extLst>
              <a:ext uri="{FF2B5EF4-FFF2-40B4-BE49-F238E27FC236}">
                <a16:creationId xmlns:a16="http://schemas.microsoft.com/office/drawing/2014/main" id="{634B93C8-EE79-C4CA-2996-12E46B4F64AB}"/>
              </a:ext>
            </a:extLst>
          </p:cNvPr>
          <p:cNvCxnSpPr>
            <a:cxnSpLocks/>
          </p:cNvCxnSpPr>
          <p:nvPr userDrawn="1"/>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a16="http://schemas.microsoft.com/office/drawing/2014/main" id="{29428DE1-077D-C61F-D802-39CDA787CCCA}"/>
              </a:ext>
            </a:extLst>
          </p:cNvPr>
          <p:cNvCxnSpPr>
            <a:cxnSpLocks/>
          </p:cNvCxnSpPr>
          <p:nvPr userDrawn="1"/>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2">
            <a:extLst>
              <a:ext uri="{FF2B5EF4-FFF2-40B4-BE49-F238E27FC236}">
                <a16:creationId xmlns:a16="http://schemas.microsoft.com/office/drawing/2014/main" id="{85E86893-D6E5-3D11-3927-CC3D1FBD4538}"/>
              </a:ext>
            </a:extLst>
          </p:cNvPr>
          <p:cNvCxnSpPr>
            <a:cxnSpLocks/>
          </p:cNvCxnSpPr>
          <p:nvPr userDrawn="1"/>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326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yhjä">
    <p:bg>
      <p:bgPr>
        <a:solidFill>
          <a:srgbClr val="E8E8FB">
            <a:alpha val="80000"/>
          </a:srgb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E13D40E-877C-A9D4-4811-76001E2E9045}"/>
              </a:ext>
            </a:extLst>
          </p:cNvPr>
          <p:cNvGraphicFramePr>
            <a:graphicFrameLocks noChangeAspect="1"/>
          </p:cNvGraphicFramePr>
          <p:nvPr userDrawn="1">
            <p:custDataLst>
              <p:tags r:id="rId1"/>
            </p:custDataLst>
            <p:extLst>
              <p:ext uri="{D42A27DB-BD31-4B8C-83A1-F6EECF244321}">
                <p14:modId xmlns:p14="http://schemas.microsoft.com/office/powerpoint/2010/main" val="2012074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6" name="think-cell data - do not delete" hidden="1">
                        <a:extLst>
                          <a:ext uri="{FF2B5EF4-FFF2-40B4-BE49-F238E27FC236}">
                            <a16:creationId xmlns:a16="http://schemas.microsoft.com/office/drawing/2014/main" id="{4E13D40E-877C-A9D4-4811-76001E2E90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5"/>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E2D81E75-6A86-1C11-6BC9-104F596B02F6}"/>
              </a:ext>
            </a:extLst>
          </p:cNvPr>
          <p:cNvSpPr>
            <a:spLocks noGrp="1"/>
          </p:cNvSpPr>
          <p:nvPr>
            <p:ph type="title"/>
          </p:nvPr>
        </p:nvSpPr>
        <p:spPr>
          <a:xfrm>
            <a:off x="451413" y="822684"/>
            <a:ext cx="11289174" cy="868004"/>
          </a:xfrm>
        </p:spPr>
        <p:txBody>
          <a:bodyPr vert="horz">
            <a:normAutofit/>
          </a:bodyPr>
          <a:lstStyle>
            <a:lvl1pPr rtl="0">
              <a:defRPr sz="2600" b="1" i="0">
                <a:solidFill>
                  <a:schemeClr val="accent5"/>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B5F6CF9D-E3F0-6881-EDE1-403DD498BCF3}"/>
              </a:ext>
            </a:extLst>
          </p:cNvPr>
          <p:cNvSpPr>
            <a:spLocks noGrp="1"/>
          </p:cNvSpPr>
          <p:nvPr>
            <p:ph sz="half" idx="1"/>
          </p:nvPr>
        </p:nvSpPr>
        <p:spPr>
          <a:xfrm>
            <a:off x="451413" y="1825625"/>
            <a:ext cx="11289174" cy="4351339"/>
          </a:xfrm>
        </p:spPr>
        <p:txBody>
          <a:bodyPr numCol="3" spcCol="720000">
            <a:noAutofit/>
          </a:bodyPr>
          <a:lstStyle>
            <a:lvl1pPr marL="0" indent="0" rtl="0">
              <a:spcBef>
                <a:spcPts val="600"/>
              </a:spcBef>
              <a:buNone/>
              <a:defRPr sz="1200"/>
            </a:lvl1pPr>
            <a:lvl2pPr marL="457145" indent="0" rtl="0">
              <a:spcBef>
                <a:spcPts val="600"/>
              </a:spcBef>
              <a:buNone/>
              <a:defRPr sz="1200"/>
            </a:lvl2pPr>
            <a:lvl3pPr marL="914285" indent="0" rtl="0">
              <a:spcBef>
                <a:spcPts val="600"/>
              </a:spcBef>
              <a:buNone/>
              <a:defRPr sz="1200"/>
            </a:lvl3pPr>
            <a:lvl4pPr marL="1371427" indent="0" rtl="0">
              <a:spcBef>
                <a:spcPts val="600"/>
              </a:spcBef>
              <a:buNone/>
              <a:defRPr sz="1200"/>
            </a:lvl4pPr>
            <a:lvl5pPr marL="1828570" indent="0" rtl="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Suorakulmio 6">
            <a:extLst>
              <a:ext uri="{FF2B5EF4-FFF2-40B4-BE49-F238E27FC236}">
                <a16:creationId xmlns:a16="http://schemas.microsoft.com/office/drawing/2014/main" id="{71826CA2-492E-F396-E069-D17FCFCB6368}"/>
              </a:ext>
            </a:extLst>
          </p:cNvPr>
          <p:cNvSpPr/>
          <p:nvPr userDrawn="1"/>
        </p:nvSpPr>
        <p:spPr>
          <a:xfrm>
            <a:off x="64800" y="6176964"/>
            <a:ext cx="1850400" cy="555528"/>
          </a:xfrm>
          <a:prstGeom prst="rect">
            <a:avLst/>
          </a:prstGeom>
          <a:solidFill>
            <a:srgbClr val="EDEDFC"/>
          </a:solidFill>
          <a:ln>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1034491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yhjä">
    <p:bg>
      <p:bgPr>
        <a:solidFill>
          <a:srgbClr val="FCEDF6">
            <a:alpha val="80000"/>
          </a:srgbClr>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F8DBD1F-3EF7-C43F-B3FC-E65FBBBABE6F}"/>
              </a:ext>
            </a:extLst>
          </p:cNvPr>
          <p:cNvGraphicFramePr>
            <a:graphicFrameLocks noChangeAspect="1"/>
          </p:cNvGraphicFramePr>
          <p:nvPr userDrawn="1">
            <p:custDataLst>
              <p:tags r:id="rId1"/>
            </p:custDataLst>
            <p:extLst>
              <p:ext uri="{D42A27DB-BD31-4B8C-83A1-F6EECF244321}">
                <p14:modId xmlns:p14="http://schemas.microsoft.com/office/powerpoint/2010/main" val="3284858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8" name="think-cell data - do not delete" hidden="1">
                        <a:extLst>
                          <a:ext uri="{FF2B5EF4-FFF2-40B4-BE49-F238E27FC236}">
                            <a16:creationId xmlns:a16="http://schemas.microsoft.com/office/drawing/2014/main" id="{AF8DBD1F-3EF7-C43F-B3FC-E65FBBBABE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5"/>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A74BC9A0-11E9-D753-2612-9349C7089449}"/>
              </a:ext>
            </a:extLst>
          </p:cNvPr>
          <p:cNvSpPr>
            <a:spLocks noGrp="1"/>
          </p:cNvSpPr>
          <p:nvPr>
            <p:ph type="title"/>
          </p:nvPr>
        </p:nvSpPr>
        <p:spPr>
          <a:xfrm>
            <a:off x="451413" y="822684"/>
            <a:ext cx="11289174" cy="868004"/>
          </a:xfrm>
        </p:spPr>
        <p:txBody>
          <a:bodyPr vert="horz">
            <a:normAutofit/>
          </a:bodyPr>
          <a:lstStyle>
            <a:lvl1pPr rtl="0">
              <a:defRPr sz="2600" b="1" i="0">
                <a:solidFill>
                  <a:schemeClr val="accent3">
                    <a:lumMod val="75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96B030F1-EFE2-123B-D07F-AABD8FFDE6E9}"/>
              </a:ext>
            </a:extLst>
          </p:cNvPr>
          <p:cNvSpPr>
            <a:spLocks noGrp="1"/>
          </p:cNvSpPr>
          <p:nvPr>
            <p:ph sz="half" idx="1"/>
          </p:nvPr>
        </p:nvSpPr>
        <p:spPr>
          <a:xfrm>
            <a:off x="451413" y="1825625"/>
            <a:ext cx="11289174" cy="4351339"/>
          </a:xfrm>
        </p:spPr>
        <p:txBody>
          <a:bodyPr numCol="3" spcCol="720000">
            <a:noAutofit/>
          </a:bodyPr>
          <a:lstStyle>
            <a:lvl1pPr marL="0" indent="0" rtl="0">
              <a:spcBef>
                <a:spcPts val="600"/>
              </a:spcBef>
              <a:buNone/>
              <a:defRPr sz="1200"/>
            </a:lvl1pPr>
            <a:lvl2pPr marL="457145" indent="0" rtl="0">
              <a:spcBef>
                <a:spcPts val="600"/>
              </a:spcBef>
              <a:buNone/>
              <a:defRPr sz="1200"/>
            </a:lvl2pPr>
            <a:lvl3pPr marL="914285" indent="0" rtl="0">
              <a:spcBef>
                <a:spcPts val="600"/>
              </a:spcBef>
              <a:buNone/>
              <a:defRPr sz="1200"/>
            </a:lvl3pPr>
            <a:lvl4pPr marL="1371427" indent="0" rtl="0">
              <a:spcBef>
                <a:spcPts val="600"/>
              </a:spcBef>
              <a:buNone/>
              <a:defRPr sz="1200"/>
            </a:lvl4pPr>
            <a:lvl5pPr marL="1828570" indent="0" rtl="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894660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yhjä">
    <p:bg>
      <p:bgPr>
        <a:solidFill>
          <a:srgbClr val="FCEDF6">
            <a:alpha val="80000"/>
          </a:srgbClr>
        </a:solidFill>
        <a:effectLst/>
      </p:bgPr>
    </p:bg>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CF0866FF-D5D5-2D20-6553-C34AC035F0D7}"/>
              </a:ext>
            </a:extLst>
          </p:cNvPr>
          <p:cNvGraphicFramePr>
            <a:graphicFrameLocks noChangeAspect="1"/>
          </p:cNvGraphicFramePr>
          <p:nvPr userDrawn="1">
            <p:custDataLst>
              <p:tags r:id="rId1"/>
            </p:custDataLst>
            <p:extLst>
              <p:ext uri="{D42A27DB-BD31-4B8C-83A1-F6EECF244321}">
                <p14:modId xmlns:p14="http://schemas.microsoft.com/office/powerpoint/2010/main" val="1836213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22" name="think-cell data - do not delete" hidden="1">
                        <a:extLst>
                          <a:ext uri="{FF2B5EF4-FFF2-40B4-BE49-F238E27FC236}">
                            <a16:creationId xmlns:a16="http://schemas.microsoft.com/office/drawing/2014/main" id="{CF0866FF-D5D5-2D20-6553-C34AC035F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5"/>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A74BC9A0-11E9-D753-2612-9349C7089449}"/>
              </a:ext>
            </a:extLst>
          </p:cNvPr>
          <p:cNvSpPr>
            <a:spLocks noGrp="1"/>
          </p:cNvSpPr>
          <p:nvPr>
            <p:ph type="title"/>
          </p:nvPr>
        </p:nvSpPr>
        <p:spPr>
          <a:xfrm>
            <a:off x="451413" y="822684"/>
            <a:ext cx="11289174" cy="868004"/>
          </a:xfrm>
        </p:spPr>
        <p:txBody>
          <a:bodyPr vert="horz">
            <a:normAutofit/>
          </a:bodyPr>
          <a:lstStyle>
            <a:lvl1pPr rtl="0">
              <a:defRPr sz="2600" b="1" i="0">
                <a:solidFill>
                  <a:schemeClr val="accent3">
                    <a:lumMod val="75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96B030F1-EFE2-123B-D07F-AABD8FFDE6E9}"/>
              </a:ext>
            </a:extLst>
          </p:cNvPr>
          <p:cNvSpPr>
            <a:spLocks noGrp="1"/>
          </p:cNvSpPr>
          <p:nvPr>
            <p:ph sz="half" idx="1"/>
          </p:nvPr>
        </p:nvSpPr>
        <p:spPr>
          <a:xfrm>
            <a:off x="451413" y="1825625"/>
            <a:ext cx="11289174" cy="4351339"/>
          </a:xfrm>
        </p:spPr>
        <p:txBody>
          <a:bodyPr numCol="3" spcCol="720000">
            <a:noAutofit/>
          </a:bodyPr>
          <a:lstStyle>
            <a:lvl1pPr marL="0" indent="0" rtl="0">
              <a:spcBef>
                <a:spcPts val="600"/>
              </a:spcBef>
              <a:buNone/>
              <a:defRPr sz="1200"/>
            </a:lvl1pPr>
            <a:lvl2pPr marL="457145" indent="0" rtl="0">
              <a:spcBef>
                <a:spcPts val="600"/>
              </a:spcBef>
              <a:buNone/>
              <a:defRPr sz="1200"/>
            </a:lvl2pPr>
            <a:lvl3pPr marL="914285" indent="0" rtl="0">
              <a:spcBef>
                <a:spcPts val="600"/>
              </a:spcBef>
              <a:buNone/>
              <a:defRPr sz="1200"/>
            </a:lvl3pPr>
            <a:lvl4pPr marL="1371427" indent="0" rtl="0">
              <a:spcBef>
                <a:spcPts val="600"/>
              </a:spcBef>
              <a:buNone/>
              <a:defRPr sz="1200"/>
            </a:lvl4pPr>
            <a:lvl5pPr marL="1828570" indent="0" rtl="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Rectangle 3">
            <a:extLst>
              <a:ext uri="{FF2B5EF4-FFF2-40B4-BE49-F238E27FC236}">
                <a16:creationId xmlns:a16="http://schemas.microsoft.com/office/drawing/2014/main" id="{526EB075-E510-3604-0DAB-A749278C5B74}"/>
              </a:ext>
            </a:extLst>
          </p:cNvPr>
          <p:cNvSpPr/>
          <p:nvPr userDrawn="1"/>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5">
            <a:extLst>
              <a:ext uri="{FF2B5EF4-FFF2-40B4-BE49-F238E27FC236}">
                <a16:creationId xmlns:a16="http://schemas.microsoft.com/office/drawing/2014/main" id="{05727ECC-3307-85B8-1B03-2D1A75CAEADB}"/>
              </a:ext>
            </a:extLst>
          </p:cNvPr>
          <p:cNvSpPr/>
          <p:nvPr userDrawn="1"/>
        </p:nvSpPr>
        <p:spPr>
          <a:xfrm>
            <a:off x="7322756" y="-1"/>
            <a:ext cx="2427068" cy="525093"/>
          </a:xfrm>
          <a:prstGeom prst="rect">
            <a:avLst/>
          </a:prstGeom>
          <a:solidFill>
            <a:srgbClr val="FD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6">
            <a:extLst>
              <a:ext uri="{FF2B5EF4-FFF2-40B4-BE49-F238E27FC236}">
                <a16:creationId xmlns:a16="http://schemas.microsoft.com/office/drawing/2014/main" id="{E2971453-FD5D-C423-19AB-237CB6E765F9}"/>
              </a:ext>
            </a:extLst>
          </p:cNvPr>
          <p:cNvSpPr/>
          <p:nvPr userDrawn="1"/>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Liitteet</a:t>
            </a:r>
          </a:p>
        </p:txBody>
      </p:sp>
      <p:sp>
        <p:nvSpPr>
          <p:cNvPr id="10" name="Rectangle 7">
            <a:extLst>
              <a:ext uri="{FF2B5EF4-FFF2-40B4-BE49-F238E27FC236}">
                <a16:creationId xmlns:a16="http://schemas.microsoft.com/office/drawing/2014/main" id="{83FCBADB-7936-4ABF-21A1-1AD7B94CBFC0}"/>
              </a:ext>
            </a:extLst>
          </p:cNvPr>
          <p:cNvSpPr/>
          <p:nvPr userDrawn="1"/>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ED0E93"/>
                </a:solidFill>
                <a:effectLst/>
                <a:uLnTx/>
                <a:uFillTx/>
                <a:latin typeface="Arial" panose="020B0604020202020204"/>
                <a:ea typeface="Inter" panose="02000503000000020004" pitchFamily="2" charset="0"/>
                <a:cs typeface="+mn-cs"/>
              </a:rPr>
              <a:t>Kehittäminen</a:t>
            </a:r>
            <a:br>
              <a:rPr kumimoji="0" lang="fi-FI" sz="1250" b="1" i="0" u="none" strike="noStrike" kern="1200" cap="none" spc="31" normalizeH="0" baseline="0" noProof="0">
                <a:ln>
                  <a:noFill/>
                </a:ln>
                <a:solidFill>
                  <a:srgbClr val="ED0E93"/>
                </a:solidFill>
                <a:effectLst/>
                <a:uLnTx/>
                <a:uFillTx/>
                <a:latin typeface="Arial" panose="020B0604020202020204"/>
                <a:ea typeface="Inter" panose="02000503000000020004" pitchFamily="2" charset="0"/>
                <a:cs typeface="+mn-cs"/>
              </a:rPr>
            </a:br>
            <a:r>
              <a:rPr kumimoji="0" lang="fi-FI" sz="1250" b="1" i="0" u="none" strike="noStrike" kern="1200" cap="none" spc="31" normalizeH="0" baseline="0" noProof="0">
                <a:ln>
                  <a:noFill/>
                </a:ln>
                <a:solidFill>
                  <a:srgbClr val="ED0E93"/>
                </a:solidFill>
                <a:effectLst/>
                <a:uLnTx/>
                <a:uFillTx/>
                <a:latin typeface="Arial" panose="020B0604020202020204"/>
                <a:ea typeface="Inter" panose="02000503000000020004" pitchFamily="2" charset="0"/>
                <a:cs typeface="+mn-cs"/>
              </a:rPr>
              <a:t>&amp; seuranta</a:t>
            </a:r>
          </a:p>
        </p:txBody>
      </p:sp>
      <p:sp>
        <p:nvSpPr>
          <p:cNvPr id="11" name="Rectangle 8">
            <a:extLst>
              <a:ext uri="{FF2B5EF4-FFF2-40B4-BE49-F238E27FC236}">
                <a16:creationId xmlns:a16="http://schemas.microsoft.com/office/drawing/2014/main" id="{DA4D0B96-F52B-383B-DC29-287EB64E3C11}"/>
              </a:ext>
            </a:extLst>
          </p:cNvPr>
          <p:cNvSpPr/>
          <p:nvPr userDrawn="1"/>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Toimintaperiaatteet </a:t>
            </a:r>
            <a:b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b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&amp; käytännöt</a:t>
            </a:r>
          </a:p>
        </p:txBody>
      </p:sp>
      <p:sp>
        <p:nvSpPr>
          <p:cNvPr id="12" name="Rectangle 9">
            <a:extLst>
              <a:ext uri="{FF2B5EF4-FFF2-40B4-BE49-F238E27FC236}">
                <a16:creationId xmlns:a16="http://schemas.microsoft.com/office/drawing/2014/main" id="{5B2F3AD8-ADFC-0278-B731-5C930EF35944}"/>
              </a:ext>
            </a:extLst>
          </p:cNvPr>
          <p:cNvSpPr/>
          <p:nvPr userDrawn="1"/>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Toimintayksikön tiedot</a:t>
            </a:r>
          </a:p>
        </p:txBody>
      </p:sp>
      <p:sp>
        <p:nvSpPr>
          <p:cNvPr id="13" name="Rectangle 10">
            <a:extLst>
              <a:ext uri="{FF2B5EF4-FFF2-40B4-BE49-F238E27FC236}">
                <a16:creationId xmlns:a16="http://schemas.microsoft.com/office/drawing/2014/main" id="{32231B9F-6D05-9EF0-E5D4-67A858456CF6}"/>
              </a:ext>
            </a:extLst>
          </p:cNvPr>
          <p:cNvSpPr/>
          <p:nvPr userDrawn="1"/>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Sisällysluettelo</a:t>
            </a:r>
          </a:p>
        </p:txBody>
      </p:sp>
      <p:cxnSp>
        <p:nvCxnSpPr>
          <p:cNvPr id="14" name="Straight Connector 11">
            <a:extLst>
              <a:ext uri="{FF2B5EF4-FFF2-40B4-BE49-F238E27FC236}">
                <a16:creationId xmlns:a16="http://schemas.microsoft.com/office/drawing/2014/main" id="{727A058F-8312-668C-EFAD-99D6C4586854}"/>
              </a:ext>
            </a:extLst>
          </p:cNvPr>
          <p:cNvCxnSpPr>
            <a:cxnSpLocks/>
          </p:cNvCxnSpPr>
          <p:nvPr userDrawn="1"/>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7">
            <a:extLst>
              <a:ext uri="{FF2B5EF4-FFF2-40B4-BE49-F238E27FC236}">
                <a16:creationId xmlns:a16="http://schemas.microsoft.com/office/drawing/2014/main" id="{C7FE136E-1AE6-8F8E-DA88-29BEFDD945A2}"/>
              </a:ext>
            </a:extLst>
          </p:cNvPr>
          <p:cNvCxnSpPr>
            <a:cxnSpLocks/>
          </p:cNvCxnSpPr>
          <p:nvPr userDrawn="1"/>
        </p:nvCxnSpPr>
        <p:spPr>
          <a:xfrm flipH="1">
            <a:off x="4876800" y="0"/>
            <a:ext cx="987"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9">
            <a:extLst>
              <a:ext uri="{FF2B5EF4-FFF2-40B4-BE49-F238E27FC236}">
                <a16:creationId xmlns:a16="http://schemas.microsoft.com/office/drawing/2014/main" id="{70DF553E-4B0B-6655-B53D-4990B3D18A7A}"/>
              </a:ext>
            </a:extLst>
          </p:cNvPr>
          <p:cNvCxnSpPr>
            <a:cxnSpLocks/>
          </p:cNvCxnSpPr>
          <p:nvPr userDrawn="1"/>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20">
            <a:extLst>
              <a:ext uri="{FF2B5EF4-FFF2-40B4-BE49-F238E27FC236}">
                <a16:creationId xmlns:a16="http://schemas.microsoft.com/office/drawing/2014/main" id="{553E269D-CAA9-BA3F-0E4B-D6F86728CF2B}"/>
              </a:ext>
            </a:extLst>
          </p:cNvPr>
          <p:cNvCxnSpPr>
            <a:cxnSpLocks/>
          </p:cNvCxnSpPr>
          <p:nvPr userDrawn="1"/>
        </p:nvCxnSpPr>
        <p:spPr>
          <a:xfrm>
            <a:off x="9753600" y="0"/>
            <a:ext cx="0" cy="518181"/>
          </a:xfrm>
          <a:prstGeom prst="line">
            <a:avLst/>
          </a:prstGeom>
          <a:ln w="19050" cap="sq">
            <a:noFill/>
            <a:round/>
          </a:ln>
        </p:spPr>
        <p:style>
          <a:lnRef idx="1">
            <a:schemeClr val="accent1"/>
          </a:lnRef>
          <a:fillRef idx="0">
            <a:schemeClr val="accent1"/>
          </a:fillRef>
          <a:effectRef idx="0">
            <a:schemeClr val="accent1"/>
          </a:effectRef>
          <a:fontRef idx="minor">
            <a:schemeClr val="tx1"/>
          </a:fontRef>
        </p:style>
      </p:cxnSp>
      <p:cxnSp>
        <p:nvCxnSpPr>
          <p:cNvPr id="18" name="Straight Connector 21">
            <a:extLst>
              <a:ext uri="{FF2B5EF4-FFF2-40B4-BE49-F238E27FC236}">
                <a16:creationId xmlns:a16="http://schemas.microsoft.com/office/drawing/2014/main" id="{9770894E-BDB3-D050-6653-6CC714938797}"/>
              </a:ext>
            </a:extLst>
          </p:cNvPr>
          <p:cNvCxnSpPr>
            <a:cxnSpLocks/>
          </p:cNvCxnSpPr>
          <p:nvPr userDrawn="1"/>
        </p:nvCxnSpPr>
        <p:spPr>
          <a:xfrm flipH="1">
            <a:off x="9753600" y="518181"/>
            <a:ext cx="2439699"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22">
            <a:extLst>
              <a:ext uri="{FF2B5EF4-FFF2-40B4-BE49-F238E27FC236}">
                <a16:creationId xmlns:a16="http://schemas.microsoft.com/office/drawing/2014/main" id="{E60E18EE-26FE-0843-A7A2-3AAE64074FA5}"/>
              </a:ext>
            </a:extLst>
          </p:cNvPr>
          <p:cNvCxnSpPr>
            <a:cxnSpLocks/>
          </p:cNvCxnSpPr>
          <p:nvPr userDrawn="1"/>
        </p:nvCxnSpPr>
        <p:spPr>
          <a:xfrm flipH="1">
            <a:off x="-8540" y="516156"/>
            <a:ext cx="7320947"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19">
            <a:extLst>
              <a:ext uri="{FF2B5EF4-FFF2-40B4-BE49-F238E27FC236}">
                <a16:creationId xmlns:a16="http://schemas.microsoft.com/office/drawing/2014/main" id="{6C36FB33-8E61-2F72-9C04-BAD980AE9800}"/>
              </a:ext>
            </a:extLst>
          </p:cNvPr>
          <p:cNvCxnSpPr>
            <a:cxnSpLocks/>
          </p:cNvCxnSpPr>
          <p:nvPr userDrawn="1"/>
        </p:nvCxnSpPr>
        <p:spPr>
          <a:xfrm>
            <a:off x="9747031" y="-2025"/>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650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yhjä">
    <p:bg>
      <p:bgPr>
        <a:solidFill>
          <a:srgbClr val="FCEDF6">
            <a:alpha val="80000"/>
          </a:srgbClr>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266B318-2653-A847-06EB-C865B581A3E4}"/>
              </a:ext>
            </a:extLst>
          </p:cNvPr>
          <p:cNvGraphicFramePr>
            <a:graphicFrameLocks noChangeAspect="1"/>
          </p:cNvGraphicFramePr>
          <p:nvPr userDrawn="1">
            <p:custDataLst>
              <p:tags r:id="rId1"/>
            </p:custDataLst>
            <p:extLst>
              <p:ext uri="{D42A27DB-BD31-4B8C-83A1-F6EECF244321}">
                <p14:modId xmlns:p14="http://schemas.microsoft.com/office/powerpoint/2010/main" val="3837549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5" name="think-cell data - do not delete" hidden="1">
                        <a:extLst>
                          <a:ext uri="{FF2B5EF4-FFF2-40B4-BE49-F238E27FC236}">
                            <a16:creationId xmlns:a16="http://schemas.microsoft.com/office/drawing/2014/main" id="{0266B318-2653-A847-06EB-C865B581A3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A74BC9A0-11E9-D753-2612-9349C7089449}"/>
              </a:ext>
            </a:extLst>
          </p:cNvPr>
          <p:cNvSpPr>
            <a:spLocks noGrp="1"/>
          </p:cNvSpPr>
          <p:nvPr>
            <p:ph type="title"/>
          </p:nvPr>
        </p:nvSpPr>
        <p:spPr>
          <a:xfrm>
            <a:off x="451413" y="822684"/>
            <a:ext cx="11289174" cy="868004"/>
          </a:xfrm>
        </p:spPr>
        <p:txBody>
          <a:bodyPr vert="horz">
            <a:normAutofit/>
          </a:bodyPr>
          <a:lstStyle>
            <a:lvl1pPr rtl="0">
              <a:defRPr sz="2600" b="1" i="0">
                <a:solidFill>
                  <a:schemeClr val="accent3">
                    <a:lumMod val="75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96B030F1-EFE2-123B-D07F-AABD8FFDE6E9}"/>
              </a:ext>
            </a:extLst>
          </p:cNvPr>
          <p:cNvSpPr>
            <a:spLocks noGrp="1"/>
          </p:cNvSpPr>
          <p:nvPr>
            <p:ph sz="half" idx="1"/>
          </p:nvPr>
        </p:nvSpPr>
        <p:spPr>
          <a:xfrm>
            <a:off x="451413" y="1825625"/>
            <a:ext cx="11289174" cy="4351339"/>
          </a:xfrm>
        </p:spPr>
        <p:txBody>
          <a:bodyPr numCol="3" spcCol="720000">
            <a:noAutofit/>
          </a:bodyPr>
          <a:lstStyle>
            <a:lvl1pPr marL="0" indent="0" rtl="0">
              <a:spcBef>
                <a:spcPts val="600"/>
              </a:spcBef>
              <a:buNone/>
              <a:defRPr sz="1200"/>
            </a:lvl1pPr>
            <a:lvl2pPr marL="457145" indent="0" rtl="0">
              <a:spcBef>
                <a:spcPts val="600"/>
              </a:spcBef>
              <a:buNone/>
              <a:defRPr sz="1200"/>
            </a:lvl2pPr>
            <a:lvl3pPr marL="914285" indent="0" rtl="0">
              <a:spcBef>
                <a:spcPts val="600"/>
              </a:spcBef>
              <a:buNone/>
              <a:defRPr sz="1200"/>
            </a:lvl3pPr>
            <a:lvl4pPr marL="1371427" indent="0" rtl="0">
              <a:spcBef>
                <a:spcPts val="600"/>
              </a:spcBef>
              <a:buNone/>
              <a:defRPr sz="1200"/>
            </a:lvl4pPr>
            <a:lvl5pPr marL="1828570" indent="0" rtl="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48729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F3CDE66-82D4-0F77-DD8A-EC52B1FA5A8C}"/>
              </a:ext>
            </a:extLst>
          </p:cNvPr>
          <p:cNvGraphicFramePr>
            <a:graphicFrameLocks noChangeAspect="1"/>
          </p:cNvGraphicFramePr>
          <p:nvPr userDrawn="1">
            <p:custDataLst>
              <p:tags r:id="rId1"/>
            </p:custDataLst>
            <p:extLst>
              <p:ext uri="{D42A27DB-BD31-4B8C-83A1-F6EECF244321}">
                <p14:modId xmlns:p14="http://schemas.microsoft.com/office/powerpoint/2010/main" val="3556900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6" name="think-cell data - do not delete" hidden="1">
                        <a:extLst>
                          <a:ext uri="{FF2B5EF4-FFF2-40B4-BE49-F238E27FC236}">
                            <a16:creationId xmlns:a16="http://schemas.microsoft.com/office/drawing/2014/main" id="{EF3CDE66-82D4-0F77-DD8A-EC52B1FA5A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36">
            <a:extLst>
              <a:ext uri="{FF2B5EF4-FFF2-40B4-BE49-F238E27FC236}">
                <a16:creationId xmlns:a16="http://schemas.microsoft.com/office/drawing/2014/main" id="{050D9C7D-714A-E961-6790-86C42FBE4729}"/>
              </a:ext>
            </a:extLst>
          </p:cNvPr>
          <p:cNvSpPr/>
          <p:nvPr userDrawn="1"/>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chemeClr val="tx1">
                    <a:lumMod val="75000"/>
                    <a:lumOff val="25000"/>
                  </a:schemeClr>
                </a:solidFill>
                <a:effectLst/>
                <a:uLnTx/>
                <a:uFillTx/>
                <a:latin typeface="Arial" panose="020B0604020202020204"/>
                <a:ea typeface="Inter" panose="02000503000000020004" pitchFamily="2" charset="0"/>
                <a:cs typeface="+mn-cs"/>
              </a:rPr>
              <a:t>Liitteet</a:t>
            </a:r>
          </a:p>
        </p:txBody>
      </p:sp>
      <p:sp>
        <p:nvSpPr>
          <p:cNvPr id="8" name="Rectangle 37">
            <a:extLst>
              <a:ext uri="{FF2B5EF4-FFF2-40B4-BE49-F238E27FC236}">
                <a16:creationId xmlns:a16="http://schemas.microsoft.com/office/drawing/2014/main" id="{87F0D37B-BD12-5F01-D563-31232C7D1E15}"/>
              </a:ext>
            </a:extLst>
          </p:cNvPr>
          <p:cNvSpPr/>
          <p:nvPr userDrawn="1"/>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Kehittäminen</a:t>
            </a:r>
            <a:b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b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&amp; seuranta</a:t>
            </a:r>
          </a:p>
        </p:txBody>
      </p:sp>
      <p:sp>
        <p:nvSpPr>
          <p:cNvPr id="9" name="Rectangle 38">
            <a:extLst>
              <a:ext uri="{FF2B5EF4-FFF2-40B4-BE49-F238E27FC236}">
                <a16:creationId xmlns:a16="http://schemas.microsoft.com/office/drawing/2014/main" id="{BF16CA5E-7C55-4974-051E-D2DB067C0FE1}"/>
              </a:ext>
            </a:extLst>
          </p:cNvPr>
          <p:cNvSpPr/>
          <p:nvPr userDrawn="1"/>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Toimintaperiaatteet </a:t>
            </a:r>
            <a:b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b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&amp; käytännöt</a:t>
            </a:r>
          </a:p>
        </p:txBody>
      </p:sp>
      <p:sp>
        <p:nvSpPr>
          <p:cNvPr id="10" name="Rectangle 39">
            <a:extLst>
              <a:ext uri="{FF2B5EF4-FFF2-40B4-BE49-F238E27FC236}">
                <a16:creationId xmlns:a16="http://schemas.microsoft.com/office/drawing/2014/main" id="{F16E5374-A3B1-D53D-082E-774B23BCF4DC}"/>
              </a:ext>
            </a:extLst>
          </p:cNvPr>
          <p:cNvSpPr/>
          <p:nvPr userDrawn="1"/>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Toimintayksikön tiedot</a:t>
            </a:r>
          </a:p>
        </p:txBody>
      </p:sp>
      <p:sp>
        <p:nvSpPr>
          <p:cNvPr id="11" name="Rectangle 40">
            <a:extLst>
              <a:ext uri="{FF2B5EF4-FFF2-40B4-BE49-F238E27FC236}">
                <a16:creationId xmlns:a16="http://schemas.microsoft.com/office/drawing/2014/main" id="{ED060CC1-79F5-7614-B77D-E88E585AC134}"/>
              </a:ext>
            </a:extLst>
          </p:cNvPr>
          <p:cNvSpPr/>
          <p:nvPr userDrawn="1"/>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mn-ea"/>
                <a:cs typeface="+mn-cs"/>
              </a:rPr>
              <a:t>Sisällysluettelo</a:t>
            </a:r>
          </a:p>
        </p:txBody>
      </p:sp>
      <p:cxnSp>
        <p:nvCxnSpPr>
          <p:cNvPr id="12" name="Straight Connector 41">
            <a:extLst>
              <a:ext uri="{FF2B5EF4-FFF2-40B4-BE49-F238E27FC236}">
                <a16:creationId xmlns:a16="http://schemas.microsoft.com/office/drawing/2014/main" id="{394B3EF3-7BC8-C233-9783-303BB7FAB51D}"/>
              </a:ext>
            </a:extLst>
          </p:cNvPr>
          <p:cNvCxnSpPr>
            <a:cxnSpLocks/>
          </p:cNvCxnSpPr>
          <p:nvPr userDrawn="1"/>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42">
            <a:extLst>
              <a:ext uri="{FF2B5EF4-FFF2-40B4-BE49-F238E27FC236}">
                <a16:creationId xmlns:a16="http://schemas.microsoft.com/office/drawing/2014/main" id="{BC07BA31-9603-F06F-B47F-FE2568A6BABE}"/>
              </a:ext>
            </a:extLst>
          </p:cNvPr>
          <p:cNvCxnSpPr>
            <a:cxnSpLocks/>
          </p:cNvCxnSpPr>
          <p:nvPr userDrawn="1"/>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43">
            <a:extLst>
              <a:ext uri="{FF2B5EF4-FFF2-40B4-BE49-F238E27FC236}">
                <a16:creationId xmlns:a16="http://schemas.microsoft.com/office/drawing/2014/main" id="{B6B7FBDA-EB40-B175-AC61-48006E0C7A37}"/>
              </a:ext>
            </a:extLst>
          </p:cNvPr>
          <p:cNvCxnSpPr>
            <a:cxnSpLocks/>
          </p:cNvCxnSpPr>
          <p:nvPr userDrawn="1"/>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44">
            <a:extLst>
              <a:ext uri="{FF2B5EF4-FFF2-40B4-BE49-F238E27FC236}">
                <a16:creationId xmlns:a16="http://schemas.microsoft.com/office/drawing/2014/main" id="{ED567682-8531-A5DE-F3F8-54AACBE99FE8}"/>
              </a:ext>
            </a:extLst>
          </p:cNvPr>
          <p:cNvCxnSpPr>
            <a:cxnSpLocks/>
          </p:cNvCxnSpPr>
          <p:nvPr userDrawn="1"/>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45">
            <a:extLst>
              <a:ext uri="{FF2B5EF4-FFF2-40B4-BE49-F238E27FC236}">
                <a16:creationId xmlns:a16="http://schemas.microsoft.com/office/drawing/2014/main" id="{C4A58796-9AE2-E16A-4058-3836F23BC626}"/>
              </a:ext>
            </a:extLst>
          </p:cNvPr>
          <p:cNvCxnSpPr>
            <a:cxnSpLocks/>
          </p:cNvCxnSpPr>
          <p:nvPr userDrawn="1"/>
        </p:nvCxnSpPr>
        <p:spPr>
          <a:xfrm flipH="1">
            <a:off x="-2538" y="532326"/>
            <a:ext cx="9758676"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7" name="Title 48">
            <a:extLst>
              <a:ext uri="{FF2B5EF4-FFF2-40B4-BE49-F238E27FC236}">
                <a16:creationId xmlns:a16="http://schemas.microsoft.com/office/drawing/2014/main" id="{E69FAA82-31FB-CBAD-3967-53A9D622AF77}"/>
              </a:ext>
            </a:extLst>
          </p:cNvPr>
          <p:cNvSpPr>
            <a:spLocks noGrp="1"/>
          </p:cNvSpPr>
          <p:nvPr>
            <p:ph type="title"/>
          </p:nvPr>
        </p:nvSpPr>
        <p:spPr>
          <a:xfrm>
            <a:off x="451413" y="822684"/>
            <a:ext cx="11289174" cy="868004"/>
          </a:xfrm>
        </p:spPr>
        <p:txBody>
          <a:bodyPr/>
          <a:lstStyle>
            <a:lvl1pPr rtl="0">
              <a:defRPr/>
            </a:lvl1pPr>
          </a:lstStyle>
          <a:p>
            <a:endParaRPr lang="fi-FI"/>
          </a:p>
        </p:txBody>
      </p:sp>
      <p:sp>
        <p:nvSpPr>
          <p:cNvPr id="18" name="Content Placeholder 29">
            <a:extLst>
              <a:ext uri="{FF2B5EF4-FFF2-40B4-BE49-F238E27FC236}">
                <a16:creationId xmlns:a16="http://schemas.microsoft.com/office/drawing/2014/main" id="{151DC8EC-DDFF-E5E7-78C9-4EE40BCC0707}"/>
              </a:ext>
            </a:extLst>
          </p:cNvPr>
          <p:cNvSpPr>
            <a:spLocks noGrp="1"/>
          </p:cNvSpPr>
          <p:nvPr>
            <p:ph sz="half" idx="1"/>
          </p:nvPr>
        </p:nvSpPr>
        <p:spPr>
          <a:xfrm>
            <a:off x="451413" y="1825625"/>
            <a:ext cx="11289174" cy="3942129"/>
          </a:xfrm>
        </p:spPr>
        <p:txBody>
          <a:bodyPr numCol="1"/>
          <a:lstStyle>
            <a:lvl1pPr rtl="0">
              <a:defRPr/>
            </a:lvl1pPr>
          </a:lstStyle>
          <a:p>
            <a:pPr>
              <a:lnSpc>
                <a:spcPct val="107000"/>
              </a:lnSpc>
              <a:spcAft>
                <a:spcPts val="800"/>
              </a:spcAft>
            </a:pPr>
            <a:endParaRPr lang="fi-FI"/>
          </a:p>
        </p:txBody>
      </p:sp>
      <p:pic>
        <p:nvPicPr>
          <p:cNvPr id="19" name="Kuva 18">
            <a:extLst>
              <a:ext uri="{FF2B5EF4-FFF2-40B4-BE49-F238E27FC236}">
                <a16:creationId xmlns:a16="http://schemas.microsoft.com/office/drawing/2014/main" id="{AA7D838F-96CF-9D8D-75C9-3E89CE950696}"/>
              </a:ext>
            </a:extLst>
          </p:cNvPr>
          <p:cNvPicPr>
            <a:picLocks noChangeAspect="1"/>
          </p:cNvPicPr>
          <p:nvPr userDrawn="1"/>
        </p:nvPicPr>
        <p:blipFill>
          <a:blip r:embed="rId5"/>
          <a:srcRect/>
          <a:stretch/>
        </p:blipFill>
        <p:spPr>
          <a:xfrm>
            <a:off x="156873" y="6158852"/>
            <a:ext cx="1583792" cy="573640"/>
          </a:xfrm>
          <a:prstGeom prst="rect">
            <a:avLst/>
          </a:prstGeom>
        </p:spPr>
      </p:pic>
    </p:spTree>
    <p:extLst>
      <p:ext uri="{BB962C8B-B14F-4D97-AF65-F5344CB8AC3E}">
        <p14:creationId xmlns:p14="http://schemas.microsoft.com/office/powerpoint/2010/main" val="1796581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yhjä">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C2D370A-F698-B380-3C1F-8F00801B71FE}"/>
              </a:ext>
            </a:extLst>
          </p:cNvPr>
          <p:cNvGraphicFramePr>
            <a:graphicFrameLocks noChangeAspect="1"/>
          </p:cNvGraphicFramePr>
          <p:nvPr userDrawn="1">
            <p:custDataLst>
              <p:tags r:id="rId1"/>
            </p:custDataLst>
            <p:extLst>
              <p:ext uri="{D42A27DB-BD31-4B8C-83A1-F6EECF244321}">
                <p14:modId xmlns:p14="http://schemas.microsoft.com/office/powerpoint/2010/main" val="3305651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8" name="think-cell data - do not delete" hidden="1">
                        <a:extLst>
                          <a:ext uri="{FF2B5EF4-FFF2-40B4-BE49-F238E27FC236}">
                            <a16:creationId xmlns:a16="http://schemas.microsoft.com/office/drawing/2014/main" id="{7C2D370A-F698-B380-3C1F-8F00801B71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5"/>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A74BC9A0-11E9-D753-2612-9349C7089449}"/>
              </a:ext>
            </a:extLst>
          </p:cNvPr>
          <p:cNvSpPr>
            <a:spLocks noGrp="1"/>
          </p:cNvSpPr>
          <p:nvPr>
            <p:ph type="title"/>
          </p:nvPr>
        </p:nvSpPr>
        <p:spPr>
          <a:xfrm>
            <a:off x="451413" y="822684"/>
            <a:ext cx="11289174" cy="868004"/>
          </a:xfrm>
        </p:spPr>
        <p:txBody>
          <a:bodyPr vert="horz">
            <a:normAutofit/>
          </a:bodyPr>
          <a:lstStyle>
            <a:lvl1pPr rtl="0">
              <a:defRPr sz="2600" b="1" i="0">
                <a:solidFill>
                  <a:schemeClr val="tx1">
                    <a:lumMod val="75000"/>
                    <a:lumOff val="25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96B030F1-EFE2-123B-D07F-AABD8FFDE6E9}"/>
              </a:ext>
            </a:extLst>
          </p:cNvPr>
          <p:cNvSpPr>
            <a:spLocks noGrp="1"/>
          </p:cNvSpPr>
          <p:nvPr>
            <p:ph sz="half" idx="1"/>
          </p:nvPr>
        </p:nvSpPr>
        <p:spPr>
          <a:xfrm>
            <a:off x="451413" y="1825625"/>
            <a:ext cx="11289174" cy="4351339"/>
          </a:xfrm>
        </p:spPr>
        <p:txBody>
          <a:bodyPr numCol="3" spcCol="720000">
            <a:noAutofit/>
          </a:bodyPr>
          <a:lstStyle>
            <a:lvl1pPr marL="0" indent="0" rtl="0">
              <a:spcBef>
                <a:spcPts val="600"/>
              </a:spcBef>
              <a:buNone/>
              <a:defRPr sz="1200"/>
            </a:lvl1pPr>
            <a:lvl2pPr marL="457145" indent="0" rtl="0">
              <a:spcBef>
                <a:spcPts val="600"/>
              </a:spcBef>
              <a:buNone/>
              <a:defRPr sz="1200"/>
            </a:lvl2pPr>
            <a:lvl3pPr marL="914285" indent="0" rtl="0">
              <a:spcBef>
                <a:spcPts val="600"/>
              </a:spcBef>
              <a:buNone/>
              <a:defRPr sz="1200"/>
            </a:lvl3pPr>
            <a:lvl4pPr marL="1371427" indent="0" rtl="0">
              <a:spcBef>
                <a:spcPts val="600"/>
              </a:spcBef>
              <a:buNone/>
              <a:defRPr sz="1200"/>
            </a:lvl4pPr>
            <a:lvl5pPr marL="1828570" indent="0" rtl="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52916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37F4749B-0331-F07F-30E6-43E6AD8D7C05}"/>
              </a:ext>
            </a:extLst>
          </p:cNvPr>
          <p:cNvSpPr>
            <a:spLocks noGrp="1"/>
          </p:cNvSpPr>
          <p:nvPr>
            <p:ph type="pic" sz="quarter" idx="13"/>
          </p:nvPr>
        </p:nvSpPr>
        <p:spPr>
          <a:xfrm>
            <a:off x="0" y="0"/>
            <a:ext cx="12192000" cy="6858000"/>
          </a:xfrm>
        </p:spPr>
        <p:txBody>
          <a:bodyPr/>
          <a:lstStyle/>
          <a:p>
            <a:endParaRPr lang="fi-FI"/>
          </a:p>
        </p:txBody>
      </p:sp>
    </p:spTree>
    <p:extLst>
      <p:ext uri="{BB962C8B-B14F-4D97-AF65-F5344CB8AC3E}">
        <p14:creationId xmlns:p14="http://schemas.microsoft.com/office/powerpoint/2010/main" val="297967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8EA4B8F-FC69-9A30-B96B-8112CFC44C32}"/>
              </a:ext>
            </a:extLst>
          </p:cNvPr>
          <p:cNvGraphicFramePr>
            <a:graphicFrameLocks noChangeAspect="1"/>
          </p:cNvGraphicFramePr>
          <p:nvPr userDrawn="1">
            <p:custDataLst>
              <p:tags r:id="rId1"/>
            </p:custDataLst>
            <p:extLst>
              <p:ext uri="{D42A27DB-BD31-4B8C-83A1-F6EECF244321}">
                <p14:modId xmlns:p14="http://schemas.microsoft.com/office/powerpoint/2010/main" val="3534327482"/>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58EA4B8F-FC69-9A30-B96B-8112CFC44C32}"/>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1AECBDAE-1288-D085-31EA-BED9CDD5F296}"/>
              </a:ext>
            </a:extLst>
          </p:cNvPr>
          <p:cNvSpPr>
            <a:spLocks noGrp="1"/>
          </p:cNvSpPr>
          <p:nvPr>
            <p:ph type="title" hasCustomPrompt="1"/>
          </p:nvPr>
        </p:nvSpPr>
        <p:spPr>
          <a:xfrm>
            <a:off x="831851" y="1973943"/>
            <a:ext cx="9923236" cy="2080532"/>
          </a:xfrm>
        </p:spPr>
        <p:txBody>
          <a:bodyPr vert="horz" anchor="b">
            <a:normAutofit/>
          </a:bodyPr>
          <a:lstStyle>
            <a:lvl1pPr>
              <a:defRPr sz="7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E0D286-6933-F4F2-8F3F-27A1153ADA15}"/>
              </a:ext>
            </a:extLst>
          </p:cNvPr>
          <p:cNvSpPr>
            <a:spLocks noGrp="1"/>
          </p:cNvSpPr>
          <p:nvPr>
            <p:ph type="body" idx="1"/>
          </p:nvPr>
        </p:nvSpPr>
        <p:spPr>
          <a:xfrm>
            <a:off x="831851" y="4589470"/>
            <a:ext cx="10515600" cy="1201737"/>
          </a:xfrm>
        </p:spPr>
        <p:txBody>
          <a:bodyPr/>
          <a:lstStyle>
            <a:lvl1pPr marL="0" indent="0">
              <a:buNone/>
              <a:defRPr sz="2400" b="1">
                <a:solidFill>
                  <a:schemeClr val="tx1"/>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fi-FI"/>
              <a:t>Muokkaa tekstin perustyylejä napsauttamalla</a:t>
            </a:r>
          </a:p>
        </p:txBody>
      </p:sp>
      <p:sp>
        <p:nvSpPr>
          <p:cNvPr id="7" name="Päivämäärän paikkamerkki 3">
            <a:extLst>
              <a:ext uri="{FF2B5EF4-FFF2-40B4-BE49-F238E27FC236}">
                <a16:creationId xmlns:a16="http://schemas.microsoft.com/office/drawing/2014/main" id="{95E4B719-D3AF-4730-40A0-0AC35D675151}"/>
              </a:ext>
            </a:extLst>
          </p:cNvPr>
          <p:cNvSpPr>
            <a:spLocks noGrp="1"/>
          </p:cNvSpPr>
          <p:nvPr>
            <p:ph type="dt" sz="half" idx="10"/>
          </p:nvPr>
        </p:nvSpPr>
        <p:spPr>
          <a:xfrm>
            <a:off x="4724400" y="6356352"/>
            <a:ext cx="2743200" cy="365125"/>
          </a:xfrm>
        </p:spPr>
        <p:txBody>
          <a:bodyPr/>
          <a:lstStyle>
            <a:lvl1pPr algn="ctr">
              <a:defRPr>
                <a:solidFill>
                  <a:schemeClr val="tx1"/>
                </a:solidFill>
              </a:defRPr>
            </a:lvl1pPr>
          </a:lstStyle>
          <a:p>
            <a:fld id="{E82995AC-F008-1E4B-9263-D2B18A52AAEA}" type="datetimeFigureOut">
              <a:rPr lang="fi-FI" smtClean="0"/>
              <a:pPr/>
              <a:t>14.6.2024</a:t>
            </a:fld>
            <a:endParaRPr lang="fi-FI"/>
          </a:p>
        </p:txBody>
      </p:sp>
      <p:sp>
        <p:nvSpPr>
          <p:cNvPr id="8" name="Dian numeron paikkamerkki 5">
            <a:extLst>
              <a:ext uri="{FF2B5EF4-FFF2-40B4-BE49-F238E27FC236}">
                <a16:creationId xmlns:a16="http://schemas.microsoft.com/office/drawing/2014/main" id="{E17B9B39-FF83-B0CE-8032-5A1F6E0FD7E7}"/>
              </a:ext>
            </a:extLst>
          </p:cNvPr>
          <p:cNvSpPr>
            <a:spLocks noGrp="1"/>
          </p:cNvSpPr>
          <p:nvPr>
            <p:ph type="sldNum" sz="quarter" idx="12"/>
          </p:nvPr>
        </p:nvSpPr>
        <p:spPr>
          <a:xfrm>
            <a:off x="8610600" y="6356352"/>
            <a:ext cx="2743200" cy="365125"/>
          </a:xfrm>
        </p:spPr>
        <p:txBody>
          <a:bodyPr/>
          <a:lstStyle>
            <a:lvl1pPr>
              <a:defRPr>
                <a:solidFill>
                  <a:schemeClr val="tx1"/>
                </a:solidFill>
              </a:defRPr>
            </a:lvl1pPr>
          </a:lstStyle>
          <a:p>
            <a:fld id="{CF4BB44F-7B72-EC4D-BE8A-419BCE6CF7A5}" type="slidenum">
              <a:rPr lang="fi-FI" smtClean="0"/>
              <a:pPr/>
              <a:t>‹#›</a:t>
            </a:fld>
            <a:endParaRPr lang="fi-FI"/>
          </a:p>
        </p:txBody>
      </p:sp>
      <p:pic>
        <p:nvPicPr>
          <p:cNvPr id="6" name="Kuva 5">
            <a:extLst>
              <a:ext uri="{FF2B5EF4-FFF2-40B4-BE49-F238E27FC236}">
                <a16:creationId xmlns:a16="http://schemas.microsoft.com/office/drawing/2014/main" id="{80FD494A-292C-5386-DF9F-CA0C7809AF5F}"/>
              </a:ext>
            </a:extLst>
          </p:cNvPr>
          <p:cNvPicPr>
            <a:picLocks noChangeAspect="1"/>
          </p:cNvPicPr>
          <p:nvPr userDrawn="1"/>
        </p:nvPicPr>
        <p:blipFill>
          <a:blip r:embed="rId6"/>
          <a:srcRect/>
          <a:stretch/>
        </p:blipFill>
        <p:spPr>
          <a:xfrm>
            <a:off x="156873" y="6159044"/>
            <a:ext cx="1583792" cy="573261"/>
          </a:xfrm>
          <a:prstGeom prst="rect">
            <a:avLst/>
          </a:prstGeom>
        </p:spPr>
      </p:pic>
    </p:spTree>
    <p:extLst>
      <p:ext uri="{BB962C8B-B14F-4D97-AF65-F5344CB8AC3E}">
        <p14:creationId xmlns:p14="http://schemas.microsoft.com/office/powerpoint/2010/main" val="363890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uva ja pieni otsikk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8F976B4-49C4-1081-B3D9-D946C16989FE}"/>
              </a:ext>
            </a:extLst>
          </p:cNvPr>
          <p:cNvGraphicFramePr>
            <a:graphicFrameLocks noChangeAspect="1"/>
          </p:cNvGraphicFramePr>
          <p:nvPr userDrawn="1">
            <p:custDataLst>
              <p:tags r:id="rId1"/>
            </p:custDataLst>
            <p:extLst>
              <p:ext uri="{D42A27DB-BD31-4B8C-83A1-F6EECF244321}">
                <p14:modId xmlns:p14="http://schemas.microsoft.com/office/powerpoint/2010/main" val="915618753"/>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68F976B4-49C4-1081-B3D9-D946C16989FE}"/>
                          </a:ext>
                        </a:extLst>
                      </p:cNvPr>
                      <p:cNvPicPr/>
                      <p:nvPr/>
                    </p:nvPicPr>
                    <p:blipFill>
                      <a:blip r:embed="rId4"/>
                      <a:stretch>
                        <a:fillRect/>
                      </a:stretch>
                    </p:blipFill>
                    <p:spPr>
                      <a:xfrm>
                        <a:off x="1589" y="1591"/>
                        <a:ext cx="1227" cy="1588"/>
                      </a:xfrm>
                      <a:prstGeom prst="rect">
                        <a:avLst/>
                      </a:prstGeom>
                    </p:spPr>
                  </p:pic>
                </p:oleObj>
              </mc:Fallback>
            </mc:AlternateContent>
          </a:graphicData>
        </a:graphic>
      </p:graphicFrame>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9219287" y="6356353"/>
            <a:ext cx="1231447" cy="364163"/>
          </a:xfrm>
        </p:spPr>
        <p:txBody>
          <a:bodyPr/>
          <a:lstStyle>
            <a:lvl1pPr algn="r" rtl="0">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10646229" y="6356353"/>
            <a:ext cx="707571" cy="364163"/>
          </a:xfrm>
        </p:spPr>
        <p:txBody>
          <a:bodyPr/>
          <a:lstStyle>
            <a:lvl1pPr rtl="0">
              <a:defRPr/>
            </a:lvl1pPr>
          </a:lstStyle>
          <a:p>
            <a:fld id="{CF4BB44F-7B72-EC4D-BE8A-419BCE6CF7A5}" type="slidenum">
              <a:rPr lang="fi-FI" smtClean="0"/>
              <a:pPr/>
              <a:t>‹#›</a:t>
            </a:fld>
            <a:endParaRPr lang="fi-FI"/>
          </a:p>
        </p:txBody>
      </p:sp>
      <p:sp>
        <p:nvSpPr>
          <p:cNvPr id="3" name="Kuvan paikkamerkki 2">
            <a:extLst>
              <a:ext uri="{FF2B5EF4-FFF2-40B4-BE49-F238E27FC236}">
                <a16:creationId xmlns:a16="http://schemas.microsoft.com/office/drawing/2014/main" id="{37F4749B-0331-F07F-30E6-43E6AD8D7C05}"/>
              </a:ext>
            </a:extLst>
          </p:cNvPr>
          <p:cNvSpPr>
            <a:spLocks noGrp="1"/>
          </p:cNvSpPr>
          <p:nvPr>
            <p:ph type="pic" sz="quarter" idx="13"/>
          </p:nvPr>
        </p:nvSpPr>
        <p:spPr>
          <a:xfrm>
            <a:off x="0" y="7"/>
            <a:ext cx="12192000" cy="5845175"/>
          </a:xfrm>
        </p:spPr>
        <p:txBody>
          <a:bodyPr/>
          <a:lstStyle/>
          <a:p>
            <a:endParaRPr lang="fi-FI"/>
          </a:p>
        </p:txBody>
      </p:sp>
      <p:sp>
        <p:nvSpPr>
          <p:cNvPr id="4" name="Otsikko 1">
            <a:extLst>
              <a:ext uri="{FF2B5EF4-FFF2-40B4-BE49-F238E27FC236}">
                <a16:creationId xmlns:a16="http://schemas.microsoft.com/office/drawing/2014/main" id="{9CF0ADC2-03DA-C1B2-4E44-44A846F91FF5}"/>
              </a:ext>
            </a:extLst>
          </p:cNvPr>
          <p:cNvSpPr>
            <a:spLocks noGrp="1"/>
          </p:cNvSpPr>
          <p:nvPr>
            <p:ph type="title"/>
          </p:nvPr>
        </p:nvSpPr>
        <p:spPr>
          <a:xfrm>
            <a:off x="2223573" y="6183089"/>
            <a:ext cx="6800211" cy="495299"/>
          </a:xfrm>
        </p:spPr>
        <p:txBody>
          <a:bodyPr vert="horz">
            <a:noAutofit/>
          </a:bodyPr>
          <a:lstStyle>
            <a:lvl1pPr rtl="0">
              <a:defRPr sz="2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8" name="Kuva 7">
            <a:extLst>
              <a:ext uri="{FF2B5EF4-FFF2-40B4-BE49-F238E27FC236}">
                <a16:creationId xmlns:a16="http://schemas.microsoft.com/office/drawing/2014/main" id="{69499BBA-DF86-CACC-7E66-1BC3557E24C9}"/>
              </a:ext>
            </a:extLst>
          </p:cNvPr>
          <p:cNvPicPr>
            <a:picLocks noChangeAspect="1"/>
          </p:cNvPicPr>
          <p:nvPr userDrawn="1"/>
        </p:nvPicPr>
        <p:blipFill>
          <a:blip r:embed="rId5"/>
          <a:srcRect/>
          <a:stretch/>
        </p:blipFill>
        <p:spPr>
          <a:xfrm>
            <a:off x="156873" y="6158852"/>
            <a:ext cx="1583792" cy="573640"/>
          </a:xfrm>
          <a:prstGeom prst="rect">
            <a:avLst/>
          </a:prstGeom>
        </p:spPr>
      </p:pic>
    </p:spTree>
    <p:extLst>
      <p:ext uri="{BB962C8B-B14F-4D97-AF65-F5344CB8AC3E}">
        <p14:creationId xmlns:p14="http://schemas.microsoft.com/office/powerpoint/2010/main" val="1475110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6DAE5CA1-7D40-C5E5-4771-E0A3C37D1DC9}"/>
              </a:ext>
            </a:extLst>
          </p:cNvPr>
          <p:cNvGraphicFramePr>
            <a:graphicFrameLocks noChangeAspect="1"/>
          </p:cNvGraphicFramePr>
          <p:nvPr userDrawn="1">
            <p:custDataLst>
              <p:tags r:id="rId1"/>
            </p:custDataLst>
            <p:extLst>
              <p:ext uri="{D42A27DB-BD31-4B8C-83A1-F6EECF244321}">
                <p14:modId xmlns:p14="http://schemas.microsoft.com/office/powerpoint/2010/main" val="5075012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9" name="think-cell data - do not delete" hidden="1">
                        <a:extLst>
                          <a:ext uri="{FF2B5EF4-FFF2-40B4-BE49-F238E27FC236}">
                            <a16:creationId xmlns:a16="http://schemas.microsoft.com/office/drawing/2014/main" id="{6DAE5CA1-7D40-C5E5-4771-E0A3C37D1D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48">
            <a:extLst>
              <a:ext uri="{FF2B5EF4-FFF2-40B4-BE49-F238E27FC236}">
                <a16:creationId xmlns:a16="http://schemas.microsoft.com/office/drawing/2014/main" id="{BEB2C391-3B20-0498-E422-05199EEA7A27}"/>
              </a:ext>
            </a:extLst>
          </p:cNvPr>
          <p:cNvSpPr>
            <a:spLocks noGrp="1"/>
          </p:cNvSpPr>
          <p:nvPr>
            <p:ph type="title"/>
          </p:nvPr>
        </p:nvSpPr>
        <p:spPr>
          <a:xfrm>
            <a:off x="451413" y="820946"/>
            <a:ext cx="11289174" cy="868004"/>
          </a:xfrm>
        </p:spPr>
        <p:txBody>
          <a:bodyPr vert="horz"/>
          <a:lstStyle>
            <a:lvl1pPr rtl="0">
              <a:defRPr/>
            </a:lvl1pPr>
          </a:lstStyle>
          <a:p>
            <a:endParaRPr lang="fi-FI"/>
          </a:p>
        </p:txBody>
      </p:sp>
      <p:sp>
        <p:nvSpPr>
          <p:cNvPr id="7" name="Rectangle 34">
            <a:extLst>
              <a:ext uri="{FF2B5EF4-FFF2-40B4-BE49-F238E27FC236}">
                <a16:creationId xmlns:a16="http://schemas.microsoft.com/office/drawing/2014/main" id="{61D6B59A-320E-7062-29AC-888378E27945}"/>
              </a:ext>
            </a:extLst>
          </p:cNvPr>
          <p:cNvSpPr/>
          <p:nvPr userDrawn="1"/>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36">
            <a:extLst>
              <a:ext uri="{FF2B5EF4-FFF2-40B4-BE49-F238E27FC236}">
                <a16:creationId xmlns:a16="http://schemas.microsoft.com/office/drawing/2014/main" id="{2CA392DB-594A-36DA-4F1A-CDDBE2BA12F5}"/>
              </a:ext>
            </a:extLst>
          </p:cNvPr>
          <p:cNvSpPr>
            <a:spLocks/>
          </p:cNvSpPr>
          <p:nvPr userDrawn="1"/>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Liitteet</a:t>
            </a:r>
          </a:p>
        </p:txBody>
      </p:sp>
      <p:sp>
        <p:nvSpPr>
          <p:cNvPr id="9" name="Rectangle 37">
            <a:extLst>
              <a:ext uri="{FF2B5EF4-FFF2-40B4-BE49-F238E27FC236}">
                <a16:creationId xmlns:a16="http://schemas.microsoft.com/office/drawing/2014/main" id="{3A6CA045-8F78-0FAE-C8B0-DD9F29E732E1}"/>
              </a:ext>
            </a:extLst>
          </p:cNvPr>
          <p:cNvSpPr/>
          <p:nvPr userDrawn="1"/>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Kehittäminen</a:t>
            </a:r>
            <a:b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b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&amp; seuranta</a:t>
            </a:r>
          </a:p>
        </p:txBody>
      </p:sp>
      <p:sp>
        <p:nvSpPr>
          <p:cNvPr id="10" name="Rectangle 38">
            <a:extLst>
              <a:ext uri="{FF2B5EF4-FFF2-40B4-BE49-F238E27FC236}">
                <a16:creationId xmlns:a16="http://schemas.microsoft.com/office/drawing/2014/main" id="{F716BE8F-3A45-30FB-4A5D-AAFC835858B1}"/>
              </a:ext>
            </a:extLst>
          </p:cNvPr>
          <p:cNvSpPr>
            <a:spLocks/>
          </p:cNvSpPr>
          <p:nvPr userDrawn="1"/>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Toimintaperiaatteet </a:t>
            </a:r>
            <a:b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b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&amp; käytännöt</a:t>
            </a:r>
          </a:p>
        </p:txBody>
      </p:sp>
      <p:sp>
        <p:nvSpPr>
          <p:cNvPr id="11" name="Rectangle 39">
            <a:extLst>
              <a:ext uri="{FF2B5EF4-FFF2-40B4-BE49-F238E27FC236}">
                <a16:creationId xmlns:a16="http://schemas.microsoft.com/office/drawing/2014/main" id="{68E2AA57-D0D2-1E26-C65E-AD8CCFF1BE88}"/>
              </a:ext>
            </a:extLst>
          </p:cNvPr>
          <p:cNvSpPr/>
          <p:nvPr userDrawn="1"/>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FFFFFF">
                    <a:lumMod val="65000"/>
                  </a:srgbClr>
                </a:solidFill>
                <a:effectLst/>
                <a:uLnTx/>
                <a:uFillTx/>
                <a:latin typeface="Arial" panose="020B0604020202020204"/>
                <a:ea typeface="Inter" panose="02000503000000020004" pitchFamily="2" charset="0"/>
                <a:cs typeface="+mn-cs"/>
              </a:rPr>
              <a:t>Toimintayksikön tiedot</a:t>
            </a:r>
          </a:p>
        </p:txBody>
      </p:sp>
      <p:sp>
        <p:nvSpPr>
          <p:cNvPr id="12" name="Rectangle 40">
            <a:extLst>
              <a:ext uri="{FF2B5EF4-FFF2-40B4-BE49-F238E27FC236}">
                <a16:creationId xmlns:a16="http://schemas.microsoft.com/office/drawing/2014/main" id="{37AAED1E-C3B4-D250-0B24-FE1751712E9D}"/>
              </a:ext>
            </a:extLst>
          </p:cNvPr>
          <p:cNvSpPr/>
          <p:nvPr userDrawn="1"/>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ts val="1400"/>
              </a:lnSpc>
              <a:spcBef>
                <a:spcPts val="0"/>
              </a:spcBef>
              <a:spcAft>
                <a:spcPts val="0"/>
              </a:spcAft>
              <a:buClrTx/>
              <a:buSzTx/>
              <a:buFontTx/>
              <a:buNone/>
              <a:tabLst/>
              <a:defRPr/>
            </a:pPr>
            <a:r>
              <a:rPr kumimoji="0" lang="fi-FI" sz="1250" b="1" i="0" u="none" strike="noStrike" kern="1200" cap="none" spc="31" normalizeH="0" baseline="0" noProof="0">
                <a:ln>
                  <a:noFill/>
                </a:ln>
                <a:solidFill>
                  <a:srgbClr val="000000">
                    <a:lumMod val="75000"/>
                    <a:lumOff val="25000"/>
                  </a:srgbClr>
                </a:solidFill>
                <a:effectLst/>
                <a:uLnTx/>
                <a:uFillTx/>
                <a:latin typeface="Arial" panose="020B0604020202020204"/>
                <a:ea typeface="Inter" panose="02000503000000020004" pitchFamily="2" charset="0"/>
                <a:cs typeface="+mn-cs"/>
              </a:rPr>
              <a:t>Sisällysluettelo</a:t>
            </a:r>
          </a:p>
        </p:txBody>
      </p:sp>
      <p:cxnSp>
        <p:nvCxnSpPr>
          <p:cNvPr id="13" name="Straight Connector 41">
            <a:extLst>
              <a:ext uri="{FF2B5EF4-FFF2-40B4-BE49-F238E27FC236}">
                <a16:creationId xmlns:a16="http://schemas.microsoft.com/office/drawing/2014/main" id="{D8FEC7D2-10C8-A9B2-9905-22747F89AD0A}"/>
              </a:ext>
            </a:extLst>
          </p:cNvPr>
          <p:cNvCxnSpPr>
            <a:cxnSpLocks/>
          </p:cNvCxnSpPr>
          <p:nvPr userDrawn="1"/>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C79CC661-C667-C108-1138-3249B3F495ED}"/>
              </a:ext>
            </a:extLst>
          </p:cNvPr>
          <p:cNvCxnSpPr>
            <a:cxnSpLocks/>
          </p:cNvCxnSpPr>
          <p:nvPr userDrawn="1"/>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D0511799-89F5-6450-2385-7F9386CE842B}"/>
              </a:ext>
            </a:extLst>
          </p:cNvPr>
          <p:cNvCxnSpPr>
            <a:cxnSpLocks/>
          </p:cNvCxnSpPr>
          <p:nvPr userDrawn="1"/>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6950DF6A-AB08-25F2-BB18-F4A9455107D8}"/>
              </a:ext>
            </a:extLst>
          </p:cNvPr>
          <p:cNvCxnSpPr>
            <a:cxnSpLocks/>
          </p:cNvCxnSpPr>
          <p:nvPr userDrawn="1"/>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61291EA2-35AE-25AD-0DE9-8D389697D130}"/>
              </a:ext>
            </a:extLst>
          </p:cNvPr>
          <p:cNvCxnSpPr>
            <a:cxnSpLocks/>
          </p:cNvCxnSpPr>
          <p:nvPr userDrawn="1"/>
        </p:nvCxnSpPr>
        <p:spPr>
          <a:xfrm flipH="1">
            <a:off x="2434623" y="518181"/>
            <a:ext cx="9758676"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0" name="TextBox 3">
            <a:extLst>
              <a:ext uri="{FF2B5EF4-FFF2-40B4-BE49-F238E27FC236}">
                <a16:creationId xmlns:a16="http://schemas.microsoft.com/office/drawing/2014/main" id="{345462BC-156E-68C4-A149-68B56A0B871B}"/>
              </a:ext>
            </a:extLst>
          </p:cNvPr>
          <p:cNvSpPr txBox="1">
            <a:spLocks/>
          </p:cNvSpPr>
          <p:nvPr userDrawn="1"/>
        </p:nvSpPr>
        <p:spPr>
          <a:xfrm>
            <a:off x="8576750" y="1984726"/>
            <a:ext cx="3191591" cy="707886"/>
          </a:xfrm>
          <a:prstGeom prst="rect">
            <a:avLst/>
          </a:prstGeom>
          <a:noFill/>
        </p:spPr>
        <p:txBody>
          <a:bodyPr wrap="square" rtlCol="0">
            <a:spAutoFit/>
          </a:bodyPr>
          <a:lstStyle/>
          <a:p>
            <a:pPr marL="0" marR="0" lvl="1" indent="0" algn="l" defTabSz="914377" rtl="0" eaLnBrk="1" fontAlgn="auto" latinLnBrk="0" hangingPunct="1">
              <a:lnSpc>
                <a:spcPct val="100000"/>
              </a:lnSpc>
              <a:spcBef>
                <a:spcPts val="0"/>
              </a:spcBef>
              <a:spcAft>
                <a:spcPts val="600"/>
              </a:spcAft>
              <a:buClrTx/>
              <a:buSzTx/>
              <a:buFontTx/>
              <a:buNone/>
              <a:tabLst/>
              <a:defRPr/>
            </a:pPr>
            <a:r>
              <a:rPr kumimoji="0" lang="fi-FI" sz="2000" b="1" i="0" u="none" strike="noStrike" kern="1200" cap="none" spc="0" normalizeH="0" baseline="0" noProof="0">
                <a:ln>
                  <a:noFill/>
                </a:ln>
                <a:solidFill>
                  <a:srgbClr val="ED0E93"/>
                </a:solidFill>
                <a:effectLst/>
                <a:uLnTx/>
                <a:uFillTx/>
                <a:latin typeface="Arial Black" panose="020B0A04020102020204"/>
                <a:ea typeface="Inter" panose="02000503000000020004" pitchFamily="2" charset="0"/>
                <a:cs typeface="+mn-cs"/>
              </a:rPr>
              <a:t>Kehittäminen ja seuranta</a:t>
            </a:r>
            <a:endParaRPr kumimoji="0" lang="fi-FI" sz="1200" b="0" i="0" u="none" strike="noStrike" kern="1200" cap="none" spc="0" normalizeH="0" baseline="0" noProof="0">
              <a:ln>
                <a:noFill/>
              </a:ln>
              <a:solidFill>
                <a:srgbClr val="ED0E93"/>
              </a:solidFill>
              <a:effectLst/>
              <a:uLnTx/>
              <a:uFillTx/>
              <a:latin typeface="Arial Black" panose="020B0A04020102020204"/>
              <a:ea typeface="Inter" panose="02000503000000020004" pitchFamily="2" charset="0"/>
              <a:cs typeface="Times New Roman" panose="02020603050405020304" pitchFamily="18" charset="0"/>
            </a:endParaRPr>
          </a:p>
        </p:txBody>
      </p:sp>
      <p:sp>
        <p:nvSpPr>
          <p:cNvPr id="22" name="TextBox 6">
            <a:extLst>
              <a:ext uri="{FF2B5EF4-FFF2-40B4-BE49-F238E27FC236}">
                <a16:creationId xmlns:a16="http://schemas.microsoft.com/office/drawing/2014/main" id="{F9CAD2F0-5907-B1DD-FBF1-D616465D00D8}"/>
              </a:ext>
            </a:extLst>
          </p:cNvPr>
          <p:cNvSpPr txBox="1">
            <a:spLocks/>
          </p:cNvSpPr>
          <p:nvPr userDrawn="1"/>
        </p:nvSpPr>
        <p:spPr>
          <a:xfrm>
            <a:off x="423659" y="1973954"/>
            <a:ext cx="3168000" cy="123110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fi-FI" sz="2000" b="1" i="0" u="none" strike="noStrike" kern="1200" cap="none" spc="0" normalizeH="0" baseline="0" noProof="0">
                <a:ln>
                  <a:noFill/>
                </a:ln>
                <a:solidFill>
                  <a:srgbClr val="00FF00">
                    <a:lumMod val="50000"/>
                  </a:srgbClr>
                </a:solidFill>
                <a:effectLst/>
                <a:uLnTx/>
                <a:uFillTx/>
                <a:latin typeface="Arial Black" panose="020B0A04020102020204"/>
                <a:ea typeface="Inter" panose="02000503000000020004" pitchFamily="2" charset="0"/>
                <a:cs typeface="Times New Roman" panose="02020603050405020304" pitchFamily="18" charset="0"/>
              </a:rPr>
              <a:t>Toimintayksikön tiedot</a:t>
            </a:r>
          </a:p>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fi-FI" sz="1200" b="0" i="0" u="none" strike="noStrike" kern="1200" cap="none" spc="0" normalizeH="0" baseline="0" noProof="0">
              <a:ln>
                <a:noFill/>
              </a:ln>
              <a:solidFill>
                <a:srgbClr val="00FF00">
                  <a:lumMod val="50000"/>
                </a:srgbClr>
              </a:solidFill>
              <a:effectLst/>
              <a:uLnTx/>
              <a:uFillTx/>
              <a:latin typeface="Arial Black" panose="020B0A04020102020204"/>
              <a:ea typeface="Inter" panose="02000503000000020004" pitchFamily="2"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fi-FI" sz="1200"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endParaRPr>
          </a:p>
        </p:txBody>
      </p:sp>
      <p:cxnSp>
        <p:nvCxnSpPr>
          <p:cNvPr id="23" name="Straight Connector 12">
            <a:extLst>
              <a:ext uri="{FF2B5EF4-FFF2-40B4-BE49-F238E27FC236}">
                <a16:creationId xmlns:a16="http://schemas.microsoft.com/office/drawing/2014/main" id="{A3CE86BA-5D61-3C93-C8F8-50DF341428CD}"/>
              </a:ext>
            </a:extLst>
          </p:cNvPr>
          <p:cNvCxnSpPr>
            <a:cxnSpLocks/>
          </p:cNvCxnSpPr>
          <p:nvPr userDrawn="1"/>
        </p:nvCxnSpPr>
        <p:spPr>
          <a:xfrm>
            <a:off x="3793281" y="2085277"/>
            <a:ext cx="0" cy="3843323"/>
          </a:xfrm>
          <a:prstGeom prst="line">
            <a:avLst/>
          </a:prstGeom>
          <a:ln w="158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16">
            <a:extLst>
              <a:ext uri="{FF2B5EF4-FFF2-40B4-BE49-F238E27FC236}">
                <a16:creationId xmlns:a16="http://schemas.microsoft.com/office/drawing/2014/main" id="{7D563F2C-DE2D-FC1F-E66F-F23680AC2F5E}"/>
              </a:ext>
            </a:extLst>
          </p:cNvPr>
          <p:cNvCxnSpPr>
            <a:cxnSpLocks/>
          </p:cNvCxnSpPr>
          <p:nvPr userDrawn="1"/>
        </p:nvCxnSpPr>
        <p:spPr>
          <a:xfrm>
            <a:off x="8300019" y="2085278"/>
            <a:ext cx="0" cy="3843322"/>
          </a:xfrm>
          <a:prstGeom prst="line">
            <a:avLst/>
          </a:prstGeom>
          <a:ln w="158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5" name="TextBox 8">
            <a:extLst>
              <a:ext uri="{FF2B5EF4-FFF2-40B4-BE49-F238E27FC236}">
                <a16:creationId xmlns:a16="http://schemas.microsoft.com/office/drawing/2014/main" id="{08BDFEE3-10D8-1120-B523-53FA7D2AB18F}"/>
              </a:ext>
            </a:extLst>
          </p:cNvPr>
          <p:cNvSpPr txBox="1"/>
          <p:nvPr userDrawn="1"/>
        </p:nvSpPr>
        <p:spPr>
          <a:xfrm>
            <a:off x="4060761" y="1984726"/>
            <a:ext cx="4060127" cy="707886"/>
          </a:xfrm>
          <a:prstGeom prst="rect">
            <a:avLst/>
          </a:prstGeom>
          <a:noFill/>
        </p:spPr>
        <p:txBody>
          <a:bodyPr wrap="square">
            <a:spAutoFit/>
          </a:bodyPr>
          <a:lstStyle/>
          <a:p>
            <a:pPr marL="0" marR="0" lvl="1" indent="0" algn="l" defTabSz="914377" rtl="0" eaLnBrk="1" fontAlgn="auto" latinLnBrk="0" hangingPunct="1">
              <a:lnSpc>
                <a:spcPct val="100000"/>
              </a:lnSpc>
              <a:spcBef>
                <a:spcPts val="0"/>
              </a:spcBef>
              <a:spcAft>
                <a:spcPts val="600"/>
              </a:spcAft>
              <a:buClrTx/>
              <a:buSzTx/>
              <a:buFontTx/>
              <a:buNone/>
              <a:tabLst/>
              <a:defRPr/>
            </a:pPr>
            <a:r>
              <a:rPr kumimoji="0" lang="fi-FI" sz="2000" b="1"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cs typeface="+mn-cs"/>
              </a:rPr>
              <a:t>Toimintaperiaatteet ja käytännöt</a:t>
            </a:r>
            <a:endParaRPr kumimoji="0" lang="fi-FI" sz="1200" b="0"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cs typeface="Times New Roman" panose="02020603050405020304" pitchFamily="18" charset="0"/>
            </a:endParaRPr>
          </a:p>
        </p:txBody>
      </p:sp>
      <p:sp>
        <p:nvSpPr>
          <p:cNvPr id="28" name="Rectangle 33">
            <a:extLst>
              <a:ext uri="{FF2B5EF4-FFF2-40B4-BE49-F238E27FC236}">
                <a16:creationId xmlns:a16="http://schemas.microsoft.com/office/drawing/2014/main" id="{F2ED44E9-313B-CB6D-8383-4569D58DFF78}"/>
              </a:ext>
            </a:extLst>
          </p:cNvPr>
          <p:cNvSpPr/>
          <p:nvPr userDrawn="1"/>
        </p:nvSpPr>
        <p:spPr>
          <a:xfrm>
            <a:off x="1071632" y="4850441"/>
            <a:ext cx="200246" cy="1328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 name="Kuva 28">
            <a:extLst>
              <a:ext uri="{FF2B5EF4-FFF2-40B4-BE49-F238E27FC236}">
                <a16:creationId xmlns:a16="http://schemas.microsoft.com/office/drawing/2014/main" id="{4CEAC39C-D9E3-F4D9-305B-6FFC9BC4D0FB}"/>
              </a:ext>
            </a:extLst>
          </p:cNvPr>
          <p:cNvPicPr>
            <a:picLocks noChangeAspect="1"/>
          </p:cNvPicPr>
          <p:nvPr userDrawn="1"/>
        </p:nvPicPr>
        <p:blipFill>
          <a:blip r:embed="rId5"/>
          <a:srcRect/>
          <a:stretch/>
        </p:blipFill>
        <p:spPr>
          <a:xfrm>
            <a:off x="156873" y="6158852"/>
            <a:ext cx="1583792" cy="573640"/>
          </a:xfrm>
          <a:prstGeom prst="rect">
            <a:avLst/>
          </a:prstGeom>
        </p:spPr>
      </p:pic>
    </p:spTree>
    <p:extLst>
      <p:ext uri="{BB962C8B-B14F-4D97-AF65-F5344CB8AC3E}">
        <p14:creationId xmlns:p14="http://schemas.microsoft.com/office/powerpoint/2010/main" val="2314591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2 sisältöä + vinjett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1C0E48E-24CF-D5EE-78F7-5DBE20077D23}"/>
              </a:ext>
            </a:extLst>
          </p:cNvPr>
          <p:cNvGraphicFramePr>
            <a:graphicFrameLocks noChangeAspect="1"/>
          </p:cNvGraphicFramePr>
          <p:nvPr userDrawn="1">
            <p:custDataLst>
              <p:tags r:id="rId1"/>
            </p:custDataLst>
            <p:extLst>
              <p:ext uri="{D42A27DB-BD31-4B8C-83A1-F6EECF244321}">
                <p14:modId xmlns:p14="http://schemas.microsoft.com/office/powerpoint/2010/main" val="4291588507"/>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11C0E48E-24CF-D5EE-78F7-5DBE20077D23}"/>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67449369-040D-DA8F-BC32-67C4A1FC2838}"/>
              </a:ext>
            </a:extLst>
          </p:cNvPr>
          <p:cNvSpPr>
            <a:spLocks noGrp="1"/>
          </p:cNvSpPr>
          <p:nvPr>
            <p:ph type="title"/>
          </p:nvPr>
        </p:nvSpPr>
        <p:spPr>
          <a:xfrm>
            <a:off x="839788" y="987424"/>
            <a:ext cx="3932237" cy="1349149"/>
          </a:xfrm>
        </p:spPr>
        <p:txBody>
          <a:bodyPr vert="horz" anchor="t">
            <a:normAutofit/>
          </a:bodyPr>
          <a:lstStyle>
            <a:lvl1pPr rtl="0">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528C7785-E96C-4915-E791-B1239DF379E9}"/>
              </a:ext>
            </a:extLst>
          </p:cNvPr>
          <p:cNvSpPr>
            <a:spLocks noGrp="1"/>
          </p:cNvSpPr>
          <p:nvPr>
            <p:ph idx="1"/>
          </p:nvPr>
        </p:nvSpPr>
        <p:spPr>
          <a:xfrm>
            <a:off x="5183188" y="987432"/>
            <a:ext cx="6172200" cy="4873625"/>
          </a:xfrm>
        </p:spPr>
        <p:txBody>
          <a:bodyPr/>
          <a:lstStyle>
            <a:lvl1pPr rtl="0">
              <a:defRPr sz="2200"/>
            </a:lvl1pPr>
            <a:lvl2pPr rtl="0">
              <a:defRPr sz="2000"/>
            </a:lvl2pPr>
            <a:lvl3pPr rtl="0">
              <a:defRPr sz="1800"/>
            </a:lvl3pPr>
            <a:lvl4pPr rtl="0">
              <a:defRPr sz="1800"/>
            </a:lvl4pPr>
            <a:lvl5pPr rtl="0">
              <a:defRPr sz="18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7BEFCE9C-F690-FCB9-8192-B0B5481D9187}"/>
              </a:ext>
            </a:extLst>
          </p:cNvPr>
          <p:cNvSpPr>
            <a:spLocks noGrp="1"/>
          </p:cNvSpPr>
          <p:nvPr>
            <p:ph type="body" sz="half" idx="2"/>
          </p:nvPr>
        </p:nvSpPr>
        <p:spPr>
          <a:xfrm>
            <a:off x="839788" y="2552700"/>
            <a:ext cx="3932237" cy="3316288"/>
          </a:xfrm>
        </p:spPr>
        <p:txBody>
          <a:bodyPr/>
          <a:lstStyle>
            <a:lvl1pPr marL="0" indent="0" rtl="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8" name="Päivämäärän paikkamerkki 3">
            <a:extLst>
              <a:ext uri="{FF2B5EF4-FFF2-40B4-BE49-F238E27FC236}">
                <a16:creationId xmlns:a16="http://schemas.microsoft.com/office/drawing/2014/main" id="{B056715C-2651-5B8A-05E6-F48782E40F61}"/>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9" name="Dian numeron paikkamerkki 5">
            <a:extLst>
              <a:ext uri="{FF2B5EF4-FFF2-40B4-BE49-F238E27FC236}">
                <a16:creationId xmlns:a16="http://schemas.microsoft.com/office/drawing/2014/main" id="{31129085-A295-0A6E-94FC-47D277F0D613}"/>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pic>
        <p:nvPicPr>
          <p:cNvPr id="6" name="Kuva 5">
            <a:extLst>
              <a:ext uri="{FF2B5EF4-FFF2-40B4-BE49-F238E27FC236}">
                <a16:creationId xmlns:a16="http://schemas.microsoft.com/office/drawing/2014/main" id="{0859320E-18D8-AEB2-AD42-5D2A9F728955}"/>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4619459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sältö, vinjetti ja ku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608478A-06A5-4C6D-2499-D6A7F36A2F75}"/>
              </a:ext>
            </a:extLst>
          </p:cNvPr>
          <p:cNvGraphicFramePr>
            <a:graphicFrameLocks noChangeAspect="1"/>
          </p:cNvGraphicFramePr>
          <p:nvPr userDrawn="1">
            <p:custDataLst>
              <p:tags r:id="rId1"/>
            </p:custDataLst>
            <p:extLst>
              <p:ext uri="{D42A27DB-BD31-4B8C-83A1-F6EECF244321}">
                <p14:modId xmlns:p14="http://schemas.microsoft.com/office/powerpoint/2010/main" val="1470086796"/>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2608478A-06A5-4C6D-2499-D6A7F36A2F75}"/>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6096000" y="7"/>
            <a:ext cx="6096000" cy="6857999"/>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8" name="Päivämäärän paikkamerkki 3">
            <a:extLst>
              <a:ext uri="{FF2B5EF4-FFF2-40B4-BE49-F238E27FC236}">
                <a16:creationId xmlns:a16="http://schemas.microsoft.com/office/drawing/2014/main" id="{EE4F9586-C432-AE11-7264-82C4C00403F8}"/>
              </a:ext>
            </a:extLst>
          </p:cNvPr>
          <p:cNvSpPr>
            <a:spLocks noGrp="1"/>
          </p:cNvSpPr>
          <p:nvPr>
            <p:ph type="dt" sz="half" idx="10"/>
          </p:nvPr>
        </p:nvSpPr>
        <p:spPr>
          <a:xfrm>
            <a:off x="2875633" y="6176736"/>
            <a:ext cx="1445067" cy="365125"/>
          </a:xfrm>
        </p:spPr>
        <p:txBody>
          <a:bodyPr/>
          <a:lstStyle>
            <a:lvl1pPr algn="r" rtl="0">
              <a:defRPr/>
            </a:lvl1pPr>
          </a:lstStyle>
          <a:p>
            <a:fld id="{E82995AC-F008-1E4B-9263-D2B18A52AAEA}" type="datetimeFigureOut">
              <a:rPr lang="fi-FI" smtClean="0"/>
              <a:pPr/>
              <a:t>14.6.2024</a:t>
            </a:fld>
            <a:endParaRPr lang="fi-FI"/>
          </a:p>
        </p:txBody>
      </p:sp>
      <p:sp>
        <p:nvSpPr>
          <p:cNvPr id="9" name="Dian numeron paikkamerkki 5">
            <a:extLst>
              <a:ext uri="{FF2B5EF4-FFF2-40B4-BE49-F238E27FC236}">
                <a16:creationId xmlns:a16="http://schemas.microsoft.com/office/drawing/2014/main" id="{49DC83C4-F1E3-84BC-AED7-AE4701F7D221}"/>
              </a:ext>
            </a:extLst>
          </p:cNvPr>
          <p:cNvSpPr>
            <a:spLocks noGrp="1"/>
          </p:cNvSpPr>
          <p:nvPr>
            <p:ph type="sldNum" sz="quarter" idx="12"/>
          </p:nvPr>
        </p:nvSpPr>
        <p:spPr>
          <a:xfrm>
            <a:off x="4567917" y="6176736"/>
            <a:ext cx="673555" cy="365125"/>
          </a:xfrm>
        </p:spPr>
        <p:txBody>
          <a:bodyPr/>
          <a:lstStyle>
            <a:lvl1pPr rtl="0">
              <a:defRPr/>
            </a:lvl1pPr>
          </a:lstStyle>
          <a:p>
            <a:fld id="{CF4BB44F-7B72-EC4D-BE8A-419BCE6CF7A5}" type="slidenum">
              <a:rPr lang="fi-FI" smtClean="0"/>
              <a:pPr/>
              <a:t>‹#›</a:t>
            </a:fld>
            <a:endParaRPr lang="fi-FI"/>
          </a:p>
        </p:txBody>
      </p:sp>
      <p:sp>
        <p:nvSpPr>
          <p:cNvPr id="11" name="Otsikko 1">
            <a:extLst>
              <a:ext uri="{FF2B5EF4-FFF2-40B4-BE49-F238E27FC236}">
                <a16:creationId xmlns:a16="http://schemas.microsoft.com/office/drawing/2014/main" id="{765ACFD3-598A-4E3A-3030-467E94C567AB}"/>
              </a:ext>
            </a:extLst>
          </p:cNvPr>
          <p:cNvSpPr>
            <a:spLocks noGrp="1"/>
          </p:cNvSpPr>
          <p:nvPr>
            <p:ph type="title"/>
          </p:nvPr>
        </p:nvSpPr>
        <p:spPr>
          <a:xfrm>
            <a:off x="839789" y="987424"/>
            <a:ext cx="4401683" cy="1349149"/>
          </a:xfrm>
        </p:spPr>
        <p:txBody>
          <a:bodyPr vert="horz" anchor="t">
            <a:normAutofit/>
          </a:bodyPr>
          <a:lstStyle>
            <a:lvl1pPr rtl="0">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839789" y="2552700"/>
            <a:ext cx="4401683" cy="3316288"/>
          </a:xfrm>
        </p:spPr>
        <p:txBody>
          <a:bodyPr/>
          <a:lstStyle>
            <a:lvl1pPr marL="0" indent="0" rtl="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pic>
        <p:nvPicPr>
          <p:cNvPr id="4" name="Kuva 3">
            <a:extLst>
              <a:ext uri="{FF2B5EF4-FFF2-40B4-BE49-F238E27FC236}">
                <a16:creationId xmlns:a16="http://schemas.microsoft.com/office/drawing/2014/main" id="{421647B9-5E69-D268-3BC9-167E49B2B56D}"/>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2160683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uva ja sisältö">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25A6927-B0C2-FCEC-8A77-77CAB2961E89}"/>
              </a:ext>
            </a:extLst>
          </p:cNvPr>
          <p:cNvGraphicFramePr>
            <a:graphicFrameLocks noChangeAspect="1"/>
          </p:cNvGraphicFramePr>
          <p:nvPr userDrawn="1">
            <p:custDataLst>
              <p:tags r:id="rId1"/>
            </p:custDataLst>
            <p:extLst>
              <p:ext uri="{D42A27DB-BD31-4B8C-83A1-F6EECF244321}">
                <p14:modId xmlns:p14="http://schemas.microsoft.com/office/powerpoint/2010/main" val="3004931419"/>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825A6927-B0C2-FCEC-8A77-77CAB2961E89}"/>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0" y="7"/>
            <a:ext cx="6096000" cy="6857999"/>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8" name="Päivämäärän paikkamerkki 3">
            <a:extLst>
              <a:ext uri="{FF2B5EF4-FFF2-40B4-BE49-F238E27FC236}">
                <a16:creationId xmlns:a16="http://schemas.microsoft.com/office/drawing/2014/main" id="{EE4F9586-C432-AE11-7264-82C4C00403F8}"/>
              </a:ext>
            </a:extLst>
          </p:cNvPr>
          <p:cNvSpPr>
            <a:spLocks noGrp="1"/>
          </p:cNvSpPr>
          <p:nvPr>
            <p:ph type="dt" sz="half" idx="10"/>
          </p:nvPr>
        </p:nvSpPr>
        <p:spPr>
          <a:xfrm>
            <a:off x="7744222" y="6176736"/>
            <a:ext cx="1201476" cy="365125"/>
          </a:xfrm>
        </p:spPr>
        <p:txBody>
          <a:bodyPr/>
          <a:lstStyle>
            <a:lvl1pPr algn="l" rtl="0">
              <a:defRPr/>
            </a:lvl1pPr>
          </a:lstStyle>
          <a:p>
            <a:fld id="{E82995AC-F008-1E4B-9263-D2B18A52AAEA}" type="datetimeFigureOut">
              <a:rPr lang="fi-FI" smtClean="0"/>
              <a:pPr/>
              <a:t>14.6.2024</a:t>
            </a:fld>
            <a:endParaRPr lang="fi-FI"/>
          </a:p>
        </p:txBody>
      </p:sp>
      <p:sp>
        <p:nvSpPr>
          <p:cNvPr id="9" name="Dian numeron paikkamerkki 5">
            <a:extLst>
              <a:ext uri="{FF2B5EF4-FFF2-40B4-BE49-F238E27FC236}">
                <a16:creationId xmlns:a16="http://schemas.microsoft.com/office/drawing/2014/main" id="{49DC83C4-F1E3-84BC-AED7-AE4701F7D221}"/>
              </a:ext>
            </a:extLst>
          </p:cNvPr>
          <p:cNvSpPr>
            <a:spLocks noGrp="1"/>
          </p:cNvSpPr>
          <p:nvPr>
            <p:ph type="sldNum" sz="quarter" idx="12"/>
          </p:nvPr>
        </p:nvSpPr>
        <p:spPr>
          <a:xfrm>
            <a:off x="6723029" y="6176736"/>
            <a:ext cx="673555" cy="365125"/>
          </a:xfrm>
        </p:spPr>
        <p:txBody>
          <a:bodyPr/>
          <a:lstStyle>
            <a:lvl1pPr algn="l" rtl="0">
              <a:defRPr/>
            </a:lvl1pPr>
          </a:lstStyle>
          <a:p>
            <a:fld id="{CF4BB44F-7B72-EC4D-BE8A-419BCE6CF7A5}" type="slidenum">
              <a:rPr lang="fi-FI" smtClean="0"/>
              <a:pPr/>
              <a:t>‹#›</a:t>
            </a:fld>
            <a:endParaRPr lang="fi-FI"/>
          </a:p>
        </p:txBody>
      </p:sp>
      <p:sp>
        <p:nvSpPr>
          <p:cNvPr id="11" name="Otsikko 1">
            <a:extLst>
              <a:ext uri="{FF2B5EF4-FFF2-40B4-BE49-F238E27FC236}">
                <a16:creationId xmlns:a16="http://schemas.microsoft.com/office/drawing/2014/main" id="{765ACFD3-598A-4E3A-3030-467E94C567AB}"/>
              </a:ext>
            </a:extLst>
          </p:cNvPr>
          <p:cNvSpPr>
            <a:spLocks noGrp="1"/>
          </p:cNvSpPr>
          <p:nvPr>
            <p:ph type="title"/>
          </p:nvPr>
        </p:nvSpPr>
        <p:spPr>
          <a:xfrm>
            <a:off x="6723031" y="987424"/>
            <a:ext cx="4739628" cy="1349149"/>
          </a:xfrm>
        </p:spPr>
        <p:txBody>
          <a:bodyPr vert="horz" anchor="t">
            <a:normAutofit/>
          </a:bodyPr>
          <a:lstStyle>
            <a:lvl1pPr rtl="0">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6723031" y="2552700"/>
            <a:ext cx="4739628" cy="3316288"/>
          </a:xfrm>
        </p:spPr>
        <p:txBody>
          <a:bodyPr/>
          <a:lstStyle>
            <a:lvl1pPr marL="0" indent="0" rtl="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pic>
        <p:nvPicPr>
          <p:cNvPr id="4" name="Kuva 3">
            <a:extLst>
              <a:ext uri="{FF2B5EF4-FFF2-40B4-BE49-F238E27FC236}">
                <a16:creationId xmlns:a16="http://schemas.microsoft.com/office/drawing/2014/main" id="{50E52B0A-0B78-653F-234B-9DFCD31340D8}"/>
              </a:ext>
            </a:extLst>
          </p:cNvPr>
          <p:cNvPicPr>
            <a:picLocks noChangeAspect="1"/>
          </p:cNvPicPr>
          <p:nvPr userDrawn="1"/>
        </p:nvPicPr>
        <p:blipFill>
          <a:blip r:embed="rId6"/>
          <a:srcRect/>
          <a:stretch/>
        </p:blipFill>
        <p:spPr>
          <a:xfrm>
            <a:off x="10380527" y="6158852"/>
            <a:ext cx="1583792" cy="573640"/>
          </a:xfrm>
          <a:prstGeom prst="rect">
            <a:avLst/>
          </a:prstGeom>
        </p:spPr>
      </p:pic>
    </p:spTree>
    <p:extLst>
      <p:ext uri="{BB962C8B-B14F-4D97-AF65-F5344CB8AC3E}">
        <p14:creationId xmlns:p14="http://schemas.microsoft.com/office/powerpoint/2010/main" val="1451558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Kuva ja sisältö">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793FF85-0C73-FE84-85CB-BC3CC2DFCBFF}"/>
              </a:ext>
            </a:extLst>
          </p:cNvPr>
          <p:cNvGraphicFramePr>
            <a:graphicFrameLocks noChangeAspect="1"/>
          </p:cNvGraphicFramePr>
          <p:nvPr userDrawn="1">
            <p:custDataLst>
              <p:tags r:id="rId1"/>
            </p:custDataLst>
            <p:extLst>
              <p:ext uri="{D42A27DB-BD31-4B8C-83A1-F6EECF244321}">
                <p14:modId xmlns:p14="http://schemas.microsoft.com/office/powerpoint/2010/main" val="929480840"/>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9793FF85-0C73-FE84-85CB-BC3CC2DFCBFF}"/>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915991" y="1166085"/>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916551" y="5056841"/>
            <a:ext cx="4739628" cy="831681"/>
          </a:xfrm>
        </p:spPr>
        <p:txBody>
          <a:bodyPr/>
          <a:lstStyle>
            <a:lvl1pPr marL="0" indent="0" rtl="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4" name="Tekstin paikkamerkki 3">
            <a:extLst>
              <a:ext uri="{FF2B5EF4-FFF2-40B4-BE49-F238E27FC236}">
                <a16:creationId xmlns:a16="http://schemas.microsoft.com/office/drawing/2014/main" id="{C9451635-A99B-76C7-D226-0DA0325A645E}"/>
              </a:ext>
            </a:extLst>
          </p:cNvPr>
          <p:cNvSpPr>
            <a:spLocks noGrp="1"/>
          </p:cNvSpPr>
          <p:nvPr>
            <p:ph type="body" sz="half" idx="13"/>
          </p:nvPr>
        </p:nvSpPr>
        <p:spPr>
          <a:xfrm>
            <a:off x="6096003" y="5056841"/>
            <a:ext cx="4739628" cy="831681"/>
          </a:xfrm>
        </p:spPr>
        <p:txBody>
          <a:bodyPr/>
          <a:lstStyle>
            <a:lvl1pPr marL="0" indent="0" rtl="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6" name="Tekstin paikkamerkki 5">
            <a:extLst>
              <a:ext uri="{FF2B5EF4-FFF2-40B4-BE49-F238E27FC236}">
                <a16:creationId xmlns:a16="http://schemas.microsoft.com/office/drawing/2014/main" id="{CC7BA447-1873-C592-EA63-3630F2CCFD7D}"/>
              </a:ext>
            </a:extLst>
          </p:cNvPr>
          <p:cNvSpPr>
            <a:spLocks noGrp="1"/>
          </p:cNvSpPr>
          <p:nvPr>
            <p:ph type="body" sz="quarter" idx="14"/>
          </p:nvPr>
        </p:nvSpPr>
        <p:spPr>
          <a:xfrm>
            <a:off x="915989" y="4237364"/>
            <a:ext cx="4740275" cy="617557"/>
          </a:xfrm>
        </p:spPr>
        <p:txBody>
          <a:bodyPr>
            <a:noAutofit/>
          </a:bodyPr>
          <a:lstStyle>
            <a:lvl1pPr marL="0" indent="0" rtl="0">
              <a:buNone/>
              <a:defRPr sz="2000" b="1" i="0">
                <a:latin typeface="Arial Black" panose="020B0604020202020204" pitchFamily="34" charset="0"/>
                <a:cs typeface="Arial Black" panose="020B0604020202020204" pitchFamily="34" charset="0"/>
              </a:defRPr>
            </a:lvl1pPr>
          </a:lstStyle>
          <a:p>
            <a:pPr lvl="0"/>
            <a:r>
              <a:rPr lang="fi-FI"/>
              <a:t>Muokkaa tekstin perustyylejä napsauttamalla</a:t>
            </a:r>
          </a:p>
        </p:txBody>
      </p:sp>
      <p:sp>
        <p:nvSpPr>
          <p:cNvPr id="7" name="Tekstin paikkamerkki 5">
            <a:extLst>
              <a:ext uri="{FF2B5EF4-FFF2-40B4-BE49-F238E27FC236}">
                <a16:creationId xmlns:a16="http://schemas.microsoft.com/office/drawing/2014/main" id="{506028D9-AF11-D8ED-D5DD-848D162F88B6}"/>
              </a:ext>
            </a:extLst>
          </p:cNvPr>
          <p:cNvSpPr>
            <a:spLocks noGrp="1"/>
          </p:cNvSpPr>
          <p:nvPr>
            <p:ph type="body" sz="quarter" idx="15"/>
          </p:nvPr>
        </p:nvSpPr>
        <p:spPr>
          <a:xfrm>
            <a:off x="6093917" y="4237364"/>
            <a:ext cx="4740275" cy="617557"/>
          </a:xfrm>
        </p:spPr>
        <p:txBody>
          <a:bodyPr>
            <a:noAutofit/>
          </a:bodyPr>
          <a:lstStyle>
            <a:lvl1pPr marL="0" indent="0" rtl="0">
              <a:buNone/>
              <a:defRPr sz="2000" b="1" i="0">
                <a:latin typeface="Arial Black" panose="020B0604020202020204" pitchFamily="34" charset="0"/>
                <a:cs typeface="Arial Black" panose="020B0604020202020204" pitchFamily="34" charset="0"/>
              </a:defRPr>
            </a:lvl1pPr>
          </a:lstStyle>
          <a:p>
            <a:pPr lvl="0"/>
            <a:r>
              <a:rPr lang="fi-FI"/>
              <a:t>Muokkaa tekstin perustyylejä napsauttamalla</a:t>
            </a:r>
          </a:p>
        </p:txBody>
      </p:sp>
      <p:sp>
        <p:nvSpPr>
          <p:cNvPr id="13" name="Kuvan paikkamerkki 2">
            <a:extLst>
              <a:ext uri="{FF2B5EF4-FFF2-40B4-BE49-F238E27FC236}">
                <a16:creationId xmlns:a16="http://schemas.microsoft.com/office/drawing/2014/main" id="{9952C9E1-D301-B936-6963-1DDA0EBEB394}"/>
              </a:ext>
            </a:extLst>
          </p:cNvPr>
          <p:cNvSpPr>
            <a:spLocks noGrp="1"/>
          </p:cNvSpPr>
          <p:nvPr>
            <p:ph type="pic" idx="16"/>
          </p:nvPr>
        </p:nvSpPr>
        <p:spPr>
          <a:xfrm>
            <a:off x="6082899" y="1166085"/>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5" name="Päivämäärän paikkamerkki 3">
            <a:extLst>
              <a:ext uri="{FF2B5EF4-FFF2-40B4-BE49-F238E27FC236}">
                <a16:creationId xmlns:a16="http://schemas.microsoft.com/office/drawing/2014/main" id="{D7E17246-E30D-F480-8974-5A13492E6214}"/>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16" name="Dian numeron paikkamerkki 5">
            <a:extLst>
              <a:ext uri="{FF2B5EF4-FFF2-40B4-BE49-F238E27FC236}">
                <a16:creationId xmlns:a16="http://schemas.microsoft.com/office/drawing/2014/main" id="{5012278F-1C12-BBA5-20A0-FB6C53CF2D5B}"/>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sp>
        <p:nvSpPr>
          <p:cNvPr id="17" name="Otsikko 1">
            <a:extLst>
              <a:ext uri="{FF2B5EF4-FFF2-40B4-BE49-F238E27FC236}">
                <a16:creationId xmlns:a16="http://schemas.microsoft.com/office/drawing/2014/main" id="{91E238C5-4CAF-A5F3-215C-1AB18F2F1631}"/>
              </a:ext>
            </a:extLst>
          </p:cNvPr>
          <p:cNvSpPr>
            <a:spLocks noGrp="1"/>
          </p:cNvSpPr>
          <p:nvPr>
            <p:ph type="title"/>
          </p:nvPr>
        </p:nvSpPr>
        <p:spPr>
          <a:xfrm>
            <a:off x="839789" y="386357"/>
            <a:ext cx="9983299" cy="674575"/>
          </a:xfrm>
        </p:spPr>
        <p:txBody>
          <a:bodyPr vert="horz" anchor="t">
            <a:normAutofit/>
          </a:bodyPr>
          <a:lstStyle>
            <a:lvl1pPr rtl="0">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5" name="Kuva 4">
            <a:extLst>
              <a:ext uri="{FF2B5EF4-FFF2-40B4-BE49-F238E27FC236}">
                <a16:creationId xmlns:a16="http://schemas.microsoft.com/office/drawing/2014/main" id="{1B501269-DCCB-1198-DC48-AFCD0D68CB1D}"/>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522259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Kuva ja sisältö">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71B751F-FE5B-5B85-1290-642BCC6B5EA3}"/>
              </a:ext>
            </a:extLst>
          </p:cNvPr>
          <p:cNvGraphicFramePr>
            <a:graphicFrameLocks noChangeAspect="1"/>
          </p:cNvGraphicFramePr>
          <p:nvPr userDrawn="1">
            <p:custDataLst>
              <p:tags r:id="rId1"/>
            </p:custDataLst>
            <p:extLst>
              <p:ext uri="{D42A27DB-BD31-4B8C-83A1-F6EECF244321}">
                <p14:modId xmlns:p14="http://schemas.microsoft.com/office/powerpoint/2010/main" val="879362543"/>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871B751F-FE5B-5B85-1290-642BCC6B5EA3}"/>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915991" y="1452560"/>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916551" y="4556761"/>
            <a:ext cx="4739628" cy="1331755"/>
          </a:xfrm>
        </p:spPr>
        <p:txBody>
          <a:bodyPr/>
          <a:lstStyle>
            <a:lvl1pPr marL="0" indent="0" rtl="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4" name="Tekstin paikkamerkki 3">
            <a:extLst>
              <a:ext uri="{FF2B5EF4-FFF2-40B4-BE49-F238E27FC236}">
                <a16:creationId xmlns:a16="http://schemas.microsoft.com/office/drawing/2014/main" id="{C9451635-A99B-76C7-D226-0DA0325A645E}"/>
              </a:ext>
            </a:extLst>
          </p:cNvPr>
          <p:cNvSpPr>
            <a:spLocks noGrp="1"/>
          </p:cNvSpPr>
          <p:nvPr>
            <p:ph type="body" sz="half" idx="13"/>
          </p:nvPr>
        </p:nvSpPr>
        <p:spPr>
          <a:xfrm>
            <a:off x="6096003" y="4556761"/>
            <a:ext cx="4739628" cy="1331755"/>
          </a:xfrm>
        </p:spPr>
        <p:txBody>
          <a:bodyPr/>
          <a:lstStyle>
            <a:lvl1pPr marL="0" indent="0" rtl="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13" name="Kuvan paikkamerkki 2">
            <a:extLst>
              <a:ext uri="{FF2B5EF4-FFF2-40B4-BE49-F238E27FC236}">
                <a16:creationId xmlns:a16="http://schemas.microsoft.com/office/drawing/2014/main" id="{9952C9E1-D301-B936-6963-1DDA0EBEB394}"/>
              </a:ext>
            </a:extLst>
          </p:cNvPr>
          <p:cNvSpPr>
            <a:spLocks noGrp="1"/>
          </p:cNvSpPr>
          <p:nvPr>
            <p:ph type="pic" idx="16"/>
          </p:nvPr>
        </p:nvSpPr>
        <p:spPr>
          <a:xfrm>
            <a:off x="6082899" y="1452560"/>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5" name="Päivämäärän paikkamerkki 3">
            <a:extLst>
              <a:ext uri="{FF2B5EF4-FFF2-40B4-BE49-F238E27FC236}">
                <a16:creationId xmlns:a16="http://schemas.microsoft.com/office/drawing/2014/main" id="{D7E17246-E30D-F480-8974-5A13492E6214}"/>
              </a:ext>
            </a:extLst>
          </p:cNvPr>
          <p:cNvSpPr>
            <a:spLocks noGrp="1"/>
          </p:cNvSpPr>
          <p:nvPr>
            <p:ph type="dt" sz="half" idx="10"/>
          </p:nvPr>
        </p:nvSpPr>
        <p:spPr>
          <a:xfrm>
            <a:off x="4724400" y="6356352"/>
            <a:ext cx="2743200" cy="365125"/>
          </a:xfrm>
        </p:spPr>
        <p:txBody>
          <a:bodyPr/>
          <a:lstStyle>
            <a:lvl1pPr algn="ctr" rtl="0">
              <a:defRPr/>
            </a:lvl1pPr>
          </a:lstStyle>
          <a:p>
            <a:fld id="{E82995AC-F008-1E4B-9263-D2B18A52AAEA}" type="datetimeFigureOut">
              <a:rPr lang="fi-FI" smtClean="0"/>
              <a:pPr/>
              <a:t>14.6.2024</a:t>
            </a:fld>
            <a:endParaRPr lang="fi-FI"/>
          </a:p>
        </p:txBody>
      </p:sp>
      <p:sp>
        <p:nvSpPr>
          <p:cNvPr id="16" name="Dian numeron paikkamerkki 5">
            <a:extLst>
              <a:ext uri="{FF2B5EF4-FFF2-40B4-BE49-F238E27FC236}">
                <a16:creationId xmlns:a16="http://schemas.microsoft.com/office/drawing/2014/main" id="{5012278F-1C12-BBA5-20A0-FB6C53CF2D5B}"/>
              </a:ext>
            </a:extLst>
          </p:cNvPr>
          <p:cNvSpPr>
            <a:spLocks noGrp="1"/>
          </p:cNvSpPr>
          <p:nvPr>
            <p:ph type="sldNum" sz="quarter" idx="12"/>
          </p:nvPr>
        </p:nvSpPr>
        <p:spPr>
          <a:xfrm>
            <a:off x="8610600" y="6356352"/>
            <a:ext cx="2743200" cy="365125"/>
          </a:xfrm>
        </p:spPr>
        <p:txBody>
          <a:bodyPr/>
          <a:lstStyle>
            <a:lvl1pPr rtl="0">
              <a:defRPr/>
            </a:lvl1pPr>
          </a:lstStyle>
          <a:p>
            <a:fld id="{CF4BB44F-7B72-EC4D-BE8A-419BCE6CF7A5}" type="slidenum">
              <a:rPr lang="fi-FI" smtClean="0"/>
              <a:pPr/>
              <a:t>‹#›</a:t>
            </a:fld>
            <a:endParaRPr lang="fi-FI"/>
          </a:p>
        </p:txBody>
      </p:sp>
      <p:sp>
        <p:nvSpPr>
          <p:cNvPr id="2" name="Otsikko 1">
            <a:extLst>
              <a:ext uri="{FF2B5EF4-FFF2-40B4-BE49-F238E27FC236}">
                <a16:creationId xmlns:a16="http://schemas.microsoft.com/office/drawing/2014/main" id="{2E6A33BC-36D7-37FB-0D9B-A57B5CDF3F57}"/>
              </a:ext>
            </a:extLst>
          </p:cNvPr>
          <p:cNvSpPr>
            <a:spLocks noGrp="1"/>
          </p:cNvSpPr>
          <p:nvPr>
            <p:ph type="title"/>
          </p:nvPr>
        </p:nvSpPr>
        <p:spPr>
          <a:xfrm>
            <a:off x="839789" y="386357"/>
            <a:ext cx="9983299" cy="674575"/>
          </a:xfrm>
        </p:spPr>
        <p:txBody>
          <a:bodyPr vert="horz" anchor="t">
            <a:normAutofit/>
          </a:bodyPr>
          <a:lstStyle>
            <a:lvl1pPr rtl="0">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6" name="Kuva 5">
            <a:extLst>
              <a:ext uri="{FF2B5EF4-FFF2-40B4-BE49-F238E27FC236}">
                <a16:creationId xmlns:a16="http://schemas.microsoft.com/office/drawing/2014/main" id="{CFF3C920-4211-0212-CE5E-86D9879EFB20}"/>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7361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 vinjett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C855275-9A02-523B-F921-FFEA9C72F3D9}"/>
              </a:ext>
            </a:extLst>
          </p:cNvPr>
          <p:cNvGraphicFramePr>
            <a:graphicFrameLocks noChangeAspect="1"/>
          </p:cNvGraphicFramePr>
          <p:nvPr userDrawn="1">
            <p:custDataLst>
              <p:tags r:id="rId1"/>
            </p:custDataLst>
            <p:extLst>
              <p:ext uri="{D42A27DB-BD31-4B8C-83A1-F6EECF244321}">
                <p14:modId xmlns:p14="http://schemas.microsoft.com/office/powerpoint/2010/main" val="2540987968"/>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DC855275-9A02-523B-F921-FFEA9C72F3D9}"/>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90CF0A95-B2F9-E246-E0B1-5B6C7320BBBE}"/>
              </a:ext>
            </a:extLst>
          </p:cNvPr>
          <p:cNvSpPr>
            <a:spLocks noGrp="1"/>
          </p:cNvSpPr>
          <p:nvPr>
            <p:ph type="title" hasCustomPrompt="1"/>
          </p:nvPr>
        </p:nvSpPr>
        <p:spPr/>
        <p:txBody>
          <a:bodyPr vert="horz">
            <a:normAutofit/>
          </a:bodyPr>
          <a:lstStyle>
            <a:lvl1pPr>
              <a:defRPr sz="4000" b="1" i="0">
                <a:latin typeface="Arial Black" panose="020B0604020202020204" pitchFamily="34" charset="0"/>
                <a:cs typeface="Arial Black" panose="020B0604020202020204" pitchFamily="34" charset="0"/>
              </a:defRPr>
            </a:lvl1pPr>
          </a:lstStyle>
          <a:p>
            <a:r>
              <a:rPr lang="fi-FI"/>
              <a:t>Muokkaa ots. perustyyl. napsautt.</a:t>
            </a:r>
          </a:p>
        </p:txBody>
      </p:sp>
      <p:sp>
        <p:nvSpPr>
          <p:cNvPr id="3" name="Sisällön paikkamerkki 2">
            <a:extLst>
              <a:ext uri="{FF2B5EF4-FFF2-40B4-BE49-F238E27FC236}">
                <a16:creationId xmlns:a16="http://schemas.microsoft.com/office/drawing/2014/main" id="{6CF45936-2F7D-4260-EEC0-5DDB3A343404}"/>
              </a:ext>
            </a:extLst>
          </p:cNvPr>
          <p:cNvSpPr>
            <a:spLocks noGrp="1"/>
          </p:cNvSpPr>
          <p:nvPr>
            <p:ph sz="half" idx="1"/>
          </p:nvPr>
        </p:nvSpPr>
        <p:spPr>
          <a:xfrm>
            <a:off x="838200" y="1825625"/>
            <a:ext cx="5181600" cy="4351339"/>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FE79118-46DF-C04A-893A-035FADEEEFCF}"/>
              </a:ext>
            </a:extLst>
          </p:cNvPr>
          <p:cNvSpPr>
            <a:spLocks noGrp="1"/>
          </p:cNvSpPr>
          <p:nvPr>
            <p:ph sz="half" idx="2"/>
          </p:nvPr>
        </p:nvSpPr>
        <p:spPr>
          <a:xfrm>
            <a:off x="6172200" y="1825625"/>
            <a:ext cx="5181600" cy="4351339"/>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Päivämäärän paikkamerkki 3">
            <a:extLst>
              <a:ext uri="{FF2B5EF4-FFF2-40B4-BE49-F238E27FC236}">
                <a16:creationId xmlns:a16="http://schemas.microsoft.com/office/drawing/2014/main" id="{2FAB98D5-5B02-600B-193E-F48322BF6746}"/>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9" name="Dian numeron paikkamerkki 5">
            <a:extLst>
              <a:ext uri="{FF2B5EF4-FFF2-40B4-BE49-F238E27FC236}">
                <a16:creationId xmlns:a16="http://schemas.microsoft.com/office/drawing/2014/main" id="{07561F51-59D3-6548-A656-8CD90B1A256A}"/>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6" name="Kuva 5">
            <a:extLst>
              <a:ext uri="{FF2B5EF4-FFF2-40B4-BE49-F238E27FC236}">
                <a16:creationId xmlns:a16="http://schemas.microsoft.com/office/drawing/2014/main" id="{DD8DBD2E-0591-8FAB-ECDB-DC209F256676}"/>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1179471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 vinjett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68C4B6-B981-B78C-25A6-C0603639A95C}"/>
              </a:ext>
            </a:extLst>
          </p:cNvPr>
          <p:cNvGraphicFramePr>
            <a:graphicFrameLocks noChangeAspect="1"/>
          </p:cNvGraphicFramePr>
          <p:nvPr userDrawn="1">
            <p:custDataLst>
              <p:tags r:id="rId1"/>
            </p:custDataLst>
            <p:extLst>
              <p:ext uri="{D42A27DB-BD31-4B8C-83A1-F6EECF244321}">
                <p14:modId xmlns:p14="http://schemas.microsoft.com/office/powerpoint/2010/main" val="3745072942"/>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Object 8" hidden="1">
                        <a:extLst>
                          <a:ext uri="{FF2B5EF4-FFF2-40B4-BE49-F238E27FC236}">
                            <a16:creationId xmlns:a16="http://schemas.microsoft.com/office/drawing/2014/main" id="{B368C4B6-B981-B78C-25A6-C0603639A95C}"/>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E5F97F22-0AE3-F8C0-18C3-718CDA6B4A6A}"/>
              </a:ext>
            </a:extLst>
          </p:cNvPr>
          <p:cNvSpPr>
            <a:spLocks noGrp="1"/>
          </p:cNvSpPr>
          <p:nvPr>
            <p:ph type="title" hasCustomPrompt="1"/>
          </p:nvPr>
        </p:nvSpPr>
        <p:spPr>
          <a:xfrm>
            <a:off x="839788" y="365125"/>
            <a:ext cx="10515600" cy="1325563"/>
          </a:xfrm>
        </p:spPr>
        <p:txBody>
          <a:bodyPr vert="horz">
            <a:normAutofit/>
          </a:bodyPr>
          <a:lstStyle>
            <a:lvl1pPr>
              <a:defRPr sz="4000" b="1" i="0">
                <a:latin typeface="Arial Black" panose="020B0604020202020204" pitchFamily="34" charset="0"/>
                <a:cs typeface="Arial Black" panose="020B0604020202020204" pitchFamily="34" charset="0"/>
              </a:defRPr>
            </a:lvl1pPr>
          </a:lstStyle>
          <a:p>
            <a:r>
              <a:rPr lang="fi-FI"/>
              <a:t>Muokkaa ots. perustyyl. napsautt.</a:t>
            </a:r>
          </a:p>
        </p:txBody>
      </p:sp>
      <p:sp>
        <p:nvSpPr>
          <p:cNvPr id="3" name="Tekstin paikkamerkki 2">
            <a:extLst>
              <a:ext uri="{FF2B5EF4-FFF2-40B4-BE49-F238E27FC236}">
                <a16:creationId xmlns:a16="http://schemas.microsoft.com/office/drawing/2014/main" id="{D2790702-2AFC-FD99-3CF5-BCD4DBF1C87F}"/>
              </a:ext>
            </a:extLst>
          </p:cNvPr>
          <p:cNvSpPr>
            <a:spLocks noGrp="1"/>
          </p:cNvSpPr>
          <p:nvPr>
            <p:ph type="body" idx="1"/>
          </p:nvPr>
        </p:nvSpPr>
        <p:spPr>
          <a:xfrm>
            <a:off x="839789" y="1681163"/>
            <a:ext cx="5157787" cy="823912"/>
          </a:xfrm>
        </p:spPr>
        <p:txBody>
          <a:bodyPr anchor="b">
            <a:normAutofit/>
          </a:bodyPr>
          <a:lstStyle>
            <a:lvl1pPr marL="0" indent="0">
              <a:buNone/>
              <a:defRPr sz="2000" b="1" i="0">
                <a:latin typeface="Arial Black" panose="020B0604020202020204" pitchFamily="34" charset="0"/>
                <a:cs typeface="Arial Black" panose="020B0604020202020204" pitchFamily="34" charset="0"/>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822A76D-6CCA-51E5-87E9-C8132C4D1324}"/>
              </a:ext>
            </a:extLst>
          </p:cNvPr>
          <p:cNvSpPr>
            <a:spLocks noGrp="1"/>
          </p:cNvSpPr>
          <p:nvPr>
            <p:ph sz="half" idx="2"/>
          </p:nvPr>
        </p:nvSpPr>
        <p:spPr>
          <a:xfrm>
            <a:off x="839789" y="2505075"/>
            <a:ext cx="5157787" cy="3684588"/>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92E5C278-5B8C-AB75-EC46-D30E8090CF1C}"/>
              </a:ext>
            </a:extLst>
          </p:cNvPr>
          <p:cNvSpPr>
            <a:spLocks noGrp="1"/>
          </p:cNvSpPr>
          <p:nvPr>
            <p:ph type="body" sz="quarter" idx="3"/>
          </p:nvPr>
        </p:nvSpPr>
        <p:spPr>
          <a:xfrm>
            <a:off x="6172203" y="1681163"/>
            <a:ext cx="5183188" cy="823912"/>
          </a:xfrm>
        </p:spPr>
        <p:txBody>
          <a:bodyPr anchor="b">
            <a:normAutofit/>
          </a:bodyPr>
          <a:lstStyle>
            <a:lvl1pPr marL="0" indent="0">
              <a:buNone/>
              <a:defRPr sz="2000" b="1" i="0">
                <a:latin typeface="Arial Black" panose="020B0604020202020204" pitchFamily="34" charset="0"/>
                <a:cs typeface="Arial Black" panose="020B0604020202020204" pitchFamily="34" charset="0"/>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02D66A3-9DC1-696F-6D5B-E86CD429D561}"/>
              </a:ext>
            </a:extLst>
          </p:cNvPr>
          <p:cNvSpPr>
            <a:spLocks noGrp="1"/>
          </p:cNvSpPr>
          <p:nvPr>
            <p:ph sz="quarter" idx="4"/>
          </p:nvPr>
        </p:nvSpPr>
        <p:spPr>
          <a:xfrm>
            <a:off x="6172203" y="2505075"/>
            <a:ext cx="5183188" cy="3684588"/>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87B6E4F-C729-BA99-179F-009531E4CDEE}"/>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11" name="Dian numeron paikkamerkki 5">
            <a:extLst>
              <a:ext uri="{FF2B5EF4-FFF2-40B4-BE49-F238E27FC236}">
                <a16:creationId xmlns:a16="http://schemas.microsoft.com/office/drawing/2014/main" id="{F84B2C9D-1B47-2DB9-F571-700270417046}"/>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8" name="Kuva 7">
            <a:extLst>
              <a:ext uri="{FF2B5EF4-FFF2-40B4-BE49-F238E27FC236}">
                <a16:creationId xmlns:a16="http://schemas.microsoft.com/office/drawing/2014/main" id="{2991BA62-0BDD-E8E0-1E6C-E6E1ABEC20BC}"/>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34509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 vinjetti">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1523AC8-0B8E-D71A-995B-3F30D66AE80D}"/>
              </a:ext>
            </a:extLst>
          </p:cNvPr>
          <p:cNvGraphicFramePr>
            <a:graphicFrameLocks noChangeAspect="1"/>
          </p:cNvGraphicFramePr>
          <p:nvPr userDrawn="1">
            <p:custDataLst>
              <p:tags r:id="rId1"/>
            </p:custDataLst>
            <p:extLst>
              <p:ext uri="{D42A27DB-BD31-4B8C-83A1-F6EECF244321}">
                <p14:modId xmlns:p14="http://schemas.microsoft.com/office/powerpoint/2010/main" val="2098357655"/>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D1523AC8-0B8E-D71A-995B-3F30D66AE80D}"/>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C1D15AAC-2A9E-06C1-7F33-135BC76D0E88}"/>
              </a:ext>
            </a:extLst>
          </p:cNvPr>
          <p:cNvSpPr>
            <a:spLocks noGrp="1"/>
          </p:cNvSpPr>
          <p:nvPr>
            <p:ph type="title" hasCustomPrompt="1"/>
          </p:nvPr>
        </p:nvSpPr>
        <p:spPr>
          <a:xfrm>
            <a:off x="838206" y="365125"/>
            <a:ext cx="6950529" cy="1325563"/>
          </a:xfrm>
        </p:spPr>
        <p:txBody>
          <a:bodyPr vert="horz">
            <a:noAutofit/>
          </a:bodyPr>
          <a:lstStyle>
            <a:lvl1pPr>
              <a:defRPr sz="4000" b="1" i="0">
                <a:latin typeface="Arial Black" panose="020B0604020202020204" pitchFamily="34" charset="0"/>
                <a:cs typeface="Arial Black" panose="020B0604020202020204" pitchFamily="34" charset="0"/>
              </a:defRPr>
            </a:lvl1pPr>
          </a:lstStyle>
          <a:p>
            <a:r>
              <a:rPr lang="fi-FI"/>
              <a:t>Muokkaa ots. perustyyl. napsautt.</a:t>
            </a:r>
          </a:p>
        </p:txBody>
      </p:sp>
      <p:sp>
        <p:nvSpPr>
          <p:cNvPr id="6" name="Päivämäärän paikkamerkki 3">
            <a:extLst>
              <a:ext uri="{FF2B5EF4-FFF2-40B4-BE49-F238E27FC236}">
                <a16:creationId xmlns:a16="http://schemas.microsoft.com/office/drawing/2014/main" id="{8CFE43AC-2331-392E-B364-1EB4F13D2278}"/>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7" name="Dian numeron paikkamerkki 5">
            <a:extLst>
              <a:ext uri="{FF2B5EF4-FFF2-40B4-BE49-F238E27FC236}">
                <a16:creationId xmlns:a16="http://schemas.microsoft.com/office/drawing/2014/main" id="{65BDACEF-1E4C-EE54-A86C-7F8707A989F5}"/>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4" name="Kuva 3">
            <a:extLst>
              <a:ext uri="{FF2B5EF4-FFF2-40B4-BE49-F238E27FC236}">
                <a16:creationId xmlns:a16="http://schemas.microsoft.com/office/drawing/2014/main" id="{BF09C4BF-2872-222F-A08A-EA53E4ED7D78}"/>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3608165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2"/>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D206A697-3848-96B1-C43E-3E0946CF8332}"/>
              </a:ext>
            </a:extLst>
          </p:cNvPr>
          <p:cNvSpPr>
            <a:spLocks noGrp="1"/>
          </p:cNvSpPr>
          <p:nvPr>
            <p:ph type="title" hasCustomPrompt="1"/>
          </p:nvPr>
        </p:nvSpPr>
        <p:spPr>
          <a:xfrm>
            <a:off x="838200" y="365125"/>
            <a:ext cx="10515600" cy="1325563"/>
          </a:xfrm>
        </p:spPr>
        <p:txBody>
          <a:bodyPr vert="horz">
            <a:normAutofit/>
          </a:bodyPr>
          <a:lstStyle>
            <a:lvl1pPr>
              <a:defRPr sz="4000" b="1" i="0">
                <a:latin typeface="Arial Black" panose="020B0604020202020204" pitchFamily="34" charset="0"/>
                <a:cs typeface="Arial Black" panose="020B0604020202020204" pitchFamily="34" charset="0"/>
              </a:defRPr>
            </a:lvl1pPr>
          </a:lstStyle>
          <a:p>
            <a:r>
              <a:rPr lang="fi-FI"/>
              <a:t>Muokkaa ots. perustyyl. napsautt.</a:t>
            </a:r>
          </a:p>
        </p:txBody>
      </p:sp>
      <p:sp>
        <p:nvSpPr>
          <p:cNvPr id="4" name="Sisällön paikkamerkki 2">
            <a:extLst>
              <a:ext uri="{FF2B5EF4-FFF2-40B4-BE49-F238E27FC236}">
                <a16:creationId xmlns:a16="http://schemas.microsoft.com/office/drawing/2014/main" id="{506909AB-B27E-69E4-676B-884F600AF8C8}"/>
              </a:ext>
            </a:extLst>
          </p:cNvPr>
          <p:cNvSpPr>
            <a:spLocks noGrp="1"/>
          </p:cNvSpPr>
          <p:nvPr>
            <p:ph sz="half" idx="1"/>
          </p:nvPr>
        </p:nvSpPr>
        <p:spPr>
          <a:xfrm>
            <a:off x="838200" y="1825625"/>
            <a:ext cx="5181600" cy="4351339"/>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64866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yhjä">
    <p:bg>
      <p:bgPr>
        <a:solidFill>
          <a:srgbClr val="ECF8ED">
            <a:alpha val="90000"/>
          </a:srgbClr>
        </a:solidFill>
        <a:effectLst/>
      </p:bgPr>
    </p:bg>
    <p:spTree>
      <p:nvGrpSpPr>
        <p:cNvPr id="1" name=""/>
        <p:cNvGrpSpPr/>
        <p:nvPr/>
      </p:nvGrpSpPr>
      <p:grpSpPr>
        <a:xfrm>
          <a:off x="0" y="0"/>
          <a:ext cx="0" cy="0"/>
          <a:chOff x="0" y="0"/>
          <a:chExt cx="0" cy="0"/>
        </a:xfrm>
      </p:grpSpPr>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14.6.2024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2"/>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9C371584-47F5-085F-A359-261467E2C70D}"/>
              </a:ext>
            </a:extLst>
          </p:cNvPr>
          <p:cNvSpPr>
            <a:spLocks noGrp="1"/>
          </p:cNvSpPr>
          <p:nvPr>
            <p:ph type="title" hasCustomPrompt="1"/>
          </p:nvPr>
        </p:nvSpPr>
        <p:spPr>
          <a:xfrm>
            <a:off x="451413" y="822684"/>
            <a:ext cx="11289174" cy="868004"/>
          </a:xfrm>
        </p:spPr>
        <p:txBody>
          <a:bodyPr vert="horz">
            <a:normAutofit/>
          </a:bodyPr>
          <a:lstStyle>
            <a:lvl1pPr>
              <a:defRPr sz="2600" b="1" i="0">
                <a:solidFill>
                  <a:schemeClr val="accent1">
                    <a:lumMod val="50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0DDE5023-E82C-18D4-ABB8-9FE55BA5C0CD}"/>
              </a:ext>
            </a:extLst>
          </p:cNvPr>
          <p:cNvSpPr>
            <a:spLocks noGrp="1"/>
          </p:cNvSpPr>
          <p:nvPr>
            <p:ph sz="half" idx="1" hasCustomPrompt="1"/>
          </p:nvPr>
        </p:nvSpPr>
        <p:spPr>
          <a:xfrm>
            <a:off x="451413" y="1825625"/>
            <a:ext cx="11289174" cy="4351339"/>
          </a:xfrm>
        </p:spPr>
        <p:txBody>
          <a:bodyPr numCol="3" spcCol="720000">
            <a:noAutofit/>
          </a:bodyPr>
          <a:lstStyle>
            <a:lvl1pPr marL="0" indent="0">
              <a:spcBef>
                <a:spcPts val="600"/>
              </a:spcBef>
              <a:buNone/>
              <a:defRPr sz="1200"/>
            </a:lvl1pPr>
            <a:lvl2pPr marL="457145" indent="0">
              <a:spcBef>
                <a:spcPts val="600"/>
              </a:spcBef>
              <a:buNone/>
              <a:defRPr sz="1200"/>
            </a:lvl2pPr>
            <a:lvl3pPr marL="914285" indent="0">
              <a:spcBef>
                <a:spcPts val="600"/>
              </a:spcBef>
              <a:buNone/>
              <a:defRPr sz="1200"/>
            </a:lvl3pPr>
            <a:lvl4pPr marL="1371427" indent="0">
              <a:spcBef>
                <a:spcPts val="600"/>
              </a:spcBef>
              <a:buNone/>
              <a:defRPr sz="1200"/>
            </a:lvl4pPr>
            <a:lvl5pPr marL="1828570" indent="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13094153"/>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slideLayouts/slideLayout16.xml" Type="http://schemas.openxmlformats.org/officeDocument/2006/relationships/slideLayout"/><Relationship Id="rId17" Target="../slideLayouts/slideLayout17.xml" Type="http://schemas.openxmlformats.org/officeDocument/2006/relationships/slideLayout"/><Relationship Id="rId18" Target="../slideLayouts/slideLayout18.xml" Type="http://schemas.openxmlformats.org/officeDocument/2006/relationships/slideLayout"/><Relationship Id="rId19" Target="../slideLayouts/slideLayout19.xml" Type="http://schemas.openxmlformats.org/officeDocument/2006/relationships/slideLayout"/><Relationship Id="rId2" Target="../slideLayouts/slideLayout2.xml" Type="http://schemas.openxmlformats.org/officeDocument/2006/relationships/slideLayout"/><Relationship Id="rId20" Target="../slideLayouts/slideLayout20.xml" Type="http://schemas.openxmlformats.org/officeDocument/2006/relationships/slideLayout"/><Relationship Id="rId21" Target="../theme/theme1.xml" Type="http://schemas.openxmlformats.org/officeDocument/2006/relationships/theme"/><Relationship Id="rId22" Target="../tags/tag2.xml" Type="http://schemas.openxmlformats.org/officeDocument/2006/relationships/tags"/><Relationship Id="rId23" Target="../embeddings/oleObject1.bin" Type="http://schemas.openxmlformats.org/officeDocument/2006/relationships/oleObject"/><Relationship Id="rId24" Target="../media/image1.emf" Type="http://schemas.openxmlformats.org/officeDocument/2006/relationships/image"/><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21.xml" Type="http://schemas.openxmlformats.org/officeDocument/2006/relationships/slideLayout"/><Relationship Id="rId10" Target="../slideLayouts/slideLayout30.xml" Type="http://schemas.openxmlformats.org/officeDocument/2006/relationships/slideLayout"/><Relationship Id="rId11" Target="../slideLayouts/slideLayout31.xml" Type="http://schemas.openxmlformats.org/officeDocument/2006/relationships/slideLayout"/><Relationship Id="rId12" Target="../slideLayouts/slideLayout32.xml" Type="http://schemas.openxmlformats.org/officeDocument/2006/relationships/slideLayout"/><Relationship Id="rId13" Target="../slideLayouts/slideLayout33.xml" Type="http://schemas.openxmlformats.org/officeDocument/2006/relationships/slideLayout"/><Relationship Id="rId14" Target="../slideLayouts/slideLayout34.xml" Type="http://schemas.openxmlformats.org/officeDocument/2006/relationships/slideLayout"/><Relationship Id="rId15" Target="../slideLayouts/slideLayout35.xml" Type="http://schemas.openxmlformats.org/officeDocument/2006/relationships/slideLayout"/><Relationship Id="rId16" Target="../slideLayouts/slideLayout36.xml" Type="http://schemas.openxmlformats.org/officeDocument/2006/relationships/slideLayout"/><Relationship Id="rId17" Target="../slideLayouts/slideLayout37.xml" Type="http://schemas.openxmlformats.org/officeDocument/2006/relationships/slideLayout"/><Relationship Id="rId18" Target="../slideLayouts/slideLayout38.xml" Type="http://schemas.openxmlformats.org/officeDocument/2006/relationships/slideLayout"/><Relationship Id="rId19" Target="../slideLayouts/slideLayout39.xml" Type="http://schemas.openxmlformats.org/officeDocument/2006/relationships/slideLayout"/><Relationship Id="rId2" Target="../slideLayouts/slideLayout22.xml" Type="http://schemas.openxmlformats.org/officeDocument/2006/relationships/slideLayout"/><Relationship Id="rId20" Target="../slideLayouts/slideLayout40.xml" Type="http://schemas.openxmlformats.org/officeDocument/2006/relationships/slideLayout"/><Relationship Id="rId21" Target="../slideLayouts/slideLayout41.xml" Type="http://schemas.openxmlformats.org/officeDocument/2006/relationships/slideLayout"/><Relationship Id="rId22" Target="../slideLayouts/slideLayout42.xml" Type="http://schemas.openxmlformats.org/officeDocument/2006/relationships/slideLayout"/><Relationship Id="rId23" Target="../slideLayouts/slideLayout43.xml" Type="http://schemas.openxmlformats.org/officeDocument/2006/relationships/slideLayout"/><Relationship Id="rId24" Target="../slideLayouts/slideLayout44.xml" Type="http://schemas.openxmlformats.org/officeDocument/2006/relationships/slideLayout"/><Relationship Id="rId25" Target="../slideLayouts/slideLayout45.xml" Type="http://schemas.openxmlformats.org/officeDocument/2006/relationships/slideLayout"/><Relationship Id="rId26" Target="../slideLayouts/slideLayout46.xml" Type="http://schemas.openxmlformats.org/officeDocument/2006/relationships/slideLayout"/><Relationship Id="rId27" Target="../theme/theme2.xml" Type="http://schemas.openxmlformats.org/officeDocument/2006/relationships/theme"/><Relationship Id="rId28" Target="../tags/tag16.xml" Type="http://schemas.openxmlformats.org/officeDocument/2006/relationships/tags"/><Relationship Id="rId29" Target="../embeddings/oleObject15.bin" Type="http://schemas.openxmlformats.org/officeDocument/2006/relationships/oleObject"/><Relationship Id="rId3" Target="../slideLayouts/slideLayout23.xml" Type="http://schemas.openxmlformats.org/officeDocument/2006/relationships/slideLayout"/><Relationship Id="rId30" Target="../media/image1.emf" Type="http://schemas.openxmlformats.org/officeDocument/2006/relationships/image"/><Relationship Id="rId4" Target="../slideLayouts/slideLayout24.xml" Type="http://schemas.openxmlformats.org/officeDocument/2006/relationships/slideLayout"/><Relationship Id="rId5" Target="../slideLayouts/slideLayout25.xml" Type="http://schemas.openxmlformats.org/officeDocument/2006/relationships/slideLayout"/><Relationship Id="rId6" Target="../slideLayouts/slideLayout26.xml" Type="http://schemas.openxmlformats.org/officeDocument/2006/relationships/slideLayout"/><Relationship Id="rId7" Target="../slideLayouts/slideLayout27.xml" Type="http://schemas.openxmlformats.org/officeDocument/2006/relationships/slideLayout"/><Relationship Id="rId8" Target="../slideLayouts/slideLayout28.xml" Type="http://schemas.openxmlformats.org/officeDocument/2006/relationships/slideLayout"/><Relationship Id="rId9" Target="../slideLayouts/slideLayout2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29417C8-CEFC-4D53-B53C-19A6987FDBD7}"/>
              </a:ext>
            </a:extLst>
          </p:cNvPr>
          <p:cNvGraphicFramePr>
            <a:graphicFrameLocks noChangeAspect="1"/>
          </p:cNvGraphicFramePr>
          <p:nvPr userDrawn="1">
            <p:custDataLst>
              <p:tags r:id="rId22"/>
            </p:custDataLst>
            <p:extLst>
              <p:ext uri="{D42A27DB-BD31-4B8C-83A1-F6EECF244321}">
                <p14:modId xmlns:p14="http://schemas.microsoft.com/office/powerpoint/2010/main" val="667630263"/>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23" imgW="7772400" imgH="10058400" progId="TCLayout.ActiveDocument.1">
                  <p:embed/>
                </p:oleObj>
              </mc:Choice>
              <mc:Fallback>
                <p:oleObj name="think-cell Slide" r:id="rId23" imgW="7772400" imgH="10058400" progId="TCLayout.ActiveDocument.1">
                  <p:embed/>
                  <p:pic>
                    <p:nvPicPr>
                      <p:cNvPr id="8" name="Object 7" hidden="1">
                        <a:extLst>
                          <a:ext uri="{FF2B5EF4-FFF2-40B4-BE49-F238E27FC236}">
                            <a16:creationId xmlns:a16="http://schemas.microsoft.com/office/drawing/2014/main" id="{929417C8-CEFC-4D53-B53C-19A6987FDBD7}"/>
                          </a:ext>
                        </a:extLst>
                      </p:cNvPr>
                      <p:cNvPicPr/>
                      <p:nvPr/>
                    </p:nvPicPr>
                    <p:blipFill>
                      <a:blip r:embed="rId24"/>
                      <a:stretch>
                        <a:fillRect/>
                      </a:stretch>
                    </p:blipFill>
                    <p:spPr>
                      <a:xfrm>
                        <a:off x="1589" y="1591"/>
                        <a:ext cx="1227" cy="1588"/>
                      </a:xfrm>
                      <a:prstGeom prst="rect">
                        <a:avLst/>
                      </a:prstGeom>
                    </p:spPr>
                  </p:pic>
                </p:oleObj>
              </mc:Fallback>
            </mc:AlternateContent>
          </a:graphicData>
        </a:graphic>
      </p:graphicFrame>
      <p:sp>
        <p:nvSpPr>
          <p:cNvPr id="2" name="Otsikon paikkamerkki 1">
            <a:extLst>
              <a:ext uri="{FF2B5EF4-FFF2-40B4-BE49-F238E27FC236}">
                <a16:creationId xmlns:a16="http://schemas.microsoft.com/office/drawing/2014/main" id="{23E2E6E3-D8CD-96E5-EEFB-D7347DBE55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79DF8075-5D79-C9DB-6488-A7558887D04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4580783-332B-12B8-6E62-53A75BA12C5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82995AC-F008-1E4B-9263-D2B18A52AAEA}" type="datetimeFigureOut">
              <a:rPr lang="fi-FI" smtClean="0"/>
              <a:pPr/>
              <a:t>14.6.2024</a:t>
            </a:fld>
            <a:endParaRPr lang="fi-FI"/>
          </a:p>
        </p:txBody>
      </p:sp>
      <p:sp>
        <p:nvSpPr>
          <p:cNvPr id="5" name="Alatunnisteen paikkamerkki 4">
            <a:extLst>
              <a:ext uri="{FF2B5EF4-FFF2-40B4-BE49-F238E27FC236}">
                <a16:creationId xmlns:a16="http://schemas.microsoft.com/office/drawing/2014/main" id="{74E995EC-EE78-8382-02AB-CC15E3AF627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fi-FI"/>
          </a:p>
        </p:txBody>
      </p:sp>
      <p:sp>
        <p:nvSpPr>
          <p:cNvPr id="6" name="Dian numeron paikkamerkki 5">
            <a:extLst>
              <a:ext uri="{FF2B5EF4-FFF2-40B4-BE49-F238E27FC236}">
                <a16:creationId xmlns:a16="http://schemas.microsoft.com/office/drawing/2014/main" id="{579579D0-C8D7-1BFD-58EB-E0BB4139BB4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F4BB44F-7B72-EC4D-BE8A-419BCE6CF7A5}" type="slidenum">
              <a:rPr lang="fi-FI" smtClean="0"/>
              <a:pPr/>
              <a:t>‹#›</a:t>
            </a:fld>
            <a:endParaRPr lang="fi-FI"/>
          </a:p>
        </p:txBody>
      </p:sp>
    </p:spTree>
    <p:extLst>
      <p:ext uri="{BB962C8B-B14F-4D97-AF65-F5344CB8AC3E}">
        <p14:creationId xmlns:p14="http://schemas.microsoft.com/office/powerpoint/2010/main" val="4090532122"/>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63" r:id="rId3"/>
    <p:sldLayoutId id="2147483651" r:id="rId4"/>
    <p:sldLayoutId id="2147483652" r:id="rId5"/>
    <p:sldLayoutId id="2147483653" r:id="rId6"/>
    <p:sldLayoutId id="2147483654" r:id="rId7"/>
    <p:sldLayoutId id="2147483655" r:id="rId8"/>
    <p:sldLayoutId id="2147483675" r:id="rId9"/>
    <p:sldLayoutId id="2147483676" r:id="rId10"/>
    <p:sldLayoutId id="2147483677" r:id="rId11"/>
    <p:sldLayoutId id="2147483679" r:id="rId12"/>
    <p:sldLayoutId id="2147483678" r:id="rId13"/>
    <p:sldLayoutId id="2147483665" r:id="rId14"/>
    <p:sldLayoutId id="2147483664" r:id="rId15"/>
    <p:sldLayoutId id="2147483667" r:id="rId16"/>
    <p:sldLayoutId id="2147483657" r:id="rId17"/>
    <p:sldLayoutId id="2147483662" r:id="rId18"/>
    <p:sldLayoutId id="2147483672" r:id="rId19"/>
    <p:sldLayoutId id="2147483673" r:id="rId20"/>
  </p:sldLayoutIdLst>
  <p:txStyles>
    <p:titleStyle>
      <a:lvl1pPr algn="l" defTabSz="914286"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71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285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00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29417C8-CEFC-4D53-B53C-19A6987FDBD7}"/>
              </a:ext>
            </a:extLst>
          </p:cNvPr>
          <p:cNvGraphicFramePr>
            <a:graphicFrameLocks noChangeAspect="1"/>
          </p:cNvGraphicFramePr>
          <p:nvPr userDrawn="1">
            <p:custDataLst>
              <p:tags r:id="rId28"/>
            </p:custDataLst>
            <p:extLst>
              <p:ext uri="{D42A27DB-BD31-4B8C-83A1-F6EECF244321}">
                <p14:modId xmlns:p14="http://schemas.microsoft.com/office/powerpoint/2010/main" val="2820733777"/>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name="think-cell Slide" r:id="rId29" imgW="7772400" imgH="10058400" progId="TCLayout.ActiveDocument.1">
                  <p:embed/>
                </p:oleObj>
              </mc:Choice>
              <mc:Fallback>
                <p:oleObj name="think-cell Slide" r:id="rId29" imgW="7772400" imgH="10058400" progId="TCLayout.ActiveDocument.1">
                  <p:embed/>
                  <p:pic>
                    <p:nvPicPr>
                      <p:cNvPr id="8" name="Object 7" hidden="1">
                        <a:extLst>
                          <a:ext uri="{FF2B5EF4-FFF2-40B4-BE49-F238E27FC236}">
                            <a16:creationId xmlns:a16="http://schemas.microsoft.com/office/drawing/2014/main" id="{929417C8-CEFC-4D53-B53C-19A6987FDBD7}"/>
                          </a:ext>
                        </a:extLst>
                      </p:cNvPr>
                      <p:cNvPicPr/>
                      <p:nvPr/>
                    </p:nvPicPr>
                    <p:blipFill>
                      <a:blip r:embed="rId30"/>
                      <a:stretch>
                        <a:fillRect/>
                      </a:stretch>
                    </p:blipFill>
                    <p:spPr>
                      <a:xfrm>
                        <a:off x="1589" y="1591"/>
                        <a:ext cx="1227" cy="1588"/>
                      </a:xfrm>
                      <a:prstGeom prst="rect">
                        <a:avLst/>
                      </a:prstGeom>
                    </p:spPr>
                  </p:pic>
                </p:oleObj>
              </mc:Fallback>
            </mc:AlternateContent>
          </a:graphicData>
        </a:graphic>
      </p:graphicFrame>
      <p:sp>
        <p:nvSpPr>
          <p:cNvPr id="2" name="Otsikon paikkamerkki 1">
            <a:extLst>
              <a:ext uri="{FF2B5EF4-FFF2-40B4-BE49-F238E27FC236}">
                <a16:creationId xmlns:a16="http://schemas.microsoft.com/office/drawing/2014/main" id="{23E2E6E3-D8CD-96E5-EEFB-D7347DBE55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79DF8075-5D79-C9DB-6488-A7558887D04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4580783-332B-12B8-6E62-53A75BA12C5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rtl="0">
              <a:defRPr sz="1200">
                <a:solidFill>
                  <a:schemeClr val="tx1">
                    <a:tint val="75000"/>
                  </a:schemeClr>
                </a:solidFill>
                <a:latin typeface="Arial" panose="020B0604020202020204" pitchFamily="34" charset="0"/>
                <a:cs typeface="Arial" panose="020B0604020202020204" pitchFamily="34" charset="0"/>
              </a:defRPr>
            </a:lvl1pPr>
          </a:lstStyle>
          <a:p>
            <a:fld id="{E82995AC-F008-1E4B-9263-D2B18A52AAEA}" type="datetimeFigureOut">
              <a:rPr lang="fi-FI" smtClean="0"/>
              <a:pPr/>
              <a:t>14.6.2024</a:t>
            </a:fld>
            <a:endParaRPr lang="fi-FI"/>
          </a:p>
        </p:txBody>
      </p:sp>
      <p:sp>
        <p:nvSpPr>
          <p:cNvPr id="5" name="Alatunnisteen paikkamerkki 4">
            <a:extLst>
              <a:ext uri="{FF2B5EF4-FFF2-40B4-BE49-F238E27FC236}">
                <a16:creationId xmlns:a16="http://schemas.microsoft.com/office/drawing/2014/main" id="{74E995EC-EE78-8382-02AB-CC15E3AF627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rtl="0">
              <a:defRPr sz="1200">
                <a:solidFill>
                  <a:schemeClr val="tx1">
                    <a:tint val="75000"/>
                  </a:schemeClr>
                </a:solidFill>
                <a:latin typeface="Arial" panose="020B0604020202020204" pitchFamily="34" charset="0"/>
                <a:cs typeface="Arial" panose="020B0604020202020204" pitchFamily="34" charset="0"/>
              </a:defRPr>
            </a:lvl1pPr>
          </a:lstStyle>
          <a:p>
            <a:endParaRPr lang="fi-FI"/>
          </a:p>
        </p:txBody>
      </p:sp>
      <p:sp>
        <p:nvSpPr>
          <p:cNvPr id="6" name="Dian numeron paikkamerkki 5">
            <a:extLst>
              <a:ext uri="{FF2B5EF4-FFF2-40B4-BE49-F238E27FC236}">
                <a16:creationId xmlns:a16="http://schemas.microsoft.com/office/drawing/2014/main" id="{579579D0-C8D7-1BFD-58EB-E0BB4139BB4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rtl="0">
              <a:defRPr sz="1200">
                <a:solidFill>
                  <a:schemeClr val="tx1">
                    <a:tint val="75000"/>
                  </a:schemeClr>
                </a:solidFill>
                <a:latin typeface="Arial" panose="020B0604020202020204" pitchFamily="34" charset="0"/>
                <a:cs typeface="Arial" panose="020B0604020202020204" pitchFamily="34" charset="0"/>
              </a:defRPr>
            </a:lvl1pPr>
          </a:lstStyle>
          <a:p>
            <a:fld id="{CF4BB44F-7B72-EC4D-BE8A-419BCE6CF7A5}" type="slidenum">
              <a:rPr lang="fi-FI" smtClean="0"/>
              <a:pPr/>
              <a:t>‹#›</a:t>
            </a:fld>
            <a:endParaRPr lang="fi-FI"/>
          </a:p>
        </p:txBody>
      </p:sp>
    </p:spTree>
    <p:extLst>
      <p:ext uri="{BB962C8B-B14F-4D97-AF65-F5344CB8AC3E}">
        <p14:creationId xmlns:p14="http://schemas.microsoft.com/office/powerpoint/2010/main" val="189889296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Lst>
  <p:txStyles>
    <p:titleStyle>
      <a:lvl1pPr algn="l" defTabSz="914286"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71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285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00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Relationships xmlns="http://schemas.openxmlformats.org/package/2006/relationships"><Relationship Id="rId1" Target="../tags/tag42.xml" Type="http://schemas.openxmlformats.org/officeDocument/2006/relationships/tags"/><Relationship Id="rId2" Target="../slideLayouts/slideLayout8.xml" Type="http://schemas.openxmlformats.org/officeDocument/2006/relationships/slideLayout"/><Relationship Id="rId3" Target="../notesSlides/notesSlide1.xml" Type="http://schemas.openxmlformats.org/officeDocument/2006/relationships/notesSlide"/><Relationship Id="rId4" Target="../embeddings/oleObject41.bin" Type="http://schemas.openxmlformats.org/officeDocument/2006/relationships/oleObject"/><Relationship Id="rId5" Target="../media/image27.emf" Type="http://schemas.openxmlformats.org/officeDocument/2006/relationships/image"/><Relationship Id="rId6" Target="../media/image28.pn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10.xml" Type="http://schemas.openxmlformats.org/officeDocument/2006/relationships/notesSlide"/></Relationships>
</file>

<file path=ppt/slides/_rels/slide11.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11.xml" Type="http://schemas.openxmlformats.org/officeDocument/2006/relationships/notesSlide"/><Relationship Id="rId3" Target="https://etelasavonha.fi/eloisa/tutkimus-ja-kehittamistyo/ikaohjelma-2030/"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12.xml" Type="http://schemas.openxmlformats.org/officeDocument/2006/relationships/notesSlide"/><Relationship Id="rId3" Target="../media/image39.jpe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13.xml" Type="http://schemas.openxmlformats.org/officeDocument/2006/relationships/notesSlide"/><Relationship Id="rId3" Target="../media/image42.png" Type="http://schemas.openxmlformats.org/officeDocument/2006/relationships/image"/><Relationship Id="rId4" Target="../media/image4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10.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14.xml" Type="http://schemas.openxmlformats.org/officeDocument/2006/relationships/notesSlide"/></Relationships>
</file>

<file path=ppt/slides/_rels/slide16.xml.rels><?xml version="1.0" encoding="UTF-8" standalone="yes"?><Relationships xmlns="http://schemas.openxmlformats.org/package/2006/relationships"><Relationship Id="rId1" Target="../slideLayouts/slideLayout32.xml" Type="http://schemas.openxmlformats.org/officeDocument/2006/relationships/slideLayout"/><Relationship Id="rId2" Target="../notesSlides/notesSlide15.xml" Type="http://schemas.openxmlformats.org/officeDocument/2006/relationships/notesSlide"/><Relationship Id="rId3" Target="https://etelasavonha.fi/asiakkaan-opas/asiakas-ja-potilasturvallisuus-ja-valvonta/oma-ilmoitus-vaaratilanteesta/"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33.xml" Type="http://schemas.openxmlformats.org/officeDocument/2006/relationships/slideLayout"/><Relationship Id="rId2" Target="../notesSlides/notesSlide16.xml" Type="http://schemas.openxmlformats.org/officeDocument/2006/relationships/notesSlide"/></Relationships>
</file>

<file path=ppt/slides/_rels/slide18.xml.rels><?xml version="1.0" encoding="UTF-8" standalone="yes"?><Relationships xmlns="http://schemas.openxmlformats.org/package/2006/relationships"><Relationship Id="rId1" Target="../tags/tag45.xml" Type="http://schemas.openxmlformats.org/officeDocument/2006/relationships/tags"/><Relationship Id="rId2" Target="../slideLayouts/slideLayout32.xml" Type="http://schemas.openxmlformats.org/officeDocument/2006/relationships/slideLayout"/><Relationship Id="rId3" Target="../notesSlides/notesSlide17.xml" Type="http://schemas.openxmlformats.org/officeDocument/2006/relationships/notesSlide"/><Relationship Id="rId4" Target="../embeddings/oleObject44.bin" Type="http://schemas.openxmlformats.org/officeDocument/2006/relationships/oleObject"/><Relationship Id="rId5" Target="../media/image27.emf" Type="http://schemas.openxmlformats.org/officeDocument/2006/relationships/image"/></Relationships>
</file>

<file path=ppt/slides/_rels/slide19.xml.rels><?xml version="1.0" encoding="UTF-8" standalone="yes"?><Relationships xmlns="http://schemas.openxmlformats.org/package/2006/relationships"><Relationship Id="rId1" Target="../tags/tag46.xml" Type="http://schemas.openxmlformats.org/officeDocument/2006/relationships/tags"/><Relationship Id="rId2" Target="../slideLayouts/slideLayout32.xml" Type="http://schemas.openxmlformats.org/officeDocument/2006/relationships/slideLayout"/><Relationship Id="rId3" Target="../notesSlides/notesSlide18.xml" Type="http://schemas.openxmlformats.org/officeDocument/2006/relationships/notesSlide"/><Relationship Id="rId4" Target="../embeddings/oleObject45.bin" Type="http://schemas.openxmlformats.org/officeDocument/2006/relationships/oleObject"/><Relationship Id="rId5" Target="../media/image27.em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8.xml" Type="http://schemas.openxmlformats.org/officeDocument/2006/relationships/slideLayout"/><Relationship Id="rId2" Target="../notesSlides/notesSlide2.xml" Type="http://schemas.openxmlformats.org/officeDocument/2006/relationships/notesSlide"/><Relationship Id="rId3" Target="../media/image31.png" Type="http://schemas.openxmlformats.org/officeDocument/2006/relationships/image"/></Relationships>
</file>

<file path=ppt/slides/_rels/slide20.xml.rels><?xml version="1.0" encoding="UTF-8" standalone="yes"?><Relationships xmlns="http://schemas.openxmlformats.org/package/2006/relationships"><Relationship Id="rId1" Target="../tags/tag47.xml" Type="http://schemas.openxmlformats.org/officeDocument/2006/relationships/tags"/><Relationship Id="rId2" Target="../slideLayouts/slideLayout32.xml" Type="http://schemas.openxmlformats.org/officeDocument/2006/relationships/slideLayout"/><Relationship Id="rId3" Target="../notesSlides/notesSlide19.xml" Type="http://schemas.openxmlformats.org/officeDocument/2006/relationships/notesSlide"/><Relationship Id="rId4" Target="../embeddings/oleObject46.bin" Type="http://schemas.openxmlformats.org/officeDocument/2006/relationships/oleObject"/><Relationship Id="rId5" Target="../media/image27.emf" Type="http://schemas.openxmlformats.org/officeDocument/2006/relationships/image"/><Relationship Id="rId6" Target="https://julkaisut.valtioneuvosto.fi/bitstream/handle/10024/163858/STM_2022_2.pdf?sequence=1&amp;isAllowed=y"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33.xml" Type="http://schemas.openxmlformats.org/officeDocument/2006/relationships/slideLayout"/><Relationship Id="rId10" Target="../media/image51.svg" Type="http://schemas.openxmlformats.org/officeDocument/2006/relationships/image"/><Relationship Id="rId11" Target="../media/image52.png" Type="http://schemas.openxmlformats.org/officeDocument/2006/relationships/image"/><Relationship Id="rId12" Target="../media/image53.svg" Type="http://schemas.openxmlformats.org/officeDocument/2006/relationships/image"/><Relationship Id="rId13" Target="https://etelasavonha.fi/asiakkaan-opas/asiakas-ja-potilasturvallisuus-ja-valvonta/omavalvontaohjelma-ja-suunnitelmat/" TargetMode="External" Type="http://schemas.openxmlformats.org/officeDocument/2006/relationships/hyperlink"/><Relationship Id="rId14" Target="../media/image54.png" Type="http://schemas.openxmlformats.org/officeDocument/2006/relationships/image"/><Relationship Id="rId15" Target="../media/image55.svg" Type="http://schemas.openxmlformats.org/officeDocument/2006/relationships/image"/><Relationship Id="rId2" Target="../notesSlides/notesSlide20.xml" Type="http://schemas.openxmlformats.org/officeDocument/2006/relationships/notesSlide"/><Relationship Id="rId3" Target="../media/image44.png" Type="http://schemas.openxmlformats.org/officeDocument/2006/relationships/image"/><Relationship Id="rId4" Target="../media/image45.svg" Type="http://schemas.openxmlformats.org/officeDocument/2006/relationships/image"/><Relationship Id="rId5" Target="../media/image46.png" Type="http://schemas.openxmlformats.org/officeDocument/2006/relationships/image"/><Relationship Id="rId6" Target="../media/image47.svg" Type="http://schemas.openxmlformats.org/officeDocument/2006/relationships/image"/><Relationship Id="rId7" Target="../media/image48.png" Type="http://schemas.openxmlformats.org/officeDocument/2006/relationships/image"/><Relationship Id="rId8" Target="../media/image49.svg" Type="http://schemas.openxmlformats.org/officeDocument/2006/relationships/image"/><Relationship Id="rId9" Target="../media/image5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33.xml" Type="http://schemas.openxmlformats.org/officeDocument/2006/relationships/slideLayout"/><Relationship Id="rId10" Target="../media/image49.svg" Type="http://schemas.openxmlformats.org/officeDocument/2006/relationships/image"/><Relationship Id="rId11" Target="../media/image56.png" Type="http://schemas.openxmlformats.org/officeDocument/2006/relationships/image"/><Relationship Id="rId12" Target="../media/image57.svg" Type="http://schemas.openxmlformats.org/officeDocument/2006/relationships/image"/><Relationship Id="rId13" Target="../media/image58.png" Type="http://schemas.openxmlformats.org/officeDocument/2006/relationships/image"/><Relationship Id="rId14" Target="../media/image59.svg" Type="http://schemas.openxmlformats.org/officeDocument/2006/relationships/image"/><Relationship Id="rId2" Target="../notesSlides/notesSlide21.xml" Type="http://schemas.openxmlformats.org/officeDocument/2006/relationships/notesSlide"/><Relationship Id="rId3" Target="../media/image52.png" Type="http://schemas.openxmlformats.org/officeDocument/2006/relationships/image"/><Relationship Id="rId4" Target="../media/image53.sv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 Id="rId7" Target="../media/image46.png" Type="http://schemas.openxmlformats.org/officeDocument/2006/relationships/image"/><Relationship Id="rId8" Target="../media/image47.svg" Type="http://schemas.openxmlformats.org/officeDocument/2006/relationships/image"/><Relationship Id="rId9" Target="../media/image4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33.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notesSlides/notesSlide22.xml" Type="http://schemas.openxmlformats.org/officeDocument/2006/relationships/notesSlide"/><Relationship Id="rId3" Target="https://eloisa.ims.fi/spring/share/process/19562/fi" TargetMode="External" Type="http://schemas.openxmlformats.org/officeDocument/2006/relationships/hyperlink"/><Relationship Id="rId4" Target="../media/image52.png" Type="http://schemas.openxmlformats.org/officeDocument/2006/relationships/image"/><Relationship Id="rId5" Target="../media/image5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4.xml.rels><?xml version="1.0" encoding="UTF-8" standalone="yes"?><Relationships xmlns="http://schemas.openxmlformats.org/package/2006/relationships"><Relationship Id="rId1" Target="../tags/tag48.xml" Type="http://schemas.openxmlformats.org/officeDocument/2006/relationships/tags"/><Relationship Id="rId10" Target="../media/image64.png" Type="http://schemas.openxmlformats.org/officeDocument/2006/relationships/image"/><Relationship Id="rId11" Target="../media/image65.svg" Type="http://schemas.openxmlformats.org/officeDocument/2006/relationships/image"/><Relationship Id="rId12" Target="https://julkaisut.valtioneuvosto.fi/handle/10024/72811" TargetMode="External" Type="http://schemas.openxmlformats.org/officeDocument/2006/relationships/hyperlink"/><Relationship Id="rId2" Target="../slideLayouts/slideLayout32.xml" Type="http://schemas.openxmlformats.org/officeDocument/2006/relationships/slideLayout"/><Relationship Id="rId3" Target="../notesSlides/notesSlide23.xml" Type="http://schemas.openxmlformats.org/officeDocument/2006/relationships/notesSlide"/><Relationship Id="rId4" Target="../embeddings/oleObject47.bin" Type="http://schemas.openxmlformats.org/officeDocument/2006/relationships/oleObject"/><Relationship Id="rId5" Target="../media/image27.emf" Type="http://schemas.openxmlformats.org/officeDocument/2006/relationships/image"/><Relationship Id="rId6" Target="../media/image60.png" Type="http://schemas.openxmlformats.org/officeDocument/2006/relationships/image"/><Relationship Id="rId7" Target="../media/image61.svg" Type="http://schemas.openxmlformats.org/officeDocument/2006/relationships/image"/><Relationship Id="rId8" Target="../media/image62.png" Type="http://schemas.openxmlformats.org/officeDocument/2006/relationships/image"/><Relationship Id="rId9" Target="../media/image6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24.xml" Type="http://schemas.openxmlformats.org/officeDocument/2006/relationships/notesSlide"/><Relationship Id="rId3" Target="https://julkaisut.valtioneuvosto.fi/bitstream/handle/10024/163858/STM_2022_2.pdf?sequence=1&amp;isAllowed=y"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25.xml" Type="http://schemas.openxmlformats.org/officeDocument/2006/relationships/notesSlide"/></Relationships>
</file>

<file path=ppt/slides/_rels/slide27.xml.rels><?xml version="1.0" encoding="UTF-8" standalone="yes"?><Relationships xmlns="http://schemas.openxmlformats.org/package/2006/relationships"><Relationship Id="rId1" Target="../slideLayouts/slideLayout10.xml" Type="http://schemas.openxmlformats.org/officeDocument/2006/relationships/slideLayout"/><Relationship Id="rId10" Target="../media/image73.svg" Type="http://schemas.openxmlformats.org/officeDocument/2006/relationships/image"/><Relationship Id="rId11" Target="../media/image74.png" Type="http://schemas.openxmlformats.org/officeDocument/2006/relationships/image"/><Relationship Id="rId12" Target="../media/image75.svg" Type="http://schemas.openxmlformats.org/officeDocument/2006/relationships/image"/><Relationship Id="rId2" Target="../notesSlides/notesSlide26.xml" Type="http://schemas.openxmlformats.org/officeDocument/2006/relationships/notesSlide"/><Relationship Id="rId3" Target="../media/image66.png" Type="http://schemas.openxmlformats.org/officeDocument/2006/relationships/image"/><Relationship Id="rId4" Target="../media/image67.svg" Type="http://schemas.openxmlformats.org/officeDocument/2006/relationships/image"/><Relationship Id="rId5" Target="../media/image68.png" Type="http://schemas.openxmlformats.org/officeDocument/2006/relationships/image"/><Relationship Id="rId6" Target="../media/image69.svg" Type="http://schemas.openxmlformats.org/officeDocument/2006/relationships/image"/><Relationship Id="rId7" Target="../media/image70.png" Type="http://schemas.openxmlformats.org/officeDocument/2006/relationships/image"/><Relationship Id="rId8" Target="../media/image71.svg" Type="http://schemas.openxmlformats.org/officeDocument/2006/relationships/image"/><Relationship Id="rId9" Target="../media/image7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27.xml" Type="http://schemas.openxmlformats.org/officeDocument/2006/relationships/notesSlide"/><Relationship Id="rId3" Target="../media/image70.png" Type="http://schemas.openxmlformats.org/officeDocument/2006/relationships/image"/><Relationship Id="rId4" Target="../media/image76.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28.xml" Type="http://schemas.openxmlformats.org/officeDocument/2006/relationships/notesSlide"/></Relationships>
</file>

<file path=ppt/slides/_rels/slide3.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3.xml" Type="http://schemas.openxmlformats.org/officeDocument/2006/relationships/notesSlide"/><Relationship Id="rId3" Target="../media/image32.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29.xml" Type="http://schemas.openxmlformats.org/officeDocument/2006/relationships/notesSlide"/><Relationship Id="rId3" Target="../media/image68.png" Type="http://schemas.openxmlformats.org/officeDocument/2006/relationships/image"/><Relationship Id="rId4" Target="../media/image7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30.xml" Type="http://schemas.openxmlformats.org/officeDocument/2006/relationships/notesSlide"/><Relationship Id="rId3" Target="https://etelasavonha.fi/asiakkaan-opas/asiakas-ja-potilasturvallisuus-ja-valvonta/oma-ilmoitus-vaaratilanteesta/" TargetMode="External" Type="http://schemas.openxmlformats.org/officeDocument/2006/relationships/hyperlink"/><Relationship Id="rId4" Target="../media/image78.png" Type="http://schemas.openxmlformats.org/officeDocument/2006/relationships/image"/><Relationship Id="rId5" Target="../media/image79.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74.png" Type="http://schemas.openxmlformats.org/officeDocument/2006/relationships/image"/><Relationship Id="rId9" Target="../media/image75.svg" Type="http://schemas.openxmlformats.org/officeDocument/2006/relationships/image"/></Relationships>
</file>

<file path=ppt/slides/_rels/slide32.xml.rels><?xml version="1.0" encoding="UTF-8" standalone="yes"?><Relationships xmlns="http://schemas.openxmlformats.org/package/2006/relationships"><Relationship Id="rId1" Target="../tags/tag49.xml" Type="http://schemas.openxmlformats.org/officeDocument/2006/relationships/tags"/><Relationship Id="rId10" Target="../media/image36.svg" Type="http://schemas.openxmlformats.org/officeDocument/2006/relationships/image"/><Relationship Id="rId11" Target="mailto:sosiaali.potilasasiamies@etelasavonha.fi" TargetMode="External" Type="http://schemas.openxmlformats.org/officeDocument/2006/relationships/hyperlink"/><Relationship Id="rId12" Target="../media/image37.png" Type="http://schemas.openxmlformats.org/officeDocument/2006/relationships/image"/><Relationship Id="rId13" Target="../media/image38.svg" Type="http://schemas.openxmlformats.org/officeDocument/2006/relationships/image"/><Relationship Id="rId2" Target="../tags/tag50.xml" Type="http://schemas.openxmlformats.org/officeDocument/2006/relationships/tags"/><Relationship Id="rId3" Target="../slideLayouts/slideLayout10.xml" Type="http://schemas.openxmlformats.org/officeDocument/2006/relationships/slideLayout"/><Relationship Id="rId4" Target="../notesSlides/notesSlide31.xml" Type="http://schemas.openxmlformats.org/officeDocument/2006/relationships/notesSlide"/><Relationship Id="rId5" Target="../embeddings/oleObject48.bin" Type="http://schemas.openxmlformats.org/officeDocument/2006/relationships/oleObject"/><Relationship Id="rId6" Target="../media/image27.emf" Type="http://schemas.openxmlformats.org/officeDocument/2006/relationships/image"/><Relationship Id="rId7" Target="../embeddings/oleObject49.bin" Type="http://schemas.openxmlformats.org/officeDocument/2006/relationships/oleObject"/><Relationship Id="rId8" Target="https://etelasavonha.fi/asiakkaan-opas/lomakkeet-ja-hakemukset/" TargetMode="External" Type="http://schemas.openxmlformats.org/officeDocument/2006/relationships/hyperlink"/><Relationship Id="rId9" Target="../media/image35.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32.xml" Type="http://schemas.openxmlformats.org/officeDocument/2006/relationships/notesSlide"/></Relationships>
</file>

<file path=ppt/slides/_rels/slide34.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33.xml" Type="http://schemas.openxmlformats.org/officeDocument/2006/relationships/notesSlide"/><Relationship Id="rId3" Target="https://etelasavonha.fi/asiakkaan-opas/palveluoppaat/"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34.xml" Type="http://schemas.openxmlformats.org/officeDocument/2006/relationships/notesSlide"/></Relationships>
</file>

<file path=ppt/slides/_rels/slide36.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35.xml" Type="http://schemas.openxmlformats.org/officeDocument/2006/relationships/notesSlide"/><Relationship Id="rId3" Target="https://www.julkari.fi/bitstream/handle/10024/139415/THL_OHJ_4_2020_Vireytt%c3%a4%20seniorivuosiin_verkko.pdf?sequence=4&amp;isAllowed=y" TargetMode="External" Type="http://schemas.openxmlformats.org/officeDocument/2006/relationships/hyperlink"/><Relationship Id="rId4" Target="https://www.ruokavirasto.fi/elintarvikkeet/terveytta-edistava-ruokavalio/ravitsemus--ja-ruokasuositukset/"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36.xml" Type="http://schemas.openxmlformats.org/officeDocument/2006/relationships/notesSlide"/></Relationships>
</file>

<file path=ppt/slides/_rels/slide38.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37.xml" Type="http://schemas.openxmlformats.org/officeDocument/2006/relationships/notesSlide"/></Relationships>
</file>

<file path=ppt/slides/_rels/slide39.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38.xml" Type="http://schemas.openxmlformats.org/officeDocument/2006/relationships/notesSlide"/><Relationship Id="rId3" Target="https://julkaisut.valtioneuvosto.fi/handle/10024/162847"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13.xml" Type="http://schemas.openxmlformats.org/officeDocument/2006/relationships/slideLayout"/><Relationship Id="rId10" Target="slide6.xml" Type="http://schemas.openxmlformats.org/officeDocument/2006/relationships/slide"/><Relationship Id="rId11" Target="slide54.xml" Type="http://schemas.openxmlformats.org/officeDocument/2006/relationships/slide"/><Relationship Id="rId12" Target="slide57.xml" Type="http://schemas.openxmlformats.org/officeDocument/2006/relationships/slide"/><Relationship Id="rId13" Target="../media/image33.png" Type="http://schemas.openxmlformats.org/officeDocument/2006/relationships/image"/><Relationship Id="rId14" Target="../media/image34.svg" Type="http://schemas.openxmlformats.org/officeDocument/2006/relationships/image"/><Relationship Id="rId2" Target="../notesSlides/notesSlide4.xml" Type="http://schemas.openxmlformats.org/officeDocument/2006/relationships/notesSlide"/><Relationship Id="rId3" Target="slide9.xml" Type="http://schemas.openxmlformats.org/officeDocument/2006/relationships/slide"/><Relationship Id="rId4" Target="slide15.xml" Type="http://schemas.openxmlformats.org/officeDocument/2006/relationships/slide"/><Relationship Id="rId5" Target="slide26.xml" Type="http://schemas.openxmlformats.org/officeDocument/2006/relationships/slide"/><Relationship Id="rId6" Target="slide33.xml" Type="http://schemas.openxmlformats.org/officeDocument/2006/relationships/slide"/><Relationship Id="rId7" Target="slide41.xml" Type="http://schemas.openxmlformats.org/officeDocument/2006/relationships/slide"/><Relationship Id="rId8" Target="slide50.xml" Type="http://schemas.openxmlformats.org/officeDocument/2006/relationships/slide"/><Relationship Id="rId9" Target="slide3.xml" Type="http://schemas.openxmlformats.org/officeDocument/2006/relationships/slide"/></Relationships>
</file>

<file path=ppt/slides/_rels/slide40.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39.xml" Type="http://schemas.openxmlformats.org/officeDocument/2006/relationships/notesSlide"/><Relationship Id="rId3" Target="../media/image80.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40.xml" Type="http://schemas.openxmlformats.org/officeDocument/2006/relationships/notesSlide"/></Relationships>
</file>

<file path=ppt/slides/_rels/slide42.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41.xml" Type="http://schemas.openxmlformats.org/officeDocument/2006/relationships/notesSlide"/><Relationship Id="rId3" Target="https://72tuntia.fi/kotivara/" TargetMode="External" Type="http://schemas.openxmlformats.org/officeDocument/2006/relationships/hyperlink"/><Relationship Id="rId4" Target="https://etelasavonha.fi/asiakkaan-opas/huoli/" TargetMode="External" Type="http://schemas.openxmlformats.org/officeDocument/2006/relationships/hyperlink"/></Relationships>
</file>

<file path=ppt/slides/_rels/slide43.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42.xml" Type="http://schemas.openxmlformats.org/officeDocument/2006/relationships/notesSlide"/><Relationship Id="rId3" Target="https://dvv.fi/nain-ilmoitat-edunvalvontaa-tarvitsevasta-henkilosta" TargetMode="External" Type="http://schemas.openxmlformats.org/officeDocument/2006/relationships/hyperlink"/><Relationship Id="rId4" Target="https://pelastustoimi.fi/asiointi/lomakkeet/ilmoitus-ilmeinen-palonvaara" TargetMode="External" Type="http://schemas.openxmlformats.org/officeDocument/2006/relationships/hyperlink"/><Relationship Id="rId5" Target="https://etelasavonha.fi/asiakkaan-opas/huoli/" TargetMode="External" Type="http://schemas.openxmlformats.org/officeDocument/2006/relationships/hyperlink"/></Relationships>
</file>

<file path=ppt/slides/_rels/slide44.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43.xml" Type="http://schemas.openxmlformats.org/officeDocument/2006/relationships/notesSlide"/></Relationships>
</file>

<file path=ppt/slides/_rels/slide45.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44.xml" Type="http://schemas.openxmlformats.org/officeDocument/2006/relationships/notesSlide"/><Relationship Id="rId3" Target="https://www.kuntarekry.fi/fi/tyonantajat/etela-savon-hyvinvointialue/" TargetMode="External" Type="http://schemas.openxmlformats.org/officeDocument/2006/relationships/hyperlink"/><Relationship Id="rId4" Target="https://valvira.fi/ammattioikeudet/riittava-kielitaito" TargetMode="External" Type="http://schemas.openxmlformats.org/officeDocument/2006/relationships/hyperlink"/></Relationships>
</file>

<file path=ppt/slides/_rels/slide46.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45.xml" Type="http://schemas.openxmlformats.org/officeDocument/2006/relationships/notesSlide"/></Relationships>
</file>

<file path=ppt/slides/_rels/slide47.xml.rels><?xml version="1.0" encoding="UTF-8" standalone="yes"?><Relationships xmlns="http://schemas.openxmlformats.org/package/2006/relationships"><Relationship Id="rId1" Target="../slideLayouts/slideLayout10.xml" Type="http://schemas.openxmlformats.org/officeDocument/2006/relationships/slideLayout"/></Relationships>
</file>

<file path=ppt/slides/_rels/slide48.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46.xml" Type="http://schemas.openxmlformats.org/officeDocument/2006/relationships/notesSlide"/></Relationships>
</file>

<file path=ppt/slides/_rels/slide49.xml.rels><?xml version="1.0" encoding="UTF-8" standalone="yes"?><Relationships xmlns="http://schemas.openxmlformats.org/package/2006/relationships"><Relationship Id="rId1" Target="../slideLayouts/slideLayout10.xml" Type="http://schemas.openxmlformats.org/officeDocument/2006/relationships/slideLayout"/><Relationship Id="rId10" Target="../media/image88.svg" Type="http://schemas.openxmlformats.org/officeDocument/2006/relationships/image"/><Relationship Id="rId2" Target="../notesSlides/notesSlide47.xml" Type="http://schemas.openxmlformats.org/officeDocument/2006/relationships/notesSlide"/><Relationship Id="rId3" Target="../media/image81.png" Type="http://schemas.openxmlformats.org/officeDocument/2006/relationships/image"/><Relationship Id="rId4" Target="../media/image82.svg" Type="http://schemas.openxmlformats.org/officeDocument/2006/relationships/image"/><Relationship Id="rId5" Target="../media/image83.png" Type="http://schemas.openxmlformats.org/officeDocument/2006/relationships/image"/><Relationship Id="rId6" Target="../media/image84.svg" Type="http://schemas.openxmlformats.org/officeDocument/2006/relationships/image"/><Relationship Id="rId7" Target="../media/image85.png" Type="http://schemas.openxmlformats.org/officeDocument/2006/relationships/image"/><Relationship Id="rId8" Target="../media/image86.svg" Type="http://schemas.openxmlformats.org/officeDocument/2006/relationships/image"/><Relationship Id="rId9" Target="../media/image87.png" Type="http://schemas.openxmlformats.org/officeDocument/2006/relationships/image"/></Relationships>
</file>

<file path=ppt/slides/_rels/slide5.xml.rels><?xml version="1.0" encoding="UTF-8" standalone="yes"?><Relationships xmlns="http://schemas.openxmlformats.org/package/2006/relationships"><Relationship Id="rId1" Target="../tags/tag43.xml" Type="http://schemas.openxmlformats.org/officeDocument/2006/relationships/tags"/><Relationship Id="rId2" Target="../slideLayouts/slideLayout9.xml" Type="http://schemas.openxmlformats.org/officeDocument/2006/relationships/slideLayout"/><Relationship Id="rId3" Target="../notesSlides/notesSlide5.xml" Type="http://schemas.openxmlformats.org/officeDocument/2006/relationships/notesSlide"/><Relationship Id="rId4" Target="../embeddings/oleObject42.bin" Type="http://schemas.openxmlformats.org/officeDocument/2006/relationships/oleObject"/><Relationship Id="rId5" Target="../media/image27.emf"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48.xml" Type="http://schemas.openxmlformats.org/officeDocument/2006/relationships/notesSlide"/></Relationships>
</file>

<file path=ppt/slides/_rels/slide51.xml.rels><?xml version="1.0" encoding="UTF-8" standalone="yes"?><Relationships xmlns="http://schemas.openxmlformats.org/package/2006/relationships"><Relationship Id="rId1" Target="../tags/tag51.xml" Type="http://schemas.openxmlformats.org/officeDocument/2006/relationships/tags"/><Relationship Id="rId10" Target="../media/image38.svg" Type="http://schemas.openxmlformats.org/officeDocument/2006/relationships/image"/><Relationship Id="rId11" Target="https://thl.fi/documents/920442/2816495/THL_maarays_1_2021sosiaalihuollon_asiakasasiakirjoista_ja_niihin_merkittavista_tiedoista.pdf/f11f6fce-d7c5-9fff-7a92-d40460dbde80?t=1637222140211" TargetMode="External" Type="http://schemas.openxmlformats.org/officeDocument/2006/relationships/hyperlink"/><Relationship Id="rId12" Target="https://tietosuoja.fi/documents/6927448/10594424/Sosiaalihuollon+asiakatietojen+k%C3%A4sittely.pdf/fc9f4ce8-caee-3161-f3ae-8962a87007b6/Sosiaalihuollon+asiakatietojen+k%C3%A4sittely.pdf?t=1664534736382" TargetMode="External" Type="http://schemas.openxmlformats.org/officeDocument/2006/relationships/hyperlink"/><Relationship Id="rId2" Target="../slideLayouts/slideLayout10.xml" Type="http://schemas.openxmlformats.org/officeDocument/2006/relationships/slideLayout"/><Relationship Id="rId3" Target="../notesSlides/notesSlide49.xml" Type="http://schemas.openxmlformats.org/officeDocument/2006/relationships/notesSlide"/><Relationship Id="rId4" Target="../embeddings/oleObject50.bin" Type="http://schemas.openxmlformats.org/officeDocument/2006/relationships/oleObject"/><Relationship Id="rId5" Target="../media/image27.emf" Type="http://schemas.openxmlformats.org/officeDocument/2006/relationships/image"/><Relationship Id="rId6" Target="https://etelasavonha.fi/asiakkaan-opas/asiakas-ja-potilasturvallisuus-ja-valvonta/rekisterit/" TargetMode="External" Type="http://schemas.openxmlformats.org/officeDocument/2006/relationships/hyperlink"/><Relationship Id="rId7" Target="../media/image35.png" Type="http://schemas.openxmlformats.org/officeDocument/2006/relationships/image"/><Relationship Id="rId8" Target="../media/image36.svg" Type="http://schemas.openxmlformats.org/officeDocument/2006/relationships/image"/><Relationship Id="rId9" Target="../media/image37.png" Type="http://schemas.openxmlformats.org/officeDocument/2006/relationships/image"/></Relationships>
</file>

<file path=ppt/slides/_rels/slide52.xml.rels><?xml version="1.0" encoding="UTF-8" standalone="yes"?><Relationships xmlns="http://schemas.openxmlformats.org/package/2006/relationships"><Relationship Id="rId1" Target="../tags/tag52.xml" Type="http://schemas.openxmlformats.org/officeDocument/2006/relationships/tags"/><Relationship Id="rId2" Target="../slideLayouts/slideLayout10.xml" Type="http://schemas.openxmlformats.org/officeDocument/2006/relationships/slideLayout"/><Relationship Id="rId3" Target="../notesSlides/notesSlide50.xml" Type="http://schemas.openxmlformats.org/officeDocument/2006/relationships/notesSlide"/><Relationship Id="rId4" Target="../embeddings/oleObject51.bin" Type="http://schemas.openxmlformats.org/officeDocument/2006/relationships/oleObject"/><Relationship Id="rId5" Target="../media/image27.emf"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8.xml" Type="http://schemas.openxmlformats.org/officeDocument/2006/relationships/slideLayout"/><Relationship Id="rId2" Target="../notesSlides/notesSlide51.xml" Type="http://schemas.openxmlformats.org/officeDocument/2006/relationships/notesSlide"/></Relationships>
</file>

<file path=ppt/slides/_rels/slide54.xml.rels><?xml version="1.0" encoding="UTF-8" standalone="yes"?><Relationships xmlns="http://schemas.openxmlformats.org/package/2006/relationships"><Relationship Id="rId1" Target="../slideLayouts/slideLayout11.xml" Type="http://schemas.openxmlformats.org/officeDocument/2006/relationships/slideLayout"/><Relationship Id="rId2" Target="../notesSlides/notesSlide52.xml" Type="http://schemas.openxmlformats.org/officeDocument/2006/relationships/notesSlide"/></Relationships>
</file>

<file path=ppt/slides/_rels/slide55.xml.rels><?xml version="1.0" encoding="UTF-8" standalone="yes"?><Relationships xmlns="http://schemas.openxmlformats.org/package/2006/relationships"><Relationship Id="rId1" Target="../slideLayouts/slideLayout11.xml" Type="http://schemas.openxmlformats.org/officeDocument/2006/relationships/slideLayout"/><Relationship Id="rId2" Target="../notesSlides/notesSlide53.xml" Type="http://schemas.openxmlformats.org/officeDocument/2006/relationships/notesSlide"/><Relationship Id="rId3" Target="https://etelasavonha.fi/asiakkaan-opas/asiakas-ja-potilasturvallisuus-ja-valvonta/omavalvontaohjelma-ja-suunnitelmat/" TargetMode="External" Type="http://schemas.openxmlformats.org/officeDocument/2006/relationships/hyperlink"/><Relationship Id="rId4" Target="https://etelasavonha.fi/asiakkaan-opas/asiakas-ja-potilasturvallisuus-ja-valvonta/valvonnan-yhteystiedot/" TargetMode="External" Type="http://schemas.openxmlformats.org/officeDocument/2006/relationships/hyperlink"/></Relationships>
</file>

<file path=ppt/slides/_rels/slide56.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54.xml" Type="http://schemas.openxmlformats.org/officeDocument/2006/relationships/notesSlide"/><Relationship Id="rId3" Target="../ink/ink1.xml" Type="http://schemas.openxmlformats.org/officeDocument/2006/relationships/customXml"/><Relationship Id="rId4" Target="../media/image89.png" Type="http://schemas.openxmlformats.org/officeDocument/2006/relationships/image"/><Relationship Id="rId5" Target="../media/image90.png" Type="http://schemas.openxmlformats.org/officeDocument/2006/relationships/image"/><Relationship Id="rId6" Target="../media/image91.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11.xml" Type="http://schemas.openxmlformats.org/officeDocument/2006/relationships/slideLayout"/><Relationship Id="rId2" Target="../notesSlides/notesSlide55.xml" Type="http://schemas.openxmlformats.org/officeDocument/2006/relationships/notesSlide"/></Relationships>
</file>

<file path=ppt/slides/_rels/slide58.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56.xml" Type="http://schemas.openxmlformats.org/officeDocument/2006/relationships/notesSlide"/></Relationships>
</file>

<file path=ppt/slides/_rels/slide59.xml.rels><?xml version="1.0" encoding="UTF-8" standalone="yes"?><Relationships xmlns="http://schemas.openxmlformats.org/package/2006/relationships"><Relationship Id="rId1" Target="../slideLayouts/slideLayout10.xml" Type="http://schemas.openxmlformats.org/officeDocument/2006/relationships/slideLayout"/><Relationship Id="rId10" Target="https://urldefense.proofpoint.com/v2/url?u=https-3A__keskisavonymparistotoimi.fi_terveysvalvonta_asumisterveys-2D2_&amp;d=DwMFAw&amp;c=euGZstcaTDllvimEN8b7jXrwqOf-v5A_CdpgnVfiiMM&amp;r=mc_BQWkfQO8xQBgHnlkDa0syIeHuwRe1MVW24M-zU6A&amp;m=rh-clCKp1Nzbv9CRjRVHVHhvsbhsxfaGWN7DBI9zuPEFlBVDBc0_tFFxXnvt-5o6&amp;s=YC2VFsqiGJKMWNU4K0EKxg8oVCXaAt-96uh1tjKFBfU&amp;e=" TargetMode="External" Type="http://schemas.openxmlformats.org/officeDocument/2006/relationships/hyperlink"/><Relationship Id="rId11" Target="https://poliisi.fi/tee-rikosilmoitus" TargetMode="External" Type="http://schemas.openxmlformats.org/officeDocument/2006/relationships/hyperlink"/><Relationship Id="rId2" Target="../notesSlides/notesSlide57.xml" Type="http://schemas.openxmlformats.org/officeDocument/2006/relationships/notesSlide"/><Relationship Id="rId3" Target="https://etelasavonha.fi/asiakkaan-opas/huoli/" TargetMode="External" Type="http://schemas.openxmlformats.org/officeDocument/2006/relationships/hyperlink"/><Relationship Id="rId4" Target="https://etelasavonha.fi/asiakkaan-opas/asiakas-ja-potilasturvallisuus-ja-valvonta/oma-ilmoitus-vaaratilanteesta/" TargetMode="External" Type="http://schemas.openxmlformats.org/officeDocument/2006/relationships/hyperlink"/><Relationship Id="rId5" Target="https://etelasavonha.fi/asiakkaan-opas/lomakkeet-ja-hakemukset/" TargetMode="External" Type="http://schemas.openxmlformats.org/officeDocument/2006/relationships/hyperlink"/><Relationship Id="rId6" Target="https://dvv.fi/nain-ilmoitat-edunvalvontaa-tarvitsevasta-henkilosta" TargetMode="External" Type="http://schemas.openxmlformats.org/officeDocument/2006/relationships/hyperlink"/><Relationship Id="rId7" Target="https://pelastustoimi.fi/asiointi/lomakkeet/ilmoitus-ilmeinen-palonvaara" TargetMode="External" Type="http://schemas.openxmlformats.org/officeDocument/2006/relationships/hyperlink"/><Relationship Id="rId8" Target="https://urldefense.proofpoint.com/v2/url?u=https-3A__www.savonlinna.fi_asukas_terveysvalvonta_asumisterveys_&amp;d=DwMFAw&amp;c=euGZstcaTDllvimEN8b7jXrwqOf-v5A_CdpgnVfiiMM&amp;r=mc_BQWkfQO8xQBgHnlkDa0syIeHuwRe1MVW24M-zU6A&amp;m=rh-clCKp1Nzbv9CRjRVHVHhvsbhsxfaGWN7DBI9zuPEFlBVDBc0_tFFxXnvt-5o6&amp;s=QqMsBFvP9m59CpE43Eb2h68w_4bHLJu7ll6Pz5XBLjM&amp;e=" TargetMode="External" Type="http://schemas.openxmlformats.org/officeDocument/2006/relationships/hyperlink"/><Relationship Id="rId9" Target="https://urldefense.proofpoint.com/v2/url?u=https-3A__mikkeli.fi_palvelut_ymparisto_ymparistoterveydenhuolto-2D2_asumisterveys-2Dja-2Dsisailma_&amp;d=DwMFAw&amp;c=euGZstcaTDllvimEN8b7jXrwqOf-v5A_CdpgnVfiiMM&amp;r=mc_BQWkfQO8xQBgHnlkDa0syIeHuwRe1MVW24M-zU6A&amp;m=rh-clCKp1Nzbv9CRjRVHVHhvsbhsxfaGWN7DBI9zuPEFlBVDBc0_tFFxXnvt-5o6&amp;s=t3PoO75kO1TQgDv3VH0HRofQmzsadkjOj0EpDCEYEZo&amp;e="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6.xml" Type="http://schemas.openxmlformats.org/officeDocument/2006/relationships/notesSlide"/></Relationships>
</file>

<file path=ppt/slides/_rels/slide60.xml.rels><?xml version="1.0" encoding="UTF-8" standalone="yes"?><Relationships xmlns="http://schemas.openxmlformats.org/package/2006/relationships"><Relationship Id="rId1" Target="../slideLayouts/slideLayout13.xml" Type="http://schemas.openxmlformats.org/officeDocument/2006/relationships/slideLayout"/><Relationship Id="rId10" Target="https://julkaisut.valtioneuvosto.fi/bitstream/handle/10024/163858/STM_2022_2.pdf?sequence=1&amp;isAllowed=y" TargetMode="External" Type="http://schemas.openxmlformats.org/officeDocument/2006/relationships/hyperlink"/><Relationship Id="rId11" Target="https://72tuntia.fi/kotivara/" TargetMode="External" Type="http://schemas.openxmlformats.org/officeDocument/2006/relationships/hyperlink"/><Relationship Id="rId12" Target="https://valvira.fi/ammattioikeudet/riittava-kielitaito" TargetMode="External" Type="http://schemas.openxmlformats.org/officeDocument/2006/relationships/hyperlink"/><Relationship Id="rId13" Target="https://www.kuntarekry.fi/fi/tyonantajat/etela-savon-hyvinvointialue/" TargetMode="External" Type="http://schemas.openxmlformats.org/officeDocument/2006/relationships/hyperlink"/><Relationship Id="rId2" Target="../notesSlides/notesSlide58.xml" Type="http://schemas.openxmlformats.org/officeDocument/2006/relationships/notesSlide"/><Relationship Id="rId3" Target="https://etelasavonha.fi/asiakkaan-opas/palveluoppaat/" TargetMode="External" Type="http://schemas.openxmlformats.org/officeDocument/2006/relationships/hyperlink"/><Relationship Id="rId4" Target="http://invalid.uri" TargetMode="External" Type="http://schemas.openxmlformats.org/officeDocument/2006/relationships/hyperlink"/><Relationship Id="rId5" Target="https://etelasavonha.fi/asiakkaan-opas/asiakas-ja-potilasturvallisuus-ja-valvonta/rekisterit/" TargetMode="External" Type="http://schemas.openxmlformats.org/officeDocument/2006/relationships/hyperlink"/><Relationship Id="rId6" Target="https://etelasavonha.fi/asiakkaan-opas/asiakas-ja-potilasturvallisuus-ja-valvonta/valvonnan-yhteystiedot/" TargetMode="External" Type="http://schemas.openxmlformats.org/officeDocument/2006/relationships/hyperlink"/><Relationship Id="rId7" Target="https://www.julkari.fi/bitstream/handle/10024/139415/THL_OHJ_4_2020_Vireytt%c3%a4%20seniorivuosiin_verkko.pdf?sequence=4&amp;isAllowed=y" TargetMode="External" Type="http://schemas.openxmlformats.org/officeDocument/2006/relationships/hyperlink"/><Relationship Id="rId8" Target="https://www.ruokavirasto.fi/elintarvikkeet/terveytta-edistava-ruokavalio/ravitsemus--ja-ruokasuositukset/" TargetMode="External" Type="http://schemas.openxmlformats.org/officeDocument/2006/relationships/hyperlink"/><Relationship Id="rId9" Target="https://julkaisut.valtioneuvosto.fi/handle/10024/162847"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tags/tag44.xml" Type="http://schemas.openxmlformats.org/officeDocument/2006/relationships/tags"/><Relationship Id="rId2" Target="../slideLayouts/slideLayout9.xml" Type="http://schemas.openxmlformats.org/officeDocument/2006/relationships/slideLayout"/><Relationship Id="rId3" Target="../notesSlides/notesSlide7.xml" Type="http://schemas.openxmlformats.org/officeDocument/2006/relationships/notesSlide"/><Relationship Id="rId4" Target="../embeddings/oleObject43.bin" Type="http://schemas.openxmlformats.org/officeDocument/2006/relationships/oleObject"/><Relationship Id="rId5" Target="../media/image27.emf"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8.xml" Type="http://schemas.openxmlformats.org/officeDocument/2006/relationships/notesSlide"/></Relationships>
</file>

<file path=ppt/slides/_rels/slide9.xml.rels><?xml version="1.0" encoding="UTF-8" standalone="yes"?><Relationships xmlns="http://schemas.openxmlformats.org/package/2006/relationships"><Relationship Id="rId1" Target="../slideLayouts/slideLayout10.xml" Type="http://schemas.openxmlformats.org/officeDocument/2006/relationships/slideLayout"/><Relationship Id="rId2" Target="../notesSlides/notesSlide9.xml" Type="http://schemas.openxmlformats.org/officeDocument/2006/relationships/notesSlid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21C5D6D-5901-E06C-C06A-C8CF8A8B0143}"/>
              </a:ext>
            </a:extLst>
          </p:cNvPr>
          <p:cNvGraphicFramePr>
            <a:graphicFrameLocks noChangeAspect="1"/>
          </p:cNvGraphicFramePr>
          <p:nvPr>
            <p:custDataLst>
              <p:tags r:id="rId1"/>
            </p:custDataLst>
            <p:extLst>
              <p:ext uri="{D42A27DB-BD31-4B8C-83A1-F6EECF244321}">
                <p14:modId xmlns:p14="http://schemas.microsoft.com/office/powerpoint/2010/main" val="1188236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2" name="think-cell data - do not delete" hidden="1">
                        <a:extLst>
                          <a:ext uri="{FF2B5EF4-FFF2-40B4-BE49-F238E27FC236}">
                            <a16:creationId xmlns:a16="http://schemas.microsoft.com/office/drawing/2014/main" id="{521C5D6D-5901-E06C-C06A-C8CF8A8B01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 name="Group 13">
            <a:extLst>
              <a:ext uri="{FF2B5EF4-FFF2-40B4-BE49-F238E27FC236}">
                <a16:creationId xmlns:a16="http://schemas.microsoft.com/office/drawing/2014/main" id="{83547D8E-2C3C-BE33-F647-880681E2D150}"/>
              </a:ext>
            </a:extLst>
          </p:cNvPr>
          <p:cNvGrpSpPr/>
          <p:nvPr/>
        </p:nvGrpSpPr>
        <p:grpSpPr>
          <a:xfrm>
            <a:off x="6471560" y="665320"/>
            <a:ext cx="5641245" cy="5285725"/>
            <a:chOff x="1670960" y="1142723"/>
            <a:chExt cx="5641245" cy="5285725"/>
          </a:xfrm>
        </p:grpSpPr>
        <p:pic>
          <p:nvPicPr>
            <p:cNvPr id="15" name="Picture 14">
              <a:extLst>
                <a:ext uri="{FF2B5EF4-FFF2-40B4-BE49-F238E27FC236}">
                  <a16:creationId xmlns:a16="http://schemas.microsoft.com/office/drawing/2014/main" id="{13343B6D-F980-3790-7275-F780AD04FC0C}"/>
                </a:ext>
              </a:extLst>
            </p:cNvPr>
            <p:cNvPicPr>
              <a:picLocks noChangeAspect="1"/>
            </p:cNvPicPr>
            <p:nvPr/>
          </p:nvPicPr>
          <p:blipFill>
            <a:blip r:embed="rId6"/>
            <a:stretch>
              <a:fillRect/>
            </a:stretch>
          </p:blipFill>
          <p:spPr>
            <a:xfrm>
              <a:off x="2036174" y="2132173"/>
              <a:ext cx="4714875" cy="3143250"/>
            </a:xfrm>
            <a:prstGeom prst="rect">
              <a:avLst/>
            </a:prstGeom>
          </p:spPr>
        </p:pic>
        <p:pic>
          <p:nvPicPr>
            <p:cNvPr id="16" name="Graphic 15">
              <a:extLst>
                <a:ext uri="{FF2B5EF4-FFF2-40B4-BE49-F238E27FC236}">
                  <a16:creationId xmlns:a16="http://schemas.microsoft.com/office/drawing/2014/main" id="{309E1002-4B3A-6365-23BC-5B1AAD1B0A8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8507" r="16114"/>
            <a:stretch/>
          </p:blipFill>
          <p:spPr>
            <a:xfrm>
              <a:off x="1670960" y="1142723"/>
              <a:ext cx="5641245" cy="5285725"/>
            </a:xfrm>
            <a:prstGeom prst="rect">
              <a:avLst/>
            </a:prstGeom>
          </p:spPr>
        </p:pic>
      </p:grpSp>
      <p:sp>
        <p:nvSpPr>
          <p:cNvPr id="9" name="Sisällön paikkamerkki 2">
            <a:extLst>
              <a:ext uri="{FF2B5EF4-FFF2-40B4-BE49-F238E27FC236}">
                <a16:creationId xmlns:a16="http://schemas.microsoft.com/office/drawing/2014/main" id="{3233CC60-49AA-8583-4A5E-53B34BAD0F1A}"/>
              </a:ext>
            </a:extLst>
          </p:cNvPr>
          <p:cNvSpPr txBox="1">
            <a:spLocks/>
          </p:cNvSpPr>
          <p:nvPr/>
        </p:nvSpPr>
        <p:spPr>
          <a:xfrm>
            <a:off x="1007016" y="1377319"/>
            <a:ext cx="4803045" cy="663844"/>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400" b="1" spc="40" dirty="0">
                <a:highlight>
                  <a:srgbClr val="FFFF00"/>
                </a:highlight>
                <a:latin typeface="+mj-lt"/>
                <a:ea typeface="Inter" panose="02000503000000020004" pitchFamily="2" charset="0"/>
                <a:cs typeface="Arial"/>
              </a:rPr>
              <a:t>[TOIMINTAYKSIKÖN NIMI]</a:t>
            </a:r>
          </a:p>
        </p:txBody>
      </p:sp>
      <p:sp>
        <p:nvSpPr>
          <p:cNvPr id="10" name="Otsikko 1">
            <a:extLst>
              <a:ext uri="{FF2B5EF4-FFF2-40B4-BE49-F238E27FC236}">
                <a16:creationId xmlns:a16="http://schemas.microsoft.com/office/drawing/2014/main" id="{424094F7-DF5A-CE2F-8741-AFFA7E4F428D}"/>
              </a:ext>
            </a:extLst>
          </p:cNvPr>
          <p:cNvSpPr txBox="1">
            <a:spLocks/>
          </p:cNvSpPr>
          <p:nvPr/>
        </p:nvSpPr>
        <p:spPr>
          <a:xfrm>
            <a:off x="838200" y="2235200"/>
            <a:ext cx="8671560" cy="2387600"/>
          </a:xfrm>
          <a:prstGeom prst="rect">
            <a:avLst/>
          </a:prstGeom>
        </p:spPr>
        <p:txBody>
          <a:bodyP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r>
              <a:rPr lang="fi-FI" sz="6400">
                <a:latin typeface="+mj-lt"/>
                <a:ea typeface="Inter" panose="02000503000000020004" pitchFamily="2" charset="0"/>
              </a:rPr>
              <a:t>Omavalvonta-suunnitelma</a:t>
            </a:r>
          </a:p>
        </p:txBody>
      </p:sp>
    </p:spTree>
    <p:extLst>
      <p:ext uri="{BB962C8B-B14F-4D97-AF65-F5344CB8AC3E}">
        <p14:creationId xmlns:p14="http://schemas.microsoft.com/office/powerpoint/2010/main" val="974395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9FF827-2964-8CF3-4F91-274AB6518AF4}"/>
              </a:ext>
            </a:extLst>
          </p:cNvPr>
          <p:cNvSpPr/>
          <p:nvPr/>
        </p:nvSpPr>
        <p:spPr>
          <a:xfrm>
            <a:off x="5603240" y="2761845"/>
            <a:ext cx="6394789" cy="3065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2000"/>
              </a:lnSpc>
            </a:pPr>
            <a:r>
              <a:rPr lang="fi-FI" sz="1300" b="1">
                <a:solidFill>
                  <a:schemeClr val="accent5"/>
                </a:solidFill>
                <a:latin typeface="+mj-lt"/>
              </a:rPr>
              <a:t>YHDENVERTAISU.      </a:t>
            </a:r>
            <a:r>
              <a:rPr lang="fi-FI" sz="1300">
                <a:solidFill>
                  <a:schemeClr val="accent5"/>
                </a:solidFill>
              </a:rPr>
              <a:t>– Palvelumme ovat kaikkien lähellä ja tukena.</a:t>
            </a:r>
          </a:p>
          <a:p>
            <a:pPr>
              <a:lnSpc>
                <a:spcPct val="122000"/>
              </a:lnSpc>
            </a:pPr>
            <a:endParaRPr lang="fi-FI" sz="1300">
              <a:solidFill>
                <a:schemeClr val="accent5"/>
              </a:solidFill>
            </a:endParaRPr>
          </a:p>
          <a:p>
            <a:pPr>
              <a:lnSpc>
                <a:spcPct val="122000"/>
              </a:lnSpc>
            </a:pPr>
            <a:r>
              <a:rPr lang="fi-FI" sz="1300" b="1">
                <a:solidFill>
                  <a:schemeClr val="accent5"/>
                </a:solidFill>
                <a:latin typeface="+mj-lt"/>
              </a:rPr>
              <a:t>VAIKUTTAVUU   </a:t>
            </a:r>
            <a:r>
              <a:rPr lang="fi-FI" sz="1300">
                <a:solidFill>
                  <a:schemeClr val="accent5"/>
                </a:solidFill>
              </a:rPr>
              <a:t>– Toimintamme on tarkoituksenmukaista ja vastuullista.</a:t>
            </a:r>
          </a:p>
          <a:p>
            <a:pPr>
              <a:lnSpc>
                <a:spcPct val="122000"/>
              </a:lnSpc>
            </a:pPr>
            <a:endParaRPr lang="fi-FI" sz="1300" b="1">
              <a:solidFill>
                <a:schemeClr val="accent5"/>
              </a:solidFill>
              <a:latin typeface="+mj-lt"/>
            </a:endParaRPr>
          </a:p>
          <a:p>
            <a:pPr>
              <a:lnSpc>
                <a:spcPct val="122000"/>
              </a:lnSpc>
            </a:pPr>
            <a:r>
              <a:rPr lang="fi-FI" sz="1300" b="1">
                <a:solidFill>
                  <a:schemeClr val="accent5"/>
                </a:solidFill>
                <a:latin typeface="+mj-lt"/>
              </a:rPr>
              <a:t>ASIAKASLÄHTÖISYYS   – </a:t>
            </a:r>
            <a:r>
              <a:rPr lang="fi-FI" sz="1300">
                <a:solidFill>
                  <a:schemeClr val="accent5"/>
                </a:solidFill>
              </a:rPr>
              <a:t>Palvelemme asiakkaita inhimillisesti ja arvostavasti.</a:t>
            </a:r>
          </a:p>
          <a:p>
            <a:pPr>
              <a:lnSpc>
                <a:spcPct val="122000"/>
              </a:lnSpc>
            </a:pPr>
            <a:endParaRPr lang="fi-FI" sz="1300" b="1">
              <a:solidFill>
                <a:schemeClr val="accent5"/>
              </a:solidFill>
              <a:latin typeface="+mj-lt"/>
            </a:endParaRPr>
          </a:p>
          <a:p>
            <a:pPr>
              <a:lnSpc>
                <a:spcPct val="122000"/>
              </a:lnSpc>
            </a:pPr>
            <a:r>
              <a:rPr lang="fi-FI" sz="1300" b="1">
                <a:solidFill>
                  <a:schemeClr val="accent5"/>
                </a:solidFill>
                <a:latin typeface="+mj-lt"/>
              </a:rPr>
              <a:t>ROHKEU </a:t>
            </a:r>
            <a:r>
              <a:rPr lang="fi-FI" sz="1300">
                <a:solidFill>
                  <a:schemeClr val="accent5"/>
                </a:solidFill>
              </a:rPr>
              <a:t>– Uudistumme luovasti ja ennakkoluulottomasti.</a:t>
            </a:r>
          </a:p>
          <a:p>
            <a:pPr>
              <a:lnSpc>
                <a:spcPct val="122000"/>
              </a:lnSpc>
            </a:pPr>
            <a:endParaRPr lang="fi-FI" sz="1300" b="1">
              <a:solidFill>
                <a:schemeClr val="accent5"/>
              </a:solidFill>
              <a:latin typeface="+mj-lt"/>
            </a:endParaRPr>
          </a:p>
          <a:p>
            <a:pPr>
              <a:lnSpc>
                <a:spcPct val="122000"/>
              </a:lnSpc>
            </a:pPr>
            <a:r>
              <a:rPr lang="fi-FI" sz="1300" b="1">
                <a:solidFill>
                  <a:schemeClr val="accent5"/>
                </a:solidFill>
                <a:latin typeface="+mj-lt"/>
              </a:rPr>
              <a:t>TURVALLISUU   </a:t>
            </a:r>
            <a:r>
              <a:rPr lang="fi-FI" sz="1300">
                <a:solidFill>
                  <a:schemeClr val="accent5"/>
                </a:solidFill>
              </a:rPr>
              <a:t>– Luomme turvaa asumiseen, työhön ja vapaa-aikaan.</a:t>
            </a:r>
          </a:p>
          <a:p>
            <a:pPr>
              <a:lnSpc>
                <a:spcPct val="122000"/>
              </a:lnSpc>
            </a:pPr>
            <a:endParaRPr lang="fi-FI" sz="1400" b="1">
              <a:solidFill>
                <a:schemeClr val="accent5"/>
              </a:solidFill>
              <a:latin typeface="+mj-lt"/>
            </a:endParaRPr>
          </a:p>
        </p:txBody>
      </p:sp>
      <p:sp>
        <p:nvSpPr>
          <p:cNvPr id="7" name="Rectangle 6">
            <a:extLst>
              <a:ext uri="{FF2B5EF4-FFF2-40B4-BE49-F238E27FC236}">
                <a16:creationId xmlns:a16="http://schemas.microsoft.com/office/drawing/2014/main" id="{545B450E-1723-1CDE-D61D-B5F9DDE87586}"/>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3" name="Rectangle 12">
            <a:extLst>
              <a:ext uri="{FF2B5EF4-FFF2-40B4-BE49-F238E27FC236}">
                <a16:creationId xmlns:a16="http://schemas.microsoft.com/office/drawing/2014/main" id="{C8535714-D63A-0E8C-6DA4-18E04BDDF750}"/>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A8DEC346-6A9F-8834-3092-1B6B0E3E6FED}"/>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6" name="Rectangle 15">
            <a:extLst>
              <a:ext uri="{FF2B5EF4-FFF2-40B4-BE49-F238E27FC236}">
                <a16:creationId xmlns:a16="http://schemas.microsoft.com/office/drawing/2014/main" id="{D3AE06E9-9E91-1A1D-E938-F599F112807C}"/>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7" name="Rectangle 16">
            <a:extLst>
              <a:ext uri="{FF2B5EF4-FFF2-40B4-BE49-F238E27FC236}">
                <a16:creationId xmlns:a16="http://schemas.microsoft.com/office/drawing/2014/main" id="{BFAB320D-8C89-E943-C57D-C4FA5328DB02}"/>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19" name="Rectangle 18">
            <a:extLst>
              <a:ext uri="{FF2B5EF4-FFF2-40B4-BE49-F238E27FC236}">
                <a16:creationId xmlns:a16="http://schemas.microsoft.com/office/drawing/2014/main" id="{D2DC9CD4-979D-680D-4310-B0CF657F5FA6}"/>
              </a:ext>
            </a:extLst>
          </p:cNvPr>
          <p:cNvSpPr>
            <a:spLocks/>
          </p:cNvSpPr>
          <p:nvPr/>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D6049FE-01E5-5E1D-B19F-CB63B923610F}"/>
              </a:ext>
            </a:extLst>
          </p:cNvPr>
          <p:cNvSpPr>
            <a:spLocks/>
          </p:cNvSpPr>
          <p:nvPr/>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BD38FB31-147A-6E7F-8737-F1350127AB79}"/>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091238-1E1E-C412-4FB0-591FD3D5BC37}"/>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241B44-7F10-3A0F-83D2-0FA3CD54A317}"/>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322342-A85F-3ED5-BE26-CA3DBE272701}"/>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1E427D2-78B3-8FA2-7FFD-86C95794086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B75727-CBC5-BAC0-0F7B-156AFA73F66B}"/>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73C1ACFB-FC30-0CB3-D36F-D81C330A84CC}"/>
              </a:ext>
            </a:extLst>
          </p:cNvPr>
          <p:cNvSpPr>
            <a:spLocks noGrp="1"/>
          </p:cNvSpPr>
          <p:nvPr>
            <p:ph type="title"/>
          </p:nvPr>
        </p:nvSpPr>
        <p:spPr/>
        <p:txBody>
          <a:bodyPr vert="horz">
            <a:normAutofit/>
          </a:bodyPr>
          <a:lstStyle/>
          <a:p>
            <a:r>
              <a:rPr lang="fi-FI">
                <a:solidFill>
                  <a:schemeClr val="accent5"/>
                </a:solidFill>
                <a:latin typeface="+mj-lt"/>
                <a:ea typeface="Inter" panose="02000503000000020004" pitchFamily="2" charset="0"/>
                <a:cs typeface="Times New Roman" panose="02020603050405020304" pitchFamily="18" charset="0"/>
              </a:rPr>
              <a:t>Kotihoito toteuttaa Eloisan yhteistä missiota ja arvoja!</a:t>
            </a:r>
            <a:endParaRPr lang="en-FI"/>
          </a:p>
        </p:txBody>
      </p:sp>
      <p:sp>
        <p:nvSpPr>
          <p:cNvPr id="20" name="Rectangle 19">
            <a:extLst>
              <a:ext uri="{FF2B5EF4-FFF2-40B4-BE49-F238E27FC236}">
                <a16:creationId xmlns:a16="http://schemas.microsoft.com/office/drawing/2014/main" id="{85B6E7AF-6D09-FB0D-CA51-CEDE77D34EC8}"/>
              </a:ext>
            </a:extLst>
          </p:cNvPr>
          <p:cNvSpPr/>
          <p:nvPr/>
        </p:nvSpPr>
        <p:spPr>
          <a:xfrm>
            <a:off x="565099" y="2242617"/>
            <a:ext cx="4414403" cy="3438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4000" b="1" err="1">
                <a:solidFill>
                  <a:schemeClr val="accent5"/>
                </a:solidFill>
                <a:latin typeface="+mj-lt"/>
              </a:rPr>
              <a:t>Myö</a:t>
            </a:r>
            <a:r>
              <a:rPr lang="fi-FI" sz="4000" b="1">
                <a:solidFill>
                  <a:schemeClr val="accent5"/>
                </a:solidFill>
                <a:latin typeface="+mj-lt"/>
              </a:rPr>
              <a:t> </a:t>
            </a:r>
            <a:r>
              <a:rPr lang="fi-FI" sz="4000" b="1" err="1">
                <a:solidFill>
                  <a:schemeClr val="accent5"/>
                </a:solidFill>
                <a:latin typeface="+mj-lt"/>
              </a:rPr>
              <a:t>yhessä</a:t>
            </a:r>
            <a:r>
              <a:rPr lang="fi-FI" sz="4000" b="1">
                <a:solidFill>
                  <a:schemeClr val="accent5"/>
                </a:solidFill>
                <a:latin typeface="+mj-lt"/>
              </a:rPr>
              <a:t> – Terveyttä ja turvaa Etelä-Savossa</a:t>
            </a:r>
          </a:p>
        </p:txBody>
      </p:sp>
      <p:sp>
        <p:nvSpPr>
          <p:cNvPr id="2" name="Rectangle 1">
            <a:extLst>
              <a:ext uri="{FF2B5EF4-FFF2-40B4-BE49-F238E27FC236}">
                <a16:creationId xmlns:a16="http://schemas.microsoft.com/office/drawing/2014/main" id="{AC7411C1-23F6-A219-84B9-A4162F6318DE}"/>
              </a:ext>
            </a:extLst>
          </p:cNvPr>
          <p:cNvSpPr/>
          <p:nvPr/>
        </p:nvSpPr>
        <p:spPr>
          <a:xfrm>
            <a:off x="5300095" y="2682623"/>
            <a:ext cx="2239086" cy="495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a:t>YHDENVERTAISUUS</a:t>
            </a:r>
            <a:endParaRPr lang="en-FI" sz="1600"/>
          </a:p>
        </p:txBody>
      </p:sp>
      <p:sp>
        <p:nvSpPr>
          <p:cNvPr id="5" name="Rectangle 4">
            <a:extLst>
              <a:ext uri="{FF2B5EF4-FFF2-40B4-BE49-F238E27FC236}">
                <a16:creationId xmlns:a16="http://schemas.microsoft.com/office/drawing/2014/main" id="{5D548383-C1FC-A19A-3D77-936315374F0B}"/>
              </a:ext>
            </a:extLst>
          </p:cNvPr>
          <p:cNvSpPr/>
          <p:nvPr/>
        </p:nvSpPr>
        <p:spPr>
          <a:xfrm>
            <a:off x="5300095" y="3175860"/>
            <a:ext cx="1773426" cy="495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a:t>VAIKUTTAVUUS</a:t>
            </a:r>
            <a:endParaRPr lang="en-FI" sz="1600"/>
          </a:p>
        </p:txBody>
      </p:sp>
      <p:sp>
        <p:nvSpPr>
          <p:cNvPr id="6" name="Rectangle 5">
            <a:extLst>
              <a:ext uri="{FF2B5EF4-FFF2-40B4-BE49-F238E27FC236}">
                <a16:creationId xmlns:a16="http://schemas.microsoft.com/office/drawing/2014/main" id="{10BB6E66-1132-1D2A-C234-79A6C719CF63}"/>
              </a:ext>
            </a:extLst>
          </p:cNvPr>
          <p:cNvSpPr/>
          <p:nvPr/>
        </p:nvSpPr>
        <p:spPr>
          <a:xfrm>
            <a:off x="5300095" y="3662527"/>
            <a:ext cx="2420672" cy="495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a:t>ASIAKASLÄHTÖISYYS</a:t>
            </a:r>
            <a:endParaRPr lang="en-FI" sz="1600"/>
          </a:p>
        </p:txBody>
      </p:sp>
      <p:sp>
        <p:nvSpPr>
          <p:cNvPr id="8" name="Rectangle 7">
            <a:extLst>
              <a:ext uri="{FF2B5EF4-FFF2-40B4-BE49-F238E27FC236}">
                <a16:creationId xmlns:a16="http://schemas.microsoft.com/office/drawing/2014/main" id="{FD72A78D-A693-07A7-788B-EEA74DD8095D}"/>
              </a:ext>
            </a:extLst>
          </p:cNvPr>
          <p:cNvSpPr/>
          <p:nvPr/>
        </p:nvSpPr>
        <p:spPr>
          <a:xfrm>
            <a:off x="5300095" y="4110003"/>
            <a:ext cx="1205482" cy="495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a:t>ROHKEUS</a:t>
            </a:r>
            <a:endParaRPr lang="en-FI" sz="1600"/>
          </a:p>
        </p:txBody>
      </p:sp>
      <p:sp>
        <p:nvSpPr>
          <p:cNvPr id="9" name="Rectangle 8">
            <a:extLst>
              <a:ext uri="{FF2B5EF4-FFF2-40B4-BE49-F238E27FC236}">
                <a16:creationId xmlns:a16="http://schemas.microsoft.com/office/drawing/2014/main" id="{EB933D6E-CFFD-5366-5EE5-B9B7D44F1F55}"/>
              </a:ext>
            </a:extLst>
          </p:cNvPr>
          <p:cNvSpPr/>
          <p:nvPr/>
        </p:nvSpPr>
        <p:spPr>
          <a:xfrm>
            <a:off x="5300095" y="4584374"/>
            <a:ext cx="1773426" cy="495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a:t>TURVALLISUUS</a:t>
            </a:r>
            <a:endParaRPr lang="en-FI" sz="1600"/>
          </a:p>
        </p:txBody>
      </p:sp>
      <p:cxnSp>
        <p:nvCxnSpPr>
          <p:cNvPr id="12" name="Straight Connector 11">
            <a:extLst>
              <a:ext uri="{FF2B5EF4-FFF2-40B4-BE49-F238E27FC236}">
                <a16:creationId xmlns:a16="http://schemas.microsoft.com/office/drawing/2014/main" id="{F23A4B58-B159-59BA-8693-CF452982E1BB}"/>
              </a:ext>
            </a:extLst>
          </p:cNvPr>
          <p:cNvCxnSpPr>
            <a:cxnSpLocks/>
          </p:cNvCxnSpPr>
          <p:nvPr/>
        </p:nvCxnSpPr>
        <p:spPr>
          <a:xfrm flipV="1">
            <a:off x="5139799" y="1796142"/>
            <a:ext cx="0" cy="42312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52B63C-8776-5F27-1A06-EBEA8E843CE0}"/>
              </a:ext>
            </a:extLst>
          </p:cNvPr>
          <p:cNvCxnSpPr>
            <a:cxnSpLocks/>
          </p:cNvCxnSpPr>
          <p:nvPr/>
        </p:nvCxnSpPr>
        <p:spPr>
          <a:xfrm>
            <a:off x="565099" y="1805639"/>
            <a:ext cx="110514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55FC07-D5F2-B67D-0056-5587551E14BE}"/>
              </a:ext>
            </a:extLst>
          </p:cNvPr>
          <p:cNvCxnSpPr>
            <a:cxnSpLocks/>
          </p:cNvCxnSpPr>
          <p:nvPr/>
        </p:nvCxnSpPr>
        <p:spPr>
          <a:xfrm>
            <a:off x="607297" y="6027395"/>
            <a:ext cx="110514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054BB73-235F-BF50-6BCB-1C8F69C43278}"/>
              </a:ext>
            </a:extLst>
          </p:cNvPr>
          <p:cNvSpPr/>
          <p:nvPr/>
        </p:nvSpPr>
        <p:spPr>
          <a:xfrm>
            <a:off x="5130836" y="2054718"/>
            <a:ext cx="6496066" cy="423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i-FI" sz="1400" spc="300">
                <a:solidFill>
                  <a:schemeClr val="tx1"/>
                </a:solidFill>
              </a:rPr>
              <a:t>ARVOT:</a:t>
            </a:r>
          </a:p>
          <a:p>
            <a:pPr>
              <a:lnSpc>
                <a:spcPct val="110000"/>
              </a:lnSpc>
            </a:pPr>
            <a:endParaRPr lang="fi-FI" sz="1400" b="1">
              <a:solidFill>
                <a:schemeClr val="tx1"/>
              </a:solidFill>
              <a:latin typeface="+mj-lt"/>
            </a:endParaRPr>
          </a:p>
        </p:txBody>
      </p:sp>
      <p:sp>
        <p:nvSpPr>
          <p:cNvPr id="35" name="Rectangle 34">
            <a:extLst>
              <a:ext uri="{FF2B5EF4-FFF2-40B4-BE49-F238E27FC236}">
                <a16:creationId xmlns:a16="http://schemas.microsoft.com/office/drawing/2014/main" id="{B83B3E8C-A7D7-8C01-096B-48DD3A83EE57}"/>
              </a:ext>
            </a:extLst>
          </p:cNvPr>
          <p:cNvSpPr/>
          <p:nvPr/>
        </p:nvSpPr>
        <p:spPr>
          <a:xfrm>
            <a:off x="565099" y="2003630"/>
            <a:ext cx="4565736" cy="667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i-FI" sz="1351" spc="300">
                <a:solidFill>
                  <a:schemeClr val="tx1"/>
                </a:solidFill>
              </a:rPr>
              <a:t>MISSIO:</a:t>
            </a:r>
            <a:endParaRPr lang="fi-FI" sz="4000" b="1">
              <a:solidFill>
                <a:schemeClr val="tx1"/>
              </a:solidFill>
              <a:latin typeface="+mj-lt"/>
            </a:endParaRPr>
          </a:p>
        </p:txBody>
      </p:sp>
      <p:cxnSp>
        <p:nvCxnSpPr>
          <p:cNvPr id="10" name="Straight Connector 22">
            <a:extLst>
              <a:ext uri="{FF2B5EF4-FFF2-40B4-BE49-F238E27FC236}">
                <a16:creationId xmlns:a16="http://schemas.microsoft.com/office/drawing/2014/main" id="{7A21E3A1-2CBD-1948-829A-BB8C15705D1A}"/>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1" name="Rectangle 42">
            <a:extLst>
              <a:ext uri="{FF2B5EF4-FFF2-40B4-BE49-F238E27FC236}">
                <a16:creationId xmlns:a16="http://schemas.microsoft.com/office/drawing/2014/main" id="{F31865EE-97C6-999B-5DA9-592E7D7D9E96}"/>
              </a:ext>
            </a:extLst>
          </p:cNvPr>
          <p:cNvSpPr/>
          <p:nvPr/>
        </p:nvSpPr>
        <p:spPr>
          <a:xfrm>
            <a:off x="4928896" y="468949"/>
            <a:ext cx="318110" cy="45719"/>
          </a:xfrm>
          <a:prstGeom prst="rect">
            <a:avLst/>
          </a:prstGeom>
          <a:solidFill>
            <a:srgbClr val="000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43">
            <a:extLst>
              <a:ext uri="{FF2B5EF4-FFF2-40B4-BE49-F238E27FC236}">
                <a16:creationId xmlns:a16="http://schemas.microsoft.com/office/drawing/2014/main" id="{E169FDA3-E9FF-AB4E-3529-76AB8D1B5D75}"/>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Rectangle 44">
            <a:extLst>
              <a:ext uri="{FF2B5EF4-FFF2-40B4-BE49-F238E27FC236}">
                <a16:creationId xmlns:a16="http://schemas.microsoft.com/office/drawing/2014/main" id="{ED7C227F-3D30-E16C-A589-CED3EFFCCBC9}"/>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Rectangle 45">
            <a:extLst>
              <a:ext uri="{FF2B5EF4-FFF2-40B4-BE49-F238E27FC236}">
                <a16:creationId xmlns:a16="http://schemas.microsoft.com/office/drawing/2014/main" id="{090CF251-B772-8490-41E0-1A0704D77A1E}"/>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46">
            <a:extLst>
              <a:ext uri="{FF2B5EF4-FFF2-40B4-BE49-F238E27FC236}">
                <a16:creationId xmlns:a16="http://schemas.microsoft.com/office/drawing/2014/main" id="{4CF03656-B5BF-45E3-7573-D7EE8D8DD1F0}"/>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47">
            <a:extLst>
              <a:ext uri="{FF2B5EF4-FFF2-40B4-BE49-F238E27FC236}">
                <a16:creationId xmlns:a16="http://schemas.microsoft.com/office/drawing/2014/main" id="{FC582D5D-1FEE-548C-7D61-F2CEAE1568D0}"/>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251587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5B450E-1723-1CDE-D61D-B5F9DDE87586}"/>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3" name="Rectangle 12">
            <a:extLst>
              <a:ext uri="{FF2B5EF4-FFF2-40B4-BE49-F238E27FC236}">
                <a16:creationId xmlns:a16="http://schemas.microsoft.com/office/drawing/2014/main" id="{C8535714-D63A-0E8C-6DA4-18E04BDDF750}"/>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A8DEC346-6A9F-8834-3092-1B6B0E3E6FED}"/>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6" name="Rectangle 15">
            <a:extLst>
              <a:ext uri="{FF2B5EF4-FFF2-40B4-BE49-F238E27FC236}">
                <a16:creationId xmlns:a16="http://schemas.microsoft.com/office/drawing/2014/main" id="{D3AE06E9-9E91-1A1D-E938-F599F112807C}"/>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7" name="Rectangle 16">
            <a:extLst>
              <a:ext uri="{FF2B5EF4-FFF2-40B4-BE49-F238E27FC236}">
                <a16:creationId xmlns:a16="http://schemas.microsoft.com/office/drawing/2014/main" id="{BFAB320D-8C89-E943-C57D-C4FA5328DB02}"/>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19" name="Rectangle 18">
            <a:extLst>
              <a:ext uri="{FF2B5EF4-FFF2-40B4-BE49-F238E27FC236}">
                <a16:creationId xmlns:a16="http://schemas.microsoft.com/office/drawing/2014/main" id="{D2DC9CD4-979D-680D-4310-B0CF657F5FA6}"/>
              </a:ext>
            </a:extLst>
          </p:cNvPr>
          <p:cNvSpPr>
            <a:spLocks/>
          </p:cNvSpPr>
          <p:nvPr/>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D6049FE-01E5-5E1D-B19F-CB63B923610F}"/>
              </a:ext>
            </a:extLst>
          </p:cNvPr>
          <p:cNvSpPr>
            <a:spLocks/>
          </p:cNvSpPr>
          <p:nvPr/>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BD38FB31-147A-6E7F-8737-F1350127AB79}"/>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091238-1E1E-C412-4FB0-591FD3D5BC37}"/>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241B44-7F10-3A0F-83D2-0FA3CD54A317}"/>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322342-A85F-3ED5-BE26-CA3DBE272701}"/>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1E427D2-78B3-8FA2-7FFD-86C95794086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B75727-CBC5-BAC0-0F7B-156AFA73F66B}"/>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73C1ACFB-FC30-0CB3-D36F-D81C330A84CC}"/>
              </a:ext>
            </a:extLst>
          </p:cNvPr>
          <p:cNvSpPr>
            <a:spLocks noGrp="1"/>
          </p:cNvSpPr>
          <p:nvPr>
            <p:ph type="title"/>
          </p:nvPr>
        </p:nvSpPr>
        <p:spPr/>
        <p:txBody>
          <a:bodyPr vert="horz">
            <a:normAutofit/>
          </a:bodyPr>
          <a:lstStyle/>
          <a:p>
            <a:r>
              <a:rPr lang="fi-FI">
                <a:solidFill>
                  <a:schemeClr val="accent5"/>
                </a:solidFill>
                <a:latin typeface="+mj-lt"/>
                <a:ea typeface="Inter" panose="02000503000000020004" pitchFamily="2" charset="0"/>
                <a:cs typeface="Times New Roman" panose="02020603050405020304" pitchFamily="18" charset="0"/>
              </a:rPr>
              <a:t>Kotihoidon toiminta-ajatus, arvot ja periaatteet</a:t>
            </a:r>
          </a:p>
        </p:txBody>
      </p:sp>
      <p:sp>
        <p:nvSpPr>
          <p:cNvPr id="41" name="Content Placeholder 30">
            <a:extLst>
              <a:ext uri="{FF2B5EF4-FFF2-40B4-BE49-F238E27FC236}">
                <a16:creationId xmlns:a16="http://schemas.microsoft.com/office/drawing/2014/main" id="{A0F75A8B-6339-1E2F-889A-DF4810DE8FF8}"/>
              </a:ext>
            </a:extLst>
          </p:cNvPr>
          <p:cNvSpPr>
            <a:spLocks noGrp="1"/>
          </p:cNvSpPr>
          <p:nvPr>
            <p:ph sz="half" idx="1"/>
          </p:nvPr>
        </p:nvSpPr>
        <p:spPr>
          <a:xfrm>
            <a:off x="451413" y="1825625"/>
            <a:ext cx="11289174" cy="4514194"/>
          </a:xfrm>
        </p:spPr>
        <p:txBody>
          <a:bodyPr numCol="2"/>
          <a:lstStyle/>
          <a:p>
            <a:pPr marL="0" lvl="1">
              <a:spcBef>
                <a:spcPts val="900"/>
              </a:spcBef>
              <a:spcAft>
                <a:spcPts val="200"/>
              </a:spcAft>
            </a:pPr>
            <a:r>
              <a:rPr lang="fi-FI" sz="2000" b="1" dirty="0"/>
              <a:t>Toiminta-ajatus</a:t>
            </a:r>
          </a:p>
          <a:p>
            <a:pPr marL="0" lvl="1">
              <a:spcAft>
                <a:spcPts val="600"/>
              </a:spcAft>
            </a:pPr>
            <a:r>
              <a:rPr lang="fi-FI" sz="1200" dirty="0">
                <a:ea typeface="Inter" panose="02000503000000020004" pitchFamily="2" charset="0"/>
              </a:rPr>
              <a:t>Kotihoidon toiminta-ajatus on tukea ja auttaa asiakasta arjessaan silloin, kun asiakkaan toimintakyky ja/tai voimavarat eivät siihen riitä. Tavoitteena on, että asiakas voi asua turvallisesti omassa kodissaan mahdollisimman pitkään. Etelä-Savon </a:t>
            </a:r>
            <a:r>
              <a:rPr lang="fi-FI" sz="1200" dirty="0">
                <a:ea typeface="Inter" panose="02000503000000020004" pitchFamily="2" charset="0"/>
                <a:hlinkClick r:id="rId3"/>
              </a:rPr>
              <a:t>ikäohjelmassa 2030 </a:t>
            </a:r>
            <a:r>
              <a:rPr lang="fi-FI" sz="1200" dirty="0">
                <a:ea typeface="Inter" panose="02000503000000020004" pitchFamily="2" charset="0"/>
              </a:rPr>
              <a:t>tunnistetaan, että ikääntyneet haluavat asua entistä pidempään omassa kodissaan. Tässä onnistuminen edellyttää saavutettavaa, laadukasta ja yhdenvertaista kotihoitoa koko hyvinvointialueella. </a:t>
            </a:r>
          </a:p>
          <a:p>
            <a:pPr marL="0" lvl="1">
              <a:spcBef>
                <a:spcPts val="900"/>
              </a:spcBef>
              <a:spcAft>
                <a:spcPts val="200"/>
              </a:spcAft>
            </a:pPr>
            <a:r>
              <a:rPr lang="fi-FI" sz="1200" dirty="0">
                <a:ea typeface="Inter" panose="02000503000000020004" pitchFamily="2" charset="0"/>
              </a:rPr>
              <a:t>Kotiin järjestettävät palvelut perustuvat asiakasohjauksen tekemään yksilöllisen palvelutarpeen arvioon, jonka perusteella muodostetaan yhdessä asiakkaan kanssa asiakassuunnitelma. Asiakassuunnitelmaan kirjataan asiakkaan avun tarve, palveluiden sisältö sekä asiakkaan tarvitsemat muut palvelut. </a:t>
            </a:r>
          </a:p>
          <a:p>
            <a:pPr marL="0" lvl="1">
              <a:spcBef>
                <a:spcPts val="900"/>
              </a:spcBef>
              <a:spcAft>
                <a:spcPts val="200"/>
              </a:spcAft>
            </a:pPr>
            <a:r>
              <a:rPr kumimoji="0" lang="fi-FI" sz="1200" b="0" i="1" u="none" strike="noStrike" kern="1200" cap="none" spc="0" normalizeH="0" baseline="0" noProof="0" dirty="0">
                <a:ln>
                  <a:noFill/>
                </a:ln>
                <a:solidFill>
                  <a:schemeClr val="accent5"/>
                </a:solidFill>
                <a:effectLst/>
                <a:highlight>
                  <a:srgbClr val="FFFF00"/>
                </a:highlight>
                <a:uLnTx/>
                <a:uFillTx/>
                <a:latin typeface="Arial" panose="020B0604020202020204"/>
                <a:ea typeface="Inter" panose="02000503000000020004" pitchFamily="2" charset="0"/>
                <a:cs typeface="+mn-cs"/>
              </a:rPr>
              <a:t>Toiminta-ajatus ilmaisee kenelle ja mitä</a:t>
            </a:r>
            <a:r>
              <a:rPr lang="fi-FI" i="1" dirty="0">
                <a:solidFill>
                  <a:schemeClr val="accent5"/>
                </a:solidFill>
                <a:highlight>
                  <a:srgbClr val="FFFF00"/>
                </a:highlight>
                <a:latin typeface="Arial" panose="020B0604020202020204"/>
                <a:ea typeface="Inter" panose="02000503000000020004" pitchFamily="2" charset="0"/>
                <a:cs typeface="+mn-cs"/>
              </a:rPr>
              <a:t>/miten</a:t>
            </a:r>
            <a:r>
              <a:rPr kumimoji="0" lang="fi-FI" sz="1200" b="0" i="1" u="none" strike="noStrike" kern="1200" cap="none" spc="0" normalizeH="0" baseline="0" noProof="0" dirty="0">
                <a:ln>
                  <a:noFill/>
                </a:ln>
                <a:solidFill>
                  <a:schemeClr val="accent5"/>
                </a:solidFill>
                <a:effectLst/>
                <a:highlight>
                  <a:srgbClr val="FFFF00"/>
                </a:highlight>
                <a:uLnTx/>
                <a:uFillTx/>
                <a:latin typeface="Arial" panose="020B0604020202020204"/>
                <a:ea typeface="Inter" panose="02000503000000020004" pitchFamily="2" charset="0"/>
                <a:cs typeface="+mn-cs"/>
              </a:rPr>
              <a:t> palvelua tuotetaan. Toiminta-ajatuksen tulee perustua toimialaa koskevaan lainsäädäntöön</a:t>
            </a:r>
            <a:r>
              <a:rPr lang="fi-FI" i="1" dirty="0">
                <a:solidFill>
                  <a:schemeClr val="accent5"/>
                </a:solidFill>
                <a:highlight>
                  <a:srgbClr val="FFFF00"/>
                </a:highlight>
                <a:latin typeface="Arial" panose="020B0604020202020204"/>
                <a:ea typeface="Inter" panose="02000503000000020004" pitchFamily="2" charset="0"/>
                <a:cs typeface="+mn-cs"/>
              </a:rPr>
              <a:t>.</a:t>
            </a:r>
            <a:r>
              <a:rPr lang="fi-FI" i="1" dirty="0">
                <a:solidFill>
                  <a:schemeClr val="accent5"/>
                </a:solidFill>
                <a:highlight>
                  <a:srgbClr val="FFFF00"/>
                </a:highlight>
                <a:latin typeface="Arial" panose="020B0604020202020204"/>
                <a:cs typeface="+mn-cs"/>
              </a:rPr>
              <a:t> M</a:t>
            </a:r>
            <a:r>
              <a:rPr lang="en-US" i="1" dirty="0" err="1">
                <a:solidFill>
                  <a:schemeClr val="accent5"/>
                </a:solidFill>
                <a:highlight>
                  <a:srgbClr val="FFFF00"/>
                </a:highlight>
                <a:latin typeface="Arial" panose="020B0604020202020204"/>
                <a:cs typeface="+mn-cs"/>
              </a:rPr>
              <a:t>itkä</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ovat</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palveluyksikön</a:t>
            </a:r>
            <a:r>
              <a:rPr lang="en-US" i="1" dirty="0">
                <a:solidFill>
                  <a:schemeClr val="accent5"/>
                </a:solidFill>
                <a:highlight>
                  <a:srgbClr val="FFFF00"/>
                </a:highlight>
                <a:latin typeface="Arial" panose="020B0604020202020204"/>
                <a:cs typeface="+mn-cs"/>
              </a:rPr>
              <a:t> ja </a:t>
            </a:r>
            <a:r>
              <a:rPr lang="en-US" i="1" dirty="0" err="1">
                <a:solidFill>
                  <a:schemeClr val="accent5"/>
                </a:solidFill>
                <a:highlight>
                  <a:srgbClr val="FFFF00"/>
                </a:highlight>
                <a:latin typeface="Arial" panose="020B0604020202020204"/>
                <a:cs typeface="+mn-cs"/>
              </a:rPr>
              <a:t>omavalvontasuunnitelman</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kattamat</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palvelut</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Missä</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toimintayksiköissä</a:t>
            </a:r>
            <a:r>
              <a:rPr lang="en-US" i="1" dirty="0">
                <a:solidFill>
                  <a:schemeClr val="accent5"/>
                </a:solidFill>
                <a:highlight>
                  <a:srgbClr val="FFFF00"/>
                </a:highlight>
                <a:latin typeface="Arial" panose="020B0604020202020204"/>
                <a:cs typeface="+mn-cs"/>
              </a:rPr>
              <a:t> ja </a:t>
            </a:r>
            <a:r>
              <a:rPr lang="en-US" i="1" dirty="0" err="1">
                <a:solidFill>
                  <a:schemeClr val="accent5"/>
                </a:solidFill>
                <a:highlight>
                  <a:srgbClr val="FFFF00"/>
                </a:highlight>
                <a:latin typeface="Arial" panose="020B0604020202020204"/>
                <a:cs typeface="+mn-cs"/>
              </a:rPr>
              <a:t>miten</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palveluja</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tuotetaan</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esim</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läsnäpalvelu</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etäpalvelu</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Tuotetaanko</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palveluja</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ostopalveluna</a:t>
            </a:r>
            <a:r>
              <a:rPr lang="en-US" i="1" dirty="0">
                <a:solidFill>
                  <a:schemeClr val="accent5"/>
                </a:solidFill>
                <a:highlight>
                  <a:srgbClr val="FFFF00"/>
                </a:highlight>
                <a:latin typeface="Arial" panose="020B0604020202020204"/>
                <a:cs typeface="+mn-cs"/>
              </a:rPr>
              <a:t> tai </a:t>
            </a:r>
            <a:r>
              <a:rPr lang="en-US" i="1" dirty="0" err="1">
                <a:solidFill>
                  <a:schemeClr val="accent5"/>
                </a:solidFill>
                <a:highlight>
                  <a:srgbClr val="FFFF00"/>
                </a:highlight>
                <a:latin typeface="Arial" panose="020B0604020202020204"/>
                <a:cs typeface="+mn-cs"/>
              </a:rPr>
              <a:t>alihankintana</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toiselle</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palveluntuottajalle</a:t>
            </a:r>
            <a:r>
              <a:rPr lang="en-US" i="1" dirty="0">
                <a:solidFill>
                  <a:schemeClr val="accent5"/>
                </a:solidFill>
                <a:highlight>
                  <a:srgbClr val="FFFF00"/>
                </a:highlight>
                <a:latin typeface="Arial" panose="020B0604020202020204"/>
                <a:cs typeface="+mn-cs"/>
              </a:rPr>
              <a:t> tai -</a:t>
            </a:r>
            <a:r>
              <a:rPr lang="en-US" i="1" dirty="0" err="1">
                <a:solidFill>
                  <a:schemeClr val="accent5"/>
                </a:solidFill>
                <a:highlight>
                  <a:srgbClr val="FFFF00"/>
                </a:highlight>
                <a:latin typeface="Arial" panose="020B0604020202020204"/>
                <a:cs typeface="+mn-cs"/>
              </a:rPr>
              <a:t>järjestäjälle</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sopimuksen</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perusteella</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suoraan</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asiakkaalle</a:t>
            </a:r>
            <a:r>
              <a:rPr lang="en-US" i="1" dirty="0">
                <a:solidFill>
                  <a:schemeClr val="accent5"/>
                </a:solidFill>
                <a:highlight>
                  <a:srgbClr val="FFFF00"/>
                </a:highlight>
                <a:latin typeface="Arial" panose="020B0604020202020204"/>
                <a:cs typeface="+mn-cs"/>
              </a:rPr>
              <a:t> tai </a:t>
            </a:r>
            <a:r>
              <a:rPr lang="en-US" i="1" dirty="0" err="1">
                <a:solidFill>
                  <a:schemeClr val="accent5"/>
                </a:solidFill>
                <a:highlight>
                  <a:srgbClr val="FFFF00"/>
                </a:highlight>
                <a:latin typeface="Arial" panose="020B0604020202020204"/>
                <a:cs typeface="+mn-cs"/>
              </a:rPr>
              <a:t>potilaalle</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taikka</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hankitaanko</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palveluja</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toiselta</a:t>
            </a:r>
            <a:r>
              <a:rPr lang="en-US" i="1" dirty="0">
                <a:solidFill>
                  <a:schemeClr val="accent5"/>
                </a:solidFill>
                <a:highlight>
                  <a:srgbClr val="FFFF00"/>
                </a:highlight>
                <a:latin typeface="Arial" panose="020B0604020202020204"/>
                <a:cs typeface="+mn-cs"/>
              </a:rPr>
              <a:t>  </a:t>
            </a:r>
            <a:r>
              <a:rPr lang="en-US" i="1" dirty="0" err="1">
                <a:solidFill>
                  <a:schemeClr val="accent5"/>
                </a:solidFill>
                <a:highlight>
                  <a:srgbClr val="FFFF00"/>
                </a:highlight>
                <a:latin typeface="Arial" panose="020B0604020202020204"/>
                <a:cs typeface="+mn-cs"/>
              </a:rPr>
              <a:t>palveluntuottajalta</a:t>
            </a:r>
            <a:r>
              <a:rPr lang="en-US" i="1" dirty="0">
                <a:solidFill>
                  <a:schemeClr val="accent5"/>
                </a:solidFill>
                <a:highlight>
                  <a:srgbClr val="FFFF00"/>
                </a:highlight>
                <a:latin typeface="Arial" panose="020B0604020202020204"/>
                <a:cs typeface="+mn-cs"/>
              </a:rPr>
              <a:t>) </a:t>
            </a:r>
            <a:r>
              <a:rPr lang="fi-FI" b="1" i="1" dirty="0">
                <a:solidFill>
                  <a:schemeClr val="accent5"/>
                </a:solidFill>
                <a:highlight>
                  <a:srgbClr val="FFFF00"/>
                </a:highlight>
                <a:latin typeface="Arial" panose="020B0604020202020204"/>
                <a:ea typeface="Inter" panose="02000503000000020004" pitchFamily="2" charset="0"/>
                <a:cs typeface="+mn-cs"/>
              </a:rPr>
              <a:t>]</a:t>
            </a:r>
            <a:endParaRPr lang="fi-FI" b="1" i="1" dirty="0">
              <a:solidFill>
                <a:schemeClr val="accent5"/>
              </a:solidFill>
              <a:highlight>
                <a:srgbClr val="FFFF00"/>
              </a:highlight>
            </a:endParaRPr>
          </a:p>
          <a:p>
            <a:pPr marL="0" lvl="1">
              <a:spcBef>
                <a:spcPts val="900"/>
              </a:spcBef>
              <a:spcAft>
                <a:spcPts val="200"/>
              </a:spcAft>
            </a:pPr>
            <a:endParaRPr lang="fi-FI" sz="1200" dirty="0">
              <a:ea typeface="Inter" panose="02000503000000020004" pitchFamily="2" charset="0"/>
            </a:endParaRPr>
          </a:p>
          <a:p>
            <a:pPr marL="0" lvl="1">
              <a:spcBef>
                <a:spcPts val="900"/>
              </a:spcBef>
              <a:spcAft>
                <a:spcPts val="200"/>
              </a:spcAft>
            </a:pPr>
            <a:endParaRPr lang="fi-FI" sz="1200" dirty="0">
              <a:ea typeface="Inter" panose="02000503000000020004" pitchFamily="2" charset="0"/>
            </a:endParaRPr>
          </a:p>
          <a:p>
            <a:pPr marL="0" lvl="1">
              <a:spcBef>
                <a:spcPts val="900"/>
              </a:spcBef>
              <a:spcAft>
                <a:spcPts val="200"/>
              </a:spcAft>
            </a:pPr>
            <a:r>
              <a:rPr lang="fi-FI" sz="1200" dirty="0">
                <a:ea typeface="Inter" panose="02000503000000020004" pitchFamily="2" charset="0"/>
              </a:rPr>
              <a:t>Kotihoidon asiakaskäynneillä huolehditaan päivittäisistä toiminnoissa avustamisesta, sekä mahdollisista sairaanhoidollisista toimenpiteistä. Kotihoitoon sisältyy tärkeänä osana asiakkaan ohjaus ja neuvonta, sekä jatkuva asiakkaan tilanteen arviointi. </a:t>
            </a:r>
          </a:p>
          <a:p>
            <a:pPr marL="0" lvl="1">
              <a:spcBef>
                <a:spcPts val="900"/>
              </a:spcBef>
              <a:spcAft>
                <a:spcPts val="200"/>
              </a:spcAft>
            </a:pPr>
            <a:r>
              <a:rPr lang="fi-FI" sz="1200" dirty="0">
                <a:ea typeface="Inter" panose="02000503000000020004" pitchFamily="2" charset="0"/>
              </a:rPr>
              <a:t>Kotikäyntien toteutusta ja työntekijöiden päivittäisiä työtehtäviä suunnitellessa huomioidaan asiakkaille kuuluva tuntimäärä, asiakkaan toivomukset ja tosiasialliset tarpeet, työntekijän osaaminen, työajan käyttö sekä ammattieettiset velvoitteet.</a:t>
            </a:r>
          </a:p>
          <a:p>
            <a:pPr marL="0" lvl="1">
              <a:spcBef>
                <a:spcPts val="900"/>
              </a:spcBef>
              <a:spcAft>
                <a:spcPts val="200"/>
              </a:spcAft>
            </a:pPr>
            <a:r>
              <a:rPr lang="fi-FI" sz="2000" b="1" dirty="0">
                <a:ea typeface="Inter" panose="02000503000000020004" pitchFamily="2" charset="0"/>
                <a:cs typeface="Times New Roman" panose="02020603050405020304" pitchFamily="18" charset="0"/>
              </a:rPr>
              <a:t>Arvot ja toimintaperiaatteet</a:t>
            </a:r>
          </a:p>
          <a:p>
            <a:pPr marL="0" lvl="1">
              <a:spcAft>
                <a:spcPts val="600"/>
              </a:spcAft>
              <a:defRPr/>
            </a:pPr>
            <a:r>
              <a:rPr lang="fi-FI" sz="1200" dirty="0">
                <a:ea typeface="Inter" panose="02000503000000020004" pitchFamily="2" charset="0"/>
              </a:rPr>
              <a:t>Eloisan yhteiset arvo (</a:t>
            </a:r>
            <a:r>
              <a:rPr lang="fi-FI" i="1" dirty="0">
                <a:ea typeface="Inter" panose="02000503000000020004" pitchFamily="2" charset="0"/>
              </a:rPr>
              <a:t>y</a:t>
            </a:r>
            <a:r>
              <a:rPr lang="fi-FI" sz="1200" i="1" dirty="0">
                <a:ea typeface="Inter" panose="02000503000000020004" pitchFamily="2" charset="0"/>
              </a:rPr>
              <a:t>hdenvertaisuus, vaikuttavuus, asiakaslähtöisyys, turvallisuus, rohkeus</a:t>
            </a:r>
            <a:r>
              <a:rPr lang="fi-FI" sz="1200" dirty="0">
                <a:ea typeface="Inter" panose="02000503000000020004" pitchFamily="2" charset="0"/>
              </a:rPr>
              <a:t>) ohjaavat kotihoidon toimintaa. Arvojen merkitystä ja näkymistä kotihoidossa arjessa on pohdittu yhteisesti kotihoidon johdon ja henkilöstön kesken. Tämän työn pohjalta kuvattiin kotihoidon yhteiset toimintaperiaatteet (seuraava sivu). </a:t>
            </a:r>
            <a:r>
              <a:rPr lang="fi-FI" sz="1200" dirty="0">
                <a:latin typeface="+mn-lt"/>
              </a:rPr>
              <a:t>Toimintaperiaatteiden tarkoitus on toimia konkreettisena ohjenuorana kotihoidon yksiköille Eloisan arvojen soveltamisessa kotihoidon työssä. </a:t>
            </a:r>
            <a:r>
              <a:rPr lang="fi-FI" i="1" dirty="0">
                <a:solidFill>
                  <a:schemeClr val="accent5"/>
                </a:solidFill>
                <a:highlight>
                  <a:srgbClr val="FFFF00"/>
                </a:highlight>
                <a:latin typeface="+mn-lt"/>
                <a:cs typeface="Arial"/>
              </a:rPr>
              <a:t>M</a:t>
            </a:r>
            <a:r>
              <a:rPr lang="en-US" i="1" dirty="0" err="1">
                <a:solidFill>
                  <a:schemeClr val="accent5"/>
                </a:solidFill>
                <a:highlight>
                  <a:srgbClr val="FFFF00"/>
                </a:highlight>
                <a:latin typeface="+mn-lt"/>
                <a:cs typeface="Arial"/>
              </a:rPr>
              <a:t>itkä</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ovat</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palveluille</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asetetut</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laatuvaatimukset</a:t>
            </a:r>
            <a:r>
              <a:rPr lang="en-US" i="1" dirty="0">
                <a:solidFill>
                  <a:schemeClr val="accent5"/>
                </a:solidFill>
                <a:highlight>
                  <a:srgbClr val="FFFF00"/>
                </a:highlight>
                <a:latin typeface="+mn-lt"/>
                <a:cs typeface="Arial"/>
              </a:rPr>
              <a:t> ja </a:t>
            </a:r>
            <a:r>
              <a:rPr lang="en-US" i="1" dirty="0" err="1">
                <a:solidFill>
                  <a:schemeClr val="accent5"/>
                </a:solidFill>
                <a:highlight>
                  <a:srgbClr val="FFFF00"/>
                </a:highlight>
                <a:latin typeface="+mn-lt"/>
                <a:cs typeface="Arial"/>
              </a:rPr>
              <a:t>laadunhallinnan</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toteuttamistavat</a:t>
            </a:r>
            <a:r>
              <a:rPr lang="en-US" i="1" dirty="0">
                <a:solidFill>
                  <a:schemeClr val="accent5"/>
                </a:solidFill>
                <a:highlight>
                  <a:srgbClr val="FFFF00"/>
                </a:highlight>
                <a:latin typeface="+mn-lt"/>
                <a:cs typeface="Arial"/>
              </a:rPr>
              <a:t> ja </a:t>
            </a:r>
            <a:r>
              <a:rPr lang="en-US" i="1" dirty="0" err="1">
                <a:solidFill>
                  <a:schemeClr val="accent5"/>
                </a:solidFill>
                <a:highlight>
                  <a:srgbClr val="FFFF00"/>
                </a:highlight>
                <a:latin typeface="+mn-lt"/>
                <a:cs typeface="Arial"/>
              </a:rPr>
              <a:t>miten</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palveluiden</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laatu</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varmistetaan</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Mitä</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mittareita</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käytetään</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Kuvauksessa</a:t>
            </a:r>
            <a:r>
              <a:rPr lang="en-US" i="1" dirty="0">
                <a:solidFill>
                  <a:schemeClr val="accent5"/>
                </a:solidFill>
                <a:highlight>
                  <a:srgbClr val="FFFF00"/>
                </a:highlight>
                <a:latin typeface="+mn-lt"/>
                <a:cs typeface="Arial"/>
              </a:rPr>
              <a:t> on </a:t>
            </a:r>
            <a:r>
              <a:rPr lang="en-US" i="1" dirty="0" err="1">
                <a:solidFill>
                  <a:schemeClr val="accent5"/>
                </a:solidFill>
                <a:highlight>
                  <a:srgbClr val="FFFF00"/>
                </a:highlight>
                <a:latin typeface="+mn-lt"/>
                <a:cs typeface="Arial"/>
              </a:rPr>
              <a:t>otettava</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huomioon</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mahdolliset</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erityislainsäädännössä</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palveluille</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asetetut</a:t>
            </a:r>
            <a:r>
              <a:rPr lang="en-US" i="1" dirty="0">
                <a:solidFill>
                  <a:schemeClr val="accent5"/>
                </a:solidFill>
                <a:highlight>
                  <a:srgbClr val="FFFF00"/>
                </a:highlight>
                <a:latin typeface="+mn-lt"/>
                <a:cs typeface="Arial"/>
              </a:rPr>
              <a:t> </a:t>
            </a:r>
            <a:r>
              <a:rPr lang="en-US" i="1" dirty="0" err="1">
                <a:solidFill>
                  <a:schemeClr val="accent5"/>
                </a:solidFill>
                <a:highlight>
                  <a:srgbClr val="FFFF00"/>
                </a:highlight>
                <a:latin typeface="+mn-lt"/>
                <a:cs typeface="Arial"/>
              </a:rPr>
              <a:t>laatuvaatimukset</a:t>
            </a:r>
            <a:r>
              <a:rPr lang="en-US" i="1" dirty="0">
                <a:solidFill>
                  <a:schemeClr val="accent5"/>
                </a:solidFill>
                <a:highlight>
                  <a:srgbClr val="FFFF00"/>
                </a:highlight>
                <a:latin typeface="+mn-lt"/>
                <a:cs typeface="Arial"/>
              </a:rPr>
              <a:t>.</a:t>
            </a:r>
            <a:r>
              <a:rPr lang="fi-FI" i="1" dirty="0">
                <a:solidFill>
                  <a:schemeClr val="accent5"/>
                </a:solidFill>
                <a:highlight>
                  <a:srgbClr val="FFFF00"/>
                </a:highlight>
                <a:latin typeface="+mn-lt"/>
                <a:cs typeface="Arial"/>
              </a:rPr>
              <a:t>]</a:t>
            </a:r>
            <a:endParaRPr lang="fi-FI" sz="1200" dirty="0">
              <a:latin typeface="+mn-lt"/>
            </a:endParaRPr>
          </a:p>
          <a:p>
            <a:pPr marL="0" lvl="1">
              <a:spcAft>
                <a:spcPts val="600"/>
              </a:spcAft>
              <a:defRPr/>
            </a:pPr>
            <a:r>
              <a:rPr lang="fi-FI" dirty="0">
                <a:latin typeface="+mn-lt"/>
              </a:rPr>
              <a:t>Kotihoidon arvopohja ja toimintaperiaatteet voidaan kiteyttää sloganiin      ”</a:t>
            </a:r>
            <a:r>
              <a:rPr lang="fi-FI" i="1" dirty="0" err="1">
                <a:latin typeface="+mn-lt"/>
              </a:rPr>
              <a:t>Myö</a:t>
            </a:r>
            <a:r>
              <a:rPr lang="fi-FI" i="1" dirty="0">
                <a:latin typeface="+mn-lt"/>
              </a:rPr>
              <a:t> tehdään hyvä arki yhdessä</a:t>
            </a:r>
            <a:r>
              <a:rPr lang="fi-FI" dirty="0">
                <a:latin typeface="+mn-lt"/>
              </a:rPr>
              <a:t>”</a:t>
            </a:r>
            <a:endParaRPr lang="fi-FI" sz="1200" dirty="0">
              <a:latin typeface="+mn-lt"/>
            </a:endParaRPr>
          </a:p>
          <a:p>
            <a:pPr marL="0" lvl="1">
              <a:spcAft>
                <a:spcPts val="600"/>
              </a:spcAft>
              <a:defRPr/>
            </a:pPr>
            <a:endParaRPr lang="fi-FI" dirty="0">
              <a:latin typeface="+mn-lt"/>
            </a:endParaRPr>
          </a:p>
          <a:p>
            <a:pPr marL="0" lvl="1">
              <a:lnSpc>
                <a:spcPct val="100000"/>
              </a:lnSpc>
              <a:spcAft>
                <a:spcPts val="600"/>
              </a:spcAft>
              <a:defRPr/>
            </a:pPr>
            <a:endParaRPr lang="fi-FI" sz="1200" dirty="0">
              <a:latin typeface="+mn-lt"/>
            </a:endParaRPr>
          </a:p>
        </p:txBody>
      </p:sp>
      <p:cxnSp>
        <p:nvCxnSpPr>
          <p:cNvPr id="2" name="Straight Connector 22">
            <a:extLst>
              <a:ext uri="{FF2B5EF4-FFF2-40B4-BE49-F238E27FC236}">
                <a16:creationId xmlns:a16="http://schemas.microsoft.com/office/drawing/2014/main" id="{5528A23F-31B0-7A43-2174-46A02C15F1A3}"/>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3" name="Rectangle 42">
            <a:extLst>
              <a:ext uri="{FF2B5EF4-FFF2-40B4-BE49-F238E27FC236}">
                <a16:creationId xmlns:a16="http://schemas.microsoft.com/office/drawing/2014/main" id="{3A86F6A8-5B4E-1F95-9C05-EF13FDAD636E}"/>
              </a:ext>
            </a:extLst>
          </p:cNvPr>
          <p:cNvSpPr/>
          <p:nvPr/>
        </p:nvSpPr>
        <p:spPr>
          <a:xfrm>
            <a:off x="4928896" y="468949"/>
            <a:ext cx="318110" cy="45719"/>
          </a:xfrm>
          <a:prstGeom prst="rect">
            <a:avLst/>
          </a:prstGeom>
          <a:solidFill>
            <a:srgbClr val="000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43">
            <a:extLst>
              <a:ext uri="{FF2B5EF4-FFF2-40B4-BE49-F238E27FC236}">
                <a16:creationId xmlns:a16="http://schemas.microsoft.com/office/drawing/2014/main" id="{B2D827A9-EB23-959D-F569-A3F505CB9343}"/>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44">
            <a:extLst>
              <a:ext uri="{FF2B5EF4-FFF2-40B4-BE49-F238E27FC236}">
                <a16:creationId xmlns:a16="http://schemas.microsoft.com/office/drawing/2014/main" id="{DB28CBBB-98A3-F8CB-F934-863833E3E09C}"/>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45">
            <a:extLst>
              <a:ext uri="{FF2B5EF4-FFF2-40B4-BE49-F238E27FC236}">
                <a16:creationId xmlns:a16="http://schemas.microsoft.com/office/drawing/2014/main" id="{2C696F76-2766-9BB2-A1FC-C0DD4BF07718}"/>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46">
            <a:extLst>
              <a:ext uri="{FF2B5EF4-FFF2-40B4-BE49-F238E27FC236}">
                <a16:creationId xmlns:a16="http://schemas.microsoft.com/office/drawing/2014/main" id="{A4CF8D2A-289E-B2B7-8AF6-7BE27AD5D753}"/>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47">
            <a:extLst>
              <a:ext uri="{FF2B5EF4-FFF2-40B4-BE49-F238E27FC236}">
                <a16:creationId xmlns:a16="http://schemas.microsoft.com/office/drawing/2014/main" id="{E49DDC00-302B-A15D-7649-651F280A8541}"/>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97926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4D9D95-C582-9A15-6F37-2B65900BE4DB}"/>
              </a:ext>
            </a:extLst>
          </p:cNvPr>
          <p:cNvGrpSpPr/>
          <p:nvPr/>
        </p:nvGrpSpPr>
        <p:grpSpPr>
          <a:xfrm>
            <a:off x="3104089" y="288377"/>
            <a:ext cx="6180317" cy="5628089"/>
            <a:chOff x="3104089" y="288377"/>
            <a:chExt cx="6180317" cy="5628089"/>
          </a:xfrm>
        </p:grpSpPr>
        <p:grpSp>
          <p:nvGrpSpPr>
            <p:cNvPr id="60" name="Group 59">
              <a:extLst>
                <a:ext uri="{FF2B5EF4-FFF2-40B4-BE49-F238E27FC236}">
                  <a16:creationId xmlns:a16="http://schemas.microsoft.com/office/drawing/2014/main" id="{41978C7B-5C61-CBD4-127D-7996321B645A}"/>
                </a:ext>
              </a:extLst>
            </p:cNvPr>
            <p:cNvGrpSpPr/>
            <p:nvPr/>
          </p:nvGrpSpPr>
          <p:grpSpPr>
            <a:xfrm>
              <a:off x="3104089" y="288377"/>
              <a:ext cx="5555406" cy="5628089"/>
              <a:chOff x="2740240" y="274753"/>
              <a:chExt cx="5555406" cy="5628089"/>
            </a:xfrm>
          </p:grpSpPr>
          <p:grpSp>
            <p:nvGrpSpPr>
              <p:cNvPr id="53" name="Group 52">
                <a:extLst>
                  <a:ext uri="{FF2B5EF4-FFF2-40B4-BE49-F238E27FC236}">
                    <a16:creationId xmlns:a16="http://schemas.microsoft.com/office/drawing/2014/main" id="{44EE7630-1EBE-C3B5-4F52-AEC640D9DF9B}"/>
                  </a:ext>
                </a:extLst>
              </p:cNvPr>
              <p:cNvGrpSpPr/>
              <p:nvPr/>
            </p:nvGrpSpPr>
            <p:grpSpPr>
              <a:xfrm>
                <a:off x="2809795" y="1158110"/>
                <a:ext cx="5463269" cy="4658860"/>
                <a:chOff x="2396968" y="3241023"/>
                <a:chExt cx="5463269" cy="5118966"/>
              </a:xfrm>
              <a:solidFill>
                <a:srgbClr val="EDEDFC"/>
              </a:solidFill>
            </p:grpSpPr>
            <p:pic>
              <p:nvPicPr>
                <p:cNvPr id="58" name="Picture 57">
                  <a:extLst>
                    <a:ext uri="{FF2B5EF4-FFF2-40B4-BE49-F238E27FC236}">
                      <a16:creationId xmlns:a16="http://schemas.microsoft.com/office/drawing/2014/main" id="{56E70A4A-201B-A251-9F6F-A89C9887D602}"/>
                    </a:ext>
                  </a:extLst>
                </p:cNvPr>
                <p:cNvPicPr>
                  <a:picLocks noChangeAspect="1"/>
                </p:cNvPicPr>
                <p:nvPr/>
              </p:nvPicPr>
              <p:blipFill rotWithShape="1">
                <a:blip r:embed="rId3"/>
                <a:srcRect r="10230" b="8779"/>
                <a:stretch/>
              </p:blipFill>
              <p:spPr>
                <a:xfrm flipH="1">
                  <a:off x="2574869" y="3863816"/>
                  <a:ext cx="4780569" cy="3809725"/>
                </a:xfrm>
                <a:prstGeom prst="rect">
                  <a:avLst/>
                </a:prstGeom>
                <a:grpFill/>
              </p:spPr>
            </p:pic>
            <p:pic>
              <p:nvPicPr>
                <p:cNvPr id="59" name="Graphic 58">
                  <a:extLst>
                    <a:ext uri="{FF2B5EF4-FFF2-40B4-BE49-F238E27FC236}">
                      <a16:creationId xmlns:a16="http://schemas.microsoft.com/office/drawing/2014/main" id="{C688E09C-D413-3146-C285-D07407B1DD5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507" r="16114"/>
                <a:stretch/>
              </p:blipFill>
              <p:spPr>
                <a:xfrm>
                  <a:off x="2396968" y="3241023"/>
                  <a:ext cx="5463269" cy="5118966"/>
                </a:xfrm>
                <a:prstGeom prst="rect">
                  <a:avLst/>
                </a:prstGeom>
              </p:spPr>
            </p:pic>
          </p:grpSp>
          <p:sp>
            <p:nvSpPr>
              <p:cNvPr id="54" name="Rectangle 53">
                <a:extLst>
                  <a:ext uri="{FF2B5EF4-FFF2-40B4-BE49-F238E27FC236}">
                    <a16:creationId xmlns:a16="http://schemas.microsoft.com/office/drawing/2014/main" id="{DEF162A7-953E-8132-840A-03EAACC428DD}"/>
                  </a:ext>
                </a:extLst>
              </p:cNvPr>
              <p:cNvSpPr/>
              <p:nvPr/>
            </p:nvSpPr>
            <p:spPr>
              <a:xfrm>
                <a:off x="2740240" y="274753"/>
                <a:ext cx="5538894" cy="95291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5" name="Rectangle 54">
                <a:extLst>
                  <a:ext uri="{FF2B5EF4-FFF2-40B4-BE49-F238E27FC236}">
                    <a16:creationId xmlns:a16="http://schemas.microsoft.com/office/drawing/2014/main" id="{31FEFB84-FD1E-1CFD-3EB3-DE66C962012C}"/>
                  </a:ext>
                </a:extLst>
              </p:cNvPr>
              <p:cNvSpPr/>
              <p:nvPr/>
            </p:nvSpPr>
            <p:spPr>
              <a:xfrm>
                <a:off x="3109608" y="5575130"/>
                <a:ext cx="5186038" cy="327712"/>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4" name="Rectangle 3">
              <a:extLst>
                <a:ext uri="{FF2B5EF4-FFF2-40B4-BE49-F238E27FC236}">
                  <a16:creationId xmlns:a16="http://schemas.microsoft.com/office/drawing/2014/main" id="{ECE61FE3-E9C5-74BA-2DF7-A0D53221DC98}"/>
                </a:ext>
              </a:extLst>
            </p:cNvPr>
            <p:cNvSpPr/>
            <p:nvPr/>
          </p:nvSpPr>
          <p:spPr>
            <a:xfrm>
              <a:off x="8503770" y="1156381"/>
              <a:ext cx="780636" cy="4694546"/>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2" name="Title 1">
            <a:extLst>
              <a:ext uri="{FF2B5EF4-FFF2-40B4-BE49-F238E27FC236}">
                <a16:creationId xmlns:a16="http://schemas.microsoft.com/office/drawing/2014/main" id="{E0FAE0E2-59DD-8DE8-B317-AF7B58D2EA15}"/>
              </a:ext>
            </a:extLst>
          </p:cNvPr>
          <p:cNvSpPr>
            <a:spLocks noGrp="1"/>
          </p:cNvSpPr>
          <p:nvPr>
            <p:ph type="title"/>
          </p:nvPr>
        </p:nvSpPr>
        <p:spPr>
          <a:xfrm>
            <a:off x="451413" y="194943"/>
            <a:ext cx="11289174" cy="868004"/>
          </a:xfrm>
        </p:spPr>
        <p:txBody>
          <a:bodyPr vert="horz">
            <a:normAutofit/>
          </a:bodyPr>
          <a:lstStyle/>
          <a:p>
            <a:r>
              <a:rPr lang="fi-FI"/>
              <a:t>Kotihoidon yhteiset toimintaperiaatteet</a:t>
            </a:r>
            <a:endParaRPr lang="en-FI"/>
          </a:p>
        </p:txBody>
      </p:sp>
      <p:cxnSp>
        <p:nvCxnSpPr>
          <p:cNvPr id="23" name="Straight Connector 22">
            <a:extLst>
              <a:ext uri="{FF2B5EF4-FFF2-40B4-BE49-F238E27FC236}">
                <a16:creationId xmlns:a16="http://schemas.microsoft.com/office/drawing/2014/main" id="{7E82048B-FFAF-AC31-2A7C-5CB18838F9E1}"/>
              </a:ext>
            </a:extLst>
          </p:cNvPr>
          <p:cNvCxnSpPr>
            <a:cxnSpLocks/>
            <a:stCxn id="49" idx="1"/>
            <a:endCxn id="24" idx="5"/>
          </p:cNvCxnSpPr>
          <p:nvPr/>
        </p:nvCxnSpPr>
        <p:spPr>
          <a:xfrm flipH="1" flipV="1">
            <a:off x="8019668" y="4140197"/>
            <a:ext cx="1214981" cy="550218"/>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617F44A-17E9-E027-717D-4A2B465EB6F4}"/>
              </a:ext>
            </a:extLst>
          </p:cNvPr>
          <p:cNvSpPr/>
          <p:nvPr/>
        </p:nvSpPr>
        <p:spPr>
          <a:xfrm>
            <a:off x="7841029" y="3961558"/>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27" name="Straight Connector 26">
            <a:extLst>
              <a:ext uri="{FF2B5EF4-FFF2-40B4-BE49-F238E27FC236}">
                <a16:creationId xmlns:a16="http://schemas.microsoft.com/office/drawing/2014/main" id="{5D130E20-71F3-2A85-D640-4A9803D27C00}"/>
              </a:ext>
            </a:extLst>
          </p:cNvPr>
          <p:cNvCxnSpPr>
            <a:cxnSpLocks/>
            <a:stCxn id="42" idx="3"/>
            <a:endCxn id="28" idx="3"/>
          </p:cNvCxnSpPr>
          <p:nvPr/>
        </p:nvCxnSpPr>
        <p:spPr>
          <a:xfrm flipV="1">
            <a:off x="3828054" y="4826960"/>
            <a:ext cx="531218" cy="378886"/>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CFF9267A-D4A7-5AA9-A66A-6BDFE3B3F4B9}"/>
              </a:ext>
            </a:extLst>
          </p:cNvPr>
          <p:cNvSpPr/>
          <p:nvPr/>
        </p:nvSpPr>
        <p:spPr>
          <a:xfrm>
            <a:off x="4328622" y="4648321"/>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29" name="Straight Connector 28">
            <a:extLst>
              <a:ext uri="{FF2B5EF4-FFF2-40B4-BE49-F238E27FC236}">
                <a16:creationId xmlns:a16="http://schemas.microsoft.com/office/drawing/2014/main" id="{D05B3E8F-337E-D454-203F-2D7EAF764D38}"/>
              </a:ext>
            </a:extLst>
          </p:cNvPr>
          <p:cNvCxnSpPr>
            <a:cxnSpLocks/>
            <a:endCxn id="30" idx="2"/>
          </p:cNvCxnSpPr>
          <p:nvPr/>
        </p:nvCxnSpPr>
        <p:spPr>
          <a:xfrm flipV="1">
            <a:off x="1085258" y="2513395"/>
            <a:ext cx="2763745" cy="250769"/>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300536A-4FDF-3544-EE79-9C2FB267176E}"/>
              </a:ext>
            </a:extLst>
          </p:cNvPr>
          <p:cNvSpPr/>
          <p:nvPr/>
        </p:nvSpPr>
        <p:spPr>
          <a:xfrm>
            <a:off x="3849003" y="2408750"/>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34" name="Straight Connector 33">
            <a:extLst>
              <a:ext uri="{FF2B5EF4-FFF2-40B4-BE49-F238E27FC236}">
                <a16:creationId xmlns:a16="http://schemas.microsoft.com/office/drawing/2014/main" id="{4F22ACB8-607E-7A9B-8A9E-3FAD2EBE323F}"/>
              </a:ext>
            </a:extLst>
          </p:cNvPr>
          <p:cNvCxnSpPr>
            <a:cxnSpLocks/>
          </p:cNvCxnSpPr>
          <p:nvPr/>
        </p:nvCxnSpPr>
        <p:spPr>
          <a:xfrm>
            <a:off x="2753811" y="1299461"/>
            <a:ext cx="0" cy="2608971"/>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C725B09-C19C-7875-4586-DD1C8118CF97}"/>
              </a:ext>
            </a:extLst>
          </p:cNvPr>
          <p:cNvCxnSpPr>
            <a:cxnSpLocks/>
            <a:stCxn id="37" idx="0"/>
            <a:endCxn id="36" idx="4"/>
          </p:cNvCxnSpPr>
          <p:nvPr/>
        </p:nvCxnSpPr>
        <p:spPr>
          <a:xfrm flipH="1" flipV="1">
            <a:off x="6577693" y="4690081"/>
            <a:ext cx="724691" cy="156368"/>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87D9974B-CECE-DABA-C292-3F52D19615E9}"/>
              </a:ext>
            </a:extLst>
          </p:cNvPr>
          <p:cNvSpPr/>
          <p:nvPr/>
        </p:nvSpPr>
        <p:spPr>
          <a:xfrm>
            <a:off x="6473048" y="4480792"/>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Rectangle 36">
            <a:extLst>
              <a:ext uri="{FF2B5EF4-FFF2-40B4-BE49-F238E27FC236}">
                <a16:creationId xmlns:a16="http://schemas.microsoft.com/office/drawing/2014/main" id="{D4AFF689-7E14-7776-202C-32CC745A8EEA}"/>
              </a:ext>
            </a:extLst>
          </p:cNvPr>
          <p:cNvSpPr/>
          <p:nvPr/>
        </p:nvSpPr>
        <p:spPr>
          <a:xfrm>
            <a:off x="5778216" y="4846449"/>
            <a:ext cx="3048335" cy="1780082"/>
          </a:xfrm>
          <a:prstGeom prst="rect">
            <a:avLst/>
          </a:prstGeom>
          <a:solidFill>
            <a:srgbClr val="E7F1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Content Placeholder 3">
            <a:extLst>
              <a:ext uri="{FF2B5EF4-FFF2-40B4-BE49-F238E27FC236}">
                <a16:creationId xmlns:a16="http://schemas.microsoft.com/office/drawing/2014/main" id="{67A48AE7-F0AA-764D-9FEB-CD01EFCC674D}"/>
              </a:ext>
            </a:extLst>
          </p:cNvPr>
          <p:cNvSpPr txBox="1">
            <a:spLocks/>
          </p:cNvSpPr>
          <p:nvPr/>
        </p:nvSpPr>
        <p:spPr>
          <a:xfrm>
            <a:off x="5851571" y="4910644"/>
            <a:ext cx="2963246" cy="15112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Olemme aidosti läsnä ja kohtaamme asiakkaan välittäen</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Tunnemme jokaisen asiakkaan, ja pyrimme aina hoitosuhteen jatkuvuuteen </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Kuulemme asiakasta ja hyödynnämme palautetta toiminnan kehittämisessä</a:t>
            </a:r>
          </a:p>
        </p:txBody>
      </p:sp>
      <p:sp>
        <p:nvSpPr>
          <p:cNvPr id="39" name="Rectangle 38">
            <a:extLst>
              <a:ext uri="{FF2B5EF4-FFF2-40B4-BE49-F238E27FC236}">
                <a16:creationId xmlns:a16="http://schemas.microsoft.com/office/drawing/2014/main" id="{3D7AC905-1044-D7AB-B712-418F797A0181}"/>
              </a:ext>
            </a:extLst>
          </p:cNvPr>
          <p:cNvSpPr/>
          <p:nvPr/>
        </p:nvSpPr>
        <p:spPr>
          <a:xfrm>
            <a:off x="572416" y="1197926"/>
            <a:ext cx="2531673" cy="2801265"/>
          </a:xfrm>
          <a:prstGeom prst="rect">
            <a:avLst/>
          </a:prstGeom>
          <a:solidFill>
            <a:srgbClr val="E7F1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Content Placeholder 3">
            <a:extLst>
              <a:ext uri="{FF2B5EF4-FFF2-40B4-BE49-F238E27FC236}">
                <a16:creationId xmlns:a16="http://schemas.microsoft.com/office/drawing/2014/main" id="{5AACA12D-7F61-379C-38B4-858E832D0B51}"/>
              </a:ext>
            </a:extLst>
          </p:cNvPr>
          <p:cNvSpPr txBox="1">
            <a:spLocks/>
          </p:cNvSpPr>
          <p:nvPr/>
        </p:nvSpPr>
        <p:spPr>
          <a:xfrm>
            <a:off x="634252" y="1335650"/>
            <a:ext cx="2375803" cy="24876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Vastaamme asiakkaan palvelutarpeisiin oikea-aikaisesti ja tilanteeseen sopivin palveluin</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Teemme yhteistyötä asiakkaan kanssa, tuemme, aktivoimme ja kannustamme oman elämän hallintaan ja pieniin muutoksiin</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Hyödynnämme tarpeen mukaan moniammatillista osaamista</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Seuraamme ja kehitämme toimintamme vaikuttavuutta</a:t>
            </a:r>
          </a:p>
          <a:p>
            <a:pPr>
              <a:lnSpc>
                <a:spcPct val="100000"/>
              </a:lnSpc>
              <a:spcBef>
                <a:spcPts val="800"/>
              </a:spcBef>
            </a:pPr>
            <a:endParaRPr lang="fi-FI" sz="2000">
              <a:latin typeface="+mn-lt"/>
            </a:endParaRPr>
          </a:p>
        </p:txBody>
      </p:sp>
      <p:sp>
        <p:nvSpPr>
          <p:cNvPr id="41" name="TextBox 40">
            <a:extLst>
              <a:ext uri="{FF2B5EF4-FFF2-40B4-BE49-F238E27FC236}">
                <a16:creationId xmlns:a16="http://schemas.microsoft.com/office/drawing/2014/main" id="{579D68E7-006B-099E-73E9-1B966AC61CDC}"/>
              </a:ext>
            </a:extLst>
          </p:cNvPr>
          <p:cNvSpPr txBox="1"/>
          <p:nvPr/>
        </p:nvSpPr>
        <p:spPr>
          <a:xfrm>
            <a:off x="707370" y="3578686"/>
            <a:ext cx="1619749" cy="338554"/>
          </a:xfrm>
          <a:prstGeom prst="rect">
            <a:avLst/>
          </a:prstGeom>
          <a:noFill/>
        </p:spPr>
        <p:txBody>
          <a:bodyPr wrap="square" lIns="36000" rIns="36000">
            <a:spAutoFit/>
          </a:bodyPr>
          <a:lstStyle/>
          <a:p>
            <a:pPr marL="0" lvl="1" indent="0">
              <a:spcBef>
                <a:spcPts val="900"/>
              </a:spcBef>
              <a:spcAft>
                <a:spcPts val="200"/>
              </a:spcAft>
              <a:buClr>
                <a:schemeClr val="accent5"/>
              </a:buClr>
              <a:buNone/>
            </a:pPr>
            <a:r>
              <a:rPr lang="fi-FI" sz="1600" b="1" spc="60">
                <a:solidFill>
                  <a:schemeClr val="accent1">
                    <a:lumMod val="50000"/>
                    <a:alpha val="50000"/>
                  </a:schemeClr>
                </a:solidFill>
                <a:latin typeface="+mj-lt"/>
                <a:ea typeface="Inter" panose="02000503000000020004" pitchFamily="2" charset="0"/>
              </a:rPr>
              <a:t>Vaikuttavuus</a:t>
            </a:r>
          </a:p>
        </p:txBody>
      </p:sp>
      <p:sp>
        <p:nvSpPr>
          <p:cNvPr id="42" name="Rectangle 41">
            <a:extLst>
              <a:ext uri="{FF2B5EF4-FFF2-40B4-BE49-F238E27FC236}">
                <a16:creationId xmlns:a16="http://schemas.microsoft.com/office/drawing/2014/main" id="{EB346586-7322-89D7-FE1B-3286690FC931}"/>
              </a:ext>
            </a:extLst>
          </p:cNvPr>
          <p:cNvSpPr/>
          <p:nvPr/>
        </p:nvSpPr>
        <p:spPr>
          <a:xfrm>
            <a:off x="1493451" y="4357296"/>
            <a:ext cx="2334603" cy="1697099"/>
          </a:xfrm>
          <a:prstGeom prst="rect">
            <a:avLst/>
          </a:prstGeom>
          <a:solidFill>
            <a:srgbClr val="E7F1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Content Placeholder 3">
            <a:extLst>
              <a:ext uri="{FF2B5EF4-FFF2-40B4-BE49-F238E27FC236}">
                <a16:creationId xmlns:a16="http://schemas.microsoft.com/office/drawing/2014/main" id="{06E78727-46DE-A484-5483-DA119C5C20AC}"/>
              </a:ext>
            </a:extLst>
          </p:cNvPr>
          <p:cNvSpPr txBox="1">
            <a:spLocks/>
          </p:cNvSpPr>
          <p:nvPr/>
        </p:nvSpPr>
        <p:spPr>
          <a:xfrm>
            <a:off x="1584243" y="4500309"/>
            <a:ext cx="2064560" cy="13592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Tarjoamme palveluja asiakkaan yksilöllisen tarpeen mukaan  </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Noudatamme yhteisiä periaatteita ja käytäntöjä koko alueella</a:t>
            </a:r>
          </a:p>
        </p:txBody>
      </p:sp>
      <p:sp>
        <p:nvSpPr>
          <p:cNvPr id="44" name="TextBox 43">
            <a:extLst>
              <a:ext uri="{FF2B5EF4-FFF2-40B4-BE49-F238E27FC236}">
                <a16:creationId xmlns:a16="http://schemas.microsoft.com/office/drawing/2014/main" id="{FFC6F62A-7C17-AAF7-48EF-4BBB03F46E46}"/>
              </a:ext>
            </a:extLst>
          </p:cNvPr>
          <p:cNvSpPr txBox="1"/>
          <p:nvPr/>
        </p:nvSpPr>
        <p:spPr>
          <a:xfrm>
            <a:off x="1671624" y="5688965"/>
            <a:ext cx="1917717" cy="189759"/>
          </a:xfrm>
          <a:prstGeom prst="rect">
            <a:avLst/>
          </a:prstGeom>
          <a:noFill/>
        </p:spPr>
        <p:txBody>
          <a:bodyPr wrap="square" lIns="0" tIns="0" rIns="0" bIns="0" anchor="ctr">
            <a:noAutofit/>
          </a:bodyPr>
          <a:lstStyle/>
          <a:p>
            <a:pPr marL="0" lvl="1" indent="0">
              <a:spcBef>
                <a:spcPts val="900"/>
              </a:spcBef>
              <a:spcAft>
                <a:spcPts val="200"/>
              </a:spcAft>
              <a:buClr>
                <a:schemeClr val="accent5"/>
              </a:buClr>
              <a:buNone/>
            </a:pPr>
            <a:r>
              <a:rPr lang="fi-FI" sz="1600" b="1">
                <a:solidFill>
                  <a:schemeClr val="accent1">
                    <a:lumMod val="50000"/>
                    <a:alpha val="50000"/>
                  </a:schemeClr>
                </a:solidFill>
                <a:latin typeface="+mj-lt"/>
              </a:rPr>
              <a:t>Yhdenvertaisuus</a:t>
            </a:r>
          </a:p>
        </p:txBody>
      </p:sp>
      <p:sp>
        <p:nvSpPr>
          <p:cNvPr id="45" name="TextBox 44">
            <a:extLst>
              <a:ext uri="{FF2B5EF4-FFF2-40B4-BE49-F238E27FC236}">
                <a16:creationId xmlns:a16="http://schemas.microsoft.com/office/drawing/2014/main" id="{E90CAD22-73F2-698A-B75B-70BB8860177A}"/>
              </a:ext>
            </a:extLst>
          </p:cNvPr>
          <p:cNvSpPr txBox="1"/>
          <p:nvPr/>
        </p:nvSpPr>
        <p:spPr>
          <a:xfrm>
            <a:off x="5875579" y="6224316"/>
            <a:ext cx="2174739" cy="201787"/>
          </a:xfrm>
          <a:prstGeom prst="rect">
            <a:avLst/>
          </a:prstGeom>
          <a:noFill/>
        </p:spPr>
        <p:txBody>
          <a:bodyPr wrap="square" lIns="0" tIns="0" rIns="0" bIns="0">
            <a:spAutoFit/>
          </a:bodyPr>
          <a:lstStyle/>
          <a:p>
            <a:pPr marL="0" lvl="1" indent="0" algn="ctr">
              <a:lnSpc>
                <a:spcPct val="80000"/>
              </a:lnSpc>
              <a:spcBef>
                <a:spcPts val="900"/>
              </a:spcBef>
              <a:spcAft>
                <a:spcPts val="200"/>
              </a:spcAft>
              <a:buClr>
                <a:schemeClr val="accent5"/>
              </a:buClr>
              <a:buNone/>
            </a:pPr>
            <a:r>
              <a:rPr lang="fi-FI" sz="1600" b="1">
                <a:solidFill>
                  <a:schemeClr val="accent1">
                    <a:lumMod val="50000"/>
                    <a:alpha val="50000"/>
                  </a:schemeClr>
                </a:solidFill>
                <a:latin typeface="+mj-lt"/>
                <a:ea typeface="Inter" panose="02000503000000020004" pitchFamily="2" charset="0"/>
              </a:rPr>
              <a:t>Asiakaslähtöisyys</a:t>
            </a:r>
          </a:p>
        </p:txBody>
      </p:sp>
      <p:sp>
        <p:nvSpPr>
          <p:cNvPr id="46" name="Rectangle 45">
            <a:extLst>
              <a:ext uri="{FF2B5EF4-FFF2-40B4-BE49-F238E27FC236}">
                <a16:creationId xmlns:a16="http://schemas.microsoft.com/office/drawing/2014/main" id="{E9991BD6-953D-A421-3BA5-A552B9E1F91D}"/>
              </a:ext>
            </a:extLst>
          </p:cNvPr>
          <p:cNvSpPr/>
          <p:nvPr/>
        </p:nvSpPr>
        <p:spPr>
          <a:xfrm>
            <a:off x="8540217" y="1103090"/>
            <a:ext cx="2858821" cy="1916872"/>
          </a:xfrm>
          <a:prstGeom prst="rect">
            <a:avLst/>
          </a:prstGeom>
          <a:solidFill>
            <a:srgbClr val="E7F1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Content Placeholder 3">
            <a:extLst>
              <a:ext uri="{FF2B5EF4-FFF2-40B4-BE49-F238E27FC236}">
                <a16:creationId xmlns:a16="http://schemas.microsoft.com/office/drawing/2014/main" id="{E73837D6-C579-5268-295C-8D5750806870}"/>
              </a:ext>
            </a:extLst>
          </p:cNvPr>
          <p:cNvSpPr txBox="1">
            <a:spLocks/>
          </p:cNvSpPr>
          <p:nvPr/>
        </p:nvSpPr>
        <p:spPr>
          <a:xfrm>
            <a:off x="8667099" y="1180405"/>
            <a:ext cx="2849752" cy="133165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0" lvl="1" indent="-171430">
              <a:spcBef>
                <a:spcPts val="800"/>
              </a:spcBef>
              <a:buClr>
                <a:schemeClr val="accent5"/>
              </a:buClr>
              <a:buFont typeface="Arial" panose="020B0604020202020204" pitchFamily="34" charset="0"/>
              <a:buChar char="•"/>
            </a:pPr>
            <a:r>
              <a:rPr lang="fi-FI" sz="1100"/>
              <a:t>Otamme vastuuta ja käytämme rohkeasti ammatillista osaamistamme </a:t>
            </a:r>
          </a:p>
          <a:p>
            <a:pPr marL="171430" lvl="1" indent="-171430">
              <a:spcBef>
                <a:spcPts val="800"/>
              </a:spcBef>
              <a:buClr>
                <a:schemeClr val="accent5"/>
              </a:buClr>
              <a:buFont typeface="Arial" panose="020B0604020202020204" pitchFamily="34" charset="0"/>
              <a:buChar char="•"/>
            </a:pPr>
            <a:r>
              <a:rPr lang="fi-FI" sz="1100"/>
              <a:t>Kehitämme ja kokeilemme luovasti uusia toimintatapoja</a:t>
            </a:r>
          </a:p>
          <a:p>
            <a:pPr marL="171430" lvl="1" indent="-171430">
              <a:spcBef>
                <a:spcPts val="800"/>
              </a:spcBef>
              <a:buClr>
                <a:schemeClr val="accent5"/>
              </a:buClr>
              <a:buFont typeface="Arial" panose="020B0604020202020204" pitchFamily="34" charset="0"/>
              <a:buChar char="•"/>
            </a:pPr>
            <a:r>
              <a:rPr lang="fi-FI" sz="1100"/>
              <a:t>Hyödynnämme uusinta teknologiaa ennakkoluulottomasti</a:t>
            </a:r>
          </a:p>
        </p:txBody>
      </p:sp>
      <p:sp>
        <p:nvSpPr>
          <p:cNvPr id="48" name="TextBox 47">
            <a:extLst>
              <a:ext uri="{FF2B5EF4-FFF2-40B4-BE49-F238E27FC236}">
                <a16:creationId xmlns:a16="http://schemas.microsoft.com/office/drawing/2014/main" id="{6E1DBEB3-6B9E-E958-50A4-E35499C3A8C5}"/>
              </a:ext>
            </a:extLst>
          </p:cNvPr>
          <p:cNvSpPr txBox="1"/>
          <p:nvPr/>
        </p:nvSpPr>
        <p:spPr>
          <a:xfrm>
            <a:off x="8661942" y="2646011"/>
            <a:ext cx="991504" cy="205899"/>
          </a:xfrm>
          <a:prstGeom prst="rect">
            <a:avLst/>
          </a:prstGeom>
          <a:noFill/>
        </p:spPr>
        <p:txBody>
          <a:bodyPr wrap="square" lIns="0" tIns="0" rIns="0" bIns="0" anchor="ctr">
            <a:noAutofit/>
          </a:bodyPr>
          <a:lstStyle/>
          <a:p>
            <a:pPr marL="0" lvl="1" indent="0" algn="ctr">
              <a:spcBef>
                <a:spcPts val="900"/>
              </a:spcBef>
              <a:spcAft>
                <a:spcPts val="200"/>
              </a:spcAft>
              <a:buClr>
                <a:schemeClr val="accent5"/>
              </a:buClr>
              <a:buNone/>
            </a:pPr>
            <a:r>
              <a:rPr lang="fi-FI" sz="1600" b="1">
                <a:solidFill>
                  <a:schemeClr val="accent1">
                    <a:lumMod val="50000"/>
                    <a:alpha val="50000"/>
                  </a:schemeClr>
                </a:solidFill>
                <a:latin typeface="+mj-lt"/>
              </a:rPr>
              <a:t>Rohkeus</a:t>
            </a:r>
          </a:p>
        </p:txBody>
      </p:sp>
      <p:sp>
        <p:nvSpPr>
          <p:cNvPr id="49" name="Rectangle 48">
            <a:extLst>
              <a:ext uri="{FF2B5EF4-FFF2-40B4-BE49-F238E27FC236}">
                <a16:creationId xmlns:a16="http://schemas.microsoft.com/office/drawing/2014/main" id="{6D4BE364-39E7-85AC-E27A-18FC2B152C58}"/>
              </a:ext>
            </a:extLst>
          </p:cNvPr>
          <p:cNvSpPr/>
          <p:nvPr/>
        </p:nvSpPr>
        <p:spPr>
          <a:xfrm>
            <a:off x="9234649" y="3338911"/>
            <a:ext cx="2400058" cy="2703007"/>
          </a:xfrm>
          <a:prstGeom prst="rect">
            <a:avLst/>
          </a:prstGeom>
          <a:solidFill>
            <a:srgbClr val="E7F1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Content Placeholder 3">
            <a:extLst>
              <a:ext uri="{FF2B5EF4-FFF2-40B4-BE49-F238E27FC236}">
                <a16:creationId xmlns:a16="http://schemas.microsoft.com/office/drawing/2014/main" id="{EE6D60B6-B1B2-F4D6-3AA4-AC80CD781221}"/>
              </a:ext>
            </a:extLst>
          </p:cNvPr>
          <p:cNvSpPr txBox="1">
            <a:spLocks/>
          </p:cNvSpPr>
          <p:nvPr/>
        </p:nvSpPr>
        <p:spPr>
          <a:xfrm>
            <a:off x="9319567" y="3502298"/>
            <a:ext cx="2323228" cy="25396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0" lvl="1" indent="-171430">
              <a:spcBef>
                <a:spcPts val="800"/>
              </a:spcBef>
              <a:buClr>
                <a:schemeClr val="accent5"/>
              </a:buClr>
              <a:buFont typeface="Arial" panose="020B0604020202020204" pitchFamily="34" charset="0"/>
              <a:buChar char="•"/>
            </a:pPr>
            <a:r>
              <a:rPr lang="fi-FI" sz="1100"/>
              <a:t>Pyrimme mahdollistamaan jokaiselle asiakkaalle turvallisen ikääntymisen omassa kodissa sekä erilaisissa elämäntilanteissa</a:t>
            </a:r>
          </a:p>
          <a:p>
            <a:pPr marL="171430" lvl="1" indent="-171430">
              <a:spcBef>
                <a:spcPts val="800"/>
              </a:spcBef>
              <a:buClr>
                <a:schemeClr val="accent5"/>
              </a:buClr>
              <a:buFont typeface="Arial" panose="020B0604020202020204" pitchFamily="34" charset="0"/>
              <a:buChar char="•"/>
            </a:pPr>
            <a:r>
              <a:rPr lang="fi-FI" sz="1100"/>
              <a:t>Seuraamme toimintamme laatua ja puutumme epäkohtiin</a:t>
            </a:r>
          </a:p>
          <a:p>
            <a:pPr marL="171430" lvl="1" indent="-171430">
              <a:spcBef>
                <a:spcPts val="800"/>
              </a:spcBef>
              <a:buClr>
                <a:schemeClr val="accent5"/>
              </a:buClr>
              <a:buFont typeface="Arial" panose="020B0604020202020204" pitchFamily="34" charset="0"/>
              <a:buChar char="•"/>
            </a:pPr>
            <a:r>
              <a:rPr lang="fi-FI" sz="1100"/>
              <a:t>Pidämme huolta henkilöstömme osaamisesta</a:t>
            </a:r>
          </a:p>
          <a:p>
            <a:pPr marL="171430" lvl="1" indent="-171430">
              <a:spcBef>
                <a:spcPts val="800"/>
              </a:spcBef>
              <a:buClr>
                <a:schemeClr val="accent5"/>
              </a:buClr>
            </a:pPr>
            <a:r>
              <a:rPr lang="fi-FI" sz="1100"/>
              <a:t>Varmistamme turvallisen työympäristön ja työvälineet</a:t>
            </a:r>
          </a:p>
        </p:txBody>
      </p:sp>
      <p:sp>
        <p:nvSpPr>
          <p:cNvPr id="51" name="TextBox 50">
            <a:extLst>
              <a:ext uri="{FF2B5EF4-FFF2-40B4-BE49-F238E27FC236}">
                <a16:creationId xmlns:a16="http://schemas.microsoft.com/office/drawing/2014/main" id="{AB5A8EEE-7DF9-0378-C299-8DE2B3C38398}"/>
              </a:ext>
            </a:extLst>
          </p:cNvPr>
          <p:cNvSpPr txBox="1"/>
          <p:nvPr/>
        </p:nvSpPr>
        <p:spPr>
          <a:xfrm>
            <a:off x="9405535" y="5696943"/>
            <a:ext cx="1430566" cy="205899"/>
          </a:xfrm>
          <a:prstGeom prst="rect">
            <a:avLst/>
          </a:prstGeom>
          <a:noFill/>
        </p:spPr>
        <p:txBody>
          <a:bodyPr wrap="square" lIns="0" tIns="0" rIns="0" bIns="0" anchor="ctr">
            <a:noAutofit/>
          </a:bodyPr>
          <a:lstStyle/>
          <a:p>
            <a:pPr marL="0" lvl="1" indent="0" algn="ctr">
              <a:spcBef>
                <a:spcPts val="900"/>
              </a:spcBef>
              <a:spcAft>
                <a:spcPts val="200"/>
              </a:spcAft>
              <a:buClr>
                <a:schemeClr val="accent5"/>
              </a:buClr>
              <a:buNone/>
            </a:pPr>
            <a:r>
              <a:rPr lang="fi-FI" sz="1600" b="1">
                <a:solidFill>
                  <a:schemeClr val="accent1">
                    <a:lumMod val="50000"/>
                    <a:alpha val="50000"/>
                  </a:schemeClr>
                </a:solidFill>
                <a:latin typeface="+mj-lt"/>
              </a:rPr>
              <a:t>Turvallisuus</a:t>
            </a:r>
          </a:p>
        </p:txBody>
      </p:sp>
      <p:pic>
        <p:nvPicPr>
          <p:cNvPr id="6" name="Graphic 5">
            <a:extLst>
              <a:ext uri="{FF2B5EF4-FFF2-40B4-BE49-F238E27FC236}">
                <a16:creationId xmlns:a16="http://schemas.microsoft.com/office/drawing/2014/main" id="{A4E72D71-EDF2-3F41-C2B7-600450CD456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660010" y="1007073"/>
            <a:ext cx="1907220" cy="1323622"/>
          </a:xfrm>
          <a:prstGeom prst="rect">
            <a:avLst/>
          </a:prstGeom>
        </p:spPr>
      </p:pic>
      <p:cxnSp>
        <p:nvCxnSpPr>
          <p:cNvPr id="25" name="Straight Connector 24">
            <a:extLst>
              <a:ext uri="{FF2B5EF4-FFF2-40B4-BE49-F238E27FC236}">
                <a16:creationId xmlns:a16="http://schemas.microsoft.com/office/drawing/2014/main" id="{2D462810-124D-2656-DC51-945C3FC8FC31}"/>
              </a:ext>
            </a:extLst>
          </p:cNvPr>
          <p:cNvCxnSpPr>
            <a:cxnSpLocks/>
            <a:stCxn id="46" idx="1"/>
          </p:cNvCxnSpPr>
          <p:nvPr/>
        </p:nvCxnSpPr>
        <p:spPr>
          <a:xfrm flipH="1">
            <a:off x="7877717" y="2061526"/>
            <a:ext cx="662500" cy="67879"/>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214E134-4348-1952-854F-974488A87B45}"/>
              </a:ext>
            </a:extLst>
          </p:cNvPr>
          <p:cNvSpPr/>
          <p:nvPr/>
        </p:nvSpPr>
        <p:spPr>
          <a:xfrm>
            <a:off x="7685042" y="2049981"/>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12657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41D541-CE31-E7EE-1467-1B0FA2E01EB5}"/>
              </a:ext>
            </a:extLst>
          </p:cNvPr>
          <p:cNvSpPr/>
          <p:nvPr/>
        </p:nvSpPr>
        <p:spPr>
          <a:xfrm>
            <a:off x="325173" y="3267405"/>
            <a:ext cx="2589491" cy="707886"/>
          </a:xfrm>
          <a:prstGeom prst="rect">
            <a:avLst/>
          </a:prstGeom>
        </p:spPr>
        <p:txBody>
          <a:bodyPr wrap="none">
            <a:spAutoFit/>
          </a:bodyPr>
          <a:lstStyle/>
          <a:p>
            <a:pPr algn="ctr"/>
            <a:r>
              <a:rPr lang="fi-FI" sz="1600" b="1" spc="60">
                <a:solidFill>
                  <a:schemeClr val="accent1">
                    <a:lumMod val="50000"/>
                    <a:alpha val="50000"/>
                  </a:schemeClr>
                </a:solidFill>
                <a:latin typeface="+mj-lt"/>
              </a:rPr>
              <a:t>YHDENVERTAISUUS</a:t>
            </a:r>
            <a:br>
              <a:rPr lang="fi-FI" sz="1600" b="1" spc="60">
                <a:solidFill>
                  <a:schemeClr val="accent1">
                    <a:lumMod val="50000"/>
                    <a:alpha val="50000"/>
                  </a:schemeClr>
                </a:solidFill>
                <a:latin typeface="+mj-lt"/>
              </a:rPr>
            </a:br>
            <a:r>
              <a:rPr lang="fi-FI" sz="1200" spc="100">
                <a:solidFill>
                  <a:schemeClr val="tx1">
                    <a:lumMod val="75000"/>
                    <a:lumOff val="25000"/>
                  </a:schemeClr>
                </a:solidFill>
              </a:rPr>
              <a:t>Tarve ratkaisee, </a:t>
            </a:r>
          </a:p>
          <a:p>
            <a:pPr algn="ctr"/>
            <a:r>
              <a:rPr lang="fi-FI" sz="1200" spc="100">
                <a:solidFill>
                  <a:schemeClr val="tx1">
                    <a:lumMod val="75000"/>
                    <a:lumOff val="25000"/>
                  </a:schemeClr>
                </a:solidFill>
              </a:rPr>
              <a:t>yhteiset käytännöt</a:t>
            </a:r>
            <a:endParaRPr lang="fi-FI" sz="1600" spc="100">
              <a:solidFill>
                <a:schemeClr val="tx1">
                  <a:lumMod val="75000"/>
                  <a:lumOff val="25000"/>
                </a:schemeClr>
              </a:solidFill>
            </a:endParaRPr>
          </a:p>
        </p:txBody>
      </p:sp>
      <p:sp>
        <p:nvSpPr>
          <p:cNvPr id="6" name="Rectangle 5">
            <a:extLst>
              <a:ext uri="{FF2B5EF4-FFF2-40B4-BE49-F238E27FC236}">
                <a16:creationId xmlns:a16="http://schemas.microsoft.com/office/drawing/2014/main" id="{69DBF537-6BED-471A-BC09-A3DDD1878165}"/>
              </a:ext>
            </a:extLst>
          </p:cNvPr>
          <p:cNvSpPr/>
          <p:nvPr/>
        </p:nvSpPr>
        <p:spPr>
          <a:xfrm>
            <a:off x="4830025" y="5390681"/>
            <a:ext cx="2855342" cy="707886"/>
          </a:xfrm>
          <a:prstGeom prst="rect">
            <a:avLst/>
          </a:prstGeom>
        </p:spPr>
        <p:txBody>
          <a:bodyPr wrap="square">
            <a:spAutoFit/>
          </a:bodyPr>
          <a:lstStyle/>
          <a:p>
            <a:r>
              <a:rPr lang="fi-FI" sz="1600" b="1" spc="60">
                <a:solidFill>
                  <a:schemeClr val="accent1">
                    <a:lumMod val="50000"/>
                    <a:alpha val="50000"/>
                  </a:schemeClr>
                </a:solidFill>
                <a:latin typeface="+mj-lt"/>
              </a:rPr>
              <a:t>ASIAKASLÄHTÖISYYS</a:t>
            </a:r>
          </a:p>
          <a:p>
            <a:r>
              <a:rPr lang="fi-FI" sz="1200" spc="100">
                <a:solidFill>
                  <a:schemeClr val="tx1">
                    <a:lumMod val="75000"/>
                    <a:lumOff val="25000"/>
                  </a:schemeClr>
                </a:solidFill>
              </a:rPr>
              <a:t>Läsnäolo, tuttuus, asiakkaan kuuleminen</a:t>
            </a:r>
          </a:p>
        </p:txBody>
      </p:sp>
      <p:sp>
        <p:nvSpPr>
          <p:cNvPr id="7" name="Rectangle 6">
            <a:extLst>
              <a:ext uri="{FF2B5EF4-FFF2-40B4-BE49-F238E27FC236}">
                <a16:creationId xmlns:a16="http://schemas.microsoft.com/office/drawing/2014/main" id="{78AD08BC-BCE1-5584-04A1-153323E10629}"/>
              </a:ext>
            </a:extLst>
          </p:cNvPr>
          <p:cNvSpPr/>
          <p:nvPr/>
        </p:nvSpPr>
        <p:spPr>
          <a:xfrm>
            <a:off x="8611210" y="4895097"/>
            <a:ext cx="2089787" cy="892552"/>
          </a:xfrm>
          <a:prstGeom prst="rect">
            <a:avLst/>
          </a:prstGeom>
        </p:spPr>
        <p:txBody>
          <a:bodyPr wrap="square">
            <a:spAutoFit/>
          </a:bodyPr>
          <a:lstStyle/>
          <a:p>
            <a:r>
              <a:rPr lang="fi-FI" sz="1600" b="1" spc="60">
                <a:solidFill>
                  <a:schemeClr val="accent1">
                    <a:lumMod val="50000"/>
                    <a:alpha val="50000"/>
                  </a:schemeClr>
                </a:solidFill>
                <a:latin typeface="+mj-lt"/>
              </a:rPr>
              <a:t>ROHKEUS</a:t>
            </a:r>
          </a:p>
          <a:p>
            <a:r>
              <a:rPr lang="fi-FI" sz="1200" spc="100">
                <a:solidFill>
                  <a:schemeClr val="tx1">
                    <a:lumMod val="75000"/>
                    <a:lumOff val="25000"/>
                  </a:schemeClr>
                </a:solidFill>
              </a:rPr>
              <a:t>Vastuunotto, luovuus &amp; kokeileminen, teknologia</a:t>
            </a:r>
          </a:p>
        </p:txBody>
      </p:sp>
      <p:sp>
        <p:nvSpPr>
          <p:cNvPr id="8" name="Rectangle 7">
            <a:extLst>
              <a:ext uri="{FF2B5EF4-FFF2-40B4-BE49-F238E27FC236}">
                <a16:creationId xmlns:a16="http://schemas.microsoft.com/office/drawing/2014/main" id="{7AFA484D-5764-E55E-F2BA-FA369B0795CA}"/>
              </a:ext>
            </a:extLst>
          </p:cNvPr>
          <p:cNvSpPr/>
          <p:nvPr/>
        </p:nvSpPr>
        <p:spPr>
          <a:xfrm>
            <a:off x="1771518" y="5025425"/>
            <a:ext cx="2630848" cy="892552"/>
          </a:xfrm>
          <a:prstGeom prst="rect">
            <a:avLst/>
          </a:prstGeom>
        </p:spPr>
        <p:txBody>
          <a:bodyPr wrap="square">
            <a:spAutoFit/>
          </a:bodyPr>
          <a:lstStyle/>
          <a:p>
            <a:r>
              <a:rPr lang="fi-FI" sz="1600" b="1" spc="60">
                <a:solidFill>
                  <a:schemeClr val="accent1">
                    <a:lumMod val="50000"/>
                    <a:alpha val="50000"/>
                  </a:schemeClr>
                </a:solidFill>
                <a:latin typeface="+mj-lt"/>
              </a:rPr>
              <a:t>VAIKUTTAVUUS</a:t>
            </a:r>
          </a:p>
          <a:p>
            <a:r>
              <a:rPr lang="fi-FI" sz="1200" spc="100">
                <a:solidFill>
                  <a:schemeClr val="tx1">
                    <a:lumMod val="75000"/>
                    <a:lumOff val="25000"/>
                  </a:schemeClr>
                </a:solidFill>
              </a:rPr>
              <a:t>Oikea-aikaisuus, aktivointi, moniammatillisuus, seuranta &amp; kehittäminen</a:t>
            </a:r>
          </a:p>
        </p:txBody>
      </p:sp>
      <p:cxnSp>
        <p:nvCxnSpPr>
          <p:cNvPr id="9" name="Straight Connector 8">
            <a:extLst>
              <a:ext uri="{FF2B5EF4-FFF2-40B4-BE49-F238E27FC236}">
                <a16:creationId xmlns:a16="http://schemas.microsoft.com/office/drawing/2014/main" id="{F3B889B5-B558-B97E-B156-678A122C4F2B}"/>
              </a:ext>
            </a:extLst>
          </p:cNvPr>
          <p:cNvCxnSpPr>
            <a:cxnSpLocks/>
            <a:endCxn id="10" idx="6"/>
          </p:cNvCxnSpPr>
          <p:nvPr/>
        </p:nvCxnSpPr>
        <p:spPr>
          <a:xfrm flipH="1">
            <a:off x="1717440" y="2897297"/>
            <a:ext cx="1278106" cy="10464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0746F89-DC0D-9B4D-6A91-C5A005B8F540}"/>
              </a:ext>
            </a:extLst>
          </p:cNvPr>
          <p:cNvSpPr/>
          <p:nvPr/>
        </p:nvSpPr>
        <p:spPr>
          <a:xfrm>
            <a:off x="1508151" y="2897296"/>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1" name="Straight Connector 10">
            <a:extLst>
              <a:ext uri="{FF2B5EF4-FFF2-40B4-BE49-F238E27FC236}">
                <a16:creationId xmlns:a16="http://schemas.microsoft.com/office/drawing/2014/main" id="{11A5DDF4-71D7-301C-A617-E810C82E02BD}"/>
              </a:ext>
            </a:extLst>
          </p:cNvPr>
          <p:cNvCxnSpPr>
            <a:cxnSpLocks/>
            <a:endCxn id="12" idx="3"/>
          </p:cNvCxnSpPr>
          <p:nvPr/>
        </p:nvCxnSpPr>
        <p:spPr>
          <a:xfrm flipH="1">
            <a:off x="2861528" y="4254500"/>
            <a:ext cx="928553" cy="626378"/>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BC96343-6E15-2DC4-E401-C5C9266FA0FE}"/>
              </a:ext>
            </a:extLst>
          </p:cNvPr>
          <p:cNvSpPr/>
          <p:nvPr/>
        </p:nvSpPr>
        <p:spPr>
          <a:xfrm>
            <a:off x="2830878" y="4702239"/>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3" name="Straight Connector 12">
            <a:extLst>
              <a:ext uri="{FF2B5EF4-FFF2-40B4-BE49-F238E27FC236}">
                <a16:creationId xmlns:a16="http://schemas.microsoft.com/office/drawing/2014/main" id="{4F6A449A-66CC-7A93-C072-D4DC8B99A69B}"/>
              </a:ext>
            </a:extLst>
          </p:cNvPr>
          <p:cNvCxnSpPr>
            <a:cxnSpLocks/>
            <a:endCxn id="14" idx="4"/>
          </p:cNvCxnSpPr>
          <p:nvPr/>
        </p:nvCxnSpPr>
        <p:spPr>
          <a:xfrm>
            <a:off x="6200645" y="4774111"/>
            <a:ext cx="0" cy="57086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CF36161-DB5C-3221-14E1-25750CD86D7B}"/>
              </a:ext>
            </a:extLst>
          </p:cNvPr>
          <p:cNvSpPr/>
          <p:nvPr/>
        </p:nvSpPr>
        <p:spPr>
          <a:xfrm>
            <a:off x="6096000" y="5135686"/>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5" name="Straight Connector 14">
            <a:extLst>
              <a:ext uri="{FF2B5EF4-FFF2-40B4-BE49-F238E27FC236}">
                <a16:creationId xmlns:a16="http://schemas.microsoft.com/office/drawing/2014/main" id="{339CD8D7-B392-D58A-21B8-0BDCA3BBD211}"/>
              </a:ext>
            </a:extLst>
          </p:cNvPr>
          <p:cNvCxnSpPr>
            <a:cxnSpLocks/>
            <a:endCxn id="16" idx="1"/>
          </p:cNvCxnSpPr>
          <p:nvPr/>
        </p:nvCxnSpPr>
        <p:spPr>
          <a:xfrm>
            <a:off x="8341557" y="4102244"/>
            <a:ext cx="649371" cy="49956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E61368DC-BD4E-A4A2-0223-8BCE3423F83A}"/>
              </a:ext>
            </a:extLst>
          </p:cNvPr>
          <p:cNvSpPr/>
          <p:nvPr/>
        </p:nvSpPr>
        <p:spPr>
          <a:xfrm>
            <a:off x="8960278" y="4571154"/>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Rectangle 2">
            <a:extLst>
              <a:ext uri="{FF2B5EF4-FFF2-40B4-BE49-F238E27FC236}">
                <a16:creationId xmlns:a16="http://schemas.microsoft.com/office/drawing/2014/main" id="{537CF223-33BD-2554-F790-AF12DF4B0B95}"/>
              </a:ext>
            </a:extLst>
          </p:cNvPr>
          <p:cNvSpPr/>
          <p:nvPr/>
        </p:nvSpPr>
        <p:spPr>
          <a:xfrm>
            <a:off x="9748179" y="3224595"/>
            <a:ext cx="2439683" cy="892552"/>
          </a:xfrm>
          <a:prstGeom prst="rect">
            <a:avLst/>
          </a:prstGeom>
        </p:spPr>
        <p:txBody>
          <a:bodyPr wrap="square">
            <a:spAutoFit/>
          </a:bodyPr>
          <a:lstStyle/>
          <a:p>
            <a:r>
              <a:rPr lang="fi-FI" sz="1600" b="1" spc="60">
                <a:solidFill>
                  <a:schemeClr val="accent1">
                    <a:lumMod val="50000"/>
                    <a:alpha val="50000"/>
                  </a:schemeClr>
                </a:solidFill>
                <a:latin typeface="+mj-lt"/>
              </a:rPr>
              <a:t>TURVALLISUUS</a:t>
            </a:r>
          </a:p>
          <a:p>
            <a:r>
              <a:rPr lang="fi-FI" sz="1200" spc="100">
                <a:solidFill>
                  <a:schemeClr val="tx1">
                    <a:lumMod val="75000"/>
                    <a:lumOff val="25000"/>
                  </a:schemeClr>
                </a:solidFill>
              </a:rPr>
              <a:t>Turvallinen ikääntyminen, omavalvonta, ammattitaito, työympäristö ja työkalut</a:t>
            </a:r>
          </a:p>
        </p:txBody>
      </p:sp>
      <p:cxnSp>
        <p:nvCxnSpPr>
          <p:cNvPr id="17" name="Straight Connector 16">
            <a:extLst>
              <a:ext uri="{FF2B5EF4-FFF2-40B4-BE49-F238E27FC236}">
                <a16:creationId xmlns:a16="http://schemas.microsoft.com/office/drawing/2014/main" id="{8A64CB6F-6628-5E02-E719-C0BD2A5DA103}"/>
              </a:ext>
            </a:extLst>
          </p:cNvPr>
          <p:cNvCxnSpPr>
            <a:cxnSpLocks/>
            <a:endCxn id="19" idx="6"/>
          </p:cNvCxnSpPr>
          <p:nvPr/>
        </p:nvCxnSpPr>
        <p:spPr>
          <a:xfrm>
            <a:off x="9377162" y="2974932"/>
            <a:ext cx="1002369"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6A0485F-C546-9A80-3F2F-DC69EE2EE126}"/>
              </a:ext>
            </a:extLst>
          </p:cNvPr>
          <p:cNvSpPr/>
          <p:nvPr/>
        </p:nvSpPr>
        <p:spPr>
          <a:xfrm>
            <a:off x="10170242" y="2870287"/>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Graphic 19">
            <a:extLst>
              <a:ext uri="{FF2B5EF4-FFF2-40B4-BE49-F238E27FC236}">
                <a16:creationId xmlns:a16="http://schemas.microsoft.com/office/drawing/2014/main" id="{BD68E354-BF21-600B-2BE9-C8EFBAE6BB9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70773" y="993942"/>
            <a:ext cx="5538606" cy="3843827"/>
          </a:xfrm>
          <a:prstGeom prst="rect">
            <a:avLst/>
          </a:prstGeom>
        </p:spPr>
      </p:pic>
    </p:spTree>
    <p:extLst>
      <p:ext uri="{BB962C8B-B14F-4D97-AF65-F5344CB8AC3E}">
        <p14:creationId xmlns:p14="http://schemas.microsoft.com/office/powerpoint/2010/main" val="4095269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8FA98-EFBB-64D4-E465-4BD08ED9F504}"/>
              </a:ext>
            </a:extLst>
          </p:cNvPr>
          <p:cNvSpPr>
            <a:spLocks noGrp="1"/>
          </p:cNvSpPr>
          <p:nvPr>
            <p:ph type="title"/>
          </p:nvPr>
        </p:nvSpPr>
        <p:spPr>
          <a:xfrm>
            <a:off x="451413" y="822684"/>
            <a:ext cx="11289174" cy="641464"/>
          </a:xfrm>
        </p:spPr>
        <p:txBody>
          <a:bodyPr/>
          <a:lstStyle/>
          <a:p>
            <a:r>
              <a:rPr lang="fi-FI" dirty="0">
                <a:highlight>
                  <a:srgbClr val="FFFF00"/>
                </a:highlight>
                <a:latin typeface="Arial Black"/>
              </a:rPr>
              <a:t>Omavalvonnan johtaminen ja valvonta</a:t>
            </a:r>
            <a:endParaRPr lang="fi-FI" b="0" dirty="0">
              <a:highlight>
                <a:srgbClr val="FFFF00"/>
              </a:highlight>
              <a:latin typeface="Arial Black"/>
            </a:endParaRPr>
          </a:p>
          <a:p>
            <a:endParaRPr lang="fi-FI" dirty="0">
              <a:highlight>
                <a:srgbClr val="FFFF00"/>
              </a:highlight>
            </a:endParaRPr>
          </a:p>
        </p:txBody>
      </p:sp>
      <p:sp>
        <p:nvSpPr>
          <p:cNvPr id="5" name="Content Placeholder 30">
            <a:extLst>
              <a:ext uri="{FF2B5EF4-FFF2-40B4-BE49-F238E27FC236}">
                <a16:creationId xmlns:a16="http://schemas.microsoft.com/office/drawing/2014/main" id="{97E32E48-02A4-74BB-5EE6-1F0C161F7935}"/>
              </a:ext>
            </a:extLst>
          </p:cNvPr>
          <p:cNvSpPr txBox="1">
            <a:spLocks/>
          </p:cNvSpPr>
          <p:nvPr/>
        </p:nvSpPr>
        <p:spPr>
          <a:xfrm>
            <a:off x="371667" y="1464148"/>
            <a:ext cx="11061054" cy="4553778"/>
          </a:xfrm>
          <a:prstGeom prst="rect">
            <a:avLst/>
          </a:prstGeom>
        </p:spPr>
        <p:txBody>
          <a:bodyPr vert="horz" lIns="91440" tIns="45720" rIns="91440" bIns="45720" numCol="1" spcCol="720000" rtlCol="0" anchor="t">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spcBef>
                <a:spcPts val="900"/>
              </a:spcBef>
              <a:spcAft>
                <a:spcPts val="200"/>
              </a:spcAft>
              <a:defRPr/>
            </a:pPr>
            <a:r>
              <a:rPr lang="fi-FI" sz="1050" b="1" dirty="0">
                <a:highlight>
                  <a:srgbClr val="FFFF00"/>
                </a:highlight>
                <a:latin typeface="Arial"/>
                <a:ea typeface="Inter" panose="02000503000000020004" pitchFamily="2" charset="0"/>
                <a:cs typeface="Arial"/>
              </a:rPr>
              <a:t>Palveluesihenkilö </a:t>
            </a:r>
            <a:r>
              <a:rPr lang="fi-FI" sz="1050" dirty="0">
                <a:highlight>
                  <a:srgbClr val="FFFF00"/>
                </a:highlight>
                <a:latin typeface="Arial"/>
                <a:ea typeface="Inter" panose="02000503000000020004" pitchFamily="2" charset="0"/>
                <a:cs typeface="Arial"/>
              </a:rPr>
              <a:t>vastaa palvelupisteen omavalvonnan toteutumisesta. Laatii omavalvontasuunnitelman palvelupisteeseen yhteistyössä henkilöstön kanssa. Käsittelee epäkohdat, korjaa ne ja raportoi palvelualuepäällikölle ja valvontatiimille. Ohjaa henkilöstöä ilmoitusvelvollisuudesta ja omavalvonnan toteuttamisesta palvelupisteessä. Raportoi omavalvontasuunnitelman seurannasta ja kehittämistoimenpiteistä. </a:t>
            </a:r>
            <a:endParaRPr lang="fi-FI" sz="1050" dirty="0"/>
          </a:p>
          <a:p>
            <a:pPr marL="0" lvl="1">
              <a:spcAft>
                <a:spcPts val="600"/>
              </a:spcAft>
              <a:defRPr/>
            </a:pPr>
            <a:r>
              <a:rPr lang="fi-FI" sz="1050" b="1" dirty="0">
                <a:highlight>
                  <a:srgbClr val="FFFF00"/>
                </a:highlight>
                <a:latin typeface="Arial"/>
                <a:ea typeface="Inter" panose="02000503000000020004" pitchFamily="2" charset="0"/>
                <a:cs typeface="Arial"/>
              </a:rPr>
              <a:t>Palvelualuepäällikkö  </a:t>
            </a:r>
            <a:r>
              <a:rPr lang="fi-FI" sz="1050" dirty="0">
                <a:highlight>
                  <a:srgbClr val="FFFF00"/>
                </a:highlight>
                <a:latin typeface="Arial"/>
                <a:ea typeface="Inter" panose="02000503000000020004" pitchFamily="2" charset="0"/>
                <a:cs typeface="Arial"/>
              </a:rPr>
              <a:t>johtaa palvelualueen toimintaa ja vastaa sen toiminnasta ja taloudesta. Vastaa palveluntuottajan, oman toiminnan ja alihankkijan omavalvonnasta, toiminnan laadusta ja asianmukaisuudesta. Tekee yhteistyötä valvontatiimin kanssa valvonnan yhteydessä (välittää sopimustietoa valvontatiimille valvonnan yhteydessä). Vastaa palvelualueensa yksityisten palveluntuottajien kanssa tehtyjen sopimusten noudattamisesta. Vastaa omavalvonnan toteutumisesta omalla palvelualueellaan yhteistyössä toimintayksikön palveluesihenkilön kanssa. On palveluyksikön vastuuhenkilö. Vastaa hoitoon pääsyn, määräaikojen ja mitoitusten omavalvonnasta ja raportoinnista. Huolehtii palvelualueensa omavalvontasuunnitelmien laadinnan toimeenpanosta. Toimii valvontatiimin yhteyshenkilönä ja osallistuu valvontakäynneille sovitusti. Ohjaa yksityistä palvelutuotantoa tuottamiseen liittyvistä asioista. Osallistuu vuosittaisen valvontasuunnitelman laadintaan yhteistyössä valvontatiimin kanssa.</a:t>
            </a:r>
            <a:endParaRPr lang="fi-FI" sz="1050" dirty="0">
              <a:highlight>
                <a:srgbClr val="FFFF00"/>
              </a:highlight>
              <a:latin typeface="+mn-lt"/>
            </a:endParaRPr>
          </a:p>
          <a:p>
            <a:pPr marL="0" lvl="1">
              <a:spcAft>
                <a:spcPts val="600"/>
              </a:spcAft>
              <a:defRPr/>
            </a:pPr>
            <a:r>
              <a:rPr lang="fi-FI" sz="1050" dirty="0">
                <a:solidFill>
                  <a:srgbClr val="000000"/>
                </a:solidFill>
                <a:highlight>
                  <a:srgbClr val="FFFF00"/>
                </a:highlight>
                <a:latin typeface="+mn-lt"/>
                <a:cs typeface="Arial"/>
              </a:rPr>
              <a:t>Palvelualuepäälliköt vastaavat osaltaan myös riskien arvioinnista, tunnistamisesta ja toimenpiteiden toteutuksesta mukaan lukien varautuminen. </a:t>
            </a:r>
            <a:endParaRPr lang="fi-FI" sz="1050" dirty="0">
              <a:solidFill>
                <a:srgbClr val="000000"/>
              </a:solidFill>
            </a:endParaRPr>
          </a:p>
          <a:p>
            <a:pPr marL="0" lvl="1">
              <a:spcAft>
                <a:spcPts val="600"/>
              </a:spcAft>
              <a:defRPr/>
            </a:pPr>
            <a:r>
              <a:rPr lang="fi-FI" sz="1050" b="1" dirty="0">
                <a:solidFill>
                  <a:srgbClr val="000000"/>
                </a:solidFill>
                <a:highlight>
                  <a:srgbClr val="FFFF00"/>
                </a:highlight>
                <a:latin typeface="+mn-lt"/>
                <a:cs typeface="Arial"/>
              </a:rPr>
              <a:t>Toimialajohtajalla </a:t>
            </a:r>
            <a:r>
              <a:rPr lang="fi-FI" sz="1050" dirty="0">
                <a:solidFill>
                  <a:srgbClr val="000000"/>
                </a:solidFill>
                <a:highlight>
                  <a:srgbClr val="FFFF00"/>
                </a:highlight>
                <a:latin typeface="+mn-lt"/>
                <a:cs typeface="Arial"/>
              </a:rPr>
              <a:t>ja muilla esihenkilöillä on taloudellinen ja tuotannollinen kokonaisvastuu. Toimialajohtaja vastaa palveluntuottajan, oman toiminnan ja alihankkijan omavalvonnasta, toiminnan laadusta, asianmukaisuudesta yhdessä palvelualuepäällikön kanssa. Vastaa omavalvonnan toimeenpanosta omalla toimialallaan omavalvontaohjelman mukaisesti.</a:t>
            </a:r>
            <a:endParaRPr lang="fi-FI" sz="1050" dirty="0"/>
          </a:p>
          <a:p>
            <a:pPr>
              <a:defRPr/>
            </a:pPr>
            <a:r>
              <a:rPr lang="fi-FI" sz="1050" b="1" dirty="0">
                <a:highlight>
                  <a:srgbClr val="FFFF00"/>
                </a:highlight>
                <a:latin typeface="+mn-lt"/>
                <a:cs typeface="Arial"/>
              </a:rPr>
              <a:t>Sosiaali- ja integraatiojohtaja </a:t>
            </a:r>
            <a:r>
              <a:rPr lang="fi-FI" sz="1050" dirty="0">
                <a:highlight>
                  <a:srgbClr val="FFFF00"/>
                </a:highlight>
                <a:latin typeface="+mn-lt"/>
                <a:cs typeface="Arial"/>
              </a:rPr>
              <a:t>on sosiaalihuollon johtava viranhaltija. Varmistaa osaltaan sosiaalihuollon järjestämisen asianmukaisuutta, laatua ja yhdenvertaisuutta yhteistyössä järjestämistoiminnon ja toimialajohdon kanssa. Ohjaa viranomaisten omavalvonnallisesti käsiteltäväksi siirretyt asiat valvontatiimin käsittelyyn.</a:t>
            </a:r>
          </a:p>
          <a:p>
            <a:pPr>
              <a:defRPr/>
            </a:pPr>
            <a:r>
              <a:rPr lang="fi-FI" sz="1050" b="1" dirty="0">
                <a:highlight>
                  <a:srgbClr val="FFFF00"/>
                </a:highlight>
              </a:rPr>
              <a:t>Johtajaylilääkäri </a:t>
            </a:r>
            <a:r>
              <a:rPr lang="fi-FI" sz="1050" dirty="0">
                <a:highlight>
                  <a:srgbClr val="FFFF00"/>
                </a:highlight>
              </a:rPr>
              <a:t>toimii terveydenhuollon toimintayksikön vastaavana lääkärinä ja johtaa ja valvoo hyvinvointialueen terveyden- ja sairaanhoitoa. Valvoo toiminnan laatua ja potilasturvallisuutta. Voi antaa laissa määriteltyjä tehtäviä ja muuta johto- ja valvontavastuuta organisaatiossa alemmalle viranhaltijalle. Vastaa hyvinvointialueen terveydenhuollon yleisestä ohjauksesta, suunnittelusta, kehittämisestä ja omavalvonnan valvonnasta. Toimii valvontatiimin työtä ohjaavana esihenkilönä. Käsittelee terveydenhuollon kantelut ja muistutukset. Ohjaa viranomaisten omavalvonnallisesti käsiteltäväksi siirretyt asiat </a:t>
            </a:r>
            <a:r>
              <a:rPr lang="fi-FI" sz="1050" dirty="0" err="1">
                <a:highlight>
                  <a:srgbClr val="FFFF00"/>
                </a:highlight>
              </a:rPr>
              <a:t>valvontatiimi</a:t>
            </a:r>
            <a:r>
              <a:rPr lang="fi-FI" sz="1050" dirty="0">
                <a:highlight>
                  <a:srgbClr val="FFFF00"/>
                </a:highlight>
              </a:rPr>
              <a:t> käsittelyyn. Laatii vuosittaisen valvontasuunnitelman yhteistyössä valvontatiimin kanssa. Vastaa terveydenhuollon osalta (esim. hoitoon pääsy) raportoinnista. </a:t>
            </a:r>
          </a:p>
          <a:p>
            <a:pPr>
              <a:defRPr/>
            </a:pPr>
            <a:r>
              <a:rPr lang="fi-FI" sz="1050" b="1" dirty="0">
                <a:highlight>
                  <a:srgbClr val="FFFF00"/>
                </a:highlight>
                <a:latin typeface="Arial"/>
                <a:cs typeface="Arial"/>
              </a:rPr>
              <a:t>Valvontatiimi </a:t>
            </a:r>
            <a:r>
              <a:rPr lang="fi-FI" sz="1050" dirty="0">
                <a:highlight>
                  <a:srgbClr val="FFFF00"/>
                </a:highlight>
                <a:latin typeface="Arial"/>
                <a:cs typeface="Arial"/>
              </a:rPr>
              <a:t>valvoo hyvinvointialueen järjestämisvastuulla olevan oman palvelutuotannon ja yksityisten palvelutuottajien omavalvonnan toteutumista. Valvoo sopimusten noudattamista valvonnan yhteydessä. Vastaa palvelunjärjestäjän toteuttamasta ohjaus- ja valvontavelvoitteesta. Vastaa osaltaan viranomaisyhteistyöstä. Vastaa omavalvontaohjelman päivittämisestä. Käsittelee ne epäkohdat, jotka tulevat valvontatiimin. Vastaa lakisääteisten mitoitusten määräaikojen omavalvonnan valvonnasta. Ilmoittaa viranomaiselle ne poikkeamat, joita ei saada omavalvonnallisesti korjattua. Toteuttaa valvontakäyntejä (ennakollinen, suunnitelmallinen ja reaktiivinen). Kirjaa valvonnan toimenpiteet asianmukaisesti asianhallintajärjestelmään ja/tai valvontatyökaluun. Tekee vuosittaisen valvontasuunnitelman. Seuraa ja raportoi omavalvontaohjelman mukaisesti 4 kk:n välein. Tuottaa valvonnan toimenpiteiden vuosiraportin aluehallitukselle.</a:t>
            </a:r>
            <a:endParaRPr lang="fi-FI" sz="1050" dirty="0">
              <a:latin typeface="Arial"/>
              <a:cs typeface="Arial"/>
            </a:endParaRPr>
          </a:p>
          <a:p>
            <a:pPr>
              <a:defRPr/>
            </a:pPr>
            <a:endParaRPr lang="fi-FI" dirty="0">
              <a:solidFill>
                <a:schemeClr val="accent5"/>
              </a:solidFill>
              <a:highlight>
                <a:srgbClr val="FFFF00"/>
              </a:highlight>
            </a:endParaRPr>
          </a:p>
          <a:p>
            <a:pPr>
              <a:defRPr/>
            </a:pPr>
            <a:endParaRPr lang="fi-FI" dirty="0">
              <a:solidFill>
                <a:schemeClr val="accent5"/>
              </a:solidFill>
              <a:highlight>
                <a:srgbClr val="FFFF00"/>
              </a:highlight>
            </a:endParaRPr>
          </a:p>
          <a:p>
            <a:pPr>
              <a:defRPr/>
            </a:pPr>
            <a:endParaRPr lang="fi-FI" dirty="0">
              <a:solidFill>
                <a:schemeClr val="accent5"/>
              </a:solidFill>
              <a:highlight>
                <a:srgbClr val="FFFF00"/>
              </a:highlight>
              <a:latin typeface="+mn-lt"/>
            </a:endParaRPr>
          </a:p>
          <a:p>
            <a:pPr marL="456565" lvl="1">
              <a:lnSpc>
                <a:spcPct val="100000"/>
              </a:lnSpc>
              <a:spcAft>
                <a:spcPts val="600"/>
              </a:spcAft>
              <a:defRPr/>
            </a:pPr>
            <a:endParaRPr lang="fi-FI" dirty="0">
              <a:solidFill>
                <a:srgbClr val="000000"/>
              </a:solidFill>
              <a:latin typeface="+mn-lt"/>
            </a:endParaRPr>
          </a:p>
        </p:txBody>
      </p:sp>
    </p:spTree>
    <p:extLst>
      <p:ext uri="{BB962C8B-B14F-4D97-AF65-F5344CB8AC3E}">
        <p14:creationId xmlns:p14="http://schemas.microsoft.com/office/powerpoint/2010/main" val="3206693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Omavalvonnan toimeenpano</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a:spLocks/>
          </p:cNvSpPr>
          <p:nvPr/>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a:spLocks/>
          </p:cNvSpPr>
          <p:nvPr/>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28">
            <a:extLst>
              <a:ext uri="{FF2B5EF4-FFF2-40B4-BE49-F238E27FC236}">
                <a16:creationId xmlns:a16="http://schemas.microsoft.com/office/drawing/2014/main" id="{2F1422B6-F0E9-8F33-75DB-9E2BF4E0808F}"/>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94D64C22-4A18-301B-C9F2-35FB1E08150E}"/>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64C83789-F00D-9723-BBA4-C461576C5EEF}"/>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903ADB48-85F2-99B2-110D-CC789F8BDFDD}"/>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18504064-5168-2D52-AD51-C49793FD9599}"/>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448609F-37F1-90DD-FB7F-3BB23832333F}"/>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F5995EBE-9B1B-D0CC-B43A-B6E20424AB63}"/>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xtBox 5">
            <a:extLst>
              <a:ext uri="{FF2B5EF4-FFF2-40B4-BE49-F238E27FC236}">
                <a16:creationId xmlns:a16="http://schemas.microsoft.com/office/drawing/2014/main" id="{6168CFB4-0D4F-FDF2-255A-11CC253D2DE3}"/>
              </a:ext>
            </a:extLst>
          </p:cNvPr>
          <p:cNvSpPr txBox="1"/>
          <p:nvPr/>
        </p:nvSpPr>
        <p:spPr>
          <a:xfrm>
            <a:off x="2434130" y="4567459"/>
            <a:ext cx="9241017" cy="1579920"/>
          </a:xfrm>
          <a:prstGeom prst="rect">
            <a:avLst/>
          </a:prstGeom>
          <a:noFill/>
        </p:spPr>
        <p:txBody>
          <a:bodyPr wrap="square" rtlCol="0">
            <a:spAutoFit/>
          </a:bodyPr>
          <a:lstStyle/>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Riskien ja epäkohtien tunnistaminen ja niiden korjaaminen</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Riskienhallinnan järjestelmät ja menettelytavat</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Riski- ja epäkohtailmoitusten käsittely</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Riskienhallinnan työnjako</a:t>
            </a:r>
            <a:endPar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endParaRPr>
          </a:p>
          <a:p>
            <a:pPr marL="0" marR="0" lvl="1" indent="0" algn="l" defTabSz="914377" rtl="0" eaLnBrk="1" fontAlgn="auto" latinLnBrk="0" hangingPunct="1">
              <a:lnSpc>
                <a:spcPct val="100000"/>
              </a:lnSpc>
              <a:spcBef>
                <a:spcPts val="900"/>
              </a:spcBef>
              <a:spcAft>
                <a:spcPts val="200"/>
              </a:spcAft>
              <a:buClrTx/>
              <a:buSzTx/>
              <a:buFontTx/>
              <a:buNone/>
              <a:tabLst/>
              <a:defRPr/>
            </a:pPr>
            <a:endPar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endParaRPr>
          </a:p>
        </p:txBody>
      </p:sp>
    </p:spTree>
    <p:extLst>
      <p:ext uri="{BB962C8B-B14F-4D97-AF65-F5344CB8AC3E}">
        <p14:creationId xmlns:p14="http://schemas.microsoft.com/office/powerpoint/2010/main" val="2227388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30">
            <a:extLst>
              <a:ext uri="{FF2B5EF4-FFF2-40B4-BE49-F238E27FC236}">
                <a16:creationId xmlns:a16="http://schemas.microsoft.com/office/drawing/2014/main" id="{5806FA1A-1849-7FE0-0B1E-F76412087378}"/>
              </a:ext>
            </a:extLst>
          </p:cNvPr>
          <p:cNvSpPr>
            <a:spLocks noGrp="1"/>
          </p:cNvSpPr>
          <p:nvPr>
            <p:ph sz="half" idx="1"/>
          </p:nvPr>
        </p:nvSpPr>
        <p:spPr>
          <a:xfrm>
            <a:off x="496828" y="1766841"/>
            <a:ext cx="11289174" cy="4268475"/>
          </a:xfrm>
        </p:spPr>
        <p:txBody>
          <a:bodyPr vert="horz" lIns="91440" tIns="45720" rIns="91440" bIns="45720" numCol="2" spcCol="720000" rtlCol="0" anchor="t">
            <a:noAutofit/>
          </a:bodyPr>
          <a:lstStyle/>
          <a:p>
            <a:pPr marL="0" lvl="1">
              <a:lnSpc>
                <a:spcPct val="110000"/>
              </a:lnSpc>
              <a:spcBef>
                <a:spcPts val="789"/>
              </a:spcBef>
              <a:spcAft>
                <a:spcPts val="175"/>
              </a:spcAft>
            </a:pPr>
            <a:r>
              <a:rPr lang="fi-FI" sz="1200" b="1" dirty="0">
                <a:latin typeface="Arial"/>
                <a:ea typeface="Inter" panose="02000503000000020004" pitchFamily="2" charset="0"/>
                <a:cs typeface="Arial"/>
              </a:rPr>
              <a:t>Asiakas- ja potilasturvallisuutta vaarantavien riskien tunnistaminen on omavalvontasuunnitelman ja omavalvonnan toimeenpanon lähtökohta</a:t>
            </a:r>
            <a:r>
              <a:rPr lang="fi-FI" sz="1200" dirty="0">
                <a:latin typeface="Arial"/>
                <a:ea typeface="Inter" panose="02000503000000020004" pitchFamily="2" charset="0"/>
                <a:cs typeface="Arial"/>
              </a:rPr>
              <a:t>. Ilman riskien tunnistamista ei riskejä voida ennaltaehkäistä eikä toteutuneisiin epäkohtiin voida puuttua suunnitelmallisesti. Omavalvonta perustuu riskienhallintaan, jossa palveluun liittyviä riskejä ja mahdollisia epäkohtien uhkia arvioidaan monipuolisesti asiakkaan saaman palvelun näkökulmasta.</a:t>
            </a:r>
          </a:p>
          <a:p>
            <a:pPr marL="0" lvl="1">
              <a:lnSpc>
                <a:spcPct val="110000"/>
              </a:lnSpc>
              <a:spcBef>
                <a:spcPts val="789"/>
              </a:spcBef>
              <a:spcAft>
                <a:spcPts val="175"/>
              </a:spcAft>
            </a:pPr>
            <a:r>
              <a:rPr lang="fi-FI" sz="1200" b="1" dirty="0">
                <a:latin typeface="Arial"/>
                <a:ea typeface="Inter" panose="02000503000000020004" pitchFamily="2" charset="0"/>
                <a:cs typeface="Arial"/>
              </a:rPr>
              <a:t>Riskit voivat aiheutua esimerkiksi</a:t>
            </a:r>
            <a:r>
              <a:rPr lang="fi-FI" sz="1200" dirty="0">
                <a:latin typeface="Arial"/>
                <a:ea typeface="Inter" panose="02000503000000020004" pitchFamily="2" charset="0"/>
                <a:cs typeface="Arial"/>
              </a:rPr>
              <a:t> riittämättömästä henkilöstömitoituksesta, toimintakulttuurista, perusteettomasta asiakkaan itsemääräämisoikeuden rajoittamisesta</a:t>
            </a:r>
            <a:r>
              <a:rPr lang="fi-FI" dirty="0">
                <a:latin typeface="Arial"/>
                <a:ea typeface="Inter" panose="02000503000000020004" pitchFamily="2" charset="0"/>
                <a:cs typeface="Arial"/>
              </a:rPr>
              <a:t> tai </a:t>
            </a:r>
            <a:r>
              <a:rPr lang="fi-FI" sz="1200" dirty="0">
                <a:latin typeface="Arial"/>
                <a:ea typeface="Inter" panose="02000503000000020004" pitchFamily="2" charset="0"/>
                <a:cs typeface="Arial"/>
              </a:rPr>
              <a:t>fyysisestä toimintaympäristöstä (esim. esteettömyydessä ja toimitilojen soveltuvuudessa esiintyy ongelmia tai vaikeakäyttöiset laitteet). Usein riskit ovat monien toimintojen summa. </a:t>
            </a:r>
            <a:r>
              <a:rPr lang="fi-FI" sz="1200" b="1" dirty="0">
                <a:latin typeface="Arial"/>
                <a:ea typeface="Inter" panose="02000503000000020004" pitchFamily="2" charset="0"/>
                <a:cs typeface="Arial"/>
              </a:rPr>
              <a:t>Riskienhallinnan onnistuminen edellyttää, että työyhteisössä on avoin ja turvallinen keskusteluilmapiiri</a:t>
            </a:r>
            <a:r>
              <a:rPr lang="fi-FI" sz="1200" dirty="0">
                <a:latin typeface="Arial"/>
                <a:ea typeface="Inter" panose="02000503000000020004" pitchFamily="2" charset="0"/>
                <a:cs typeface="Arial"/>
              </a:rPr>
              <a:t>, jossa sekä henkilöstö että asiakkaat ja heidän omaisensa uskaltavat tuoda esille laatuun ja asiakasturvallisuuteen liittyviä havaintojaan. Riskienhallinnan luonteeseen kuuluu, ettei työ ole koskaan valmista.</a:t>
            </a:r>
          </a:p>
          <a:p>
            <a:pPr marL="0" lvl="1">
              <a:lnSpc>
                <a:spcPct val="110000"/>
              </a:lnSpc>
              <a:spcBef>
                <a:spcPts val="789"/>
              </a:spcBef>
              <a:spcAft>
                <a:spcPts val="175"/>
              </a:spcAft>
              <a:defRPr/>
            </a:pPr>
            <a:r>
              <a:rPr lang="fi-FI" b="1" dirty="0">
                <a:latin typeface="Arial"/>
                <a:cs typeface="Arial"/>
              </a:rPr>
              <a:t>Ikääntyneiden palveluissa mahdollisesti ilmeneviä riskejä ja/tai epäkohtia </a:t>
            </a:r>
            <a:r>
              <a:rPr lang="fi-FI" dirty="0">
                <a:latin typeface="Arial"/>
                <a:cs typeface="Arial"/>
              </a:rPr>
              <a:t>ovat turvallisuusriskit, </a:t>
            </a:r>
            <a:r>
              <a:rPr lang="fi-FI" sz="1200" b="0" kern="100" dirty="0">
                <a:effectLst/>
                <a:latin typeface="Arial"/>
                <a:cs typeface="Arial"/>
              </a:rPr>
              <a:t>asiakkaalle tapahtuneet </a:t>
            </a:r>
            <a:r>
              <a:rPr lang="fi-FI" sz="1200" b="0" strike="noStrike" kern="100" dirty="0">
                <a:effectLst/>
                <a:latin typeface="Arial"/>
                <a:cs typeface="Arial"/>
              </a:rPr>
              <a:t>vaaratilanteet, kuten </a:t>
            </a:r>
            <a:r>
              <a:rPr lang="fi-FI" kern="100" dirty="0">
                <a:latin typeface="Arial"/>
                <a:cs typeface="Arial"/>
              </a:rPr>
              <a:t>l</a:t>
            </a:r>
            <a:r>
              <a:rPr lang="fi-FI" sz="1200" b="0" kern="100" noProof="0" dirty="0">
                <a:effectLst/>
                <a:latin typeface="Arial"/>
                <a:cs typeface="Arial"/>
              </a:rPr>
              <a:t>äheltä piti </a:t>
            </a:r>
            <a:r>
              <a:rPr lang="fi-FI" i="1" kern="100" noProof="0" dirty="0">
                <a:effectLst/>
                <a:latin typeface="Arial"/>
                <a:cs typeface="Arial"/>
              </a:rPr>
              <a:t>-</a:t>
            </a:r>
            <a:r>
              <a:rPr lang="fi-FI" sz="1200" kern="100" noProof="0" dirty="0">
                <a:effectLst/>
                <a:latin typeface="Arial"/>
                <a:cs typeface="Arial"/>
              </a:rPr>
              <a:t>tilantee</a:t>
            </a:r>
            <a:r>
              <a:rPr lang="fi-FI" kern="100" dirty="0">
                <a:latin typeface="Arial"/>
                <a:cs typeface="Arial"/>
              </a:rPr>
              <a:t>t</a:t>
            </a:r>
            <a:r>
              <a:rPr lang="fi-FI" sz="1200" b="0" kern="100" noProof="0" dirty="0">
                <a:effectLst/>
                <a:latin typeface="Arial"/>
                <a:cs typeface="Arial"/>
              </a:rPr>
              <a:t>, haittatapahtumat ja </a:t>
            </a:r>
            <a:r>
              <a:rPr lang="fi-FI" sz="1200" b="0" strike="noStrike" kern="100" dirty="0">
                <a:effectLst/>
                <a:latin typeface="Arial"/>
                <a:cs typeface="Arial"/>
              </a:rPr>
              <a:t>lääkepoikkeamat sekä </a:t>
            </a:r>
            <a:r>
              <a:rPr lang="fi-FI" sz="1200" b="0" kern="100" noProof="0" dirty="0">
                <a:effectLst/>
                <a:latin typeface="Arial"/>
                <a:cs typeface="Arial"/>
              </a:rPr>
              <a:t>asiakkaan epäasiallinen kohtelu. </a:t>
            </a:r>
            <a:r>
              <a:rPr lang="fi-FI" dirty="0">
                <a:latin typeface="Arial"/>
                <a:cs typeface="Arial"/>
              </a:rPr>
              <a:t>Henkilökunta tekee kaikista läheltä piti -tilanteista tai asiakkaalle tapahtuneista poikkeamatilanteista ilmoituksen ja lähettää sen esihenkilön käsiteltäväksi. </a:t>
            </a:r>
            <a:endParaRPr lang="fi-FI" dirty="0">
              <a:ea typeface="Inter" panose="02000503000000020004" pitchFamily="2" charset="0"/>
            </a:endParaRPr>
          </a:p>
          <a:p>
            <a:pPr marL="0" lvl="1">
              <a:lnSpc>
                <a:spcPct val="110000"/>
              </a:lnSpc>
              <a:spcBef>
                <a:spcPts val="789"/>
              </a:spcBef>
              <a:spcAft>
                <a:spcPts val="175"/>
              </a:spcAft>
              <a:defRPr/>
            </a:pPr>
            <a:r>
              <a:rPr lang="fi-FI" b="1" dirty="0">
                <a:latin typeface="Arial"/>
                <a:ea typeface="Inter" panose="02000503000000020004" pitchFamily="2" charset="0"/>
                <a:cs typeface="Arial"/>
              </a:rPr>
              <a:t>Asiakkaat voivat kertoa havaitsemistaan riskeistä</a:t>
            </a:r>
            <a:r>
              <a:rPr lang="fi-FI" dirty="0">
                <a:latin typeface="Arial"/>
                <a:ea typeface="Inter" panose="02000503000000020004" pitchFamily="2" charset="0"/>
                <a:cs typeface="Arial"/>
              </a:rPr>
              <a:t>, uhista, epäkohdista tai laatupoikkeamista suoraan työntekijöille, jotka vievät tiedon esihenkilölle käsiteltäväksi tilanteen mukaisesti. Asiakkailla ja omaisilla on mahdollisuus tehdä myös </a:t>
            </a:r>
            <a:r>
              <a:rPr lang="fi-FI" dirty="0">
                <a:latin typeface="Arial"/>
                <a:ea typeface="Inter" panose="02000503000000020004" pitchFamily="2" charset="0"/>
                <a:cs typeface="Arial"/>
                <a:hlinkClick r:id="rId3"/>
              </a:rPr>
              <a:t>Eloisan internetsivuilla</a:t>
            </a:r>
            <a:r>
              <a:rPr lang="fi-FI" dirty="0">
                <a:latin typeface="Arial"/>
                <a:ea typeface="Inter" panose="02000503000000020004" pitchFamily="2" charset="0"/>
                <a:cs typeface="Arial"/>
              </a:rPr>
              <a:t>. </a:t>
            </a:r>
            <a:endParaRPr lang="fi-FI" dirty="0">
              <a:ea typeface="Inter" panose="02000503000000020004" pitchFamily="2" charset="0"/>
            </a:endParaRPr>
          </a:p>
          <a:p>
            <a:pPr marL="0" lvl="1">
              <a:lnSpc>
                <a:spcPct val="110000"/>
              </a:lnSpc>
              <a:spcBef>
                <a:spcPts val="789"/>
              </a:spcBef>
              <a:spcAft>
                <a:spcPts val="175"/>
              </a:spcAft>
              <a:defRPr/>
            </a:pPr>
            <a:r>
              <a:rPr lang="fi-FI" sz="2000" b="1" dirty="0">
                <a:latin typeface="Arial"/>
                <a:ea typeface="Inter" panose="02000503000000020004" pitchFamily="2" charset="0"/>
                <a:cs typeface="Arial"/>
              </a:rPr>
              <a:t>Ilmoitusvelvollisuus </a:t>
            </a:r>
            <a:r>
              <a:rPr lang="fi-FI" b="1" dirty="0">
                <a:latin typeface="Arial"/>
                <a:ea typeface="Inter" panose="02000503000000020004" pitchFamily="2" charset="0"/>
                <a:cs typeface="Arial"/>
              </a:rPr>
              <a:t>(Valvontalaki 29§)</a:t>
            </a:r>
            <a:endParaRPr lang="fi-FI" b="1" dirty="0">
              <a:solidFill>
                <a:srgbClr val="444444"/>
              </a:solidFill>
            </a:endParaRPr>
          </a:p>
          <a:p>
            <a:pPr marL="0" lvl="1">
              <a:lnSpc>
                <a:spcPct val="110000"/>
              </a:lnSpc>
              <a:spcBef>
                <a:spcPts val="789"/>
              </a:spcBef>
              <a:spcAft>
                <a:spcPts val="175"/>
              </a:spcAft>
              <a:defRPr/>
            </a:pPr>
            <a:r>
              <a:rPr lang="fi-FI" b="1" dirty="0">
                <a:solidFill>
                  <a:srgbClr val="444444"/>
                </a:solidFill>
                <a:highlight>
                  <a:srgbClr val="FFFF00"/>
                </a:highlight>
                <a:latin typeface="Arial"/>
                <a:cs typeface="Arial"/>
              </a:rPr>
              <a:t>Työntekijän on ilmoitettava viipymättä salassapitosäännösten estämättä palveluyksikön esihenkilölle, jos hän tehtävissään huomaa tai saa tietoonsa epäkohdan tai ilmeisen epäkohdan uhan asiakkaan tai potilaan sosiaali- tai terveydenhuollon toteuttamisessa taikka muun lainvastaisuuden.</a:t>
            </a:r>
            <a:endParaRPr lang="fi-FI" dirty="0">
              <a:solidFill>
                <a:srgbClr val="444444"/>
              </a:solidFill>
              <a:highlight>
                <a:srgbClr val="FFFF00"/>
              </a:highlight>
            </a:endParaRPr>
          </a:p>
          <a:p>
            <a:pPr marL="0" lvl="1">
              <a:lnSpc>
                <a:spcPct val="110000"/>
              </a:lnSpc>
              <a:spcBef>
                <a:spcPts val="789"/>
              </a:spcBef>
              <a:spcAft>
                <a:spcPts val="175"/>
              </a:spcAft>
              <a:defRPr/>
            </a:pPr>
            <a:r>
              <a:rPr lang="fi-FI" dirty="0">
                <a:solidFill>
                  <a:srgbClr val="444444"/>
                </a:solidFill>
                <a:highlight>
                  <a:srgbClr val="FFFF00"/>
                </a:highlight>
                <a:latin typeface="Arial"/>
                <a:cs typeface="Arial"/>
              </a:rPr>
              <a:t>Ilmoituksen vastaanottaneen henkilön on ilmoitettava asiasta palvelualuepäällikölle. Esihenkilön ja palvelualuepäällikön on ryhdyttävä toimenpiteisiin epäkohdan tai ilmeisen epäkohdan uhan taikka muun lainvastaisuuden korjaamiseksi. </a:t>
            </a:r>
            <a:endParaRPr lang="fi-FI" dirty="0">
              <a:solidFill>
                <a:srgbClr val="444444"/>
              </a:solidFill>
              <a:highlight>
                <a:srgbClr val="FFFF00"/>
              </a:highlight>
            </a:endParaRPr>
          </a:p>
          <a:p>
            <a:pPr marL="456565" lvl="1">
              <a:defRPr/>
            </a:pPr>
            <a:endParaRPr lang="fi-FI" dirty="0">
              <a:solidFill>
                <a:srgbClr val="444444"/>
              </a:solidFill>
              <a:highlight>
                <a:srgbClr val="FFFF00"/>
              </a:highlight>
              <a:latin typeface="Arial"/>
              <a:cs typeface="Arial"/>
            </a:endParaRPr>
          </a:p>
          <a:p>
            <a:pPr marL="456565" lvl="1">
              <a:defRPr/>
            </a:pPr>
            <a:r>
              <a:rPr lang="fi-FI" dirty="0">
                <a:highlight>
                  <a:srgbClr val="FFFF00"/>
                </a:highlight>
                <a:latin typeface="Arial"/>
                <a:cs typeface="Arial"/>
              </a:rPr>
              <a:t>Ilmoitus tehdään Kerralla-valikossa olevalla sähköisellä Henkilöstön ilmoitusvelvollisuus-lomakkeella, jonka yksikön esihenkilö käsittelee. </a:t>
            </a:r>
            <a:endParaRPr lang="fi-FI" dirty="0">
              <a:highlight>
                <a:srgbClr val="FFFF00"/>
              </a:highlight>
            </a:endParaRPr>
          </a:p>
          <a:p>
            <a:pPr marL="0" lvl="1">
              <a:lnSpc>
                <a:spcPct val="110000"/>
              </a:lnSpc>
              <a:spcBef>
                <a:spcPts val="789"/>
              </a:spcBef>
              <a:spcAft>
                <a:spcPts val="175"/>
              </a:spcAft>
              <a:defRPr/>
            </a:pPr>
            <a:endParaRPr lang="fi-FI" sz="2000" b="1" dirty="0">
              <a:cs typeface="Times New Roman"/>
            </a:endParaRPr>
          </a:p>
        </p:txBody>
      </p:sp>
      <p:cxnSp>
        <p:nvCxnSpPr>
          <p:cNvPr id="30" name="Straight Connector 29">
            <a:extLst>
              <a:ext uri="{FF2B5EF4-FFF2-40B4-BE49-F238E27FC236}">
                <a16:creationId xmlns:a16="http://schemas.microsoft.com/office/drawing/2014/main" id="{4BDD89E9-7686-420D-E45B-9EB9C93B0D0C}"/>
              </a:ext>
            </a:extLst>
          </p:cNvPr>
          <p:cNvCxnSpPr>
            <a:cxnSpLocks/>
          </p:cNvCxnSpPr>
          <p:nvPr/>
        </p:nvCxnSpPr>
        <p:spPr>
          <a:xfrm flipH="1">
            <a:off x="5249260" y="1211481"/>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6" name="Title 27">
            <a:extLst>
              <a:ext uri="{FF2B5EF4-FFF2-40B4-BE49-F238E27FC236}">
                <a16:creationId xmlns:a16="http://schemas.microsoft.com/office/drawing/2014/main" id="{8B27A281-EB9B-B3AE-7BB5-18379EAF01FF}"/>
              </a:ext>
            </a:extLst>
          </p:cNvPr>
          <p:cNvSpPr txBox="1">
            <a:spLocks/>
          </p:cNvSpPr>
          <p:nvPr/>
        </p:nvSpPr>
        <p:spPr>
          <a:xfrm>
            <a:off x="451413" y="822684"/>
            <a:ext cx="11289174"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kumimoji="0" lang="fi-FI" sz="2600" b="1"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cs typeface="Times New Roman" panose="02020603050405020304" pitchFamily="18" charset="0"/>
              </a:rPr>
              <a:t>Riskien ja epäkohtien tunnistaminen ja niiden korjaaminen</a:t>
            </a:r>
          </a:p>
        </p:txBody>
      </p:sp>
      <p:sp>
        <p:nvSpPr>
          <p:cNvPr id="37" name="TextBox 36">
            <a:extLst>
              <a:ext uri="{FF2B5EF4-FFF2-40B4-BE49-F238E27FC236}">
                <a16:creationId xmlns:a16="http://schemas.microsoft.com/office/drawing/2014/main" id="{6FE2F186-0CC1-3E81-EB1A-EF46BF296254}"/>
              </a:ext>
            </a:extLst>
          </p:cNvPr>
          <p:cNvSpPr txBox="1"/>
          <p:nvPr/>
        </p:nvSpPr>
        <p:spPr>
          <a:xfrm>
            <a:off x="451413" y="746532"/>
            <a:ext cx="2626338" cy="215444"/>
          </a:xfrm>
          <a:prstGeom prst="rect">
            <a:avLst/>
          </a:prstGeom>
          <a:noFill/>
        </p:spPr>
        <p:txBody>
          <a:bodyPr wrap="none" lIns="90000" tIns="0" rIns="90000" bIns="0"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008B"/>
                </a:solidFill>
                <a:effectLst/>
                <a:uLnTx/>
                <a:uFillTx/>
                <a:latin typeface="Arial" panose="020B0604020202020204"/>
                <a:ea typeface="Inter" panose="02000503000000020004" pitchFamily="2" charset="0"/>
                <a:cs typeface="Times New Roman" panose="02020603050405020304" pitchFamily="18" charset="0"/>
              </a:rPr>
              <a:t>Omavalvonnan toimeenpano</a:t>
            </a:r>
            <a:endParaRPr kumimoji="0" lang="fi-FI" sz="1400" b="1" i="0" u="none" strike="noStrike" kern="1200" cap="none" spc="0" normalizeH="0" baseline="0" noProof="0">
              <a:ln>
                <a:noFill/>
              </a:ln>
              <a:solidFill>
                <a:srgbClr val="00FF00"/>
              </a:solidFill>
              <a:effectLst/>
              <a:uLnTx/>
              <a:uFillTx/>
              <a:latin typeface="Arial" panose="020B0604020202020204"/>
              <a:ea typeface="+mn-ea"/>
              <a:cs typeface="+mn-cs"/>
            </a:endParaRPr>
          </a:p>
        </p:txBody>
      </p:sp>
      <p:grpSp>
        <p:nvGrpSpPr>
          <p:cNvPr id="11" name="Ryhmä 10">
            <a:extLst>
              <a:ext uri="{FF2B5EF4-FFF2-40B4-BE49-F238E27FC236}">
                <a16:creationId xmlns:a16="http://schemas.microsoft.com/office/drawing/2014/main" id="{234C3B79-AB49-F0AB-6D43-F59E3E6C5453}"/>
              </a:ext>
            </a:extLst>
          </p:cNvPr>
          <p:cNvGrpSpPr/>
          <p:nvPr/>
        </p:nvGrpSpPr>
        <p:grpSpPr>
          <a:xfrm>
            <a:off x="4928896" y="468949"/>
            <a:ext cx="2338976" cy="45719"/>
            <a:chOff x="4928896" y="468949"/>
            <a:chExt cx="2338976" cy="45719"/>
          </a:xfrm>
        </p:grpSpPr>
        <p:sp>
          <p:nvSpPr>
            <p:cNvPr id="12" name="Rectangle 42">
              <a:extLst>
                <a:ext uri="{FF2B5EF4-FFF2-40B4-BE49-F238E27FC236}">
                  <a16:creationId xmlns:a16="http://schemas.microsoft.com/office/drawing/2014/main" id="{31D14321-115E-15B4-04B8-622F193AAFC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43">
              <a:extLst>
                <a:ext uri="{FF2B5EF4-FFF2-40B4-BE49-F238E27FC236}">
                  <a16:creationId xmlns:a16="http://schemas.microsoft.com/office/drawing/2014/main" id="{07C92492-53AC-83EB-204C-6E7963DF0FD5}"/>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44">
              <a:extLst>
                <a:ext uri="{FF2B5EF4-FFF2-40B4-BE49-F238E27FC236}">
                  <a16:creationId xmlns:a16="http://schemas.microsoft.com/office/drawing/2014/main" id="{D7BF28D3-2315-912E-37AC-EEC28E8219C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45">
              <a:extLst>
                <a:ext uri="{FF2B5EF4-FFF2-40B4-BE49-F238E27FC236}">
                  <a16:creationId xmlns:a16="http://schemas.microsoft.com/office/drawing/2014/main" id="{FE9F09EC-6619-4C08-EE0C-F35162889C2C}"/>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46">
              <a:extLst>
                <a:ext uri="{FF2B5EF4-FFF2-40B4-BE49-F238E27FC236}">
                  <a16:creationId xmlns:a16="http://schemas.microsoft.com/office/drawing/2014/main" id="{8150C08D-A58D-BD6D-581C-ECE5DD24F28E}"/>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47">
              <a:extLst>
                <a:ext uri="{FF2B5EF4-FFF2-40B4-BE49-F238E27FC236}">
                  <a16:creationId xmlns:a16="http://schemas.microsoft.com/office/drawing/2014/main" id="{3D8D2EA5-EA89-5D2F-1B2D-07CA044A9BD4}"/>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83981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D40D19-8995-20C2-CC22-29D6AE9B8E3C}"/>
              </a:ext>
            </a:extLst>
          </p:cNvPr>
          <p:cNvSpPr>
            <a:spLocks noGrp="1"/>
          </p:cNvSpPr>
          <p:nvPr>
            <p:ph type="title"/>
          </p:nvPr>
        </p:nvSpPr>
        <p:spPr>
          <a:xfrm>
            <a:off x="451413" y="432189"/>
            <a:ext cx="11289174" cy="868004"/>
          </a:xfrm>
        </p:spPr>
        <p:txBody>
          <a:bodyPr vert="horz"/>
          <a:lstStyle/>
          <a:p>
            <a:r>
              <a:rPr lang="fi-FI" sz="2400" b="1">
                <a:ea typeface="Inter" panose="02000503000000020004" pitchFamily="2" charset="0"/>
                <a:cs typeface="Times New Roman" panose="02020603050405020304" pitchFamily="18" charset="0"/>
              </a:rPr>
              <a:t>Käsitteet ja käsitehierarkia </a:t>
            </a:r>
            <a:endParaRPr lang="fi-FI"/>
          </a:p>
        </p:txBody>
      </p:sp>
      <p:sp>
        <p:nvSpPr>
          <p:cNvPr id="4" name="Content Placeholder 29">
            <a:extLst>
              <a:ext uri="{FF2B5EF4-FFF2-40B4-BE49-F238E27FC236}">
                <a16:creationId xmlns:a16="http://schemas.microsoft.com/office/drawing/2014/main" id="{EB006210-9E46-7CFC-8B7F-1146A9A6E142}"/>
              </a:ext>
            </a:extLst>
          </p:cNvPr>
          <p:cNvSpPr>
            <a:spLocks noGrp="1"/>
          </p:cNvSpPr>
          <p:nvPr>
            <p:ph sz="half" idx="1"/>
          </p:nvPr>
        </p:nvSpPr>
        <p:spPr>
          <a:xfrm>
            <a:off x="451413" y="1435130"/>
            <a:ext cx="11289174" cy="4351339"/>
          </a:xfrm>
        </p:spPr>
        <p:txBody>
          <a:bodyPr vert="horz" lIns="0" tIns="45720" rIns="0" bIns="45720" numCol="3" spcCol="720000" rtlCol="0" anchor="t">
            <a:noAutofit/>
          </a:bodyPr>
          <a:lstStyle/>
          <a:p>
            <a:pPr marL="0" lvl="1">
              <a:lnSpc>
                <a:spcPct val="100000"/>
              </a:lnSpc>
              <a:spcBef>
                <a:spcPts val="0"/>
              </a:spcBef>
              <a:spcAft>
                <a:spcPts val="600"/>
              </a:spcAft>
            </a:pPr>
            <a:r>
              <a:rPr lang="fi-FI" sz="2000" b="1" dirty="0">
                <a:latin typeface="Arial"/>
                <a:ea typeface="Inter" panose="02000503000000020004" pitchFamily="2" charset="0"/>
                <a:cs typeface="Times New Roman"/>
              </a:rPr>
              <a:t>Riski</a:t>
            </a:r>
          </a:p>
          <a:p>
            <a:pPr marL="0" lvl="1">
              <a:lnSpc>
                <a:spcPct val="100000"/>
              </a:lnSpc>
              <a:spcBef>
                <a:spcPts val="0"/>
              </a:spcBef>
              <a:spcAft>
                <a:spcPts val="175"/>
              </a:spcAft>
            </a:pPr>
            <a:r>
              <a:rPr lang="fi-FI" dirty="0">
                <a:latin typeface="Arial"/>
                <a:cs typeface="Arial"/>
              </a:rPr>
              <a:t>Asiakas- ja potilasturvallisuutta vaarantava riski:</a:t>
            </a:r>
          </a:p>
          <a:p>
            <a:pPr marL="171450" lvl="1" indent="-171450">
              <a:lnSpc>
                <a:spcPct val="100000"/>
              </a:lnSpc>
              <a:spcBef>
                <a:spcPts val="0"/>
              </a:spcBef>
              <a:spcAft>
                <a:spcPts val="175"/>
              </a:spcAft>
              <a:buFont typeface="Arial" panose="020B0604020202020204" pitchFamily="34" charset="0"/>
              <a:buChar char="•"/>
            </a:pPr>
            <a:r>
              <a:rPr lang="fi-FI" dirty="0">
                <a:latin typeface="Arial"/>
                <a:cs typeface="Arial"/>
              </a:rPr>
              <a:t>laite / laitteen käyttö</a:t>
            </a:r>
          </a:p>
          <a:p>
            <a:pPr marL="171450" lvl="1" indent="-171450">
              <a:lnSpc>
                <a:spcPct val="100000"/>
              </a:lnSpc>
              <a:spcBef>
                <a:spcPts val="0"/>
              </a:spcBef>
              <a:spcAft>
                <a:spcPts val="175"/>
              </a:spcAft>
              <a:buFont typeface="Arial" panose="020B0604020202020204" pitchFamily="34" charset="0"/>
              <a:buChar char="•"/>
            </a:pPr>
            <a:r>
              <a:rPr lang="fi-FI" dirty="0">
                <a:latin typeface="Arial"/>
                <a:cs typeface="Arial"/>
              </a:rPr>
              <a:t>hoitomenetelmä / hoitaminen </a:t>
            </a:r>
          </a:p>
          <a:p>
            <a:pPr marL="171450" lvl="1" indent="-171450">
              <a:lnSpc>
                <a:spcPct val="100000"/>
              </a:lnSpc>
              <a:spcBef>
                <a:spcPts val="0"/>
              </a:spcBef>
              <a:spcAft>
                <a:spcPts val="175"/>
              </a:spcAft>
              <a:buFont typeface="Arial" panose="020B0604020202020204" pitchFamily="34" charset="0"/>
              <a:buChar char="•"/>
            </a:pPr>
            <a:r>
              <a:rPr lang="fi-FI" dirty="0">
                <a:latin typeface="Arial"/>
                <a:cs typeface="Arial"/>
              </a:rPr>
              <a:t>lääke / lääkitys</a:t>
            </a:r>
          </a:p>
          <a:p>
            <a:pPr marL="171450" lvl="1" indent="-171450">
              <a:lnSpc>
                <a:spcPct val="100000"/>
              </a:lnSpc>
              <a:spcBef>
                <a:spcPts val="0"/>
              </a:spcBef>
              <a:spcAft>
                <a:spcPts val="175"/>
              </a:spcAft>
              <a:buFont typeface="Arial" panose="020B0604020202020204" pitchFamily="34" charset="0"/>
              <a:buChar char="•"/>
            </a:pPr>
            <a:r>
              <a:rPr lang="fi-FI" dirty="0">
                <a:latin typeface="Arial"/>
                <a:cs typeface="Arial"/>
              </a:rPr>
              <a:t>asiakaskohteeseen liittyvä turvallisuusriski</a:t>
            </a:r>
          </a:p>
          <a:p>
            <a:pPr marL="0" lvl="1">
              <a:lnSpc>
                <a:spcPct val="100000"/>
              </a:lnSpc>
              <a:spcBef>
                <a:spcPts val="0"/>
              </a:spcBef>
              <a:spcAft>
                <a:spcPts val="175"/>
              </a:spcAft>
            </a:pPr>
            <a:endParaRPr lang="fi-FI"/>
          </a:p>
          <a:p>
            <a:pPr marL="0" lvl="1">
              <a:lnSpc>
                <a:spcPct val="100000"/>
              </a:lnSpc>
              <a:spcBef>
                <a:spcPts val="0"/>
              </a:spcBef>
              <a:spcAft>
                <a:spcPts val="600"/>
              </a:spcAft>
            </a:pPr>
            <a:r>
              <a:rPr lang="fi-FI" sz="2000" b="1" dirty="0">
                <a:latin typeface="Arial"/>
                <a:ea typeface="Inter" panose="02000503000000020004" pitchFamily="2" charset="0"/>
                <a:cs typeface="Times New Roman"/>
              </a:rPr>
              <a:t>Riskienhallinta</a:t>
            </a:r>
          </a:p>
          <a:p>
            <a:pPr marL="0" lvl="1">
              <a:lnSpc>
                <a:spcPct val="100000"/>
              </a:lnSpc>
              <a:spcBef>
                <a:spcPts val="0"/>
              </a:spcBef>
              <a:spcAft>
                <a:spcPts val="175"/>
              </a:spcAft>
            </a:pPr>
            <a:r>
              <a:rPr lang="fi-FI" dirty="0">
                <a:latin typeface="Arial"/>
                <a:cs typeface="Arial"/>
              </a:rPr>
              <a:t>Seurauksiltaan merkittävien kielteisten tapahtumien järjestelmällistä määrittelyä ja niihin varautumista. Riskienhallinnalla varmistetaan, että organisaatiolla on riittävästi tietoa toiminnan, toimijoiden ja toimintaympäristön riskeistä. </a:t>
            </a:r>
            <a:endParaRPr lang="fi-FI" dirty="0">
              <a:ea typeface="Inter" panose="02000503000000020004" pitchFamily="2" charset="0"/>
              <a:cs typeface="Arial"/>
            </a:endParaRPr>
          </a:p>
          <a:p>
            <a:pPr marL="0" lvl="1">
              <a:lnSpc>
                <a:spcPct val="100000"/>
              </a:lnSpc>
              <a:spcBef>
                <a:spcPts val="0"/>
              </a:spcBef>
              <a:spcAft>
                <a:spcPts val="175"/>
              </a:spcAft>
            </a:pPr>
            <a:endParaRPr lang="fi-FI" dirty="0">
              <a:latin typeface="Arial"/>
              <a:ea typeface="Inter" panose="02000503000000020004" pitchFamily="2" charset="0"/>
              <a:cs typeface="Arial"/>
            </a:endParaRPr>
          </a:p>
          <a:p>
            <a:pPr marL="0" lvl="1">
              <a:lnSpc>
                <a:spcPct val="100000"/>
              </a:lnSpc>
              <a:spcBef>
                <a:spcPts val="0"/>
              </a:spcBef>
              <a:spcAft>
                <a:spcPts val="600"/>
              </a:spcAft>
            </a:pPr>
            <a:r>
              <a:rPr lang="fi-FI" sz="2000" b="1" dirty="0">
                <a:ea typeface="Inter" panose="02000503000000020004" pitchFamily="2" charset="0"/>
                <a:cs typeface="Times New Roman" panose="02020603050405020304" pitchFamily="18" charset="0"/>
              </a:rPr>
              <a:t>Poikkeama</a:t>
            </a:r>
            <a:endParaRPr lang="fi-FI" sz="2000" dirty="0">
              <a:ea typeface="Inter" panose="02000503000000020004" pitchFamily="2" charset="0"/>
              <a:cs typeface="Times New Roman" panose="02020603050405020304" pitchFamily="18" charset="0"/>
            </a:endParaRPr>
          </a:p>
          <a:p>
            <a:pPr marL="0" lvl="1">
              <a:lnSpc>
                <a:spcPct val="100000"/>
              </a:lnSpc>
              <a:spcBef>
                <a:spcPts val="0"/>
              </a:spcBef>
              <a:spcAft>
                <a:spcPts val="175"/>
              </a:spcAft>
            </a:pPr>
            <a:r>
              <a:rPr lang="fi-FI" dirty="0"/>
              <a:t>Mikä tahansa suunnitellusta tai sovitusta poikkeava tapahtuma, joka voi johtaa haittatapahtumaan. Poikkeama voi johtua tekemisestä, tekemättä jättämisestä tai suojausten pettämisestä.</a:t>
            </a:r>
          </a:p>
          <a:p>
            <a:br>
              <a:rPr lang="fi-FI" sz="2000" b="1" dirty="0">
                <a:cs typeface="Times New Roman" panose="02020603050405020304" pitchFamily="18" charset="0"/>
              </a:rPr>
            </a:br>
            <a:r>
              <a:rPr lang="fi-FI" sz="2000" b="1" dirty="0">
                <a:latin typeface="Arial"/>
                <a:cs typeface="Arial"/>
              </a:rPr>
              <a:t>Epäkohta tai </a:t>
            </a:r>
            <a:br>
              <a:rPr lang="fi-FI" sz="2000" b="1" dirty="0">
                <a:cs typeface="Arial"/>
              </a:rPr>
            </a:br>
            <a:r>
              <a:rPr lang="fi-FI" sz="2000" b="1" dirty="0">
                <a:latin typeface="Arial"/>
                <a:cs typeface="Arial"/>
              </a:rPr>
              <a:t>epäkohdan uhka </a:t>
            </a:r>
          </a:p>
          <a:p>
            <a:pPr marL="456565" lvl="1"/>
            <a:r>
              <a:rPr lang="fi-FI" dirty="0">
                <a:highlight>
                  <a:srgbClr val="FFFF00"/>
                </a:highlight>
                <a:latin typeface="Arial"/>
                <a:cs typeface="Arial"/>
              </a:rPr>
              <a:t>Epäkohdalla tarkoitetaan esim. asiakas- ja potilasturvallisuudessa ilmeneviä puutteita, </a:t>
            </a:r>
            <a:r>
              <a:rPr lang="fi-FI" b="0" i="0" dirty="0">
                <a:effectLst/>
                <a:highlight>
                  <a:srgbClr val="FFFF00"/>
                </a:highlight>
                <a:latin typeface="Arial"/>
                <a:cs typeface="Arial"/>
              </a:rPr>
              <a:t>asiakkaan </a:t>
            </a:r>
            <a:r>
              <a:rPr lang="fi-FI" dirty="0">
                <a:highlight>
                  <a:srgbClr val="FFFF00"/>
                </a:highlight>
                <a:latin typeface="Arial"/>
                <a:cs typeface="Arial"/>
              </a:rPr>
              <a:t>tai potilaan kaltoinkohtelua </a:t>
            </a:r>
            <a:r>
              <a:rPr lang="fi-FI" b="0" i="0" dirty="0">
                <a:effectLst/>
                <a:highlight>
                  <a:srgbClr val="FFFF00"/>
                </a:highlight>
                <a:latin typeface="Arial"/>
                <a:cs typeface="Arial"/>
              </a:rPr>
              <a:t>ja </a:t>
            </a:r>
            <a:r>
              <a:rPr lang="fi-FI" dirty="0">
                <a:highlight>
                  <a:srgbClr val="FFFF00"/>
                </a:highlight>
                <a:latin typeface="Arial"/>
                <a:cs typeface="Arial"/>
              </a:rPr>
              <a:t>toimintakulttuuriin sisältyviä </a:t>
            </a:r>
            <a:r>
              <a:rPr lang="fi-FI" b="0" i="0" dirty="0">
                <a:effectLst/>
                <a:highlight>
                  <a:srgbClr val="FFFF00"/>
                </a:highlight>
                <a:latin typeface="Arial"/>
                <a:cs typeface="Arial"/>
              </a:rPr>
              <a:t>asiakkaalle </a:t>
            </a:r>
            <a:r>
              <a:rPr lang="fi-FI" dirty="0">
                <a:highlight>
                  <a:srgbClr val="FFFF00"/>
                </a:highlight>
                <a:latin typeface="Arial"/>
                <a:cs typeface="Arial"/>
              </a:rPr>
              <a:t>tai potilaalle </a:t>
            </a:r>
            <a:r>
              <a:rPr lang="fi-FI" b="0" i="0" dirty="0">
                <a:effectLst/>
                <a:highlight>
                  <a:srgbClr val="FFFF00"/>
                </a:highlight>
                <a:latin typeface="Arial"/>
                <a:cs typeface="Arial"/>
              </a:rPr>
              <a:t>vahingollisia toimia. </a:t>
            </a:r>
            <a:r>
              <a:rPr lang="fi-FI" dirty="0">
                <a:solidFill>
                  <a:schemeClr val="dk1"/>
                </a:solidFill>
                <a:highlight>
                  <a:srgbClr val="FFFF00"/>
                </a:highlight>
                <a:latin typeface="+mn-lt"/>
                <a:cs typeface="+mn-cs"/>
              </a:rPr>
              <a:t>Kaltoin kohtelulla tarkoitetaan fyysistä, psyykkistä tai lääkkeillä aiheutettua toimintaa. Toimintakulttuuriin sisältyvissä ongelmissa voi olla kyse esimerkiksi yksilön perusoikeuksien tosiasiallisesta rajoittamisesta vakiintuneena käytäntönä ilman lainsäädännössä olevien edellytysten täyttymistä. Muulla lainvastaisuudella tarkoitetaan palveluja ja niiden saatavuutta tai järjestämistä tai asiakkaan ja potilaan oikeuksista annetun sääntelyn rikkomista.</a:t>
            </a:r>
            <a:endParaRPr lang="fi-FI">
              <a:solidFill>
                <a:schemeClr val="dk1"/>
              </a:solidFill>
              <a:highlight>
                <a:srgbClr val="FFFF00"/>
              </a:highlight>
            </a:endParaRPr>
          </a:p>
          <a:p>
            <a:pPr marL="0" lvl="1">
              <a:lnSpc>
                <a:spcPct val="100000"/>
              </a:lnSpc>
              <a:spcBef>
                <a:spcPts val="0"/>
              </a:spcBef>
              <a:spcAft>
                <a:spcPts val="600"/>
              </a:spcAft>
            </a:pPr>
            <a:endParaRPr lang="fi-FI" sz="2000" b="1" dirty="0">
              <a:highlight>
                <a:srgbClr val="FFFF00"/>
              </a:highlight>
              <a:latin typeface="+mn-lt"/>
              <a:cs typeface="Times New Roman" panose="02020603050405020304" pitchFamily="18" charset="0"/>
            </a:endParaRPr>
          </a:p>
          <a:p>
            <a:pPr marL="0" lvl="1">
              <a:lnSpc>
                <a:spcPct val="100000"/>
              </a:lnSpc>
              <a:spcBef>
                <a:spcPts val="0"/>
              </a:spcBef>
              <a:spcAft>
                <a:spcPts val="600"/>
              </a:spcAft>
            </a:pPr>
            <a:endParaRPr lang="fi-FI" b="1" dirty="0">
              <a:highlight>
                <a:srgbClr val="FFFF00"/>
              </a:highlight>
              <a:cs typeface="Times New Roman" panose="02020603050405020304" pitchFamily="18" charset="0"/>
            </a:endParaRPr>
          </a:p>
          <a:p>
            <a:pPr marL="0" lvl="1">
              <a:lnSpc>
                <a:spcPct val="100000"/>
              </a:lnSpc>
              <a:spcBef>
                <a:spcPts val="0"/>
              </a:spcBef>
              <a:spcAft>
                <a:spcPts val="600"/>
              </a:spcAft>
            </a:pPr>
            <a:endParaRPr lang="fi-FI" sz="2000" b="1">
              <a:cs typeface="Times New Roman" panose="02020603050405020304" pitchFamily="18" charset="0"/>
            </a:endParaRPr>
          </a:p>
          <a:p>
            <a:pPr marL="0" lvl="1">
              <a:lnSpc>
                <a:spcPct val="100000"/>
              </a:lnSpc>
              <a:spcBef>
                <a:spcPts val="0"/>
              </a:spcBef>
              <a:spcAft>
                <a:spcPts val="600"/>
              </a:spcAft>
            </a:pPr>
            <a:r>
              <a:rPr lang="fi-FI" sz="2000" b="1" dirty="0">
                <a:cs typeface="Times New Roman" panose="02020603050405020304" pitchFamily="18" charset="0"/>
              </a:rPr>
              <a:t>Vaaratilanne</a:t>
            </a:r>
          </a:p>
          <a:p>
            <a:pPr marL="0" lvl="1">
              <a:lnSpc>
                <a:spcPct val="100000"/>
              </a:lnSpc>
              <a:spcBef>
                <a:spcPts val="0"/>
              </a:spcBef>
              <a:spcAft>
                <a:spcPts val="175"/>
              </a:spcAft>
            </a:pPr>
            <a:r>
              <a:rPr lang="fi-FI" dirty="0">
                <a:latin typeface="Arial"/>
                <a:cs typeface="Arial"/>
              </a:rPr>
              <a:t>Asiakkaan turvallisuuden vaarantava tapahtuma, joka aiheuttaa haittaa asiakkaalle (= haittatapahtuma) tai voi aiheuttaa haittaa asiakkaalle (= läheltä piti -tapahtuma). Vaaratilannejärjestelmällä tarkoitetaan järjestelmää, johon vaaratilanteet raportoidaan (esim. </a:t>
            </a:r>
            <a:r>
              <a:rPr lang="fi-FI" dirty="0" err="1">
                <a:latin typeface="Arial"/>
                <a:cs typeface="Arial"/>
              </a:rPr>
              <a:t>HaiPro</a:t>
            </a:r>
            <a:r>
              <a:rPr lang="fi-FI" dirty="0">
                <a:latin typeface="Arial"/>
                <a:cs typeface="Arial"/>
              </a:rPr>
              <a:t>)</a:t>
            </a:r>
            <a:endParaRPr lang="fi-FI" dirty="0"/>
          </a:p>
          <a:p>
            <a:pPr>
              <a:lnSpc>
                <a:spcPct val="100000"/>
              </a:lnSpc>
              <a:spcBef>
                <a:spcPts val="0"/>
              </a:spcBef>
            </a:pPr>
            <a:endParaRPr lang="fi-FI" kern="100">
              <a:latin typeface="+mn-lt"/>
              <a:cs typeface="Times New Roman" panose="02020603050405020304" pitchFamily="18" charset="0"/>
            </a:endParaRPr>
          </a:p>
          <a:p>
            <a:pPr marL="342900" lvl="1" indent="-342900">
              <a:lnSpc>
                <a:spcPct val="100000"/>
              </a:lnSpc>
              <a:spcBef>
                <a:spcPts val="0"/>
              </a:spcBef>
              <a:spcAft>
                <a:spcPts val="600"/>
              </a:spcAft>
              <a:buFont typeface="Arial" panose="020B0604020202020204" pitchFamily="34" charset="0"/>
              <a:buChar char="•"/>
            </a:pPr>
            <a:r>
              <a:rPr lang="fi-FI" sz="2000" b="1" dirty="0">
                <a:latin typeface="Arial"/>
                <a:cs typeface="Times New Roman"/>
              </a:rPr>
              <a:t>Haittatapahtuma</a:t>
            </a:r>
            <a:br>
              <a:rPr lang="fi-FI" sz="2000" b="1" dirty="0">
                <a:cs typeface="Times New Roman" panose="02020603050405020304" pitchFamily="18" charset="0"/>
              </a:rPr>
            </a:br>
            <a:r>
              <a:rPr lang="fi-FI" dirty="0">
                <a:latin typeface="Arial"/>
                <a:cs typeface="Arial"/>
              </a:rPr>
              <a:t>Asiakkaan turvallisuuden vaarantava tapahtuma, joka aiheuttaa haittaa asiakkaalle</a:t>
            </a:r>
          </a:p>
          <a:p>
            <a:pPr marL="171450" indent="-171450">
              <a:lnSpc>
                <a:spcPct val="100000"/>
              </a:lnSpc>
              <a:spcBef>
                <a:spcPts val="0"/>
              </a:spcBef>
              <a:buFont typeface="Arial" panose="020B0604020202020204" pitchFamily="34" charset="0"/>
              <a:buChar char="•"/>
            </a:pPr>
            <a:endParaRPr lang="fi-FI" kern="100">
              <a:latin typeface="+mn-lt"/>
              <a:cs typeface="Times New Roman" panose="02020603050405020304" pitchFamily="18" charset="0"/>
            </a:endParaRPr>
          </a:p>
          <a:p>
            <a:pPr marL="342900" lvl="1" indent="-342900">
              <a:lnSpc>
                <a:spcPct val="100000"/>
              </a:lnSpc>
              <a:spcBef>
                <a:spcPts val="0"/>
              </a:spcBef>
              <a:spcAft>
                <a:spcPts val="600"/>
              </a:spcAft>
              <a:buFont typeface="Arial" panose="020B0604020202020204" pitchFamily="34" charset="0"/>
              <a:buChar char="•"/>
            </a:pPr>
            <a:r>
              <a:rPr lang="fi-FI" sz="2000" b="1" dirty="0">
                <a:latin typeface="Arial"/>
                <a:cs typeface="Times New Roman"/>
              </a:rPr>
              <a:t>Läheltä piti </a:t>
            </a:r>
            <a:r>
              <a:rPr lang="fi-FI" sz="2000" b="1" i="1" dirty="0">
                <a:latin typeface="Arial"/>
                <a:cs typeface="Times New Roman"/>
              </a:rPr>
              <a:t>-</a:t>
            </a:r>
            <a:r>
              <a:rPr lang="fi-FI" sz="2000" b="1" dirty="0">
                <a:latin typeface="Arial"/>
                <a:cs typeface="Times New Roman"/>
              </a:rPr>
              <a:t>tilanne</a:t>
            </a:r>
            <a:br>
              <a:rPr lang="fi-FI" sz="2000" b="1" dirty="0">
                <a:cs typeface="Times New Roman" panose="02020603050405020304" pitchFamily="18" charset="0"/>
              </a:rPr>
            </a:br>
            <a:r>
              <a:rPr lang="fi-FI" dirty="0">
                <a:latin typeface="Arial"/>
                <a:cs typeface="Arial"/>
              </a:rPr>
              <a:t>Vaaratilanne, joka olisi voinut aiheuttaa haittaa asiakkaalle. Haitalta vältyttiin joko sattumalta tai siksi, että poikkeama tai vaaratilanne havaittiin ja haitalliset seuraukset pystyttiin estämään ajoissa </a:t>
            </a:r>
            <a:endParaRPr lang="fi-FI" dirty="0"/>
          </a:p>
          <a:p>
            <a:pPr marL="0" lvl="1">
              <a:lnSpc>
                <a:spcPct val="100000"/>
              </a:lnSpc>
              <a:spcBef>
                <a:spcPts val="0"/>
              </a:spcBef>
              <a:spcAft>
                <a:spcPts val="600"/>
              </a:spcAft>
            </a:pPr>
            <a:endParaRPr lang="fi-FI" sz="2000" b="1">
              <a:cs typeface="Times New Roman" panose="02020603050405020304" pitchFamily="18" charset="0"/>
            </a:endParaRPr>
          </a:p>
        </p:txBody>
      </p:sp>
    </p:spTree>
    <p:extLst>
      <p:ext uri="{BB962C8B-B14F-4D97-AF65-F5344CB8AC3E}">
        <p14:creationId xmlns:p14="http://schemas.microsoft.com/office/powerpoint/2010/main" val="1542766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3639917E-E440-F42D-8014-9274BCA50D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6" name="think-cell data - do not delete" hidden="1">
                        <a:extLst>
                          <a:ext uri="{FF2B5EF4-FFF2-40B4-BE49-F238E27FC236}">
                            <a16:creationId xmlns:a16="http://schemas.microsoft.com/office/drawing/2014/main" id="{3639917E-E440-F42D-8014-9274BCA50D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1" name="Content Placeholder 30">
            <a:extLst>
              <a:ext uri="{FF2B5EF4-FFF2-40B4-BE49-F238E27FC236}">
                <a16:creationId xmlns:a16="http://schemas.microsoft.com/office/drawing/2014/main" id="{5806FA1A-1849-7FE0-0B1E-F76412087378}"/>
              </a:ext>
            </a:extLst>
          </p:cNvPr>
          <p:cNvSpPr>
            <a:spLocks noGrp="1"/>
          </p:cNvSpPr>
          <p:nvPr>
            <p:ph sz="half" idx="1"/>
          </p:nvPr>
        </p:nvSpPr>
        <p:spPr>
          <a:xfrm>
            <a:off x="451413" y="1825627"/>
            <a:ext cx="11289174" cy="4368985"/>
          </a:xfrm>
        </p:spPr>
        <p:txBody>
          <a:bodyPr vert="horz" lIns="91440" tIns="45720" rIns="91440" bIns="45720" numCol="2" spcCol="720000" rtlCol="0" anchor="t">
            <a:noAutofit/>
          </a:bodyPr>
          <a:lstStyle/>
          <a:p>
            <a:pPr marL="0" lvl="1">
              <a:lnSpc>
                <a:spcPct val="110000"/>
              </a:lnSpc>
              <a:spcBef>
                <a:spcPts val="789"/>
              </a:spcBef>
              <a:spcAft>
                <a:spcPts val="175"/>
              </a:spcAft>
            </a:pPr>
            <a:r>
              <a:rPr lang="fi-FI" sz="1200" dirty="0">
                <a:latin typeface="Arial"/>
                <a:ea typeface="Inter" panose="02000503000000020004" pitchFamily="2" charset="0"/>
                <a:cs typeface="Arial"/>
              </a:rPr>
              <a:t>Riskienhallinnassa laatua ja asiakasturvallisuutta parannetaan tunnistamalla jo ennalta ne kriittiset työvaiheet, joissa toiminnalle asetettujen vaatimusten ja tavoitteiden toteutuminen on vaarassa. Riskienhallintaan kuuluu suunnitelmallinen toiminta epäkohtien ja todettujen riskien poistamiseksi tai minimoimiseksi. Riskienhallinta ja omavalvont</a:t>
            </a:r>
            <a:r>
              <a:rPr lang="fi-FI" dirty="0">
                <a:latin typeface="Arial"/>
                <a:cs typeface="Arial"/>
              </a:rPr>
              <a:t>a ovat osa jokapäiväistä arjen työtä palveluissa. </a:t>
            </a:r>
            <a:r>
              <a:rPr lang="fi-FI" dirty="0">
                <a:highlight>
                  <a:srgbClr val="FFFF00"/>
                </a:highlight>
                <a:latin typeface="Arial"/>
                <a:cs typeface="Arial"/>
              </a:rPr>
              <a:t>Sen lisäksi, työyksikön vaarojen ja riskien arviointi tehdään </a:t>
            </a:r>
            <a:r>
              <a:rPr lang="fi-FI" dirty="0" err="1">
                <a:highlight>
                  <a:srgbClr val="FFFF00"/>
                </a:highlight>
                <a:latin typeface="Arial"/>
                <a:cs typeface="Arial"/>
              </a:rPr>
              <a:t>HaiPro</a:t>
            </a:r>
            <a:r>
              <a:rPr lang="fi-FI" dirty="0">
                <a:highlight>
                  <a:srgbClr val="FFFF00"/>
                </a:highlight>
                <a:latin typeface="Arial"/>
                <a:cs typeface="Arial"/>
              </a:rPr>
              <a:t>-riskienarviointilomakkeelle kaikissa työpisteissä. Riskienarviointi tulee päivittää aina tarpeen mukaan sekä säännöllisesti, esimerkiksi toimintaan tai työtapoihin kohdistuvien muutosten yhteydessä. Hyvin toteutettu ja kattava riskienarviointi nostaa esille työpaikan turvallisuuteen liittyvät kehittämistarpeet.</a:t>
            </a:r>
          </a:p>
          <a:p>
            <a:pPr marL="0" lvl="1">
              <a:lnSpc>
                <a:spcPct val="110000"/>
              </a:lnSpc>
              <a:spcBef>
                <a:spcPts val="789"/>
              </a:spcBef>
              <a:spcAft>
                <a:spcPts val="175"/>
              </a:spcAft>
            </a:pPr>
            <a:r>
              <a:rPr lang="fi-FI" sz="1200" dirty="0">
                <a:ea typeface="Inter" panose="02000503000000020004" pitchFamily="2" charset="0"/>
              </a:rPr>
              <a:t>Osana riskienhallinnan toimeenpanoa </a:t>
            </a:r>
            <a:r>
              <a:rPr lang="fi-FI" sz="1200" b="1" dirty="0">
                <a:ea typeface="Inter" panose="02000503000000020004" pitchFamily="2" charset="0"/>
              </a:rPr>
              <a:t>toteutuneet vaaratilanteet </a:t>
            </a:r>
            <a:r>
              <a:rPr lang="fi-FI" sz="1200" dirty="0">
                <a:ea typeface="Inter" panose="02000503000000020004" pitchFamily="2" charset="0"/>
              </a:rPr>
              <a:t>(läheltä piti -tilanteet ja haittatapahtumat)</a:t>
            </a:r>
            <a:r>
              <a:rPr lang="fi-FI" dirty="0">
                <a:ea typeface="Inter" panose="02000503000000020004" pitchFamily="2" charset="0"/>
              </a:rPr>
              <a:t> </a:t>
            </a:r>
            <a:r>
              <a:rPr lang="fi-FI" sz="1200" b="1" dirty="0">
                <a:ea typeface="Inter" panose="02000503000000020004" pitchFamily="2" charset="0"/>
              </a:rPr>
              <a:t>ilmoitetaan, käsitellään, raportoidaan ja toteutetaan korjaavat toimenpiteet</a:t>
            </a:r>
            <a:r>
              <a:rPr lang="fi-FI" sz="1200" dirty="0">
                <a:ea typeface="Inter" panose="02000503000000020004" pitchFamily="2" charset="0"/>
              </a:rPr>
              <a:t>.</a:t>
            </a:r>
            <a:r>
              <a:rPr lang="fi-FI" dirty="0">
                <a:ea typeface="Inter" panose="02000503000000020004" pitchFamily="2" charset="0"/>
              </a:rPr>
              <a:t> </a:t>
            </a:r>
            <a:r>
              <a:rPr lang="fi-FI" sz="1200" dirty="0">
                <a:ea typeface="Inter" panose="02000503000000020004" pitchFamily="2" charset="0"/>
              </a:rPr>
              <a:t>Työkaluna toimii </a:t>
            </a:r>
            <a:r>
              <a:rPr lang="fi-FI" sz="1200" b="1" dirty="0" err="1">
                <a:ea typeface="Inter" panose="02000503000000020004" pitchFamily="2" charset="0"/>
              </a:rPr>
              <a:t>HaiPro</a:t>
            </a:r>
            <a:r>
              <a:rPr lang="fi-FI" sz="1200" dirty="0">
                <a:ea typeface="Inter" panose="02000503000000020004" pitchFamily="2" charset="0"/>
              </a:rPr>
              <a:t>-järjestelmä. </a:t>
            </a:r>
            <a:r>
              <a:rPr lang="fi-FI" dirty="0"/>
              <a:t>Henkilökunta tekee kaikista läheltä piti -tilanteista tai asiakkaalle tapahtuneista poikkeamatilanteista sähköisesti ilmoituksen ja lähettää sen lähiesihenkilön käsiteltäväksi. </a:t>
            </a:r>
            <a:endParaRPr lang="fi-FI" sz="1200" dirty="0">
              <a:ea typeface="Inter" panose="02000503000000020004" pitchFamily="2" charset="0"/>
            </a:endParaRPr>
          </a:p>
          <a:p>
            <a:pPr marL="0" lvl="1">
              <a:lnSpc>
                <a:spcPct val="110000"/>
              </a:lnSpc>
              <a:spcBef>
                <a:spcPts val="789"/>
              </a:spcBef>
              <a:spcAft>
                <a:spcPts val="175"/>
              </a:spcAft>
            </a:pPr>
            <a:r>
              <a:rPr lang="fi-FI" b="1" dirty="0">
                <a:ea typeface="Inter" panose="02000503000000020004" pitchFamily="2" charset="0"/>
              </a:rPr>
              <a:t>Muista palvelussa havaituista laatupoikkeamista tai epäkohdista </a:t>
            </a:r>
            <a:r>
              <a:rPr lang="fi-FI" dirty="0">
                <a:ea typeface="Inter" panose="02000503000000020004" pitchFamily="2" charset="0"/>
              </a:rPr>
              <a:t>(esim. asiakkaan epäasiallinen kohtelu) </a:t>
            </a:r>
            <a:r>
              <a:rPr lang="fi-FI" b="1" dirty="0">
                <a:ea typeface="Inter" panose="02000503000000020004" pitchFamily="2" charset="0"/>
              </a:rPr>
              <a:t>tehdään ilmoitus </a:t>
            </a:r>
            <a:r>
              <a:rPr lang="fi-FI" dirty="0">
                <a:ea typeface="Inter" panose="02000503000000020004" pitchFamily="2" charset="0"/>
              </a:rPr>
              <a:t>toiminnasta vastaavalle taholle esim. omalle esihenkilölle.</a:t>
            </a:r>
          </a:p>
          <a:p>
            <a:pPr marL="0" lvl="1">
              <a:lnSpc>
                <a:spcPct val="110000"/>
              </a:lnSpc>
              <a:spcBef>
                <a:spcPts val="789"/>
              </a:spcBef>
              <a:spcAft>
                <a:spcPts val="175"/>
              </a:spcAft>
            </a:pPr>
            <a:r>
              <a:rPr lang="fi-FI" dirty="0">
                <a:ea typeface="Inter" panose="02000503000000020004" pitchFamily="2" charset="0"/>
              </a:rPr>
              <a:t>Henkilökunta perehdytetään o</a:t>
            </a:r>
            <a:r>
              <a:rPr lang="fi-FI" sz="1200" dirty="0">
                <a:ea typeface="Inter" panose="02000503000000020004" pitchFamily="2" charset="0"/>
              </a:rPr>
              <a:t>mavalvonnan periaatteisiin ja toimeenpanoon ja näitä koskeviin ohjeistuksiin mukaan lukien henkilökunnalle laissa asetettu velvollisuus ilmoittaa asiakasturvallisuutta ja palvelun laatua koskevista epäkohdista ja niiden uhista. </a:t>
            </a:r>
          </a:p>
          <a:p>
            <a:pPr marL="0" lvl="1">
              <a:lnSpc>
                <a:spcPct val="110000"/>
              </a:lnSpc>
              <a:spcBef>
                <a:spcPts val="789"/>
              </a:spcBef>
              <a:spcAft>
                <a:spcPts val="175"/>
              </a:spcAft>
            </a:pPr>
            <a:r>
              <a:rPr lang="fi-FI" dirty="0"/>
              <a:t>Kotihoidossa mahdollisesti ilmeneviä riskejä ja/tai epäkohtia ovat turvallisuusriskit, </a:t>
            </a:r>
            <a:r>
              <a:rPr lang="fi-FI" sz="1200" b="0" kern="100" dirty="0">
                <a:effectLst/>
              </a:rPr>
              <a:t>asiakkaalle tapahtuneet </a:t>
            </a:r>
            <a:r>
              <a:rPr lang="fi-FI" sz="1200" b="0" strike="noStrike" kern="100" dirty="0">
                <a:effectLst/>
              </a:rPr>
              <a:t>vaaratilanteet, kuten </a:t>
            </a:r>
            <a:r>
              <a:rPr lang="fi-FI" kern="100" dirty="0"/>
              <a:t>l</a:t>
            </a:r>
            <a:r>
              <a:rPr lang="fi-FI" sz="1200" b="0" kern="100" noProof="0" dirty="0" err="1">
                <a:effectLst/>
              </a:rPr>
              <a:t>äheltä</a:t>
            </a:r>
            <a:r>
              <a:rPr lang="fi-FI" sz="1200" b="0" kern="100" noProof="0" dirty="0">
                <a:effectLst/>
              </a:rPr>
              <a:t> piti-tilantee</a:t>
            </a:r>
            <a:r>
              <a:rPr lang="fi-FI" kern="100" dirty="0"/>
              <a:t>t</a:t>
            </a:r>
            <a:r>
              <a:rPr lang="fi-FI" sz="1200" b="0" kern="100" noProof="0" dirty="0">
                <a:effectLst/>
              </a:rPr>
              <a:t>, haittatapahtumat ja </a:t>
            </a:r>
            <a:r>
              <a:rPr lang="fi-FI" sz="1200" b="0" strike="noStrike" kern="100" dirty="0">
                <a:effectLst/>
              </a:rPr>
              <a:t>lääkepoikkeamat sekä </a:t>
            </a:r>
            <a:r>
              <a:rPr lang="fi-FI" sz="1200" b="0" kern="100" noProof="0" dirty="0">
                <a:effectLst/>
              </a:rPr>
              <a:t>asiakkaan epäasiallinen kohtelu. </a:t>
            </a:r>
            <a:r>
              <a:rPr lang="fi-FI" dirty="0"/>
              <a:t>Henkilökunta tekee kaikista läheltä piti -tilanteista tai asiakkaalle </a:t>
            </a:r>
            <a:endParaRPr lang="fi-FI" sz="1200" dirty="0">
              <a:ea typeface="Inter" panose="02000503000000020004" pitchFamily="2" charset="0"/>
            </a:endParaRPr>
          </a:p>
          <a:p>
            <a:pPr marL="0" lvl="1">
              <a:lnSpc>
                <a:spcPct val="110000"/>
              </a:lnSpc>
              <a:spcBef>
                <a:spcPts val="789"/>
              </a:spcBef>
              <a:spcAft>
                <a:spcPts val="175"/>
              </a:spcAft>
            </a:pPr>
            <a:r>
              <a:rPr lang="fi-FI" b="1" i="1" dirty="0">
                <a:solidFill>
                  <a:schemeClr val="accent5"/>
                </a:solidFill>
              </a:rPr>
              <a:t>[Korvaa tämä tekstikappale kuvauksella muista tärkeistä riskienhallinnan menettelytavoista</a:t>
            </a:r>
            <a:r>
              <a:rPr lang="fi-FI" i="1" dirty="0">
                <a:solidFill>
                  <a:schemeClr val="accent5"/>
                </a:solidFill>
              </a:rPr>
              <a:t>: esim. ennakoiva työote tai asiakaskohteista tarvittaessa tehtävä turvallisuuskartoitus.</a:t>
            </a:r>
            <a:r>
              <a:rPr lang="fi-FI" b="1" i="1" dirty="0">
                <a:solidFill>
                  <a:schemeClr val="accent5"/>
                </a:solidFill>
              </a:rPr>
              <a:t>]</a:t>
            </a:r>
            <a:endParaRPr lang="fi-FI" i="1" dirty="0">
              <a:solidFill>
                <a:schemeClr val="accent5"/>
              </a:solidFill>
            </a:endParaRPr>
          </a:p>
          <a:p>
            <a:pPr>
              <a:lnSpc>
                <a:spcPct val="110000"/>
              </a:lnSpc>
              <a:spcBef>
                <a:spcPts val="789"/>
              </a:spcBef>
              <a:spcAft>
                <a:spcPts val="175"/>
              </a:spcAft>
            </a:pPr>
            <a:endParaRPr lang="fi-FI" dirty="0"/>
          </a:p>
        </p:txBody>
      </p:sp>
      <p:sp>
        <p:nvSpPr>
          <p:cNvPr id="4" name="TextBox 3">
            <a:extLst>
              <a:ext uri="{FF2B5EF4-FFF2-40B4-BE49-F238E27FC236}">
                <a16:creationId xmlns:a16="http://schemas.microsoft.com/office/drawing/2014/main" id="{87939B38-F077-CAA9-6B56-A5DB985812F2}"/>
              </a:ext>
            </a:extLst>
          </p:cNvPr>
          <p:cNvSpPr txBox="1"/>
          <p:nvPr/>
        </p:nvSpPr>
        <p:spPr>
          <a:xfrm>
            <a:off x="451413" y="746532"/>
            <a:ext cx="2626338" cy="215444"/>
          </a:xfrm>
          <a:prstGeom prst="rect">
            <a:avLst/>
          </a:prstGeom>
          <a:noFill/>
        </p:spPr>
        <p:txBody>
          <a:bodyPr wrap="none" lIns="90000" tIns="0" rIns="90000" bIns="0"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008B"/>
                </a:solidFill>
                <a:effectLst/>
                <a:uLnTx/>
                <a:uFillTx/>
                <a:latin typeface="Arial" panose="020B0604020202020204"/>
                <a:ea typeface="Inter" panose="02000503000000020004" pitchFamily="2" charset="0"/>
                <a:cs typeface="Times New Roman" panose="02020603050405020304" pitchFamily="18" charset="0"/>
              </a:rPr>
              <a:t>Omavalvonnan toimeenpano</a:t>
            </a:r>
            <a:endParaRPr kumimoji="0" lang="fi-FI" sz="1400" b="1" i="0" u="none" strike="noStrike" kern="1200" cap="none" spc="0" normalizeH="0" baseline="0" noProof="0">
              <a:ln>
                <a:noFill/>
              </a:ln>
              <a:solidFill>
                <a:srgbClr val="00FF00"/>
              </a:solidFill>
              <a:effectLst/>
              <a:uLnTx/>
              <a:uFillTx/>
              <a:latin typeface="Arial" panose="020B0604020202020204"/>
              <a:ea typeface="+mn-ea"/>
              <a:cs typeface="+mn-cs"/>
            </a:endParaRPr>
          </a:p>
        </p:txBody>
      </p:sp>
      <p:sp>
        <p:nvSpPr>
          <p:cNvPr id="33" name="Title 27">
            <a:extLst>
              <a:ext uri="{FF2B5EF4-FFF2-40B4-BE49-F238E27FC236}">
                <a16:creationId xmlns:a16="http://schemas.microsoft.com/office/drawing/2014/main" id="{1CFEC4E6-3867-1050-8098-86A4EFE7F0D0}"/>
              </a:ext>
            </a:extLst>
          </p:cNvPr>
          <p:cNvSpPr>
            <a:spLocks noGrp="1"/>
          </p:cNvSpPr>
          <p:nvPr>
            <p:ph type="title"/>
          </p:nvPr>
        </p:nvSpPr>
        <p:spPr>
          <a:xfrm>
            <a:off x="451413" y="822684"/>
            <a:ext cx="11289174" cy="868004"/>
          </a:xfrm>
        </p:spPr>
        <p:txBody>
          <a:bodyPr vert="horz">
            <a:normAutofit/>
          </a:bodyPr>
          <a:lstStyle/>
          <a:p>
            <a:r>
              <a:rPr lang="fi-FI">
                <a:solidFill>
                  <a:schemeClr val="accent5"/>
                </a:solidFill>
                <a:latin typeface="+mj-lt"/>
                <a:ea typeface="Inter" panose="02000503000000020004" pitchFamily="2" charset="0"/>
                <a:cs typeface="Times New Roman" panose="02020603050405020304" pitchFamily="18" charset="0"/>
              </a:rPr>
              <a:t>Riskienhallinnan järjestelmät ja menettelytavat (1/3)</a:t>
            </a:r>
          </a:p>
        </p:txBody>
      </p:sp>
      <p:grpSp>
        <p:nvGrpSpPr>
          <p:cNvPr id="5" name="Ryhmä 4">
            <a:extLst>
              <a:ext uri="{FF2B5EF4-FFF2-40B4-BE49-F238E27FC236}">
                <a16:creationId xmlns:a16="http://schemas.microsoft.com/office/drawing/2014/main" id="{EEEC2C3C-9B6A-9D1A-AE89-DCD4B51AC3BC}"/>
              </a:ext>
            </a:extLst>
          </p:cNvPr>
          <p:cNvGrpSpPr/>
          <p:nvPr/>
        </p:nvGrpSpPr>
        <p:grpSpPr>
          <a:xfrm>
            <a:off x="6359985" y="4565915"/>
            <a:ext cx="5380602" cy="1823136"/>
            <a:chOff x="6359985" y="4473387"/>
            <a:chExt cx="5380602" cy="1628697"/>
          </a:xfrm>
        </p:grpSpPr>
        <p:grpSp>
          <p:nvGrpSpPr>
            <p:cNvPr id="10" name="Group 9">
              <a:extLst>
                <a:ext uri="{FF2B5EF4-FFF2-40B4-BE49-F238E27FC236}">
                  <a16:creationId xmlns:a16="http://schemas.microsoft.com/office/drawing/2014/main" id="{E2547C16-77B0-8DB6-9018-FA23AEB83133}"/>
                </a:ext>
              </a:extLst>
            </p:cNvPr>
            <p:cNvGrpSpPr/>
            <p:nvPr/>
          </p:nvGrpSpPr>
          <p:grpSpPr>
            <a:xfrm>
              <a:off x="6359985" y="4473387"/>
              <a:ext cx="5380602" cy="1628697"/>
              <a:chOff x="6359985" y="4867835"/>
              <a:chExt cx="5380602" cy="1628697"/>
            </a:xfrm>
          </p:grpSpPr>
          <p:sp>
            <p:nvSpPr>
              <p:cNvPr id="2" name="Rectangle 1">
                <a:extLst>
                  <a:ext uri="{FF2B5EF4-FFF2-40B4-BE49-F238E27FC236}">
                    <a16:creationId xmlns:a16="http://schemas.microsoft.com/office/drawing/2014/main" id="{10622B43-51CE-2FA3-5DED-77D2DDE1C44F}"/>
                  </a:ext>
                </a:extLst>
              </p:cNvPr>
              <p:cNvSpPr/>
              <p:nvPr/>
            </p:nvSpPr>
            <p:spPr>
              <a:xfrm>
                <a:off x="6359985" y="4867835"/>
                <a:ext cx="5380602" cy="1628697"/>
              </a:xfrm>
              <a:prstGeom prst="rect">
                <a:avLst/>
              </a:prstGeom>
              <a:solidFill>
                <a:schemeClr val="bg1"/>
              </a:solidFill>
              <a:ln w="19050">
                <a:solidFill>
                  <a:schemeClr val="accent5">
                    <a:lumMod val="20000"/>
                    <a:lumOff val="8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000" tIns="288000" rIns="90000" bIns="46800" numCol="2"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B9C05DE-BABB-ED0E-1520-9D89E464F846}"/>
                  </a:ext>
                </a:extLst>
              </p:cNvPr>
              <p:cNvSpPr txBox="1"/>
              <p:nvPr/>
            </p:nvSpPr>
            <p:spPr>
              <a:xfrm>
                <a:off x="6359985" y="4867835"/>
                <a:ext cx="5130051" cy="461665"/>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mn-ea"/>
                    <a:cs typeface="+mn-cs"/>
                  </a:rPr>
                  <a:t>Luettelo käytössä olevista riskienhallinnan / omavalvonnan toimeenpanon ohjeista:</a:t>
                </a:r>
              </a:p>
            </p:txBody>
          </p:sp>
        </p:grpSp>
        <p:sp>
          <p:nvSpPr>
            <p:cNvPr id="3" name="Tekstiruutu 2">
              <a:extLst>
                <a:ext uri="{FF2B5EF4-FFF2-40B4-BE49-F238E27FC236}">
                  <a16:creationId xmlns:a16="http://schemas.microsoft.com/office/drawing/2014/main" id="{B87176AB-DD60-B592-78F2-F58C1EA77391}"/>
                </a:ext>
              </a:extLst>
            </p:cNvPr>
            <p:cNvSpPr txBox="1"/>
            <p:nvPr/>
          </p:nvSpPr>
          <p:spPr>
            <a:xfrm>
              <a:off x="6359985" y="4935051"/>
              <a:ext cx="5380602" cy="1167033"/>
            </a:xfrm>
            <a:prstGeom prst="rect">
              <a:avLst/>
            </a:prstGeom>
            <a:noFill/>
          </p:spPr>
          <p:txBody>
            <a:bodyPr wrap="square" numCol="2" rtlCol="0">
              <a:normAutofit/>
            </a:bodyPr>
            <a:lstStyle/>
            <a:p>
              <a:pPr marL="171450" marR="0" lvl="0" indent="-17145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a:t>
              </a:r>
              <a:r>
                <a:rPr kumimoji="0" lang="fi-FI" sz="12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Ohje a. Kirjoita tänne ja poista hakasulkeet</a:t>
              </a:r>
              <a:r>
                <a:rPr kumimoji="0" lang="fi-FI" sz="1200" b="1"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 </a:t>
              </a:r>
            </a:p>
            <a:p>
              <a:pPr marL="171450" marR="0" lvl="0" indent="-17145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a:t>
              </a:r>
              <a:r>
                <a:rPr kumimoji="0" lang="fi-FI" sz="12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Ohje b</a:t>
              </a:r>
              <a:r>
                <a:rPr kumimoji="0" lang="fi-FI" sz="1200" b="1"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a:t>
              </a:r>
            </a:p>
            <a:p>
              <a:pPr marL="171450" marR="0" lvl="0" indent="-17145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a:t>
              </a:r>
              <a:r>
                <a:rPr kumimoji="0" lang="fi-FI" sz="12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a:t>
              </a:r>
              <a:r>
                <a:rPr kumimoji="0" lang="fi-FI" sz="1200" b="1"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a:t>
              </a:r>
            </a:p>
            <a:p>
              <a:pPr marL="171450" marR="0" lvl="0" indent="-17145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fi-FI" sz="12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endParaRPr>
            </a:p>
          </p:txBody>
        </p:sp>
      </p:grpSp>
      <p:grpSp>
        <p:nvGrpSpPr>
          <p:cNvPr id="6" name="Ryhmä 5">
            <a:extLst>
              <a:ext uri="{FF2B5EF4-FFF2-40B4-BE49-F238E27FC236}">
                <a16:creationId xmlns:a16="http://schemas.microsoft.com/office/drawing/2014/main" id="{3CB1CE74-130B-53BD-166B-FF57377B2B8A}"/>
              </a:ext>
            </a:extLst>
          </p:cNvPr>
          <p:cNvGrpSpPr/>
          <p:nvPr/>
        </p:nvGrpSpPr>
        <p:grpSpPr>
          <a:xfrm>
            <a:off x="4928896" y="468949"/>
            <a:ext cx="2338976" cy="45719"/>
            <a:chOff x="4928896" y="468949"/>
            <a:chExt cx="2338976" cy="45719"/>
          </a:xfrm>
        </p:grpSpPr>
        <p:sp>
          <p:nvSpPr>
            <p:cNvPr id="7" name="Rectangle 42">
              <a:extLst>
                <a:ext uri="{FF2B5EF4-FFF2-40B4-BE49-F238E27FC236}">
                  <a16:creationId xmlns:a16="http://schemas.microsoft.com/office/drawing/2014/main" id="{5AF893AA-EDE6-DF9B-8513-6E5D62A3E271}"/>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43">
              <a:extLst>
                <a:ext uri="{FF2B5EF4-FFF2-40B4-BE49-F238E27FC236}">
                  <a16:creationId xmlns:a16="http://schemas.microsoft.com/office/drawing/2014/main" id="{351FDE38-C7F3-3A43-F21D-2AA5592B8429}"/>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44">
              <a:extLst>
                <a:ext uri="{FF2B5EF4-FFF2-40B4-BE49-F238E27FC236}">
                  <a16:creationId xmlns:a16="http://schemas.microsoft.com/office/drawing/2014/main" id="{D90D96EC-F3C2-03BB-5794-57F226B76F8F}"/>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45">
              <a:extLst>
                <a:ext uri="{FF2B5EF4-FFF2-40B4-BE49-F238E27FC236}">
                  <a16:creationId xmlns:a16="http://schemas.microsoft.com/office/drawing/2014/main" id="{35424217-FB3E-F95F-3807-3317EA8931EF}"/>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46">
              <a:extLst>
                <a:ext uri="{FF2B5EF4-FFF2-40B4-BE49-F238E27FC236}">
                  <a16:creationId xmlns:a16="http://schemas.microsoft.com/office/drawing/2014/main" id="{2C8CD536-CB8B-DD0F-590C-4672EE621921}"/>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47">
              <a:extLst>
                <a:ext uri="{FF2B5EF4-FFF2-40B4-BE49-F238E27FC236}">
                  <a16:creationId xmlns:a16="http://schemas.microsoft.com/office/drawing/2014/main" id="{6B14B898-E525-E6AE-5785-3832F2FDDFF9}"/>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623442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9D7079E-75CA-5EE8-A655-04BCB59A387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0" name="think-cell data - do not delete" hidden="1">
                        <a:extLst>
                          <a:ext uri="{FF2B5EF4-FFF2-40B4-BE49-F238E27FC236}">
                            <a16:creationId xmlns:a16="http://schemas.microsoft.com/office/drawing/2014/main" id="{79D7079E-75CA-5EE8-A655-04BCB59A38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Content Placeholder 28">
            <a:extLst>
              <a:ext uri="{FF2B5EF4-FFF2-40B4-BE49-F238E27FC236}">
                <a16:creationId xmlns:a16="http://schemas.microsoft.com/office/drawing/2014/main" id="{975122AF-0A04-DD9F-1A57-F6D5245A65C1}"/>
              </a:ext>
            </a:extLst>
          </p:cNvPr>
          <p:cNvSpPr>
            <a:spLocks noGrp="1"/>
          </p:cNvSpPr>
          <p:nvPr>
            <p:ph sz="half" idx="1"/>
          </p:nvPr>
        </p:nvSpPr>
        <p:spPr>
          <a:xfrm>
            <a:off x="509102" y="1597275"/>
            <a:ext cx="11289174" cy="4514193"/>
          </a:xfrm>
        </p:spPr>
        <p:txBody>
          <a:bodyPr vert="horz" lIns="91440" tIns="45720" rIns="0" bIns="45720" numCol="2" spcCol="720000" rtlCol="0" anchor="t">
            <a:noAutofit/>
          </a:bodyPr>
          <a:lstStyle/>
          <a:p>
            <a:pPr defTabSz="914377">
              <a:lnSpc>
                <a:spcPct val="107000"/>
              </a:lnSpc>
              <a:spcBef>
                <a:spcPts val="0"/>
              </a:spcBef>
              <a:spcAft>
                <a:spcPts val="600"/>
              </a:spcAft>
              <a:defRPr/>
            </a:pPr>
            <a:r>
              <a:rPr lang="fi-FI" sz="2000" b="1" dirty="0">
                <a:solidFill>
                  <a:srgbClr val="000000"/>
                </a:solidFill>
                <a:latin typeface="Arial"/>
                <a:cs typeface="Times New Roman"/>
              </a:rPr>
              <a:t>Haittatapahtumien ja läheltä piti -tilanteiden raportointi ja käsittely</a:t>
            </a:r>
          </a:p>
          <a:p>
            <a:pPr marL="0" lvl="1">
              <a:lnSpc>
                <a:spcPct val="100000"/>
              </a:lnSpc>
              <a:spcBef>
                <a:spcPts val="0"/>
              </a:spcBef>
              <a:spcAft>
                <a:spcPts val="175"/>
              </a:spcAft>
            </a:pPr>
            <a:r>
              <a:rPr lang="fi-FI" dirty="0">
                <a:latin typeface="Arial"/>
                <a:cs typeface="Arial"/>
              </a:rPr>
              <a:t>Haittatapahtumien ja läheltä piti -tilanteiden käsittelyyn kuuluu tapahtumien kirjaaminen, käsittely ja raportointi sekä korjaavien toimenpiteiden toteuttaminen. Lisäksi tapahtumista keskustellaan työntekijöiden, asiakkaan ja tarvittaessa omaisten kanssa. Jos tapahtuu vakava, korvattavia seurauksia aiheuttanut haittatapahtuma, asiakasta tai omaisia informoidaan korvausten hakemisesta. Vakavista haittatapahtumista ilmoitetaan Eloisan valvontatiimille. Haittatapahtumat ja läheltä piti -tilanteet raportoidaan ja käsitellään seuraavasti: </a:t>
            </a:r>
            <a:endParaRPr lang="fi-FI" dirty="0"/>
          </a:p>
          <a:p>
            <a:pPr marL="228600" lvl="1" indent="-228600">
              <a:lnSpc>
                <a:spcPct val="100000"/>
              </a:lnSpc>
              <a:spcBef>
                <a:spcPts val="300"/>
              </a:spcBef>
              <a:buFont typeface="Arial" panose="020B0604020202020204" pitchFamily="34" charset="0"/>
              <a:buAutoNum type="arabicPeriod"/>
            </a:pPr>
            <a:r>
              <a:rPr lang="fi-FI" dirty="0">
                <a:latin typeface="Arial"/>
                <a:ea typeface="Inter" panose="02000503000000020004" pitchFamily="2" charset="0"/>
                <a:cs typeface="Arial"/>
              </a:rPr>
              <a:t>Potilasturvallisuuteen ja työturvallisuuteen liittyvät haittatapahtumat ja läheltä piti -tilanteet kirjataan </a:t>
            </a:r>
            <a:r>
              <a:rPr lang="fi-FI" dirty="0" err="1">
                <a:latin typeface="Arial"/>
                <a:ea typeface="Inter" panose="02000503000000020004" pitchFamily="2" charset="0"/>
                <a:cs typeface="Arial"/>
              </a:rPr>
              <a:t>HaiPro</a:t>
            </a:r>
            <a:r>
              <a:rPr lang="fi-FI" dirty="0">
                <a:latin typeface="Arial"/>
                <a:ea typeface="Inter" panose="02000503000000020004" pitchFamily="2" charset="0"/>
                <a:cs typeface="Arial"/>
              </a:rPr>
              <a:t>-järjestelmään. Lääkepoikkeamista otetaan lisäksi yhteys lääkäriin toimintaohjeiden saamiseksi </a:t>
            </a:r>
            <a:endParaRPr lang="fi-FI" dirty="0">
              <a:ea typeface="Inter" panose="02000503000000020004" pitchFamily="2" charset="0"/>
            </a:endParaRPr>
          </a:p>
          <a:p>
            <a:pPr marL="228600" lvl="1" indent="-228600">
              <a:lnSpc>
                <a:spcPct val="100000"/>
              </a:lnSpc>
              <a:spcBef>
                <a:spcPts val="300"/>
              </a:spcBef>
              <a:buAutoNum type="arabicPeriod"/>
            </a:pPr>
            <a:r>
              <a:rPr lang="fi-FI" dirty="0">
                <a:latin typeface="Arial"/>
                <a:ea typeface="Inter" panose="02000503000000020004" pitchFamily="2" charset="0"/>
                <a:cs typeface="Arial"/>
              </a:rPr>
              <a:t>Yksikön esihenkilö käy läpi yksikkönsä </a:t>
            </a:r>
            <a:r>
              <a:rPr lang="fi-FI" dirty="0" err="1">
                <a:latin typeface="Arial"/>
                <a:ea typeface="Inter" panose="02000503000000020004" pitchFamily="2" charset="0"/>
                <a:cs typeface="Arial"/>
              </a:rPr>
              <a:t>HaiPro</a:t>
            </a:r>
            <a:r>
              <a:rPr lang="fi-FI" dirty="0">
                <a:latin typeface="Arial"/>
                <a:ea typeface="Inter" panose="02000503000000020004" pitchFamily="2" charset="0"/>
                <a:cs typeface="Arial"/>
              </a:rPr>
              <a:t>-ilmoitukset, ja ne käsitellään säännöllisesti tiimipalavereissa </a:t>
            </a:r>
            <a:endParaRPr lang="fi-FI" dirty="0">
              <a:ea typeface="Inter" panose="02000503000000020004" pitchFamily="2" charset="0"/>
            </a:endParaRPr>
          </a:p>
          <a:p>
            <a:pPr marL="228600" lvl="1" indent="-228600">
              <a:lnSpc>
                <a:spcPct val="100000"/>
              </a:lnSpc>
              <a:spcBef>
                <a:spcPts val="300"/>
              </a:spcBef>
              <a:buAutoNum type="arabicPeriod"/>
            </a:pPr>
            <a:r>
              <a:rPr lang="fi-FI" dirty="0">
                <a:latin typeface="Arial"/>
                <a:ea typeface="Inter" panose="02000503000000020004" pitchFamily="2" charset="0"/>
                <a:cs typeface="Arial"/>
              </a:rPr>
              <a:t>Esihenkilö käynnistää korjaavat toimenpiteet, ja kirjaa ne </a:t>
            </a:r>
            <a:r>
              <a:rPr lang="fi-FI" dirty="0" err="1">
                <a:latin typeface="Arial"/>
                <a:ea typeface="Inter" panose="02000503000000020004" pitchFamily="2" charset="0"/>
                <a:cs typeface="Arial"/>
              </a:rPr>
              <a:t>HaiPro</a:t>
            </a:r>
            <a:r>
              <a:rPr lang="fi-FI" dirty="0">
                <a:latin typeface="Arial"/>
                <a:ea typeface="Inter" panose="02000503000000020004" pitchFamily="2" charset="0"/>
                <a:cs typeface="Arial"/>
              </a:rPr>
              <a:t>-järjestelmään</a:t>
            </a:r>
          </a:p>
          <a:p>
            <a:pPr marL="228600" lvl="1" indent="-228600">
              <a:lnSpc>
                <a:spcPct val="100000"/>
              </a:lnSpc>
              <a:spcBef>
                <a:spcPts val="300"/>
              </a:spcBef>
              <a:buAutoNum type="arabicPeriod"/>
            </a:pPr>
            <a:r>
              <a:rPr lang="fi-FI" dirty="0">
                <a:latin typeface="Arial"/>
                <a:ea typeface="Inter" panose="02000503000000020004" pitchFamily="2" charset="0"/>
                <a:cs typeface="Arial"/>
              </a:rPr>
              <a:t>Yksikön esihenkilö käy säännöllisesti läpi </a:t>
            </a:r>
            <a:r>
              <a:rPr lang="fi-FI" dirty="0" err="1">
                <a:latin typeface="Arial"/>
                <a:ea typeface="Inter" panose="02000503000000020004" pitchFamily="2" charset="0"/>
                <a:cs typeface="Arial"/>
              </a:rPr>
              <a:t>HaiPro</a:t>
            </a:r>
            <a:r>
              <a:rPr lang="fi-FI" dirty="0">
                <a:latin typeface="Arial"/>
                <a:ea typeface="Inter" panose="02000503000000020004" pitchFamily="2" charset="0"/>
                <a:cs typeface="Arial"/>
              </a:rPr>
              <a:t>-tilastot </a:t>
            </a:r>
            <a:endParaRPr lang="fi-FI" dirty="0">
              <a:ea typeface="Inter" panose="02000503000000020004" pitchFamily="2" charset="0"/>
            </a:endParaRPr>
          </a:p>
          <a:p>
            <a:pPr marL="228600" lvl="1" indent="-228600">
              <a:lnSpc>
                <a:spcPct val="100000"/>
              </a:lnSpc>
              <a:spcBef>
                <a:spcPts val="300"/>
              </a:spcBef>
              <a:buAutoNum type="arabicPeriod"/>
            </a:pPr>
            <a:r>
              <a:rPr lang="fi-FI" dirty="0">
                <a:latin typeface="Arial"/>
                <a:ea typeface="Inter" panose="02000503000000020004" pitchFamily="2" charset="0"/>
                <a:cs typeface="Arial"/>
              </a:rPr>
              <a:t>Tiedottaminen kootusti sovituista muutoksista toimintatavoissa tapahtuu kirjallisesti neljän kuukauden välein, ja ne julkaistaan Eloisan verkkosivuilla</a:t>
            </a:r>
          </a:p>
          <a:p>
            <a:pPr defTabSz="914377">
              <a:lnSpc>
                <a:spcPct val="107000"/>
              </a:lnSpc>
              <a:spcBef>
                <a:spcPts val="0"/>
              </a:spcBef>
              <a:spcAft>
                <a:spcPts val="600"/>
              </a:spcAft>
              <a:defRPr/>
            </a:pPr>
            <a:endParaRPr lang="fi-FI" sz="2000" b="1">
              <a:solidFill>
                <a:srgbClr val="000000"/>
              </a:solidFill>
              <a:cs typeface="Times New Roman" panose="02020603050405020304" pitchFamily="18" charset="0"/>
            </a:endParaRPr>
          </a:p>
          <a:p>
            <a:pPr defTabSz="914377">
              <a:lnSpc>
                <a:spcPct val="107000"/>
              </a:lnSpc>
              <a:spcBef>
                <a:spcPts val="0"/>
              </a:spcBef>
              <a:spcAft>
                <a:spcPts val="600"/>
              </a:spcAft>
              <a:defRPr/>
            </a:pPr>
            <a:r>
              <a:rPr lang="fi-FI" sz="2000" b="1" dirty="0">
                <a:solidFill>
                  <a:srgbClr val="000000"/>
                </a:solidFill>
                <a:latin typeface="Arial"/>
                <a:cs typeface="Times New Roman"/>
              </a:rPr>
              <a:t>Epäkohtailmoitusten käsittely</a:t>
            </a:r>
          </a:p>
          <a:p>
            <a:pPr marL="0" lvl="1">
              <a:lnSpc>
                <a:spcPct val="100000"/>
              </a:lnSpc>
              <a:spcBef>
                <a:spcPts val="0"/>
              </a:spcBef>
              <a:spcAft>
                <a:spcPts val="175"/>
              </a:spcAft>
            </a:pPr>
            <a:r>
              <a:rPr lang="fi-FI" dirty="0">
                <a:latin typeface="Arial"/>
                <a:cs typeface="Arial"/>
              </a:rPr>
              <a:t>Henkilöstön on ilmoitettava viipymättä salassapitosäännösten estämättä toiminnasta vastaavalle henkilölle, jos tehtävissään huomaa tai saa tietoonsa epäkohdan tai ilmeisen epäkohdan uhan taikka muun lainvastaisuuden asiakkaan sosiaali- tai terveydenhuollon toteuttamisessa. Ilmoitus tehdään henkilöstön intran kautta sähköisesti täytettävällä lomakkeella, jonka toimintayksikön vastuuhenkilö käsittelee. Vastaava henkilö </a:t>
            </a:r>
            <a:r>
              <a:rPr lang="fi-FI" sz="1200" kern="1200" dirty="0">
                <a:latin typeface="+mn-lt"/>
                <a:ea typeface="+mn-ea"/>
                <a:cs typeface="+mn-cs"/>
              </a:rPr>
              <a:t>tekee tarvittavat selvitykset ja toimenpiteet epäkohdan tai sen uhan poistamiseksi</a:t>
            </a:r>
            <a:r>
              <a:rPr lang="fi-FI" dirty="0">
                <a:latin typeface="+mn-lt"/>
                <a:cs typeface="+mn-cs"/>
              </a:rPr>
              <a:t>.</a:t>
            </a:r>
            <a:endParaRPr lang="fi-FI" dirty="0"/>
          </a:p>
          <a:p>
            <a:pPr>
              <a:lnSpc>
                <a:spcPct val="107000"/>
              </a:lnSpc>
              <a:spcBef>
                <a:spcPts val="200"/>
              </a:spcBef>
              <a:defRPr/>
            </a:pPr>
            <a:endParaRPr lang="fi-FI">
              <a:solidFill>
                <a:srgbClr val="000000"/>
              </a:solidFill>
            </a:endParaRPr>
          </a:p>
          <a:p>
            <a:pPr>
              <a:lnSpc>
                <a:spcPct val="107000"/>
              </a:lnSpc>
              <a:spcBef>
                <a:spcPts val="200"/>
              </a:spcBef>
              <a:defRPr/>
            </a:pPr>
            <a:r>
              <a:rPr lang="fi-FI" dirty="0">
                <a:latin typeface="Arial"/>
                <a:cs typeface="Arial"/>
              </a:rPr>
              <a:t>Seuraavilla sivuilla on määritelty, miten yksikön riskienhallinnan prosessissa toteutetaan epäkohtiin liittyvät korjaavat toimenpiteet. Jos epäkohta on sellainen, että se on korjattavissa yksikön omavalvonnan menettelyssä, se otetaan välittömästi työn alle. Jos epäkohta on sellainen, että se vaatii järjestämisvastuussa olevan tahon toimenpiteitä, siirretään vastuu korjaavista toimenpiteistä toimivaltaiselle taholle. </a:t>
            </a:r>
            <a:endParaRPr lang="fi-FI" dirty="0"/>
          </a:p>
          <a:p>
            <a:pPr marR="0" lvl="0" algn="l" defTabSz="914286" eaLnBrk="1" fontAlgn="auto" latinLnBrk="0" hangingPunct="1">
              <a:lnSpc>
                <a:spcPct val="107000"/>
              </a:lnSpc>
              <a:spcBef>
                <a:spcPts val="200"/>
              </a:spcBef>
              <a:spcAft>
                <a:spcPts val="0"/>
              </a:spcAft>
              <a:buClrTx/>
              <a:buSzTx/>
              <a:tabLst/>
              <a:defRPr/>
            </a:pPr>
            <a:endParaRPr lang="fi-FI" kern="100">
              <a:latin typeface="+mn-lt"/>
              <a:ea typeface="Calibri" panose="020F0502020204030204" pitchFamily="34" charset="0"/>
              <a:cs typeface="Times New Roman" panose="02020603050405020304" pitchFamily="18" charset="0"/>
            </a:endParaRPr>
          </a:p>
        </p:txBody>
      </p:sp>
      <p:sp>
        <p:nvSpPr>
          <p:cNvPr id="11" name="Title 1">
            <a:extLst>
              <a:ext uri="{FF2B5EF4-FFF2-40B4-BE49-F238E27FC236}">
                <a16:creationId xmlns:a16="http://schemas.microsoft.com/office/drawing/2014/main" id="{28DD3B31-00C1-A9C5-AE0D-690CE3F78160}"/>
              </a:ext>
            </a:extLst>
          </p:cNvPr>
          <p:cNvSpPr txBox="1">
            <a:spLocks/>
          </p:cNvSpPr>
          <p:nvPr/>
        </p:nvSpPr>
        <p:spPr>
          <a:xfrm>
            <a:off x="472519" y="1360222"/>
            <a:ext cx="11152690" cy="868004"/>
          </a:xfrm>
          <a:prstGeom prst="rect">
            <a:avLst/>
          </a:prstGeom>
        </p:spPr>
        <p:txBody>
          <a:bodyPr vert="horz" lIns="91440" tIns="45720" rIns="91440" bIns="45720" rtlCol="0" anchor="ctr">
            <a:no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pPr marL="0" marR="0" lvl="0" indent="0" algn="l" defTabSz="914286" rtl="0" eaLnBrk="1" fontAlgn="auto" latinLnBrk="0" hangingPunct="1">
              <a:lnSpc>
                <a:spcPct val="100000"/>
              </a:lnSpc>
              <a:spcBef>
                <a:spcPct val="0"/>
              </a:spcBef>
              <a:spcAft>
                <a:spcPts val="600"/>
              </a:spcAft>
              <a:buClrTx/>
              <a:buSzTx/>
              <a:buFontTx/>
              <a:buNone/>
              <a:tabLst/>
              <a:defRPr/>
            </a:pPr>
            <a:endParaRPr kumimoji="0" lang="fi-FI" sz="2000" b="1" i="0" u="none" strike="noStrike" kern="1200" cap="none" spc="0" normalizeH="0" baseline="0" noProof="0">
              <a:ln>
                <a:noFill/>
              </a:ln>
              <a:solidFill>
                <a:srgbClr val="000000"/>
              </a:solidFill>
              <a:effectLst/>
              <a:uLnTx/>
              <a:uFillTx/>
              <a:latin typeface="Arial" panose="020B0604020202020204" pitchFamily="34" charset="0"/>
              <a:ea typeface="+mj-ea"/>
              <a:cs typeface="Times New Roman" panose="02020603050405020304" pitchFamily="18" charset="0"/>
            </a:endParaRPr>
          </a:p>
        </p:txBody>
      </p:sp>
      <p:sp>
        <p:nvSpPr>
          <p:cNvPr id="12" name="TextBox 11">
            <a:extLst>
              <a:ext uri="{FF2B5EF4-FFF2-40B4-BE49-F238E27FC236}">
                <a16:creationId xmlns:a16="http://schemas.microsoft.com/office/drawing/2014/main" id="{7DCD2460-3FCA-08B5-643A-BF0753EF7BD5}"/>
              </a:ext>
            </a:extLst>
          </p:cNvPr>
          <p:cNvSpPr txBox="1"/>
          <p:nvPr/>
        </p:nvSpPr>
        <p:spPr>
          <a:xfrm>
            <a:off x="451413" y="746532"/>
            <a:ext cx="2626338" cy="215444"/>
          </a:xfrm>
          <a:prstGeom prst="rect">
            <a:avLst/>
          </a:prstGeom>
          <a:noFill/>
        </p:spPr>
        <p:txBody>
          <a:bodyPr wrap="none" lIns="90000" tIns="0" rIns="90000" bIns="0"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008B"/>
                </a:solidFill>
                <a:effectLst/>
                <a:uLnTx/>
                <a:uFillTx/>
                <a:latin typeface="Arial" panose="020B0604020202020204"/>
                <a:ea typeface="Inter" panose="02000503000000020004" pitchFamily="2" charset="0"/>
                <a:cs typeface="Times New Roman" panose="02020603050405020304" pitchFamily="18" charset="0"/>
              </a:rPr>
              <a:t>Omavalvonnan toimeenpano</a:t>
            </a:r>
            <a:endParaRPr kumimoji="0" lang="fi-FI" sz="1400" b="1" i="0" u="none" strike="noStrike" kern="1200" cap="none" spc="0" normalizeH="0" baseline="0" noProof="0">
              <a:ln>
                <a:noFill/>
              </a:ln>
              <a:solidFill>
                <a:srgbClr val="00FF00"/>
              </a:solidFill>
              <a:effectLst/>
              <a:uLnTx/>
              <a:uFillTx/>
              <a:latin typeface="Arial" panose="020B0604020202020204"/>
              <a:ea typeface="+mn-ea"/>
              <a:cs typeface="+mn-cs"/>
            </a:endParaRPr>
          </a:p>
        </p:txBody>
      </p:sp>
      <p:sp>
        <p:nvSpPr>
          <p:cNvPr id="36" name="Title 27">
            <a:extLst>
              <a:ext uri="{FF2B5EF4-FFF2-40B4-BE49-F238E27FC236}">
                <a16:creationId xmlns:a16="http://schemas.microsoft.com/office/drawing/2014/main" id="{5D864ADE-4E4F-F90B-C116-83A877E378B2}"/>
              </a:ext>
            </a:extLst>
          </p:cNvPr>
          <p:cNvSpPr>
            <a:spLocks noGrp="1"/>
          </p:cNvSpPr>
          <p:nvPr>
            <p:ph type="title"/>
          </p:nvPr>
        </p:nvSpPr>
        <p:spPr>
          <a:xfrm>
            <a:off x="451413" y="822684"/>
            <a:ext cx="11289174" cy="868004"/>
          </a:xfrm>
        </p:spPr>
        <p:txBody>
          <a:bodyPr vert="horz">
            <a:normAutofit/>
          </a:bodyPr>
          <a:lstStyle/>
          <a:p>
            <a:r>
              <a:rPr lang="fi-FI">
                <a:solidFill>
                  <a:schemeClr val="accent5"/>
                </a:solidFill>
                <a:latin typeface="+mj-lt"/>
                <a:ea typeface="Inter" panose="02000503000000020004" pitchFamily="2" charset="0"/>
                <a:cs typeface="Times New Roman" panose="02020603050405020304" pitchFamily="18" charset="0"/>
              </a:rPr>
              <a:t>Riskienhallinnan järjestelmät ja menettelytavat (2/3)</a:t>
            </a:r>
          </a:p>
        </p:txBody>
      </p:sp>
      <p:grpSp>
        <p:nvGrpSpPr>
          <p:cNvPr id="2" name="Ryhmä 1">
            <a:extLst>
              <a:ext uri="{FF2B5EF4-FFF2-40B4-BE49-F238E27FC236}">
                <a16:creationId xmlns:a16="http://schemas.microsoft.com/office/drawing/2014/main" id="{435DA521-1F51-06FC-8BF4-544DA94677F4}"/>
              </a:ext>
            </a:extLst>
          </p:cNvPr>
          <p:cNvGrpSpPr/>
          <p:nvPr/>
        </p:nvGrpSpPr>
        <p:grpSpPr>
          <a:xfrm>
            <a:off x="4928896" y="468949"/>
            <a:ext cx="2338976" cy="45719"/>
            <a:chOff x="4928896" y="468949"/>
            <a:chExt cx="2338976" cy="45719"/>
          </a:xfrm>
        </p:grpSpPr>
        <p:sp>
          <p:nvSpPr>
            <p:cNvPr id="4" name="Rectangle 42">
              <a:extLst>
                <a:ext uri="{FF2B5EF4-FFF2-40B4-BE49-F238E27FC236}">
                  <a16:creationId xmlns:a16="http://schemas.microsoft.com/office/drawing/2014/main" id="{BBDD14D6-68C4-C98A-0FF2-941002E90F38}"/>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3">
              <a:extLst>
                <a:ext uri="{FF2B5EF4-FFF2-40B4-BE49-F238E27FC236}">
                  <a16:creationId xmlns:a16="http://schemas.microsoft.com/office/drawing/2014/main" id="{8FDFA7EF-E78F-F760-1529-A30B10FE4114}"/>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44">
              <a:extLst>
                <a:ext uri="{FF2B5EF4-FFF2-40B4-BE49-F238E27FC236}">
                  <a16:creationId xmlns:a16="http://schemas.microsoft.com/office/drawing/2014/main" id="{AF27D62D-5CE3-6684-8DA9-39E63209029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45">
              <a:extLst>
                <a:ext uri="{FF2B5EF4-FFF2-40B4-BE49-F238E27FC236}">
                  <a16:creationId xmlns:a16="http://schemas.microsoft.com/office/drawing/2014/main" id="{11CA27E8-D899-126A-9A7A-216A3DD7157C}"/>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46">
              <a:extLst>
                <a:ext uri="{FF2B5EF4-FFF2-40B4-BE49-F238E27FC236}">
                  <a16:creationId xmlns:a16="http://schemas.microsoft.com/office/drawing/2014/main" id="{900943E0-AB2E-1BDC-D3A2-090381FD4E8B}"/>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47">
              <a:extLst>
                <a:ext uri="{FF2B5EF4-FFF2-40B4-BE49-F238E27FC236}">
                  <a16:creationId xmlns:a16="http://schemas.microsoft.com/office/drawing/2014/main" id="{A82226D6-9EBA-2409-CF9B-220AC18F8AA1}"/>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91001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FF9F54A2-9866-A49B-D672-7F712E60B1F9}"/>
              </a:ext>
            </a:extLst>
          </p:cNvPr>
          <p:cNvPicPr>
            <a:picLocks noChangeAspect="1"/>
          </p:cNvPicPr>
          <p:nvPr/>
        </p:nvPicPr>
        <p:blipFill>
          <a:blip r:embed="rId3"/>
          <a:stretch>
            <a:fillRect/>
          </a:stretch>
        </p:blipFill>
        <p:spPr>
          <a:xfrm>
            <a:off x="4840553" y="2737952"/>
            <a:ext cx="7070417" cy="3977110"/>
          </a:xfrm>
          <a:prstGeom prst="rect">
            <a:avLst/>
          </a:prstGeom>
          <a:ln>
            <a:solidFill>
              <a:schemeClr val="accent5"/>
            </a:solidFill>
          </a:ln>
        </p:spPr>
      </p:pic>
      <p:sp>
        <p:nvSpPr>
          <p:cNvPr id="37" name="Suorakulmio 36">
            <a:extLst>
              <a:ext uri="{FF2B5EF4-FFF2-40B4-BE49-F238E27FC236}">
                <a16:creationId xmlns:a16="http://schemas.microsoft.com/office/drawing/2014/main" id="{5B169208-09D8-0748-3F72-6DD3E319BAE7}"/>
              </a:ext>
            </a:extLst>
          </p:cNvPr>
          <p:cNvSpPr/>
          <p:nvPr/>
        </p:nvSpPr>
        <p:spPr>
          <a:xfrm>
            <a:off x="65988" y="5957740"/>
            <a:ext cx="2601798" cy="856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Suorakulmio 17">
            <a:extLst>
              <a:ext uri="{FF2B5EF4-FFF2-40B4-BE49-F238E27FC236}">
                <a16:creationId xmlns:a16="http://schemas.microsoft.com/office/drawing/2014/main" id="{5127F8BC-B9A3-DED4-3383-C46AB85EBCFB}"/>
              </a:ext>
            </a:extLst>
          </p:cNvPr>
          <p:cNvSpPr>
            <a:spLocks/>
          </p:cNvSpPr>
          <p:nvPr/>
        </p:nvSpPr>
        <p:spPr>
          <a:xfrm>
            <a:off x="281029" y="4392891"/>
            <a:ext cx="4281543" cy="2322170"/>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Kaikki hakasulkeissa oleva teksti on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ohjeistusta tai esimerkki. </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Hakasulkeissa olevan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tekstin päälle on tarkoitus kirjoittaa varsinainen leipäteksti,</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 joka on räätälöity omaa palvelua tai toimintayksikköä koskevaksi.</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200" b="1" i="1" u="none" strike="noStrike" kern="1200" cap="none" spc="0" normalizeH="0" baseline="0" noProof="0" dirty="0">
                <a:ln>
                  <a:noFill/>
                </a:ln>
                <a:solidFill>
                  <a:srgbClr val="00008B"/>
                </a:solidFill>
                <a:effectLst/>
                <a:uLnTx/>
                <a:uFillTx/>
                <a:latin typeface="Arial" panose="020B0604020202020204"/>
                <a:ea typeface="+mn-ea"/>
                <a:cs typeface="+mn-cs"/>
              </a:rPr>
              <a:t>[Violetti kursivoitu teksti]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ohjeistaa mitä palvelukohtaisessa </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varsinaisessa tekstikappaleessa tulisi olla</a:t>
            </a:r>
          </a:p>
          <a:p>
            <a:pPr marL="171406" marR="0" lvl="0"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i-FI" sz="1100" b="0" i="0" u="none" strike="noStrike" kern="1200" cap="none" spc="0" normalizeH="0" baseline="0" noProof="0" dirty="0">
                <a:ln>
                  <a:noFill/>
                </a:ln>
                <a:solidFill>
                  <a:srgbClr val="000000"/>
                </a:solidFill>
                <a:effectLst/>
                <a:uLnTx/>
                <a:uFillTx/>
                <a:latin typeface="Arial" panose="020B0604020202020204"/>
                <a:ea typeface="+mn-ea"/>
                <a:cs typeface="+mn-cs"/>
              </a:rPr>
              <a:t>Täydennä palvelua koskeva kuvaus yhdessä muiden yksiköiden kanssa violetin tekstin päälle.</a:t>
            </a:r>
          </a:p>
          <a:p>
            <a:pPr marL="171406" marR="0" lvl="0" indent="-171450" algn="l" defTabSz="91437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i-FI" sz="1100" b="0" i="0" u="none" strike="noStrike" kern="1200" cap="none" spc="0" normalizeH="0" baseline="0" noProof="0" dirty="0">
                <a:ln>
                  <a:noFill/>
                </a:ln>
                <a:solidFill>
                  <a:srgbClr val="000000"/>
                </a:solidFill>
                <a:effectLst/>
                <a:uLnTx/>
                <a:uFillTx/>
                <a:latin typeface="Arial" panose="020B0604020202020204"/>
                <a:ea typeface="+mn-ea"/>
                <a:cs typeface="+mn-cs"/>
              </a:rPr>
              <a:t>Muista poistaa violetti teksti julkaistavasta omavalvontasuunnitelmasta. </a:t>
            </a:r>
          </a:p>
        </p:txBody>
      </p:sp>
      <p:sp>
        <p:nvSpPr>
          <p:cNvPr id="20" name="Suorakulmio 19">
            <a:extLst>
              <a:ext uri="{FF2B5EF4-FFF2-40B4-BE49-F238E27FC236}">
                <a16:creationId xmlns:a16="http://schemas.microsoft.com/office/drawing/2014/main" id="{34697EAF-F7C5-FB50-6685-2EBBD1F13FA6}"/>
              </a:ext>
            </a:extLst>
          </p:cNvPr>
          <p:cNvSpPr>
            <a:spLocks/>
          </p:cNvSpPr>
          <p:nvPr/>
        </p:nvSpPr>
        <p:spPr>
          <a:xfrm>
            <a:off x="298494" y="2519843"/>
            <a:ext cx="4264078" cy="857430"/>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Teema, otsikko ja alaotsikko ovat pysyviä ja muuttumattomia. </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Älä muuta niitä.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Jos osio ei kosketa yksikköäsi millään tavalla, poista osio / sivu. </a:t>
            </a:r>
          </a:p>
        </p:txBody>
      </p:sp>
      <p:sp>
        <p:nvSpPr>
          <p:cNvPr id="15" name="Suorakulmio 14">
            <a:extLst>
              <a:ext uri="{FF2B5EF4-FFF2-40B4-BE49-F238E27FC236}">
                <a16:creationId xmlns:a16="http://schemas.microsoft.com/office/drawing/2014/main" id="{3560580A-E54E-9F28-4BA4-EB1C2AED3D8D}"/>
              </a:ext>
            </a:extLst>
          </p:cNvPr>
          <p:cNvSpPr>
            <a:spLocks/>
          </p:cNvSpPr>
          <p:nvPr/>
        </p:nvSpPr>
        <p:spPr>
          <a:xfrm>
            <a:off x="298494" y="3449285"/>
            <a:ext cx="4264078" cy="857430"/>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Musta teksti on pysyvää ja muuttumatonta leipätekstiä. </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Teksti on pyritty luomaan kaikkia ikääntyneiden palveluita koskevaksi. Ellei ole välttämätöntä, älä muuta tai poista tekstiä. </a:t>
            </a:r>
          </a:p>
        </p:txBody>
      </p:sp>
      <p:cxnSp>
        <p:nvCxnSpPr>
          <p:cNvPr id="3" name="Straight Connector 26">
            <a:extLst>
              <a:ext uri="{FF2B5EF4-FFF2-40B4-BE49-F238E27FC236}">
                <a16:creationId xmlns:a16="http://schemas.microsoft.com/office/drawing/2014/main" id="{75DB5E46-9657-DDA9-56F9-791C015EDBC2}"/>
              </a:ext>
            </a:extLst>
          </p:cNvPr>
          <p:cNvCxnSpPr>
            <a:cxnSpLocks/>
            <a:stCxn id="15" idx="3"/>
            <a:endCxn id="4" idx="2"/>
          </p:cNvCxnSpPr>
          <p:nvPr/>
        </p:nvCxnSpPr>
        <p:spPr>
          <a:xfrm>
            <a:off x="4562572" y="3878000"/>
            <a:ext cx="325168" cy="74084"/>
          </a:xfrm>
          <a:prstGeom prst="line">
            <a:avLst/>
          </a:prstGeom>
          <a:ln/>
        </p:spPr>
        <p:style>
          <a:lnRef idx="1">
            <a:schemeClr val="dk1"/>
          </a:lnRef>
          <a:fillRef idx="0">
            <a:schemeClr val="dk1"/>
          </a:fillRef>
          <a:effectRef idx="0">
            <a:schemeClr val="dk1"/>
          </a:effectRef>
          <a:fontRef idx="minor">
            <a:schemeClr val="tx1"/>
          </a:fontRef>
        </p:style>
      </p:cxnSp>
      <p:sp>
        <p:nvSpPr>
          <p:cNvPr id="4" name="Oval 27">
            <a:extLst>
              <a:ext uri="{FF2B5EF4-FFF2-40B4-BE49-F238E27FC236}">
                <a16:creationId xmlns:a16="http://schemas.microsoft.com/office/drawing/2014/main" id="{258A2525-7027-E0C4-CFF9-1FD1FE5F330D}"/>
              </a:ext>
            </a:extLst>
          </p:cNvPr>
          <p:cNvSpPr>
            <a:spLocks/>
          </p:cNvSpPr>
          <p:nvPr/>
        </p:nvSpPr>
        <p:spPr>
          <a:xfrm>
            <a:off x="4887740" y="3847439"/>
            <a:ext cx="209289" cy="209289"/>
          </a:xfrm>
          <a:prstGeom prst="ellipse">
            <a:avLst/>
          </a:prstGeom>
          <a:solidFill>
            <a:schemeClr val="accent2"/>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uorakulmio 10">
            <a:extLst>
              <a:ext uri="{FF2B5EF4-FFF2-40B4-BE49-F238E27FC236}">
                <a16:creationId xmlns:a16="http://schemas.microsoft.com/office/drawing/2014/main" id="{6083CDAA-39CC-89AB-BEB2-A9467E1AA292}"/>
              </a:ext>
            </a:extLst>
          </p:cNvPr>
          <p:cNvSpPr>
            <a:spLocks/>
          </p:cNvSpPr>
          <p:nvPr/>
        </p:nvSpPr>
        <p:spPr>
          <a:xfrm>
            <a:off x="4840554" y="1199838"/>
            <a:ext cx="5274408" cy="1359476"/>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Valkoiset laatikot </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on tarkoitettu täydennettäväksi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toimintayksikkökohtaisilla tarkennuksilla</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Musta teksti hakasulkeissa</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 sisältää ohjeistuksen tai apukysymyksiä yksikkökohtaisten toimintamallien ja periaatteiden kuvaamiseen.</a:t>
            </a:r>
          </a:p>
          <a:p>
            <a:pPr marL="171406" indent="-171450">
              <a:buFont typeface="Wingdings" panose="05000000000000000000" pitchFamily="2" charset="2"/>
              <a:buChar char="§"/>
            </a:pPr>
            <a:r>
              <a:rPr lang="fi-FI" sz="1100" dirty="0">
                <a:solidFill>
                  <a:schemeClr val="tx1"/>
                </a:solidFill>
              </a:rPr>
              <a:t>Täydennä yksikköä koskeva kuvaus hakasulkeissa olevan tekstin päälle.</a:t>
            </a:r>
          </a:p>
          <a:p>
            <a:pPr marL="171406" indent="-171450">
              <a:buFont typeface="Wingdings" panose="05000000000000000000" pitchFamily="2" charset="2"/>
              <a:buChar char="§"/>
            </a:pPr>
            <a:r>
              <a:rPr lang="fi-FI" sz="1100" dirty="0">
                <a:solidFill>
                  <a:schemeClr val="tx1"/>
                </a:solidFill>
              </a:rPr>
              <a:t>Muista poistaa hakasulkeissa oleva teksti ja hakasulkeet julkaistavasta omavalvontasuunnitelmasta. </a:t>
            </a:r>
          </a:p>
        </p:txBody>
      </p:sp>
      <p:cxnSp>
        <p:nvCxnSpPr>
          <p:cNvPr id="16" name="Straight Connector 26">
            <a:extLst>
              <a:ext uri="{FF2B5EF4-FFF2-40B4-BE49-F238E27FC236}">
                <a16:creationId xmlns:a16="http://schemas.microsoft.com/office/drawing/2014/main" id="{EDB51C25-26C1-5853-8144-2A419B825D3E}"/>
              </a:ext>
            </a:extLst>
          </p:cNvPr>
          <p:cNvCxnSpPr>
            <a:cxnSpLocks/>
            <a:stCxn id="18" idx="3"/>
            <a:endCxn id="21" idx="3"/>
          </p:cNvCxnSpPr>
          <p:nvPr/>
        </p:nvCxnSpPr>
        <p:spPr>
          <a:xfrm flipV="1">
            <a:off x="4562572" y="5027533"/>
            <a:ext cx="355818" cy="526443"/>
          </a:xfrm>
          <a:prstGeom prst="line">
            <a:avLst/>
          </a:prstGeom>
          <a:ln/>
        </p:spPr>
        <p:style>
          <a:lnRef idx="1">
            <a:schemeClr val="accent5"/>
          </a:lnRef>
          <a:fillRef idx="0">
            <a:schemeClr val="accent5"/>
          </a:fillRef>
          <a:effectRef idx="0">
            <a:schemeClr val="accent5"/>
          </a:effectRef>
          <a:fontRef idx="minor">
            <a:schemeClr val="tx1"/>
          </a:fontRef>
        </p:style>
      </p:cxnSp>
      <p:sp>
        <p:nvSpPr>
          <p:cNvPr id="21" name="Oval 27">
            <a:extLst>
              <a:ext uri="{FF2B5EF4-FFF2-40B4-BE49-F238E27FC236}">
                <a16:creationId xmlns:a16="http://schemas.microsoft.com/office/drawing/2014/main" id="{60483CE1-1546-5D57-46AF-6A28F6D87FCE}"/>
              </a:ext>
            </a:extLst>
          </p:cNvPr>
          <p:cNvSpPr>
            <a:spLocks/>
          </p:cNvSpPr>
          <p:nvPr/>
        </p:nvSpPr>
        <p:spPr>
          <a:xfrm>
            <a:off x="4887740" y="4848894"/>
            <a:ext cx="209289" cy="209289"/>
          </a:xfrm>
          <a:prstGeom prst="ellipse">
            <a:avLst/>
          </a:prstGeom>
          <a:solidFill>
            <a:schemeClr val="accent5"/>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3B54FD32-D4DD-8271-8E22-70644077BDE8}"/>
              </a:ext>
            </a:extLst>
          </p:cNvPr>
          <p:cNvCxnSpPr>
            <a:cxnSpLocks/>
            <a:stCxn id="11" idx="2"/>
            <a:endCxn id="28" idx="1"/>
          </p:cNvCxnSpPr>
          <p:nvPr/>
        </p:nvCxnSpPr>
        <p:spPr>
          <a:xfrm>
            <a:off x="7477758" y="2559314"/>
            <a:ext cx="1355644" cy="1734259"/>
          </a:xfrm>
          <a:prstGeom prst="line">
            <a:avLst/>
          </a:prstGeom>
          <a:ln/>
        </p:spPr>
        <p:style>
          <a:lnRef idx="1">
            <a:schemeClr val="dk1"/>
          </a:lnRef>
          <a:fillRef idx="0">
            <a:schemeClr val="dk1"/>
          </a:fillRef>
          <a:effectRef idx="0">
            <a:schemeClr val="dk1"/>
          </a:effectRef>
          <a:fontRef idx="minor">
            <a:schemeClr val="tx1"/>
          </a:fontRef>
        </p:style>
      </p:cxnSp>
      <p:sp>
        <p:nvSpPr>
          <p:cNvPr id="28" name="Oval 27">
            <a:extLst>
              <a:ext uri="{FF2B5EF4-FFF2-40B4-BE49-F238E27FC236}">
                <a16:creationId xmlns:a16="http://schemas.microsoft.com/office/drawing/2014/main" id="{F40F8945-D78A-B0A2-55E7-1A8234DF3AFB}"/>
              </a:ext>
            </a:extLst>
          </p:cNvPr>
          <p:cNvSpPr/>
          <p:nvPr/>
        </p:nvSpPr>
        <p:spPr>
          <a:xfrm>
            <a:off x="8802752" y="4262923"/>
            <a:ext cx="209289" cy="209289"/>
          </a:xfrm>
          <a:prstGeom prst="ellipse">
            <a:avLst/>
          </a:prstGeom>
          <a:solidFill>
            <a:schemeClr val="accent2"/>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2" name="Straight Connector 26">
            <a:extLst>
              <a:ext uri="{FF2B5EF4-FFF2-40B4-BE49-F238E27FC236}">
                <a16:creationId xmlns:a16="http://schemas.microsoft.com/office/drawing/2014/main" id="{AF2046F1-4245-6801-F98D-4F0CCA6BD7C9}"/>
              </a:ext>
            </a:extLst>
          </p:cNvPr>
          <p:cNvCxnSpPr>
            <a:cxnSpLocks/>
            <a:stCxn id="20" idx="3"/>
            <a:endCxn id="35" idx="1"/>
          </p:cNvCxnSpPr>
          <p:nvPr/>
        </p:nvCxnSpPr>
        <p:spPr>
          <a:xfrm>
            <a:off x="4562572" y="2948558"/>
            <a:ext cx="355818" cy="274108"/>
          </a:xfrm>
          <a:prstGeom prst="line">
            <a:avLst/>
          </a:prstGeom>
          <a:ln/>
        </p:spPr>
        <p:style>
          <a:lnRef idx="1">
            <a:schemeClr val="dk1"/>
          </a:lnRef>
          <a:fillRef idx="0">
            <a:schemeClr val="dk1"/>
          </a:fillRef>
          <a:effectRef idx="0">
            <a:schemeClr val="dk1"/>
          </a:effectRef>
          <a:fontRef idx="minor">
            <a:schemeClr val="tx1"/>
          </a:fontRef>
        </p:style>
      </p:cxnSp>
      <p:sp>
        <p:nvSpPr>
          <p:cNvPr id="35" name="Oval 27">
            <a:extLst>
              <a:ext uri="{FF2B5EF4-FFF2-40B4-BE49-F238E27FC236}">
                <a16:creationId xmlns:a16="http://schemas.microsoft.com/office/drawing/2014/main" id="{7DDD6613-BFCA-7F94-2329-433C387E3A16}"/>
              </a:ext>
            </a:extLst>
          </p:cNvPr>
          <p:cNvSpPr>
            <a:spLocks/>
          </p:cNvSpPr>
          <p:nvPr/>
        </p:nvSpPr>
        <p:spPr>
          <a:xfrm>
            <a:off x="4887740" y="3192016"/>
            <a:ext cx="209289" cy="209289"/>
          </a:xfrm>
          <a:prstGeom prst="ellipse">
            <a:avLst/>
          </a:prstGeom>
          <a:solidFill>
            <a:schemeClr val="accent2"/>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Otsikko 1">
            <a:extLst>
              <a:ext uri="{FF2B5EF4-FFF2-40B4-BE49-F238E27FC236}">
                <a16:creationId xmlns:a16="http://schemas.microsoft.com/office/drawing/2014/main" id="{BFEB88B3-8674-E567-9FEA-121F6360A232}"/>
              </a:ext>
            </a:extLst>
          </p:cNvPr>
          <p:cNvSpPr>
            <a:spLocks noGrp="1"/>
          </p:cNvSpPr>
          <p:nvPr>
            <p:ph type="title"/>
          </p:nvPr>
        </p:nvSpPr>
        <p:spPr>
          <a:xfrm>
            <a:off x="281029" y="232296"/>
            <a:ext cx="11785280" cy="1325563"/>
          </a:xfrm>
        </p:spPr>
        <p:txBody>
          <a:bodyPr vert="horz">
            <a:normAutofit/>
          </a:bodyPr>
          <a:lstStyle/>
          <a:p>
            <a:r>
              <a:rPr lang="fi-FI" sz="3200" dirty="0"/>
              <a:t>Yhteenveto ohjeista pohjan räätälöintiin ja täyttöön </a:t>
            </a:r>
          </a:p>
        </p:txBody>
      </p:sp>
      <p:sp>
        <p:nvSpPr>
          <p:cNvPr id="36" name="Suorakulmio 35">
            <a:extLst>
              <a:ext uri="{FF2B5EF4-FFF2-40B4-BE49-F238E27FC236}">
                <a16:creationId xmlns:a16="http://schemas.microsoft.com/office/drawing/2014/main" id="{EDBC3408-A4B9-83C5-7C6C-74077E659FF9}"/>
              </a:ext>
            </a:extLst>
          </p:cNvPr>
          <p:cNvSpPr>
            <a:spLocks/>
          </p:cNvSpPr>
          <p:nvPr/>
        </p:nvSpPr>
        <p:spPr>
          <a:xfrm>
            <a:off x="10199802" y="1199837"/>
            <a:ext cx="1730941" cy="1359477"/>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200" b="1" dirty="0">
                <a:solidFill>
                  <a:schemeClr val="tx1"/>
                </a:solidFill>
              </a:rPr>
              <a:t>Muun väriset laatikot (ei-valkoiset) </a:t>
            </a:r>
            <a:r>
              <a:rPr lang="fi-FI" sz="1200" dirty="0">
                <a:solidFill>
                  <a:schemeClr val="tx1"/>
                </a:solidFill>
              </a:rPr>
              <a:t>ovat lisätietoja kuten yhteystietoja tai linkkejä lisätiedon pariin. Älä muuta niitä.  </a:t>
            </a:r>
          </a:p>
        </p:txBody>
      </p:sp>
      <p:cxnSp>
        <p:nvCxnSpPr>
          <p:cNvPr id="38" name="Straight Connector 26">
            <a:extLst>
              <a:ext uri="{FF2B5EF4-FFF2-40B4-BE49-F238E27FC236}">
                <a16:creationId xmlns:a16="http://schemas.microsoft.com/office/drawing/2014/main" id="{D5D80C17-F884-CCEA-80DC-798431BA7B2B}"/>
              </a:ext>
            </a:extLst>
          </p:cNvPr>
          <p:cNvCxnSpPr>
            <a:cxnSpLocks/>
            <a:stCxn id="36" idx="2"/>
            <a:endCxn id="39" idx="1"/>
          </p:cNvCxnSpPr>
          <p:nvPr/>
        </p:nvCxnSpPr>
        <p:spPr>
          <a:xfrm>
            <a:off x="11065273" y="2559314"/>
            <a:ext cx="262395" cy="3219787"/>
          </a:xfrm>
          <a:prstGeom prst="line">
            <a:avLst/>
          </a:prstGeom>
          <a:ln/>
        </p:spPr>
        <p:style>
          <a:lnRef idx="1">
            <a:schemeClr val="dk1"/>
          </a:lnRef>
          <a:fillRef idx="0">
            <a:schemeClr val="dk1"/>
          </a:fillRef>
          <a:effectRef idx="0">
            <a:schemeClr val="dk1"/>
          </a:effectRef>
          <a:fontRef idx="minor">
            <a:schemeClr val="tx1"/>
          </a:fontRef>
        </p:style>
      </p:cxnSp>
      <p:sp>
        <p:nvSpPr>
          <p:cNvPr id="39" name="Oval 27">
            <a:extLst>
              <a:ext uri="{FF2B5EF4-FFF2-40B4-BE49-F238E27FC236}">
                <a16:creationId xmlns:a16="http://schemas.microsoft.com/office/drawing/2014/main" id="{D94BD9E7-D402-3FC1-1D6E-41E200A10273}"/>
              </a:ext>
            </a:extLst>
          </p:cNvPr>
          <p:cNvSpPr/>
          <p:nvPr/>
        </p:nvSpPr>
        <p:spPr>
          <a:xfrm>
            <a:off x="11297018" y="5748451"/>
            <a:ext cx="209289" cy="209289"/>
          </a:xfrm>
          <a:prstGeom prst="ellipse">
            <a:avLst/>
          </a:prstGeom>
          <a:solidFill>
            <a:schemeClr val="accent2"/>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Suorakulmio: Pyöristetyt kulmat 1">
            <a:extLst>
              <a:ext uri="{FF2B5EF4-FFF2-40B4-BE49-F238E27FC236}">
                <a16:creationId xmlns:a16="http://schemas.microsoft.com/office/drawing/2014/main" id="{51C66B5E-CFF0-E290-E927-86DC65F10792}"/>
              </a:ext>
            </a:extLst>
          </p:cNvPr>
          <p:cNvSpPr/>
          <p:nvPr/>
        </p:nvSpPr>
        <p:spPr>
          <a:xfrm>
            <a:off x="376982" y="96236"/>
            <a:ext cx="11533987" cy="408622"/>
          </a:xfrm>
          <a:prstGeom prst="roundRect">
            <a:avLst/>
          </a:prstGeom>
          <a:solidFill>
            <a:schemeClr val="bg1"/>
          </a:solidFill>
          <a:ln w="38100">
            <a:solidFill>
              <a:schemeClr val="accent3"/>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i="1" dirty="0">
                <a:solidFill>
                  <a:schemeClr val="accent3"/>
                </a:solidFill>
              </a:rPr>
              <a:t>HUOM!</a:t>
            </a:r>
            <a:r>
              <a:rPr lang="fi-FI" sz="1600" i="1" dirty="0">
                <a:solidFill>
                  <a:schemeClr val="accent3"/>
                </a:solidFill>
              </a:rPr>
              <a:t> Lue ohjeet ja poista sitten tämä kalvo. Tämä kalvo </a:t>
            </a:r>
            <a:r>
              <a:rPr lang="fi-FI" sz="1600" b="1" i="1" dirty="0">
                <a:solidFill>
                  <a:schemeClr val="accent3"/>
                </a:solidFill>
              </a:rPr>
              <a:t>ei saa jäädä omavalvontasuunnitelmaan.</a:t>
            </a:r>
          </a:p>
        </p:txBody>
      </p:sp>
      <p:sp>
        <p:nvSpPr>
          <p:cNvPr id="53" name="Tekstiruutu 52">
            <a:extLst>
              <a:ext uri="{FF2B5EF4-FFF2-40B4-BE49-F238E27FC236}">
                <a16:creationId xmlns:a16="http://schemas.microsoft.com/office/drawing/2014/main" id="{0E2712C1-B98B-A4F7-32B8-FE986C24BB4A}"/>
              </a:ext>
            </a:extLst>
          </p:cNvPr>
          <p:cNvSpPr txBox="1"/>
          <p:nvPr/>
        </p:nvSpPr>
        <p:spPr>
          <a:xfrm>
            <a:off x="169035" y="1199837"/>
            <a:ext cx="4535953" cy="1200329"/>
          </a:xfrm>
          <a:prstGeom prst="rect">
            <a:avLst/>
          </a:prstGeom>
          <a:solidFill>
            <a:schemeClr val="bg1">
              <a:lumMod val="95000"/>
            </a:schemeClr>
          </a:solidFill>
          <a:ln w="28575">
            <a:solidFill>
              <a:schemeClr val="accent5"/>
            </a:solidFill>
            <a:prstDash val="dash"/>
          </a:ln>
        </p:spPr>
        <p:txBody>
          <a:bodyPr wrap="square" rtlCol="0">
            <a:spAutoFit/>
          </a:bodyPr>
          <a:lstStyle/>
          <a:p>
            <a:r>
              <a:rPr lang="fi-FI" sz="1200" b="1" dirty="0"/>
              <a:t>Varmista lopuksi, että</a:t>
            </a:r>
          </a:p>
          <a:p>
            <a:pPr marL="285750" indent="-285750">
              <a:buFont typeface="Wingdings" panose="05000000000000000000" pitchFamily="2" charset="2"/>
              <a:buChar char="Ø"/>
            </a:pPr>
            <a:r>
              <a:rPr lang="fi-FI" sz="1200" dirty="0"/>
              <a:t>kaikki hakasulkeissa oleva teksti on poissa/korvattu kuvauksilla,</a:t>
            </a:r>
          </a:p>
          <a:p>
            <a:pPr marL="285750" indent="-285750">
              <a:buFont typeface="Wingdings" panose="05000000000000000000" pitchFamily="2" charset="2"/>
              <a:buChar char="Ø"/>
            </a:pPr>
            <a:r>
              <a:rPr lang="fi-FI" sz="1200" dirty="0"/>
              <a:t>kaikki leipäteksti on mustalla ja ilman kursiivia,</a:t>
            </a:r>
          </a:p>
          <a:p>
            <a:pPr marL="285750" indent="-285750">
              <a:buFont typeface="Wingdings" panose="05000000000000000000" pitchFamily="2" charset="2"/>
              <a:buChar char="Ø"/>
            </a:pPr>
            <a:r>
              <a:rPr lang="fi-FI" sz="1200" dirty="0"/>
              <a:t>jos jokin osio, ei kosketa yksikköäsi millään tavalla, sen voi poistaa.</a:t>
            </a:r>
          </a:p>
        </p:txBody>
      </p:sp>
    </p:spTree>
    <p:extLst>
      <p:ext uri="{BB962C8B-B14F-4D97-AF65-F5344CB8AC3E}">
        <p14:creationId xmlns:p14="http://schemas.microsoft.com/office/powerpoint/2010/main" val="3120987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034427EE-070D-01DB-26D7-418FFE44BF9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1" name="think-cell data - do not delete" hidden="1">
                        <a:extLst>
                          <a:ext uri="{FF2B5EF4-FFF2-40B4-BE49-F238E27FC236}">
                            <a16:creationId xmlns:a16="http://schemas.microsoft.com/office/drawing/2014/main" id="{034427EE-070D-01DB-26D7-418FFE44BF9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uorakulmio: Pyöristetyt kulmat 2">
            <a:extLst>
              <a:ext uri="{FF2B5EF4-FFF2-40B4-BE49-F238E27FC236}">
                <a16:creationId xmlns:a16="http://schemas.microsoft.com/office/drawing/2014/main" id="{CA231627-BBD8-127B-CD3B-CF985C89D866}"/>
              </a:ext>
            </a:extLst>
          </p:cNvPr>
          <p:cNvSpPr/>
          <p:nvPr/>
        </p:nvSpPr>
        <p:spPr>
          <a:xfrm>
            <a:off x="6406010" y="5743258"/>
            <a:ext cx="5380602" cy="490520"/>
          </a:xfrm>
          <a:prstGeom prst="roundRect">
            <a:avLst/>
          </a:prstGeom>
          <a:solidFill>
            <a:schemeClr val="bg1">
              <a:lumMod val="95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Lue lisää: </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sng"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Asiakas- ja potilasturvallisuusstrategia ja toimeenpanosuunnitelma 2022-2026 </a:t>
            </a:r>
            <a:r>
              <a:rPr kumimoji="0" lang="fi-FI" sz="1000" b="0" i="0" u="sng"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STM</a:t>
            </a:r>
            <a:endParaRPr kumimoji="0" lang="fi-FI" sz="1000" b="0" i="0" u="sng"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Content Placeholder 34">
            <a:extLst>
              <a:ext uri="{FF2B5EF4-FFF2-40B4-BE49-F238E27FC236}">
                <a16:creationId xmlns:a16="http://schemas.microsoft.com/office/drawing/2014/main" id="{509F0565-D4C8-4FF9-3B42-883C4F792B61}"/>
              </a:ext>
            </a:extLst>
          </p:cNvPr>
          <p:cNvSpPr>
            <a:spLocks noGrp="1"/>
          </p:cNvSpPr>
          <p:nvPr>
            <p:ph sz="half" idx="1"/>
          </p:nvPr>
        </p:nvSpPr>
        <p:spPr>
          <a:xfrm>
            <a:off x="451413" y="1825626"/>
            <a:ext cx="5853593" cy="4285842"/>
          </a:xfrm>
        </p:spPr>
        <p:txBody>
          <a:bodyPr vert="horz" lIns="91440" tIns="45720" rIns="91440" bIns="45720" numCol="1" spcCol="720000" rtlCol="0" anchor="t">
            <a:noAutofit/>
          </a:bodyPr>
          <a:lstStyle/>
          <a:p>
            <a:pPr marL="0" marR="0" lvl="0" indent="0" algn="l" defTabSz="914377" eaLnBrk="1" fontAlgn="auto" latinLnBrk="0" hangingPunct="1">
              <a:lnSpc>
                <a:spcPct val="100000"/>
              </a:lnSpc>
              <a:spcBef>
                <a:spcPts val="0"/>
              </a:spcBef>
              <a:spcAft>
                <a:spcPts val="600"/>
              </a:spcAft>
              <a:buClrTx/>
              <a:buSzTx/>
              <a:buFontTx/>
              <a:buNone/>
              <a:tabLst/>
              <a:defRPr/>
            </a:pPr>
            <a:r>
              <a:rPr kumimoji="0" lang="fi-FI" sz="2000" b="1" i="0" u="none" strike="noStrike" kern="1200" cap="none" spc="0" normalizeH="0" baseline="0" noProof="0" dirty="0">
                <a:ln>
                  <a:noFill/>
                </a:ln>
                <a:solidFill>
                  <a:srgbClr val="000000"/>
                </a:solidFill>
                <a:effectLst/>
                <a:uLnTx/>
                <a:uFillTx/>
                <a:latin typeface="Arial"/>
                <a:cs typeface="Times New Roman"/>
              </a:rPr>
              <a:t>Korjaavat toimenpiteet</a:t>
            </a:r>
          </a:p>
          <a:p>
            <a:pPr marL="0" lvl="1">
              <a:lnSpc>
                <a:spcPct val="110000"/>
              </a:lnSpc>
              <a:spcBef>
                <a:spcPts val="789"/>
              </a:spcBef>
              <a:spcAft>
                <a:spcPts val="175"/>
              </a:spcAft>
            </a:pPr>
            <a:r>
              <a:rPr lang="fi-FI" dirty="0">
                <a:latin typeface="Arial"/>
                <a:cs typeface="Arial"/>
              </a:rPr>
              <a:t>Riskienhallinnan prosessissa sovitaan todettujen haittatapahtumien ja epäkohtien korjaamiseen liittyvistä toimenpiteistä. Muutosta vaativien laatupoikkeamien juurisyyt selvitetään ja suunnitellaan tarvittavat toimenpiteet muutoksen aikaansaamiseksi. </a:t>
            </a:r>
            <a:r>
              <a:rPr lang="fi-FI" b="1" i="1" dirty="0">
                <a:latin typeface="Arial"/>
                <a:cs typeface="Arial"/>
              </a:rPr>
              <a:t>Korjaavista toimenpiteistä tehdään kirjaukset</a:t>
            </a:r>
            <a:r>
              <a:rPr lang="fi-FI" b="1" i="1" dirty="0">
                <a:highlight>
                  <a:srgbClr val="FFFF00"/>
                </a:highlight>
                <a:latin typeface="Arial"/>
                <a:cs typeface="Arial"/>
              </a:rPr>
              <a:t> vaaratilanne-järjestelmään. </a:t>
            </a:r>
            <a:endParaRPr lang="fi-FI" b="1" i="1">
              <a:highlight>
                <a:srgbClr val="FFFF00"/>
              </a:highlight>
            </a:endParaRPr>
          </a:p>
          <a:p>
            <a:pPr marL="0" lvl="1">
              <a:lnSpc>
                <a:spcPct val="110000"/>
              </a:lnSpc>
              <a:spcBef>
                <a:spcPts val="789"/>
              </a:spcBef>
              <a:spcAft>
                <a:spcPts val="175"/>
              </a:spcAft>
            </a:pPr>
            <a:r>
              <a:rPr lang="fi-FI" sz="1200" dirty="0">
                <a:latin typeface="Arial"/>
                <a:ea typeface="Inter" panose="02000503000000020004" pitchFamily="2" charset="0"/>
                <a:cs typeface="Arial"/>
              </a:rPr>
              <a:t>Yksikön esihenkilö seuraa säännöllisesti korjaavien toimenpiteiden toteutumista. Sovituista muutoksista työskentelyssä ja korjaavista toimenpiteistä tiedotetaan viipymättä henkilökunnalle ja muille yhteistyötahoille. </a:t>
            </a:r>
            <a:r>
              <a:rPr lang="fi-FI" dirty="0">
                <a:latin typeface="Arial"/>
                <a:ea typeface="Inter" panose="02000503000000020004" pitchFamily="2" charset="0"/>
                <a:cs typeface="Arial"/>
              </a:rPr>
              <a:t>P</a:t>
            </a:r>
            <a:r>
              <a:rPr lang="fi-FI" sz="1200" dirty="0">
                <a:latin typeface="Arial"/>
                <a:ea typeface="Inter" panose="02000503000000020004" pitchFamily="2" charset="0"/>
                <a:cs typeface="Arial"/>
              </a:rPr>
              <a:t>äivittäise</a:t>
            </a:r>
            <a:r>
              <a:rPr lang="fi-FI" dirty="0">
                <a:latin typeface="Arial"/>
                <a:ea typeface="Inter" panose="02000503000000020004" pitchFamily="2" charset="0"/>
                <a:cs typeface="Arial"/>
              </a:rPr>
              <a:t>ssä </a:t>
            </a:r>
            <a:r>
              <a:rPr lang="fi-FI" sz="1200" dirty="0">
                <a:latin typeface="Arial"/>
                <a:ea typeface="Inter" panose="02000503000000020004" pitchFamily="2" charset="0"/>
                <a:cs typeface="Arial"/>
              </a:rPr>
              <a:t>viestinnässä henkilökunnan kesken käytetään viestisovelluksia tai työkaluja, joilla henkilökunta pysyy ajan tasalla</a:t>
            </a:r>
            <a:r>
              <a:rPr lang="fi-FI" dirty="0">
                <a:latin typeface="Arial"/>
                <a:ea typeface="Inter" panose="02000503000000020004" pitchFamily="2" charset="0"/>
                <a:cs typeface="Arial"/>
              </a:rPr>
              <a:t> toimenpiteistä</a:t>
            </a:r>
            <a:r>
              <a:rPr lang="fi-FI" sz="1200" dirty="0">
                <a:latin typeface="Arial"/>
                <a:ea typeface="Inter" panose="02000503000000020004" pitchFamily="2" charset="0"/>
                <a:cs typeface="Arial"/>
              </a:rPr>
              <a:t>.</a:t>
            </a:r>
            <a:r>
              <a:rPr lang="fi-FI" dirty="0">
                <a:latin typeface="Arial"/>
                <a:ea typeface="Inter" panose="02000503000000020004" pitchFamily="2" charset="0"/>
                <a:cs typeface="Arial"/>
              </a:rPr>
              <a:t> </a:t>
            </a:r>
            <a:endParaRPr lang="fi-FI" sz="1200" dirty="0">
              <a:ea typeface="Inter" panose="02000503000000020004" pitchFamily="2" charset="0"/>
            </a:endParaRPr>
          </a:p>
          <a:p>
            <a:pPr marL="0" lvl="1">
              <a:lnSpc>
                <a:spcPct val="110000"/>
              </a:lnSpc>
              <a:spcBef>
                <a:spcPts val="789"/>
              </a:spcBef>
              <a:spcAft>
                <a:spcPts val="175"/>
              </a:spcAft>
            </a:pPr>
            <a:r>
              <a:rPr lang="fi-FI" b="1" i="1" dirty="0">
                <a:solidFill>
                  <a:schemeClr val="accent5"/>
                </a:solidFill>
                <a:latin typeface="Arial"/>
                <a:ea typeface="Inter" panose="02000503000000020004" pitchFamily="2" charset="0"/>
                <a:cs typeface="Arial"/>
              </a:rPr>
              <a:t>[Korvaa ja kuvaa tähän tarvittaessa tarkemmin korjaavien toimenpiteiden </a:t>
            </a:r>
            <a:r>
              <a:rPr lang="fi-FI" b="1" i="1" dirty="0">
                <a:solidFill>
                  <a:schemeClr val="accent5"/>
                </a:solidFill>
                <a:latin typeface="+mn-lt"/>
                <a:ea typeface="Inter" panose="02000503000000020004" pitchFamily="2" charset="0"/>
                <a:cs typeface="Arial"/>
              </a:rPr>
              <a:t>seuranta ja kirjaaminen.]</a:t>
            </a:r>
          </a:p>
        </p:txBody>
      </p:sp>
      <p:sp>
        <p:nvSpPr>
          <p:cNvPr id="13" name="Rectangle 12">
            <a:extLst>
              <a:ext uri="{FF2B5EF4-FFF2-40B4-BE49-F238E27FC236}">
                <a16:creationId xmlns:a16="http://schemas.microsoft.com/office/drawing/2014/main" id="{C8D307F4-6725-C95B-0579-E060FF0CFC77}"/>
              </a:ext>
            </a:extLst>
          </p:cNvPr>
          <p:cNvSpPr/>
          <p:nvPr/>
        </p:nvSpPr>
        <p:spPr>
          <a:xfrm>
            <a:off x="6406010" y="1825626"/>
            <a:ext cx="5380602" cy="3782694"/>
          </a:xfrm>
          <a:prstGeom prst="rect">
            <a:avLst/>
          </a:prstGeom>
          <a:solidFill>
            <a:schemeClr val="bg1"/>
          </a:solidFill>
          <a:ln w="19050">
            <a:solidFill>
              <a:schemeClr val="accent5">
                <a:lumMod val="20000"/>
                <a:lumOff val="8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mn-cs"/>
              </a:rPr>
              <a:t>Henkilöstön osallistaminen korjaavien toimenpiteiden suunnitteluun ja toteutukseen:</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mn-cs"/>
              </a:rPr>
              <a:t>[</a:t>
            </a:r>
            <a:r>
              <a:rPr kumimoji="0" lang="fi-FI" sz="120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mn-cs"/>
              </a:rPr>
              <a:t>Korvaa tämä tekstikappale kuvauksella: Miten henkilöstöä </a:t>
            </a:r>
            <a:r>
              <a:rPr kumimoji="0" lang="fi-FI" sz="1200" b="0" i="0" u="none" strike="noStrike" kern="1200" cap="none" spc="0" normalizeH="0" baseline="0" noProof="0" dirty="0" err="1">
                <a:ln>
                  <a:noFill/>
                </a:ln>
                <a:solidFill>
                  <a:srgbClr val="000000"/>
                </a:solidFill>
                <a:effectLst/>
                <a:uLnTx/>
                <a:uFillTx/>
                <a:latin typeface="Arial" panose="020B0604020202020204"/>
                <a:ea typeface="Inter" panose="02000503000000020004" pitchFamily="2" charset="0"/>
                <a:cs typeface="+mn-cs"/>
              </a:rPr>
              <a:t>osallistetaan</a:t>
            </a:r>
            <a:r>
              <a:rPr kumimoji="0" lang="fi-FI" sz="120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mn-cs"/>
              </a:rPr>
              <a:t> korjaavien toimenpiteiden suunnitteluun ja toteutukseen? Miten sovituista muutoksista työskentelyssä ja muista korjaavista toimenpiteistä tiedotetaan henkilökunnalle ja muille yhteistyötahoille?</a:t>
            </a:r>
            <a:endParaRPr kumimoji="0" lang="fi-FI" sz="120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Arial"/>
            </a:endParaRPr>
          </a:p>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highlight>
                  <a:srgbClr val="FFFF00"/>
                </a:highlight>
                <a:uLnTx/>
                <a:uFillTx/>
                <a:latin typeface="Arial" panose="020B0604020202020204"/>
                <a:ea typeface="Inter" panose="02000503000000020004" pitchFamily="2" charset="0"/>
                <a:cs typeface="+mn-cs"/>
              </a:rPr>
              <a:t>[</a:t>
            </a:r>
            <a:r>
              <a:rPr kumimoji="0" lang="en-US" sz="1200" b="0" i="0" u="none" strike="noStrike" kern="1200" cap="none" spc="0" normalizeH="0" baseline="0" noProof="0" err="1">
                <a:ln>
                  <a:noFill/>
                </a:ln>
                <a:solidFill>
                  <a:srgbClr val="000000"/>
                </a:solidFill>
                <a:effectLst/>
                <a:highlight>
                  <a:srgbClr val="FFFF00"/>
                </a:highlight>
                <a:uLnTx/>
                <a:uFillTx/>
                <a:latin typeface="Arial" panose="020B0604020202020204"/>
                <a:ea typeface="Inter" panose="02000503000000020004" pitchFamily="2" charset="0"/>
                <a:cs typeface="+mn-cs"/>
              </a:rPr>
              <a:t>Mitkä</a:t>
            </a:r>
            <a:r>
              <a:rPr kumimoji="0" lang="en-US" sz="1200" b="0" i="0" u="none" strike="noStrike" kern="1200" cap="none" spc="0" normalizeH="0" baseline="0" noProof="0" dirty="0">
                <a:ln>
                  <a:noFill/>
                </a:ln>
                <a:solidFill>
                  <a:srgbClr val="000000"/>
                </a:solidFill>
                <a:effectLst/>
                <a:highlight>
                  <a:srgbClr val="FFFF00"/>
                </a:highlight>
                <a:uLnTx/>
                <a:uFillTx/>
                <a:latin typeface="Arial" panose="020B0604020202020204"/>
                <a:ea typeface="Inter" panose="02000503000000020004" pitchFamily="2" charset="0"/>
                <a:cs typeface="+mn-cs"/>
              </a:rPr>
              <a:t> </a:t>
            </a:r>
            <a:r>
              <a:rPr kumimoji="0" lang="en-US" sz="1200" b="0" i="0" u="none" strike="noStrike" kern="1200" cap="none" spc="0" normalizeH="0" baseline="0" noProof="0" err="1">
                <a:ln>
                  <a:noFill/>
                </a:ln>
                <a:solidFill>
                  <a:srgbClr val="000000"/>
                </a:solidFill>
                <a:effectLst/>
                <a:highlight>
                  <a:srgbClr val="FFFF00"/>
                </a:highlight>
                <a:uLnTx/>
                <a:uFillTx/>
                <a:latin typeface="Arial" panose="020B0604020202020204"/>
                <a:ea typeface="Inter" panose="02000503000000020004" pitchFamily="2" charset="0"/>
                <a:cs typeface="+mn-cs"/>
              </a:rPr>
              <a:t>ovat</a:t>
            </a:r>
            <a:r>
              <a:rPr kumimoji="0" lang="en-US" sz="1200" b="0" i="0" u="none" strike="noStrike" kern="1200" cap="none" spc="0" normalizeH="0" baseline="0" noProof="0" dirty="0">
                <a:ln>
                  <a:noFill/>
                </a:ln>
                <a:solidFill>
                  <a:srgbClr val="000000"/>
                </a:solidFill>
                <a:effectLst/>
                <a:highlight>
                  <a:srgbClr val="FFFF00"/>
                </a:highlight>
                <a:uLnTx/>
                <a:uFillTx/>
                <a:latin typeface="Arial" panose="020B0604020202020204"/>
                <a:ea typeface="Inter" panose="02000503000000020004" pitchFamily="2" charset="0"/>
                <a:cs typeface="+mn-cs"/>
              </a:rPr>
              <a:t>  </a:t>
            </a:r>
            <a:r>
              <a:rPr kumimoji="0" lang="en-US" sz="1200" b="0" i="0" u="none" strike="noStrike" kern="1200" cap="none" spc="0" normalizeH="0" baseline="0" noProof="0" err="1">
                <a:ln>
                  <a:noFill/>
                </a:ln>
                <a:solidFill>
                  <a:srgbClr val="000000"/>
                </a:solidFill>
                <a:effectLst/>
                <a:highlight>
                  <a:srgbClr val="FFFF00"/>
                </a:highlight>
                <a:uLnTx/>
                <a:uFillTx/>
                <a:latin typeface="Arial" panose="020B0604020202020204"/>
                <a:ea typeface="Inter" panose="02000503000000020004" pitchFamily="2" charset="0"/>
                <a:cs typeface="+mn-cs"/>
              </a:rPr>
              <a:t>asiakas</a:t>
            </a:r>
            <a:r>
              <a:rPr kumimoji="0" lang="en-US" sz="1200" b="0" i="0" u="none" strike="noStrike" kern="1200" cap="none" spc="0" normalizeH="0" baseline="0" noProof="0" dirty="0">
                <a:ln>
                  <a:noFill/>
                </a:ln>
                <a:solidFill>
                  <a:srgbClr val="000000"/>
                </a:solidFill>
                <a:effectLst/>
                <a:highlight>
                  <a:srgbClr val="FFFF00"/>
                </a:highlight>
                <a:uLnTx/>
                <a:uFillTx/>
                <a:latin typeface="Arial" panose="020B0604020202020204"/>
                <a:ea typeface="Inter" panose="02000503000000020004" pitchFamily="2" charset="0"/>
                <a:cs typeface="+mn-cs"/>
              </a:rPr>
              <a:t>- ja </a:t>
            </a:r>
            <a:r>
              <a:rPr kumimoji="0" lang="en-US" sz="1200" b="0" i="0" u="none" strike="noStrike" kern="1200" cap="none" spc="0" normalizeH="0" baseline="0" noProof="0" err="1">
                <a:ln>
                  <a:noFill/>
                </a:ln>
                <a:solidFill>
                  <a:srgbClr val="000000"/>
                </a:solidFill>
                <a:effectLst/>
                <a:highlight>
                  <a:srgbClr val="FFFF00"/>
                </a:highlight>
                <a:uLnTx/>
                <a:uFillTx/>
                <a:latin typeface="Arial" panose="020B0604020202020204"/>
                <a:ea typeface="Inter" panose="02000503000000020004" pitchFamily="2" charset="0"/>
                <a:cs typeface="+mn-cs"/>
              </a:rPr>
              <a:t>potilasturvallisuuden</a:t>
            </a:r>
            <a:r>
              <a:rPr kumimoji="0" lang="en-US" sz="1200" b="0" i="0" u="none" strike="noStrike" kern="1200" cap="none" spc="0" normalizeH="0" baseline="0" noProof="0" dirty="0">
                <a:ln>
                  <a:noFill/>
                </a:ln>
                <a:solidFill>
                  <a:srgbClr val="000000"/>
                </a:solidFill>
                <a:effectLst/>
                <a:highlight>
                  <a:srgbClr val="FFFF00"/>
                </a:highlight>
                <a:uLnTx/>
                <a:uFillTx/>
                <a:latin typeface="Arial" panose="020B0604020202020204"/>
                <a:ea typeface="Inter" panose="02000503000000020004" pitchFamily="2" charset="0"/>
                <a:cs typeface="+mn-cs"/>
              </a:rPr>
              <a:t> </a:t>
            </a:r>
            <a:r>
              <a:rPr kumimoji="0" lang="en-US" sz="1200" b="0" i="0" u="none" strike="noStrike" kern="1200" cap="none" spc="0" normalizeH="0" baseline="0" noProof="0" err="1">
                <a:ln>
                  <a:noFill/>
                </a:ln>
                <a:solidFill>
                  <a:srgbClr val="000000"/>
                </a:solidFill>
                <a:effectLst/>
                <a:highlight>
                  <a:srgbClr val="FFFF00"/>
                </a:highlight>
                <a:uLnTx/>
                <a:uFillTx/>
                <a:latin typeface="Arial" panose="020B0604020202020204"/>
                <a:ea typeface="Inter" panose="02000503000000020004" pitchFamily="2" charset="0"/>
                <a:cs typeface="+mn-cs"/>
              </a:rPr>
              <a:t>kannalta</a:t>
            </a:r>
            <a:r>
              <a:rPr kumimoji="0" lang="en-US" sz="1200" b="0" i="0" u="none" strike="noStrike" kern="1200" cap="none" spc="0" normalizeH="0" baseline="0" noProof="0" dirty="0">
                <a:ln>
                  <a:noFill/>
                </a:ln>
                <a:solidFill>
                  <a:srgbClr val="000000"/>
                </a:solidFill>
                <a:effectLst/>
                <a:highlight>
                  <a:srgbClr val="FFFF00"/>
                </a:highlight>
                <a:uLnTx/>
                <a:uFillTx/>
                <a:latin typeface="Arial" panose="020B0604020202020204"/>
                <a:ea typeface="Inter" panose="02000503000000020004" pitchFamily="2" charset="0"/>
                <a:cs typeface="+mn-cs"/>
              </a:rPr>
              <a:t> </a:t>
            </a:r>
            <a:r>
              <a:rPr kumimoji="0" lang="en-US" sz="1200" b="0" i="0" u="none" strike="noStrike" kern="1200" cap="none" spc="0" normalizeH="0" baseline="0" noProof="0" err="1">
                <a:ln>
                  <a:noFill/>
                </a:ln>
                <a:solidFill>
                  <a:srgbClr val="000000"/>
                </a:solidFill>
                <a:effectLst/>
                <a:highlight>
                  <a:srgbClr val="FFFF00"/>
                </a:highlight>
                <a:uLnTx/>
                <a:uFillTx/>
                <a:latin typeface="Arial" panose="020B0604020202020204"/>
                <a:ea typeface="Inter" panose="02000503000000020004" pitchFamily="2" charset="0"/>
                <a:cs typeface="+mn-cs"/>
              </a:rPr>
              <a:t>palveluyksikön</a:t>
            </a:r>
            <a:r>
              <a:rPr kumimoji="0" lang="en-US" sz="1200" b="0" i="0" u="none" strike="noStrike" kern="1200" cap="none" spc="0" normalizeH="0" baseline="0" noProof="0" dirty="0">
                <a:ln>
                  <a:noFill/>
                </a:ln>
                <a:solidFill>
                  <a:srgbClr val="000000"/>
                </a:solidFill>
                <a:effectLst/>
                <a:highlight>
                  <a:srgbClr val="FFFF00"/>
                </a:highlight>
                <a:uLnTx/>
                <a:uFillTx/>
                <a:latin typeface="Arial" panose="020B0604020202020204"/>
                <a:ea typeface="Inter" panose="02000503000000020004" pitchFamily="2" charset="0"/>
                <a:cs typeface="+mn-cs"/>
              </a:rPr>
              <a:t> </a:t>
            </a:r>
            <a:r>
              <a:rPr kumimoji="0" lang="en-US" sz="1200" b="0" i="0" u="none" strike="noStrike" kern="1200" cap="none" spc="0" normalizeH="0" baseline="0" noProof="0" err="1">
                <a:ln>
                  <a:noFill/>
                </a:ln>
                <a:solidFill>
                  <a:srgbClr val="000000"/>
                </a:solidFill>
                <a:effectLst/>
                <a:highlight>
                  <a:srgbClr val="FFFF00"/>
                </a:highlight>
                <a:uLnTx/>
                <a:uFillTx/>
                <a:latin typeface="Arial" panose="020B0604020202020204"/>
                <a:ea typeface="Inter" panose="02000503000000020004" pitchFamily="2" charset="0"/>
                <a:cs typeface="+mn-cs"/>
              </a:rPr>
              <a:t>toiminnan</a:t>
            </a:r>
            <a:r>
              <a:rPr kumimoji="0" lang="en-US" sz="1200" b="0" i="0" u="none" strike="noStrike" kern="1200" cap="none" spc="0" normalizeH="0" baseline="0" noProof="0" dirty="0">
                <a:ln>
                  <a:noFill/>
                </a:ln>
                <a:solidFill>
                  <a:srgbClr val="000000"/>
                </a:solidFill>
                <a:effectLst/>
                <a:highlight>
                  <a:srgbClr val="FFFF00"/>
                </a:highlight>
                <a:uLnTx/>
                <a:uFillTx/>
                <a:latin typeface="Arial" panose="020B0604020202020204"/>
                <a:ea typeface="Inter" panose="02000503000000020004" pitchFamily="2" charset="0"/>
                <a:cs typeface="+mn-cs"/>
              </a:rPr>
              <a:t> </a:t>
            </a:r>
            <a:r>
              <a:rPr kumimoji="0" lang="en-US" sz="1200" b="0" i="0" u="none" strike="noStrike" kern="1200" cap="none" spc="0" normalizeH="0" baseline="0" noProof="0" err="1">
                <a:ln>
                  <a:noFill/>
                </a:ln>
                <a:solidFill>
                  <a:srgbClr val="000000"/>
                </a:solidFill>
                <a:effectLst/>
                <a:highlight>
                  <a:srgbClr val="FFFF00"/>
                </a:highlight>
                <a:uLnTx/>
                <a:uFillTx/>
                <a:latin typeface="Arial" panose="020B0604020202020204"/>
                <a:ea typeface="Inter" panose="02000503000000020004" pitchFamily="2" charset="0"/>
                <a:cs typeface="+mn-cs"/>
              </a:rPr>
              <a:t>keskeiset</a:t>
            </a:r>
            <a:r>
              <a:rPr kumimoji="0" lang="en-US" sz="1200" b="0" i="0" u="none" strike="noStrike" kern="1200" cap="none" spc="0" normalizeH="0" baseline="0" noProof="0" dirty="0">
                <a:ln>
                  <a:noFill/>
                </a:ln>
                <a:solidFill>
                  <a:srgbClr val="000000"/>
                </a:solidFill>
                <a:effectLst/>
                <a:highlight>
                  <a:srgbClr val="FFFF00"/>
                </a:highlight>
                <a:uLnTx/>
                <a:uFillTx/>
                <a:latin typeface="Arial" panose="020B0604020202020204"/>
                <a:ea typeface="Inter" panose="02000503000000020004" pitchFamily="2" charset="0"/>
                <a:cs typeface="+mn-cs"/>
              </a:rPr>
              <a:t> </a:t>
            </a:r>
            <a:r>
              <a:rPr kumimoji="0" lang="en-US" sz="1200" b="0" i="0" u="none" strike="noStrike" kern="1200" cap="none" spc="0" normalizeH="0" baseline="0" noProof="0" err="1">
                <a:ln>
                  <a:noFill/>
                </a:ln>
                <a:solidFill>
                  <a:srgbClr val="000000"/>
                </a:solidFill>
                <a:effectLst/>
                <a:highlight>
                  <a:srgbClr val="FFFF00"/>
                </a:highlight>
                <a:uLnTx/>
                <a:uFillTx/>
                <a:latin typeface="Arial" panose="020B0604020202020204"/>
                <a:ea typeface="Inter" panose="02000503000000020004" pitchFamily="2" charset="0"/>
                <a:cs typeface="+mn-cs"/>
              </a:rPr>
              <a:t>riskit</a:t>
            </a:r>
            <a:r>
              <a:rPr kumimoji="0" lang="en-US" sz="1200" b="0" i="0" u="none" strike="noStrike" kern="1200" cap="none" spc="0" normalizeH="0" baseline="0" noProof="0" dirty="0">
                <a:ln>
                  <a:noFill/>
                </a:ln>
                <a:solidFill>
                  <a:srgbClr val="000000"/>
                </a:solidFill>
                <a:effectLst/>
                <a:highlight>
                  <a:srgbClr val="FFFF00"/>
                </a:highlight>
                <a:uLnTx/>
                <a:uFillTx/>
                <a:latin typeface="Arial" panose="020B0604020202020204"/>
                <a:ea typeface="Inter" panose="02000503000000020004" pitchFamily="2" charset="0"/>
                <a:cs typeface="+mn-cs"/>
              </a:rPr>
              <a:t>]</a:t>
            </a:r>
            <a:endParaRPr kumimoji="0" lang="en-US" sz="800" b="0" i="0" u="none" strike="noStrike" kern="1200" cap="none" spc="0" normalizeH="0" baseline="30000" noProof="0" dirty="0">
              <a:ln>
                <a:noFill/>
              </a:ln>
              <a:solidFill>
                <a:srgbClr val="000000"/>
              </a:solidFill>
              <a:effectLst/>
              <a:highlight>
                <a:srgbClr val="FFFF00"/>
              </a:highlight>
              <a:uLnTx/>
              <a:uFillTx/>
              <a:latin typeface="Arial" panose="020B0604020202020204"/>
              <a:ea typeface="+mn-ea"/>
              <a:cs typeface="Arial"/>
            </a:endParaRPr>
          </a:p>
        </p:txBody>
      </p:sp>
      <p:sp>
        <p:nvSpPr>
          <p:cNvPr id="14" name="TextBox 13">
            <a:extLst>
              <a:ext uri="{FF2B5EF4-FFF2-40B4-BE49-F238E27FC236}">
                <a16:creationId xmlns:a16="http://schemas.microsoft.com/office/drawing/2014/main" id="{4CC3D14E-1476-AB25-CC94-07C627623504}"/>
              </a:ext>
            </a:extLst>
          </p:cNvPr>
          <p:cNvSpPr txBox="1"/>
          <p:nvPr/>
        </p:nvSpPr>
        <p:spPr>
          <a:xfrm>
            <a:off x="451413" y="746532"/>
            <a:ext cx="2626338" cy="215444"/>
          </a:xfrm>
          <a:prstGeom prst="rect">
            <a:avLst/>
          </a:prstGeom>
          <a:noFill/>
        </p:spPr>
        <p:txBody>
          <a:bodyPr wrap="none" lIns="90000" tIns="0" rIns="90000" bIns="0"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008B"/>
                </a:solidFill>
                <a:effectLst/>
                <a:uLnTx/>
                <a:uFillTx/>
                <a:latin typeface="Arial" panose="020B0604020202020204"/>
                <a:ea typeface="Inter" panose="02000503000000020004" pitchFamily="2" charset="0"/>
                <a:cs typeface="Times New Roman" panose="02020603050405020304" pitchFamily="18" charset="0"/>
              </a:rPr>
              <a:t>Omavalvonnan toimeenpano</a:t>
            </a:r>
            <a:endParaRPr kumimoji="0" lang="fi-FI" sz="1400" b="1" i="0" u="none" strike="noStrike" kern="1200" cap="none" spc="0" normalizeH="0" baseline="0" noProof="0">
              <a:ln>
                <a:noFill/>
              </a:ln>
              <a:solidFill>
                <a:srgbClr val="00FF00"/>
              </a:solidFill>
              <a:effectLst/>
              <a:uLnTx/>
              <a:uFillTx/>
              <a:latin typeface="Arial" panose="020B0604020202020204"/>
              <a:ea typeface="+mn-ea"/>
              <a:cs typeface="+mn-cs"/>
            </a:endParaRPr>
          </a:p>
        </p:txBody>
      </p:sp>
      <p:sp>
        <p:nvSpPr>
          <p:cNvPr id="39" name="Title 27">
            <a:extLst>
              <a:ext uri="{FF2B5EF4-FFF2-40B4-BE49-F238E27FC236}">
                <a16:creationId xmlns:a16="http://schemas.microsoft.com/office/drawing/2014/main" id="{394A72EB-34D9-5FC2-AB20-86EA13EB8856}"/>
              </a:ext>
            </a:extLst>
          </p:cNvPr>
          <p:cNvSpPr>
            <a:spLocks noGrp="1"/>
          </p:cNvSpPr>
          <p:nvPr>
            <p:ph type="title"/>
          </p:nvPr>
        </p:nvSpPr>
        <p:spPr>
          <a:xfrm>
            <a:off x="451413" y="822684"/>
            <a:ext cx="11289174" cy="868004"/>
          </a:xfrm>
        </p:spPr>
        <p:txBody>
          <a:bodyPr vert="horz">
            <a:normAutofit/>
          </a:bodyPr>
          <a:lstStyle/>
          <a:p>
            <a:r>
              <a:rPr lang="fi-FI">
                <a:solidFill>
                  <a:schemeClr val="accent5"/>
                </a:solidFill>
                <a:latin typeface="+mj-lt"/>
                <a:ea typeface="Inter" panose="02000503000000020004" pitchFamily="2" charset="0"/>
                <a:cs typeface="Times New Roman" panose="02020603050405020304" pitchFamily="18" charset="0"/>
              </a:rPr>
              <a:t>Riskienhallinnan järjestelmät ja menettelytavat (3/3)</a:t>
            </a:r>
          </a:p>
        </p:txBody>
      </p:sp>
      <p:grpSp>
        <p:nvGrpSpPr>
          <p:cNvPr id="2" name="Ryhmä 1">
            <a:extLst>
              <a:ext uri="{FF2B5EF4-FFF2-40B4-BE49-F238E27FC236}">
                <a16:creationId xmlns:a16="http://schemas.microsoft.com/office/drawing/2014/main" id="{42DBE7B7-824D-D5E6-056C-10DCE08D6AAB}"/>
              </a:ext>
            </a:extLst>
          </p:cNvPr>
          <p:cNvGrpSpPr/>
          <p:nvPr/>
        </p:nvGrpSpPr>
        <p:grpSpPr>
          <a:xfrm>
            <a:off x="4928896" y="468949"/>
            <a:ext cx="2338976" cy="45719"/>
            <a:chOff x="4928896" y="468949"/>
            <a:chExt cx="2338976" cy="45719"/>
          </a:xfrm>
        </p:grpSpPr>
        <p:sp>
          <p:nvSpPr>
            <p:cNvPr id="4" name="Rectangle 42">
              <a:extLst>
                <a:ext uri="{FF2B5EF4-FFF2-40B4-BE49-F238E27FC236}">
                  <a16:creationId xmlns:a16="http://schemas.microsoft.com/office/drawing/2014/main" id="{E253CF61-1F65-0439-FAC8-4F1F7E464C6D}"/>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3">
              <a:extLst>
                <a:ext uri="{FF2B5EF4-FFF2-40B4-BE49-F238E27FC236}">
                  <a16:creationId xmlns:a16="http://schemas.microsoft.com/office/drawing/2014/main" id="{E5B2B6E3-22D0-4EFF-AD4D-8B5D29623348}"/>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44">
              <a:extLst>
                <a:ext uri="{FF2B5EF4-FFF2-40B4-BE49-F238E27FC236}">
                  <a16:creationId xmlns:a16="http://schemas.microsoft.com/office/drawing/2014/main" id="{50C5F6E3-24E6-3301-216A-5B476230687D}"/>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45">
              <a:extLst>
                <a:ext uri="{FF2B5EF4-FFF2-40B4-BE49-F238E27FC236}">
                  <a16:creationId xmlns:a16="http://schemas.microsoft.com/office/drawing/2014/main" id="{400CA21A-3C5D-1D28-231E-C6715BA14D1C}"/>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46">
              <a:extLst>
                <a:ext uri="{FF2B5EF4-FFF2-40B4-BE49-F238E27FC236}">
                  <a16:creationId xmlns:a16="http://schemas.microsoft.com/office/drawing/2014/main" id="{1F04EFDC-8824-131A-4126-92A8BB73A5FE}"/>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47">
              <a:extLst>
                <a:ext uri="{FF2B5EF4-FFF2-40B4-BE49-F238E27FC236}">
                  <a16:creationId xmlns:a16="http://schemas.microsoft.com/office/drawing/2014/main" id="{F2A55AFF-2617-E570-E85A-F950DAA0C21F}"/>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292021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F0F31A7-3682-9E4D-1442-ED08F5E530F0}"/>
              </a:ext>
            </a:extLst>
          </p:cNvPr>
          <p:cNvSpPr/>
          <p:nvPr/>
        </p:nvSpPr>
        <p:spPr>
          <a:xfrm>
            <a:off x="572755" y="1010349"/>
            <a:ext cx="1618571"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BD8BDFD7-16B8-934F-F9DF-DEF4D9DB04B0}"/>
              </a:ext>
            </a:extLst>
          </p:cNvPr>
          <p:cNvSpPr/>
          <p:nvPr/>
        </p:nvSpPr>
        <p:spPr>
          <a:xfrm>
            <a:off x="2326353" y="1010349"/>
            <a:ext cx="1933344"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F79E353B-B4F8-6173-0062-068F91DCF2F5}"/>
              </a:ext>
            </a:extLst>
          </p:cNvPr>
          <p:cNvSpPr/>
          <p:nvPr/>
        </p:nvSpPr>
        <p:spPr>
          <a:xfrm>
            <a:off x="4400754" y="1010349"/>
            <a:ext cx="3155360"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DAD4B160-0472-5C68-C4DA-1B49092E330A}"/>
              </a:ext>
            </a:extLst>
          </p:cNvPr>
          <p:cNvSpPr/>
          <p:nvPr/>
        </p:nvSpPr>
        <p:spPr>
          <a:xfrm>
            <a:off x="7697172" y="1010349"/>
            <a:ext cx="2404650"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9FAEA14E-E8C0-2D08-55F5-13C398F17975}"/>
              </a:ext>
            </a:extLst>
          </p:cNvPr>
          <p:cNvSpPr/>
          <p:nvPr/>
        </p:nvSpPr>
        <p:spPr>
          <a:xfrm>
            <a:off x="10236847" y="1010349"/>
            <a:ext cx="1493154"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8" name="Straight Connector 37">
            <a:extLst>
              <a:ext uri="{FF2B5EF4-FFF2-40B4-BE49-F238E27FC236}">
                <a16:creationId xmlns:a16="http://schemas.microsoft.com/office/drawing/2014/main" id="{58D80CAE-9841-9236-0A98-B946F9C253A4}"/>
              </a:ext>
            </a:extLst>
          </p:cNvPr>
          <p:cNvCxnSpPr>
            <a:cxnSpLocks/>
          </p:cNvCxnSpPr>
          <p:nvPr/>
        </p:nvCxnSpPr>
        <p:spPr>
          <a:xfrm>
            <a:off x="1489941" y="2075875"/>
            <a:ext cx="9177401" cy="0"/>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D2809E9-8CB0-B61B-D7A6-106D6A743F0F}"/>
              </a:ext>
            </a:extLst>
          </p:cNvPr>
          <p:cNvSpPr/>
          <p:nvPr/>
        </p:nvSpPr>
        <p:spPr>
          <a:xfrm>
            <a:off x="451413" y="2629837"/>
            <a:ext cx="2030960" cy="236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3443E7B0-4063-49E2-6A84-2AC168071D49}"/>
              </a:ext>
            </a:extLst>
          </p:cNvPr>
          <p:cNvSpPr/>
          <p:nvPr/>
        </p:nvSpPr>
        <p:spPr>
          <a:xfrm>
            <a:off x="7726608" y="2447046"/>
            <a:ext cx="2375114" cy="17455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marR="0" lvl="0" indent="-99450"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784B4C5B-D429-514A-79E3-E6B4E520756E}"/>
              </a:ext>
            </a:extLst>
          </p:cNvPr>
          <p:cNvSpPr/>
          <p:nvPr/>
        </p:nvSpPr>
        <p:spPr>
          <a:xfrm>
            <a:off x="9754468" y="2701409"/>
            <a:ext cx="2030960" cy="236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 name="Straight Connector 28">
            <a:extLst>
              <a:ext uri="{FF2B5EF4-FFF2-40B4-BE49-F238E27FC236}">
                <a16:creationId xmlns:a16="http://schemas.microsoft.com/office/drawing/2014/main" id="{D3B9094E-9D52-4E42-20ED-746429835959}"/>
              </a:ext>
            </a:extLst>
          </p:cNvPr>
          <p:cNvCxnSpPr>
            <a:cxnSpLocks/>
          </p:cNvCxnSpPr>
          <p:nvPr/>
        </p:nvCxnSpPr>
        <p:spPr>
          <a:xfrm>
            <a:off x="451413" y="2629837"/>
            <a:ext cx="11403552" cy="0"/>
          </a:xfrm>
          <a:prstGeom prst="line">
            <a:avLst/>
          </a:prstGeom>
          <a:ln w="22225">
            <a:solidFill>
              <a:srgbClr val="EDEDF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A48B8E9-D627-1CAB-1108-ED5BB16EEFC3}"/>
              </a:ext>
            </a:extLst>
          </p:cNvPr>
          <p:cNvCxnSpPr>
            <a:cxnSpLocks/>
          </p:cNvCxnSpPr>
          <p:nvPr/>
        </p:nvCxnSpPr>
        <p:spPr>
          <a:xfrm>
            <a:off x="2118429" y="2253129"/>
            <a:ext cx="8842836" cy="726"/>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0FA7B37-8285-AD2F-4162-0FBAF6F2C113}"/>
              </a:ext>
            </a:extLst>
          </p:cNvPr>
          <p:cNvSpPr>
            <a:spLocks/>
          </p:cNvSpPr>
          <p:nvPr/>
        </p:nvSpPr>
        <p:spPr>
          <a:xfrm>
            <a:off x="2297000" y="2552497"/>
            <a:ext cx="1880665" cy="8765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a:rPr>
              <a:t>•Ilmoitus esihenkilölle ja täyttämällä henkilökunnan ilmoitusvelvollisuus -lomake</a:t>
            </a:r>
            <a:r>
              <a:rPr kumimoji="0" lang="fi-FI" sz="900" b="1" i="1" u="none" strike="noStrike" kern="1200" cap="none" spc="0" normalizeH="0" baseline="0" noProof="0" dirty="0">
                <a:ln>
                  <a:noFill/>
                </a:ln>
                <a:solidFill>
                  <a:srgbClr val="000000"/>
                </a:solidFill>
                <a:effectLst/>
                <a:uLnTx/>
                <a:uFillTx/>
                <a:latin typeface="Arial" panose="020B0604020202020204"/>
                <a:ea typeface="+mn-ea"/>
                <a:cs typeface="Arial"/>
              </a:rPr>
              <a:t>*</a:t>
            </a:r>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a:rPr>
              <a:t>•Yksityisen palveluntuottajan velvollisuus on ilmoittaa palvelun järjestäjälle (sopimuksen vastuuhenkilö) epäkohdista </a:t>
            </a:r>
            <a:endParaRPr kumimoji="0" lang="fi-FI" sz="9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a:p>
            <a:pPr marL="0" marR="0" lvl="0" indent="0" algn="l" defTabSz="914286" rtl="0" eaLnBrk="1" fontAlgn="auto" latinLnBrk="0" hangingPunct="1">
              <a:lnSpc>
                <a:spcPct val="100000"/>
              </a:lnSpc>
              <a:spcBef>
                <a:spcPts val="200"/>
              </a:spcBef>
              <a:spcAft>
                <a:spcPts val="0"/>
              </a:spcAft>
              <a:buClrTx/>
              <a:buSzTx/>
              <a:buFont typeface="Arial" panose="020B0604020202020204" pitchFamily="34" charset="0"/>
              <a:buNone/>
              <a:tabLst/>
              <a:defRPr/>
            </a:pPr>
            <a:endParaRPr kumimoji="0" lang="fi-FI" sz="800" b="1" i="1"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16" name="Rectangle 15">
            <a:extLst>
              <a:ext uri="{FF2B5EF4-FFF2-40B4-BE49-F238E27FC236}">
                <a16:creationId xmlns:a16="http://schemas.microsoft.com/office/drawing/2014/main" id="{AA6DEBE2-2138-109F-C0AE-7F672FD398BC}"/>
              </a:ext>
            </a:extLst>
          </p:cNvPr>
          <p:cNvSpPr>
            <a:spLocks/>
          </p:cNvSpPr>
          <p:nvPr/>
        </p:nvSpPr>
        <p:spPr>
          <a:xfrm>
            <a:off x="4348160" y="2552497"/>
            <a:ext cx="3207954" cy="8816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•Esihenkilö käsittelee ilmoituksen ja tekee tarvittavat selvitykset ja toimenpiteet epäkohdan tai sen uhan poistamiseksi yksikössä</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Arial"/>
            </a:endParaRPr>
          </a:p>
          <a:p>
            <a:pPr marL="171450" marR="0" lvl="0" indent="-171450" algn="l" defTabSz="914286" rtl="0" eaLnBrk="1" fontAlgn="auto" latinLnBrk="0" hangingPunct="1">
              <a:lnSpc>
                <a:spcPct val="100000"/>
              </a:lnSpc>
              <a:spcBef>
                <a:spcPts val="0"/>
              </a:spcBef>
              <a:spcAft>
                <a:spcPts val="0"/>
              </a:spcAft>
              <a:buClrTx/>
              <a:buSzTx/>
              <a:buFont typeface="Arial"/>
              <a:buChar char="•"/>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a:rPr>
              <a:t>Esihenkilö ilmoittaa asiasta palvelu- tai tulosaluepäällikölle</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a:rPr>
              <a:t>•Esihenkilö toimittaa lomakkeen Eloisan kirjaamoon, josta asia avataan asianhallintajärjestelmässä yksikön vastuuhenkilölle (palvelu- tai tulosaluepäällikkö) </a:t>
            </a:r>
            <a:endParaRPr kumimoji="0" lang="fi-FI" sz="18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•Keskustelu tarvittaessa asiakkaan ja omaisen kanssa</a:t>
            </a:r>
            <a:endParaRPr kumimoji="0" lang="fi-FI" sz="9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•Asian selvittäminen tarvittaessa palvelualuetasolla</a:t>
            </a:r>
            <a:endParaRPr kumimoji="0" lang="fi-FI" sz="9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•Yksikön vastuuhenkilö (palvelu- tai tulosaluepäällikkö) käy läpi ilmoituksen ja toimenpiteet, joihin on ryhdytty, ja tekee tarvittaessa täydennykset lomakkeeseen ja määrittää ovatko tehdyt toimenpiteet riittävät.</a:t>
            </a:r>
            <a:endParaRPr kumimoji="0" lang="fi-FI" sz="9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a:p>
            <a:pPr marL="0" marR="0" lvl="0" indent="0" algn="l" defTabSz="914286" rtl="0" eaLnBrk="1" fontAlgn="auto" latinLnBrk="0" hangingPunct="1">
              <a:lnSpc>
                <a:spcPct val="100000"/>
              </a:lnSpc>
              <a:spcBef>
                <a:spcPts val="200"/>
              </a:spcBef>
              <a:spcAft>
                <a:spcPts val="0"/>
              </a:spcAft>
              <a:buClrTx/>
              <a:buSzTx/>
              <a:buFontTx/>
              <a:buNone/>
              <a:tabLst/>
              <a:defRPr/>
            </a:pPr>
            <a:endParaRPr kumimoji="0" lang="fi-FI" sz="8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a:p>
            <a:pPr marL="0" marR="0" lvl="0" indent="0" algn="l" defTabSz="914286" rtl="0" eaLnBrk="1" fontAlgn="auto" latinLnBrk="0" hangingPunct="1">
              <a:lnSpc>
                <a:spcPct val="100000"/>
              </a:lnSpc>
              <a:spcBef>
                <a:spcPts val="200"/>
              </a:spcBef>
              <a:spcAft>
                <a:spcPts val="0"/>
              </a:spcAft>
              <a:buClrTx/>
              <a:buSzTx/>
              <a:buFontTx/>
              <a:buNone/>
              <a:tabLst/>
              <a:defRPr/>
            </a:pPr>
            <a:endParaRPr kumimoji="0" lang="fi-FI" sz="800" b="0" i="0" u="none" strike="noStrike" kern="1200" cap="none" spc="0" normalizeH="0" baseline="0" noProof="0">
              <a:ln>
                <a:noFill/>
              </a:ln>
              <a:solidFill>
                <a:srgbClr val="00008B">
                  <a:lumMod val="75000"/>
                </a:srgbClr>
              </a:solidFill>
              <a:effectLst/>
              <a:uLnTx/>
              <a:uFillTx/>
              <a:latin typeface="Arial" panose="020B0604020202020204"/>
              <a:ea typeface="+mn-ea"/>
              <a:cs typeface="Arial" panose="020B0604020202020204"/>
            </a:endParaRPr>
          </a:p>
        </p:txBody>
      </p:sp>
      <p:sp>
        <p:nvSpPr>
          <p:cNvPr id="20" name="TextBox 19">
            <a:extLst>
              <a:ext uri="{FF2B5EF4-FFF2-40B4-BE49-F238E27FC236}">
                <a16:creationId xmlns:a16="http://schemas.microsoft.com/office/drawing/2014/main" id="{0816D907-1F6A-CDA0-FF3A-91C668025684}"/>
              </a:ext>
            </a:extLst>
          </p:cNvPr>
          <p:cNvSpPr txBox="1">
            <a:spLocks/>
          </p:cNvSpPr>
          <p:nvPr/>
        </p:nvSpPr>
        <p:spPr>
          <a:xfrm>
            <a:off x="635926" y="1042366"/>
            <a:ext cx="1492802" cy="492443"/>
          </a:xfrm>
          <a:prstGeom prst="rect">
            <a:avLst/>
          </a:prstGeom>
          <a:noFill/>
        </p:spPr>
        <p:txBody>
          <a:bodyPr wrap="square" lIns="36000" rIns="3600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Haittatapahtuman huomaaminen</a:t>
            </a:r>
          </a:p>
        </p:txBody>
      </p:sp>
      <p:sp>
        <p:nvSpPr>
          <p:cNvPr id="24" name="TextBox 23">
            <a:extLst>
              <a:ext uri="{FF2B5EF4-FFF2-40B4-BE49-F238E27FC236}">
                <a16:creationId xmlns:a16="http://schemas.microsoft.com/office/drawing/2014/main" id="{062E4186-A0E2-AFBE-15A1-8B25F3273BF3}"/>
              </a:ext>
            </a:extLst>
          </p:cNvPr>
          <p:cNvSpPr txBox="1">
            <a:spLocks/>
          </p:cNvSpPr>
          <p:nvPr/>
        </p:nvSpPr>
        <p:spPr>
          <a:xfrm>
            <a:off x="2439262" y="1042366"/>
            <a:ext cx="1695074" cy="49244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Tapahtuman kirjaus</a:t>
            </a:r>
          </a:p>
        </p:txBody>
      </p:sp>
      <p:sp>
        <p:nvSpPr>
          <p:cNvPr id="25" name="TextBox 24">
            <a:extLst>
              <a:ext uri="{FF2B5EF4-FFF2-40B4-BE49-F238E27FC236}">
                <a16:creationId xmlns:a16="http://schemas.microsoft.com/office/drawing/2014/main" id="{10085E3F-3798-F3E7-1FA8-A7BC530F5EC8}"/>
              </a:ext>
            </a:extLst>
          </p:cNvPr>
          <p:cNvSpPr txBox="1"/>
          <p:nvPr/>
        </p:nvSpPr>
        <p:spPr>
          <a:xfrm>
            <a:off x="4434164" y="1047560"/>
            <a:ext cx="3121950" cy="49244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Ilmoituksen käsittely ja korjaavat toimenpiteet</a:t>
            </a:r>
          </a:p>
        </p:txBody>
      </p:sp>
      <p:sp>
        <p:nvSpPr>
          <p:cNvPr id="26" name="TextBox 25">
            <a:extLst>
              <a:ext uri="{FF2B5EF4-FFF2-40B4-BE49-F238E27FC236}">
                <a16:creationId xmlns:a16="http://schemas.microsoft.com/office/drawing/2014/main" id="{4AB51011-CFB2-FFAC-E7A4-8AF896E849BD}"/>
              </a:ext>
            </a:extLst>
          </p:cNvPr>
          <p:cNvSpPr txBox="1"/>
          <p:nvPr/>
        </p:nvSpPr>
        <p:spPr>
          <a:xfrm>
            <a:off x="7761731" y="997603"/>
            <a:ext cx="2475116" cy="49244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Tapahtuman dokumentointi, </a:t>
            </a:r>
            <a:b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viestintä ja raportointi</a:t>
            </a:r>
          </a:p>
        </p:txBody>
      </p:sp>
      <p:sp>
        <p:nvSpPr>
          <p:cNvPr id="27" name="TextBox 26">
            <a:extLst>
              <a:ext uri="{FF2B5EF4-FFF2-40B4-BE49-F238E27FC236}">
                <a16:creationId xmlns:a16="http://schemas.microsoft.com/office/drawing/2014/main" id="{B0E94D6F-BE6C-F6BB-5AE4-B3289A0571E3}"/>
              </a:ext>
            </a:extLst>
          </p:cNvPr>
          <p:cNvSpPr txBox="1"/>
          <p:nvPr/>
        </p:nvSpPr>
        <p:spPr>
          <a:xfrm>
            <a:off x="10442464" y="1138297"/>
            <a:ext cx="1038698" cy="2923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Seuranta</a:t>
            </a:r>
          </a:p>
        </p:txBody>
      </p:sp>
      <p:sp>
        <p:nvSpPr>
          <p:cNvPr id="35" name="Oval 34">
            <a:extLst>
              <a:ext uri="{FF2B5EF4-FFF2-40B4-BE49-F238E27FC236}">
                <a16:creationId xmlns:a16="http://schemas.microsoft.com/office/drawing/2014/main" id="{8B9A5313-DAB3-E615-D71B-6D022CABF9EE}"/>
              </a:ext>
            </a:extLst>
          </p:cNvPr>
          <p:cNvSpPr>
            <a:spLocks noChangeAspect="1"/>
          </p:cNvSpPr>
          <p:nvPr/>
        </p:nvSpPr>
        <p:spPr>
          <a:xfrm>
            <a:off x="901017" y="182352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A3CD600F-687A-9DEC-2C05-92AAEB4CA633}"/>
              </a:ext>
            </a:extLst>
          </p:cNvPr>
          <p:cNvSpPr>
            <a:spLocks noChangeAspect="1"/>
          </p:cNvSpPr>
          <p:nvPr/>
        </p:nvSpPr>
        <p:spPr>
          <a:xfrm>
            <a:off x="2860152" y="1802108"/>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036F2911-5542-A02E-2ABC-AED70F2DCF58}"/>
              </a:ext>
            </a:extLst>
          </p:cNvPr>
          <p:cNvSpPr>
            <a:spLocks noChangeAspect="1"/>
          </p:cNvSpPr>
          <p:nvPr/>
        </p:nvSpPr>
        <p:spPr>
          <a:xfrm>
            <a:off x="5577316" y="1802108"/>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D62E56D5-1DF2-62E6-9433-C3F6CB124DCE}"/>
              </a:ext>
            </a:extLst>
          </p:cNvPr>
          <p:cNvSpPr>
            <a:spLocks noChangeAspect="1"/>
          </p:cNvSpPr>
          <p:nvPr/>
        </p:nvSpPr>
        <p:spPr>
          <a:xfrm>
            <a:off x="8675254" y="1802108"/>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Oval 49">
            <a:extLst>
              <a:ext uri="{FF2B5EF4-FFF2-40B4-BE49-F238E27FC236}">
                <a16:creationId xmlns:a16="http://schemas.microsoft.com/office/drawing/2014/main" id="{001A593A-5F82-B023-D672-5C0D9A7F5FFF}"/>
              </a:ext>
            </a:extLst>
          </p:cNvPr>
          <p:cNvSpPr>
            <a:spLocks noChangeAspect="1"/>
          </p:cNvSpPr>
          <p:nvPr/>
        </p:nvSpPr>
        <p:spPr>
          <a:xfrm>
            <a:off x="10625224" y="1802108"/>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77515231-6C90-7DF4-774E-7DCDA7DE35EF}"/>
              </a:ext>
            </a:extLst>
          </p:cNvPr>
          <p:cNvSpPr txBox="1"/>
          <p:nvPr/>
        </p:nvSpPr>
        <p:spPr>
          <a:xfrm>
            <a:off x="329925" y="2597450"/>
            <a:ext cx="1695074" cy="461665"/>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mn-ea"/>
                <a:cs typeface="+mn-cs"/>
              </a:rPr>
              <a:t>Asiakkaan epä-asiallinen kohtelu</a:t>
            </a:r>
          </a:p>
        </p:txBody>
      </p:sp>
      <p:pic>
        <p:nvPicPr>
          <p:cNvPr id="23" name="Graphic 22">
            <a:extLst>
              <a:ext uri="{FF2B5EF4-FFF2-40B4-BE49-F238E27FC236}">
                <a16:creationId xmlns:a16="http://schemas.microsoft.com/office/drawing/2014/main" id="{90332157-C4F0-6756-B33C-5B71073BA6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4042" y="1959667"/>
            <a:ext cx="404882" cy="404882"/>
          </a:xfrm>
          <a:prstGeom prst="rect">
            <a:avLst/>
          </a:prstGeom>
        </p:spPr>
      </p:pic>
      <p:pic>
        <p:nvPicPr>
          <p:cNvPr id="30" name="Graphic 29">
            <a:extLst>
              <a:ext uri="{FF2B5EF4-FFF2-40B4-BE49-F238E27FC236}">
                <a16:creationId xmlns:a16="http://schemas.microsoft.com/office/drawing/2014/main" id="{0FEFC240-C757-E185-70F5-8261AB47E3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3079" y="1907547"/>
            <a:ext cx="509122" cy="509122"/>
          </a:xfrm>
          <a:prstGeom prst="rect">
            <a:avLst/>
          </a:prstGeom>
        </p:spPr>
      </p:pic>
      <p:pic>
        <p:nvPicPr>
          <p:cNvPr id="31" name="Graphic 30">
            <a:extLst>
              <a:ext uri="{FF2B5EF4-FFF2-40B4-BE49-F238E27FC236}">
                <a16:creationId xmlns:a16="http://schemas.microsoft.com/office/drawing/2014/main" id="{AF9AF21A-C989-1103-123E-7AF05FDB79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1744" y="1959667"/>
            <a:ext cx="404882" cy="404882"/>
          </a:xfrm>
          <a:prstGeom prst="rect">
            <a:avLst/>
          </a:prstGeom>
        </p:spPr>
      </p:pic>
      <p:pic>
        <p:nvPicPr>
          <p:cNvPr id="33" name="Graphic 32">
            <a:extLst>
              <a:ext uri="{FF2B5EF4-FFF2-40B4-BE49-F238E27FC236}">
                <a16:creationId xmlns:a16="http://schemas.microsoft.com/office/drawing/2014/main" id="{CDC6C8E7-96F0-95EF-0DB8-679B94E99C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80843" y="1940134"/>
            <a:ext cx="443949" cy="443949"/>
          </a:xfrm>
          <a:prstGeom prst="rect">
            <a:avLst/>
          </a:prstGeom>
        </p:spPr>
      </p:pic>
      <p:sp>
        <p:nvSpPr>
          <p:cNvPr id="11" name="Rectangle 10">
            <a:extLst>
              <a:ext uri="{FF2B5EF4-FFF2-40B4-BE49-F238E27FC236}">
                <a16:creationId xmlns:a16="http://schemas.microsoft.com/office/drawing/2014/main" id="{CD541E48-8EA0-85C6-4F9F-F3F0F08A3A97}"/>
              </a:ext>
            </a:extLst>
          </p:cNvPr>
          <p:cNvSpPr>
            <a:spLocks/>
          </p:cNvSpPr>
          <p:nvPr/>
        </p:nvSpPr>
        <p:spPr>
          <a:xfrm>
            <a:off x="7726608" y="2552497"/>
            <a:ext cx="2166035" cy="17455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•Ilmoitukset käsitellään työyksiköissä ja tulosyksiköissä sekä palvelualueen esimiesten kanssa sekä organisaation omissa työkokouksissa koulutusmielessä noudattaen tietosuojaa </a:t>
            </a: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•Jos epäkohtaa ei korjata viivytyksettä, ilmoituksen vastaanottaneen henkilön on ilmoitettava ja ilmoituksen tehnyt henkilö voi ilmoittaa asiasta valvontaviranomaiselle.</a:t>
            </a:r>
          </a:p>
          <a:p>
            <a:pPr marL="171450" marR="0" lvl="0" indent="-171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Yksikön vastuuhenkilö käy valvontatiimin kanssa 4kk välein läpi tulleet ilmoitukset läpi</a:t>
            </a:r>
          </a:p>
          <a:p>
            <a:pPr marL="171450" marR="0" lvl="0" indent="-171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Yksikön vastuuhenkilö kuittaa asian käsitellyksi asianhallintajärjestelmässä.</a:t>
            </a:r>
          </a:p>
          <a:p>
            <a:pPr marL="171450" marR="0" lvl="0" indent="-171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900" b="0" i="0" u="none" strike="noStrike" kern="1200" cap="none" spc="0" normalizeH="0" baseline="0" noProof="0">
              <a:ln>
                <a:noFill/>
              </a:ln>
              <a:solidFill>
                <a:srgbClr val="000000"/>
              </a:solidFill>
              <a:effectLst/>
              <a:uLnTx/>
              <a:uFillTx/>
              <a:latin typeface="Arial" panose="020B0604020202020204"/>
              <a:ea typeface="+mn-ea"/>
              <a:cs typeface="Arial"/>
            </a:endParaRPr>
          </a:p>
          <a:p>
            <a:pPr marL="171450" marR="0" lvl="0" indent="-171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9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a:p>
            <a:pPr marL="99060" marR="0" lvl="0" indent="-99060"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8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p:txBody>
      </p:sp>
      <p:sp>
        <p:nvSpPr>
          <p:cNvPr id="22" name="TextBox 21">
            <a:extLst>
              <a:ext uri="{FF2B5EF4-FFF2-40B4-BE49-F238E27FC236}">
                <a16:creationId xmlns:a16="http://schemas.microsoft.com/office/drawing/2014/main" id="{7C9ED558-CCE5-AA28-5AEA-12BF191DC338}"/>
              </a:ext>
            </a:extLst>
          </p:cNvPr>
          <p:cNvSpPr txBox="1">
            <a:spLocks/>
          </p:cNvSpPr>
          <p:nvPr/>
        </p:nvSpPr>
        <p:spPr>
          <a:xfrm>
            <a:off x="9815119" y="2528350"/>
            <a:ext cx="2075305" cy="3979616"/>
          </a:xfrm>
          <a:prstGeom prst="rect">
            <a:avLst/>
          </a:prstGeom>
          <a:noFill/>
        </p:spPr>
        <p:txBody>
          <a:bodyPr wrap="square" lIns="91440" tIns="45720" rIns="91440" bIns="45720" anchor="t">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000000"/>
                </a:solidFill>
                <a:effectLst/>
                <a:uLnTx/>
                <a:uFillTx/>
                <a:latin typeface="Arial" panose="020B0604020202020204"/>
                <a:ea typeface="+mn-ea"/>
                <a:cs typeface="Arial"/>
              </a:rPr>
              <a:t>•Ilmoitus valvontatiimille, mikäli korjaavia toimenpiteitä ei käynnistetä, tai epäkohtaa ei saada korjattua.</a:t>
            </a:r>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000000"/>
                </a:solidFill>
                <a:effectLst/>
                <a:uLnTx/>
                <a:uFillTx/>
                <a:latin typeface="Arial" panose="020B0604020202020204"/>
                <a:ea typeface="+mn-ea"/>
                <a:cs typeface="Arial"/>
              </a:rPr>
              <a:t>•Valvontatiimi selvittää asiaa ja ilmoittaa selvittelyjen ja omien toimenpiteidensä jälkeen valvontaviranomaiselle asiakas- ja potilasturvallisuutta olennaisesti vaarantavat epäkohdat sekä asiakas- ja potilasturvallisuutta vakavasti vaarantaneet tapahtumat, vahingot tai vaaratilanteet sekä muut sellaiset puutteet, joita omavalvonnallisin toimin ei pystytä korjaamaan.</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000000"/>
                </a:solidFill>
                <a:effectLst/>
                <a:uLnTx/>
                <a:uFillTx/>
                <a:latin typeface="Arial" panose="020B0604020202020204"/>
                <a:ea typeface="+mn-ea"/>
                <a:cs typeface="Arial"/>
              </a:rPr>
              <a:t> •Ilmoitusten perusteella kehitetään toimintaa.</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000000"/>
                </a:solidFill>
                <a:effectLst/>
                <a:uLnTx/>
                <a:uFillTx/>
                <a:latin typeface="Arial" panose="020B0604020202020204"/>
                <a:ea typeface="+mn-ea"/>
                <a:cs typeface="Arial"/>
              </a:rPr>
              <a:t>•Palveluyksikön omavalvontasuunnitelmassa kuvatun toiminnan toteutumista seurataan. Seurannasta tehdään selvitys ja sen perusteella tehtävät muutokset julkaistaan neljän kuukauden välein yleisellä tasolla Eloisan nettisivuilla sekä pidetään julkisesti nähtävänä palveluyksikössä. </a:t>
            </a:r>
            <a:r>
              <a:rPr kumimoji="0" lang="fi-FI" sz="900" b="0" i="0" u="none" strike="noStrike" kern="1200" cap="none" spc="0" normalizeH="0" baseline="0" noProof="0" err="1">
                <a:ln>
                  <a:noFill/>
                </a:ln>
                <a:solidFill>
                  <a:srgbClr val="000000"/>
                </a:solidFill>
                <a:effectLst/>
                <a:uLnTx/>
                <a:uFillTx/>
                <a:latin typeface="Arial" panose="020B0604020202020204"/>
                <a:ea typeface="+mn-ea"/>
                <a:cs typeface="Arial"/>
              </a:rPr>
              <a:t>Salassapidettäviä</a:t>
            </a:r>
            <a:r>
              <a:rPr kumimoji="0" lang="fi-FI" sz="900" b="0" i="0" u="none" strike="noStrike" kern="1200" cap="none" spc="0" normalizeH="0" baseline="0" noProof="0">
                <a:ln>
                  <a:noFill/>
                </a:ln>
                <a:solidFill>
                  <a:srgbClr val="000000"/>
                </a:solidFill>
                <a:effectLst/>
                <a:uLnTx/>
                <a:uFillTx/>
                <a:latin typeface="Arial" panose="020B0604020202020204"/>
                <a:ea typeface="+mn-ea"/>
                <a:cs typeface="Arial"/>
              </a:rPr>
              <a:t> tietoja ei saa julkaista.</a:t>
            </a:r>
            <a:endParaRPr kumimoji="0" lang="fi-FI" sz="9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286" rtl="0" eaLnBrk="1" fontAlgn="auto" latinLnBrk="0" hangingPunct="1">
              <a:lnSpc>
                <a:spcPct val="107000"/>
              </a:lnSpc>
              <a:spcBef>
                <a:spcPts val="200"/>
              </a:spcBef>
              <a:spcAft>
                <a:spcPts val="0"/>
              </a:spcAft>
              <a:buClrTx/>
              <a:buSzTx/>
              <a:buFontTx/>
              <a:buNone/>
              <a:tabLst/>
              <a:defRPr/>
            </a:pPr>
            <a:endParaRPr kumimoji="0" lang="fi-FI" sz="800" b="0" i="0" u="none" strike="noStrike" kern="1200" cap="none" spc="0" normalizeH="0" baseline="0" noProof="0">
              <a:ln>
                <a:noFill/>
              </a:ln>
              <a:solidFill>
                <a:srgbClr val="000000"/>
              </a:solidFill>
              <a:effectLst/>
              <a:uLnTx/>
              <a:uFillTx/>
              <a:latin typeface="Arial" panose="020B0604020202020204"/>
              <a:ea typeface="+mn-ea"/>
              <a:cs typeface="Arial"/>
            </a:endParaRPr>
          </a:p>
        </p:txBody>
      </p:sp>
      <p:grpSp>
        <p:nvGrpSpPr>
          <p:cNvPr id="78" name="Group 77">
            <a:extLst>
              <a:ext uri="{FF2B5EF4-FFF2-40B4-BE49-F238E27FC236}">
                <a16:creationId xmlns:a16="http://schemas.microsoft.com/office/drawing/2014/main" id="{338547B9-99B8-3B8D-8B98-A1A8B826AEDA}"/>
              </a:ext>
            </a:extLst>
          </p:cNvPr>
          <p:cNvGrpSpPr/>
          <p:nvPr/>
        </p:nvGrpSpPr>
        <p:grpSpPr>
          <a:xfrm flipH="1">
            <a:off x="1008297" y="2253130"/>
            <a:ext cx="1151685" cy="1860762"/>
            <a:chOff x="7462824" y="2253131"/>
            <a:chExt cx="1151685" cy="1860762"/>
          </a:xfrm>
        </p:grpSpPr>
        <p:grpSp>
          <p:nvGrpSpPr>
            <p:cNvPr id="79" name="Group 78">
              <a:extLst>
                <a:ext uri="{FF2B5EF4-FFF2-40B4-BE49-F238E27FC236}">
                  <a16:creationId xmlns:a16="http://schemas.microsoft.com/office/drawing/2014/main" id="{860E3173-4907-5BC2-D7B2-DC5C7ABC2AC3}"/>
                </a:ext>
              </a:extLst>
            </p:cNvPr>
            <p:cNvGrpSpPr/>
            <p:nvPr/>
          </p:nvGrpSpPr>
          <p:grpSpPr>
            <a:xfrm>
              <a:off x="7462824" y="2253131"/>
              <a:ext cx="1151685" cy="1860762"/>
              <a:chOff x="2216903" y="2812200"/>
              <a:chExt cx="2232275" cy="3606658"/>
            </a:xfrm>
          </p:grpSpPr>
          <p:sp>
            <p:nvSpPr>
              <p:cNvPr id="82" name="Rounded Rectangle 35">
                <a:extLst>
                  <a:ext uri="{FF2B5EF4-FFF2-40B4-BE49-F238E27FC236}">
                    <a16:creationId xmlns:a16="http://schemas.microsoft.com/office/drawing/2014/main" id="{DECB7116-0B30-B31A-C19B-60C477D1BDFA}"/>
                  </a:ext>
                </a:extLst>
              </p:cNvPr>
              <p:cNvSpPr/>
              <p:nvPr/>
            </p:nvSpPr>
            <p:spPr>
              <a:xfrm>
                <a:off x="2519814" y="4904345"/>
                <a:ext cx="1929364" cy="1514513"/>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Lst>
                <a:ahLst/>
                <a:cxnLst>
                  <a:cxn ang="0">
                    <a:pos x="connsiteX0" y="connsiteY0"/>
                  </a:cxn>
                  <a:cxn ang="0">
                    <a:pos x="connsiteX1" y="connsiteY1"/>
                  </a:cxn>
                  <a:cxn ang="0">
                    <a:pos x="connsiteX2" y="connsiteY2"/>
                  </a:cxn>
                  <a:cxn ang="0">
                    <a:pos x="connsiteX3" y="connsiteY3"/>
                  </a:cxn>
                </a:cxnLst>
                <a:rect l="l" t="t" r="r" b="b"/>
                <a:pathLst>
                  <a:path w="1929365" h="1514514">
                    <a:moveTo>
                      <a:pt x="1929365" y="1514514"/>
                    </a:moveTo>
                    <a:lnTo>
                      <a:pt x="302910" y="1514514"/>
                    </a:lnTo>
                    <a:cubicBezTo>
                      <a:pt x="135617" y="1514514"/>
                      <a:pt x="0" y="1378897"/>
                      <a:pt x="0" y="1211604"/>
                    </a:cubicBez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4" name="Rounded Rectangle 35">
                <a:extLst>
                  <a:ext uri="{FF2B5EF4-FFF2-40B4-BE49-F238E27FC236}">
                    <a16:creationId xmlns:a16="http://schemas.microsoft.com/office/drawing/2014/main" id="{F1410382-45DC-E13F-A229-ED8DCBD1049E}"/>
                  </a:ext>
                </a:extLst>
              </p:cNvPr>
              <p:cNvSpPr/>
              <p:nvPr/>
            </p:nvSpPr>
            <p:spPr>
              <a:xfrm rot="10800000">
                <a:off x="2216903" y="2812200"/>
                <a:ext cx="302911" cy="1514515"/>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 name="connsiteX0" fmla="*/ 302910 w 302910"/>
                  <a:gd name="connsiteY0" fmla="*/ 1514514 h 1514514"/>
                  <a:gd name="connsiteX1" fmla="*/ 0 w 302910"/>
                  <a:gd name="connsiteY1" fmla="*/ 1211604 h 1514514"/>
                  <a:gd name="connsiteX2" fmla="*/ 0 w 302910"/>
                  <a:gd name="connsiteY2" fmla="*/ 0 h 1514514"/>
                </a:gdLst>
                <a:ahLst/>
                <a:cxnLst>
                  <a:cxn ang="0">
                    <a:pos x="connsiteX0" y="connsiteY0"/>
                  </a:cxn>
                  <a:cxn ang="0">
                    <a:pos x="connsiteX1" y="connsiteY1"/>
                  </a:cxn>
                  <a:cxn ang="0">
                    <a:pos x="connsiteX2" y="connsiteY2"/>
                  </a:cxn>
                </a:cxnLst>
                <a:rect l="l" t="t" r="r" b="b"/>
                <a:pathLst>
                  <a:path w="302910" h="1514514">
                    <a:moveTo>
                      <a:pt x="302910" y="1514514"/>
                    </a:moveTo>
                    <a:cubicBezTo>
                      <a:pt x="135617" y="1514514"/>
                      <a:pt x="0" y="1378897"/>
                      <a:pt x="0" y="1211604"/>
                    </a:cubicBez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cxnSp>
          <p:nvCxnSpPr>
            <p:cNvPr id="81" name="Straight Connector 80">
              <a:extLst>
                <a:ext uri="{FF2B5EF4-FFF2-40B4-BE49-F238E27FC236}">
                  <a16:creationId xmlns:a16="http://schemas.microsoft.com/office/drawing/2014/main" id="{6B1D3711-4C06-86F5-7178-1FE8FE3F9A5D}"/>
                </a:ext>
              </a:extLst>
            </p:cNvPr>
            <p:cNvCxnSpPr>
              <a:cxnSpLocks/>
            </p:cNvCxnSpPr>
            <p:nvPr/>
          </p:nvCxnSpPr>
          <p:spPr>
            <a:xfrm>
              <a:off x="7619103" y="3029732"/>
              <a:ext cx="0" cy="325653"/>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A40460C1-73D7-D500-8163-889FA72958AF}"/>
              </a:ext>
            </a:extLst>
          </p:cNvPr>
          <p:cNvSpPr txBox="1"/>
          <p:nvPr/>
        </p:nvSpPr>
        <p:spPr>
          <a:xfrm>
            <a:off x="309273" y="4528868"/>
            <a:ext cx="1796122" cy="830997"/>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mn-ea"/>
                <a:cs typeface="+mn-cs"/>
              </a:rPr>
              <a:t>Muu epäkohta palvelun toteutuksessa tai epäkohdan uhka</a:t>
            </a:r>
          </a:p>
        </p:txBody>
      </p:sp>
      <p:sp>
        <p:nvSpPr>
          <p:cNvPr id="60" name="Oval 59">
            <a:extLst>
              <a:ext uri="{FF2B5EF4-FFF2-40B4-BE49-F238E27FC236}">
                <a16:creationId xmlns:a16="http://schemas.microsoft.com/office/drawing/2014/main" id="{7193D22D-22C9-5A78-5DA4-7800B9A2A83A}"/>
              </a:ext>
            </a:extLst>
          </p:cNvPr>
          <p:cNvSpPr>
            <a:spLocks noChangeAspect="1"/>
          </p:cNvSpPr>
          <p:nvPr/>
        </p:nvSpPr>
        <p:spPr>
          <a:xfrm>
            <a:off x="901016" y="3757544"/>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9" name="Graphic 98">
            <a:extLst>
              <a:ext uri="{FF2B5EF4-FFF2-40B4-BE49-F238E27FC236}">
                <a16:creationId xmlns:a16="http://schemas.microsoft.com/office/drawing/2014/main" id="{4AE782D4-1518-5D72-64FE-2C2561B5B2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2741" y="1875523"/>
            <a:ext cx="457200" cy="533400"/>
          </a:xfrm>
          <a:prstGeom prst="rect">
            <a:avLst/>
          </a:prstGeom>
        </p:spPr>
      </p:pic>
      <p:pic>
        <p:nvPicPr>
          <p:cNvPr id="100" name="Graphic 99">
            <a:extLst>
              <a:ext uri="{FF2B5EF4-FFF2-40B4-BE49-F238E27FC236}">
                <a16:creationId xmlns:a16="http://schemas.microsoft.com/office/drawing/2014/main" id="{76FABE90-5E90-4DFC-0F56-F0C9DC863C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6707" y="3849106"/>
            <a:ext cx="469266" cy="422339"/>
          </a:xfrm>
          <a:prstGeom prst="rect">
            <a:avLst/>
          </a:prstGeom>
        </p:spPr>
      </p:pic>
      <p:sp>
        <p:nvSpPr>
          <p:cNvPr id="3" name="Tekstiruutu 2">
            <a:extLst>
              <a:ext uri="{FF2B5EF4-FFF2-40B4-BE49-F238E27FC236}">
                <a16:creationId xmlns:a16="http://schemas.microsoft.com/office/drawing/2014/main" id="{F0CA00F1-9F40-BE7B-4340-3367AFBA267B}"/>
              </a:ext>
            </a:extLst>
          </p:cNvPr>
          <p:cNvSpPr txBox="1"/>
          <p:nvPr/>
        </p:nvSpPr>
        <p:spPr>
          <a:xfrm>
            <a:off x="329924" y="5308071"/>
            <a:ext cx="1796123" cy="954107"/>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800" b="0" i="1" u="none" strike="noStrike" kern="1200" cap="none" spc="0" normalizeH="0" baseline="0" noProof="0">
                <a:ln>
                  <a:noFill/>
                </a:ln>
                <a:solidFill>
                  <a:srgbClr val="000000"/>
                </a:solidFill>
                <a:effectLst/>
                <a:uLnTx/>
                <a:uFillTx/>
                <a:latin typeface="Arial" panose="020B0604020202020204" pitchFamily="34" charset="0"/>
                <a:ea typeface="+mn-ea"/>
                <a:cs typeface="+mn-cs"/>
              </a:rPr>
              <a:t>esimerkiksi asiakasturvallisuudessa ilmenevät puutteet, asiakkaan kaltoinkohtelu ja toimintakulttuurista johtuvat asiakkaalle vahingolliset toimet taikka lainvastaisuus, sekä epäkohdan uhka, joka on ilmeinen tai voi johtaa epäkohtaan. </a:t>
            </a:r>
            <a:endParaRPr kumimoji="0" lang="fi-FI" sz="1100" b="0" i="1"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Tekstiruutu 8">
            <a:extLst>
              <a:ext uri="{FF2B5EF4-FFF2-40B4-BE49-F238E27FC236}">
                <a16:creationId xmlns:a16="http://schemas.microsoft.com/office/drawing/2014/main" id="{0F0C8E88-F891-1E4B-49F2-39BDAEF816A0}"/>
              </a:ext>
            </a:extLst>
          </p:cNvPr>
          <p:cNvSpPr txBox="1"/>
          <p:nvPr/>
        </p:nvSpPr>
        <p:spPr>
          <a:xfrm>
            <a:off x="329924" y="3029815"/>
            <a:ext cx="1706881" cy="584775"/>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800" b="0" i="1" u="none" strike="noStrike" kern="1200" cap="none" spc="0" normalizeH="0" baseline="0" noProof="0">
                <a:ln>
                  <a:noFill/>
                </a:ln>
                <a:solidFill>
                  <a:srgbClr val="000000"/>
                </a:solidFill>
                <a:effectLst/>
                <a:uLnTx/>
                <a:uFillTx/>
                <a:latin typeface="Arial" panose="020B0604020202020204" pitchFamily="34" charset="0"/>
                <a:ea typeface="+mn-ea"/>
                <a:cs typeface="+mn-cs"/>
              </a:rPr>
              <a:t>esimerkiksi asiakkaan epäasiallinen kohtaaminen, kaltoinkohtelua tai loukkaamista sanoilla</a:t>
            </a:r>
            <a:endParaRPr kumimoji="0" lang="fi-FI"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 name="Ryhmä 1">
            <a:extLst>
              <a:ext uri="{FF2B5EF4-FFF2-40B4-BE49-F238E27FC236}">
                <a16:creationId xmlns:a16="http://schemas.microsoft.com/office/drawing/2014/main" id="{A88540ED-38AC-910E-29DE-3EDE72386C9F}"/>
              </a:ext>
            </a:extLst>
          </p:cNvPr>
          <p:cNvGrpSpPr/>
          <p:nvPr/>
        </p:nvGrpSpPr>
        <p:grpSpPr>
          <a:xfrm>
            <a:off x="3145282" y="5159234"/>
            <a:ext cx="4410831" cy="1613989"/>
            <a:chOff x="7726608" y="5359865"/>
            <a:chExt cx="4003393" cy="918855"/>
          </a:xfrm>
        </p:grpSpPr>
        <p:sp>
          <p:nvSpPr>
            <p:cNvPr id="47" name="Suorakulmio: Pyöristetyt kulmat 46">
              <a:extLst>
                <a:ext uri="{FF2B5EF4-FFF2-40B4-BE49-F238E27FC236}">
                  <a16:creationId xmlns:a16="http://schemas.microsoft.com/office/drawing/2014/main" id="{2B5DAA19-9465-DF10-5A98-B44E96ECE492}"/>
                </a:ext>
              </a:extLst>
            </p:cNvPr>
            <p:cNvSpPr/>
            <p:nvPr/>
          </p:nvSpPr>
          <p:spPr>
            <a:xfrm>
              <a:off x="7726608" y="5359865"/>
              <a:ext cx="4003393" cy="707886"/>
            </a:xfrm>
            <a:prstGeom prst="roundRect">
              <a:avLst/>
            </a:prstGeom>
            <a:solidFill>
              <a:schemeClr val="bg1">
                <a:lumMod val="95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8D0E8E46-D746-FF64-5F06-DE81F42BEC7E}"/>
                </a:ext>
              </a:extLst>
            </p:cNvPr>
            <p:cNvSpPr txBox="1"/>
            <p:nvPr/>
          </p:nvSpPr>
          <p:spPr>
            <a:xfrm>
              <a:off x="8249627" y="5425267"/>
              <a:ext cx="3349012" cy="853453"/>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a:ln>
                    <a:noFill/>
                  </a:ln>
                  <a:solidFill>
                    <a:srgbClr val="000000"/>
                  </a:solidFill>
                  <a:effectLst/>
                  <a:uLnTx/>
                  <a:uFillTx/>
                  <a:latin typeface="Arial" panose="020B0604020202020204"/>
                  <a:ea typeface="+mn-ea"/>
                  <a:cs typeface="+mn-cs"/>
                </a:rPr>
                <a:t>Täytettävä Henkilöstön ilmoitusvelvollisuus - lomake Eloisan henkilöstölle löytyy Kerralla-valikosta ja yksityiselle palvelutuottajalle </a:t>
              </a:r>
              <a:r>
                <a:rPr kumimoji="0" lang="fi-FI" sz="1100" b="0" i="0" u="none" strike="noStrike" kern="1200" cap="none" spc="0" normalizeH="0" baseline="0" noProof="0" dirty="0">
                  <a:ln>
                    <a:noFill/>
                  </a:ln>
                  <a:solidFill>
                    <a:srgbClr val="000000"/>
                  </a:solidFill>
                  <a:effectLst/>
                  <a:uLnTx/>
                  <a:uFillTx/>
                  <a:latin typeface="Arial" panose="020B0604020202020204"/>
                  <a:ea typeface="+mn-ea"/>
                  <a:cs typeface="+mn-cs"/>
                  <a:hlinkClick r:id="rId13"/>
                </a:rPr>
                <a:t>https://etelasavonha.fi/asiakkaan-opas/asiakas-ja-potilasturvallisuus-ja-valvonta/omavalvontaohjelma-ja-suunnitelmat/</a:t>
              </a:r>
              <a:r>
                <a:rPr kumimoji="0" lang="fi-FI" sz="1100" b="0"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fi-FI" sz="1050" b="0" i="1" u="none" strike="noStrike" kern="1200" cap="none" spc="0" normalizeH="0" baseline="0" noProof="0" dirty="0">
                <a:ln>
                  <a:noFill/>
                </a:ln>
                <a:solidFill>
                  <a:srgbClr val="FF0000"/>
                </a:solidFill>
                <a:effectLst/>
                <a:uLnTx/>
                <a:uFillTx/>
                <a:latin typeface="Arial" panose="020B0604020202020204"/>
                <a:ea typeface="+mn-ea"/>
                <a:cs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i-FI" sz="1050" b="0" i="0" u="none" strike="noStrike" kern="1200" cap="none" spc="0" normalizeH="0" baseline="0" noProof="0" dirty="0">
                <a:ln>
                  <a:noFill/>
                </a:ln>
                <a:solidFill>
                  <a:srgbClr val="FF0000"/>
                </a:solidFill>
                <a:effectLst/>
                <a:uLnTx/>
                <a:uFillTx/>
                <a:latin typeface="Arial" panose="020B0604020202020204"/>
                <a:ea typeface="+mn-ea"/>
                <a:cs typeface="Arial"/>
              </a:endParaRPr>
            </a:p>
          </p:txBody>
        </p:sp>
        <p:pic>
          <p:nvPicPr>
            <p:cNvPr id="37" name="Graphic 22">
              <a:extLst>
                <a:ext uri="{FF2B5EF4-FFF2-40B4-BE49-F238E27FC236}">
                  <a16:creationId xmlns:a16="http://schemas.microsoft.com/office/drawing/2014/main" id="{AED4A8EF-30EE-B276-6F3E-C4D0B3F4DFE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44745" y="5524975"/>
              <a:ext cx="404882" cy="404882"/>
            </a:xfrm>
            <a:prstGeom prst="rect">
              <a:avLst/>
            </a:prstGeom>
          </p:spPr>
        </p:pic>
      </p:grpSp>
      <p:sp>
        <p:nvSpPr>
          <p:cNvPr id="19" name="Title 12">
            <a:extLst>
              <a:ext uri="{FF2B5EF4-FFF2-40B4-BE49-F238E27FC236}">
                <a16:creationId xmlns:a16="http://schemas.microsoft.com/office/drawing/2014/main" id="{9A8CCA65-02F4-E68B-086D-568AE7394E3F}"/>
              </a:ext>
            </a:extLst>
          </p:cNvPr>
          <p:cNvSpPr>
            <a:spLocks noGrp="1"/>
          </p:cNvSpPr>
          <p:nvPr>
            <p:ph type="title"/>
          </p:nvPr>
        </p:nvSpPr>
        <p:spPr>
          <a:xfrm>
            <a:off x="461999" y="450426"/>
            <a:ext cx="11289174" cy="868004"/>
          </a:xfrm>
        </p:spPr>
        <p:txBody>
          <a:bodyPr vert="horz" anchor="t">
            <a:normAutofit/>
          </a:bodyPr>
          <a:lstStyle/>
          <a:p>
            <a:r>
              <a:rPr lang="fi-FI" sz="2000" dirty="0">
                <a:latin typeface="+mj-lt"/>
                <a:ea typeface="Inter" panose="02000503000000020004" pitchFamily="2" charset="0"/>
                <a:cs typeface="Times New Roman"/>
              </a:rPr>
              <a:t>Riski- ja epäkohtailmoitusten käsittely (1/3) </a:t>
            </a:r>
            <a:endParaRPr lang="fi-FI" sz="2000" dirty="0">
              <a:solidFill>
                <a:srgbClr val="FF0000"/>
              </a:solidFill>
              <a:cs typeface="Times New Roman"/>
            </a:endParaRPr>
          </a:p>
        </p:txBody>
      </p:sp>
    </p:spTree>
    <p:extLst>
      <p:ext uri="{BB962C8B-B14F-4D97-AF65-F5344CB8AC3E}">
        <p14:creationId xmlns:p14="http://schemas.microsoft.com/office/powerpoint/2010/main" val="1951585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74AFD251-8884-7A83-4A81-CE7A195D8807}"/>
              </a:ext>
            </a:extLst>
          </p:cNvPr>
          <p:cNvSpPr/>
          <p:nvPr/>
        </p:nvSpPr>
        <p:spPr>
          <a:xfrm>
            <a:off x="45241" y="6051234"/>
            <a:ext cx="2351742" cy="764763"/>
          </a:xfrm>
          <a:prstGeom prst="rect">
            <a:avLst/>
          </a:prstGeom>
          <a:solidFill>
            <a:srgbClr val="EDED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EF0F31A7-3682-9E4D-1442-ED08F5E530F0}"/>
              </a:ext>
            </a:extLst>
          </p:cNvPr>
          <p:cNvSpPr/>
          <p:nvPr/>
        </p:nvSpPr>
        <p:spPr>
          <a:xfrm>
            <a:off x="572755" y="1010349"/>
            <a:ext cx="1618571"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BD8BDFD7-16B8-934F-F9DF-DEF4D9DB04B0}"/>
              </a:ext>
            </a:extLst>
          </p:cNvPr>
          <p:cNvSpPr/>
          <p:nvPr/>
        </p:nvSpPr>
        <p:spPr>
          <a:xfrm>
            <a:off x="2326353" y="1010349"/>
            <a:ext cx="1933344"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F79E353B-B4F8-6173-0062-068F91DCF2F5}"/>
              </a:ext>
            </a:extLst>
          </p:cNvPr>
          <p:cNvSpPr/>
          <p:nvPr/>
        </p:nvSpPr>
        <p:spPr>
          <a:xfrm>
            <a:off x="4400754" y="1010349"/>
            <a:ext cx="3155360"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DAD4B160-0472-5C68-C4DA-1B49092E330A}"/>
              </a:ext>
            </a:extLst>
          </p:cNvPr>
          <p:cNvSpPr/>
          <p:nvPr/>
        </p:nvSpPr>
        <p:spPr>
          <a:xfrm>
            <a:off x="7697172" y="1010349"/>
            <a:ext cx="2404650"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9FAEA14E-E8C0-2D08-55F5-13C398F17975}"/>
              </a:ext>
            </a:extLst>
          </p:cNvPr>
          <p:cNvSpPr/>
          <p:nvPr/>
        </p:nvSpPr>
        <p:spPr>
          <a:xfrm>
            <a:off x="10236847" y="1010349"/>
            <a:ext cx="1493154"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8" name="Straight Connector 37">
            <a:extLst>
              <a:ext uri="{FF2B5EF4-FFF2-40B4-BE49-F238E27FC236}">
                <a16:creationId xmlns:a16="http://schemas.microsoft.com/office/drawing/2014/main" id="{58D80CAE-9841-9236-0A98-B946F9C253A4}"/>
              </a:ext>
            </a:extLst>
          </p:cNvPr>
          <p:cNvCxnSpPr>
            <a:cxnSpLocks/>
          </p:cNvCxnSpPr>
          <p:nvPr/>
        </p:nvCxnSpPr>
        <p:spPr>
          <a:xfrm>
            <a:off x="1466893" y="2075875"/>
            <a:ext cx="9200449" cy="0"/>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D2809E9-8CB0-B61B-D7A6-106D6A743F0F}"/>
              </a:ext>
            </a:extLst>
          </p:cNvPr>
          <p:cNvSpPr/>
          <p:nvPr/>
        </p:nvSpPr>
        <p:spPr>
          <a:xfrm>
            <a:off x="451413" y="2629837"/>
            <a:ext cx="2030960" cy="236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3443E7B0-4063-49E2-6A84-2AC168071D49}"/>
              </a:ext>
            </a:extLst>
          </p:cNvPr>
          <p:cNvSpPr/>
          <p:nvPr/>
        </p:nvSpPr>
        <p:spPr>
          <a:xfrm>
            <a:off x="7726608" y="2447046"/>
            <a:ext cx="2375114" cy="17455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marR="0" lvl="0" indent="-99450" algn="l" defTabSz="914286" rtl="0" eaLnBrk="1" fontAlgn="auto" latinLnBrk="0" hangingPunct="1">
              <a:lnSpc>
                <a:spcPct val="107000"/>
              </a:lnSpc>
              <a:spcBef>
                <a:spcPts val="6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Esihenkilö kirjaa korjaavat toimenpiteet </a:t>
            </a:r>
            <a:r>
              <a:rPr kumimoji="0" lang="fi-FI" sz="800" b="1" i="1" u="none" strike="noStrike" kern="1200" cap="none" spc="0" normalizeH="0" baseline="0" noProof="0">
                <a:ln>
                  <a:noFill/>
                </a:ln>
                <a:solidFill>
                  <a:srgbClr val="000000"/>
                </a:solidFill>
                <a:effectLst/>
                <a:uLnTx/>
                <a:uFillTx/>
                <a:latin typeface="Arial" panose="020B0604020202020204"/>
                <a:ea typeface="+mn-ea"/>
                <a:cs typeface="+mn-cs"/>
              </a:rPr>
              <a:t>vaaratilanne</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-järjestelmään</a:t>
            </a:r>
          </a:p>
          <a:p>
            <a:pPr marL="99450" marR="0" lvl="0" indent="-99450" algn="l" defTabSz="914286" rtl="0" eaLnBrk="1" fontAlgn="auto" latinLnBrk="0" hangingPunct="1">
              <a:lnSpc>
                <a:spcPct val="107000"/>
              </a:lnSpc>
              <a:spcBef>
                <a:spcPts val="6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Korjaavista toimenpiteistä keskustellaan työntekijöiden kanssa tiimipalaverissa ja tiedotetaan yhteistyötahoja</a:t>
            </a:r>
          </a:p>
          <a:p>
            <a:pPr marL="99450" marR="0" lvl="0" indent="-99450" algn="l" defTabSz="914286" rtl="0" eaLnBrk="1" fontAlgn="auto" latinLnBrk="0" hangingPunct="1">
              <a:lnSpc>
                <a:spcPct val="107000"/>
              </a:lnSpc>
              <a:spcBef>
                <a:spcPts val="6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Tiedottaminen korjaavista toimenpiteistä kirjallisesti kolmen kuukauden välein, ja julkaisu Eloisan verkkosivuilla</a:t>
            </a:r>
          </a:p>
          <a:p>
            <a:pPr marL="99450" marR="0" lvl="0" indent="-99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784B4C5B-D429-514A-79E3-E6B4E520756E}"/>
              </a:ext>
            </a:extLst>
          </p:cNvPr>
          <p:cNvSpPr/>
          <p:nvPr/>
        </p:nvSpPr>
        <p:spPr>
          <a:xfrm>
            <a:off x="9754468" y="2701409"/>
            <a:ext cx="2030960" cy="236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A40460C1-73D7-D500-8163-889FA72958AF}"/>
              </a:ext>
            </a:extLst>
          </p:cNvPr>
          <p:cNvSpPr txBox="1"/>
          <p:nvPr/>
        </p:nvSpPr>
        <p:spPr>
          <a:xfrm>
            <a:off x="395204" y="3974862"/>
            <a:ext cx="169507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mn-ea"/>
                <a:cs typeface="+mn-cs"/>
              </a:rPr>
              <a:t>Lääkepoikkeama</a:t>
            </a:r>
          </a:p>
        </p:txBody>
      </p:sp>
      <p:cxnSp>
        <p:nvCxnSpPr>
          <p:cNvPr id="44" name="Straight Connector 43">
            <a:extLst>
              <a:ext uri="{FF2B5EF4-FFF2-40B4-BE49-F238E27FC236}">
                <a16:creationId xmlns:a16="http://schemas.microsoft.com/office/drawing/2014/main" id="{9A48B8E9-D627-1CAB-1108-ED5BB16EEFC3}"/>
              </a:ext>
            </a:extLst>
          </p:cNvPr>
          <p:cNvCxnSpPr>
            <a:cxnSpLocks/>
          </p:cNvCxnSpPr>
          <p:nvPr/>
        </p:nvCxnSpPr>
        <p:spPr>
          <a:xfrm>
            <a:off x="1466893" y="3547831"/>
            <a:ext cx="5245506" cy="0"/>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35B9A25D-2D15-7C59-EB86-D5EF3A9C305D}"/>
              </a:ext>
            </a:extLst>
          </p:cNvPr>
          <p:cNvGrpSpPr/>
          <p:nvPr/>
        </p:nvGrpSpPr>
        <p:grpSpPr>
          <a:xfrm flipH="1">
            <a:off x="6656046" y="2078203"/>
            <a:ext cx="1151685" cy="1469628"/>
            <a:chOff x="2216903" y="3063930"/>
            <a:chExt cx="2232275" cy="2848536"/>
          </a:xfrm>
        </p:grpSpPr>
        <p:sp>
          <p:nvSpPr>
            <p:cNvPr id="48" name="Rounded Rectangle 35">
              <a:extLst>
                <a:ext uri="{FF2B5EF4-FFF2-40B4-BE49-F238E27FC236}">
                  <a16:creationId xmlns:a16="http://schemas.microsoft.com/office/drawing/2014/main" id="{6E3F5D2D-4746-9E44-4200-1B9B5D97B6F7}"/>
                </a:ext>
              </a:extLst>
            </p:cNvPr>
            <p:cNvSpPr/>
            <p:nvPr/>
          </p:nvSpPr>
          <p:spPr>
            <a:xfrm>
              <a:off x="2519813" y="4397952"/>
              <a:ext cx="1929365" cy="1514514"/>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Lst>
              <a:ahLst/>
              <a:cxnLst>
                <a:cxn ang="0">
                  <a:pos x="connsiteX0" y="connsiteY0"/>
                </a:cxn>
                <a:cxn ang="0">
                  <a:pos x="connsiteX1" y="connsiteY1"/>
                </a:cxn>
                <a:cxn ang="0">
                  <a:pos x="connsiteX2" y="connsiteY2"/>
                </a:cxn>
                <a:cxn ang="0">
                  <a:pos x="connsiteX3" y="connsiteY3"/>
                </a:cxn>
              </a:cxnLst>
              <a:rect l="l" t="t" r="r" b="b"/>
              <a:pathLst>
                <a:path w="1929365" h="1514514">
                  <a:moveTo>
                    <a:pt x="1929365" y="1514514"/>
                  </a:moveTo>
                  <a:lnTo>
                    <a:pt x="302910" y="1514514"/>
                  </a:lnTo>
                  <a:cubicBezTo>
                    <a:pt x="135617" y="1514514"/>
                    <a:pt x="0" y="1378897"/>
                    <a:pt x="0" y="1211604"/>
                  </a:cubicBez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ounded Rectangle 35">
              <a:extLst>
                <a:ext uri="{FF2B5EF4-FFF2-40B4-BE49-F238E27FC236}">
                  <a16:creationId xmlns:a16="http://schemas.microsoft.com/office/drawing/2014/main" id="{4A855585-A754-628B-DA65-7767DBE11056}"/>
                </a:ext>
              </a:extLst>
            </p:cNvPr>
            <p:cNvSpPr/>
            <p:nvPr/>
          </p:nvSpPr>
          <p:spPr>
            <a:xfrm rot="10800000">
              <a:off x="2216903" y="3063930"/>
              <a:ext cx="302911" cy="1514516"/>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 name="connsiteX0" fmla="*/ 302910 w 302910"/>
                <a:gd name="connsiteY0" fmla="*/ 1514514 h 1514514"/>
                <a:gd name="connsiteX1" fmla="*/ 0 w 302910"/>
                <a:gd name="connsiteY1" fmla="*/ 1211604 h 1514514"/>
                <a:gd name="connsiteX2" fmla="*/ 0 w 302910"/>
                <a:gd name="connsiteY2" fmla="*/ 0 h 1514514"/>
              </a:gdLst>
              <a:ahLst/>
              <a:cxnLst>
                <a:cxn ang="0">
                  <a:pos x="connsiteX0" y="connsiteY0"/>
                </a:cxn>
                <a:cxn ang="0">
                  <a:pos x="connsiteX1" y="connsiteY1"/>
                </a:cxn>
                <a:cxn ang="0">
                  <a:pos x="connsiteX2" y="connsiteY2"/>
                </a:cxn>
              </a:cxnLst>
              <a:rect l="l" t="t" r="r" b="b"/>
              <a:pathLst>
                <a:path w="302910" h="1514514">
                  <a:moveTo>
                    <a:pt x="302910" y="1514514"/>
                  </a:moveTo>
                  <a:cubicBezTo>
                    <a:pt x="135617" y="1514514"/>
                    <a:pt x="0" y="1378897"/>
                    <a:pt x="0" y="1211604"/>
                  </a:cubicBez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1" name="Rectangle 50">
            <a:extLst>
              <a:ext uri="{FF2B5EF4-FFF2-40B4-BE49-F238E27FC236}">
                <a16:creationId xmlns:a16="http://schemas.microsoft.com/office/drawing/2014/main" id="{95F22E94-E4CD-53F5-7C4E-4904ACE34A07}"/>
              </a:ext>
            </a:extLst>
          </p:cNvPr>
          <p:cNvSpPr>
            <a:spLocks/>
          </p:cNvSpPr>
          <p:nvPr/>
        </p:nvSpPr>
        <p:spPr>
          <a:xfrm>
            <a:off x="2176108" y="3923634"/>
            <a:ext cx="2212834" cy="619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Yhteys lääkäriin toimintaohjeiden saamiseksi</a:t>
            </a: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1" i="1" u="none" strike="noStrike" kern="1200" cap="none" spc="0" normalizeH="0" baseline="0" noProof="0">
                <a:ln>
                  <a:noFill/>
                </a:ln>
                <a:solidFill>
                  <a:srgbClr val="000000"/>
                </a:solidFill>
                <a:effectLst/>
                <a:uLnTx/>
                <a:uFillTx/>
                <a:latin typeface="Arial" panose="020B0604020202020204"/>
                <a:ea typeface="+mn-ea"/>
                <a:cs typeface="+mn-cs"/>
              </a:rPr>
              <a:t>vaaratilanne</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 ja </a:t>
            </a:r>
            <a:r>
              <a:rPr kumimoji="0" lang="fi-FI" sz="800" b="0" i="0" u="none" strike="noStrike" kern="1200" cap="none" spc="0" normalizeH="0" baseline="0" noProof="0" err="1">
                <a:ln>
                  <a:noFill/>
                </a:ln>
                <a:solidFill>
                  <a:srgbClr val="000000"/>
                </a:solidFill>
                <a:effectLst/>
                <a:uLnTx/>
                <a:uFillTx/>
                <a:latin typeface="Arial" panose="020B0604020202020204"/>
                <a:ea typeface="+mn-ea"/>
                <a:cs typeface="+mn-cs"/>
              </a:rPr>
              <a:t>aptj</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 –kirjaus </a:t>
            </a:r>
          </a:p>
        </p:txBody>
      </p:sp>
      <p:sp>
        <p:nvSpPr>
          <p:cNvPr id="15" name="Rectangle 14">
            <a:extLst>
              <a:ext uri="{FF2B5EF4-FFF2-40B4-BE49-F238E27FC236}">
                <a16:creationId xmlns:a16="http://schemas.microsoft.com/office/drawing/2014/main" id="{20FA7B37-8285-AD2F-4162-0FBAF6F2C113}"/>
              </a:ext>
            </a:extLst>
          </p:cNvPr>
          <p:cNvSpPr>
            <a:spLocks/>
          </p:cNvSpPr>
          <p:nvPr/>
        </p:nvSpPr>
        <p:spPr>
          <a:xfrm>
            <a:off x="2176108" y="2446116"/>
            <a:ext cx="2253002" cy="8765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1" i="0" u="none" strike="noStrike" kern="1200" cap="none" spc="0" normalizeH="0" baseline="0" noProof="0">
                <a:ln>
                  <a:noFill/>
                </a:ln>
                <a:solidFill>
                  <a:srgbClr val="000000"/>
                </a:solidFill>
                <a:effectLst/>
                <a:uLnTx/>
                <a:uFillTx/>
                <a:latin typeface="Arial" panose="020B0604020202020204"/>
                <a:ea typeface="+mn-ea"/>
                <a:cs typeface="+mn-cs"/>
              </a:rPr>
              <a:t>Vakavissa vaaratilanteissa välitön yhteys toiminnasta vastaavalle taholle, jotka ilmoittavat valvontatiimille</a:t>
            </a: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fi-FI" sz="800" b="1" i="1" u="none" strike="noStrike" kern="1200" cap="none" spc="0" normalizeH="0" baseline="0" noProof="0">
                <a:ln>
                  <a:noFill/>
                </a:ln>
                <a:solidFill>
                  <a:srgbClr val="000000"/>
                </a:solidFill>
                <a:effectLst/>
                <a:uLnTx/>
                <a:uFillTx/>
                <a:latin typeface="Arial" panose="020B0604020202020204"/>
                <a:ea typeface="+mn-ea"/>
                <a:cs typeface="+mn-cs"/>
              </a:rPr>
              <a:t>vaaratilanne</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 ja </a:t>
            </a:r>
            <a:r>
              <a:rPr kumimoji="0" lang="fi-FI" sz="800" b="0" i="0" u="none" strike="noStrike" kern="1200" cap="none" spc="0" normalizeH="0" baseline="0" noProof="0" err="1">
                <a:ln>
                  <a:noFill/>
                </a:ln>
                <a:solidFill>
                  <a:srgbClr val="000000"/>
                </a:solidFill>
                <a:effectLst/>
                <a:uLnTx/>
                <a:uFillTx/>
                <a:latin typeface="Arial" panose="020B0604020202020204"/>
                <a:ea typeface="+mn-ea"/>
                <a:cs typeface="+mn-cs"/>
              </a:rPr>
              <a:t>aptj</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 –kirjaus </a:t>
            </a:r>
          </a:p>
          <a:p>
            <a:pPr marL="99450" marR="0" lvl="0" indent="-99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AA6DEBE2-2138-109F-C0AE-7F672FD398BC}"/>
              </a:ext>
            </a:extLst>
          </p:cNvPr>
          <p:cNvSpPr/>
          <p:nvPr/>
        </p:nvSpPr>
        <p:spPr>
          <a:xfrm>
            <a:off x="4492064" y="2447046"/>
            <a:ext cx="3349012" cy="8816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Esihenkilö käsittelee ilmoituksen </a:t>
            </a:r>
          </a:p>
          <a:p>
            <a:pPr marL="99450" marR="0" lvl="0" indent="-99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Keskustelu tarvittaessa asiakkaan ja omaisen kanssa</a:t>
            </a:r>
            <a:endParaRPr kumimoji="0" lang="fi-FI" sz="8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Toteutetaan korjaavat toimenpiteet</a:t>
            </a:r>
          </a:p>
          <a:p>
            <a:pPr marL="99450" marR="0" lvl="0" indent="-99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7EAA6586-7CC2-8352-84AC-32B76551CE2A}"/>
              </a:ext>
            </a:extLst>
          </p:cNvPr>
          <p:cNvSpPr txBox="1"/>
          <p:nvPr/>
        </p:nvSpPr>
        <p:spPr>
          <a:xfrm>
            <a:off x="4511237" y="3918854"/>
            <a:ext cx="3296494" cy="810478"/>
          </a:xfrm>
          <a:prstGeom prst="rect">
            <a:avLst/>
          </a:prstGeom>
          <a:noFill/>
        </p:spPr>
        <p:txBody>
          <a:bodyPr wrap="square">
            <a:spAutoFit/>
          </a:bodyPr>
          <a:lstStyle/>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00" cap="none" spc="0" normalizeH="0" baseline="0" noProof="0">
                <a:ln>
                  <a:noFill/>
                </a:ln>
                <a:solidFill>
                  <a:srgbClr val="000000"/>
                </a:solidFill>
                <a:effectLst/>
                <a:uLnTx/>
                <a:uFillTx/>
                <a:latin typeface="Arial" panose="020B0604020202020204"/>
                <a:ea typeface="+mn-ea"/>
                <a:cs typeface="+mn-cs"/>
              </a:rPr>
              <a:t>Lääkäri arvioi tilanteen ja antaa toimintaohjeet</a:t>
            </a:r>
            <a:endParaRPr kumimoji="0" lang="fi-FI" sz="8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Esihenkilö käsittelee ilmoituksen</a:t>
            </a: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K</a:t>
            </a:r>
            <a:r>
              <a:rPr kumimoji="0" lang="fi-FI" sz="800" b="0" i="0" u="none" strike="noStrike" kern="1200" cap="none" spc="0" normalizeH="0" baseline="0" noProof="0" err="1">
                <a:ln>
                  <a:noFill/>
                </a:ln>
                <a:solidFill>
                  <a:srgbClr val="000000"/>
                </a:solidFill>
                <a:effectLst/>
                <a:uLnTx/>
                <a:uFillTx/>
                <a:latin typeface="Arial" panose="020B0604020202020204"/>
                <a:ea typeface="+mn-ea"/>
                <a:cs typeface="+mn-cs"/>
              </a:rPr>
              <a:t>eskustellaan</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 työntekijöiden kanssa tiimipalaverissa </a:t>
            </a: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Keskustelu tarvittaessa asiakkaan ja omaisen kanssa</a:t>
            </a:r>
            <a:endParaRPr kumimoji="0" lang="fi-FI" sz="800" b="0" i="0" u="none" strike="noStrike" kern="1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endParaRP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Toteutetaan korjaavat toimenpiteet</a:t>
            </a:r>
          </a:p>
        </p:txBody>
      </p:sp>
      <p:sp>
        <p:nvSpPr>
          <p:cNvPr id="63" name="TextBox 62">
            <a:extLst>
              <a:ext uri="{FF2B5EF4-FFF2-40B4-BE49-F238E27FC236}">
                <a16:creationId xmlns:a16="http://schemas.microsoft.com/office/drawing/2014/main" id="{C6B9796E-C80D-DD6C-522B-6940A16D5EA5}"/>
              </a:ext>
            </a:extLst>
          </p:cNvPr>
          <p:cNvSpPr txBox="1"/>
          <p:nvPr/>
        </p:nvSpPr>
        <p:spPr>
          <a:xfrm>
            <a:off x="10117329" y="2522274"/>
            <a:ext cx="1790394" cy="1846211"/>
          </a:xfrm>
          <a:prstGeom prst="rect">
            <a:avLst/>
          </a:prstGeom>
          <a:noFill/>
        </p:spPr>
        <p:txBody>
          <a:bodyPr wrap="square">
            <a:spAutoFit/>
          </a:bodyPr>
          <a:lstStyle/>
          <a:p>
            <a:pPr marL="99450" marR="0" lvl="0" indent="-99450" algn="l" defTabSz="914286"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Esihenkilö seuraa </a:t>
            </a:r>
            <a:r>
              <a:rPr kumimoji="0" lang="fi-FI" sz="800" b="1" i="1" u="none" strike="noStrike" kern="1200" cap="none" spc="0" normalizeH="0" baseline="0" noProof="0">
                <a:ln>
                  <a:noFill/>
                </a:ln>
                <a:solidFill>
                  <a:srgbClr val="000000"/>
                </a:solidFill>
                <a:effectLst/>
                <a:uLnTx/>
                <a:uFillTx/>
                <a:latin typeface="Arial" panose="020B0604020202020204"/>
                <a:ea typeface="+mn-ea"/>
                <a:cs typeface="+mn-cs"/>
              </a:rPr>
              <a:t>vaaratilanne</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 tilastoja ja korjaavien </a:t>
            </a:r>
            <a:r>
              <a:rPr kumimoji="0" lang="fi-FI" sz="800" b="0" i="0" u="none" strike="noStrike" kern="100" cap="none" spc="0" normalizeH="0" baseline="0" noProof="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toimenpiteiden toteutumista</a:t>
            </a:r>
            <a:endParaRPr kumimoji="0" lang="fi-FI" sz="800" b="0" i="0" u="none" strike="noStrike" kern="1200" cap="none" spc="0" normalizeH="0" baseline="0" noProof="0">
              <a:ln>
                <a:noFill/>
              </a:ln>
              <a:solidFill>
                <a:srgbClr val="000000"/>
              </a:solidFill>
              <a:effectLst/>
              <a:uLnTx/>
              <a:uFillTx/>
              <a:latin typeface="Arial" panose="020B0604020202020204"/>
              <a:ea typeface="+mn-ea"/>
              <a:cs typeface="+mn-cs"/>
            </a:endParaRPr>
          </a:p>
          <a:p>
            <a:pPr marL="99450" marR="0" lvl="0" indent="-99450" algn="l" defTabSz="914286"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sym typeface="Wingdings" panose="05000000000000000000" pitchFamily="2" charset="2"/>
              </a:rPr>
              <a:t>Ilmoitus </a:t>
            </a:r>
            <a:r>
              <a:rPr kumimoji="0" lang="fi-FI" sz="800" b="0" i="0" u="none" strike="noStrike" kern="100" cap="none" spc="0" normalizeH="0" baseline="0" noProof="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valvontatiimille, mikäli korjaavia toimenpiteitä ei käynnistetä, tai </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epäkohtaa ei saada korjattua</a:t>
            </a:r>
          </a:p>
          <a:p>
            <a:pPr marL="99450" marR="0" lvl="0" indent="-99450" algn="l" defTabSz="914286"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Valvontatiimi selvittää asiaa ja ilmoittaa selvittelyjen ja omien toimenpiteidensä jälkeen </a:t>
            </a:r>
            <a:r>
              <a:rPr kumimoji="0" lang="fi-FI" sz="800" b="0" i="0" u="none" strike="noStrike" kern="1200" cap="none" spc="0" normalizeH="0" baseline="0" noProof="0" err="1">
                <a:ln>
                  <a:noFill/>
                </a:ln>
                <a:solidFill>
                  <a:srgbClr val="000000"/>
                </a:solidFill>
                <a:effectLst/>
                <a:uLnTx/>
                <a:uFillTx/>
                <a:latin typeface="Arial" panose="020B0604020202020204"/>
                <a:ea typeface="+mn-ea"/>
                <a:cs typeface="+mn-cs"/>
              </a:rPr>
              <a:t>AVI:lle</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 jos edelleenkään toimenpiteitä ei käynnistetä tai epäkohtaa ei saada korjattua </a:t>
            </a:r>
          </a:p>
        </p:txBody>
      </p:sp>
      <p:sp>
        <p:nvSpPr>
          <p:cNvPr id="20" name="TextBox 19">
            <a:extLst>
              <a:ext uri="{FF2B5EF4-FFF2-40B4-BE49-F238E27FC236}">
                <a16:creationId xmlns:a16="http://schemas.microsoft.com/office/drawing/2014/main" id="{0816D907-1F6A-CDA0-FF3A-91C668025684}"/>
              </a:ext>
            </a:extLst>
          </p:cNvPr>
          <p:cNvSpPr txBox="1">
            <a:spLocks/>
          </p:cNvSpPr>
          <p:nvPr/>
        </p:nvSpPr>
        <p:spPr>
          <a:xfrm>
            <a:off x="635926" y="1042366"/>
            <a:ext cx="1492802" cy="492443"/>
          </a:xfrm>
          <a:prstGeom prst="rect">
            <a:avLst/>
          </a:prstGeom>
          <a:no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Haittatapahtuman huomaaminen</a:t>
            </a:r>
          </a:p>
        </p:txBody>
      </p:sp>
      <p:sp>
        <p:nvSpPr>
          <p:cNvPr id="24" name="TextBox 23">
            <a:extLst>
              <a:ext uri="{FF2B5EF4-FFF2-40B4-BE49-F238E27FC236}">
                <a16:creationId xmlns:a16="http://schemas.microsoft.com/office/drawing/2014/main" id="{062E4186-A0E2-AFBE-15A1-8B25F3273BF3}"/>
              </a:ext>
            </a:extLst>
          </p:cNvPr>
          <p:cNvSpPr txBox="1">
            <a:spLocks/>
          </p:cNvSpPr>
          <p:nvPr/>
        </p:nvSpPr>
        <p:spPr>
          <a:xfrm>
            <a:off x="2439262" y="1042366"/>
            <a:ext cx="169507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Tapahtuman kirjaus</a:t>
            </a:r>
          </a:p>
        </p:txBody>
      </p:sp>
      <p:sp>
        <p:nvSpPr>
          <p:cNvPr id="25" name="TextBox 24">
            <a:extLst>
              <a:ext uri="{FF2B5EF4-FFF2-40B4-BE49-F238E27FC236}">
                <a16:creationId xmlns:a16="http://schemas.microsoft.com/office/drawing/2014/main" id="{10085E3F-3798-F3E7-1FA8-A7BC530F5EC8}"/>
              </a:ext>
            </a:extLst>
          </p:cNvPr>
          <p:cNvSpPr txBox="1"/>
          <p:nvPr/>
        </p:nvSpPr>
        <p:spPr>
          <a:xfrm>
            <a:off x="4434164" y="1047560"/>
            <a:ext cx="312195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Ilmoituksen käsittely ja korjaavat toimenpiteet</a:t>
            </a:r>
          </a:p>
        </p:txBody>
      </p:sp>
      <p:sp>
        <p:nvSpPr>
          <p:cNvPr id="26" name="TextBox 25">
            <a:extLst>
              <a:ext uri="{FF2B5EF4-FFF2-40B4-BE49-F238E27FC236}">
                <a16:creationId xmlns:a16="http://schemas.microsoft.com/office/drawing/2014/main" id="{4AB51011-CFB2-FFAC-E7A4-8AF896E849BD}"/>
              </a:ext>
            </a:extLst>
          </p:cNvPr>
          <p:cNvSpPr txBox="1"/>
          <p:nvPr/>
        </p:nvSpPr>
        <p:spPr>
          <a:xfrm>
            <a:off x="7715545" y="1025326"/>
            <a:ext cx="240178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Tapahtuman dokumentointi, </a:t>
            </a:r>
            <a:b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viestintä ja raportointi</a:t>
            </a:r>
          </a:p>
        </p:txBody>
      </p:sp>
      <p:sp>
        <p:nvSpPr>
          <p:cNvPr id="27" name="TextBox 26">
            <a:extLst>
              <a:ext uri="{FF2B5EF4-FFF2-40B4-BE49-F238E27FC236}">
                <a16:creationId xmlns:a16="http://schemas.microsoft.com/office/drawing/2014/main" id="{B0E94D6F-BE6C-F6BB-5AE4-B3289A0571E3}"/>
              </a:ext>
            </a:extLst>
          </p:cNvPr>
          <p:cNvSpPr txBox="1"/>
          <p:nvPr/>
        </p:nvSpPr>
        <p:spPr>
          <a:xfrm>
            <a:off x="10442464" y="1138297"/>
            <a:ext cx="1038698"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Seuranta</a:t>
            </a:r>
          </a:p>
        </p:txBody>
      </p:sp>
      <p:sp>
        <p:nvSpPr>
          <p:cNvPr id="35" name="Oval 34">
            <a:extLst>
              <a:ext uri="{FF2B5EF4-FFF2-40B4-BE49-F238E27FC236}">
                <a16:creationId xmlns:a16="http://schemas.microsoft.com/office/drawing/2014/main" id="{8B9A5313-DAB3-E615-D71B-6D022CABF9EE}"/>
              </a:ext>
            </a:extLst>
          </p:cNvPr>
          <p:cNvSpPr>
            <a:spLocks noChangeAspect="1"/>
          </p:cNvSpPr>
          <p:nvPr/>
        </p:nvSpPr>
        <p:spPr>
          <a:xfrm>
            <a:off x="901016" y="171987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A3CD600F-687A-9DEC-2C05-92AAEB4CA633}"/>
              </a:ext>
            </a:extLst>
          </p:cNvPr>
          <p:cNvSpPr>
            <a:spLocks noChangeAspect="1"/>
          </p:cNvSpPr>
          <p:nvPr/>
        </p:nvSpPr>
        <p:spPr>
          <a:xfrm>
            <a:off x="2860152" y="171987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036F2911-5542-A02E-2ABC-AED70F2DCF58}"/>
              </a:ext>
            </a:extLst>
          </p:cNvPr>
          <p:cNvSpPr>
            <a:spLocks noChangeAspect="1"/>
          </p:cNvSpPr>
          <p:nvPr/>
        </p:nvSpPr>
        <p:spPr>
          <a:xfrm>
            <a:off x="5577316" y="171987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D62E56D5-1DF2-62E6-9433-C3F6CB124DCE}"/>
              </a:ext>
            </a:extLst>
          </p:cNvPr>
          <p:cNvSpPr>
            <a:spLocks noChangeAspect="1"/>
          </p:cNvSpPr>
          <p:nvPr/>
        </p:nvSpPr>
        <p:spPr>
          <a:xfrm>
            <a:off x="8675254" y="1693075"/>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Oval 49">
            <a:extLst>
              <a:ext uri="{FF2B5EF4-FFF2-40B4-BE49-F238E27FC236}">
                <a16:creationId xmlns:a16="http://schemas.microsoft.com/office/drawing/2014/main" id="{001A593A-5F82-B023-D672-5C0D9A7F5FFF}"/>
              </a:ext>
            </a:extLst>
          </p:cNvPr>
          <p:cNvSpPr>
            <a:spLocks noChangeAspect="1"/>
          </p:cNvSpPr>
          <p:nvPr/>
        </p:nvSpPr>
        <p:spPr>
          <a:xfrm>
            <a:off x="10625224" y="167862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2D2B4052-BAE3-D82A-2042-BC4D0F80E2BD}"/>
              </a:ext>
            </a:extLst>
          </p:cNvPr>
          <p:cNvSpPr>
            <a:spLocks noChangeAspect="1"/>
          </p:cNvSpPr>
          <p:nvPr/>
        </p:nvSpPr>
        <p:spPr>
          <a:xfrm>
            <a:off x="2860152" y="318824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9B9B5422-4863-34A1-D2B6-284C7EE91675}"/>
              </a:ext>
            </a:extLst>
          </p:cNvPr>
          <p:cNvSpPr>
            <a:spLocks noChangeAspect="1"/>
          </p:cNvSpPr>
          <p:nvPr/>
        </p:nvSpPr>
        <p:spPr>
          <a:xfrm>
            <a:off x="5577316" y="318824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77515231-6C90-7DF4-774E-7DCDA7DE35EF}"/>
              </a:ext>
            </a:extLst>
          </p:cNvPr>
          <p:cNvSpPr txBox="1"/>
          <p:nvPr/>
        </p:nvSpPr>
        <p:spPr>
          <a:xfrm>
            <a:off x="329924" y="2493798"/>
            <a:ext cx="16950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mn-ea"/>
                <a:cs typeface="+mn-cs"/>
              </a:rPr>
              <a:t>Läheltä piti - tai haittatapahtuma</a:t>
            </a:r>
          </a:p>
        </p:txBody>
      </p:sp>
      <p:sp>
        <p:nvSpPr>
          <p:cNvPr id="60" name="Oval 59">
            <a:extLst>
              <a:ext uri="{FF2B5EF4-FFF2-40B4-BE49-F238E27FC236}">
                <a16:creationId xmlns:a16="http://schemas.microsoft.com/office/drawing/2014/main" id="{7193D22D-22C9-5A78-5DA4-7800B9A2A83A}"/>
              </a:ext>
            </a:extLst>
          </p:cNvPr>
          <p:cNvSpPr>
            <a:spLocks noChangeAspect="1"/>
          </p:cNvSpPr>
          <p:nvPr/>
        </p:nvSpPr>
        <p:spPr>
          <a:xfrm>
            <a:off x="901016" y="318824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4" name="TextBox 63">
            <a:extLst>
              <a:ext uri="{FF2B5EF4-FFF2-40B4-BE49-F238E27FC236}">
                <a16:creationId xmlns:a16="http://schemas.microsoft.com/office/drawing/2014/main" id="{BA77397C-504B-BD84-EA9B-20D376F98F67}"/>
              </a:ext>
            </a:extLst>
          </p:cNvPr>
          <p:cNvSpPr txBox="1"/>
          <p:nvPr/>
        </p:nvSpPr>
        <p:spPr>
          <a:xfrm>
            <a:off x="313482" y="5712428"/>
            <a:ext cx="18957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mn-ea"/>
                <a:cs typeface="+mn-cs"/>
              </a:rPr>
              <a:t>Terveydenhuollon laitteeseen / tarvikkeeseen liittyvä vaaratilanne</a:t>
            </a:r>
          </a:p>
        </p:txBody>
      </p:sp>
      <p:sp>
        <p:nvSpPr>
          <p:cNvPr id="66" name="TextBox 65">
            <a:extLst>
              <a:ext uri="{FF2B5EF4-FFF2-40B4-BE49-F238E27FC236}">
                <a16:creationId xmlns:a16="http://schemas.microsoft.com/office/drawing/2014/main" id="{FCBA9DD2-A6DB-A9AE-5A2E-1A9CA29EFA28}"/>
              </a:ext>
            </a:extLst>
          </p:cNvPr>
          <p:cNvSpPr txBox="1">
            <a:spLocks/>
          </p:cNvSpPr>
          <p:nvPr/>
        </p:nvSpPr>
        <p:spPr>
          <a:xfrm>
            <a:off x="2176108" y="5706189"/>
            <a:ext cx="2253002" cy="882293"/>
          </a:xfrm>
          <a:prstGeom prst="rect">
            <a:avLst/>
          </a:prstGeom>
          <a:noFill/>
        </p:spPr>
        <p:txBody>
          <a:bodyPr wrap="square">
            <a:spAutoFit/>
          </a:bodyPr>
          <a:lstStyle/>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1" i="1" u="none" strike="noStrike" kern="1200" cap="none" spc="0" normalizeH="0" baseline="0" noProof="0">
                <a:ln>
                  <a:noFill/>
                </a:ln>
                <a:solidFill>
                  <a:srgbClr val="000000"/>
                </a:solidFill>
                <a:effectLst/>
                <a:uLnTx/>
                <a:uFillTx/>
                <a:latin typeface="Arial" panose="020B0604020202020204"/>
                <a:ea typeface="+mn-ea"/>
                <a:cs typeface="+mn-cs"/>
              </a:rPr>
              <a:t>vaaratilanne</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 ja </a:t>
            </a:r>
            <a:r>
              <a:rPr kumimoji="0" lang="fi-FI" sz="800" b="0" i="0" u="none" strike="noStrike" kern="1200" cap="none" spc="0" normalizeH="0" baseline="0" noProof="0" err="1">
                <a:ln>
                  <a:noFill/>
                </a:ln>
                <a:solidFill>
                  <a:srgbClr val="000000"/>
                </a:solidFill>
                <a:effectLst/>
                <a:uLnTx/>
                <a:uFillTx/>
                <a:latin typeface="Arial" panose="020B0604020202020204"/>
                <a:ea typeface="+mn-ea"/>
                <a:cs typeface="+mn-cs"/>
              </a:rPr>
              <a:t>aptj</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 –kirjaus </a:t>
            </a: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Ilmoitus Fimealle (sekä valmistajalle tai valtuutetulle edustajalle) vaaratilanne-ilmoituksen yhteydessä valitsemalla asianomainen valinta järjestelmästä</a:t>
            </a:r>
          </a:p>
          <a:p>
            <a:pPr marL="0" marR="0" lvl="0" indent="0" algn="l" defTabSz="914286" rtl="0" eaLnBrk="1" fontAlgn="auto" latinLnBrk="0" hangingPunct="1">
              <a:lnSpc>
                <a:spcPct val="100000"/>
              </a:lnSpc>
              <a:spcBef>
                <a:spcPts val="200"/>
              </a:spcBef>
              <a:spcAft>
                <a:spcPts val="0"/>
              </a:spcAft>
              <a:buClrTx/>
              <a:buSzTx/>
              <a:buFontTx/>
              <a:buNone/>
              <a:tabLst/>
              <a:defRPr/>
            </a:pPr>
            <a:endParaRPr kumimoji="0" lang="fi-FI"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67" name="Straight Connector 66">
            <a:extLst>
              <a:ext uri="{FF2B5EF4-FFF2-40B4-BE49-F238E27FC236}">
                <a16:creationId xmlns:a16="http://schemas.microsoft.com/office/drawing/2014/main" id="{3E2EBB15-690D-8566-25F0-9E148F59C510}"/>
              </a:ext>
            </a:extLst>
          </p:cNvPr>
          <p:cNvCxnSpPr>
            <a:cxnSpLocks/>
          </p:cNvCxnSpPr>
          <p:nvPr/>
        </p:nvCxnSpPr>
        <p:spPr>
          <a:xfrm>
            <a:off x="1626511" y="5350353"/>
            <a:ext cx="5558454" cy="0"/>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7CB3D1FA-4204-5A23-7B6F-7961585AA53A}"/>
              </a:ext>
            </a:extLst>
          </p:cNvPr>
          <p:cNvSpPr>
            <a:spLocks noChangeAspect="1"/>
          </p:cNvSpPr>
          <p:nvPr/>
        </p:nvSpPr>
        <p:spPr>
          <a:xfrm>
            <a:off x="2864482" y="498618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Oval 71">
            <a:extLst>
              <a:ext uri="{FF2B5EF4-FFF2-40B4-BE49-F238E27FC236}">
                <a16:creationId xmlns:a16="http://schemas.microsoft.com/office/drawing/2014/main" id="{C04BCB20-F4C9-CAC9-C48D-B277808B6589}"/>
              </a:ext>
            </a:extLst>
          </p:cNvPr>
          <p:cNvSpPr>
            <a:spLocks noChangeAspect="1"/>
          </p:cNvSpPr>
          <p:nvPr/>
        </p:nvSpPr>
        <p:spPr>
          <a:xfrm>
            <a:off x="5574317" y="498618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3" name="Oval 72">
            <a:extLst>
              <a:ext uri="{FF2B5EF4-FFF2-40B4-BE49-F238E27FC236}">
                <a16:creationId xmlns:a16="http://schemas.microsoft.com/office/drawing/2014/main" id="{881D2A4D-D29C-07F0-DFDE-387B4810DE22}"/>
              </a:ext>
            </a:extLst>
          </p:cNvPr>
          <p:cNvSpPr>
            <a:spLocks noChangeAspect="1"/>
          </p:cNvSpPr>
          <p:nvPr/>
        </p:nvSpPr>
        <p:spPr>
          <a:xfrm>
            <a:off x="905863" y="498618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 name="Graphic 18">
            <a:extLst>
              <a:ext uri="{FF2B5EF4-FFF2-40B4-BE49-F238E27FC236}">
                <a16:creationId xmlns:a16="http://schemas.microsoft.com/office/drawing/2014/main" id="{C1BA7503-4282-C2C5-EA87-8DBA4B3FBB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706" y="1829074"/>
            <a:ext cx="469266" cy="422339"/>
          </a:xfrm>
          <a:prstGeom prst="rect">
            <a:avLst/>
          </a:prstGeom>
        </p:spPr>
      </p:pic>
      <p:pic>
        <p:nvPicPr>
          <p:cNvPr id="23" name="Graphic 22">
            <a:extLst>
              <a:ext uri="{FF2B5EF4-FFF2-40B4-BE49-F238E27FC236}">
                <a16:creationId xmlns:a16="http://schemas.microsoft.com/office/drawing/2014/main" id="{90332157-C4F0-6756-B33C-5B71073BA6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4042" y="1873749"/>
            <a:ext cx="404882" cy="404882"/>
          </a:xfrm>
          <a:prstGeom prst="rect">
            <a:avLst/>
          </a:prstGeom>
        </p:spPr>
      </p:pic>
      <p:pic>
        <p:nvPicPr>
          <p:cNvPr id="30" name="Graphic 29">
            <a:extLst>
              <a:ext uri="{FF2B5EF4-FFF2-40B4-BE49-F238E27FC236}">
                <a16:creationId xmlns:a16="http://schemas.microsoft.com/office/drawing/2014/main" id="{0FEFC240-C757-E185-70F5-8261AB47E3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3079" y="1784025"/>
            <a:ext cx="509122" cy="509122"/>
          </a:xfrm>
          <a:prstGeom prst="rect">
            <a:avLst/>
          </a:prstGeom>
        </p:spPr>
      </p:pic>
      <p:pic>
        <p:nvPicPr>
          <p:cNvPr id="31" name="Graphic 30">
            <a:extLst>
              <a:ext uri="{FF2B5EF4-FFF2-40B4-BE49-F238E27FC236}">
                <a16:creationId xmlns:a16="http://schemas.microsoft.com/office/drawing/2014/main" id="{AF9AF21A-C989-1103-123E-7AF05FDB79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91744" y="1853416"/>
            <a:ext cx="404882" cy="404882"/>
          </a:xfrm>
          <a:prstGeom prst="rect">
            <a:avLst/>
          </a:prstGeom>
        </p:spPr>
      </p:pic>
      <p:pic>
        <p:nvPicPr>
          <p:cNvPr id="33" name="Graphic 32">
            <a:extLst>
              <a:ext uri="{FF2B5EF4-FFF2-40B4-BE49-F238E27FC236}">
                <a16:creationId xmlns:a16="http://schemas.microsoft.com/office/drawing/2014/main" id="{CDC6C8E7-96F0-95EF-0DB8-679B94E99C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80843" y="1809907"/>
            <a:ext cx="443949" cy="443949"/>
          </a:xfrm>
          <a:prstGeom prst="rect">
            <a:avLst/>
          </a:prstGeom>
        </p:spPr>
      </p:pic>
      <p:grpSp>
        <p:nvGrpSpPr>
          <p:cNvPr id="83" name="Group 82">
            <a:extLst>
              <a:ext uri="{FF2B5EF4-FFF2-40B4-BE49-F238E27FC236}">
                <a16:creationId xmlns:a16="http://schemas.microsoft.com/office/drawing/2014/main" id="{06AEDC37-F9F2-5621-0543-A3F1392A582F}"/>
              </a:ext>
            </a:extLst>
          </p:cNvPr>
          <p:cNvGrpSpPr/>
          <p:nvPr/>
        </p:nvGrpSpPr>
        <p:grpSpPr>
          <a:xfrm>
            <a:off x="6656046" y="3339884"/>
            <a:ext cx="996828" cy="2010471"/>
            <a:chOff x="6687691" y="3309906"/>
            <a:chExt cx="996828" cy="2010471"/>
          </a:xfrm>
        </p:grpSpPr>
        <p:grpSp>
          <p:nvGrpSpPr>
            <p:cNvPr id="68" name="Group 67">
              <a:extLst>
                <a:ext uri="{FF2B5EF4-FFF2-40B4-BE49-F238E27FC236}">
                  <a16:creationId xmlns:a16="http://schemas.microsoft.com/office/drawing/2014/main" id="{AABFE452-46E8-D97E-D068-89B6763BBB1A}"/>
                </a:ext>
              </a:extLst>
            </p:cNvPr>
            <p:cNvGrpSpPr/>
            <p:nvPr/>
          </p:nvGrpSpPr>
          <p:grpSpPr>
            <a:xfrm flipH="1">
              <a:off x="6687691" y="3930856"/>
              <a:ext cx="996828" cy="1389521"/>
              <a:chOff x="2517058" y="3219203"/>
              <a:chExt cx="1932120" cy="2693263"/>
            </a:xfrm>
          </p:grpSpPr>
          <p:sp>
            <p:nvSpPr>
              <p:cNvPr id="69" name="Rounded Rectangle 35">
                <a:extLst>
                  <a:ext uri="{FF2B5EF4-FFF2-40B4-BE49-F238E27FC236}">
                    <a16:creationId xmlns:a16="http://schemas.microsoft.com/office/drawing/2014/main" id="{C8A2CAD4-DD60-A547-D4E3-C5513B4FC088}"/>
                  </a:ext>
                </a:extLst>
              </p:cNvPr>
              <p:cNvSpPr/>
              <p:nvPr/>
            </p:nvSpPr>
            <p:spPr>
              <a:xfrm>
                <a:off x="2519813" y="4397952"/>
                <a:ext cx="1929365" cy="1514514"/>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Lst>
                <a:ahLst/>
                <a:cxnLst>
                  <a:cxn ang="0">
                    <a:pos x="connsiteX0" y="connsiteY0"/>
                  </a:cxn>
                  <a:cxn ang="0">
                    <a:pos x="connsiteX1" y="connsiteY1"/>
                  </a:cxn>
                  <a:cxn ang="0">
                    <a:pos x="connsiteX2" y="connsiteY2"/>
                  </a:cxn>
                  <a:cxn ang="0">
                    <a:pos x="connsiteX3" y="connsiteY3"/>
                  </a:cxn>
                </a:cxnLst>
                <a:rect l="l" t="t" r="r" b="b"/>
                <a:pathLst>
                  <a:path w="1929365" h="1514514">
                    <a:moveTo>
                      <a:pt x="1929365" y="1514514"/>
                    </a:moveTo>
                    <a:lnTo>
                      <a:pt x="302910" y="1514514"/>
                    </a:lnTo>
                    <a:cubicBezTo>
                      <a:pt x="135617" y="1514514"/>
                      <a:pt x="0" y="1378897"/>
                      <a:pt x="0" y="1211604"/>
                    </a:cubicBez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Rounded Rectangle 35">
                <a:extLst>
                  <a:ext uri="{FF2B5EF4-FFF2-40B4-BE49-F238E27FC236}">
                    <a16:creationId xmlns:a16="http://schemas.microsoft.com/office/drawing/2014/main" id="{A91ED0BF-AB74-2D81-C0B7-8DE6B81C8A97}"/>
                  </a:ext>
                </a:extLst>
              </p:cNvPr>
              <p:cNvSpPr/>
              <p:nvPr/>
            </p:nvSpPr>
            <p:spPr>
              <a:xfrm rot="10800000">
                <a:off x="2517058" y="3219203"/>
                <a:ext cx="0" cy="1211604"/>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 name="connsiteX0" fmla="*/ 302910 w 302910"/>
                  <a:gd name="connsiteY0" fmla="*/ 1514514 h 1514514"/>
                  <a:gd name="connsiteX1" fmla="*/ 0 w 302910"/>
                  <a:gd name="connsiteY1" fmla="*/ 1211604 h 1514514"/>
                  <a:gd name="connsiteX2" fmla="*/ 0 w 302910"/>
                  <a:gd name="connsiteY2" fmla="*/ 0 h 1514514"/>
                  <a:gd name="connsiteX0" fmla="*/ 0 w 0"/>
                  <a:gd name="connsiteY0" fmla="*/ 1211604 h 1211603"/>
                  <a:gd name="connsiteX1" fmla="*/ 0 w 0"/>
                  <a:gd name="connsiteY1" fmla="*/ 0 h 1211603"/>
                </a:gdLst>
                <a:ahLst/>
                <a:cxnLst>
                  <a:cxn ang="0">
                    <a:pos x="connsiteX0" y="connsiteY0"/>
                  </a:cxn>
                  <a:cxn ang="0">
                    <a:pos x="connsiteX1" y="connsiteY1"/>
                  </a:cxn>
                </a:cxnLst>
                <a:rect l="l" t="t" r="r" b="b"/>
                <a:pathLst>
                  <a:path h="1211603">
                    <a:moveTo>
                      <a:pt x="0" y="1211604"/>
                    </a:move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cxnSp>
          <p:nvCxnSpPr>
            <p:cNvPr id="75" name="Straight Connector 74">
              <a:extLst>
                <a:ext uri="{FF2B5EF4-FFF2-40B4-BE49-F238E27FC236}">
                  <a16:creationId xmlns:a16="http://schemas.microsoft.com/office/drawing/2014/main" id="{74883BE5-CD85-FC48-2637-58757ED34601}"/>
                </a:ext>
              </a:extLst>
            </p:cNvPr>
            <p:cNvCxnSpPr>
              <a:cxnSpLocks/>
            </p:cNvCxnSpPr>
            <p:nvPr/>
          </p:nvCxnSpPr>
          <p:spPr>
            <a:xfrm flipV="1">
              <a:off x="7684413" y="3309906"/>
              <a:ext cx="0" cy="661771"/>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D7E4D7B4-A48F-185B-9110-9DFBBF38BCA1}"/>
              </a:ext>
            </a:extLst>
          </p:cNvPr>
          <p:cNvSpPr txBox="1">
            <a:spLocks/>
          </p:cNvSpPr>
          <p:nvPr/>
        </p:nvSpPr>
        <p:spPr>
          <a:xfrm>
            <a:off x="4492065" y="5677294"/>
            <a:ext cx="3159388" cy="933589"/>
          </a:xfrm>
          <a:prstGeom prst="rect">
            <a:avLst/>
          </a:prstGeom>
          <a:noFill/>
        </p:spPr>
        <p:txBody>
          <a:bodyPr wrap="square">
            <a:spAutoFit/>
          </a:bodyPr>
          <a:lstStyle/>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Poistetaan laite / tarvike käytöstä</a:t>
            </a: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Esihenkilö käsittelee ilmoituksen </a:t>
            </a: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Tieto turvallisuusriskeistä välitetään myös toimialuejohtajalle sekä palvelupäällikölle vaaratilanne-järjestelmässä</a:t>
            </a:r>
          </a:p>
          <a:p>
            <a:pPr marL="99450" marR="0" lvl="0" indent="-99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Keskustelu tarvittaessa asiakkaan ja omaisen kanssa</a:t>
            </a: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Toteutetaan korjaavat toimenpiteet</a:t>
            </a:r>
          </a:p>
        </p:txBody>
      </p:sp>
      <p:pic>
        <p:nvPicPr>
          <p:cNvPr id="89" name="Graphic 88">
            <a:extLst>
              <a:ext uri="{FF2B5EF4-FFF2-40B4-BE49-F238E27FC236}">
                <a16:creationId xmlns:a16="http://schemas.microsoft.com/office/drawing/2014/main" id="{6AA07F93-1771-9688-0228-43D4C601B1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5776" y="3290916"/>
            <a:ext cx="724807" cy="514994"/>
          </a:xfrm>
          <a:prstGeom prst="rect">
            <a:avLst/>
          </a:prstGeom>
        </p:spPr>
      </p:pic>
      <p:pic>
        <p:nvPicPr>
          <p:cNvPr id="90" name="Graphic 89">
            <a:extLst>
              <a:ext uri="{FF2B5EF4-FFF2-40B4-BE49-F238E27FC236}">
                <a16:creationId xmlns:a16="http://schemas.microsoft.com/office/drawing/2014/main" id="{8525F9D3-1A5F-3CB9-B175-926F64CACB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2731" y="3330851"/>
            <a:ext cx="404882" cy="404882"/>
          </a:xfrm>
          <a:prstGeom prst="rect">
            <a:avLst/>
          </a:prstGeom>
        </p:spPr>
      </p:pic>
      <p:pic>
        <p:nvPicPr>
          <p:cNvPr id="91" name="Graphic 90">
            <a:extLst>
              <a:ext uri="{FF2B5EF4-FFF2-40B4-BE49-F238E27FC236}">
                <a16:creationId xmlns:a16="http://schemas.microsoft.com/office/drawing/2014/main" id="{F600F34C-EFD3-2B3C-1B22-F372987FF3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9671" y="3251159"/>
            <a:ext cx="509122" cy="509122"/>
          </a:xfrm>
          <a:prstGeom prst="rect">
            <a:avLst/>
          </a:prstGeom>
        </p:spPr>
      </p:pic>
      <p:pic>
        <p:nvPicPr>
          <p:cNvPr id="93" name="Graphic 92">
            <a:extLst>
              <a:ext uri="{FF2B5EF4-FFF2-40B4-BE49-F238E27FC236}">
                <a16:creationId xmlns:a16="http://schemas.microsoft.com/office/drawing/2014/main" id="{8F146FE1-1E01-804C-90B9-652F1FEEC0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8236" y="5109373"/>
            <a:ext cx="480871" cy="422228"/>
          </a:xfrm>
          <a:prstGeom prst="rect">
            <a:avLst/>
          </a:prstGeom>
        </p:spPr>
      </p:pic>
      <p:pic>
        <p:nvPicPr>
          <p:cNvPr id="94" name="Graphic 93">
            <a:extLst>
              <a:ext uri="{FF2B5EF4-FFF2-40B4-BE49-F238E27FC236}">
                <a16:creationId xmlns:a16="http://schemas.microsoft.com/office/drawing/2014/main" id="{15B0276C-A2AF-ADCE-4433-6D9913CD5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6370" y="5143748"/>
            <a:ext cx="404882" cy="404882"/>
          </a:xfrm>
          <a:prstGeom prst="rect">
            <a:avLst/>
          </a:prstGeom>
        </p:spPr>
      </p:pic>
      <p:pic>
        <p:nvPicPr>
          <p:cNvPr id="95" name="Graphic 94">
            <a:extLst>
              <a:ext uri="{FF2B5EF4-FFF2-40B4-BE49-F238E27FC236}">
                <a16:creationId xmlns:a16="http://schemas.microsoft.com/office/drawing/2014/main" id="{019186E4-A346-E6D6-B4FE-39EBF5FF0D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0080" y="5065321"/>
            <a:ext cx="509122" cy="509122"/>
          </a:xfrm>
          <a:prstGeom prst="rect">
            <a:avLst/>
          </a:prstGeom>
        </p:spPr>
      </p:pic>
      <p:sp>
        <p:nvSpPr>
          <p:cNvPr id="5" name="TextBox 4">
            <a:extLst>
              <a:ext uri="{FF2B5EF4-FFF2-40B4-BE49-F238E27FC236}">
                <a16:creationId xmlns:a16="http://schemas.microsoft.com/office/drawing/2014/main" id="{C7BCB5B9-DAD0-230A-F459-804EA7ECE178}"/>
              </a:ext>
            </a:extLst>
          </p:cNvPr>
          <p:cNvSpPr txBox="1">
            <a:spLocks/>
          </p:cNvSpPr>
          <p:nvPr/>
        </p:nvSpPr>
        <p:spPr>
          <a:xfrm>
            <a:off x="10204308" y="6565280"/>
            <a:ext cx="19876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1" u="none" strike="noStrike" kern="1200" cap="none" spc="0" normalizeH="0" baseline="0" noProof="0">
                <a:ln>
                  <a:noFill/>
                </a:ln>
                <a:solidFill>
                  <a:srgbClr val="000000"/>
                </a:solidFill>
                <a:effectLst/>
                <a:uLnTx/>
                <a:uFillTx/>
                <a:latin typeface="Arial" panose="020B0604020202020204"/>
                <a:ea typeface="+mn-ea"/>
                <a:cs typeface="+mn-cs"/>
              </a:rPr>
              <a:t>*Asiakas- ja potilastietojärjestelmä</a:t>
            </a:r>
          </a:p>
        </p:txBody>
      </p:sp>
      <p:sp>
        <p:nvSpPr>
          <p:cNvPr id="9" name="Title 12">
            <a:extLst>
              <a:ext uri="{FF2B5EF4-FFF2-40B4-BE49-F238E27FC236}">
                <a16:creationId xmlns:a16="http://schemas.microsoft.com/office/drawing/2014/main" id="{612C6B05-B4A7-2810-D6A8-12EE940F005F}"/>
              </a:ext>
            </a:extLst>
          </p:cNvPr>
          <p:cNvSpPr txBox="1">
            <a:spLocks/>
          </p:cNvSpPr>
          <p:nvPr/>
        </p:nvSpPr>
        <p:spPr>
          <a:xfrm>
            <a:off x="461999" y="450426"/>
            <a:ext cx="11289174" cy="868004"/>
          </a:xfrm>
          <a:prstGeom prst="rect">
            <a:avLst/>
          </a:prstGeom>
        </p:spPr>
        <p:txBody>
          <a:bodyPr vert="horz" lIns="91440" tIns="45720" rIns="91440" bIns="45720" rtlCol="0" anchor="t">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kumimoji="0" lang="fi-FI" sz="2400" b="1" i="0" u="none" strike="noStrike" kern="1200" cap="none" spc="0" normalizeH="0" baseline="0" noProof="0" dirty="0">
                <a:ln>
                  <a:noFill/>
                </a:ln>
                <a:solidFill>
                  <a:srgbClr val="00008B"/>
                </a:solidFill>
                <a:effectLst/>
                <a:uLnTx/>
                <a:uFillTx/>
                <a:latin typeface="Arial Black" panose="020B0A04020102020204"/>
                <a:ea typeface="Inter" panose="02000503000000020004" pitchFamily="2" charset="0"/>
                <a:cs typeface="Times New Roman"/>
              </a:rPr>
              <a:t>Riski- ja epäkohtailmoitusten käsittely (2/3) </a:t>
            </a:r>
            <a:endParaRPr kumimoji="0" lang="fi-FI" sz="2400" b="1" i="0" u="none" strike="noStrike" kern="1200" cap="none" spc="0" normalizeH="0" baseline="0" noProof="0" dirty="0">
              <a:ln>
                <a:noFill/>
              </a:ln>
              <a:solidFill>
                <a:srgbClr val="FF0000"/>
              </a:solidFill>
              <a:effectLst/>
              <a:uLnTx/>
              <a:uFillTx/>
              <a:latin typeface="Arial Black" panose="020B0604020202020204" pitchFamily="34" charset="0"/>
              <a:ea typeface="+mj-ea"/>
              <a:cs typeface="Times New Roman"/>
            </a:endParaRPr>
          </a:p>
        </p:txBody>
      </p:sp>
    </p:spTree>
    <p:extLst>
      <p:ext uri="{BB962C8B-B14F-4D97-AF65-F5344CB8AC3E}">
        <p14:creationId xmlns:p14="http://schemas.microsoft.com/office/powerpoint/2010/main" val="103384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Ryhmä 36">
            <a:extLst>
              <a:ext uri="{FF2B5EF4-FFF2-40B4-BE49-F238E27FC236}">
                <a16:creationId xmlns:a16="http://schemas.microsoft.com/office/drawing/2014/main" id="{FD94E031-BD8E-4492-A538-E62030F436A6}"/>
              </a:ext>
            </a:extLst>
          </p:cNvPr>
          <p:cNvGrpSpPr/>
          <p:nvPr/>
        </p:nvGrpSpPr>
        <p:grpSpPr>
          <a:xfrm>
            <a:off x="676911" y="4258738"/>
            <a:ext cx="4609748" cy="2038414"/>
            <a:chOff x="7726608" y="5359865"/>
            <a:chExt cx="4003393" cy="707886"/>
          </a:xfrm>
        </p:grpSpPr>
        <p:sp>
          <p:nvSpPr>
            <p:cNvPr id="39" name="Suorakulmio: Pyöristetyt kulmat 38">
              <a:extLst>
                <a:ext uri="{FF2B5EF4-FFF2-40B4-BE49-F238E27FC236}">
                  <a16:creationId xmlns:a16="http://schemas.microsoft.com/office/drawing/2014/main" id="{1498E3AD-AC29-4BC8-9644-57DAE9BD645B}"/>
                </a:ext>
              </a:extLst>
            </p:cNvPr>
            <p:cNvSpPr/>
            <p:nvPr/>
          </p:nvSpPr>
          <p:spPr>
            <a:xfrm>
              <a:off x="7726608" y="5359865"/>
              <a:ext cx="4003393" cy="707886"/>
            </a:xfrm>
            <a:prstGeom prst="roundRect">
              <a:avLst/>
            </a:prstGeom>
            <a:solidFill>
              <a:schemeClr val="bg1">
                <a:lumMod val="95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1" name="TextBox 6">
              <a:extLst>
                <a:ext uri="{FF2B5EF4-FFF2-40B4-BE49-F238E27FC236}">
                  <a16:creationId xmlns:a16="http://schemas.microsoft.com/office/drawing/2014/main" id="{0B4B4635-259E-4699-A787-C5C3E91B375A}"/>
                </a:ext>
              </a:extLst>
            </p:cNvPr>
            <p:cNvSpPr txBox="1"/>
            <p:nvPr/>
          </p:nvSpPr>
          <p:spPr>
            <a:xfrm>
              <a:off x="8249627" y="5425267"/>
              <a:ext cx="3349012" cy="144556"/>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i-FI" sz="1050" b="0" i="0" u="none" strike="noStrike" kern="1200" cap="none" spc="0" normalizeH="0" baseline="0" noProof="0" dirty="0">
                <a:ln>
                  <a:noFill/>
                </a:ln>
                <a:solidFill>
                  <a:srgbClr val="FF0000"/>
                </a:solidFill>
                <a:effectLst/>
                <a:uLnTx/>
                <a:uFillTx/>
                <a:latin typeface="Arial" panose="020B0604020202020204"/>
                <a:ea typeface="+mn-ea"/>
                <a:cs typeface="Arial"/>
              </a:endParaRPr>
            </a:p>
          </p:txBody>
        </p:sp>
      </p:grpSp>
      <p:sp>
        <p:nvSpPr>
          <p:cNvPr id="14" name="Rectangle 13">
            <a:extLst>
              <a:ext uri="{FF2B5EF4-FFF2-40B4-BE49-F238E27FC236}">
                <a16:creationId xmlns:a16="http://schemas.microsoft.com/office/drawing/2014/main" id="{EF0F31A7-3682-9E4D-1442-ED08F5E530F0}"/>
              </a:ext>
            </a:extLst>
          </p:cNvPr>
          <p:cNvSpPr/>
          <p:nvPr/>
        </p:nvSpPr>
        <p:spPr>
          <a:xfrm>
            <a:off x="572755" y="1010349"/>
            <a:ext cx="1618571"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BD8BDFD7-16B8-934F-F9DF-DEF4D9DB04B0}"/>
              </a:ext>
            </a:extLst>
          </p:cNvPr>
          <p:cNvSpPr/>
          <p:nvPr/>
        </p:nvSpPr>
        <p:spPr>
          <a:xfrm>
            <a:off x="2326353" y="1010349"/>
            <a:ext cx="1933344"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F79E353B-B4F8-6173-0062-068F91DCF2F5}"/>
              </a:ext>
            </a:extLst>
          </p:cNvPr>
          <p:cNvSpPr/>
          <p:nvPr/>
        </p:nvSpPr>
        <p:spPr>
          <a:xfrm>
            <a:off x="4400754" y="1010349"/>
            <a:ext cx="3155360"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DAD4B160-0472-5C68-C4DA-1B49092E330A}"/>
              </a:ext>
            </a:extLst>
          </p:cNvPr>
          <p:cNvSpPr/>
          <p:nvPr/>
        </p:nvSpPr>
        <p:spPr>
          <a:xfrm>
            <a:off x="7697172" y="1010349"/>
            <a:ext cx="2404650"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9FAEA14E-E8C0-2D08-55F5-13C398F17975}"/>
              </a:ext>
            </a:extLst>
          </p:cNvPr>
          <p:cNvSpPr/>
          <p:nvPr/>
        </p:nvSpPr>
        <p:spPr>
          <a:xfrm>
            <a:off x="10236847" y="1010349"/>
            <a:ext cx="1493154"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8" name="Straight Connector 37">
            <a:extLst>
              <a:ext uri="{FF2B5EF4-FFF2-40B4-BE49-F238E27FC236}">
                <a16:creationId xmlns:a16="http://schemas.microsoft.com/office/drawing/2014/main" id="{58D80CAE-9841-9236-0A98-B946F9C253A4}"/>
              </a:ext>
            </a:extLst>
          </p:cNvPr>
          <p:cNvCxnSpPr>
            <a:cxnSpLocks/>
          </p:cNvCxnSpPr>
          <p:nvPr/>
        </p:nvCxnSpPr>
        <p:spPr>
          <a:xfrm>
            <a:off x="1466893" y="2075875"/>
            <a:ext cx="9200449" cy="0"/>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D2809E9-8CB0-B61B-D7A6-106D6A743F0F}"/>
              </a:ext>
            </a:extLst>
          </p:cNvPr>
          <p:cNvSpPr/>
          <p:nvPr/>
        </p:nvSpPr>
        <p:spPr>
          <a:xfrm>
            <a:off x="451413" y="2629837"/>
            <a:ext cx="2030960" cy="236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3443E7B0-4063-49E2-6A84-2AC168071D49}"/>
              </a:ext>
            </a:extLst>
          </p:cNvPr>
          <p:cNvSpPr/>
          <p:nvPr/>
        </p:nvSpPr>
        <p:spPr>
          <a:xfrm>
            <a:off x="7743972" y="2515606"/>
            <a:ext cx="2375114" cy="17455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99060" marR="0" lvl="0" indent="-99060" algn="l" defTabSz="914286" rtl="0" eaLnBrk="1" fontAlgn="auto" latinLnBrk="0" hangingPunct="1">
              <a:lnSpc>
                <a:spcPct val="107000"/>
              </a:lnSpc>
              <a:spcBef>
                <a:spcPts val="600"/>
              </a:spcBef>
              <a:spcAft>
                <a:spcPts val="0"/>
              </a:spcAft>
              <a:buClrTx/>
              <a:buSzTx/>
              <a:buFont typeface="Arial" panose="020B0604020202020204" pitchFamily="34" charset="0"/>
              <a:buChar char="•"/>
              <a:tabLst/>
              <a:defRPr/>
            </a:pPr>
            <a:r>
              <a:rPr kumimoji="0" lang="fi-FI" sz="800" b="0" i="0" u="none" strike="noStrike" kern="1200" cap="none" spc="0" normalizeH="0" baseline="0" noProof="0" dirty="0">
                <a:ln>
                  <a:noFill/>
                </a:ln>
                <a:solidFill>
                  <a:srgbClr val="000000"/>
                </a:solidFill>
                <a:effectLst/>
                <a:uLnTx/>
                <a:uFillTx/>
                <a:latin typeface="Arial" panose="020B0604020202020204"/>
                <a:ea typeface="+mn-ea"/>
                <a:cs typeface="+mn-cs"/>
                <a:hlinkClick r:id="rId3"/>
              </a:rPr>
              <a:t>Vakavan vaaratapahtuman tutkintaprosessi</a:t>
            </a:r>
            <a:r>
              <a:rPr kumimoji="0" lang="fi-FI" sz="800" b="0" i="0" u="none" strike="noStrike" kern="1200" cap="none" spc="0" normalizeH="0" baseline="0" noProof="0" dirty="0">
                <a:ln>
                  <a:noFill/>
                </a:ln>
                <a:solidFill>
                  <a:srgbClr val="FF0000"/>
                </a:solidFill>
                <a:effectLst/>
                <a:uLnTx/>
                <a:uFillTx/>
                <a:latin typeface="Arial" panose="020B0604020202020204"/>
                <a:ea typeface="+mn-ea"/>
                <a:cs typeface="+mn-cs"/>
              </a:rPr>
              <a:t> </a:t>
            </a:r>
            <a:endParaRPr kumimoji="0" lang="fi-FI" sz="800" b="0" i="0" u="none" strike="noStrike" kern="1200" cap="none" spc="0" normalizeH="0" baseline="0" noProof="0" dirty="0">
              <a:ln>
                <a:noFill/>
              </a:ln>
              <a:solidFill>
                <a:srgbClr val="FF0000"/>
              </a:solidFill>
              <a:effectLst/>
              <a:uLnTx/>
              <a:uFillTx/>
              <a:latin typeface="Arial" panose="020B0604020202020204"/>
              <a:ea typeface="+mn-ea"/>
              <a:cs typeface="Arial"/>
            </a:endParaRPr>
          </a:p>
        </p:txBody>
      </p:sp>
      <p:sp>
        <p:nvSpPr>
          <p:cNvPr id="18" name="Rectangle 17">
            <a:extLst>
              <a:ext uri="{FF2B5EF4-FFF2-40B4-BE49-F238E27FC236}">
                <a16:creationId xmlns:a16="http://schemas.microsoft.com/office/drawing/2014/main" id="{784B4C5B-D429-514A-79E3-E6B4E520756E}"/>
              </a:ext>
            </a:extLst>
          </p:cNvPr>
          <p:cNvSpPr/>
          <p:nvPr/>
        </p:nvSpPr>
        <p:spPr>
          <a:xfrm>
            <a:off x="9754468" y="2701409"/>
            <a:ext cx="2030960" cy="236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20FA7B37-8285-AD2F-4162-0FBAF6F2C113}"/>
              </a:ext>
            </a:extLst>
          </p:cNvPr>
          <p:cNvSpPr>
            <a:spLocks/>
          </p:cNvSpPr>
          <p:nvPr/>
        </p:nvSpPr>
        <p:spPr>
          <a:xfrm>
            <a:off x="2176108" y="2537497"/>
            <a:ext cx="2253002" cy="8765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1" i="0" u="none" strike="noStrike" kern="1200" cap="none" spc="0" normalizeH="0" baseline="0" noProof="0">
                <a:ln>
                  <a:noFill/>
                </a:ln>
                <a:solidFill>
                  <a:srgbClr val="000000"/>
                </a:solidFill>
                <a:effectLst/>
                <a:uLnTx/>
                <a:uFillTx/>
                <a:latin typeface="Arial" panose="020B0604020202020204"/>
                <a:ea typeface="+mn-ea"/>
                <a:cs typeface="+mn-cs"/>
              </a:rPr>
              <a:t>Vakavissa vaaratilanteissa välitön yhteys toiminnasta vastaavalle taholle (esihenkilö/palvelu- tai tulosaluepäällikkö), jotka ilmoittavat valvontatiimille puhelimitse/ sähköpostilla</a:t>
            </a:r>
            <a:endParaRPr kumimoji="0" lang="fi-FI" sz="800" b="1" i="1" u="none" strike="noStrike" kern="1200" cap="none" spc="0" normalizeH="0" baseline="0" noProof="0">
              <a:ln>
                <a:noFill/>
              </a:ln>
              <a:solidFill>
                <a:srgbClr val="000000"/>
              </a:solidFill>
              <a:effectLst/>
              <a:uLnTx/>
              <a:uFillTx/>
              <a:latin typeface="Arial" panose="020B0604020202020204"/>
              <a:ea typeface="+mn-ea"/>
              <a:cs typeface="+mn-cs"/>
            </a:endParaRP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kumimoji="0" lang="fi-FI" sz="800" b="1" i="1" u="none" strike="noStrike" kern="1200" cap="none" spc="0" normalizeH="0" baseline="0" noProof="0">
              <a:ln>
                <a:noFill/>
              </a:ln>
              <a:solidFill>
                <a:srgbClr val="000000"/>
              </a:solidFill>
              <a:effectLst/>
              <a:uLnTx/>
              <a:uFillTx/>
              <a:latin typeface="Arial" panose="020B0604020202020204"/>
              <a:ea typeface="+mn-ea"/>
              <a:cs typeface="+mn-cs"/>
            </a:endParaRP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1" i="1" u="none" strike="noStrike" kern="1200" cap="none" spc="0" normalizeH="0" baseline="0" noProof="0">
                <a:ln>
                  <a:noFill/>
                </a:ln>
                <a:solidFill>
                  <a:srgbClr val="000000"/>
                </a:solidFill>
                <a:effectLst/>
                <a:uLnTx/>
                <a:uFillTx/>
                <a:latin typeface="Arial" panose="020B0604020202020204"/>
                <a:ea typeface="+mn-ea"/>
                <a:cs typeface="+mn-cs"/>
              </a:rPr>
              <a:t>vaaratilanne</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 ja </a:t>
            </a:r>
            <a:r>
              <a:rPr kumimoji="0" lang="fi-FI" sz="800" b="0" i="0" u="none" strike="noStrike" kern="1200" cap="none" spc="0" normalizeH="0" baseline="0" noProof="0" err="1">
                <a:ln>
                  <a:noFill/>
                </a:ln>
                <a:solidFill>
                  <a:srgbClr val="000000"/>
                </a:solidFill>
                <a:effectLst/>
                <a:uLnTx/>
                <a:uFillTx/>
                <a:latin typeface="Arial" panose="020B0604020202020204"/>
                <a:ea typeface="+mn-ea"/>
                <a:cs typeface="+mn-cs"/>
              </a:rPr>
              <a:t>aptj</a:t>
            </a: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 –kirjaus </a:t>
            </a:r>
          </a:p>
          <a:p>
            <a:pPr marL="99450" marR="0" lvl="0" indent="-99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AA6DEBE2-2138-109F-C0AE-7F672FD398BC}"/>
              </a:ext>
            </a:extLst>
          </p:cNvPr>
          <p:cNvSpPr/>
          <p:nvPr/>
        </p:nvSpPr>
        <p:spPr>
          <a:xfrm>
            <a:off x="4375108" y="2515606"/>
            <a:ext cx="3349012" cy="9819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Esihenkilö käsittelee vaaratapahtumailmoituksen ja luokittelee riskiluokan IV/V tai seuraus asiakkaalle/potilaalle on vakava</a:t>
            </a: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Valvonta-asiantuntija tekee asiasta esiselvityksen esim. soittamalla yksikköön</a:t>
            </a: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Jos tapauksessa ilmenee tutkinnan tarvetta, valvonta-asiantuntija esittelee tapauksen johtajaylilääkärille tai sosiaali- ja integraatiojohtajalle, joka tekee päätöksen tutkinnan aloituksesta</a:t>
            </a:r>
          </a:p>
          <a:p>
            <a:pPr marL="99450" marR="0" lvl="0" indent="-99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C6B9796E-C80D-DD6C-522B-6940A16D5EA5}"/>
              </a:ext>
            </a:extLst>
          </p:cNvPr>
          <p:cNvSpPr txBox="1"/>
          <p:nvPr/>
        </p:nvSpPr>
        <p:spPr>
          <a:xfrm>
            <a:off x="10187503" y="2529907"/>
            <a:ext cx="1790394" cy="766941"/>
          </a:xfrm>
          <a:prstGeom prst="rect">
            <a:avLst/>
          </a:prstGeom>
          <a:noFill/>
        </p:spPr>
        <p:txBody>
          <a:bodyPr wrap="square">
            <a:spAutoFit/>
          </a:bodyPr>
          <a:lstStyle/>
          <a:p>
            <a:pPr marL="99450" marR="0" lvl="0" indent="-99450" algn="l" defTabSz="914286"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Suositusten toimeenpano ja seuranta toimialalla</a:t>
            </a:r>
          </a:p>
          <a:p>
            <a:pPr marL="99450" marR="0" lvl="0" indent="-99450" algn="l" defTabSz="914286"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Arial" panose="020B0604020202020204"/>
                <a:ea typeface="+mn-ea"/>
                <a:cs typeface="+mn-cs"/>
              </a:rPr>
              <a:t>Valvontatiimi seuraa suositusten toimeenpanoa valvontakäyntien yhteydessä</a:t>
            </a:r>
          </a:p>
        </p:txBody>
      </p:sp>
      <p:sp>
        <p:nvSpPr>
          <p:cNvPr id="20" name="TextBox 19">
            <a:extLst>
              <a:ext uri="{FF2B5EF4-FFF2-40B4-BE49-F238E27FC236}">
                <a16:creationId xmlns:a16="http://schemas.microsoft.com/office/drawing/2014/main" id="{0816D907-1F6A-CDA0-FF3A-91C668025684}"/>
              </a:ext>
            </a:extLst>
          </p:cNvPr>
          <p:cNvSpPr txBox="1">
            <a:spLocks/>
          </p:cNvSpPr>
          <p:nvPr/>
        </p:nvSpPr>
        <p:spPr>
          <a:xfrm>
            <a:off x="635926" y="1042366"/>
            <a:ext cx="1492802" cy="492443"/>
          </a:xfrm>
          <a:prstGeom prst="rect">
            <a:avLst/>
          </a:prstGeom>
          <a:no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Haittatapahtuman huomaaminen</a:t>
            </a:r>
          </a:p>
        </p:txBody>
      </p:sp>
      <p:sp>
        <p:nvSpPr>
          <p:cNvPr id="24" name="TextBox 23">
            <a:extLst>
              <a:ext uri="{FF2B5EF4-FFF2-40B4-BE49-F238E27FC236}">
                <a16:creationId xmlns:a16="http://schemas.microsoft.com/office/drawing/2014/main" id="{062E4186-A0E2-AFBE-15A1-8B25F3273BF3}"/>
              </a:ext>
            </a:extLst>
          </p:cNvPr>
          <p:cNvSpPr txBox="1">
            <a:spLocks/>
          </p:cNvSpPr>
          <p:nvPr/>
        </p:nvSpPr>
        <p:spPr>
          <a:xfrm>
            <a:off x="2439262" y="1042366"/>
            <a:ext cx="169507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Tapahtuman kirjaus</a:t>
            </a:r>
          </a:p>
        </p:txBody>
      </p:sp>
      <p:sp>
        <p:nvSpPr>
          <p:cNvPr id="25" name="TextBox 24">
            <a:extLst>
              <a:ext uri="{FF2B5EF4-FFF2-40B4-BE49-F238E27FC236}">
                <a16:creationId xmlns:a16="http://schemas.microsoft.com/office/drawing/2014/main" id="{10085E3F-3798-F3E7-1FA8-A7BC530F5EC8}"/>
              </a:ext>
            </a:extLst>
          </p:cNvPr>
          <p:cNvSpPr txBox="1"/>
          <p:nvPr/>
        </p:nvSpPr>
        <p:spPr>
          <a:xfrm>
            <a:off x="4434164" y="1047560"/>
            <a:ext cx="312195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Ilmoituksen käsittely ja korjaavat toimenpiteet</a:t>
            </a:r>
          </a:p>
        </p:txBody>
      </p:sp>
      <p:sp>
        <p:nvSpPr>
          <p:cNvPr id="26" name="TextBox 25">
            <a:extLst>
              <a:ext uri="{FF2B5EF4-FFF2-40B4-BE49-F238E27FC236}">
                <a16:creationId xmlns:a16="http://schemas.microsoft.com/office/drawing/2014/main" id="{4AB51011-CFB2-FFAC-E7A4-8AF896E849BD}"/>
              </a:ext>
            </a:extLst>
          </p:cNvPr>
          <p:cNvSpPr txBox="1"/>
          <p:nvPr/>
        </p:nvSpPr>
        <p:spPr>
          <a:xfrm>
            <a:off x="7715545" y="1025326"/>
            <a:ext cx="240178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FFFFFF"/>
                </a:solidFill>
                <a:effectLst/>
                <a:uLnTx/>
                <a:uFillTx/>
                <a:latin typeface="Arial" panose="020B0604020202020204"/>
                <a:ea typeface="+mn-ea"/>
                <a:cs typeface="+mn-cs"/>
              </a:rPr>
              <a:t>Tapahtuman dokumentointi, </a:t>
            </a:r>
            <a:b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fi-FI" sz="1200" b="1" i="0" u="none" strike="noStrike" kern="1200" cap="none" spc="0" normalizeH="0" baseline="0" noProof="0" dirty="0">
                <a:ln>
                  <a:noFill/>
                </a:ln>
                <a:solidFill>
                  <a:srgbClr val="FFFFFF"/>
                </a:solidFill>
                <a:effectLst/>
                <a:uLnTx/>
                <a:uFillTx/>
                <a:latin typeface="Arial" panose="020B0604020202020204"/>
                <a:ea typeface="+mn-ea"/>
                <a:cs typeface="+mn-cs"/>
              </a:rPr>
              <a:t>viestintä ja raportointi</a:t>
            </a:r>
          </a:p>
        </p:txBody>
      </p:sp>
      <p:sp>
        <p:nvSpPr>
          <p:cNvPr id="27" name="TextBox 26">
            <a:extLst>
              <a:ext uri="{FF2B5EF4-FFF2-40B4-BE49-F238E27FC236}">
                <a16:creationId xmlns:a16="http://schemas.microsoft.com/office/drawing/2014/main" id="{B0E94D6F-BE6C-F6BB-5AE4-B3289A0571E3}"/>
              </a:ext>
            </a:extLst>
          </p:cNvPr>
          <p:cNvSpPr txBox="1"/>
          <p:nvPr/>
        </p:nvSpPr>
        <p:spPr>
          <a:xfrm>
            <a:off x="10442464" y="1138297"/>
            <a:ext cx="1038698"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srgbClr val="FFFFFF"/>
                </a:solidFill>
                <a:effectLst/>
                <a:uLnTx/>
                <a:uFillTx/>
                <a:latin typeface="Arial" panose="020B0604020202020204"/>
                <a:ea typeface="+mn-ea"/>
                <a:cs typeface="+mn-cs"/>
              </a:rPr>
              <a:t>Seuranta</a:t>
            </a:r>
          </a:p>
        </p:txBody>
      </p:sp>
      <p:sp>
        <p:nvSpPr>
          <p:cNvPr id="35" name="Oval 34">
            <a:extLst>
              <a:ext uri="{FF2B5EF4-FFF2-40B4-BE49-F238E27FC236}">
                <a16:creationId xmlns:a16="http://schemas.microsoft.com/office/drawing/2014/main" id="{8B9A5313-DAB3-E615-D71B-6D022CABF9EE}"/>
              </a:ext>
            </a:extLst>
          </p:cNvPr>
          <p:cNvSpPr>
            <a:spLocks noChangeAspect="1"/>
          </p:cNvSpPr>
          <p:nvPr/>
        </p:nvSpPr>
        <p:spPr>
          <a:xfrm>
            <a:off x="901016" y="171987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A3CD600F-687A-9DEC-2C05-92AAEB4CA633}"/>
              </a:ext>
            </a:extLst>
          </p:cNvPr>
          <p:cNvSpPr>
            <a:spLocks noChangeAspect="1"/>
          </p:cNvSpPr>
          <p:nvPr/>
        </p:nvSpPr>
        <p:spPr>
          <a:xfrm>
            <a:off x="2860152" y="171987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036F2911-5542-A02E-2ABC-AED70F2DCF58}"/>
              </a:ext>
            </a:extLst>
          </p:cNvPr>
          <p:cNvSpPr>
            <a:spLocks noChangeAspect="1"/>
          </p:cNvSpPr>
          <p:nvPr/>
        </p:nvSpPr>
        <p:spPr>
          <a:xfrm>
            <a:off x="5577316" y="171987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D62E56D5-1DF2-62E6-9433-C3F6CB124DCE}"/>
              </a:ext>
            </a:extLst>
          </p:cNvPr>
          <p:cNvSpPr>
            <a:spLocks noChangeAspect="1"/>
          </p:cNvSpPr>
          <p:nvPr/>
        </p:nvSpPr>
        <p:spPr>
          <a:xfrm>
            <a:off x="8675254" y="1693075"/>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Oval 49">
            <a:extLst>
              <a:ext uri="{FF2B5EF4-FFF2-40B4-BE49-F238E27FC236}">
                <a16:creationId xmlns:a16="http://schemas.microsoft.com/office/drawing/2014/main" id="{001A593A-5F82-B023-D672-5C0D9A7F5FFF}"/>
              </a:ext>
            </a:extLst>
          </p:cNvPr>
          <p:cNvSpPr>
            <a:spLocks noChangeAspect="1"/>
          </p:cNvSpPr>
          <p:nvPr/>
        </p:nvSpPr>
        <p:spPr>
          <a:xfrm>
            <a:off x="10625224" y="167862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77515231-6C90-7DF4-774E-7DCDA7DE35EF}"/>
              </a:ext>
            </a:extLst>
          </p:cNvPr>
          <p:cNvSpPr txBox="1"/>
          <p:nvPr/>
        </p:nvSpPr>
        <p:spPr>
          <a:xfrm>
            <a:off x="429656" y="2532217"/>
            <a:ext cx="16950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mn-ea"/>
                <a:cs typeface="+mn-cs"/>
              </a:rPr>
              <a:t>Vakava vaaratapahtuma</a:t>
            </a:r>
          </a:p>
        </p:txBody>
      </p:sp>
      <p:pic>
        <p:nvPicPr>
          <p:cNvPr id="19" name="Graphic 18">
            <a:extLst>
              <a:ext uri="{FF2B5EF4-FFF2-40B4-BE49-F238E27FC236}">
                <a16:creationId xmlns:a16="http://schemas.microsoft.com/office/drawing/2014/main" id="{C1BA7503-4282-C2C5-EA87-8DBA4B3FBB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6706" y="1829074"/>
            <a:ext cx="469266" cy="422339"/>
          </a:xfrm>
          <a:prstGeom prst="rect">
            <a:avLst/>
          </a:prstGeom>
        </p:spPr>
      </p:pic>
      <p:pic>
        <p:nvPicPr>
          <p:cNvPr id="23" name="Graphic 22">
            <a:extLst>
              <a:ext uri="{FF2B5EF4-FFF2-40B4-BE49-F238E27FC236}">
                <a16:creationId xmlns:a16="http://schemas.microsoft.com/office/drawing/2014/main" id="{90332157-C4F0-6756-B33C-5B71073BA6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64042" y="1873749"/>
            <a:ext cx="404882" cy="404882"/>
          </a:xfrm>
          <a:prstGeom prst="rect">
            <a:avLst/>
          </a:prstGeom>
        </p:spPr>
      </p:pic>
      <p:pic>
        <p:nvPicPr>
          <p:cNvPr id="30" name="Graphic 29">
            <a:extLst>
              <a:ext uri="{FF2B5EF4-FFF2-40B4-BE49-F238E27FC236}">
                <a16:creationId xmlns:a16="http://schemas.microsoft.com/office/drawing/2014/main" id="{0FEFC240-C757-E185-70F5-8261AB47E3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83079" y="1784025"/>
            <a:ext cx="509122" cy="509122"/>
          </a:xfrm>
          <a:prstGeom prst="rect">
            <a:avLst/>
          </a:prstGeom>
        </p:spPr>
      </p:pic>
      <p:pic>
        <p:nvPicPr>
          <p:cNvPr id="31" name="Graphic 30">
            <a:extLst>
              <a:ext uri="{FF2B5EF4-FFF2-40B4-BE49-F238E27FC236}">
                <a16:creationId xmlns:a16="http://schemas.microsoft.com/office/drawing/2014/main" id="{AF9AF21A-C989-1103-123E-7AF05FDB79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91744" y="1853416"/>
            <a:ext cx="404882" cy="404882"/>
          </a:xfrm>
          <a:prstGeom prst="rect">
            <a:avLst/>
          </a:prstGeom>
        </p:spPr>
      </p:pic>
      <p:pic>
        <p:nvPicPr>
          <p:cNvPr id="33" name="Graphic 32">
            <a:extLst>
              <a:ext uri="{FF2B5EF4-FFF2-40B4-BE49-F238E27FC236}">
                <a16:creationId xmlns:a16="http://schemas.microsoft.com/office/drawing/2014/main" id="{CDC6C8E7-96F0-95EF-0DB8-679B94E99C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80843" y="1809907"/>
            <a:ext cx="443949" cy="443949"/>
          </a:xfrm>
          <a:prstGeom prst="rect">
            <a:avLst/>
          </a:prstGeom>
        </p:spPr>
      </p:pic>
      <p:sp>
        <p:nvSpPr>
          <p:cNvPr id="5" name="TextBox 4">
            <a:extLst>
              <a:ext uri="{FF2B5EF4-FFF2-40B4-BE49-F238E27FC236}">
                <a16:creationId xmlns:a16="http://schemas.microsoft.com/office/drawing/2014/main" id="{C7BCB5B9-DAD0-230A-F459-804EA7ECE178}"/>
              </a:ext>
            </a:extLst>
          </p:cNvPr>
          <p:cNvSpPr txBox="1">
            <a:spLocks/>
          </p:cNvSpPr>
          <p:nvPr/>
        </p:nvSpPr>
        <p:spPr>
          <a:xfrm>
            <a:off x="10204308" y="6565280"/>
            <a:ext cx="19876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1" u="none" strike="noStrike" kern="1200" cap="none" spc="0" normalizeH="0" baseline="0" noProof="0">
                <a:ln>
                  <a:noFill/>
                </a:ln>
                <a:solidFill>
                  <a:srgbClr val="000000"/>
                </a:solidFill>
                <a:effectLst/>
                <a:uLnTx/>
                <a:uFillTx/>
                <a:latin typeface="Arial" panose="020B0604020202020204"/>
                <a:ea typeface="+mn-ea"/>
                <a:cs typeface="+mn-cs"/>
              </a:rPr>
              <a:t>*Asiakas- ja potilastietojärjestelmä</a:t>
            </a:r>
          </a:p>
        </p:txBody>
      </p:sp>
      <p:sp>
        <p:nvSpPr>
          <p:cNvPr id="9" name="Title 12">
            <a:extLst>
              <a:ext uri="{FF2B5EF4-FFF2-40B4-BE49-F238E27FC236}">
                <a16:creationId xmlns:a16="http://schemas.microsoft.com/office/drawing/2014/main" id="{612C6B05-B4A7-2810-D6A8-12EE940F005F}"/>
              </a:ext>
            </a:extLst>
          </p:cNvPr>
          <p:cNvSpPr txBox="1">
            <a:spLocks/>
          </p:cNvSpPr>
          <p:nvPr/>
        </p:nvSpPr>
        <p:spPr>
          <a:xfrm>
            <a:off x="461999" y="450426"/>
            <a:ext cx="11289174" cy="868004"/>
          </a:xfrm>
          <a:prstGeom prst="rect">
            <a:avLst/>
          </a:prstGeom>
        </p:spPr>
        <p:txBody>
          <a:bodyPr vert="horz" lIns="91440" tIns="45720" rIns="91440" bIns="45720" rtlCol="0" anchor="t">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kumimoji="0" lang="fi-FI" sz="2400" b="1" i="0" u="none" strike="noStrike" kern="1200" cap="none" spc="0" normalizeH="0" baseline="0" noProof="0" dirty="0">
                <a:ln>
                  <a:noFill/>
                </a:ln>
                <a:solidFill>
                  <a:srgbClr val="00008B"/>
                </a:solidFill>
                <a:effectLst/>
                <a:uLnTx/>
                <a:uFillTx/>
                <a:latin typeface="Arial Black" panose="020B0A04020102020204"/>
                <a:ea typeface="Inter" panose="02000503000000020004" pitchFamily="2" charset="0"/>
                <a:cs typeface="Times New Roman"/>
              </a:rPr>
              <a:t>Riski- ja epäkohtailmoitusten käsittely (3/3) </a:t>
            </a:r>
            <a:endParaRPr kumimoji="0" lang="fi-FI" sz="2400" b="1" i="0" u="none" strike="noStrike" kern="1200" cap="none" spc="0" normalizeH="0" baseline="0" noProof="0" dirty="0">
              <a:ln>
                <a:noFill/>
              </a:ln>
              <a:solidFill>
                <a:srgbClr val="FF0000"/>
              </a:solidFill>
              <a:effectLst/>
              <a:uLnTx/>
              <a:uFillTx/>
              <a:latin typeface="Arial Black" panose="020B0604020202020204" pitchFamily="34" charset="0"/>
              <a:ea typeface="+mj-ea"/>
              <a:cs typeface="Times New Roman"/>
            </a:endParaRPr>
          </a:p>
        </p:txBody>
      </p:sp>
      <p:sp>
        <p:nvSpPr>
          <p:cNvPr id="36" name="Tekstiruutu 35">
            <a:extLst>
              <a:ext uri="{FF2B5EF4-FFF2-40B4-BE49-F238E27FC236}">
                <a16:creationId xmlns:a16="http://schemas.microsoft.com/office/drawing/2014/main" id="{995FBDCA-DF32-49A3-B8AA-9EFB5A3C1BA6}"/>
              </a:ext>
            </a:extLst>
          </p:cNvPr>
          <p:cNvSpPr txBox="1"/>
          <p:nvPr/>
        </p:nvSpPr>
        <p:spPr>
          <a:xfrm>
            <a:off x="920295" y="4504657"/>
            <a:ext cx="4287494" cy="1546577"/>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dirty="0">
                <a:ln>
                  <a:noFill/>
                </a:ln>
                <a:solidFill>
                  <a:srgbClr val="000000"/>
                </a:solidFill>
                <a:effectLst/>
                <a:uLnTx/>
                <a:uFillTx/>
                <a:latin typeface="Arial" panose="020B0604020202020204"/>
                <a:ea typeface="+mn-ea"/>
                <a:cs typeface="+mn-cs"/>
              </a:rPr>
              <a:t>Vakava vaaratapahtuma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a:ln>
                  <a:noFill/>
                </a:ln>
                <a:solidFill>
                  <a:srgbClr val="000000"/>
                </a:solidFill>
                <a:effectLst/>
                <a:uLnTx/>
                <a:uFillTx/>
                <a:latin typeface="Arial" panose="020B0604020202020204"/>
                <a:ea typeface="+mn-ea"/>
                <a:cs typeface="+mn-cs"/>
              </a:rPr>
              <a:t>Vakavassa vaaratapahtumassa asiakkaalle/potilaalle on aiheutunut tai olisi voinut aiheutua vakavaa tai huomattavaa pysyvää haittaa, taikka hänen henkeensä tai turvallisuuteensa kohdistuu vakava vaara. Vakavaksi haitaksi katsotaan tyypillisesti kuolemaan johtanut, henkeä uhannut, sairaalahoidon aloittamiseen tai jatkamiseen, pysyvään tai merkittävään vammaan, toimintaesteisyyteen tai -kyvyttömyyteen johtanut tilanne. Vakava vaaratapahtuma on myös tilanne, jossa uhka kohdistuu suureen joukkoon asiakkaita/potilaita.</a:t>
            </a:r>
          </a:p>
        </p:txBody>
      </p:sp>
    </p:spTree>
    <p:extLst>
      <p:ext uri="{BB962C8B-B14F-4D97-AF65-F5344CB8AC3E}">
        <p14:creationId xmlns:p14="http://schemas.microsoft.com/office/powerpoint/2010/main" val="91115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6E2AB17-CAA8-6352-C306-C7AF7277A29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2" name="think-cell data - do not delete" hidden="1">
                        <a:extLst>
                          <a:ext uri="{FF2B5EF4-FFF2-40B4-BE49-F238E27FC236}">
                            <a16:creationId xmlns:a16="http://schemas.microsoft.com/office/drawing/2014/main" id="{B6E2AB17-CAA8-6352-C306-C7AF7277A2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8" name="Rectangle 37">
            <a:extLst>
              <a:ext uri="{FF2B5EF4-FFF2-40B4-BE49-F238E27FC236}">
                <a16:creationId xmlns:a16="http://schemas.microsoft.com/office/drawing/2014/main" id="{16E05865-29F4-331F-F0F1-3CEB01CE54EF}"/>
              </a:ext>
            </a:extLst>
          </p:cNvPr>
          <p:cNvSpPr/>
          <p:nvPr/>
        </p:nvSpPr>
        <p:spPr>
          <a:xfrm>
            <a:off x="9311215" y="1859668"/>
            <a:ext cx="2715123" cy="787553"/>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C0CFB8F2-F8CC-987D-2F86-1CA97F4B0C06}"/>
              </a:ext>
            </a:extLst>
          </p:cNvPr>
          <p:cNvSpPr/>
          <p:nvPr/>
        </p:nvSpPr>
        <p:spPr>
          <a:xfrm>
            <a:off x="4144431" y="1859670"/>
            <a:ext cx="4838505" cy="841980"/>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84282CCA-2A82-ABDE-A8B5-0A66843E20E1}"/>
              </a:ext>
            </a:extLst>
          </p:cNvPr>
          <p:cNvSpPr/>
          <p:nvPr/>
        </p:nvSpPr>
        <p:spPr>
          <a:xfrm>
            <a:off x="554196" y="1859669"/>
            <a:ext cx="3454038" cy="841981"/>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759EE4D2-5C7F-978D-C832-785D8B865EC3}"/>
              </a:ext>
            </a:extLst>
          </p:cNvPr>
          <p:cNvSpPr txBox="1">
            <a:spLocks/>
          </p:cNvSpPr>
          <p:nvPr/>
        </p:nvSpPr>
        <p:spPr>
          <a:xfrm>
            <a:off x="455576" y="2725815"/>
            <a:ext cx="3690617" cy="3756640"/>
          </a:xfrm>
          <a:prstGeom prst="rect">
            <a:avLst/>
          </a:prstGeom>
          <a:noFill/>
        </p:spPr>
        <p:txBody>
          <a:bodyPr wrap="square" lIns="91440" tIns="45720" rIns="91440" bIns="45720" anchor="t">
            <a:spAutoFit/>
          </a:bodyPr>
          <a:lstStyle/>
          <a:p>
            <a:pPr marL="171450" marR="0" lvl="0" indent="-171450" algn="l" defTabSz="914286"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Calibri"/>
                <a:cs typeface="Times New Roman"/>
              </a:rPr>
              <a:t>On velvoitettu ilmoittamaan kaikista havaituista    riskeistä, vaaratilanteista ja epäkohdista:</a:t>
            </a:r>
          </a:p>
          <a:p>
            <a:pPr marL="361950" marR="0" lvl="1" indent="-184150" algn="l" defTabSz="914286" rtl="0" eaLnBrk="1" fontAlgn="auto" latinLnBrk="0" hangingPunct="1">
              <a:lnSpc>
                <a:spcPct val="107000"/>
              </a:lnSpc>
              <a:spcBef>
                <a:spcPts val="0"/>
              </a:spcBef>
              <a:spcAft>
                <a:spcPts val="300"/>
              </a:spcAft>
              <a:buClrTx/>
              <a:buSzTx/>
              <a:buFont typeface="+mj-lt"/>
              <a:buAutoNum type="arabicPeriod"/>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Calibri"/>
                <a:cs typeface="Times New Roman"/>
              </a:rPr>
              <a:t>suoraan omalle esihenkilölle ja</a:t>
            </a:r>
          </a:p>
          <a:p>
            <a:pPr marL="361950" marR="0" lvl="1" indent="-184150" algn="l" defTabSz="914286" rtl="0" eaLnBrk="1" fontAlgn="auto" latinLnBrk="0" hangingPunct="1">
              <a:lnSpc>
                <a:spcPct val="107000"/>
              </a:lnSpc>
              <a:spcBef>
                <a:spcPts val="0"/>
              </a:spcBef>
              <a:spcAft>
                <a:spcPts val="300"/>
              </a:spcAft>
              <a:buClrTx/>
              <a:buSzTx/>
              <a:buFont typeface="+mj-lt"/>
              <a:buAutoNum type="arabicPeriod"/>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Times New Roman"/>
              </a:rPr>
              <a:t>tekemällä vaaratilanne (</a:t>
            </a:r>
            <a:r>
              <a:rPr kumimoji="0" lang="fi-FI" sz="1050" b="0" i="0" u="none" strike="noStrike" kern="100" cap="none" spc="0" normalizeH="0" baseline="0" noProof="0" dirty="0" err="1">
                <a:ln>
                  <a:noFill/>
                </a:ln>
                <a:solidFill>
                  <a:srgbClr val="000000"/>
                </a:solidFill>
                <a:effectLst/>
                <a:uLnTx/>
                <a:uFillTx/>
                <a:latin typeface="Arial" panose="020B0604020202020204"/>
                <a:ea typeface="+mn-ea"/>
                <a:cs typeface="Times New Roman"/>
              </a:rPr>
              <a:t>HaiPro</a:t>
            </a: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Times New Roman"/>
              </a:rPr>
              <a:t>)-ilmoituksen tai </a:t>
            </a: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a:p>
            <a:pPr marL="361950" marR="0" lvl="1" indent="-184150" algn="l" defTabSz="914286" rtl="0" eaLnBrk="1" fontAlgn="auto" latinLnBrk="0" hangingPunct="1">
              <a:lnSpc>
                <a:spcPct val="107000"/>
              </a:lnSpc>
              <a:spcBef>
                <a:spcPts val="0"/>
              </a:spcBef>
              <a:spcAft>
                <a:spcPts val="300"/>
              </a:spcAft>
              <a:buClrTx/>
              <a:buSzTx/>
              <a:buFont typeface="+mj-lt"/>
              <a:buAutoNum type="arabicPeriod"/>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Times New Roman"/>
              </a:rPr>
              <a:t>täyttämällä intran henkilöstön ilmoitusvelvollisuus -lomakkeen</a:t>
            </a: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mn-cs"/>
              </a:rPr>
              <a:t>Ottaa tarvittaessa yhteyttä lääkäriin lääkkeisiin tai lääkehoitoon liittyvän poikkeaman tapahtuessa</a:t>
            </a: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mn-cs"/>
              </a:rPr>
              <a:t>Osallistuu turvallisuustason ja -riskien arviointiin, omavalvontasuunnitelman laatimiseen ja turvallisuutta parantavien toimenpiteiden toteuttamiseen </a:t>
            </a: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mn-cs"/>
              </a:rPr>
              <a:t>Sitoutuu riskienhallintaan ja toteuttaa aktiivisesti kaikkia siihen liittyviä toimia</a:t>
            </a: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200" cap="none" spc="0" normalizeH="0" baseline="0" noProof="0" dirty="0">
                <a:ln>
                  <a:noFill/>
                </a:ln>
                <a:solidFill>
                  <a:srgbClr val="000000"/>
                </a:solidFill>
                <a:effectLst/>
                <a:uLnTx/>
                <a:uFillTx/>
                <a:latin typeface="Arial" panose="020B0604020202020204"/>
                <a:ea typeface="+mn-ea"/>
                <a:cs typeface="+mn-cs"/>
              </a:rPr>
              <a:t>Huolehtii, että omalta osaltaan edistää luottamuksellista ilmapiiriä, jossa voidaan keskustella avoimesti riskeistä   ja laadun hallintaan liittyvistä asioista</a:t>
            </a:r>
            <a:endParaRPr kumimoji="0" lang="fi-FI" sz="105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286" rtl="0" eaLnBrk="1" fontAlgn="auto" latinLnBrk="0" hangingPunct="1">
              <a:lnSpc>
                <a:spcPct val="107000"/>
              </a:lnSpc>
              <a:spcBef>
                <a:spcPts val="0"/>
              </a:spcBef>
              <a:spcAft>
                <a:spcPts val="600"/>
              </a:spcAft>
              <a:buClrTx/>
              <a:buSzTx/>
              <a:buFontTx/>
              <a:buNone/>
              <a:tabLst/>
              <a:defRPr/>
            </a:pPr>
            <a:endParaRPr kumimoji="0" lang="fi-FI" sz="1050" b="0" i="0" u="none" strike="noStrike" kern="100" cap="none" spc="0" normalizeH="0" baseline="0" noProof="0">
              <a:ln>
                <a:noFill/>
              </a:ln>
              <a:solidFill>
                <a:srgbClr val="000000"/>
              </a:solidFill>
              <a:effectLst/>
              <a:uLnTx/>
              <a:uFillTx/>
              <a:latin typeface="Arial" panose="020B0604020202020204"/>
              <a:ea typeface="+mn-ea"/>
              <a:cs typeface="+mn-cs"/>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endParaRPr kumimoji="0" lang="fi-FI" sz="105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1ECCAA5-3B84-22D0-F40D-3DC1CAF1D210}"/>
              </a:ext>
            </a:extLst>
          </p:cNvPr>
          <p:cNvSpPr txBox="1">
            <a:spLocks/>
          </p:cNvSpPr>
          <p:nvPr/>
        </p:nvSpPr>
        <p:spPr>
          <a:xfrm>
            <a:off x="4009698" y="2704044"/>
            <a:ext cx="5278037" cy="3902863"/>
          </a:xfrm>
          <a:prstGeom prst="rect">
            <a:avLst/>
          </a:prstGeom>
          <a:noFill/>
        </p:spPr>
        <p:txBody>
          <a:bodyPr wrap="square" lIns="91440" tIns="45720" rIns="91440" bIns="45720" anchor="t">
            <a:spAutoFit/>
          </a:bodyPr>
          <a:lstStyle/>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Calibri"/>
                <a:cs typeface="Times New Roman"/>
              </a:rPr>
              <a:t>On velvoitettu työtekijöiden tavoin ilmoittamaan kaikista havaituista riskeistä, vaaratilanteista ja epäkohdista </a:t>
            </a:r>
            <a:endParaRPr kumimoji="0" lang="fi-FI" sz="1050" b="0" i="0" u="none" strike="noStrike" kern="100" cap="none" spc="0" normalizeH="0" baseline="0" noProof="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mn-cs"/>
              </a:rPr>
              <a:t>Vastaa yksikön turvallisuustason ja -riskien arvioinnista, omavalvonta-suunnitelman laatimisesta ja turvallisuutta parantavien toimenpiteiden toteuttamisesta</a:t>
            </a: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mn-cs"/>
              </a:rPr>
              <a:t>Vastaa henkilökunnan perehdyttämisestä omavalvonnan periaatteisiin ja toimeenpanoon ml. henkilöstön lakisääteinen ilmoitusvelvollisuus. Huolehtii omavalvonnan ohjeistamisesta ja järjestämisestä sekä siitä, että työntekijöillä on riittävästi tietoa turvallisuusasioista </a:t>
            </a: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mn-cs"/>
              </a:rPr>
              <a:t>Vastaa siitä, että turvallisuuskysymysten käsittelylle on myönteinen asenneympäristö</a:t>
            </a: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mn-cs"/>
              </a:rPr>
              <a:t>Käy läpi yksikkönsä vaaratilanne-ilmoitukset ja vie ne säännöllisesti käsittelyyn tiimipalavereissa</a:t>
            </a:r>
            <a:endParaRPr kumimoji="0" lang="fi-FI" sz="1050" b="0"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mn-cs"/>
              </a:rPr>
              <a:t>Vastaa yksikössä toteutettavista korjaavista toimenpiteistä ja niihin liittyvästä tiedottamisesta henkilökunnalle palvelualuepäällikölle sekä yhteistyökumppaneille</a:t>
            </a:r>
            <a:endParaRPr kumimoji="0" lang="fi-FI" sz="105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Arial"/>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mn-cs"/>
              </a:rPr>
              <a:t>Kirjaa korjaavat toimenpiteet vaaratilanne-järjestelmään ja seuraa </a:t>
            </a:r>
            <a:r>
              <a:rPr kumimoji="0" lang="fi-FI" sz="1050" b="0" i="0" u="none" strike="noStrike" kern="1200" cap="none" spc="0" normalizeH="0" baseline="0" noProof="0" dirty="0">
                <a:ln>
                  <a:noFill/>
                </a:ln>
                <a:solidFill>
                  <a:srgbClr val="000000"/>
                </a:solidFill>
                <a:effectLst/>
                <a:uLnTx/>
                <a:uFillTx/>
                <a:latin typeface="Arial" panose="020B0604020202020204"/>
                <a:ea typeface="+mn-ea"/>
                <a:cs typeface="+mn-cs"/>
              </a:rPr>
              <a:t>säännöllisesti niiden toteutumista</a:t>
            </a: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200" cap="none" spc="0" normalizeH="0" baseline="0" noProof="0" dirty="0">
                <a:ln>
                  <a:noFill/>
                </a:ln>
                <a:solidFill>
                  <a:srgbClr val="000000"/>
                </a:solidFill>
                <a:effectLst/>
                <a:uLnTx/>
                <a:uFillTx/>
                <a:latin typeface="Arial" panose="020B0604020202020204"/>
                <a:ea typeface="+mn-ea"/>
                <a:cs typeface="+mn-cs"/>
              </a:rPr>
              <a:t>Jos epäkohtaa ei korjata viivytyksettä, ilmoituksen vastaanottaneen henkilön on ilmoitettava ja ilmoituksen tehnyt henkilö voi ilmoittaa asiasta valvontatiimille ja valvontaviranomaiselle.</a:t>
            </a:r>
            <a:endParaRPr kumimoji="0" lang="fi-FI" sz="105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9" name="TextBox 8">
            <a:extLst>
              <a:ext uri="{FF2B5EF4-FFF2-40B4-BE49-F238E27FC236}">
                <a16:creationId xmlns:a16="http://schemas.microsoft.com/office/drawing/2014/main" id="{629385A2-BB47-B16D-343D-4AFE8C0332A5}"/>
              </a:ext>
            </a:extLst>
          </p:cNvPr>
          <p:cNvSpPr txBox="1">
            <a:spLocks/>
          </p:cNvSpPr>
          <p:nvPr/>
        </p:nvSpPr>
        <p:spPr>
          <a:xfrm>
            <a:off x="9137045" y="2714929"/>
            <a:ext cx="3056646" cy="3811813"/>
          </a:xfrm>
          <a:prstGeom prst="rect">
            <a:avLst/>
          </a:prstGeom>
          <a:noFill/>
        </p:spPr>
        <p:txBody>
          <a:bodyPr wrap="square" lIns="91440" tIns="45720" rIns="91440" bIns="45720" anchor="t">
            <a:spAutoFit/>
          </a:bodyPr>
          <a:lstStyle/>
          <a:p>
            <a:pPr marL="171450" marR="0" lvl="0" indent="-171450" algn="l" defTabSz="914377"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Calibri"/>
                <a:cs typeface="Times New Roman"/>
              </a:rPr>
              <a:t>On velvoitettu työntekijöiden tavoin ilmoittamaan kaikista havaituista riskeistä, vaaratilanteista ja epäkohdista </a:t>
            </a:r>
            <a:endParaRPr kumimoji="0" lang="fi-FI" sz="1050" b="0" i="0" u="none" strike="noStrike" kern="100" cap="none" spc="0" normalizeH="0" baseline="0" noProof="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mn-cs"/>
              </a:rPr>
              <a:t>Huolehtii omavalvonnan ohjeistamisesta ja järjestämisestä sekä siitä, että esihenkilöillä on riittävästi tietoa turvallisuusasioista</a:t>
            </a: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mn-cs"/>
              </a:rPr>
              <a:t>Huolehtii siitä, että turvallisuuden varmistamiseen on osoitettu riittävästi resursseja </a:t>
            </a: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mn-cs"/>
              </a:rPr>
              <a:t>Sitoutuu riskienhallintaan ja toteuttaa aktiivisesti toimia riskienhallintaan</a:t>
            </a: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mn-cs"/>
              </a:rPr>
              <a:t>Vastaa asiakasturvallisuuden toteutumisesta häiriö- ja poikkeustilanteissa</a:t>
            </a: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rPr>
              <a:t>Seuraa omavalvonnan toteutumista ja raportoi siitä 4kk  valvontatiimille</a:t>
            </a: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endParaRPr kumimoji="0" lang="fi-FI" sz="1050" b="0" i="0" u="none" strike="noStrike" kern="1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377" rtl="0" eaLnBrk="1" fontAlgn="auto" latinLnBrk="0" hangingPunct="1">
              <a:lnSpc>
                <a:spcPct val="107000"/>
              </a:lnSpc>
              <a:spcBef>
                <a:spcPts val="0"/>
              </a:spcBef>
              <a:spcAft>
                <a:spcPts val="600"/>
              </a:spcAft>
              <a:buClrTx/>
              <a:buSzTx/>
              <a:buFont typeface="Arial" panose="020B0604020202020204" pitchFamily="34" charset="0"/>
              <a:buChar char="•"/>
              <a:tabLst/>
              <a:defRPr/>
            </a:pPr>
            <a:endParaRPr kumimoji="0" lang="fi-FI" sz="1050" b="0" i="0" u="none" strike="noStrike" kern="100" cap="none" spc="0" normalizeH="0" baseline="0" noProof="0">
              <a:ln>
                <a:noFill/>
              </a:ln>
              <a:solidFill>
                <a:srgbClr val="000000"/>
              </a:solidFill>
              <a:effectLst/>
              <a:uLnTx/>
              <a:uFillTx/>
              <a:latin typeface="Arial" panose="020B0604020202020204"/>
              <a:ea typeface="Calibri" panose="020F0502020204030204" pitchFamily="34" charset="0"/>
              <a:cs typeface="Arial" panose="020B0604020202020204"/>
            </a:endParaRPr>
          </a:p>
          <a:p>
            <a:pPr marL="171450" marR="0" lvl="0" indent="-171450" algn="l" defTabSz="914377" rtl="0" eaLnBrk="1" fontAlgn="auto" latinLnBrk="0" hangingPunct="1">
              <a:lnSpc>
                <a:spcPct val="107000"/>
              </a:lnSpc>
              <a:spcBef>
                <a:spcPts val="0"/>
              </a:spcBef>
              <a:spcAft>
                <a:spcPts val="600"/>
              </a:spcAft>
              <a:buClrTx/>
              <a:buSzTx/>
              <a:buFont typeface="Arial" panose="020B0604020202020204" pitchFamily="34" charset="0"/>
              <a:buChar char="•"/>
              <a:tabLst/>
              <a:defRPr/>
            </a:pPr>
            <a:endParaRPr kumimoji="0" lang="fi-FI" sz="105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9" name="Graphic 28">
            <a:extLst>
              <a:ext uri="{FF2B5EF4-FFF2-40B4-BE49-F238E27FC236}">
                <a16:creationId xmlns:a16="http://schemas.microsoft.com/office/drawing/2014/main" id="{B0A7AD45-8D7A-2245-21DD-E553FD35B3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2647" y="2015893"/>
            <a:ext cx="537176" cy="537176"/>
          </a:xfrm>
          <a:prstGeom prst="rect">
            <a:avLst/>
          </a:prstGeom>
        </p:spPr>
      </p:pic>
      <p:sp>
        <p:nvSpPr>
          <p:cNvPr id="31" name="TextBox 30">
            <a:extLst>
              <a:ext uri="{FF2B5EF4-FFF2-40B4-BE49-F238E27FC236}">
                <a16:creationId xmlns:a16="http://schemas.microsoft.com/office/drawing/2014/main" id="{7D50FC4C-477C-A4C7-7E46-E254FE373589}"/>
              </a:ext>
            </a:extLst>
          </p:cNvPr>
          <p:cNvSpPr txBox="1"/>
          <p:nvPr/>
        </p:nvSpPr>
        <p:spPr>
          <a:xfrm>
            <a:off x="710890" y="2096325"/>
            <a:ext cx="1623671" cy="397738"/>
          </a:xfrm>
          <a:prstGeom prst="rect">
            <a:avLst/>
          </a:prstGeom>
          <a:noFill/>
        </p:spPr>
        <p:txBody>
          <a:bodyPr wrap="square">
            <a:spAutoFit/>
          </a:bodyPr>
          <a:lstStyle/>
          <a:p>
            <a:pPr marL="0" marR="0" lvl="0" indent="0" algn="l" defTabSz="914286" rtl="0" eaLnBrk="1" fontAlgn="auto" latinLnBrk="0" hangingPunct="1">
              <a:lnSpc>
                <a:spcPct val="107000"/>
              </a:lnSpc>
              <a:spcBef>
                <a:spcPts val="0"/>
              </a:spcBef>
              <a:spcAft>
                <a:spcPts val="600"/>
              </a:spcAft>
              <a:buClrTx/>
              <a:buSzTx/>
              <a:buFontTx/>
              <a:buNone/>
              <a:tabLst/>
              <a:defRPr/>
            </a:pPr>
            <a:r>
              <a:rPr kumimoji="0" lang="fi-FI" sz="2000" b="1" i="0" u="none" strike="noStrike" kern="100" cap="none" spc="0" normalizeH="0" baseline="0" noProof="0">
                <a:ln>
                  <a:noFill/>
                </a:ln>
                <a:solidFill>
                  <a:srgbClr val="000000"/>
                </a:solidFill>
                <a:effectLst/>
                <a:uLnTx/>
                <a:uFillTx/>
                <a:latin typeface="Arial" panose="020B0604020202020204"/>
                <a:ea typeface="+mn-ea"/>
                <a:cs typeface="+mn-cs"/>
              </a:rPr>
              <a:t>Työntekijä</a:t>
            </a:r>
          </a:p>
        </p:txBody>
      </p:sp>
      <p:pic>
        <p:nvPicPr>
          <p:cNvPr id="35" name="Graphic 34">
            <a:extLst>
              <a:ext uri="{FF2B5EF4-FFF2-40B4-BE49-F238E27FC236}">
                <a16:creationId xmlns:a16="http://schemas.microsoft.com/office/drawing/2014/main" id="{14A1F912-2DE7-D98F-B626-F559DB6FB8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2363" y="2006811"/>
            <a:ext cx="594167" cy="594167"/>
          </a:xfrm>
          <a:prstGeom prst="rect">
            <a:avLst/>
          </a:prstGeom>
        </p:spPr>
      </p:pic>
      <p:sp>
        <p:nvSpPr>
          <p:cNvPr id="37" name="TextBox 36">
            <a:extLst>
              <a:ext uri="{FF2B5EF4-FFF2-40B4-BE49-F238E27FC236}">
                <a16:creationId xmlns:a16="http://schemas.microsoft.com/office/drawing/2014/main" id="{D099D6C8-0E68-70BE-C1B3-E367BDEC68A0}"/>
              </a:ext>
            </a:extLst>
          </p:cNvPr>
          <p:cNvSpPr txBox="1"/>
          <p:nvPr/>
        </p:nvSpPr>
        <p:spPr>
          <a:xfrm>
            <a:off x="4407450" y="2105027"/>
            <a:ext cx="2554923" cy="397738"/>
          </a:xfrm>
          <a:prstGeom prst="rect">
            <a:avLst/>
          </a:prstGeom>
          <a:noFill/>
        </p:spPr>
        <p:txBody>
          <a:bodyPr wrap="square">
            <a:spAutoFit/>
          </a:bodyPr>
          <a:lstStyle/>
          <a:p>
            <a:pPr marL="0" marR="0" lvl="0" indent="0" algn="l" defTabSz="914286" rtl="0" eaLnBrk="1" fontAlgn="auto" latinLnBrk="0" hangingPunct="1">
              <a:lnSpc>
                <a:spcPct val="107000"/>
              </a:lnSpc>
              <a:spcBef>
                <a:spcPts val="0"/>
              </a:spcBef>
              <a:spcAft>
                <a:spcPts val="600"/>
              </a:spcAft>
              <a:buClrTx/>
              <a:buSzTx/>
              <a:buFontTx/>
              <a:buNone/>
              <a:tabLst/>
              <a:defRPr/>
            </a:pPr>
            <a:r>
              <a:rPr kumimoji="0" lang="fi-FI" sz="2000" b="1" i="0" u="none" strike="noStrike" kern="100" cap="none" spc="0" normalizeH="0" baseline="0" noProof="0">
                <a:ln>
                  <a:noFill/>
                </a:ln>
                <a:solidFill>
                  <a:srgbClr val="000000"/>
                </a:solidFill>
                <a:effectLst/>
                <a:uLnTx/>
                <a:uFillTx/>
                <a:latin typeface="Arial" panose="020B0604020202020204"/>
                <a:ea typeface="+mn-ea"/>
                <a:cs typeface="+mn-cs"/>
              </a:rPr>
              <a:t>Esihenkilö</a:t>
            </a:r>
          </a:p>
        </p:txBody>
      </p:sp>
      <p:sp>
        <p:nvSpPr>
          <p:cNvPr id="40" name="TextBox 39">
            <a:extLst>
              <a:ext uri="{FF2B5EF4-FFF2-40B4-BE49-F238E27FC236}">
                <a16:creationId xmlns:a16="http://schemas.microsoft.com/office/drawing/2014/main" id="{61186684-25DA-2765-797C-377F47429B7C}"/>
              </a:ext>
            </a:extLst>
          </p:cNvPr>
          <p:cNvSpPr txBox="1"/>
          <p:nvPr/>
        </p:nvSpPr>
        <p:spPr>
          <a:xfrm>
            <a:off x="9494564" y="2119228"/>
            <a:ext cx="1388596" cy="369332"/>
          </a:xfrm>
          <a:prstGeom prst="rect">
            <a:avLst/>
          </a:prstGeom>
          <a:noFill/>
        </p:spPr>
        <p:txBody>
          <a:bodyPr wrap="square" anchor="ctr">
            <a:sp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r>
              <a:rPr kumimoji="0" lang="fi-FI" sz="2000" b="1" i="0" u="none" strike="noStrike" kern="100" cap="none" spc="0" normalizeH="0" baseline="0" noProof="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Johto</a:t>
            </a:r>
            <a:endParaRPr kumimoji="0" lang="fi-FI" sz="1100" b="0" i="0" u="none" strike="noStrike" kern="100" cap="none" spc="0" normalizeH="0" baseline="0" noProof="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6535CD1-36A8-C742-C7CE-A9115D59A29A}"/>
              </a:ext>
            </a:extLst>
          </p:cNvPr>
          <p:cNvSpPr txBox="1"/>
          <p:nvPr/>
        </p:nvSpPr>
        <p:spPr>
          <a:xfrm>
            <a:off x="451413" y="746532"/>
            <a:ext cx="2626338" cy="215444"/>
          </a:xfrm>
          <a:prstGeom prst="rect">
            <a:avLst/>
          </a:prstGeom>
          <a:noFill/>
        </p:spPr>
        <p:txBody>
          <a:bodyPr wrap="none" lIns="90000" tIns="0" rIns="90000" bIns="0"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008B"/>
                </a:solidFill>
                <a:effectLst/>
                <a:uLnTx/>
                <a:uFillTx/>
                <a:latin typeface="Arial" panose="020B0604020202020204"/>
                <a:ea typeface="Inter" panose="02000503000000020004" pitchFamily="2" charset="0"/>
                <a:cs typeface="Times New Roman" panose="02020603050405020304" pitchFamily="18" charset="0"/>
              </a:rPr>
              <a:t>Omavalvonnan toimeenpano</a:t>
            </a:r>
            <a:endParaRPr kumimoji="0" lang="fi-FI" sz="1400" b="1" i="0" u="none" strike="noStrike" kern="1200" cap="none" spc="0" normalizeH="0" baseline="0" noProof="0">
              <a:ln>
                <a:noFill/>
              </a:ln>
              <a:solidFill>
                <a:srgbClr val="00FF00"/>
              </a:solidFill>
              <a:effectLst/>
              <a:uLnTx/>
              <a:uFillTx/>
              <a:latin typeface="Arial" panose="020B0604020202020204"/>
              <a:ea typeface="+mn-ea"/>
              <a:cs typeface="+mn-cs"/>
            </a:endParaRPr>
          </a:p>
        </p:txBody>
      </p:sp>
      <p:sp>
        <p:nvSpPr>
          <p:cNvPr id="36" name="Title 27">
            <a:extLst>
              <a:ext uri="{FF2B5EF4-FFF2-40B4-BE49-F238E27FC236}">
                <a16:creationId xmlns:a16="http://schemas.microsoft.com/office/drawing/2014/main" id="{7D194C3A-0791-CB10-58CC-935DD63F3E5A}"/>
              </a:ext>
            </a:extLst>
          </p:cNvPr>
          <p:cNvSpPr txBox="1">
            <a:spLocks/>
          </p:cNvSpPr>
          <p:nvPr/>
        </p:nvSpPr>
        <p:spPr>
          <a:xfrm>
            <a:off x="451413" y="822684"/>
            <a:ext cx="11289174"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kumimoji="0" lang="fi-FI" sz="2600" b="1"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cs typeface="Times New Roman" panose="02020603050405020304" pitchFamily="18" charset="0"/>
              </a:rPr>
              <a:t>Riskienhallinnan työnjako</a:t>
            </a:r>
          </a:p>
        </p:txBody>
      </p:sp>
      <p:pic>
        <p:nvPicPr>
          <p:cNvPr id="4" name="Graphic 3">
            <a:extLst>
              <a:ext uri="{FF2B5EF4-FFF2-40B4-BE49-F238E27FC236}">
                <a16:creationId xmlns:a16="http://schemas.microsoft.com/office/drawing/2014/main" id="{2DFEF05C-2D53-6A31-0D23-6BAE1F10EE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91505" y="1912684"/>
            <a:ext cx="1008020" cy="765020"/>
          </a:xfrm>
          <a:prstGeom prst="rect">
            <a:avLst/>
          </a:prstGeom>
        </p:spPr>
      </p:pic>
      <p:sp>
        <p:nvSpPr>
          <p:cNvPr id="30" name="TextBox 29">
            <a:extLst>
              <a:ext uri="{FF2B5EF4-FFF2-40B4-BE49-F238E27FC236}">
                <a16:creationId xmlns:a16="http://schemas.microsoft.com/office/drawing/2014/main" id="{15DAC886-3F9F-1979-D2B6-DFF3B93D4E92}"/>
              </a:ext>
            </a:extLst>
          </p:cNvPr>
          <p:cNvSpPr txBox="1"/>
          <p:nvPr/>
        </p:nvSpPr>
        <p:spPr>
          <a:xfrm>
            <a:off x="451412" y="1504249"/>
            <a:ext cx="11186392" cy="3385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600" b="0" i="1" u="none" strike="noStrike" kern="1200" cap="none" spc="0" normalizeH="0" baseline="0" noProof="0">
                <a:ln>
                  <a:noFill/>
                </a:ln>
                <a:solidFill>
                  <a:srgbClr val="00008B"/>
                </a:solidFill>
                <a:effectLst/>
                <a:uLnTx/>
                <a:uFillTx/>
                <a:latin typeface="Arial" panose="020B0604020202020204"/>
                <a:ea typeface="Calibri" panose="020F0502020204030204" pitchFamily="34" charset="0"/>
                <a:cs typeface="Arial" panose="020B0604020202020204" pitchFamily="34" charset="0"/>
              </a:rPr>
              <a:t>Riskienhallinta vaatii sitoutumista ja aktiivisia toimia koko henkilökunnalta. </a:t>
            </a:r>
            <a:endParaRPr kumimoji="0" lang="fi-FI" sz="1600" b="0" i="1" u="none" strike="noStrike" kern="1200" cap="none" spc="0" normalizeH="0" baseline="0" noProof="0">
              <a:ln>
                <a:noFill/>
              </a:ln>
              <a:solidFill>
                <a:srgbClr val="00008B"/>
              </a:solidFill>
              <a:effectLst/>
              <a:uLnTx/>
              <a:uFillTx/>
              <a:latin typeface="Arial" panose="020B0604020202020204"/>
              <a:ea typeface="+mn-ea"/>
              <a:cs typeface="+mn-cs"/>
            </a:endParaRPr>
          </a:p>
        </p:txBody>
      </p:sp>
      <p:sp>
        <p:nvSpPr>
          <p:cNvPr id="3" name="Suorakulmio: Pyöristetyt kulmat 2">
            <a:extLst>
              <a:ext uri="{FF2B5EF4-FFF2-40B4-BE49-F238E27FC236}">
                <a16:creationId xmlns:a16="http://schemas.microsoft.com/office/drawing/2014/main" id="{B9955DAB-BB1D-3772-CD02-5AF5D9C23D59}"/>
              </a:ext>
            </a:extLst>
          </p:cNvPr>
          <p:cNvSpPr/>
          <p:nvPr/>
        </p:nvSpPr>
        <p:spPr>
          <a:xfrm>
            <a:off x="9130870" y="743554"/>
            <a:ext cx="2623326" cy="905516"/>
          </a:xfrm>
          <a:prstGeom prst="roundRect">
            <a:avLst/>
          </a:prstGeom>
          <a:solidFill>
            <a:schemeClr val="bg1">
              <a:lumMod val="95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000" b="1" i="0" u="sng" strike="noStrike" kern="1200" cap="none" spc="0" normalizeH="0" baseline="0" noProof="0">
                <a:ln>
                  <a:noFill/>
                </a:ln>
                <a:solidFill>
                  <a:srgbClr val="000000"/>
                </a:solidFill>
                <a:effectLst/>
                <a:uLnTx/>
                <a:uFill>
                  <a:solidFill>
                    <a:srgbClr val="FFFFFF">
                      <a:lumMod val="95000"/>
                    </a:srgbClr>
                  </a:solidFill>
                </a:uFill>
                <a:latin typeface="Arial" panose="020B0604020202020204" pitchFamily="34" charset="0"/>
                <a:ea typeface="+mn-ea"/>
                <a:cs typeface="Arial" panose="020B0604020202020204" pitchFamily="34" charset="0"/>
              </a:rPr>
              <a:t>Lue lisää</a:t>
            </a:r>
            <a:r>
              <a:rPr kumimoji="0" lang="fi-FI" sz="1000" b="0" i="1" u="sng" strike="noStrike" kern="1200" cap="none" spc="0" normalizeH="0" baseline="0" noProof="0">
                <a:ln>
                  <a:noFill/>
                </a:ln>
                <a:solidFill>
                  <a:srgbClr val="000000"/>
                </a:solidFill>
                <a:effectLst/>
                <a:uLnTx/>
                <a:uFill>
                  <a:solidFill>
                    <a:srgbClr val="FFFFFF">
                      <a:lumMod val="95000"/>
                    </a:srgbClr>
                  </a:solidFill>
                </a:uFill>
                <a:latin typeface="Arial" panose="020B0604020202020204" pitchFamily="34" charset="0"/>
                <a:ea typeface="+mn-ea"/>
                <a:cs typeface="Arial" panose="020B0604020202020204" pitchFamily="34" charset="0"/>
              </a:rPr>
              <a:t>:</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sng"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12"/>
              </a:rPr>
              <a:t>Riskienhallinta ja turvallisuussuunnittelu. Opas sosiaali- ja terveydenhuollon johdolle ja turvallisuusasiantuntijoille</a:t>
            </a:r>
            <a:r>
              <a:rPr kumimoji="0" lang="fi-FI" sz="1000" b="0" i="0" u="sng"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VN </a:t>
            </a:r>
            <a:endParaRPr kumimoji="0" lang="fi-FI" sz="1000" b="0" i="0" u="sng" strike="noStrike" kern="1200" cap="none" spc="0" normalizeH="0" baseline="0" noProof="0">
              <a:ln>
                <a:noFill/>
              </a:ln>
              <a:solidFill>
                <a:srgbClr val="00008B">
                  <a:lumMod val="60000"/>
                  <a:lumOff val="40000"/>
                </a:srgbClr>
              </a:solidFill>
              <a:effectLst/>
              <a:uLnTx/>
              <a:uFillTx/>
              <a:latin typeface="Arial" panose="020B0604020202020204" pitchFamily="34" charset="0"/>
              <a:ea typeface="+mn-ea"/>
              <a:cs typeface="Arial" panose="020B0604020202020204" pitchFamily="34" charset="0"/>
            </a:endParaRPr>
          </a:p>
        </p:txBody>
      </p:sp>
      <p:grpSp>
        <p:nvGrpSpPr>
          <p:cNvPr id="27" name="Ryhmä 26">
            <a:extLst>
              <a:ext uri="{FF2B5EF4-FFF2-40B4-BE49-F238E27FC236}">
                <a16:creationId xmlns:a16="http://schemas.microsoft.com/office/drawing/2014/main" id="{8178E15C-3913-BAE5-FA0C-9B76FC5A5EE7}"/>
              </a:ext>
            </a:extLst>
          </p:cNvPr>
          <p:cNvGrpSpPr/>
          <p:nvPr/>
        </p:nvGrpSpPr>
        <p:grpSpPr>
          <a:xfrm>
            <a:off x="4928896" y="468949"/>
            <a:ext cx="2338976" cy="45719"/>
            <a:chOff x="4928896" y="468949"/>
            <a:chExt cx="2338976" cy="45719"/>
          </a:xfrm>
        </p:grpSpPr>
        <p:sp>
          <p:nvSpPr>
            <p:cNvPr id="28" name="Rectangle 42">
              <a:extLst>
                <a:ext uri="{FF2B5EF4-FFF2-40B4-BE49-F238E27FC236}">
                  <a16:creationId xmlns:a16="http://schemas.microsoft.com/office/drawing/2014/main" id="{D7FFC187-9A52-8FFA-AEB9-2D2E5996BB5B}"/>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43">
              <a:extLst>
                <a:ext uri="{FF2B5EF4-FFF2-40B4-BE49-F238E27FC236}">
                  <a16:creationId xmlns:a16="http://schemas.microsoft.com/office/drawing/2014/main" id="{AF710B71-613E-7D81-6998-4BC61710426F}"/>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ctangle 44">
              <a:extLst>
                <a:ext uri="{FF2B5EF4-FFF2-40B4-BE49-F238E27FC236}">
                  <a16:creationId xmlns:a16="http://schemas.microsoft.com/office/drawing/2014/main" id="{512F2178-6D3C-8822-A915-376EE05FFBE7}"/>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Rectangle 45">
              <a:extLst>
                <a:ext uri="{FF2B5EF4-FFF2-40B4-BE49-F238E27FC236}">
                  <a16:creationId xmlns:a16="http://schemas.microsoft.com/office/drawing/2014/main" id="{2D533783-0BE7-33A7-D613-448FFD7ED177}"/>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6">
              <a:extLst>
                <a:ext uri="{FF2B5EF4-FFF2-40B4-BE49-F238E27FC236}">
                  <a16:creationId xmlns:a16="http://schemas.microsoft.com/office/drawing/2014/main" id="{9CA45803-C842-FDBE-EBB2-C42AE556844A}"/>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47">
              <a:extLst>
                <a:ext uri="{FF2B5EF4-FFF2-40B4-BE49-F238E27FC236}">
                  <a16:creationId xmlns:a16="http://schemas.microsoft.com/office/drawing/2014/main" id="{48CE08EF-9823-49E0-6AAF-102EE9959840}"/>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145548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Pyöristetyt kulmat 2">
            <a:extLst>
              <a:ext uri="{FF2B5EF4-FFF2-40B4-BE49-F238E27FC236}">
                <a16:creationId xmlns:a16="http://schemas.microsoft.com/office/drawing/2014/main" id="{CA231627-BBD8-127B-CD3B-CF985C89D866}"/>
              </a:ext>
            </a:extLst>
          </p:cNvPr>
          <p:cNvSpPr/>
          <p:nvPr/>
        </p:nvSpPr>
        <p:spPr>
          <a:xfrm>
            <a:off x="451413" y="5595731"/>
            <a:ext cx="8398565" cy="332424"/>
          </a:xfrm>
          <a:prstGeom prst="roundRect">
            <a:avLst/>
          </a:prstGeom>
          <a:solidFill>
            <a:schemeClr val="bg1">
              <a:lumMod val="95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200">
                <a:solidFill>
                  <a:schemeClr val="tx1"/>
                </a:solidFill>
                <a:latin typeface="Arial" panose="020B0604020202020204" pitchFamily="34" charset="0"/>
                <a:cs typeface="Arial" panose="020B0604020202020204" pitchFamily="34" charset="0"/>
              </a:rPr>
              <a:t>Tutustu myös </a:t>
            </a:r>
            <a:r>
              <a:rPr lang="fi-FI" sz="1200" err="1">
                <a:solidFill>
                  <a:schemeClr val="tx1"/>
                </a:solidFill>
                <a:latin typeface="Arial" panose="020B0604020202020204" pitchFamily="34" charset="0"/>
                <a:cs typeface="Arial" panose="020B0604020202020204" pitchFamily="34" charset="0"/>
              </a:rPr>
              <a:t>STM:n</a:t>
            </a:r>
            <a:r>
              <a:rPr lang="fi-FI" sz="1200">
                <a:solidFill>
                  <a:schemeClr val="tx1"/>
                </a:solidFill>
                <a:latin typeface="Arial" panose="020B0604020202020204" pitchFamily="34" charset="0"/>
                <a:cs typeface="Arial" panose="020B0604020202020204" pitchFamily="34" charset="0"/>
              </a:rPr>
              <a:t> julkaisuun </a:t>
            </a:r>
            <a:r>
              <a:rPr lang="fi-FI" sz="1200" b="1" u="sng">
                <a:solidFill>
                  <a:schemeClr val="accent5">
                    <a:lumMod val="60000"/>
                    <a:lumOff val="40000"/>
                  </a:schemeClr>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Asiakas- ja potilasturvallisuus-strategia ja toimeenpanosuunnitelma 2022-2026</a:t>
            </a:r>
            <a:r>
              <a:rPr lang="fi-FI" sz="1200">
                <a:solidFill>
                  <a:schemeClr val="accent5">
                    <a:lumMod val="60000"/>
                    <a:lumOff val="40000"/>
                  </a:schemeClr>
                </a:solidFill>
                <a:latin typeface="Arial" panose="020B0604020202020204" pitchFamily="34" charset="0"/>
                <a:cs typeface="Arial" panose="020B0604020202020204" pitchFamily="34" charset="0"/>
              </a:rPr>
              <a:t> </a:t>
            </a:r>
          </a:p>
        </p:txBody>
      </p:sp>
      <p:sp>
        <p:nvSpPr>
          <p:cNvPr id="35" name="Content Placeholder 34">
            <a:extLst>
              <a:ext uri="{FF2B5EF4-FFF2-40B4-BE49-F238E27FC236}">
                <a16:creationId xmlns:a16="http://schemas.microsoft.com/office/drawing/2014/main" id="{509F0565-D4C8-4FF9-3B42-883C4F792B61}"/>
              </a:ext>
            </a:extLst>
          </p:cNvPr>
          <p:cNvSpPr>
            <a:spLocks noGrp="1"/>
          </p:cNvSpPr>
          <p:nvPr>
            <p:ph sz="half" idx="1"/>
          </p:nvPr>
        </p:nvSpPr>
        <p:spPr>
          <a:xfrm>
            <a:off x="451413" y="1825627"/>
            <a:ext cx="11289174" cy="3381373"/>
          </a:xfrm>
        </p:spPr>
        <p:txBody>
          <a:bodyPr numCol="2"/>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fi-FI"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Korjaavat toimenpiteet</a:t>
            </a:r>
          </a:p>
          <a:p>
            <a:pPr marL="0" lvl="1">
              <a:lnSpc>
                <a:spcPct val="110000"/>
              </a:lnSpc>
              <a:spcBef>
                <a:spcPts val="789"/>
              </a:spcBef>
              <a:spcAft>
                <a:spcPts val="175"/>
              </a:spcAft>
            </a:pPr>
            <a:r>
              <a:rPr lang="fi-FI" dirty="0"/>
              <a:t>Riskienhallinnan prosessissa sovitaan todettujen haittatapahtumien ja epäkohtien korjaamiseen liittyvistä toimenpiteistä. Muutosta vaativien laatupoikkeamien juurisyyt selvitetään ja suunnitellaan tarvittavat toimenpiteet muutoksen aikaansaamiseksi. </a:t>
            </a:r>
            <a:r>
              <a:rPr lang="fi-FI" b="1" i="1" dirty="0"/>
              <a:t>Korjaavista toimenpiteistä tehdään kirjaukset </a:t>
            </a:r>
            <a:r>
              <a:rPr lang="fi-FI" b="1" i="1" dirty="0" err="1"/>
              <a:t>HaiPro</a:t>
            </a:r>
            <a:r>
              <a:rPr lang="fi-FI" b="1" i="1" dirty="0"/>
              <a:t>-järjestelmään sekä omavalvonnan seuranta-asiakirjaan.</a:t>
            </a:r>
          </a:p>
          <a:p>
            <a:pPr marL="0" lvl="1">
              <a:lnSpc>
                <a:spcPct val="110000"/>
              </a:lnSpc>
              <a:spcBef>
                <a:spcPts val="789"/>
              </a:spcBef>
              <a:spcAft>
                <a:spcPts val="175"/>
              </a:spcAft>
            </a:pPr>
            <a:r>
              <a:rPr lang="fi-FI" sz="1200" dirty="0">
                <a:ea typeface="Inter" panose="02000503000000020004" pitchFamily="2" charset="0"/>
              </a:rPr>
              <a:t>Yksikön esihenkilö seuraa säännöllisesti korjaavien toimenpiteiden toteutumista. Sovituista muutoksista työskentelyssä ja korjaavista toimenpiteistä tiedotetaan viipymättä henkilökunnalle ja muille yhteistyötahoille. </a:t>
            </a:r>
            <a:r>
              <a:rPr lang="fi-FI" dirty="0">
                <a:ea typeface="Inter" panose="02000503000000020004" pitchFamily="2" charset="0"/>
              </a:rPr>
              <a:t>P</a:t>
            </a:r>
            <a:r>
              <a:rPr lang="fi-FI" sz="1200" dirty="0">
                <a:ea typeface="Inter" panose="02000503000000020004" pitchFamily="2" charset="0"/>
              </a:rPr>
              <a:t>äivittäise</a:t>
            </a:r>
            <a:r>
              <a:rPr lang="fi-FI" dirty="0">
                <a:ea typeface="Inter" panose="02000503000000020004" pitchFamily="2" charset="0"/>
              </a:rPr>
              <a:t>ssä </a:t>
            </a:r>
            <a:r>
              <a:rPr lang="fi-FI" sz="1200" dirty="0">
                <a:ea typeface="Inter" panose="02000503000000020004" pitchFamily="2" charset="0"/>
              </a:rPr>
              <a:t>viestinnässä henkilökunnan kesken käytetään viestisovelluksia tai työkaluja, joilla henkilökunta pysyy </a:t>
            </a:r>
            <a:r>
              <a:rPr lang="fi-FI" sz="1200" dirty="0" err="1">
                <a:ea typeface="Inter" panose="02000503000000020004" pitchFamily="2" charset="0"/>
              </a:rPr>
              <a:t>ajantasalla</a:t>
            </a:r>
            <a:r>
              <a:rPr lang="fi-FI" dirty="0">
                <a:ea typeface="Inter" panose="02000503000000020004" pitchFamily="2" charset="0"/>
              </a:rPr>
              <a:t> toimista</a:t>
            </a:r>
            <a:r>
              <a:rPr lang="fi-FI" sz="1200" dirty="0">
                <a:ea typeface="Inter" panose="02000503000000020004" pitchFamily="2" charset="0"/>
              </a:rPr>
              <a:t>. Sovitut muutokset ja korjaavat toimenpiteet käydään läpi viikoittaisissa tiimipalavereissa.</a:t>
            </a:r>
          </a:p>
        </p:txBody>
      </p:sp>
      <p:sp>
        <p:nvSpPr>
          <p:cNvPr id="13" name="Rectangle 12">
            <a:extLst>
              <a:ext uri="{FF2B5EF4-FFF2-40B4-BE49-F238E27FC236}">
                <a16:creationId xmlns:a16="http://schemas.microsoft.com/office/drawing/2014/main" id="{C8D307F4-6725-C95B-0579-E060FF0CFC77}"/>
              </a:ext>
            </a:extLst>
          </p:cNvPr>
          <p:cNvSpPr/>
          <p:nvPr/>
        </p:nvSpPr>
        <p:spPr>
          <a:xfrm>
            <a:off x="6406010" y="1825627"/>
            <a:ext cx="5380602" cy="3264808"/>
          </a:xfrm>
          <a:prstGeom prst="rect">
            <a:avLst/>
          </a:prstGeom>
          <a:solidFill>
            <a:schemeClr val="bg1"/>
          </a:solidFill>
          <a:ln w="19050">
            <a:solidFill>
              <a:schemeClr val="accent5">
                <a:lumMod val="20000"/>
                <a:lumOff val="8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7" rtl="0" eaLnBrk="1" fontAlgn="auto" latinLnBrk="0" hangingPunct="1">
              <a:lnSpc>
                <a:spcPct val="100000"/>
              </a:lnSpc>
              <a:spcBef>
                <a:spcPts val="0"/>
              </a:spcBef>
              <a:spcAft>
                <a:spcPts val="600"/>
              </a:spcAft>
              <a:buClrTx/>
              <a:buSzTx/>
              <a:buFontTx/>
              <a:buNone/>
              <a:tabLst/>
              <a:defRPr/>
            </a:pPr>
            <a:r>
              <a:rPr lang="fi-FI" sz="1200" b="1">
                <a:solidFill>
                  <a:srgbClr val="000000"/>
                </a:solidFill>
                <a:latin typeface="Arial" panose="020B0604020202020204"/>
                <a:ea typeface="Inter" panose="02000503000000020004" pitchFamily="2" charset="0"/>
              </a:rPr>
              <a:t>Henkilöstön osallistaminen korjaavien toimenpiteiden suunnitteluun ja toteutukseen</a:t>
            </a:r>
          </a:p>
          <a:p>
            <a:pPr marL="171430" marR="0" lvl="0" indent="-171430" algn="l" defTabSz="914377" rtl="0" eaLnBrk="1" fontAlgn="auto" latinLnBrk="0" hangingPunct="1">
              <a:lnSpc>
                <a:spcPct val="100000"/>
              </a:lnSpc>
              <a:spcBef>
                <a:spcPts val="0"/>
              </a:spcBef>
              <a:spcAft>
                <a:spcPts val="600"/>
              </a:spcAft>
              <a:buClr>
                <a:srgbClr val="00008B">
                  <a:lumMod val="60000"/>
                  <a:lumOff val="40000"/>
                </a:srgbClr>
              </a:buClr>
              <a:buSzTx/>
              <a:buFont typeface="Arial" panose="020B0604020202020204" pitchFamily="34" charset="0"/>
              <a:buChar char="•"/>
              <a:tabLst/>
              <a:defRPr/>
            </a:pPr>
            <a:r>
              <a:rPr kumimoji="0" lang="fi-FI" sz="12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a:t>
            </a:r>
          </a:p>
          <a:p>
            <a:pPr algn="ctr"/>
            <a:endParaRPr lang="en-FI"/>
          </a:p>
        </p:txBody>
      </p:sp>
      <p:sp>
        <p:nvSpPr>
          <p:cNvPr id="19" name="Rectangle 18">
            <a:extLst>
              <a:ext uri="{FF2B5EF4-FFF2-40B4-BE49-F238E27FC236}">
                <a16:creationId xmlns:a16="http://schemas.microsoft.com/office/drawing/2014/main" id="{DD2C2257-93F3-E772-8C6A-7058EC3FDFF7}"/>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2" name="Rectangle 21">
            <a:extLst>
              <a:ext uri="{FF2B5EF4-FFF2-40B4-BE49-F238E27FC236}">
                <a16:creationId xmlns:a16="http://schemas.microsoft.com/office/drawing/2014/main" id="{9F9C8655-8C56-0454-B94C-EC84EE0B4AE1}"/>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3" name="Rectangle 22">
            <a:extLst>
              <a:ext uri="{FF2B5EF4-FFF2-40B4-BE49-F238E27FC236}">
                <a16:creationId xmlns:a16="http://schemas.microsoft.com/office/drawing/2014/main" id="{5A842CB3-96D9-150D-38EB-D33F7A29AC56}"/>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24" name="Rectangle 23">
            <a:extLst>
              <a:ext uri="{FF2B5EF4-FFF2-40B4-BE49-F238E27FC236}">
                <a16:creationId xmlns:a16="http://schemas.microsoft.com/office/drawing/2014/main" id="{A18E619F-C4E8-B74B-9393-8D750891F7BA}"/>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25" name="Rectangle 24">
            <a:extLst>
              <a:ext uri="{FF2B5EF4-FFF2-40B4-BE49-F238E27FC236}">
                <a16:creationId xmlns:a16="http://schemas.microsoft.com/office/drawing/2014/main" id="{8AD74A4D-CE45-19B4-E56A-A524FDD43DA6}"/>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6" name="Rectangle 25">
            <a:extLst>
              <a:ext uri="{FF2B5EF4-FFF2-40B4-BE49-F238E27FC236}">
                <a16:creationId xmlns:a16="http://schemas.microsoft.com/office/drawing/2014/main" id="{95FBAE36-6B39-B324-E570-B4B93583B99A}"/>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7" name="Rectangle 26">
            <a:extLst>
              <a:ext uri="{FF2B5EF4-FFF2-40B4-BE49-F238E27FC236}">
                <a16:creationId xmlns:a16="http://schemas.microsoft.com/office/drawing/2014/main" id="{00F626BD-A0DE-EF6F-5E62-75D6D998C94F}"/>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8" name="Straight Connector 27">
            <a:extLst>
              <a:ext uri="{FF2B5EF4-FFF2-40B4-BE49-F238E27FC236}">
                <a16:creationId xmlns:a16="http://schemas.microsoft.com/office/drawing/2014/main" id="{7BEA8649-5979-16AE-2702-61CF90E395FA}"/>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0755DB-118E-50BF-1B5E-FAB42B16BBF7}"/>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C98B2F-4774-913C-A04D-6AC05E828BD6}"/>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BFA32C-EBCB-EB33-0629-3753520FB4BA}"/>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9ECF4F-31EF-6617-1768-8186A8A2790F}"/>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CC3D14E-1476-AB25-CC94-07C627623504}"/>
              </a:ext>
            </a:extLst>
          </p:cNvPr>
          <p:cNvSpPr txBox="1"/>
          <p:nvPr/>
        </p:nvSpPr>
        <p:spPr>
          <a:xfrm>
            <a:off x="451413" y="746532"/>
            <a:ext cx="2626338"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Omavalvonnan toimeenpano</a:t>
            </a:r>
            <a:endParaRPr lang="fi-FI" sz="1400" b="1">
              <a:solidFill>
                <a:schemeClr val="accent1"/>
              </a:solidFill>
            </a:endParaRPr>
          </a:p>
        </p:txBody>
      </p:sp>
      <p:sp>
        <p:nvSpPr>
          <p:cNvPr id="39" name="Title 27">
            <a:extLst>
              <a:ext uri="{FF2B5EF4-FFF2-40B4-BE49-F238E27FC236}">
                <a16:creationId xmlns:a16="http://schemas.microsoft.com/office/drawing/2014/main" id="{394A72EB-34D9-5FC2-AB20-86EA13EB8856}"/>
              </a:ext>
            </a:extLst>
          </p:cNvPr>
          <p:cNvSpPr>
            <a:spLocks noGrp="1"/>
          </p:cNvSpPr>
          <p:nvPr>
            <p:ph type="title"/>
          </p:nvPr>
        </p:nvSpPr>
        <p:spPr>
          <a:xfrm>
            <a:off x="451413" y="822684"/>
            <a:ext cx="11289174" cy="868004"/>
          </a:xfrm>
        </p:spPr>
        <p:txBody>
          <a:bodyPr vert="horz">
            <a:normAutofit/>
          </a:bodyPr>
          <a:lstStyle/>
          <a:p>
            <a:r>
              <a:rPr lang="fi-FI">
                <a:solidFill>
                  <a:schemeClr val="accent5"/>
                </a:solidFill>
                <a:latin typeface="+mj-lt"/>
                <a:ea typeface="Inter" panose="02000503000000020004" pitchFamily="2" charset="0"/>
                <a:cs typeface="Times New Roman" panose="02020603050405020304" pitchFamily="18" charset="0"/>
              </a:rPr>
              <a:t>Riskienhallinnan järjestelmät ja menettelytavat (3/3)</a:t>
            </a:r>
          </a:p>
        </p:txBody>
      </p:sp>
      <p:sp>
        <p:nvSpPr>
          <p:cNvPr id="40" name="Rectangle 39">
            <a:extLst>
              <a:ext uri="{FF2B5EF4-FFF2-40B4-BE49-F238E27FC236}">
                <a16:creationId xmlns:a16="http://schemas.microsoft.com/office/drawing/2014/main" id="{46460EC0-E197-D14D-2FE9-38DED4CC80F7}"/>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Rectangle 40">
            <a:extLst>
              <a:ext uri="{FF2B5EF4-FFF2-40B4-BE49-F238E27FC236}">
                <a16:creationId xmlns:a16="http://schemas.microsoft.com/office/drawing/2014/main" id="{3026A0DA-2336-54A8-9452-C27F5A48151C}"/>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Rectangle 41">
            <a:extLst>
              <a:ext uri="{FF2B5EF4-FFF2-40B4-BE49-F238E27FC236}">
                <a16:creationId xmlns:a16="http://schemas.microsoft.com/office/drawing/2014/main" id="{B478FBC9-614D-BD3C-0069-F9F598C64B76}"/>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ectangle 42">
            <a:extLst>
              <a:ext uri="{FF2B5EF4-FFF2-40B4-BE49-F238E27FC236}">
                <a16:creationId xmlns:a16="http://schemas.microsoft.com/office/drawing/2014/main" id="{10E8719E-445F-7909-9847-7E64D97D8C77}"/>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4" name="Rectangle 43">
            <a:extLst>
              <a:ext uri="{FF2B5EF4-FFF2-40B4-BE49-F238E27FC236}">
                <a16:creationId xmlns:a16="http://schemas.microsoft.com/office/drawing/2014/main" id="{238C7D53-9F4A-2D2F-7E55-1AEC7D3B559F}"/>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Rectangle 44">
            <a:extLst>
              <a:ext uri="{FF2B5EF4-FFF2-40B4-BE49-F238E27FC236}">
                <a16:creationId xmlns:a16="http://schemas.microsoft.com/office/drawing/2014/main" id="{EE95DF75-F029-A7AE-5D43-9DD286EFA423}"/>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893352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Asiakkaan asema ja oikeudet</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28">
            <a:extLst>
              <a:ext uri="{FF2B5EF4-FFF2-40B4-BE49-F238E27FC236}">
                <a16:creationId xmlns:a16="http://schemas.microsoft.com/office/drawing/2014/main" id="{2F1422B6-F0E9-8F33-75DB-9E2BF4E0808F}"/>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94D64C22-4A18-301B-C9F2-35FB1E08150E}"/>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64C83789-F00D-9723-BBA4-C461576C5EEF}"/>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903ADB48-85F2-99B2-110D-CC789F8BDFDD}"/>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18504064-5168-2D52-AD51-C49793FD9599}"/>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448609F-37F1-90DD-FB7F-3BB23832333F}"/>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F5995EBE-9B1B-D0CC-B43A-B6E20424AB63}"/>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xtBox 5">
            <a:extLst>
              <a:ext uri="{FF2B5EF4-FFF2-40B4-BE49-F238E27FC236}">
                <a16:creationId xmlns:a16="http://schemas.microsoft.com/office/drawing/2014/main" id="{4C3664A5-130F-F4B8-0F31-1B33F99087F9}"/>
              </a:ext>
            </a:extLst>
          </p:cNvPr>
          <p:cNvSpPr txBox="1"/>
          <p:nvPr/>
        </p:nvSpPr>
        <p:spPr>
          <a:xfrm>
            <a:off x="2434131" y="4567459"/>
            <a:ext cx="6298389" cy="1967205"/>
          </a:xfrm>
          <a:prstGeom prst="rect">
            <a:avLst/>
          </a:prstGeom>
          <a:noFill/>
        </p:spPr>
        <p:txBody>
          <a:bodyPr wrap="square" rtlCol="0">
            <a:spAutoFit/>
          </a:bodyPr>
          <a:lstStyle/>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Itsemääräämisoikeuden vahvistaminen</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Asiakkaan osallisuus</a:t>
            </a:r>
          </a:p>
          <a:p>
            <a:pPr marL="171450" marR="0" lvl="1" indent="-171450" algn="l" defTabSz="914377" rtl="0" eaLnBrk="1" fontAlgn="auto" latinLnBrk="0" hangingPunct="1">
              <a:lnSpc>
                <a:spcPct val="100000"/>
              </a:lnSpc>
              <a:spcBef>
                <a:spcPts val="300"/>
              </a:spcBef>
              <a:buClrTx/>
              <a:buSzTx/>
              <a:buFont typeface="Arial" panose="020B0604020202020204" pitchFamily="34" charset="0"/>
              <a:buChar char="•"/>
              <a:tabLst/>
              <a:defRPr/>
            </a:pPr>
            <a:r>
              <a:rPr kumimoji="0" lang="fi-FI" sz="1200" i="0" u="none" strike="noStrike" kern="1200" cap="none" spc="0" normalizeH="0" baseline="0" noProof="0">
                <a:ln>
                  <a:noFill/>
                </a:ln>
                <a:solidFill>
                  <a:schemeClr val="accent5"/>
                </a:solidFill>
                <a:effectLst/>
                <a:uLnTx/>
                <a:uFillTx/>
              </a:rPr>
              <a:t>Palvelutarpeen arviointi</a:t>
            </a:r>
          </a:p>
          <a:p>
            <a:pPr marL="171450" marR="0" lvl="1" indent="-171450" algn="l" defTabSz="914377" rtl="0" eaLnBrk="1" fontAlgn="auto" latinLnBrk="0" hangingPunct="1">
              <a:lnSpc>
                <a:spcPct val="100000"/>
              </a:lnSpc>
              <a:spcBef>
                <a:spcPts val="300"/>
              </a:spcBef>
              <a:buClrTx/>
              <a:buSzTx/>
              <a:buFont typeface="Arial" panose="020B0604020202020204" pitchFamily="34" charset="0"/>
              <a:buChar char="•"/>
              <a:tabLst/>
              <a:defRPr/>
            </a:pPr>
            <a:r>
              <a:rPr lang="fi-FI" sz="1200">
                <a:solidFill>
                  <a:schemeClr val="accent5"/>
                </a:solidFill>
              </a:rPr>
              <a:t>Asiakassuunnitelma</a:t>
            </a:r>
          </a:p>
          <a:p>
            <a:pPr marL="171450" marR="0" lvl="1" indent="-171450" algn="l" defTabSz="914377" rtl="0" eaLnBrk="1" fontAlgn="auto" latinLnBrk="0" hangingPunct="1">
              <a:lnSpc>
                <a:spcPct val="100000"/>
              </a:lnSpc>
              <a:spcBef>
                <a:spcPts val="300"/>
              </a:spcBef>
              <a:buClrTx/>
              <a:buSzTx/>
              <a:buFont typeface="Arial" panose="020B0604020202020204" pitchFamily="34" charset="0"/>
              <a:buChar char="•"/>
              <a:tabLst/>
              <a:defRPr/>
            </a:pPr>
            <a:r>
              <a:rPr lang="fi-FI" sz="1200">
                <a:solidFill>
                  <a:schemeClr val="accent5"/>
                </a:solidFill>
              </a:rPr>
              <a:t>Omatyöntekijä</a:t>
            </a:r>
          </a:p>
          <a:p>
            <a:pPr marL="171450" lvl="1" indent="-171450">
              <a:spcBef>
                <a:spcPts val="300"/>
              </a:spcBef>
              <a:buFont typeface="Arial" panose="020B0604020202020204" pitchFamily="34" charset="0"/>
              <a:buChar char="•"/>
              <a:defRPr/>
            </a:pPr>
            <a:r>
              <a:rPr lang="fi-FI" sz="1200">
                <a:solidFill>
                  <a:schemeClr val="accent5"/>
                </a:solidFill>
                <a:ea typeface="Inter" panose="02000503000000020004" pitchFamily="2" charset="0"/>
                <a:cs typeface="Times New Roman" panose="02020603050405020304" pitchFamily="18" charset="0"/>
              </a:rPr>
              <a:t>Asiakkaan ja omaisten osallistuminen toiminnan kehittämiseen</a:t>
            </a:r>
          </a:p>
          <a:p>
            <a:pPr marL="171450" lvl="1" indent="-171450">
              <a:spcBef>
                <a:spcPts val="300"/>
              </a:spcBef>
              <a:buFont typeface="Arial" panose="020B0604020202020204" pitchFamily="34" charset="0"/>
              <a:buChar char="•"/>
              <a:defRPr/>
            </a:pPr>
            <a:r>
              <a:rPr kumimoji="0" lang="fi-FI" sz="1200" i="0" u="none" strike="noStrike" kern="1200" cap="none" spc="0" normalizeH="0" baseline="0" noProof="0">
                <a:ln>
                  <a:noFill/>
                </a:ln>
                <a:solidFill>
                  <a:schemeClr val="accent5"/>
                </a:solidFill>
                <a:effectLst/>
                <a:uLnTx/>
                <a:uFillTx/>
                <a:ea typeface="Inter" panose="02000503000000020004" pitchFamily="2" charset="0"/>
                <a:cs typeface="Times New Roman" panose="02020603050405020304" pitchFamily="18" charset="0"/>
              </a:rPr>
              <a:t>Asiakkaan asiallinen kohtelu ja mahdollisista epäkohdista ilmoittaminen</a:t>
            </a:r>
          </a:p>
          <a:p>
            <a:pPr marL="171450" lvl="1" indent="-171450">
              <a:spcBef>
                <a:spcPts val="300"/>
              </a:spcBef>
              <a:buFont typeface="Arial" panose="020B0604020202020204" pitchFamily="34" charset="0"/>
              <a:buChar char="•"/>
              <a:defRPr/>
            </a:pPr>
            <a:r>
              <a:rPr lang="fi-FI" sz="1200">
                <a:solidFill>
                  <a:schemeClr val="accent5"/>
                </a:solidFill>
                <a:cs typeface="Times New Roman" panose="02020603050405020304" pitchFamily="18" charset="0"/>
              </a:rPr>
              <a:t>Asiakkaan oikeusturva</a:t>
            </a:r>
            <a:endParaRPr lang="fi-FI" sz="1000" noProof="0">
              <a:solidFill>
                <a:schemeClr val="accent5"/>
              </a:solidFill>
            </a:endParaRPr>
          </a:p>
        </p:txBody>
      </p:sp>
    </p:spTree>
    <p:extLst>
      <p:ext uri="{BB962C8B-B14F-4D97-AF65-F5344CB8AC3E}">
        <p14:creationId xmlns:p14="http://schemas.microsoft.com/office/powerpoint/2010/main" val="280134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F6DE569-A520-4796-7A42-1034F9CE8E3B}"/>
              </a:ext>
            </a:extLst>
          </p:cNvPr>
          <p:cNvSpPr/>
          <p:nvPr/>
        </p:nvSpPr>
        <p:spPr>
          <a:xfrm>
            <a:off x="7795646" y="2450833"/>
            <a:ext cx="3944939" cy="3502644"/>
          </a:xfrm>
          <a:prstGeom prst="rect">
            <a:avLst/>
          </a:prstGeom>
          <a:solidFill>
            <a:schemeClr val="accent5">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2" name="Rectangle 51">
            <a:extLst>
              <a:ext uri="{FF2B5EF4-FFF2-40B4-BE49-F238E27FC236}">
                <a16:creationId xmlns:a16="http://schemas.microsoft.com/office/drawing/2014/main" id="{3661D4C5-C779-EF4F-D71D-239B45A973DC}"/>
              </a:ext>
            </a:extLst>
          </p:cNvPr>
          <p:cNvSpPr/>
          <p:nvPr/>
        </p:nvSpPr>
        <p:spPr>
          <a:xfrm>
            <a:off x="451393" y="1693703"/>
            <a:ext cx="2780891" cy="757130"/>
          </a:xfrm>
          <a:prstGeom prst="rect">
            <a:avLst/>
          </a:prstGeom>
          <a:solidFill>
            <a:schemeClr val="accent1">
              <a:lumMod val="75000"/>
              <a:alpha val="199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46" name="Rectangle 45">
            <a:extLst>
              <a:ext uri="{FF2B5EF4-FFF2-40B4-BE49-F238E27FC236}">
                <a16:creationId xmlns:a16="http://schemas.microsoft.com/office/drawing/2014/main" id="{A0894480-75A1-5F40-1E11-A37381F26EE0}"/>
              </a:ext>
            </a:extLst>
          </p:cNvPr>
          <p:cNvSpPr/>
          <p:nvPr/>
        </p:nvSpPr>
        <p:spPr>
          <a:xfrm>
            <a:off x="3613952" y="2443373"/>
            <a:ext cx="4066834" cy="3520798"/>
          </a:xfrm>
          <a:prstGeom prst="rect">
            <a:avLst/>
          </a:prstGeom>
          <a:solidFill>
            <a:schemeClr val="accent5">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6" name="Rectangle 25">
            <a:extLst>
              <a:ext uri="{FF2B5EF4-FFF2-40B4-BE49-F238E27FC236}">
                <a16:creationId xmlns:a16="http://schemas.microsoft.com/office/drawing/2014/main" id="{36E2E2B0-8B5A-8A5C-DA5A-5D3AC2B01866}"/>
              </a:ext>
            </a:extLst>
          </p:cNvPr>
          <p:cNvSpPr/>
          <p:nvPr/>
        </p:nvSpPr>
        <p:spPr>
          <a:xfrm>
            <a:off x="7796574" y="1690974"/>
            <a:ext cx="3944011" cy="757130"/>
          </a:xfrm>
          <a:prstGeom prst="rect">
            <a:avLst/>
          </a:prstGeom>
          <a:solidFill>
            <a:schemeClr val="accent5">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a:extLst>
              <a:ext uri="{FF2B5EF4-FFF2-40B4-BE49-F238E27FC236}">
                <a16:creationId xmlns:a16="http://schemas.microsoft.com/office/drawing/2014/main" id="{B6C3AB4F-845E-E601-05B9-3B6E06B96DD4}"/>
              </a:ext>
            </a:extLst>
          </p:cNvPr>
          <p:cNvSpPr/>
          <p:nvPr/>
        </p:nvSpPr>
        <p:spPr>
          <a:xfrm>
            <a:off x="451413" y="2445144"/>
            <a:ext cx="2780891" cy="3507897"/>
          </a:xfrm>
          <a:prstGeom prst="rect">
            <a:avLst/>
          </a:prstGeom>
          <a:solidFill>
            <a:schemeClr val="accent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47" name="Title 1">
            <a:extLst>
              <a:ext uri="{FF2B5EF4-FFF2-40B4-BE49-F238E27FC236}">
                <a16:creationId xmlns:a16="http://schemas.microsoft.com/office/drawing/2014/main" id="{6BF35D5A-D92A-BAAD-3F77-F08A8C482344}"/>
              </a:ext>
            </a:extLst>
          </p:cNvPr>
          <p:cNvSpPr txBox="1">
            <a:spLocks/>
          </p:cNvSpPr>
          <p:nvPr/>
        </p:nvSpPr>
        <p:spPr>
          <a:xfrm>
            <a:off x="451413" y="194943"/>
            <a:ext cx="11289174"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r>
              <a:rPr lang="fi-FI" sz="2800"/>
              <a:t>Asiakkaan asema ja oikeudet</a:t>
            </a:r>
            <a:endParaRPr lang="fi-FI"/>
          </a:p>
        </p:txBody>
      </p:sp>
      <p:sp>
        <p:nvSpPr>
          <p:cNvPr id="5" name="TextBox 4">
            <a:extLst>
              <a:ext uri="{FF2B5EF4-FFF2-40B4-BE49-F238E27FC236}">
                <a16:creationId xmlns:a16="http://schemas.microsoft.com/office/drawing/2014/main" id="{B52E3C72-0235-2DBC-D71B-0C2A1F1C827C}"/>
              </a:ext>
            </a:extLst>
          </p:cNvPr>
          <p:cNvSpPr txBox="1"/>
          <p:nvPr/>
        </p:nvSpPr>
        <p:spPr>
          <a:xfrm>
            <a:off x="355600" y="1030080"/>
            <a:ext cx="10985500" cy="369332"/>
          </a:xfrm>
          <a:prstGeom prst="rect">
            <a:avLst/>
          </a:prstGeom>
          <a:noFill/>
        </p:spPr>
        <p:txBody>
          <a:bodyPr wrap="square">
            <a:spAutoFit/>
          </a:bodyPr>
          <a:lstStyle/>
          <a:p>
            <a:pPr algn="ctr">
              <a:spcAft>
                <a:spcPts val="600"/>
              </a:spcAft>
            </a:pPr>
            <a:r>
              <a:rPr lang="fi-FI" sz="1800" b="1" i="1"/>
              <a:t>Itsemääräämisoikeus on jokaiselle kuuluva perusoikeus, jota vahvistetaan kotihoidon toiminnassa. </a:t>
            </a:r>
          </a:p>
        </p:txBody>
      </p:sp>
      <p:sp>
        <p:nvSpPr>
          <p:cNvPr id="9" name="TextBox 8">
            <a:extLst>
              <a:ext uri="{FF2B5EF4-FFF2-40B4-BE49-F238E27FC236}">
                <a16:creationId xmlns:a16="http://schemas.microsoft.com/office/drawing/2014/main" id="{8B86F2A2-45A8-44AF-6D76-3E58DB23EB0E}"/>
              </a:ext>
            </a:extLst>
          </p:cNvPr>
          <p:cNvSpPr txBox="1"/>
          <p:nvPr/>
        </p:nvSpPr>
        <p:spPr>
          <a:xfrm>
            <a:off x="7779307" y="1716319"/>
            <a:ext cx="3961278" cy="757130"/>
          </a:xfrm>
          <a:prstGeom prst="rect">
            <a:avLst/>
          </a:prstGeom>
          <a:noFill/>
        </p:spPr>
        <p:txBody>
          <a:bodyPr wrap="square">
            <a:spAutoFit/>
          </a:bodyPr>
          <a:lstStyle/>
          <a:p>
            <a:pPr algn="ctr">
              <a:lnSpc>
                <a:spcPct val="90000"/>
              </a:lnSpc>
              <a:spcAft>
                <a:spcPts val="600"/>
              </a:spcAft>
            </a:pPr>
            <a:r>
              <a:rPr lang="fi-FI" sz="1550" b="1"/>
              <a:t>Jos olen tyytymämätön palvelun laatuun ja/tai saamaani kohteluun, voin…</a:t>
            </a:r>
          </a:p>
        </p:txBody>
      </p:sp>
      <p:sp>
        <p:nvSpPr>
          <p:cNvPr id="10" name="TextBox 9">
            <a:extLst>
              <a:ext uri="{FF2B5EF4-FFF2-40B4-BE49-F238E27FC236}">
                <a16:creationId xmlns:a16="http://schemas.microsoft.com/office/drawing/2014/main" id="{BCC2E173-3935-FA98-0735-A284F4BF08C0}"/>
              </a:ext>
            </a:extLst>
          </p:cNvPr>
          <p:cNvSpPr txBox="1"/>
          <p:nvPr/>
        </p:nvSpPr>
        <p:spPr>
          <a:xfrm>
            <a:off x="8692375" y="5007282"/>
            <a:ext cx="2764650" cy="830997"/>
          </a:xfrm>
          <a:prstGeom prst="rect">
            <a:avLst/>
          </a:prstGeom>
          <a:noFill/>
        </p:spPr>
        <p:txBody>
          <a:bodyPr wrap="square">
            <a:spAutoFit/>
          </a:bodyPr>
          <a:lstStyle/>
          <a:p>
            <a:pPr>
              <a:spcAft>
                <a:spcPts val="600"/>
              </a:spcAft>
            </a:pPr>
            <a:r>
              <a:rPr lang="fi-FI" sz="1200" i="1"/>
              <a:t>Saan lisätietoa ja neuvoja tarvittaessa henkilökunnalta, sosiaali- ja potilasasiamieheltä tai kuluttajaoikeusneuvonnasta</a:t>
            </a:r>
          </a:p>
        </p:txBody>
      </p:sp>
      <p:sp>
        <p:nvSpPr>
          <p:cNvPr id="23" name="TextBox 22">
            <a:extLst>
              <a:ext uri="{FF2B5EF4-FFF2-40B4-BE49-F238E27FC236}">
                <a16:creationId xmlns:a16="http://schemas.microsoft.com/office/drawing/2014/main" id="{FFDAB25F-F54C-00C4-C552-06BA206C8195}"/>
              </a:ext>
            </a:extLst>
          </p:cNvPr>
          <p:cNvSpPr txBox="1"/>
          <p:nvPr/>
        </p:nvSpPr>
        <p:spPr>
          <a:xfrm>
            <a:off x="451391" y="1885488"/>
            <a:ext cx="2757705" cy="1692771"/>
          </a:xfrm>
          <a:prstGeom prst="rect">
            <a:avLst/>
          </a:prstGeom>
          <a:noFill/>
        </p:spPr>
        <p:txBody>
          <a:bodyPr wrap="square" lIns="36000" rIns="36000">
            <a:spAutoFit/>
          </a:bodyPr>
          <a:lstStyle/>
          <a:p>
            <a:pPr algn="ctr">
              <a:spcAft>
                <a:spcPts val="600"/>
              </a:spcAft>
            </a:pPr>
            <a:r>
              <a:rPr lang="fi-FI" b="1"/>
              <a:t>Me kotihoidossa…</a:t>
            </a:r>
          </a:p>
          <a:p>
            <a:pPr algn="ctr">
              <a:spcAft>
                <a:spcPts val="600"/>
              </a:spcAft>
            </a:pPr>
            <a:endParaRPr lang="fi-FI" sz="1600" b="1"/>
          </a:p>
          <a:p>
            <a:pPr algn="ctr">
              <a:spcAft>
                <a:spcPts val="600"/>
              </a:spcAft>
            </a:pPr>
            <a:r>
              <a:rPr lang="fi-FI" sz="1200"/>
              <a:t>kunnioitamme ja pyrimme vahvistamaan asiakkaan itse-määräämisoikeutta ja tuemme asiakkaan osallistumista palvelujensa suunnitteluun ja toteutukseen. </a:t>
            </a:r>
          </a:p>
        </p:txBody>
      </p:sp>
      <p:sp>
        <p:nvSpPr>
          <p:cNvPr id="7" name="Rectangle 6">
            <a:extLst>
              <a:ext uri="{FF2B5EF4-FFF2-40B4-BE49-F238E27FC236}">
                <a16:creationId xmlns:a16="http://schemas.microsoft.com/office/drawing/2014/main" id="{F3CA9E1C-E418-3B66-3E87-EC2260809EFF}"/>
              </a:ext>
            </a:extLst>
          </p:cNvPr>
          <p:cNvSpPr/>
          <p:nvPr/>
        </p:nvSpPr>
        <p:spPr>
          <a:xfrm>
            <a:off x="8878671" y="2639389"/>
            <a:ext cx="2975496" cy="588261"/>
          </a:xfrm>
          <a:prstGeom prst="rect">
            <a:avLst/>
          </a:prstGeom>
          <a:noFill/>
          <a:ln w="19050">
            <a:noFill/>
            <a:prstDash val="solid"/>
          </a:ln>
        </p:spPr>
        <p:txBody>
          <a:bodyPr wrap="square" lIns="72000" rIns="72000" rtlCol="0" anchor="ctr">
            <a:noAutofit/>
          </a:bodyPr>
          <a:lstStyle/>
          <a:p>
            <a:pPr>
              <a:spcAft>
                <a:spcPts val="600"/>
              </a:spcAft>
            </a:pPr>
            <a:r>
              <a:rPr lang="fi-FI" sz="1400" b="1">
                <a:effectLst/>
                <a:ea typeface="Calibri" panose="020F0502020204030204" pitchFamily="34" charset="0"/>
                <a:cs typeface="Times New Roman" panose="02020603050405020304" pitchFamily="18" charset="0"/>
              </a:rPr>
              <a:t>antaa palautetta tai kehittämisideoita</a:t>
            </a:r>
          </a:p>
        </p:txBody>
      </p:sp>
      <p:sp>
        <p:nvSpPr>
          <p:cNvPr id="30" name="Rectangle 29">
            <a:extLst>
              <a:ext uri="{FF2B5EF4-FFF2-40B4-BE49-F238E27FC236}">
                <a16:creationId xmlns:a16="http://schemas.microsoft.com/office/drawing/2014/main" id="{0096C2A7-6267-3BA8-376D-3BB1E2638F63}"/>
              </a:ext>
            </a:extLst>
          </p:cNvPr>
          <p:cNvSpPr/>
          <p:nvPr/>
        </p:nvSpPr>
        <p:spPr>
          <a:xfrm>
            <a:off x="8882012" y="3403511"/>
            <a:ext cx="3045519" cy="625646"/>
          </a:xfrm>
          <a:prstGeom prst="rect">
            <a:avLst/>
          </a:prstGeom>
          <a:noFill/>
          <a:ln w="19050">
            <a:noFill/>
            <a:prstDash val="solid"/>
          </a:ln>
        </p:spPr>
        <p:txBody>
          <a:bodyPr wrap="square" lIns="72000" rIns="72000" rtlCol="0" anchor="ctr">
            <a:noAutofit/>
          </a:bodyPr>
          <a:lstStyle/>
          <a:p>
            <a:pPr>
              <a:spcAft>
                <a:spcPts val="600"/>
              </a:spcAft>
            </a:pPr>
            <a:r>
              <a:rPr lang="fi-FI" sz="1400" b="1">
                <a:effectLst/>
                <a:ea typeface="Calibri" panose="020F0502020204030204" pitchFamily="34" charset="0"/>
                <a:cs typeface="Times New Roman" panose="02020603050405020304" pitchFamily="18" charset="0"/>
              </a:rPr>
              <a:t>tehdä ilmoituksen</a:t>
            </a:r>
          </a:p>
        </p:txBody>
      </p:sp>
      <p:sp>
        <p:nvSpPr>
          <p:cNvPr id="31" name="Rectangle 30">
            <a:extLst>
              <a:ext uri="{FF2B5EF4-FFF2-40B4-BE49-F238E27FC236}">
                <a16:creationId xmlns:a16="http://schemas.microsoft.com/office/drawing/2014/main" id="{99C456BD-49DB-D462-82BA-51FC92798414}"/>
              </a:ext>
            </a:extLst>
          </p:cNvPr>
          <p:cNvSpPr/>
          <p:nvPr/>
        </p:nvSpPr>
        <p:spPr>
          <a:xfrm>
            <a:off x="8882012" y="4146326"/>
            <a:ext cx="2764650" cy="639709"/>
          </a:xfrm>
          <a:prstGeom prst="rect">
            <a:avLst/>
          </a:prstGeom>
          <a:noFill/>
          <a:ln w="19050">
            <a:noFill/>
            <a:prstDash val="solid"/>
          </a:ln>
        </p:spPr>
        <p:txBody>
          <a:bodyPr wrap="square" lIns="72000" rIns="72000" rtlCol="0" anchor="ctr">
            <a:noAutofit/>
          </a:bodyPr>
          <a:lstStyle/>
          <a:p>
            <a:pPr>
              <a:spcAft>
                <a:spcPts val="600"/>
              </a:spcAft>
            </a:pPr>
            <a:r>
              <a:rPr lang="fi-FI" sz="1400" b="1">
                <a:ea typeface="Calibri" panose="020F0502020204030204" pitchFamily="34" charset="0"/>
                <a:cs typeface="Times New Roman" panose="02020603050405020304" pitchFamily="18" charset="0"/>
              </a:rPr>
              <a:t>tehdä muistutuksen</a:t>
            </a:r>
          </a:p>
        </p:txBody>
      </p:sp>
      <p:pic>
        <p:nvPicPr>
          <p:cNvPr id="40" name="Graphic 39">
            <a:extLst>
              <a:ext uri="{FF2B5EF4-FFF2-40B4-BE49-F238E27FC236}">
                <a16:creationId xmlns:a16="http://schemas.microsoft.com/office/drawing/2014/main" id="{408B0DE4-1A96-90AB-85E6-34DB87B933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0702" y="3451211"/>
            <a:ext cx="530247" cy="530247"/>
          </a:xfrm>
          <a:prstGeom prst="rect">
            <a:avLst/>
          </a:prstGeom>
        </p:spPr>
      </p:pic>
      <p:pic>
        <p:nvPicPr>
          <p:cNvPr id="50" name="Graphic 49">
            <a:extLst>
              <a:ext uri="{FF2B5EF4-FFF2-40B4-BE49-F238E27FC236}">
                <a16:creationId xmlns:a16="http://schemas.microsoft.com/office/drawing/2014/main" id="{88390843-8A0B-49ED-A872-6FAF651ABD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05226" y="3476349"/>
            <a:ext cx="2720012" cy="2799887"/>
          </a:xfrm>
          <a:prstGeom prst="rect">
            <a:avLst/>
          </a:prstGeom>
        </p:spPr>
      </p:pic>
      <p:sp>
        <p:nvSpPr>
          <p:cNvPr id="53" name="Rectangle 52">
            <a:extLst>
              <a:ext uri="{FF2B5EF4-FFF2-40B4-BE49-F238E27FC236}">
                <a16:creationId xmlns:a16="http://schemas.microsoft.com/office/drawing/2014/main" id="{D1B9411A-917E-24BE-A940-D59B31C0A7D5}"/>
              </a:ext>
            </a:extLst>
          </p:cNvPr>
          <p:cNvSpPr/>
          <p:nvPr/>
        </p:nvSpPr>
        <p:spPr>
          <a:xfrm>
            <a:off x="3613952" y="1688015"/>
            <a:ext cx="4068112" cy="757130"/>
          </a:xfrm>
          <a:prstGeom prst="rect">
            <a:avLst/>
          </a:prstGeom>
          <a:solidFill>
            <a:schemeClr val="accent5">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TextBox 19">
            <a:extLst>
              <a:ext uri="{FF2B5EF4-FFF2-40B4-BE49-F238E27FC236}">
                <a16:creationId xmlns:a16="http://schemas.microsoft.com/office/drawing/2014/main" id="{36426208-C772-BB66-04EA-CBA7A44DA29C}"/>
              </a:ext>
            </a:extLst>
          </p:cNvPr>
          <p:cNvSpPr txBox="1"/>
          <p:nvPr/>
        </p:nvSpPr>
        <p:spPr>
          <a:xfrm>
            <a:off x="3836448" y="1885488"/>
            <a:ext cx="3720363" cy="451940"/>
          </a:xfrm>
          <a:prstGeom prst="rect">
            <a:avLst/>
          </a:prstGeom>
          <a:noFill/>
        </p:spPr>
        <p:txBody>
          <a:bodyPr wrap="square">
            <a:noAutofit/>
          </a:bodyPr>
          <a:lstStyle/>
          <a:p>
            <a:pPr algn="ctr">
              <a:spcAft>
                <a:spcPts val="600"/>
              </a:spcAft>
            </a:pPr>
            <a:r>
              <a:rPr lang="fi-FI" b="1"/>
              <a:t>Minulla asiakkaana on oikeus…</a:t>
            </a:r>
          </a:p>
        </p:txBody>
      </p:sp>
      <p:sp>
        <p:nvSpPr>
          <p:cNvPr id="57" name="TextBox 56">
            <a:extLst>
              <a:ext uri="{FF2B5EF4-FFF2-40B4-BE49-F238E27FC236}">
                <a16:creationId xmlns:a16="http://schemas.microsoft.com/office/drawing/2014/main" id="{8B407675-F6F6-028D-E806-DC5CF1B11453}"/>
              </a:ext>
            </a:extLst>
          </p:cNvPr>
          <p:cNvSpPr txBox="1"/>
          <p:nvPr/>
        </p:nvSpPr>
        <p:spPr>
          <a:xfrm>
            <a:off x="3837393" y="2507278"/>
            <a:ext cx="3627563" cy="2225360"/>
          </a:xfrm>
          <a:prstGeom prst="rect">
            <a:avLst/>
          </a:prstGeom>
          <a:noFill/>
        </p:spPr>
        <p:txBody>
          <a:bodyPr wrap="square">
            <a:noAutofit/>
          </a:bodyPr>
          <a:lstStyle/>
          <a:p>
            <a:pPr>
              <a:spcAft>
                <a:spcPts val="600"/>
              </a:spcAft>
            </a:pPr>
            <a:r>
              <a:rPr lang="fi-FI" sz="1200"/>
              <a:t>henkilökohtaiseen vapauteen, koskemattomuuteen ja turvallisuuteen sekä laadukkaaseen palveluun ja hyvään kohteluun ilman syrjintää. </a:t>
            </a:r>
          </a:p>
          <a:p>
            <a:pPr marL="171450" indent="-171450">
              <a:spcAft>
                <a:spcPts val="600"/>
              </a:spcAft>
              <a:buFont typeface="Arial" panose="020B0604020202020204" pitchFamily="34" charset="0"/>
              <a:buChar char="•"/>
            </a:pPr>
            <a:r>
              <a:rPr lang="fi-FI" sz="1200"/>
              <a:t>Minua kohdellaan kunnioittaen ihmisarvoani, vakaumustani ja yksityisyyttäni. </a:t>
            </a:r>
          </a:p>
          <a:p>
            <a:pPr marL="171450" indent="-171450">
              <a:spcAft>
                <a:spcPts val="600"/>
              </a:spcAft>
              <a:buFont typeface="Arial" panose="020B0604020202020204" pitchFamily="34" charset="0"/>
              <a:buChar char="•"/>
            </a:pPr>
            <a:r>
              <a:rPr lang="fi-FI" sz="1200">
                <a:solidFill>
                  <a:schemeClr val="tx1"/>
                </a:solidFill>
              </a:rPr>
              <a:t>Näkemykseni ja toiveeni huomioidaan </a:t>
            </a:r>
            <a:br>
              <a:rPr lang="fi-FI" sz="1200">
                <a:solidFill>
                  <a:schemeClr val="tx1"/>
                </a:solidFill>
              </a:rPr>
            </a:br>
            <a:r>
              <a:rPr lang="fi-FI" sz="1200">
                <a:solidFill>
                  <a:schemeClr val="tx1"/>
                </a:solidFill>
              </a:rPr>
              <a:t>palveluja suunniteltaessa ja toteutettaessa.</a:t>
            </a:r>
            <a:endParaRPr lang="fi-FI" sz="1200"/>
          </a:p>
        </p:txBody>
      </p:sp>
      <p:pic>
        <p:nvPicPr>
          <p:cNvPr id="44" name="Graphic 43">
            <a:extLst>
              <a:ext uri="{FF2B5EF4-FFF2-40B4-BE49-F238E27FC236}">
                <a16:creationId xmlns:a16="http://schemas.microsoft.com/office/drawing/2014/main" id="{0A59BACD-86A2-E00E-71D2-654A9B5F8FE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flipH="1">
            <a:off x="5887920" y="3497708"/>
            <a:ext cx="2839635" cy="2923023"/>
          </a:xfrm>
          <a:prstGeom prst="rect">
            <a:avLst/>
          </a:prstGeom>
        </p:spPr>
      </p:pic>
      <p:pic>
        <p:nvPicPr>
          <p:cNvPr id="3" name="Graphic 2" descr="Warning outline">
            <a:extLst>
              <a:ext uri="{FF2B5EF4-FFF2-40B4-BE49-F238E27FC236}">
                <a16:creationId xmlns:a16="http://schemas.microsoft.com/office/drawing/2014/main" id="{0778ACA9-EAF0-6AE6-C070-E3FCFD17C9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47739" y="4119428"/>
            <a:ext cx="596544" cy="596544"/>
          </a:xfrm>
          <a:prstGeom prst="rect">
            <a:avLst/>
          </a:prstGeom>
        </p:spPr>
      </p:pic>
      <p:pic>
        <p:nvPicPr>
          <p:cNvPr id="13" name="Graphic 12">
            <a:extLst>
              <a:ext uri="{FF2B5EF4-FFF2-40B4-BE49-F238E27FC236}">
                <a16:creationId xmlns:a16="http://schemas.microsoft.com/office/drawing/2014/main" id="{7A46E9E1-B968-60A5-6B11-F1DB9E6235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15721" y="2581669"/>
            <a:ext cx="519097" cy="613478"/>
          </a:xfrm>
          <a:prstGeom prst="rect">
            <a:avLst/>
          </a:prstGeom>
        </p:spPr>
      </p:pic>
    </p:spTree>
    <p:extLst>
      <p:ext uri="{BB962C8B-B14F-4D97-AF65-F5344CB8AC3E}">
        <p14:creationId xmlns:p14="http://schemas.microsoft.com/office/powerpoint/2010/main" val="803338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8039A218-7A17-AABD-5BCB-ABD46B8A256A}"/>
              </a:ext>
            </a:extLst>
          </p:cNvPr>
          <p:cNvSpPr>
            <a:spLocks noGrp="1"/>
          </p:cNvSpPr>
          <p:nvPr>
            <p:ph sz="half" idx="1"/>
          </p:nvPr>
        </p:nvSpPr>
        <p:spPr/>
        <p:txBody>
          <a:bodyPr numCol="2">
            <a:noAutofit/>
          </a:bodyPr>
          <a:lstStyle/>
          <a:p>
            <a:pPr marL="0" lvl="1">
              <a:lnSpc>
                <a:spcPct val="110000"/>
              </a:lnSpc>
              <a:spcBef>
                <a:spcPts val="789"/>
              </a:spcBef>
              <a:spcAft>
                <a:spcPts val="175"/>
              </a:spcAft>
            </a:pPr>
            <a:r>
              <a:rPr lang="fi-FI"/>
              <a:t>Itsemääräämisoikeus on jokaiselle kuuluva perusoikeus, joka muodostuu oikeudesta </a:t>
            </a:r>
            <a:r>
              <a:rPr lang="fi-FI" b="1" i="1"/>
              <a:t>henkilökohtaiseen vapauteen</a:t>
            </a:r>
            <a:r>
              <a:rPr lang="fi-FI"/>
              <a:t>, </a:t>
            </a:r>
            <a:r>
              <a:rPr lang="fi-FI" b="1" i="1"/>
              <a:t>koskemattomuuteen ja turvallisuuteen</a:t>
            </a:r>
            <a:r>
              <a:rPr lang="fi-FI"/>
              <a:t>. Siihen liittyvät läheisesti oikeudet </a:t>
            </a:r>
            <a:r>
              <a:rPr lang="fi-FI" b="1" i="1"/>
              <a:t>yksityisyyteen ja yksityiselämän suojaan</a:t>
            </a:r>
            <a:r>
              <a:rPr lang="fi-FI"/>
              <a:t>. Henkilökohtainen vapaus suojaa henkilön fyysisen vapauden ohella myös hänen </a:t>
            </a:r>
            <a:r>
              <a:rPr lang="fi-FI" b="1" i="1"/>
              <a:t>tahdonvapauttaan </a:t>
            </a:r>
            <a:r>
              <a:rPr lang="fi-FI"/>
              <a:t>ja</a:t>
            </a:r>
            <a:r>
              <a:rPr lang="fi-FI" b="1" i="1"/>
              <a:t> itsemääräämis-oikeuttaan</a:t>
            </a:r>
            <a:r>
              <a:rPr lang="fi-FI"/>
              <a:t>. Sosiaalihuollon palveluissa henkilökunnan tehtävänä on kunnioittaa ja vahvistaa asiakkaan itsemääräämisoikeutta ja tukea hänen osallistumistaan palvelujensa suunnitteluun ja toteuttamiseen.</a:t>
            </a:r>
          </a:p>
          <a:p>
            <a:pPr marL="0" lvl="1">
              <a:lnSpc>
                <a:spcPct val="110000"/>
              </a:lnSpc>
              <a:spcBef>
                <a:spcPts val="789"/>
              </a:spcBef>
              <a:spcAft>
                <a:spcPts val="175"/>
              </a:spcAft>
            </a:pPr>
            <a:r>
              <a:rPr lang="fi-FI"/>
              <a:t>Kotihoidossa pyritään aina noudattamaan yksilöllisyyttä ja antamaan asiakkaille mahdollisuus päättää itseään ja hoitoaan koskevista asioista hoidon suunnittelun ja toteutuksen eri vaiheissa. Asiakkaat asuvat itsenäisesti omissa kodeissaan, mikä huomioidaan asiakkaan luokse mentäessä. Käytännön työssä asiakkaan itsemääräämisoikeutta huomioidaan mm. päivärutiinien yhteydessä (esim. unirytmi, ateriointi, pukeutuminen). Mikäli asiakkaan päätös hoitoonsa liittyen voi heikentää hänen terveyttään, keskustellaan lääkärin kanssa hoitolinjoista. Asiakkaan omat toiveet ja tahto kirjataan potilastietojärjestelmään.</a:t>
            </a:r>
          </a:p>
          <a:p>
            <a:pPr marL="0" lvl="1">
              <a:lnSpc>
                <a:spcPct val="110000"/>
              </a:lnSpc>
              <a:spcBef>
                <a:spcPts val="789"/>
              </a:spcBef>
              <a:spcAft>
                <a:spcPts val="175"/>
              </a:spcAft>
            </a:pPr>
            <a:r>
              <a:rPr lang="fi-FI"/>
              <a:t>Sosiaalihuollon asiakkaan hoito ja huolenpito perustuu ensisijaisesti vapaaehtoisuuteen, ja palveluja toteutetaan lähtökohtaisesti rajaamatta henkilön itsemääräämisoikeutta. Itsemääräämisoikeutta koskevista periaatteista ja käytännöistä keskustellaan sekä asiakasta hoitavan lääkärin että omaisten ja läheisten kanssa, ja ne kirjataan asiakassuunnitelmaan. Rajoittavia toimenpiteitä ei lähtökohtaisesti käytetä missään tilanteessa kotihoidossa. Mikäli asiakkaan oman tai muiden henkilöiden turvallisuuden takaamiseksi tarvitaan rajoittamista, sen tulee olla perusteltua, lievimmän rajoittamisen periaatteen mukainen ja siihen tulee olla lääkärin määräaikainen lupa. Kotihoidossa osalla asiakkaista on käytössä kulunvalvonta. Kulunvalvontaa käytetään harkinnan mukaan ainoastaan silloin, jos se on välttämätöntä asiakkaan turvallisuuden kannalta. Välttämättömät tilanteet voivat olla esimerkiksi muistisairaan henkilön toistuva pyrkiminen ulos yöllä, josta voi seurata eksyminen taikka paleltumisen uhka.</a:t>
            </a:r>
          </a:p>
        </p:txBody>
      </p:sp>
      <p:sp>
        <p:nvSpPr>
          <p:cNvPr id="13" name="Rectangle 12">
            <a:extLst>
              <a:ext uri="{FF2B5EF4-FFF2-40B4-BE49-F238E27FC236}">
                <a16:creationId xmlns:a16="http://schemas.microsoft.com/office/drawing/2014/main" id="{4151B60D-B3C8-8ACB-4F14-0102B10E25C5}"/>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4BB6F7F0-71EF-ECD2-A7F6-D82E7024D8A3}"/>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C598AEFD-9853-7ADB-A7D4-45F7915977FD}"/>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371763B1-6234-AE17-0602-95B8F4A6DA43}"/>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8" name="Rectangle 17">
            <a:extLst>
              <a:ext uri="{FF2B5EF4-FFF2-40B4-BE49-F238E27FC236}">
                <a16:creationId xmlns:a16="http://schemas.microsoft.com/office/drawing/2014/main" id="{B81BC22F-7233-C677-5BDC-B502601988BC}"/>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19" name="Rectangle 18">
            <a:extLst>
              <a:ext uri="{FF2B5EF4-FFF2-40B4-BE49-F238E27FC236}">
                <a16:creationId xmlns:a16="http://schemas.microsoft.com/office/drawing/2014/main" id="{55F95217-5A2E-44C3-4A57-225B8AF66974}"/>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0" name="Rectangle 19">
            <a:extLst>
              <a:ext uri="{FF2B5EF4-FFF2-40B4-BE49-F238E27FC236}">
                <a16:creationId xmlns:a16="http://schemas.microsoft.com/office/drawing/2014/main" id="{06D6EAA5-4A79-AB44-819B-E44B5101453E}"/>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1" name="Straight Connector 20">
            <a:extLst>
              <a:ext uri="{FF2B5EF4-FFF2-40B4-BE49-F238E27FC236}">
                <a16:creationId xmlns:a16="http://schemas.microsoft.com/office/drawing/2014/main" id="{A909947B-56BB-2FB8-C5F1-BA0D0AF88F63}"/>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B126CC-EA6F-78A1-D03A-B00084ED1B4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F2054-F0BF-D042-1897-17D3DEE13DDC}"/>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B2D72E-4E01-010F-E4C4-F8C0CFC9AB9E}"/>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78DF61-F23C-F8FE-9184-D40590B1FE6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9E494D-DA20-030B-C771-EA3D829F07E3}"/>
              </a:ext>
            </a:extLst>
          </p:cNvPr>
          <p:cNvSpPr txBox="1"/>
          <p:nvPr/>
        </p:nvSpPr>
        <p:spPr>
          <a:xfrm>
            <a:off x="451413" y="746532"/>
            <a:ext cx="2656794"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Asiakkaan asema ja oikeudet</a:t>
            </a:r>
            <a:endParaRPr lang="fi-FI" sz="1400" b="1">
              <a:solidFill>
                <a:schemeClr val="accent1"/>
              </a:solidFill>
            </a:endParaRPr>
          </a:p>
        </p:txBody>
      </p:sp>
      <p:sp>
        <p:nvSpPr>
          <p:cNvPr id="29" name="Title 33">
            <a:extLst>
              <a:ext uri="{FF2B5EF4-FFF2-40B4-BE49-F238E27FC236}">
                <a16:creationId xmlns:a16="http://schemas.microsoft.com/office/drawing/2014/main" id="{388276B7-073C-B7F3-E508-6F620BBB536A}"/>
              </a:ext>
            </a:extLst>
          </p:cNvPr>
          <p:cNvSpPr>
            <a:spLocks noGrp="1"/>
          </p:cNvSpPr>
          <p:nvPr>
            <p:ph type="title"/>
          </p:nvPr>
        </p:nvSpPr>
        <p:spPr>
          <a:xfrm>
            <a:off x="451413" y="822684"/>
            <a:ext cx="11289174" cy="868004"/>
          </a:xfrm>
        </p:spPr>
        <p:txBody>
          <a:bodyPr vert="horz"/>
          <a:lstStyle/>
          <a:p>
            <a:r>
              <a:rPr lang="fi-FI"/>
              <a:t>Itsemääräämisoikeuden vahvistaminen</a:t>
            </a:r>
          </a:p>
        </p:txBody>
      </p:sp>
      <p:sp>
        <p:nvSpPr>
          <p:cNvPr id="32" name="Rectangle 31">
            <a:extLst>
              <a:ext uri="{FF2B5EF4-FFF2-40B4-BE49-F238E27FC236}">
                <a16:creationId xmlns:a16="http://schemas.microsoft.com/office/drawing/2014/main" id="{24DF3FA2-D467-05DB-9CAE-A53B2BF83301}"/>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32">
            <a:extLst>
              <a:ext uri="{FF2B5EF4-FFF2-40B4-BE49-F238E27FC236}">
                <a16:creationId xmlns:a16="http://schemas.microsoft.com/office/drawing/2014/main" id="{5750E336-3CDD-415E-7C08-86B0EA00D68F}"/>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Rectangle 33">
            <a:extLst>
              <a:ext uri="{FF2B5EF4-FFF2-40B4-BE49-F238E27FC236}">
                <a16:creationId xmlns:a16="http://schemas.microsoft.com/office/drawing/2014/main" id="{8CDAD3B8-3E64-3315-4E6F-B0087FCFF23E}"/>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ectangle 34">
            <a:extLst>
              <a:ext uri="{FF2B5EF4-FFF2-40B4-BE49-F238E27FC236}">
                <a16:creationId xmlns:a16="http://schemas.microsoft.com/office/drawing/2014/main" id="{B35255E5-8497-9325-254E-AA05C64B50F0}"/>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Rectangle 35">
            <a:extLst>
              <a:ext uri="{FF2B5EF4-FFF2-40B4-BE49-F238E27FC236}">
                <a16:creationId xmlns:a16="http://schemas.microsoft.com/office/drawing/2014/main" id="{47F96E39-6A3F-EDFC-8D7D-7999B87B9D3A}"/>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Rectangle 36">
            <a:extLst>
              <a:ext uri="{FF2B5EF4-FFF2-40B4-BE49-F238E27FC236}">
                <a16:creationId xmlns:a16="http://schemas.microsoft.com/office/drawing/2014/main" id="{C85BF184-487C-97BB-FF42-DB3937AFCC25}"/>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Graphic 43">
            <a:extLst>
              <a:ext uri="{FF2B5EF4-FFF2-40B4-BE49-F238E27FC236}">
                <a16:creationId xmlns:a16="http://schemas.microsoft.com/office/drawing/2014/main" id="{C7CD7CC6-F67D-5CA7-5586-D70EBC2D48D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535971" y="4365233"/>
            <a:ext cx="2211060" cy="2275990"/>
          </a:xfrm>
          <a:prstGeom prst="rect">
            <a:avLst/>
          </a:prstGeom>
        </p:spPr>
      </p:pic>
    </p:spTree>
    <p:extLst>
      <p:ext uri="{BB962C8B-B14F-4D97-AF65-F5344CB8AC3E}">
        <p14:creationId xmlns:p14="http://schemas.microsoft.com/office/powerpoint/2010/main" val="2993459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5DF6EEB-54EE-C49C-8888-4C1371CD0A02}"/>
              </a:ext>
            </a:extLst>
          </p:cNvPr>
          <p:cNvSpPr>
            <a:spLocks noGrp="1"/>
          </p:cNvSpPr>
          <p:nvPr>
            <p:ph sz="half" idx="1"/>
          </p:nvPr>
        </p:nvSpPr>
        <p:spPr>
          <a:xfrm>
            <a:off x="451413" y="1825625"/>
            <a:ext cx="11289174" cy="4137851"/>
          </a:xfrm>
        </p:spPr>
        <p:txBody>
          <a:bodyPr numCol="2"/>
          <a:lstStyle/>
          <a:p>
            <a:pPr marL="0" lvl="1" defTabSz="914377">
              <a:lnSpc>
                <a:spcPct val="100000"/>
              </a:lnSpc>
              <a:spcAft>
                <a:spcPts val="527"/>
              </a:spcAft>
            </a:pPr>
            <a:r>
              <a:rPr lang="fi-FI" sz="2000" b="1" dirty="0">
                <a:latin typeface="+mn-lt"/>
                <a:cs typeface="Times New Roman" panose="02020603050405020304" pitchFamily="18" charset="0"/>
              </a:rPr>
              <a:t>Palvelutarpeen arviointi</a:t>
            </a:r>
          </a:p>
          <a:p>
            <a:pPr marL="0" lvl="1">
              <a:lnSpc>
                <a:spcPct val="100000"/>
              </a:lnSpc>
              <a:spcBef>
                <a:spcPts val="0"/>
              </a:spcBef>
              <a:spcAft>
                <a:spcPts val="175"/>
              </a:spcAft>
            </a:pPr>
            <a:r>
              <a:rPr lang="fi-FI" dirty="0">
                <a:ea typeface="Inter" panose="02000503000000020004" pitchFamily="2" charset="0"/>
              </a:rPr>
              <a:t>Hoidon ja palvelun tarvetta arvioidaan yhdessä asiakkaan ja tarvittaessa hänen omaisten, läheisten tai laillisen edustajan kanssa. Arvioinnin lähtökohtana on henkilön oma näkemys voimavaroistaan ja niiden vahvistamisesta. Palvelutarpeen selvittämisessä huomion kohteena ovat toimintakyvyn palauttaminen, ylläpitäminen ja edistäminen sekä kuntoutumisen mahdollisuudet. Palvelutarpeen arviointi kattaa kaikki toimintakyvyn ulottuvuudet, jotka ovat fyysinen, psyykkinen, sosiaalinen ja kognitiivinen toimintakyky. Lisäksi arvioinnissa otetaan huomioon toimintakyvyn heikkenemistä ennakoivat eri ulottuvuuksiin liittyvät riskitekijät, kuten terveydentilan epävakaus, heikko ravitsemustila, turvattomuus, sosiaalisten kontaktien vähyys tai kipu.</a:t>
            </a:r>
          </a:p>
          <a:p>
            <a:pPr marL="0" lvl="1">
              <a:lnSpc>
                <a:spcPct val="100000"/>
              </a:lnSpc>
              <a:spcBef>
                <a:spcPts val="789"/>
              </a:spcBef>
              <a:spcAft>
                <a:spcPts val="175"/>
              </a:spcAft>
            </a:pPr>
            <a:r>
              <a:rPr lang="fi-FI" dirty="0">
                <a:ea typeface="Inter" panose="02000503000000020004" pitchFamily="2" charset="0"/>
              </a:rPr>
              <a:t>Kaikki asiakkaat tulevat palveluiden piiriin palveluohjauksen kautta. Palveluohjauksessa kartoitetaan asiakkaan toimintakyky ja arvioidaan asiakkaan palveluntarve. Palvelupyynnön tultua, asiakkaaseen otetaan yhteyttä seitsemän arkipäivän kuluessa. Tällöin tehdään alustava kartoitus ja sovitaan tarvittaessa kartoituskäynti. Kartoituskäynnin perusteella aloitetaan palvelusopimuksen tekeminen ja laaditaan palvelutarpeen arvioinnin yhteydessä lakisääteinen asiakassuunnitelma. Apuna palvelutarpeen arvioinnissa mittareina käytetään mm. RAI-, MMSE- ja GDS –arviointeja mittaamaan asiakkaan toimintakykyä, muistia ja mielialaa. </a:t>
            </a:r>
            <a:r>
              <a:rPr lang="fi-FI" dirty="0"/>
              <a:t>Vanhuspalvelulain mukaisesti RAI-arviointivälineistöä käytetään iäkkään henkilön toimintakyvyn arvioinnissa aina, mikäli henkilö jo alustavan arvion mukaan tarvitsee säännöllisesti annettavia sosiaalipalveluja hoitonsa ja huolenpitonsa turvaamiseksi.  </a:t>
            </a:r>
            <a:endParaRPr lang="fi-FI" dirty="0">
              <a:ea typeface="Inter" panose="02000503000000020004" pitchFamily="2" charset="0"/>
            </a:endParaRPr>
          </a:p>
          <a:p>
            <a:pPr marL="0" lvl="1">
              <a:lnSpc>
                <a:spcPct val="100000"/>
              </a:lnSpc>
              <a:spcBef>
                <a:spcPts val="789"/>
              </a:spcBef>
              <a:spcAft>
                <a:spcPts val="175"/>
              </a:spcAft>
            </a:pPr>
            <a:r>
              <a:rPr lang="fi-FI" dirty="0">
                <a:ea typeface="Inter" panose="02000503000000020004" pitchFamily="2" charset="0"/>
              </a:rPr>
              <a:t>Palvelutarpeen arviointi tehdään yhdessä asiakkaan kanssa. Asiakkaan luvalla läheinen voidaan pyytää osallistumaan palvelutarpeen arviointia varten sovitulle kotikäynnille. Läheisillä on tärkeä rooli asiakkaan tilanteen kuvaamisessa. Läheisiltä saadaan usein tärkeää taustatietoa esimerkiksi muistisairaan henkilön toimintakyvystä.</a:t>
            </a:r>
            <a:endParaRPr lang="fi-FI" sz="1200" i="1" dirty="0">
              <a:ea typeface="Inter" panose="02000503000000020004" pitchFamily="2" charset="0"/>
            </a:endParaRPr>
          </a:p>
          <a:p>
            <a:endParaRPr lang="fi-FI" dirty="0"/>
          </a:p>
        </p:txBody>
      </p:sp>
      <p:sp>
        <p:nvSpPr>
          <p:cNvPr id="2" name="Otsikko 1">
            <a:extLst>
              <a:ext uri="{FF2B5EF4-FFF2-40B4-BE49-F238E27FC236}">
                <a16:creationId xmlns:a16="http://schemas.microsoft.com/office/drawing/2014/main" id="{7EBAA148-C9F3-0437-A710-D6CA15D52955}"/>
              </a:ext>
            </a:extLst>
          </p:cNvPr>
          <p:cNvSpPr txBox="1">
            <a:spLocks/>
          </p:cNvSpPr>
          <p:nvPr/>
        </p:nvSpPr>
        <p:spPr>
          <a:xfrm>
            <a:off x="838201" y="894524"/>
            <a:ext cx="10781715" cy="992109"/>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endParaRPr lang="fi-FI" sz="3600">
              <a:solidFill>
                <a:schemeClr val="accent5"/>
              </a:solidFill>
              <a:latin typeface="+mj-lt"/>
              <a:ea typeface="Inter" panose="02000503000000020004" pitchFamily="2" charset="0"/>
            </a:endParaRPr>
          </a:p>
        </p:txBody>
      </p:sp>
      <p:sp>
        <p:nvSpPr>
          <p:cNvPr id="3" name="Rectangle 2">
            <a:extLst>
              <a:ext uri="{FF2B5EF4-FFF2-40B4-BE49-F238E27FC236}">
                <a16:creationId xmlns:a16="http://schemas.microsoft.com/office/drawing/2014/main" id="{711B5979-98E9-5DB2-F1F8-336A3C398C86}"/>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4" name="Rectangle 3">
            <a:extLst>
              <a:ext uri="{FF2B5EF4-FFF2-40B4-BE49-F238E27FC236}">
                <a16:creationId xmlns:a16="http://schemas.microsoft.com/office/drawing/2014/main" id="{455744A7-87F5-6299-44E1-E03AF2C2FA6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A9E0FEF2-29B3-F2B7-E4AC-8B33A7F034B6}"/>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6" name="Rectangle 5">
            <a:extLst>
              <a:ext uri="{FF2B5EF4-FFF2-40B4-BE49-F238E27FC236}">
                <a16:creationId xmlns:a16="http://schemas.microsoft.com/office/drawing/2014/main" id="{1337F52A-88AE-3496-5A35-50F838DFB659}"/>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7" name="Rectangle 6">
            <a:extLst>
              <a:ext uri="{FF2B5EF4-FFF2-40B4-BE49-F238E27FC236}">
                <a16:creationId xmlns:a16="http://schemas.microsoft.com/office/drawing/2014/main" id="{3897D405-4310-E26D-1B23-5C9B39A8900D}"/>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8" name="Rectangle 7">
            <a:extLst>
              <a:ext uri="{FF2B5EF4-FFF2-40B4-BE49-F238E27FC236}">
                <a16:creationId xmlns:a16="http://schemas.microsoft.com/office/drawing/2014/main" id="{12947681-5CCE-605D-A16E-0B3262541AC1}"/>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6C2611A3-78C2-1F91-86D4-993471987EC2}"/>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47BFAAB9-2674-B4AB-233C-03BE95F50FF4}"/>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BFCBA8-512F-0A34-406E-D57E818057E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90E21C-FE32-A3B1-B2B3-86B23D1CD52B}"/>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4E71830-5839-B365-D637-5DFAFF2BD80C}"/>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9C1B6D-4216-EB22-78D4-A49D36AFBEE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50EBE25-9865-2865-C8E9-F735BE7108E2}"/>
              </a:ext>
            </a:extLst>
          </p:cNvPr>
          <p:cNvSpPr txBox="1"/>
          <p:nvPr/>
        </p:nvSpPr>
        <p:spPr>
          <a:xfrm>
            <a:off x="451413" y="746532"/>
            <a:ext cx="2656794"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Asiakkaan asema ja oikeudet</a:t>
            </a:r>
            <a:endParaRPr lang="fi-FI" sz="1400" b="1">
              <a:solidFill>
                <a:schemeClr val="accent1"/>
              </a:solidFill>
            </a:endParaRPr>
          </a:p>
        </p:txBody>
      </p:sp>
      <p:sp>
        <p:nvSpPr>
          <p:cNvPr id="28" name="Title 33">
            <a:extLst>
              <a:ext uri="{FF2B5EF4-FFF2-40B4-BE49-F238E27FC236}">
                <a16:creationId xmlns:a16="http://schemas.microsoft.com/office/drawing/2014/main" id="{995E468A-B1E8-BB69-A946-CBDF70CA4E64}"/>
              </a:ext>
            </a:extLst>
          </p:cNvPr>
          <p:cNvSpPr>
            <a:spLocks noGrp="1"/>
          </p:cNvSpPr>
          <p:nvPr>
            <p:ph type="title"/>
          </p:nvPr>
        </p:nvSpPr>
        <p:spPr>
          <a:xfrm>
            <a:off x="451413" y="822684"/>
            <a:ext cx="11289174" cy="868004"/>
          </a:xfrm>
        </p:spPr>
        <p:txBody>
          <a:bodyPr vert="horz"/>
          <a:lstStyle/>
          <a:p>
            <a:r>
              <a:rPr lang="fi-FI"/>
              <a:t>Asiakkaan osallisuus (1/4)</a:t>
            </a:r>
          </a:p>
        </p:txBody>
      </p:sp>
      <p:sp>
        <p:nvSpPr>
          <p:cNvPr id="13" name="Rectangle 12">
            <a:extLst>
              <a:ext uri="{FF2B5EF4-FFF2-40B4-BE49-F238E27FC236}">
                <a16:creationId xmlns:a16="http://schemas.microsoft.com/office/drawing/2014/main" id="{CDD90F3F-58DC-A277-9A5B-A7BD45A03021}"/>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Rectangle 17">
            <a:extLst>
              <a:ext uri="{FF2B5EF4-FFF2-40B4-BE49-F238E27FC236}">
                <a16:creationId xmlns:a16="http://schemas.microsoft.com/office/drawing/2014/main" id="{8A8F92C7-FE29-B5A4-2BA7-8B18E5F80421}"/>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18">
            <a:extLst>
              <a:ext uri="{FF2B5EF4-FFF2-40B4-BE49-F238E27FC236}">
                <a16:creationId xmlns:a16="http://schemas.microsoft.com/office/drawing/2014/main" id="{4429EA3E-F6E3-3469-B78F-7770F9BE7922}"/>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19">
            <a:extLst>
              <a:ext uri="{FF2B5EF4-FFF2-40B4-BE49-F238E27FC236}">
                <a16:creationId xmlns:a16="http://schemas.microsoft.com/office/drawing/2014/main" id="{204F1148-DF58-EA77-871B-25860CBACA3A}"/>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20">
            <a:extLst>
              <a:ext uri="{FF2B5EF4-FFF2-40B4-BE49-F238E27FC236}">
                <a16:creationId xmlns:a16="http://schemas.microsoft.com/office/drawing/2014/main" id="{F6432DB0-9429-9794-C3FA-783E711D4DF8}"/>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21">
            <a:extLst>
              <a:ext uri="{FF2B5EF4-FFF2-40B4-BE49-F238E27FC236}">
                <a16:creationId xmlns:a16="http://schemas.microsoft.com/office/drawing/2014/main" id="{51F45A6F-D1F1-F9FE-14F3-F06DD4766EB7}"/>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06058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on the side of the road&#10;&#10;Description automatically generated">
            <a:extLst>
              <a:ext uri="{FF2B5EF4-FFF2-40B4-BE49-F238E27FC236}">
                <a16:creationId xmlns:a16="http://schemas.microsoft.com/office/drawing/2014/main" id="{80D62194-14F1-6702-CD97-6AA7253407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4037" y="1511171"/>
            <a:ext cx="5405879" cy="3835657"/>
          </a:xfrm>
          <a:prstGeom prst="rect">
            <a:avLst/>
          </a:prstGeom>
        </p:spPr>
      </p:pic>
      <p:sp>
        <p:nvSpPr>
          <p:cNvPr id="49" name="Title 48">
            <a:extLst>
              <a:ext uri="{FF2B5EF4-FFF2-40B4-BE49-F238E27FC236}">
                <a16:creationId xmlns:a16="http://schemas.microsoft.com/office/drawing/2014/main" id="{7E891381-DCA0-18F7-7EBC-7AA48E0AB49E}"/>
              </a:ext>
            </a:extLst>
          </p:cNvPr>
          <p:cNvSpPr>
            <a:spLocks noGrp="1"/>
          </p:cNvSpPr>
          <p:nvPr>
            <p:ph type="title"/>
          </p:nvPr>
        </p:nvSpPr>
        <p:spPr/>
        <p:txBody>
          <a:bodyPr vert="horz"/>
          <a:lstStyle/>
          <a:p>
            <a:r>
              <a:rPr lang="fi-FI" sz="2600">
                <a:latin typeface="+mj-lt"/>
                <a:ea typeface="Inter" panose="02000503000000020004" pitchFamily="2" charset="0"/>
              </a:rPr>
              <a:t>Lukijalle</a:t>
            </a:r>
            <a:endParaRPr lang="fi-FI" dirty="0"/>
          </a:p>
        </p:txBody>
      </p:sp>
      <p:sp>
        <p:nvSpPr>
          <p:cNvPr id="2" name="Otsikko 1">
            <a:extLst>
              <a:ext uri="{FF2B5EF4-FFF2-40B4-BE49-F238E27FC236}">
                <a16:creationId xmlns:a16="http://schemas.microsoft.com/office/drawing/2014/main" id="{7EBAA148-C9F3-0437-A710-D6CA15D52955}"/>
              </a:ext>
            </a:extLst>
          </p:cNvPr>
          <p:cNvSpPr txBox="1">
            <a:spLocks/>
          </p:cNvSpPr>
          <p:nvPr/>
        </p:nvSpPr>
        <p:spPr>
          <a:xfrm>
            <a:off x="838201" y="1205309"/>
            <a:ext cx="10781715" cy="681323"/>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endParaRPr lang="fi-FI" sz="2600" dirty="0">
              <a:latin typeface="+mj-lt"/>
              <a:ea typeface="Inter" panose="02000503000000020004" pitchFamily="2" charset="0"/>
            </a:endParaRPr>
          </a:p>
        </p:txBody>
      </p:sp>
      <p:sp>
        <p:nvSpPr>
          <p:cNvPr id="35" name="Rectangle 34">
            <a:extLst>
              <a:ext uri="{FF2B5EF4-FFF2-40B4-BE49-F238E27FC236}">
                <a16:creationId xmlns:a16="http://schemas.microsoft.com/office/drawing/2014/main" id="{F1DC9D12-00D1-3C63-ED73-EB79BADB4691}"/>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dirty="0"/>
          </a:p>
        </p:txBody>
      </p:sp>
      <p:sp>
        <p:nvSpPr>
          <p:cNvPr id="8" name="Content Placeholder 4">
            <a:extLst>
              <a:ext uri="{FF2B5EF4-FFF2-40B4-BE49-F238E27FC236}">
                <a16:creationId xmlns:a16="http://schemas.microsoft.com/office/drawing/2014/main" id="{42C25015-C74F-C0C3-7718-26DC6F17B4FE}"/>
              </a:ext>
            </a:extLst>
          </p:cNvPr>
          <p:cNvSpPr txBox="1">
            <a:spLocks/>
          </p:cNvSpPr>
          <p:nvPr/>
        </p:nvSpPr>
        <p:spPr>
          <a:xfrm>
            <a:off x="451413" y="1825626"/>
            <a:ext cx="11289174" cy="2299565"/>
          </a:xfrm>
          <a:prstGeom prst="rect">
            <a:avLst/>
          </a:prstGeom>
        </p:spPr>
        <p:txBody>
          <a:bodyPr vert="horz" lIns="91440" tIns="45720" rIns="91440" bIns="45720" numCol="2" spcCol="720000" rtlCol="0" anchor="t">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i-FI" dirty="0">
                <a:latin typeface="+mn-lt"/>
                <a:ea typeface="Inter" panose="02000503000000020004" pitchFamily="2" charset="0"/>
                <a:cs typeface="Arial"/>
              </a:rPr>
              <a:t>Tämä on Eloisan ikääntyneiden palveluiden omavalvontasuunnitelma, jollaisia on laadittu yksi kullekin palvelulle ja toimintayksikölle Eloisan alueella. Dokumentti on tuotettu perinteisen tekstidokumentin sijaan näyttöruuduille sopivassa 16:9-muodossa, ja siihen on lisätty erilaisia kuvia ja kaavioita, jotta omavalvontasuunnitelma olisi mahdollisimman helposti luettavissa ja omaksuttavissa niin henkilöstön kuin asiakkaidenkin toimesta, ja sen käsittely yhteisesti valkokankaalta olisi mahdollisimman helppoa. </a:t>
            </a:r>
            <a:r>
              <a:rPr lang="fi-FI" dirty="0">
                <a:highlight>
                  <a:srgbClr val="FFFF00"/>
                </a:highlight>
                <a:latin typeface="+mn-lt"/>
                <a:ea typeface="Inter" panose="02000503000000020004" pitchFamily="2" charset="0"/>
                <a:cs typeface="Arial"/>
              </a:rPr>
              <a:t>Dokumentti on laadittu Valviran antaman määräyksen (1/2024) mukaisesti, joka tuli voimaan 15.5.2024.</a:t>
            </a:r>
            <a:r>
              <a:rPr lang="fi-FI" dirty="0">
                <a:latin typeface="+mn-lt"/>
                <a:ea typeface="Inter" panose="02000503000000020004" pitchFamily="2" charset="0"/>
                <a:cs typeface="Arial"/>
              </a:rPr>
              <a:t> Lomake kattaa kaikki määräyksen asiakokonaisuudet ja jokainen toimintayksikkö ottaa omassa omavalvontasuunnitelmassaan esille ne asiat, jotka toteutuvat palvelun käytännössä. </a:t>
            </a:r>
            <a:endParaRPr lang="fi-FI"/>
          </a:p>
          <a:p>
            <a:pPr>
              <a:lnSpc>
                <a:spcPct val="100000"/>
              </a:lnSpc>
            </a:pPr>
            <a:endParaRPr lang="fi-FI" dirty="0">
              <a:latin typeface="+mn-lt"/>
              <a:ea typeface="Inter" panose="02000503000000020004" pitchFamily="2" charset="0"/>
            </a:endParaRPr>
          </a:p>
          <a:p>
            <a:pPr>
              <a:lnSpc>
                <a:spcPct val="100000"/>
              </a:lnSpc>
            </a:pPr>
            <a:endParaRPr lang="fi-FI" dirty="0">
              <a:latin typeface="+mn-lt"/>
              <a:ea typeface="Inter" panose="02000503000000020004" pitchFamily="2" charset="0"/>
            </a:endParaRPr>
          </a:p>
          <a:p>
            <a:pPr>
              <a:lnSpc>
                <a:spcPct val="100000"/>
              </a:lnSpc>
            </a:pPr>
            <a:endParaRPr lang="fi-FI" dirty="0">
              <a:latin typeface="+mn-lt"/>
              <a:ea typeface="Inter" panose="02000503000000020004" pitchFamily="2" charset="0"/>
            </a:endParaRPr>
          </a:p>
        </p:txBody>
      </p:sp>
    </p:spTree>
    <p:extLst>
      <p:ext uri="{BB962C8B-B14F-4D97-AF65-F5344CB8AC3E}">
        <p14:creationId xmlns:p14="http://schemas.microsoft.com/office/powerpoint/2010/main" val="3568570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C889C30A-18F8-7635-6A3F-524056B67BF2}"/>
              </a:ext>
            </a:extLst>
          </p:cNvPr>
          <p:cNvSpPr>
            <a:spLocks noGrp="1"/>
          </p:cNvSpPr>
          <p:nvPr>
            <p:ph type="title"/>
          </p:nvPr>
        </p:nvSpPr>
        <p:spPr/>
        <p:txBody>
          <a:bodyPr vert="horz"/>
          <a:lstStyle/>
          <a:p>
            <a:r>
              <a:rPr lang="fi-FI"/>
              <a:t>Asiakkaan osallisuus (2/4)</a:t>
            </a:r>
          </a:p>
        </p:txBody>
      </p:sp>
      <p:sp>
        <p:nvSpPr>
          <p:cNvPr id="28" name="Content Placeholder 27">
            <a:extLst>
              <a:ext uri="{FF2B5EF4-FFF2-40B4-BE49-F238E27FC236}">
                <a16:creationId xmlns:a16="http://schemas.microsoft.com/office/drawing/2014/main" id="{A0B0A635-DDAF-B0FD-E6E3-CE42BE59BD38}"/>
              </a:ext>
            </a:extLst>
          </p:cNvPr>
          <p:cNvSpPr>
            <a:spLocks noGrp="1"/>
          </p:cNvSpPr>
          <p:nvPr>
            <p:ph sz="half" idx="1"/>
          </p:nvPr>
        </p:nvSpPr>
        <p:spPr>
          <a:xfrm>
            <a:off x="451413" y="1825625"/>
            <a:ext cx="11289174" cy="4514194"/>
          </a:xfrm>
        </p:spPr>
        <p:txBody>
          <a:bodyPr numCol="2"/>
          <a:lstStyle/>
          <a:p>
            <a:pPr marL="0" lvl="1">
              <a:lnSpc>
                <a:spcPct val="100000"/>
              </a:lnSpc>
              <a:spcAft>
                <a:spcPts val="600"/>
              </a:spcAft>
            </a:pPr>
            <a:r>
              <a:rPr lang="fi-FI" sz="2000" b="1">
                <a:ea typeface="Inter" panose="02000503000000020004" pitchFamily="2" charset="0"/>
              </a:rPr>
              <a:t>Asiakassuunnitelma</a:t>
            </a:r>
            <a:endParaRPr lang="fi-FI" sz="1200">
              <a:ea typeface="Inter" panose="02000503000000020004" pitchFamily="2" charset="0"/>
              <a:cs typeface="Times New Roman" panose="02020603050405020304" pitchFamily="18" charset="0"/>
            </a:endParaRPr>
          </a:p>
          <a:p>
            <a:pPr marL="0" lvl="1">
              <a:lnSpc>
                <a:spcPct val="100000"/>
              </a:lnSpc>
              <a:spcBef>
                <a:spcPts val="0"/>
              </a:spcBef>
              <a:spcAft>
                <a:spcPts val="175"/>
              </a:spcAft>
            </a:pPr>
            <a:r>
              <a:rPr lang="fi-FI"/>
              <a:t>Asiakassuunnitelmasta säädetään sosiaalihuollon asiakkaan asemasta ja oikeuksista annetun lain 7 §:</a:t>
            </a:r>
            <a:r>
              <a:rPr lang="fi-FI" err="1"/>
              <a:t>ssä</a:t>
            </a:r>
            <a:r>
              <a:rPr lang="fi-FI"/>
              <a:t>. Hoidon ja palvelun tarve kirjataan asiakkaan henkilökohtaiseen, päivittäistä hoitoa, palvelua tai kuntoutumista koskevaan suunnitelmaan, jota päivitetään asiakkaan tilanteessa tapahtuvien muutosten yhteydessä. Suunnitelman tavoitteena on auttaa asiakasta saavuttamaan elämänlaadulle ja kuntoutumiselle asetetut tavoitteet. Päivittäisen palvelun ja hoidon toteuttamissuunnitelma on asiakirja, joka täydentää asiakkaalle laadittua asiakassuunnitelmaa, ja jolla viestitään muun muassa palvelun järjestäjälle asiakkaan palvelutarpeessa tapahtuneista muutoksista.</a:t>
            </a:r>
          </a:p>
          <a:p>
            <a:pPr marL="0" lvl="1">
              <a:lnSpc>
                <a:spcPct val="100000"/>
              </a:lnSpc>
              <a:spcBef>
                <a:spcPts val="900"/>
              </a:spcBef>
              <a:spcAft>
                <a:spcPts val="200"/>
              </a:spcAft>
            </a:pPr>
            <a:r>
              <a:rPr lang="fi-FI" sz="1200">
                <a:ea typeface="Inter" panose="02000503000000020004" pitchFamily="2" charset="0"/>
              </a:rPr>
              <a:t>Iäkkään henkilön näkemykset palveluvaihtoehdoista on kirjattava suunnitelmaan. Asiakkaalle ja hänen omaisilleen / läheisille kerrotaan eri vaihtoehdoista, kuten mahdollisuudesta palveluseteliin.</a:t>
            </a:r>
          </a:p>
          <a:p>
            <a:pPr marL="0" lvl="1">
              <a:lnSpc>
                <a:spcPct val="100000"/>
              </a:lnSpc>
              <a:spcBef>
                <a:spcPts val="900"/>
              </a:spcBef>
              <a:spcAft>
                <a:spcPts val="200"/>
              </a:spcAft>
            </a:pPr>
            <a:r>
              <a:rPr lang="fi-FI"/>
              <a:t>Kotihoidon toteuttamissuunnitelma eli hoito- ja palvelusuunnitelma laaditaan arviointijakson perusteella yhdessä asiakkaan ja/tai hänen edustajansa kanssa tai mahdollisuuksien mukaan hänen omaistensa kanssa asiakkaan jäädessä kotihoidon säännöllisten palveluiden piiriin. Asiakas- ja toteuttamissuunnitelma tarkistetaan säännöllisin väliajoin RAI-arvioinnin yhteydessä. Asiakkaan toimintakykyä arvioidaan RAI-toimintakykyarviointivälinettä käyttäen puolivuosittain tai aina toimintakyvyn tai voinnin oleellisesti muuttuessa. Jos läheinen ei pysty osallistumaan asiakassuunnitelman laatimiseen asiakkaan kotona, suunnitelma on mahdollista käydä läpi omaisen kanssa puhelimitse tai turvasähköpostilla.</a:t>
            </a:r>
          </a:p>
          <a:p>
            <a:pPr marL="0" lvl="1">
              <a:lnSpc>
                <a:spcPct val="100000"/>
              </a:lnSpc>
              <a:spcBef>
                <a:spcPts val="900"/>
              </a:spcBef>
              <a:spcAft>
                <a:spcPts val="200"/>
              </a:spcAft>
            </a:pPr>
            <a:endParaRPr lang="fi-FI"/>
          </a:p>
          <a:p>
            <a:pPr marL="0" lvl="1">
              <a:lnSpc>
                <a:spcPct val="100000"/>
              </a:lnSpc>
              <a:spcAft>
                <a:spcPts val="600"/>
              </a:spcAft>
            </a:pPr>
            <a:r>
              <a:rPr lang="fi-FI" sz="2000" b="1"/>
              <a:t>Omatyöntekijä</a:t>
            </a:r>
          </a:p>
          <a:p>
            <a:pPr marL="0" marR="0" lvl="1" indent="0" algn="l" defTabSz="914286" rtl="0" eaLnBrk="1" fontAlgn="auto" latinLnBrk="0" hangingPunct="1">
              <a:lnSpc>
                <a:spcPct val="100000"/>
              </a:lnSpc>
              <a:spcBef>
                <a:spcPts val="0"/>
              </a:spcBef>
              <a:spcAft>
                <a:spcPts val="175"/>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Asiakkaalla tulee sosiaalihuoltolain 42 §:n mukaan olla omatyöntekijä. </a:t>
            </a:r>
            <a:r>
              <a:rPr lang="fi-FI"/>
              <a:t>Asiakkaalle nimetään omatyöntekijä hänen tullessaan kotihoidon palveluiden piiriin. Omatyöntekijä eli palveluohjaaja huolehtii asiakkaan palvelukokonaisuudesta. Omatyöntekijän tehtäviin kuuluu (1) asiakkaan asiakassuunnitelman toteutumisen valvonta ja (2) erilaisista palvelun toteutusvaihtoehdoista kertominen asiakkaalle. Suunnitelman toteutumista seurataan myös potilastietojärjestelmään tehtyjen kirjaamisten kautta. </a:t>
            </a:r>
          </a:p>
        </p:txBody>
      </p:sp>
      <p:sp>
        <p:nvSpPr>
          <p:cNvPr id="13" name="Rectangle 12">
            <a:extLst>
              <a:ext uri="{FF2B5EF4-FFF2-40B4-BE49-F238E27FC236}">
                <a16:creationId xmlns:a16="http://schemas.microsoft.com/office/drawing/2014/main" id="{3EAEF79A-A9CC-5C05-2CC6-06E3E18DF35F}"/>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DBEA8564-BF12-6F7D-852B-E58CFFF0216B}"/>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1652803D-CC83-6F8E-696B-449237E08D6C}"/>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45DD3471-2FE9-1AB5-00BC-D0EBD9BB2E3F}"/>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8" name="Rectangle 17">
            <a:extLst>
              <a:ext uri="{FF2B5EF4-FFF2-40B4-BE49-F238E27FC236}">
                <a16:creationId xmlns:a16="http://schemas.microsoft.com/office/drawing/2014/main" id="{144EAD64-6AF5-9728-580F-448D1163A38F}"/>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19" name="Rectangle 18">
            <a:extLst>
              <a:ext uri="{FF2B5EF4-FFF2-40B4-BE49-F238E27FC236}">
                <a16:creationId xmlns:a16="http://schemas.microsoft.com/office/drawing/2014/main" id="{ED86C0A9-B17E-497A-EE66-F60230730F8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0" name="Rectangle 19">
            <a:extLst>
              <a:ext uri="{FF2B5EF4-FFF2-40B4-BE49-F238E27FC236}">
                <a16:creationId xmlns:a16="http://schemas.microsoft.com/office/drawing/2014/main" id="{662CA69C-EBD3-3251-EA80-99FFC96D22A6}"/>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1" name="Straight Connector 20">
            <a:extLst>
              <a:ext uri="{FF2B5EF4-FFF2-40B4-BE49-F238E27FC236}">
                <a16:creationId xmlns:a16="http://schemas.microsoft.com/office/drawing/2014/main" id="{54EE0DCA-715B-9A24-1590-E331AFB0124D}"/>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0C658B-B330-AD31-208E-A7BE65F79D9A}"/>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DBE858-08FA-7CE2-61BD-6B76154AA298}"/>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A5F0B6-8174-242D-079D-B7BC1AC5DFB7}"/>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5F5AC1-831D-DE73-F85C-6F3981ABA35B}"/>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48766A1-49E5-2B08-2CCB-DB5334A61225}"/>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A5848B0-05CA-61B3-B678-05F053B713FF}"/>
              </a:ext>
            </a:extLst>
          </p:cNvPr>
          <p:cNvSpPr txBox="1"/>
          <p:nvPr/>
        </p:nvSpPr>
        <p:spPr>
          <a:xfrm>
            <a:off x="451413" y="746532"/>
            <a:ext cx="2656794"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Asiakkaan asema ja oikeudet</a:t>
            </a:r>
            <a:endParaRPr lang="fi-FI" sz="1400" b="1">
              <a:solidFill>
                <a:schemeClr val="accent1"/>
              </a:solidFill>
            </a:endParaRPr>
          </a:p>
        </p:txBody>
      </p:sp>
      <p:sp>
        <p:nvSpPr>
          <p:cNvPr id="6" name="TextBox 5">
            <a:extLst>
              <a:ext uri="{FF2B5EF4-FFF2-40B4-BE49-F238E27FC236}">
                <a16:creationId xmlns:a16="http://schemas.microsoft.com/office/drawing/2014/main" id="{8419D208-1EF9-4E63-5C15-1C65E1FACB4F}"/>
              </a:ext>
            </a:extLst>
          </p:cNvPr>
          <p:cNvSpPr txBox="1"/>
          <p:nvPr/>
        </p:nvSpPr>
        <p:spPr>
          <a:xfrm>
            <a:off x="6410325" y="4663400"/>
            <a:ext cx="5330262" cy="1506851"/>
          </a:xfrm>
          <a:prstGeom prst="rect">
            <a:avLst/>
          </a:prstGeom>
          <a:solidFill>
            <a:schemeClr val="bg1"/>
          </a:solidFill>
          <a:ln w="25400">
            <a:solidFill>
              <a:srgbClr val="C9CAFF"/>
            </a:solidFill>
            <a:prstDash val="solid"/>
          </a:ln>
        </p:spPr>
        <p:txBody>
          <a:bodyPr wrap="square" rtlCol="0">
            <a:noAutofit/>
          </a:bodyPr>
          <a:lstStyle/>
          <a:p>
            <a:pPr>
              <a:spcAft>
                <a:spcPts val="600"/>
              </a:spcAft>
            </a:pPr>
            <a:r>
              <a:rPr lang="fi-FI" sz="1200" b="1">
                <a:ea typeface="Inter" panose="02000503000000020004" pitchFamily="2" charset="0"/>
              </a:rPr>
              <a:t>Miten varmistetaan, että henkilöstö tuntee asiakassuunnitelman sisällön ja toimii sen mukaisesti?</a:t>
            </a:r>
          </a:p>
          <a:p>
            <a:pPr marL="171430" indent="-171430">
              <a:spcAft>
                <a:spcPts val="600"/>
              </a:spcAft>
              <a:buClr>
                <a:schemeClr val="accent5">
                  <a:lumMod val="60000"/>
                  <a:lumOff val="40000"/>
                </a:schemeClr>
              </a:buClr>
              <a:buFont typeface="Arial" panose="020B0604020202020204" pitchFamily="34" charset="0"/>
              <a:buChar char="•"/>
            </a:pPr>
            <a:r>
              <a:rPr lang="fi-FI" sz="1200">
                <a:ea typeface="Inter" panose="02000503000000020004" pitchFamily="2" charset="0"/>
              </a:rPr>
              <a:t>[kirjoita tähän]</a:t>
            </a:r>
          </a:p>
        </p:txBody>
      </p:sp>
      <p:sp>
        <p:nvSpPr>
          <p:cNvPr id="3" name="Rectangle 2">
            <a:extLst>
              <a:ext uri="{FF2B5EF4-FFF2-40B4-BE49-F238E27FC236}">
                <a16:creationId xmlns:a16="http://schemas.microsoft.com/office/drawing/2014/main" id="{91FAD456-E5CD-48FC-D833-12DCE2AE2357}"/>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7570926-9C4F-2672-B3BF-988F3B509C8C}"/>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D7355946-48CC-C752-2F9F-194E84E56291}"/>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D38FDE60-06FC-CE42-C0A6-64A606D93EE9}"/>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C03E63B2-E9F7-F341-99B6-AC1E58DB496C}"/>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EF43FA8A-2409-3473-3423-70BE3CF24C5C}"/>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Graphic 49">
            <a:extLst>
              <a:ext uri="{FF2B5EF4-FFF2-40B4-BE49-F238E27FC236}">
                <a16:creationId xmlns:a16="http://schemas.microsoft.com/office/drawing/2014/main" id="{47A0CBED-4F38-C45E-0EDD-B1E3950DFB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816" y="4798337"/>
            <a:ext cx="1717184" cy="1767610"/>
          </a:xfrm>
          <a:prstGeom prst="rect">
            <a:avLst/>
          </a:prstGeom>
        </p:spPr>
      </p:pic>
    </p:spTree>
    <p:extLst>
      <p:ext uri="{BB962C8B-B14F-4D97-AF65-F5344CB8AC3E}">
        <p14:creationId xmlns:p14="http://schemas.microsoft.com/office/powerpoint/2010/main" val="631885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C7553F-A7BC-E94B-43B2-80AEDE7A0726}"/>
              </a:ext>
            </a:extLst>
          </p:cNvPr>
          <p:cNvSpPr>
            <a:spLocks noGrp="1"/>
          </p:cNvSpPr>
          <p:nvPr>
            <p:ph type="title"/>
          </p:nvPr>
        </p:nvSpPr>
        <p:spPr/>
        <p:txBody>
          <a:bodyPr vert="horz"/>
          <a:lstStyle/>
          <a:p>
            <a:r>
              <a:rPr lang="fi-FI"/>
              <a:t>Asiakkaan osallisuus (3/4)</a:t>
            </a:r>
          </a:p>
        </p:txBody>
      </p:sp>
      <p:sp>
        <p:nvSpPr>
          <p:cNvPr id="9" name="Rectangle 8">
            <a:extLst>
              <a:ext uri="{FF2B5EF4-FFF2-40B4-BE49-F238E27FC236}">
                <a16:creationId xmlns:a16="http://schemas.microsoft.com/office/drawing/2014/main" id="{02114AD0-762A-957C-0B75-C77BAF73030F}"/>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1" name="Rectangle 20">
            <a:extLst>
              <a:ext uri="{FF2B5EF4-FFF2-40B4-BE49-F238E27FC236}">
                <a16:creationId xmlns:a16="http://schemas.microsoft.com/office/drawing/2014/main" id="{913F44EC-4ECB-5EBD-D8B4-EFC363BEB5F9}"/>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2" name="Rectangle 21">
            <a:extLst>
              <a:ext uri="{FF2B5EF4-FFF2-40B4-BE49-F238E27FC236}">
                <a16:creationId xmlns:a16="http://schemas.microsoft.com/office/drawing/2014/main" id="{6E8D4B6F-DA4D-6C38-0A50-B1887E205512}"/>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23" name="Rectangle 22">
            <a:extLst>
              <a:ext uri="{FF2B5EF4-FFF2-40B4-BE49-F238E27FC236}">
                <a16:creationId xmlns:a16="http://schemas.microsoft.com/office/drawing/2014/main" id="{C22D6CC8-C214-2EEA-7941-84CBCA5EE18A}"/>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24" name="Rectangle 23">
            <a:extLst>
              <a:ext uri="{FF2B5EF4-FFF2-40B4-BE49-F238E27FC236}">
                <a16:creationId xmlns:a16="http://schemas.microsoft.com/office/drawing/2014/main" id="{37069E47-2E64-6E8A-ADA2-6E28E86577B6}"/>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5" name="Rectangle 24">
            <a:extLst>
              <a:ext uri="{FF2B5EF4-FFF2-40B4-BE49-F238E27FC236}">
                <a16:creationId xmlns:a16="http://schemas.microsoft.com/office/drawing/2014/main" id="{8EDD2C03-CD59-56BD-5316-AE2D5442D88F}"/>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6" name="Rectangle 25">
            <a:extLst>
              <a:ext uri="{FF2B5EF4-FFF2-40B4-BE49-F238E27FC236}">
                <a16:creationId xmlns:a16="http://schemas.microsoft.com/office/drawing/2014/main" id="{6532FDB8-4628-E382-37B1-E19C05B70A6F}"/>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7" name="Straight Connector 26">
            <a:extLst>
              <a:ext uri="{FF2B5EF4-FFF2-40B4-BE49-F238E27FC236}">
                <a16:creationId xmlns:a16="http://schemas.microsoft.com/office/drawing/2014/main" id="{8CD4F051-2AD8-B440-229D-BEADA43427CF}"/>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D059CE-8197-ECF8-7A0E-AF3814265C93}"/>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3947B1-000F-C8C5-DCF9-E12F78A37AEC}"/>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E0CAD5-C162-16C4-81D1-A583C27FC43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666B835-136A-EF84-CD54-AB8CC4973673}"/>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BD139D-23D2-F79A-C21E-0F483F51EDD9}"/>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3CC059-6A06-BA0D-726C-B6D982BB77C4}"/>
              </a:ext>
            </a:extLst>
          </p:cNvPr>
          <p:cNvSpPr txBox="1"/>
          <p:nvPr/>
        </p:nvSpPr>
        <p:spPr>
          <a:xfrm>
            <a:off x="451413" y="746532"/>
            <a:ext cx="2656794"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Asiakkaan asema ja oikeudet</a:t>
            </a:r>
            <a:endParaRPr lang="fi-FI" sz="1400" b="1">
              <a:solidFill>
                <a:schemeClr val="accent1"/>
              </a:solidFill>
            </a:endParaRPr>
          </a:p>
        </p:txBody>
      </p:sp>
      <p:sp>
        <p:nvSpPr>
          <p:cNvPr id="4" name="Rectangle 3">
            <a:extLst>
              <a:ext uri="{FF2B5EF4-FFF2-40B4-BE49-F238E27FC236}">
                <a16:creationId xmlns:a16="http://schemas.microsoft.com/office/drawing/2014/main" id="{3BF3EE81-87D2-1158-CBD1-F2C2ADD4188C}"/>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E2CEF9A-E7E2-D58F-3E41-0C3B56EFAE54}"/>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27F6B7B6-C903-1132-AA3E-1AD9D7F661ED}"/>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11">
            <a:extLst>
              <a:ext uri="{FF2B5EF4-FFF2-40B4-BE49-F238E27FC236}">
                <a16:creationId xmlns:a16="http://schemas.microsoft.com/office/drawing/2014/main" id="{F05F774D-36AB-94DC-0A67-A89FDADDFAF1}"/>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ectangle 12">
            <a:extLst>
              <a:ext uri="{FF2B5EF4-FFF2-40B4-BE49-F238E27FC236}">
                <a16:creationId xmlns:a16="http://schemas.microsoft.com/office/drawing/2014/main" id="{2E866170-A214-1540-74E5-7B22CABAB427}"/>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13">
            <a:extLst>
              <a:ext uri="{FF2B5EF4-FFF2-40B4-BE49-F238E27FC236}">
                <a16:creationId xmlns:a16="http://schemas.microsoft.com/office/drawing/2014/main" id="{8260D7D0-21B2-03D5-DAA5-351D1ED41E16}"/>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32">
            <a:extLst>
              <a:ext uri="{FF2B5EF4-FFF2-40B4-BE49-F238E27FC236}">
                <a16:creationId xmlns:a16="http://schemas.microsoft.com/office/drawing/2014/main" id="{4E11D9A5-3C0C-440D-CDC9-C7463C564DF7}"/>
              </a:ext>
            </a:extLst>
          </p:cNvPr>
          <p:cNvSpPr>
            <a:spLocks/>
          </p:cNvSpPr>
          <p:nvPr/>
        </p:nvSpPr>
        <p:spPr>
          <a:xfrm>
            <a:off x="551873" y="5036012"/>
            <a:ext cx="5218907" cy="1129246"/>
          </a:xfrm>
          <a:prstGeom prst="rect">
            <a:avLst/>
          </a:prstGeom>
          <a:noFill/>
          <a:ln w="19050">
            <a:solidFill>
              <a:srgbClr val="C9CAFF"/>
            </a:solidFill>
            <a:prstDash val="solid"/>
          </a:ln>
        </p:spPr>
        <p:txBody>
          <a:bodyPr wrap="square" rtlCol="0" anchor="ctr">
            <a:noAutofit/>
          </a:bodyPr>
          <a:lstStyle/>
          <a:p>
            <a:pPr>
              <a:spcAft>
                <a:spcPts val="800"/>
              </a:spcAft>
            </a:pPr>
            <a:r>
              <a:rPr lang="fi-FI" sz="1200" b="1" kern="100">
                <a:effectLst/>
                <a:latin typeface="Calibri" panose="020F0502020204030204" pitchFamily="34" charset="0"/>
                <a:ea typeface="Calibri" panose="020F0502020204030204" pitchFamily="34" charset="0"/>
                <a:cs typeface="Times New Roman" panose="02020603050405020304" pitchFamily="18" charset="0"/>
              </a:rPr>
              <a:t>Asiakas tai omainen/läheinen voivat antaa palautetta tai kehittämisideoita kolmella eri tavalla, joko</a:t>
            </a:r>
            <a:endParaRPr lang="fi-FI"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fi-FI" sz="1100" kern="100">
                <a:effectLst/>
                <a:latin typeface="Calibri" panose="020F0502020204030204" pitchFamily="34" charset="0"/>
                <a:ea typeface="Calibri" panose="020F0502020204030204" pitchFamily="34" charset="0"/>
                <a:cs typeface="Times New Roman" panose="02020603050405020304" pitchFamily="18" charset="0"/>
              </a:rPr>
              <a:t>suoraan kotihoidon työntekijälle tai toimiyksikön esihenkilölle, tai</a:t>
            </a:r>
          </a:p>
          <a:p>
            <a:pPr marL="342900" lvl="0" indent="-342900">
              <a:buFont typeface="+mj-lt"/>
              <a:buAutoNum type="arabicParenR"/>
            </a:pPr>
            <a:r>
              <a:rPr lang="fi-FI" sz="1100" kern="100">
                <a:effectLst/>
                <a:latin typeface="Calibri" panose="020F0502020204030204" pitchFamily="34" charset="0"/>
                <a:ea typeface="Calibri" panose="020F0502020204030204" pitchFamily="34" charset="0"/>
                <a:cs typeface="Times New Roman" panose="02020603050405020304" pitchFamily="18" charset="0"/>
              </a:rPr>
              <a:t>täyttämällä sähköisen palautelomakkeen osoitteessa: </a:t>
            </a:r>
            <a:r>
              <a:rPr lang="fi-FI" sz="1100" u="sng" kern="100">
                <a:effectLst/>
                <a:latin typeface="Calibri" panose="020F0502020204030204" pitchFamily="34" charset="0"/>
                <a:ea typeface="Calibri" panose="020F0502020204030204" pitchFamily="34" charset="0"/>
                <a:cs typeface="Times New Roman" panose="02020603050405020304" pitchFamily="18" charset="0"/>
              </a:rPr>
              <a:t>https://etelasavonha.fi/asiakkaan-opas/palaute-etela-savon-hyvinvointialueelle/</a:t>
            </a:r>
            <a:endParaRPr lang="fi-FI" sz="1100" u="sng" kern="10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5" name="Content Placeholder 27">
            <a:extLst>
              <a:ext uri="{FF2B5EF4-FFF2-40B4-BE49-F238E27FC236}">
                <a16:creationId xmlns:a16="http://schemas.microsoft.com/office/drawing/2014/main" id="{0EE2E8A8-D0DE-8359-6632-0D84BC5925A2}"/>
              </a:ext>
            </a:extLst>
          </p:cNvPr>
          <p:cNvSpPr>
            <a:spLocks noGrp="1"/>
          </p:cNvSpPr>
          <p:nvPr>
            <p:ph sz="half" idx="1"/>
          </p:nvPr>
        </p:nvSpPr>
        <p:spPr>
          <a:xfrm>
            <a:off x="451413" y="1816102"/>
            <a:ext cx="11289174" cy="2577185"/>
          </a:xfrm>
        </p:spPr>
        <p:txBody>
          <a:bodyPr numCol="2"/>
          <a:lstStyle/>
          <a:p>
            <a:pPr>
              <a:spcAft>
                <a:spcPts val="527"/>
              </a:spcAft>
            </a:pPr>
            <a:r>
              <a:rPr lang="fi-FI" sz="2000" b="1" dirty="0">
                <a:ea typeface="Inter" panose="02000503000000020004" pitchFamily="2" charset="0"/>
                <a:cs typeface="Times New Roman" panose="02020603050405020304" pitchFamily="18" charset="0"/>
              </a:rPr>
              <a:t>Asiakkaan ja omaisten osallistuminen toiminnan kehittämiseen</a:t>
            </a:r>
          </a:p>
          <a:p>
            <a:pPr marL="0" lvl="1" defTabSz="914286">
              <a:spcAft>
                <a:spcPts val="527"/>
              </a:spcAft>
            </a:pPr>
            <a:r>
              <a:rPr lang="fi-FI" sz="1200" dirty="0">
                <a:latin typeface="Arial" panose="020B0604020202020204" pitchFamily="34" charset="0"/>
                <a:cs typeface="Arial" panose="020B0604020202020204" pitchFamily="34" charset="0"/>
              </a:rPr>
              <a:t>Kotihoidon asiakkaiden ja heidän perheidensä ja läheistensä huomioon ottaminen on olennainen osa palvelun sisällön, laadun, asiakasturvallisuuden ja omavalvonnan kehittämistä. Koska laatu ja hyvä hoito voivat tarkoittaa eri asioita henkilöstölle ja asiakkaille, on systemaattisesti eri tavoin kerätty palaute tärkeää saada käyttöön yksikön toiminnan kehittämisessä. Asiakkaan ja omaisten osallisuus tarkoittaa heidän näkemystensä ja toiveidensa huomioon ottamista kaikissa palveluun ja toiminnan kehittämiseen liittyvissä tilanteissa.</a:t>
            </a:r>
          </a:p>
          <a:p>
            <a:pPr marL="0" lvl="1" defTabSz="914286">
              <a:spcAft>
                <a:spcPts val="527"/>
              </a:spcAft>
            </a:pPr>
            <a:r>
              <a:rPr lang="fi-FI" sz="1200" dirty="0">
                <a:latin typeface="Arial" panose="020B0604020202020204" pitchFamily="34" charset="0"/>
                <a:cs typeface="Arial" panose="020B0604020202020204" pitchFamily="34" charset="0"/>
              </a:rPr>
              <a:t>Kotihoidossa palautteet käsitellään kotihoidon esihenkilön johdolla yhteisesti henkilökuntapalaverissa. Kiireelliset asiakasturvallisuuteen vaikuttavat palautteet käsitellään välittömästi ja asiaa hoidetaan eteenpäin tarpeen vaatimalla tavalla. Palautteiden ja keskustelujen pohjalta sovitaan yhdessä kehitettävistä asioista ja keinoista. </a:t>
            </a:r>
          </a:p>
          <a:p>
            <a:pPr marL="0" lvl="1" defTabSz="914286">
              <a:spcAft>
                <a:spcPts val="527"/>
              </a:spcAft>
            </a:pPr>
            <a:endParaRPr lang="fi-FI" sz="1200" dirty="0">
              <a:latin typeface="Arial" panose="020B0604020202020204" pitchFamily="34" charset="0"/>
              <a:cs typeface="Arial" panose="020B0604020202020204" pitchFamily="34" charset="0"/>
            </a:endParaRPr>
          </a:p>
          <a:p>
            <a:pPr marL="0" lvl="1" defTabSz="914286">
              <a:spcAft>
                <a:spcPts val="527"/>
              </a:spcAft>
            </a:pPr>
            <a:endParaRPr kumimoji="0" lang="fi-FI" sz="2000" b="1" i="0" u="none" strike="noStrike" kern="1200" cap="none" spc="0" normalizeH="0" baseline="0" noProof="0" dirty="0">
              <a:ln>
                <a:noFill/>
              </a:ln>
              <a:solidFill>
                <a:srgbClr val="000000"/>
              </a:solidFill>
              <a:effectLst/>
              <a:uLnTx/>
              <a:uFillTx/>
              <a:latin typeface="Arial" panose="020B0604020202020204" pitchFamily="34" charset="0"/>
              <a:ea typeface="Inter" panose="02000503000000020004" pitchFamily="2" charset="0"/>
              <a:cs typeface="Times New Roman" panose="02020603050405020304" pitchFamily="18" charset="0"/>
            </a:endParaRPr>
          </a:p>
          <a:p>
            <a:pPr marL="0" lvl="1" defTabSz="914286">
              <a:spcAft>
                <a:spcPts val="527"/>
              </a:spcAft>
            </a:pPr>
            <a:endParaRPr kumimoji="0" lang="fi-FI" sz="2000" b="1" i="0" u="none" strike="noStrike" kern="1200" cap="none" spc="0" normalizeH="0" baseline="0" noProof="0" dirty="0">
              <a:ln>
                <a:noFill/>
              </a:ln>
              <a:solidFill>
                <a:srgbClr val="000000"/>
              </a:solidFill>
              <a:effectLst/>
              <a:uLnTx/>
              <a:uFillTx/>
              <a:latin typeface="Arial" panose="020B0604020202020204" pitchFamily="34" charset="0"/>
              <a:ea typeface="Inter" panose="02000503000000020004" pitchFamily="2" charset="0"/>
              <a:cs typeface="Times New Roman" panose="02020603050405020304" pitchFamily="18" charset="0"/>
            </a:endParaRPr>
          </a:p>
          <a:p>
            <a:pPr marL="0" lvl="1" defTabSz="914286">
              <a:spcAft>
                <a:spcPts val="527"/>
              </a:spcAft>
            </a:pPr>
            <a:r>
              <a:rPr kumimoji="0" lang="fi-FI" sz="2000" b="1" i="0" u="none" strike="noStrike" kern="1200" cap="none" spc="0" normalizeH="0" baseline="0" noProof="0" dirty="0">
                <a:ln>
                  <a:noFill/>
                </a:ln>
                <a:solidFill>
                  <a:srgbClr val="000000"/>
                </a:solidFill>
                <a:effectLst/>
                <a:uLnTx/>
                <a:uFillTx/>
                <a:latin typeface="Arial" panose="020B0604020202020204" pitchFamily="34" charset="0"/>
                <a:ea typeface="Inter" panose="02000503000000020004" pitchFamily="2" charset="0"/>
                <a:cs typeface="Times New Roman" panose="02020603050405020304" pitchFamily="18" charset="0"/>
              </a:rPr>
              <a:t>Asiakkaan asiallinen kohtelu ja mahdollisista epäkohdista ilmoittaminen</a:t>
            </a:r>
            <a:endParaRPr lang="fi-FI" noProof="0" dirty="0"/>
          </a:p>
          <a:p>
            <a:pPr marL="0" lvl="1" defTabSz="914286">
              <a:spcAft>
                <a:spcPts val="527"/>
              </a:spcAft>
            </a:pP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Sosiaalihuollon asiakkaalla on oikeus laadultaan hyvään sosiaalihuoltoon ja hyvään kohteluun ilman syrjintää. Asiakasta on kohdeltava kunnioittaen hänen ihmisarvoaan, vakaumustaan ja yksityisyyttään.</a:t>
            </a:r>
          </a:p>
          <a:p>
            <a:pPr marL="0" lvl="1">
              <a:spcAft>
                <a:spcPts val="527"/>
              </a:spcAft>
            </a:pPr>
            <a:r>
              <a:rPr lang="fi-FI" sz="1200" b="0" dirty="0">
                <a:highlight>
                  <a:srgbClr val="FFFF00"/>
                </a:highlight>
              </a:rPr>
              <a:t>Henkilökunta on ohjeistettu ilmoittamaan epäkohdista ja niiden uhista </a:t>
            </a:r>
            <a:r>
              <a:rPr lang="fi-FI" dirty="0">
                <a:highlight>
                  <a:srgbClr val="FFFF00"/>
                </a:highlight>
              </a:rPr>
              <a:t>Valvontalain 29§ mukaisesti (Toimintaohje henkilökunnan ilmoitusvelvollisuudesta</a:t>
            </a:r>
            <a:r>
              <a:rPr lang="fi-FI" sz="1200" b="0" dirty="0">
                <a:highlight>
                  <a:srgbClr val="FFFF00"/>
                </a:highlight>
              </a:rPr>
              <a:t>). </a:t>
            </a:r>
          </a:p>
          <a:p>
            <a:pPr marL="0" lvl="1">
              <a:spcAft>
                <a:spcPts val="527"/>
              </a:spcAft>
            </a:pPr>
            <a:r>
              <a:rPr lang="fi-FI" dirty="0">
                <a:highlight>
                  <a:srgbClr val="FFFF00"/>
                </a:highlight>
              </a:rPr>
              <a:t>Mikäli asiakas kokee tulleensa kohdelluksi epäasiallisesti, </a:t>
            </a:r>
            <a:r>
              <a:rPr lang="fi-FI" b="1" dirty="0">
                <a:solidFill>
                  <a:srgbClr val="000000"/>
                </a:solidFill>
                <a:highlight>
                  <a:srgbClr val="FFFF00"/>
                </a:highlight>
                <a:latin typeface="Arial" panose="020B0604020202020204"/>
                <a:cs typeface="+mn-cs"/>
              </a:rPr>
              <a:t>nopein ja tehokkain tapa tehdä ilmoitus on suoraan työntekijälle tai yksikön esihenkilölle. </a:t>
            </a:r>
            <a:endParaRPr lang="fi-FI" b="1" dirty="0">
              <a:highlight>
                <a:srgbClr val="FFFF00"/>
              </a:highlight>
            </a:endParaRPr>
          </a:p>
          <a:p>
            <a:pPr indent="-457145">
              <a:spcAft>
                <a:spcPts val="527"/>
              </a:spcAft>
            </a:pPr>
            <a:endParaRPr lang="fi-FI" dirty="0">
              <a:latin typeface="Arial" panose="020B0604020202020204" pitchFamily="34" charset="0"/>
              <a:cs typeface="Arial" panose="020B0604020202020204" pitchFamily="34" charset="0"/>
            </a:endParaRPr>
          </a:p>
          <a:p>
            <a:pPr marL="0" lvl="1" defTabSz="914286">
              <a:spcAft>
                <a:spcPts val="527"/>
              </a:spcAft>
            </a:pPr>
            <a:endParaRPr lang="fi-FI" sz="1200" dirty="0">
              <a:latin typeface="Arial" panose="020B0604020202020204" pitchFamily="34" charset="0"/>
              <a:cs typeface="Arial" panose="020B0604020202020204" pitchFamily="34" charset="0"/>
            </a:endParaRPr>
          </a:p>
          <a:p>
            <a:pPr marL="0" lvl="1" defTabSz="914286">
              <a:spcAft>
                <a:spcPts val="527"/>
              </a:spcAft>
            </a:pPr>
            <a:endParaRPr lang="en-FI" sz="1200" dirty="0">
              <a:latin typeface="Arial" panose="020B0604020202020204" pitchFamily="34" charset="0"/>
              <a:cs typeface="Arial" panose="020B0604020202020204" pitchFamily="34" charset="0"/>
            </a:endParaRPr>
          </a:p>
        </p:txBody>
      </p:sp>
      <p:sp>
        <p:nvSpPr>
          <p:cNvPr id="16" name="Rectangle 32">
            <a:extLst>
              <a:ext uri="{FF2B5EF4-FFF2-40B4-BE49-F238E27FC236}">
                <a16:creationId xmlns:a16="http://schemas.microsoft.com/office/drawing/2014/main" id="{A35406E6-FA47-1567-3CAE-4AA3C78587EE}"/>
              </a:ext>
            </a:extLst>
          </p:cNvPr>
          <p:cNvSpPr>
            <a:spLocks/>
          </p:cNvSpPr>
          <p:nvPr/>
        </p:nvSpPr>
        <p:spPr>
          <a:xfrm>
            <a:off x="6454760" y="5036012"/>
            <a:ext cx="5145569" cy="1129246"/>
          </a:xfrm>
          <a:prstGeom prst="rect">
            <a:avLst/>
          </a:prstGeom>
          <a:noFill/>
          <a:ln w="19050">
            <a:solidFill>
              <a:srgbClr val="C9CAFF"/>
            </a:solidFill>
            <a:prstDash val="solid"/>
          </a:ln>
        </p:spPr>
        <p:txBody>
          <a:bodyPr wrap="square" rtlCol="0" anchor="ctr">
            <a:noAutofit/>
          </a:bodyPr>
          <a:lstStyle/>
          <a:p>
            <a:pPr>
              <a:spcAft>
                <a:spcPts val="800"/>
              </a:spcAft>
            </a:pPr>
            <a:r>
              <a:rPr lang="fi-FI" sz="1200" b="1" kern="100">
                <a:effectLst/>
                <a:latin typeface="Calibri" panose="020F0502020204030204" pitchFamily="34" charset="0"/>
                <a:ea typeface="Calibri" panose="020F0502020204030204" pitchFamily="34" charset="0"/>
                <a:cs typeface="Times New Roman" panose="02020603050405020304" pitchFamily="18" charset="0"/>
              </a:rPr>
              <a:t>Asiakas tai omainen/läheinen voivat tehdä ilmoituksen kahdella eri tavalla, joko</a:t>
            </a:r>
            <a:endParaRPr lang="fi-FI" sz="1200" kern="100">
              <a:effectLst/>
              <a:latin typeface="Calibri" panose="020F0502020204030204" pitchFamily="34" charset="0"/>
              <a:ea typeface="Calibri" panose="020F0502020204030204" pitchFamily="34" charset="0"/>
              <a:cs typeface="Times New Roman" panose="02020603050405020304" pitchFamily="18" charset="0"/>
            </a:endParaRPr>
          </a:p>
          <a:p>
            <a:pPr marL="44" defTabSz="914377">
              <a:lnSpc>
                <a:spcPct val="100000"/>
              </a:lnSpc>
              <a:spcBef>
                <a:spcPts val="0"/>
              </a:spcBef>
              <a:defRPr/>
            </a:pPr>
            <a:r>
              <a:rPr kumimoji="0" lang="fi-FI" sz="11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1) ilmoittamalla suoraan kotihoidon työntekijälle tai toimintayksikön esihenkilölle.</a:t>
            </a:r>
          </a:p>
          <a:p>
            <a:pPr marL="44" defTabSz="914377">
              <a:lnSpc>
                <a:spcPct val="100000"/>
              </a:lnSpc>
              <a:spcBef>
                <a:spcPts val="0"/>
              </a:spcBef>
              <a:defRPr/>
            </a:pPr>
            <a:r>
              <a:rPr kumimoji="0" lang="fi-FI" sz="11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a:t>
            </a:r>
            <a:r>
              <a:rPr lang="fi-FI" sz="1100">
                <a:solidFill>
                  <a:srgbClr val="000000"/>
                </a:solidFill>
                <a:latin typeface="Calibri" panose="020F0502020204030204" pitchFamily="34" charset="0"/>
                <a:cs typeface="Calibri" panose="020F0502020204030204" pitchFamily="34" charset="0"/>
              </a:rPr>
              <a:t>Jos kyseessä on vaaratilanne, </a:t>
            </a:r>
            <a:r>
              <a:rPr kumimoji="0" lang="fi-FI" sz="11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täyttämällä sähköisen ilmoituksen osoitteessa:</a:t>
            </a:r>
          </a:p>
          <a:p>
            <a:pPr marL="44" defTabSz="914377">
              <a:lnSpc>
                <a:spcPct val="100000"/>
              </a:lnSpc>
              <a:spcBef>
                <a:spcPts val="0"/>
              </a:spcBef>
              <a:defRPr/>
            </a:pPr>
            <a:r>
              <a:rPr lang="fi-FI" sz="1050">
                <a:hlinkClick r:id="rId3"/>
              </a:rPr>
              <a:t>Oma ilmoitus vaaratilanteesta - Eloisa (etelasavonha.fi)</a:t>
            </a:r>
            <a:endParaRPr kumimoji="0" lang="en-FI" sz="105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cs typeface="Calibri" panose="020F0502020204030204" pitchFamily="34" charset="0"/>
            </a:endParaRPr>
          </a:p>
        </p:txBody>
      </p:sp>
      <p:sp>
        <p:nvSpPr>
          <p:cNvPr id="19" name="Suorakulmio 18">
            <a:extLst>
              <a:ext uri="{FF2B5EF4-FFF2-40B4-BE49-F238E27FC236}">
                <a16:creationId xmlns:a16="http://schemas.microsoft.com/office/drawing/2014/main" id="{C22BBF56-8397-79F9-3BDA-BED58A6D5AD1}"/>
              </a:ext>
            </a:extLst>
          </p:cNvPr>
          <p:cNvSpPr/>
          <p:nvPr/>
        </p:nvSpPr>
        <p:spPr>
          <a:xfrm>
            <a:off x="5695819" y="5102261"/>
            <a:ext cx="74961" cy="521356"/>
          </a:xfrm>
          <a:prstGeom prst="rect">
            <a:avLst/>
          </a:prstGeom>
          <a:solidFill>
            <a:srgbClr val="EDEDFC"/>
          </a:solidFill>
          <a:ln>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uorakulmio 19">
            <a:extLst>
              <a:ext uri="{FF2B5EF4-FFF2-40B4-BE49-F238E27FC236}">
                <a16:creationId xmlns:a16="http://schemas.microsoft.com/office/drawing/2014/main" id="{A0B614B3-2707-A897-5EEA-A79C083B6E53}"/>
              </a:ext>
            </a:extLst>
          </p:cNvPr>
          <p:cNvSpPr/>
          <p:nvPr/>
        </p:nvSpPr>
        <p:spPr>
          <a:xfrm>
            <a:off x="11563661" y="5080837"/>
            <a:ext cx="73336" cy="459079"/>
          </a:xfrm>
          <a:prstGeom prst="rect">
            <a:avLst/>
          </a:prstGeom>
          <a:solidFill>
            <a:srgbClr val="EDEDFC"/>
          </a:solidFill>
          <a:ln>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Suorakulmio 34">
            <a:extLst>
              <a:ext uri="{FF2B5EF4-FFF2-40B4-BE49-F238E27FC236}">
                <a16:creationId xmlns:a16="http://schemas.microsoft.com/office/drawing/2014/main" id="{6761DEB0-BE13-BBE2-5812-F8FB4B20A14D}"/>
              </a:ext>
            </a:extLst>
          </p:cNvPr>
          <p:cNvSpPr/>
          <p:nvPr/>
        </p:nvSpPr>
        <p:spPr>
          <a:xfrm>
            <a:off x="11550254" y="5647400"/>
            <a:ext cx="48810" cy="459079"/>
          </a:xfrm>
          <a:prstGeom prst="rect">
            <a:avLst/>
          </a:prstGeom>
          <a:solidFill>
            <a:srgbClr val="EDEDFC"/>
          </a:solidFill>
          <a:ln>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Graphic 37">
            <a:extLst>
              <a:ext uri="{FF2B5EF4-FFF2-40B4-BE49-F238E27FC236}">
                <a16:creationId xmlns:a16="http://schemas.microsoft.com/office/drawing/2014/main" id="{78115DBB-D496-2C16-8E3C-83E65E606F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69524" y="5063454"/>
            <a:ext cx="459079" cy="459079"/>
          </a:xfrm>
          <a:prstGeom prst="rect">
            <a:avLst/>
          </a:prstGeom>
        </p:spPr>
      </p:pic>
      <p:pic>
        <p:nvPicPr>
          <p:cNvPr id="18" name="Graphic 39">
            <a:extLst>
              <a:ext uri="{FF2B5EF4-FFF2-40B4-BE49-F238E27FC236}">
                <a16:creationId xmlns:a16="http://schemas.microsoft.com/office/drawing/2014/main" id="{23A71B28-C7F1-5908-6E30-6E31A1D73D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75196" y="5683326"/>
            <a:ext cx="425500" cy="425500"/>
          </a:xfrm>
          <a:prstGeom prst="rect">
            <a:avLst/>
          </a:prstGeom>
        </p:spPr>
      </p:pic>
      <p:pic>
        <p:nvPicPr>
          <p:cNvPr id="2" name="Graphic 1">
            <a:extLst>
              <a:ext uri="{FF2B5EF4-FFF2-40B4-BE49-F238E27FC236}">
                <a16:creationId xmlns:a16="http://schemas.microsoft.com/office/drawing/2014/main" id="{516F17B1-9106-557A-5926-955A0B4030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73750" y="5087799"/>
            <a:ext cx="519097" cy="613478"/>
          </a:xfrm>
          <a:prstGeom prst="rect">
            <a:avLst/>
          </a:prstGeom>
        </p:spPr>
      </p:pic>
    </p:spTree>
    <p:extLst>
      <p:ext uri="{BB962C8B-B14F-4D97-AF65-F5344CB8AC3E}">
        <p14:creationId xmlns:p14="http://schemas.microsoft.com/office/powerpoint/2010/main" val="793899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AC02512-7B9F-346D-43C4-0F9FE4D442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4" imgH="486" progId="TCLayout.ActiveDocument.1">
                  <p:embed/>
                </p:oleObj>
              </mc:Choice>
              <mc:Fallback>
                <p:oleObj name="think-cell Slide" r:id="rId5" imgW="484" imgH="486" progId="TCLayout.ActiveDocument.1">
                  <p:embed/>
                  <p:pic>
                    <p:nvPicPr>
                      <p:cNvPr id="9" name="think-cell data - do not delete" hidden="1">
                        <a:extLst>
                          <a:ext uri="{FF2B5EF4-FFF2-40B4-BE49-F238E27FC236}">
                            <a16:creationId xmlns:a16="http://schemas.microsoft.com/office/drawing/2014/main" id="{2AC02512-7B9F-346D-43C4-0F9FE4D442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7" name="think-cell data - do not delete" hidden="1">
            <a:extLst>
              <a:ext uri="{FF2B5EF4-FFF2-40B4-BE49-F238E27FC236}">
                <a16:creationId xmlns:a16="http://schemas.microsoft.com/office/drawing/2014/main" id="{61AFAF5C-B016-B39F-C6F6-EABBC718440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84" imgH="486" progId="TCLayout.ActiveDocument.1">
                  <p:embed/>
                </p:oleObj>
              </mc:Choice>
              <mc:Fallback>
                <p:oleObj name="think-cell Slide" r:id="rId7" imgW="484" imgH="486" progId="TCLayout.ActiveDocument.1">
                  <p:embed/>
                  <p:pic>
                    <p:nvPicPr>
                      <p:cNvPr id="7" name="think-cell data - do not delete" hidden="1">
                        <a:extLst>
                          <a:ext uri="{FF2B5EF4-FFF2-40B4-BE49-F238E27FC236}">
                            <a16:creationId xmlns:a16="http://schemas.microsoft.com/office/drawing/2014/main" id="{61AFAF5C-B016-B39F-C6F6-EABBC71844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7BD3EB2-1B5A-0F9F-138B-868DBAAA9E56}"/>
              </a:ext>
            </a:extLst>
          </p:cNvPr>
          <p:cNvSpPr txBox="1">
            <a:spLocks/>
          </p:cNvSpPr>
          <p:nvPr/>
        </p:nvSpPr>
        <p:spPr>
          <a:xfrm>
            <a:off x="450957" y="1822292"/>
            <a:ext cx="5789418" cy="4403353"/>
          </a:xfrm>
          <a:prstGeom prst="rect">
            <a:avLst/>
          </a:prstGeom>
        </p:spPr>
        <p:txBody>
          <a:bodyPr vert="horz" lIns="91440" tIns="45720" rIns="91440" bIns="45720" numCol="1" spcCol="720000" rtlCol="0" anchor="t">
            <a:noAutofit/>
          </a:bodyPr>
          <a:lstStyle>
            <a:lvl1pPr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1pPr>
            <a:lvl2pPr marL="0" lvl="1" indent="0" defTabSz="914286">
              <a:lnSpc>
                <a:spcPct val="90000"/>
              </a:lnSpc>
              <a:spcBef>
                <a:spcPts val="600"/>
              </a:spcBef>
              <a:spcAft>
                <a:spcPts val="527"/>
              </a:spcAft>
              <a:buFont typeface="Arial" panose="020B0604020202020204" pitchFamily="34" charset="0"/>
              <a:buNone/>
              <a:defRPr sz="2000" b="1">
                <a:latin typeface="Arial" panose="020B0604020202020204" pitchFamily="34" charset="0"/>
                <a:ea typeface="Inter" panose="02000503000000020004" pitchFamily="2" charset="0"/>
                <a:cs typeface="Times New Roman" panose="02020603050405020304" pitchFamily="18" charset="0"/>
              </a:defRPr>
            </a:lvl2pPr>
            <a:lvl3pPr marL="914285"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3pPr>
            <a:lvl4pPr marL="1371427"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4pPr>
            <a:lvl5pPr marL="1828570"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5pPr>
            <a:lvl6pPr marL="2514286" indent="-228573" defTabSz="914286">
              <a:lnSpc>
                <a:spcPct val="90000"/>
              </a:lnSpc>
              <a:spcBef>
                <a:spcPts val="500"/>
              </a:spcBef>
              <a:buFont typeface="Arial" panose="020B0604020202020204" pitchFamily="34" charset="0"/>
              <a:buChar char="•"/>
            </a:lvl6pPr>
            <a:lvl7pPr marL="2971430" indent="-228573" defTabSz="914286">
              <a:lnSpc>
                <a:spcPct val="90000"/>
              </a:lnSpc>
              <a:spcBef>
                <a:spcPts val="500"/>
              </a:spcBef>
              <a:buFont typeface="Arial" panose="020B0604020202020204" pitchFamily="34" charset="0"/>
              <a:buChar char="•"/>
            </a:lvl7pPr>
            <a:lvl8pPr marL="3428573" indent="-228573" defTabSz="914286">
              <a:lnSpc>
                <a:spcPct val="90000"/>
              </a:lnSpc>
              <a:spcBef>
                <a:spcPts val="500"/>
              </a:spcBef>
              <a:buFont typeface="Arial" panose="020B0604020202020204" pitchFamily="34" charset="0"/>
              <a:buChar char="•"/>
            </a:lvl8pPr>
            <a:lvl9pPr marL="3885718" indent="-228573" defTabSz="914286">
              <a:lnSpc>
                <a:spcPct val="90000"/>
              </a:lnSpc>
              <a:spcBef>
                <a:spcPts val="500"/>
              </a:spcBef>
              <a:buFont typeface="Arial" panose="020B0604020202020204" pitchFamily="34" charset="0"/>
              <a:buChar char="•"/>
            </a:lvl9pPr>
          </a:lstStyle>
          <a:p>
            <a:pPr>
              <a:spcAft>
                <a:spcPts val="527"/>
              </a:spcAft>
            </a:pPr>
            <a:r>
              <a:rPr lang="fi-FI" sz="2000" b="1" dirty="0">
                <a:latin typeface="Arial"/>
                <a:ea typeface="Inter" panose="02000503000000020004" pitchFamily="2" charset="0"/>
                <a:cs typeface="Times New Roman"/>
              </a:rPr>
              <a:t>Asiakkaan oikeusturva, </a:t>
            </a:r>
            <a:r>
              <a:rPr lang="fi-FI" sz="2000" b="1" dirty="0">
                <a:highlight>
                  <a:srgbClr val="FFFF00"/>
                </a:highlight>
                <a:latin typeface="Arial"/>
                <a:ea typeface="Inter" panose="02000503000000020004" pitchFamily="2" charset="0"/>
                <a:cs typeface="Times New Roman"/>
              </a:rPr>
              <a:t>muistutuksen teko</a:t>
            </a:r>
            <a:endParaRPr lang="fi-FI" sz="1200" dirty="0">
              <a:highlight>
                <a:srgbClr val="FFFF00"/>
              </a:highlight>
              <a:ea typeface="Inter" panose="02000503000000020004" pitchFamily="2" charset="0"/>
              <a:cs typeface="Times New Roman" panose="02020603050405020304" pitchFamily="18" charset="0"/>
            </a:endParaRPr>
          </a:p>
          <a:p>
            <a:pPr lvl="1">
              <a:lnSpc>
                <a:spcPct val="100000"/>
              </a:lnSpc>
              <a:spcBef>
                <a:spcPts val="900"/>
              </a:spcBef>
              <a:spcAft>
                <a:spcPts val="200"/>
              </a:spcAft>
            </a:pPr>
            <a:r>
              <a:rPr lang="fi-FI" sz="1200" dirty="0">
                <a:cs typeface="Arial" panose="020B0604020202020204" pitchFamily="34" charset="0"/>
              </a:rPr>
              <a:t>Sosiaalihuollon asiakkaalla on oikeus laadultaan hyvään sosiaalihuoltoon ja hyvään kohteluun ilman syrjintää. </a:t>
            </a:r>
            <a:r>
              <a:rPr lang="fi-FI" sz="1200" b="0" dirty="0">
                <a:cs typeface="Arial" panose="020B0604020202020204" pitchFamily="34" charset="0"/>
              </a:rPr>
              <a:t>Asiakasta on kohdeltava kunnioittaen hänen ihmisarvoaan, vakaumustaan ja yksityisyyttään. Tosiasialliseen hoitoon ja palveluun liittyvät päätökset tehdään ja toteutetaan asiakkaan ollessa palvelujen piirissä.</a:t>
            </a:r>
          </a:p>
          <a:p>
            <a:pPr lvl="1">
              <a:lnSpc>
                <a:spcPct val="100000"/>
              </a:lnSpc>
              <a:spcBef>
                <a:spcPts val="900"/>
              </a:spcBef>
              <a:spcAft>
                <a:spcPts val="200"/>
              </a:spcAft>
            </a:pPr>
            <a:r>
              <a:rPr lang="fi-FI" sz="1200" b="0" dirty="0">
                <a:highlight>
                  <a:srgbClr val="FFFF00"/>
                </a:highlight>
                <a:latin typeface="Arial"/>
                <a:cs typeface="Arial"/>
              </a:rPr>
              <a:t>Muistutus on palvelun laatuun, asiakas- ja potilasturvallisuuteen tai muuhun sosiaali- ja terveyspalveluiden toimintaan liittyvä ilmoitus</a:t>
            </a:r>
            <a:endParaRPr lang="fi-FI" dirty="0">
              <a:highlight>
                <a:srgbClr val="FFFF00"/>
              </a:highlight>
            </a:endParaRPr>
          </a:p>
          <a:p>
            <a:pPr lvl="1">
              <a:lnSpc>
                <a:spcPct val="100000"/>
              </a:lnSpc>
              <a:spcBef>
                <a:spcPts val="900"/>
              </a:spcBef>
              <a:spcAft>
                <a:spcPts val="200"/>
              </a:spcAft>
            </a:pPr>
            <a:r>
              <a:rPr lang="fi-FI" sz="1200" dirty="0">
                <a:highlight>
                  <a:srgbClr val="FFFF00"/>
                </a:highlight>
                <a:latin typeface="Arial"/>
                <a:cs typeface="Arial"/>
              </a:rPr>
              <a:t>Palveluun tai kohteluun tyytymättömän kannattaa ensisijaisesti keskustella </a:t>
            </a:r>
            <a:r>
              <a:rPr lang="fi-FI" sz="1200" b="0" dirty="0">
                <a:highlight>
                  <a:srgbClr val="FFFF00"/>
                </a:highlight>
                <a:latin typeface="Arial"/>
                <a:cs typeface="Arial"/>
              </a:rPr>
              <a:t>palvelua antaneen ammattihenkilön, tämän esimiehen tai sosiaaliasiamiehen kanssa. </a:t>
            </a:r>
            <a:r>
              <a:rPr lang="fi-FI" sz="1200" dirty="0">
                <a:highlight>
                  <a:srgbClr val="FFFF00"/>
                </a:highlight>
                <a:latin typeface="Arial"/>
                <a:cs typeface="Arial"/>
              </a:rPr>
              <a:t>Mikäli asia ei selviä näin, asiakkaalla on oikeus tehdä  </a:t>
            </a:r>
            <a:r>
              <a:rPr lang="fi-FI" sz="1200" dirty="0" err="1">
                <a:highlight>
                  <a:srgbClr val="FFFF00"/>
                </a:highlight>
                <a:latin typeface="Arial"/>
                <a:cs typeface="Arial"/>
              </a:rPr>
              <a:t>tehdä</a:t>
            </a:r>
            <a:r>
              <a:rPr lang="fi-FI" sz="1200" dirty="0">
                <a:highlight>
                  <a:srgbClr val="FFFF00"/>
                </a:highlight>
                <a:latin typeface="Arial"/>
                <a:cs typeface="Arial"/>
              </a:rPr>
              <a:t> kirjallinen muistutus toimintayksikön vastuuhenkilölle.</a:t>
            </a:r>
            <a:endParaRPr lang="fi-FI" sz="1200" b="0" dirty="0">
              <a:highlight>
                <a:srgbClr val="FFFF00"/>
              </a:highlight>
              <a:cs typeface="Arial"/>
            </a:endParaRPr>
          </a:p>
          <a:p>
            <a:pPr lvl="1">
              <a:lnSpc>
                <a:spcPct val="100000"/>
              </a:lnSpc>
              <a:spcBef>
                <a:spcPts val="900"/>
              </a:spcBef>
              <a:spcAft>
                <a:spcPts val="200"/>
              </a:spcAft>
            </a:pPr>
            <a:r>
              <a:rPr lang="fi-FI" sz="1200" b="0" dirty="0">
                <a:highlight>
                  <a:srgbClr val="FFFF00"/>
                </a:highlight>
                <a:latin typeface="Arial"/>
                <a:cs typeface="Arial"/>
              </a:rPr>
              <a:t>Muistutuksen voi tehdä tarvittaessa myös asiakkaan laillinen edustaja, omainen tai läheinen. Muistutus tulee tehdä ensisijaisesti kirjallisena ja osoittaa hyvinvointialueen kirjaamoon. Muistutusten käsittelystä vastaa palvelualuepäälliköt (menevät tiedoksi johtavalle sosiaalihuollon viranhaltijalle). Muistutukseen vastataan kohtuullisessa ajassa ja siihen annetaan kirjallinen vastaus.</a:t>
            </a:r>
            <a:endParaRPr lang="fi-FI" sz="1200" b="0" dirty="0">
              <a:highlight>
                <a:srgbClr val="FFFF00"/>
              </a:highlight>
              <a:cs typeface="Arial"/>
            </a:endParaRPr>
          </a:p>
          <a:p>
            <a:pPr lvl="1">
              <a:lnSpc>
                <a:spcPct val="100000"/>
              </a:lnSpc>
              <a:spcBef>
                <a:spcPts val="900"/>
              </a:spcBef>
              <a:spcAft>
                <a:spcPts val="200"/>
              </a:spcAft>
            </a:pPr>
            <a:r>
              <a:rPr lang="fi-FI" sz="1200" b="0" dirty="0">
                <a:cs typeface="Arial" panose="020B0604020202020204" pitchFamily="34" charset="0"/>
              </a:rPr>
              <a:t>Palvelun perustuessa ostosopimukseen muistutus tehdään sopimusten mukaisesti.</a:t>
            </a:r>
          </a:p>
          <a:p>
            <a:pPr lvl="1">
              <a:lnSpc>
                <a:spcPct val="100000"/>
              </a:lnSpc>
              <a:spcBef>
                <a:spcPts val="900"/>
              </a:spcBef>
              <a:spcAft>
                <a:spcPts val="200"/>
              </a:spcAft>
            </a:pPr>
            <a:r>
              <a:rPr lang="fi-FI" sz="1200" b="0" dirty="0">
                <a:latin typeface="Arial"/>
                <a:cs typeface="Arial"/>
              </a:rPr>
              <a:t>Asiakkaan palveluun tai kohteluun liittyvä muistutus ohjeineen </a:t>
            </a:r>
            <a:r>
              <a:rPr lang="fi-FI" sz="1200" b="0" dirty="0">
                <a:latin typeface="Arial"/>
                <a:cs typeface="Arial"/>
                <a:hlinkClick r:id="rId8"/>
              </a:rPr>
              <a:t>Eloisan nettisivuilla. </a:t>
            </a:r>
            <a:endParaRPr lang="fi-FI" sz="1200" b="0" dirty="0">
              <a:cs typeface="Arial" panose="020B0604020202020204" pitchFamily="34" charset="0"/>
            </a:endParaRPr>
          </a:p>
        </p:txBody>
      </p:sp>
      <p:sp>
        <p:nvSpPr>
          <p:cNvPr id="3" name="Title 2">
            <a:extLst>
              <a:ext uri="{FF2B5EF4-FFF2-40B4-BE49-F238E27FC236}">
                <a16:creationId xmlns:a16="http://schemas.microsoft.com/office/drawing/2014/main" id="{30C7553F-A7BC-E94B-43B2-80AEDE7A0726}"/>
              </a:ext>
            </a:extLst>
          </p:cNvPr>
          <p:cNvSpPr>
            <a:spLocks noGrp="1"/>
          </p:cNvSpPr>
          <p:nvPr>
            <p:ph type="title"/>
          </p:nvPr>
        </p:nvSpPr>
        <p:spPr>
          <a:xfrm>
            <a:off x="496828" y="836981"/>
            <a:ext cx="11289174" cy="868004"/>
          </a:xfrm>
        </p:spPr>
        <p:txBody>
          <a:bodyPr vert="horz"/>
          <a:lstStyle/>
          <a:p>
            <a:r>
              <a:rPr lang="fi-FI" dirty="0"/>
              <a:t>Asiakkaan osallisuus (4/4)</a:t>
            </a:r>
          </a:p>
        </p:txBody>
      </p:sp>
      <p:sp>
        <p:nvSpPr>
          <p:cNvPr id="10" name="TextBox 9">
            <a:extLst>
              <a:ext uri="{FF2B5EF4-FFF2-40B4-BE49-F238E27FC236}">
                <a16:creationId xmlns:a16="http://schemas.microsoft.com/office/drawing/2014/main" id="{BC3CC059-6A06-BA0D-726C-B6D982BB77C4}"/>
              </a:ext>
            </a:extLst>
          </p:cNvPr>
          <p:cNvSpPr txBox="1"/>
          <p:nvPr/>
        </p:nvSpPr>
        <p:spPr>
          <a:xfrm>
            <a:off x="451413" y="746532"/>
            <a:ext cx="2656794" cy="215444"/>
          </a:xfrm>
          <a:prstGeom prst="rect">
            <a:avLst/>
          </a:prstGeom>
          <a:noFill/>
        </p:spPr>
        <p:txBody>
          <a:bodyPr wrap="none" lIns="90000" tIns="0" rIns="90000" bIns="0" rtlCol="0" anchor="ctr">
            <a:spAutoFit/>
          </a:bodyPr>
          <a:lstStyle/>
          <a:p>
            <a:r>
              <a:rPr lang="fi-FI" sz="1400" b="1" dirty="0">
                <a:solidFill>
                  <a:schemeClr val="accent5"/>
                </a:solidFill>
                <a:ea typeface="Inter" panose="02000503000000020004" pitchFamily="2" charset="0"/>
                <a:cs typeface="Times New Roman" panose="02020603050405020304" pitchFamily="18" charset="0"/>
              </a:rPr>
              <a:t>Asiakkaan asema ja oikeudet</a:t>
            </a:r>
            <a:endParaRPr lang="fi-FI" sz="1400" b="1" dirty="0">
              <a:solidFill>
                <a:schemeClr val="accent1"/>
              </a:solidFill>
            </a:endParaRPr>
          </a:p>
        </p:txBody>
      </p:sp>
      <p:sp>
        <p:nvSpPr>
          <p:cNvPr id="40" name="TextBox 39">
            <a:extLst>
              <a:ext uri="{FF2B5EF4-FFF2-40B4-BE49-F238E27FC236}">
                <a16:creationId xmlns:a16="http://schemas.microsoft.com/office/drawing/2014/main" id="{93AC6DE3-D112-EF00-BBA7-BECDEEAF0928}"/>
              </a:ext>
            </a:extLst>
          </p:cNvPr>
          <p:cNvSpPr txBox="1">
            <a:spLocks/>
          </p:cNvSpPr>
          <p:nvPr/>
        </p:nvSpPr>
        <p:spPr>
          <a:xfrm>
            <a:off x="6421211" y="1822292"/>
            <a:ext cx="4257938" cy="424149"/>
          </a:xfrm>
          <a:prstGeom prst="rect">
            <a:avLst/>
          </a:prstGeom>
        </p:spPr>
        <p:txBody>
          <a:bodyPr vert="horz" lIns="91440" tIns="45720" rIns="91440" bIns="45720" numCol="1" spcCol="720000" rtlCol="0">
            <a:noAutofit/>
          </a:bodyPr>
          <a:lstStyle>
            <a:lvl1pPr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1pPr>
            <a:lvl2pPr marL="0" lvl="1" indent="0" defTabSz="914286">
              <a:lnSpc>
                <a:spcPct val="90000"/>
              </a:lnSpc>
              <a:spcBef>
                <a:spcPts val="600"/>
              </a:spcBef>
              <a:spcAft>
                <a:spcPts val="527"/>
              </a:spcAft>
              <a:buFont typeface="Arial" panose="020B0604020202020204" pitchFamily="34" charset="0"/>
              <a:buNone/>
              <a:defRPr sz="2000" b="1">
                <a:latin typeface="Arial" panose="020B0604020202020204" pitchFamily="34" charset="0"/>
                <a:ea typeface="Inter" panose="02000503000000020004" pitchFamily="2" charset="0"/>
                <a:cs typeface="Times New Roman" panose="02020603050405020304" pitchFamily="18" charset="0"/>
              </a:defRPr>
            </a:lvl2pPr>
            <a:lvl3pPr marL="914285"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3pPr>
            <a:lvl4pPr marL="1371427"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4pPr>
            <a:lvl5pPr marL="1828570"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5pPr>
            <a:lvl6pPr marL="2514286" indent="-228573" defTabSz="914286">
              <a:lnSpc>
                <a:spcPct val="90000"/>
              </a:lnSpc>
              <a:spcBef>
                <a:spcPts val="500"/>
              </a:spcBef>
              <a:buFont typeface="Arial" panose="020B0604020202020204" pitchFamily="34" charset="0"/>
              <a:buChar char="•"/>
            </a:lvl6pPr>
            <a:lvl7pPr marL="2971430" indent="-228573" defTabSz="914286">
              <a:lnSpc>
                <a:spcPct val="90000"/>
              </a:lnSpc>
              <a:spcBef>
                <a:spcPts val="500"/>
              </a:spcBef>
              <a:buFont typeface="Arial" panose="020B0604020202020204" pitchFamily="34" charset="0"/>
              <a:buChar char="•"/>
            </a:lvl7pPr>
            <a:lvl8pPr marL="3428573" indent="-228573" defTabSz="914286">
              <a:lnSpc>
                <a:spcPct val="90000"/>
              </a:lnSpc>
              <a:spcBef>
                <a:spcPts val="500"/>
              </a:spcBef>
              <a:buFont typeface="Arial" panose="020B0604020202020204" pitchFamily="34" charset="0"/>
              <a:buChar char="•"/>
            </a:lvl8pPr>
            <a:lvl9pPr marL="3885718" indent="-228573" defTabSz="914286">
              <a:lnSpc>
                <a:spcPct val="90000"/>
              </a:lnSpc>
              <a:spcBef>
                <a:spcPts val="500"/>
              </a:spcBef>
              <a:buFont typeface="Arial" panose="020B0604020202020204" pitchFamily="34" charset="0"/>
              <a:buChar char="•"/>
            </a:lvl9pPr>
          </a:lstStyle>
          <a:p>
            <a:pPr>
              <a:spcAft>
                <a:spcPts val="527"/>
              </a:spcAft>
            </a:pPr>
            <a:r>
              <a:rPr lang="fi-FI" sz="2000" b="1" dirty="0">
                <a:cs typeface="Times New Roman" panose="02020603050405020304" pitchFamily="18" charset="0"/>
              </a:rPr>
              <a:t>Yhteystiedot ja lisätietoja:</a:t>
            </a:r>
          </a:p>
          <a:p>
            <a:pPr lvl="1"/>
            <a:endParaRPr lang="fi-FI" sz="1400" b="0" dirty="0">
              <a:cs typeface="Arial" panose="020B0604020202020204" pitchFamily="34" charset="0"/>
            </a:endParaRPr>
          </a:p>
        </p:txBody>
      </p:sp>
      <p:grpSp>
        <p:nvGrpSpPr>
          <p:cNvPr id="13" name="Ryhmä 12">
            <a:extLst>
              <a:ext uri="{FF2B5EF4-FFF2-40B4-BE49-F238E27FC236}">
                <a16:creationId xmlns:a16="http://schemas.microsoft.com/office/drawing/2014/main" id="{ABB548DF-5A92-39AB-7F9A-8914E2ADCB99}"/>
              </a:ext>
            </a:extLst>
          </p:cNvPr>
          <p:cNvGrpSpPr/>
          <p:nvPr/>
        </p:nvGrpSpPr>
        <p:grpSpPr>
          <a:xfrm>
            <a:off x="6459525" y="4722499"/>
            <a:ext cx="5291412" cy="1506851"/>
            <a:chOff x="6459525" y="4722499"/>
            <a:chExt cx="5291412" cy="1506851"/>
          </a:xfrm>
        </p:grpSpPr>
        <p:sp>
          <p:nvSpPr>
            <p:cNvPr id="8" name="TextBox 5">
              <a:extLst>
                <a:ext uri="{FF2B5EF4-FFF2-40B4-BE49-F238E27FC236}">
                  <a16:creationId xmlns:a16="http://schemas.microsoft.com/office/drawing/2014/main" id="{32293406-5162-FF35-77C3-F4930C7B5857}"/>
                </a:ext>
              </a:extLst>
            </p:cNvPr>
            <p:cNvSpPr txBox="1"/>
            <p:nvPr/>
          </p:nvSpPr>
          <p:spPr>
            <a:xfrm>
              <a:off x="6459525" y="4722499"/>
              <a:ext cx="5291412" cy="1506851"/>
            </a:xfrm>
            <a:prstGeom prst="rect">
              <a:avLst/>
            </a:prstGeom>
            <a:solidFill>
              <a:srgbClr val="EDEDFC"/>
            </a:solidFill>
            <a:ln w="25400">
              <a:solidFill>
                <a:srgbClr val="C9CAFF"/>
              </a:solidFill>
              <a:prstDash val="solid"/>
            </a:ln>
          </p:spPr>
          <p:txBody>
            <a:bodyPr wrap="square" numCol="2" rtlCol="0">
              <a:noAutofit/>
            </a:bodyPr>
            <a:lstStyle/>
            <a:p>
              <a:pPr marL="0" lvl="1" defTabSz="914286">
                <a:spcAft>
                  <a:spcPts val="300"/>
                </a:spcAft>
                <a:defRPr/>
              </a:pPr>
              <a:r>
                <a:rPr lang="fi-FI" sz="1400" b="1" dirty="0">
                  <a:solidFill>
                    <a:srgbClr val="000000"/>
                  </a:solidFill>
                  <a:latin typeface="Arial" panose="020B0604020202020204" pitchFamily="34" charset="0"/>
                  <a:cs typeface="Arial" panose="020B0604020202020204" pitchFamily="34" charset="0"/>
                </a:rPr>
                <a:t>Kuluttajaneuvonta (KVV)</a:t>
              </a:r>
            </a:p>
            <a:p>
              <a:pPr marL="171450" lvl="1" indent="-171450" defTabSz="914286">
                <a:spcAft>
                  <a:spcPts val="175"/>
                </a:spcAft>
                <a:buFont typeface="Arial" panose="020B0604020202020204" pitchFamily="34" charset="0"/>
                <a:buChar char="•"/>
                <a:defRPr/>
              </a:pPr>
              <a:r>
                <a:rPr lang="fi-FI" sz="1100" dirty="0">
                  <a:solidFill>
                    <a:srgbClr val="000000"/>
                  </a:solidFill>
                  <a:latin typeface="Arial" panose="020B0604020202020204" pitchFamily="34" charset="0"/>
                  <a:cs typeface="Arial" panose="020B0604020202020204" pitchFamily="34" charset="0"/>
                </a:rPr>
                <a:t>Antaa tietoa kuluttajan oikeuksista mm. tavaran tai palvelun virheen hyvityksestä, sopimuksista ja maksamisesta</a:t>
              </a:r>
            </a:p>
            <a:p>
              <a:pPr marL="171450" lvl="1" indent="-171450" defTabSz="914286">
                <a:spcAft>
                  <a:spcPts val="175"/>
                </a:spcAft>
                <a:buFont typeface="Arial" panose="020B0604020202020204" pitchFamily="34" charset="0"/>
                <a:buChar char="•"/>
                <a:defRPr/>
              </a:pPr>
              <a:r>
                <a:rPr lang="fi-FI" sz="1100" dirty="0">
                  <a:solidFill>
                    <a:srgbClr val="000000"/>
                  </a:solidFill>
                  <a:latin typeface="Arial" panose="020B0604020202020204" pitchFamily="34" charset="0"/>
                  <a:cs typeface="Arial" panose="020B0604020202020204" pitchFamily="34" charset="0"/>
                </a:rPr>
                <a:t>Avustaa ja sovittelee kuluttajan ja yrityksen välisessä ristiriitatilanteessa</a:t>
              </a:r>
            </a:p>
          </p:txBody>
        </p:sp>
        <p:sp>
          <p:nvSpPr>
            <p:cNvPr id="46" name="TextBox 45">
              <a:extLst>
                <a:ext uri="{FF2B5EF4-FFF2-40B4-BE49-F238E27FC236}">
                  <a16:creationId xmlns:a16="http://schemas.microsoft.com/office/drawing/2014/main" id="{B454F825-78A9-0B41-FA70-5A9504A5294D}"/>
                </a:ext>
              </a:extLst>
            </p:cNvPr>
            <p:cNvSpPr txBox="1"/>
            <p:nvPr/>
          </p:nvSpPr>
          <p:spPr>
            <a:xfrm>
              <a:off x="9760502" y="5107577"/>
              <a:ext cx="1910282" cy="625812"/>
            </a:xfrm>
            <a:prstGeom prst="rect">
              <a:avLst/>
            </a:prstGeom>
            <a:noFill/>
          </p:spPr>
          <p:txBody>
            <a:bodyPr wrap="square">
              <a:spAutoFit/>
            </a:bodyPr>
            <a:lstStyle/>
            <a:p>
              <a:pPr marL="0" marR="0" lvl="1" algn="l" defTabSz="914286" eaLnBrk="1" fontAlgn="auto" latinLnBrk="0" hangingPunct="1">
                <a:lnSpc>
                  <a:spcPct val="100000"/>
                </a:lnSpc>
                <a:spcBef>
                  <a:spcPts val="0"/>
                </a:spcBef>
                <a:spcAft>
                  <a:spcPts val="175"/>
                </a:spcAft>
                <a:buClrTx/>
                <a:buSzTx/>
                <a:tabLst/>
                <a:defRPr/>
              </a:pPr>
              <a:r>
                <a:rPr kumimoji="0" lang="fi-FI" sz="1100" b="1" i="0" u="none" strike="noStrike" kern="1200" cap="none" spc="0" normalizeH="0" baseline="0" noProof="0" dirty="0">
                  <a:ln>
                    <a:noFill/>
                  </a:ln>
                  <a:solidFill>
                    <a:srgbClr val="000000"/>
                  </a:solidFill>
                  <a:effectLst/>
                  <a:uLnTx/>
                  <a:uFillTx/>
                  <a:ea typeface="+mn-ea"/>
                  <a:cs typeface="Arial" panose="020B0604020202020204" pitchFamily="34" charset="0"/>
                </a:rPr>
                <a:t>Ota yhteyttä puhelimitse arkisin klo 9-15</a:t>
              </a:r>
            </a:p>
            <a:p>
              <a:pPr marL="0" marR="0" lvl="1" algn="l" defTabSz="914286" eaLnBrk="1" fontAlgn="auto" latinLnBrk="0" hangingPunct="1">
                <a:lnSpc>
                  <a:spcPct val="100000"/>
                </a:lnSpc>
                <a:spcBef>
                  <a:spcPts val="0"/>
                </a:spcBef>
                <a:spcAft>
                  <a:spcPts val="175"/>
                </a:spcAft>
                <a:buClrTx/>
                <a:buSzTx/>
                <a:tabLst/>
                <a:defRPr/>
              </a:pPr>
              <a:r>
                <a:rPr kumimoji="0" lang="fi-FI" sz="1100" b="0" i="0" u="none" strike="noStrike" kern="1200" cap="none" spc="0" normalizeH="0" baseline="0" noProof="0" dirty="0">
                  <a:ln>
                    <a:noFill/>
                  </a:ln>
                  <a:solidFill>
                    <a:srgbClr val="000000"/>
                  </a:solidFill>
                  <a:effectLst/>
                  <a:uLnTx/>
                  <a:uFillTx/>
                  <a:ea typeface="+mn-ea"/>
                  <a:cs typeface="Arial" panose="020B0604020202020204" pitchFamily="34" charset="0"/>
                </a:rPr>
                <a:t>+358 29 505 3050 </a:t>
              </a:r>
            </a:p>
          </p:txBody>
        </p:sp>
        <p:pic>
          <p:nvPicPr>
            <p:cNvPr id="47" name="Graphic 46" descr="Speaker phone with solid fill">
              <a:extLst>
                <a:ext uri="{FF2B5EF4-FFF2-40B4-BE49-F238E27FC236}">
                  <a16:creationId xmlns:a16="http://schemas.microsoft.com/office/drawing/2014/main" id="{288EC18B-5BC4-FAC3-A775-6A72A9BD59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34355" y="5118442"/>
              <a:ext cx="606300" cy="606300"/>
            </a:xfrm>
            <a:prstGeom prst="rect">
              <a:avLst/>
            </a:prstGeom>
          </p:spPr>
        </p:pic>
      </p:grpSp>
      <p:grpSp>
        <p:nvGrpSpPr>
          <p:cNvPr id="6" name="Ryhmä 5">
            <a:extLst>
              <a:ext uri="{FF2B5EF4-FFF2-40B4-BE49-F238E27FC236}">
                <a16:creationId xmlns:a16="http://schemas.microsoft.com/office/drawing/2014/main" id="{1CB43139-23FE-53A6-39A4-E8733613E4C3}"/>
              </a:ext>
            </a:extLst>
          </p:cNvPr>
          <p:cNvGrpSpPr/>
          <p:nvPr/>
        </p:nvGrpSpPr>
        <p:grpSpPr>
          <a:xfrm>
            <a:off x="4928896" y="468949"/>
            <a:ext cx="2338976" cy="45719"/>
            <a:chOff x="4928896" y="468949"/>
            <a:chExt cx="2338976" cy="45719"/>
          </a:xfrm>
        </p:grpSpPr>
        <p:sp>
          <p:nvSpPr>
            <p:cNvPr id="12" name="Rectangle 42">
              <a:extLst>
                <a:ext uri="{FF2B5EF4-FFF2-40B4-BE49-F238E27FC236}">
                  <a16:creationId xmlns:a16="http://schemas.microsoft.com/office/drawing/2014/main" id="{838F7DF5-32AE-EB94-85D2-9D27247037E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9" name="Rectangle 43">
              <a:extLst>
                <a:ext uri="{FF2B5EF4-FFF2-40B4-BE49-F238E27FC236}">
                  <a16:creationId xmlns:a16="http://schemas.microsoft.com/office/drawing/2014/main" id="{93D36EB6-E808-DD8E-7279-A6AE14B64704}"/>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5" name="Rectangle 44">
              <a:extLst>
                <a:ext uri="{FF2B5EF4-FFF2-40B4-BE49-F238E27FC236}">
                  <a16:creationId xmlns:a16="http://schemas.microsoft.com/office/drawing/2014/main" id="{E8B58B5E-85AF-551D-905F-C39E05B0B19A}"/>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3" name="Rectangle 45">
              <a:extLst>
                <a:ext uri="{FF2B5EF4-FFF2-40B4-BE49-F238E27FC236}">
                  <a16:creationId xmlns:a16="http://schemas.microsoft.com/office/drawing/2014/main" id="{6E23976C-D178-7D53-9301-8AAB6FC699BE}"/>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4" name="Rectangle 46">
              <a:extLst>
                <a:ext uri="{FF2B5EF4-FFF2-40B4-BE49-F238E27FC236}">
                  <a16:creationId xmlns:a16="http://schemas.microsoft.com/office/drawing/2014/main" id="{98652C42-008E-0E00-26C0-EDDCDE08891D}"/>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5" name="Rectangle 47">
              <a:extLst>
                <a:ext uri="{FF2B5EF4-FFF2-40B4-BE49-F238E27FC236}">
                  <a16:creationId xmlns:a16="http://schemas.microsoft.com/office/drawing/2014/main" id="{2729472F-8B16-4DFA-DC23-5712C28C8609}"/>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grpSp>
      <p:grpSp>
        <p:nvGrpSpPr>
          <p:cNvPr id="15" name="Ryhmä 14">
            <a:extLst>
              <a:ext uri="{FF2B5EF4-FFF2-40B4-BE49-F238E27FC236}">
                <a16:creationId xmlns:a16="http://schemas.microsoft.com/office/drawing/2014/main" id="{EA5281DE-D1EE-F13F-8665-74AF0ED361E4}"/>
              </a:ext>
            </a:extLst>
          </p:cNvPr>
          <p:cNvGrpSpPr/>
          <p:nvPr/>
        </p:nvGrpSpPr>
        <p:grpSpPr>
          <a:xfrm>
            <a:off x="6459525" y="2351366"/>
            <a:ext cx="5326477" cy="2332047"/>
            <a:chOff x="6459525" y="2351366"/>
            <a:chExt cx="5326477" cy="2332047"/>
          </a:xfrm>
        </p:grpSpPr>
        <p:sp>
          <p:nvSpPr>
            <p:cNvPr id="17" name="TextBox 5">
              <a:extLst>
                <a:ext uri="{FF2B5EF4-FFF2-40B4-BE49-F238E27FC236}">
                  <a16:creationId xmlns:a16="http://schemas.microsoft.com/office/drawing/2014/main" id="{6CCE647B-E96E-8444-7223-D09B937CEA3C}"/>
                </a:ext>
              </a:extLst>
            </p:cNvPr>
            <p:cNvSpPr txBox="1">
              <a:spLocks/>
            </p:cNvSpPr>
            <p:nvPr/>
          </p:nvSpPr>
          <p:spPr>
            <a:xfrm>
              <a:off x="6459525" y="2351366"/>
              <a:ext cx="5291412" cy="2214084"/>
            </a:xfrm>
            <a:prstGeom prst="rect">
              <a:avLst/>
            </a:prstGeom>
            <a:solidFill>
              <a:srgbClr val="EDEDFC"/>
            </a:solidFill>
            <a:ln w="25400">
              <a:solidFill>
                <a:srgbClr val="C9CAFF"/>
              </a:solidFill>
              <a:prstDash val="solid"/>
            </a:ln>
          </p:spPr>
          <p:txBody>
            <a:bodyPr wrap="square" lIns="91440" tIns="45720" rIns="91440" bIns="45720" numCol="2" rtlCol="0" anchor="t">
              <a:noAutofit/>
            </a:bodyPr>
            <a:lstStyle/>
            <a:p>
              <a:pPr marL="0" lvl="1" algn="just">
                <a:spcBef>
                  <a:spcPts val="789"/>
                </a:spcBef>
                <a:spcAft>
                  <a:spcPts val="400"/>
                </a:spcAft>
                <a:buClr>
                  <a:schemeClr val="accent5"/>
                </a:buClr>
              </a:pPr>
              <a:r>
                <a:rPr lang="fi-FI" sz="1400" b="1" dirty="0" err="1">
                  <a:highlight>
                    <a:srgbClr val="FFFF00"/>
                  </a:highlight>
                  <a:cs typeface="Arial"/>
                </a:rPr>
                <a:t>Sosiaali-ja</a:t>
              </a:r>
              <a:r>
                <a:rPr lang="fi-FI" sz="1400" b="1" dirty="0">
                  <a:highlight>
                    <a:srgbClr val="FFFF00"/>
                  </a:highlight>
                  <a:cs typeface="Arial"/>
                </a:rPr>
                <a:t> potilasasiavastaava </a:t>
              </a:r>
              <a:endParaRPr lang="fi-FI" sz="1400" b="1" dirty="0">
                <a:cs typeface="Arial" panose="020B0604020202020204" pitchFamily="34" charset="0"/>
              </a:endParaRPr>
            </a:p>
            <a:p>
              <a:pPr marL="171450" marR="0" lvl="1" indent="-171450" algn="l" defTabSz="914286" eaLnBrk="1" fontAlgn="auto" latinLnBrk="0" hangingPunct="1">
                <a:lnSpc>
                  <a:spcPct val="100000"/>
                </a:lnSpc>
                <a:spcAft>
                  <a:spcPts val="300"/>
                </a:spcAft>
                <a:buClrTx/>
                <a:buSzTx/>
                <a:buFont typeface="Arial" panose="020B0604020202020204" pitchFamily="34" charset="0"/>
                <a:buChar char="•"/>
                <a:tabLst/>
                <a:defRPr/>
              </a:pPr>
              <a:r>
                <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Neuvoo ja ohjaa asiakas- ja potilas-lain soveltamiseen liittyvistä asioissa</a:t>
              </a:r>
            </a:p>
            <a:p>
              <a:pPr marL="171450" marR="0" lvl="1" indent="-171450" algn="l" defTabSz="914286" eaLnBrk="1" fontAlgn="auto" latinLnBrk="0" hangingPunct="1">
                <a:lnSpc>
                  <a:spcPct val="100000"/>
                </a:lnSpc>
                <a:spcAft>
                  <a:spcPts val="175"/>
                </a:spcAft>
                <a:buClrTx/>
                <a:buSzTx/>
                <a:buFont typeface="Arial" panose="020B0604020202020204" pitchFamily="34" charset="0"/>
                <a:buChar char="•"/>
                <a:tabLst/>
                <a:defRPr/>
              </a:pPr>
              <a:r>
                <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Avustaa mm. muistutusten ja muiden oikeusturvakeinojen käytössä</a:t>
              </a:r>
            </a:p>
            <a:p>
              <a:pPr marL="171450" marR="0" lvl="1" indent="-171450" algn="l" defTabSz="914286" eaLnBrk="1" fontAlgn="auto" latinLnBrk="0" hangingPunct="1">
                <a:lnSpc>
                  <a:spcPct val="100000"/>
                </a:lnSpc>
                <a:spcAft>
                  <a:spcPts val="175"/>
                </a:spcAft>
                <a:buClrTx/>
                <a:buSzTx/>
                <a:buFont typeface="Arial" panose="020B0604020202020204" pitchFamily="34" charset="0"/>
                <a:buChar char="•"/>
                <a:tabLst/>
                <a:defRPr/>
              </a:pPr>
              <a:r>
                <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Tiedottaa asiakkaiden ja potilaiden oikeuksista</a:t>
              </a:r>
            </a:p>
            <a:p>
              <a:pPr marL="171450" marR="0" lvl="1" indent="-171450" algn="l" defTabSz="914286" eaLnBrk="1" fontAlgn="auto" latinLnBrk="0" hangingPunct="1">
                <a:lnSpc>
                  <a:spcPct val="100000"/>
                </a:lnSpc>
                <a:spcAft>
                  <a:spcPts val="175"/>
                </a:spcAft>
                <a:buClrTx/>
                <a:buSzTx/>
                <a:buFont typeface="Arial" panose="020B0604020202020204" pitchFamily="34" charset="0"/>
                <a:buChar char="•"/>
                <a:tabLst/>
                <a:defRPr/>
              </a:pPr>
              <a:r>
                <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Toimii asiakkaiden ja potilaiden oikeuksien edistämiseksi ja toteuttamiseksi</a:t>
              </a:r>
            </a:p>
            <a:p>
              <a:pPr marL="171450" lvl="1" indent="-171450" defTabSz="914286">
                <a:spcAft>
                  <a:spcPts val="175"/>
                </a:spcAft>
                <a:buFont typeface="Arial" panose="020B0604020202020204" pitchFamily="34" charset="0"/>
                <a:buChar char="•"/>
                <a:defRPr/>
              </a:pPr>
              <a:endParaRPr lang="fi-FI" sz="1100" dirty="0">
                <a:solidFill>
                  <a:srgbClr val="00000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4A59248-0956-77D5-F5EC-F8BC5CB28AF2}"/>
                </a:ext>
              </a:extLst>
            </p:cNvPr>
            <p:cNvSpPr txBox="1"/>
            <p:nvPr/>
          </p:nvSpPr>
          <p:spPr>
            <a:xfrm>
              <a:off x="9108489" y="3683139"/>
              <a:ext cx="2677513" cy="1000274"/>
            </a:xfrm>
            <a:prstGeom prst="rect">
              <a:avLst/>
            </a:prstGeom>
            <a:noFill/>
          </p:spPr>
          <p:txBody>
            <a:bodyPr wrap="square">
              <a:spAutoFit/>
            </a:bodyPr>
            <a:lstStyle/>
            <a:p>
              <a:pPr marL="0" marR="0" lvl="1" algn="ctr" defTabSz="914286" eaLnBrk="1" fontAlgn="auto" latinLnBrk="0" hangingPunct="1">
                <a:lnSpc>
                  <a:spcPct val="100000"/>
                </a:lnSpc>
                <a:spcBef>
                  <a:spcPts val="0"/>
                </a:spcBef>
                <a:spcAft>
                  <a:spcPts val="175"/>
                </a:spcAft>
                <a:buClrTx/>
                <a:buSzTx/>
                <a:tabLst/>
                <a:defRPr/>
              </a:pPr>
              <a:endParaRPr lang="fi-FI" sz="1100" dirty="0"/>
            </a:p>
            <a:p>
              <a:pPr marL="0" marR="0" lvl="1" defTabSz="914286" eaLnBrk="1" fontAlgn="auto" latinLnBrk="0" hangingPunct="1">
                <a:lnSpc>
                  <a:spcPct val="100000"/>
                </a:lnSpc>
                <a:spcBef>
                  <a:spcPts val="0"/>
                </a:spcBef>
                <a:spcAft>
                  <a:spcPts val="175"/>
                </a:spcAft>
                <a:buClrTx/>
                <a:buSzTx/>
                <a:tabLst/>
                <a:defRPr/>
              </a:pPr>
              <a:r>
                <a:rPr lang="fi-FI" sz="1100" b="1" i="0" dirty="0">
                  <a:solidFill>
                    <a:srgbClr val="1D1D1B"/>
                  </a:solidFill>
                  <a:effectLst/>
                </a:rPr>
                <a:t>Lähetä sähköpostia osoitteeseen:</a:t>
              </a:r>
            </a:p>
            <a:p>
              <a:pPr marL="0" marR="0" lvl="1" defTabSz="914286" eaLnBrk="1" fontAlgn="auto" latinLnBrk="0" hangingPunct="1">
                <a:lnSpc>
                  <a:spcPct val="100000"/>
                </a:lnSpc>
                <a:spcBef>
                  <a:spcPts val="0"/>
                </a:spcBef>
                <a:spcAft>
                  <a:spcPts val="175"/>
                </a:spcAft>
                <a:buClrTx/>
                <a:buSzTx/>
                <a:tabLst/>
                <a:defRPr/>
              </a:pPr>
              <a:r>
                <a:rPr lang="fi-FI" sz="1050" b="0" i="0" dirty="0">
                  <a:solidFill>
                    <a:srgbClr val="1D1D1B"/>
                  </a:solidFill>
                  <a:effectLst/>
                  <a:hlinkClick r:id="rId11"/>
                </a:rPr>
                <a:t>sosiaali.potilasasiavastaava@etelasavonha.fi</a:t>
              </a:r>
              <a:endParaRPr lang="fi-FI" sz="1050" b="0" i="0" dirty="0">
                <a:solidFill>
                  <a:srgbClr val="1D1D1B"/>
                </a:solidFill>
                <a:effectLst/>
              </a:endParaRPr>
            </a:p>
            <a:p>
              <a:pPr marL="0" marR="0" lvl="1" defTabSz="914286" eaLnBrk="1" fontAlgn="auto" latinLnBrk="0" hangingPunct="1">
                <a:lnSpc>
                  <a:spcPct val="100000"/>
                </a:lnSpc>
                <a:spcBef>
                  <a:spcPts val="0"/>
                </a:spcBef>
                <a:spcAft>
                  <a:spcPts val="175"/>
                </a:spcAft>
                <a:buClrTx/>
                <a:buSzTx/>
                <a:tabLst/>
                <a:defRPr/>
              </a:pPr>
              <a:endParaRPr lang="fi-FI" sz="1100" dirty="0"/>
            </a:p>
          </p:txBody>
        </p:sp>
        <p:pic>
          <p:nvPicPr>
            <p:cNvPr id="42" name="Graphic 41" descr="Speaker phone with solid fill">
              <a:extLst>
                <a:ext uri="{FF2B5EF4-FFF2-40B4-BE49-F238E27FC236}">
                  <a16:creationId xmlns:a16="http://schemas.microsoft.com/office/drawing/2014/main" id="{444ED918-E49D-93EA-DECE-2B56CA9D5D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89267" y="2566036"/>
              <a:ext cx="606300" cy="606300"/>
            </a:xfrm>
            <a:prstGeom prst="rect">
              <a:avLst/>
            </a:prstGeom>
          </p:spPr>
        </p:pic>
        <p:pic>
          <p:nvPicPr>
            <p:cNvPr id="45" name="Graphic 44" descr="Email with solid fill">
              <a:extLst>
                <a:ext uri="{FF2B5EF4-FFF2-40B4-BE49-F238E27FC236}">
                  <a16:creationId xmlns:a16="http://schemas.microsoft.com/office/drawing/2014/main" id="{25331FCD-A4F1-8413-6C80-CB1C77963E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71103" y="3409739"/>
              <a:ext cx="442627" cy="442627"/>
            </a:xfrm>
            <a:prstGeom prst="rect">
              <a:avLst/>
            </a:prstGeom>
          </p:spPr>
        </p:pic>
        <p:sp>
          <p:nvSpPr>
            <p:cNvPr id="20" name="Tekstiruutu 19">
              <a:extLst>
                <a:ext uri="{FF2B5EF4-FFF2-40B4-BE49-F238E27FC236}">
                  <a16:creationId xmlns:a16="http://schemas.microsoft.com/office/drawing/2014/main" id="{98E37B76-21FB-2B18-35DC-9A90AFF09654}"/>
                </a:ext>
              </a:extLst>
            </p:cNvPr>
            <p:cNvSpPr txBox="1"/>
            <p:nvPr/>
          </p:nvSpPr>
          <p:spPr>
            <a:xfrm>
              <a:off x="9762193" y="2594582"/>
              <a:ext cx="1939583" cy="651460"/>
            </a:xfrm>
            <a:prstGeom prst="rect">
              <a:avLst/>
            </a:prstGeom>
            <a:noFill/>
          </p:spPr>
          <p:txBody>
            <a:bodyPr wrap="square">
              <a:spAutoFit/>
            </a:bodyPr>
            <a:lstStyle/>
            <a:p>
              <a:pPr marL="0" marR="0" lvl="1" defTabSz="914286" eaLnBrk="1" fontAlgn="auto" latinLnBrk="0" hangingPunct="1">
                <a:lnSpc>
                  <a:spcPct val="100000"/>
                </a:lnSpc>
                <a:spcBef>
                  <a:spcPts val="0"/>
                </a:spcBef>
                <a:spcAft>
                  <a:spcPts val="175"/>
                </a:spcAft>
                <a:buClrTx/>
                <a:buSzTx/>
                <a:tabLst/>
                <a:defRPr/>
              </a:pPr>
              <a:r>
                <a:rPr kumimoji="0" lang="fi-FI" sz="1100" b="1" i="0" u="none" strike="noStrike" kern="1200" cap="none" spc="0" normalizeH="0" baseline="0" noProof="0" dirty="0">
                  <a:ln>
                    <a:noFill/>
                  </a:ln>
                  <a:solidFill>
                    <a:srgbClr val="000000"/>
                  </a:solidFill>
                  <a:effectLst/>
                  <a:uLnTx/>
                  <a:uFillTx/>
                  <a:ea typeface="+mn-ea"/>
                  <a:cs typeface="Arial" panose="020B0604020202020204" pitchFamily="34" charset="0"/>
                </a:rPr>
                <a:t>Ota yhteyttä puhelimitse </a:t>
              </a:r>
            </a:p>
            <a:p>
              <a:pPr marL="0" marR="0" lvl="1" defTabSz="914286" eaLnBrk="1" fontAlgn="auto" latinLnBrk="0" hangingPunct="1">
                <a:lnSpc>
                  <a:spcPct val="100000"/>
                </a:lnSpc>
                <a:spcBef>
                  <a:spcPts val="0"/>
                </a:spcBef>
                <a:spcAft>
                  <a:spcPts val="175"/>
                </a:spcAft>
                <a:buClrTx/>
                <a:buSzTx/>
                <a:tabLst/>
                <a:defRPr/>
              </a:pPr>
              <a:r>
                <a:rPr kumimoji="0" lang="fi-FI" sz="1100" b="1" i="0" u="none" strike="noStrike" kern="1200" cap="none" spc="0" normalizeH="0" baseline="0" noProof="0" dirty="0">
                  <a:ln>
                    <a:noFill/>
                  </a:ln>
                  <a:solidFill>
                    <a:srgbClr val="000000"/>
                  </a:solidFill>
                  <a:effectLst/>
                  <a:uLnTx/>
                  <a:uFillTx/>
                  <a:ea typeface="+mn-ea"/>
                  <a:cs typeface="Arial" panose="020B0604020202020204" pitchFamily="34" charset="0"/>
                </a:rPr>
                <a:t>arkisin klo 9-14</a:t>
              </a:r>
            </a:p>
            <a:p>
              <a:pPr marL="0" marR="0" lvl="1" defTabSz="914286" eaLnBrk="1" fontAlgn="auto" latinLnBrk="0" hangingPunct="1">
                <a:lnSpc>
                  <a:spcPct val="100000"/>
                </a:lnSpc>
                <a:spcBef>
                  <a:spcPts val="0"/>
                </a:spcBef>
                <a:spcAft>
                  <a:spcPts val="175"/>
                </a:spcAft>
                <a:buClrTx/>
                <a:buSzTx/>
                <a:tabLst/>
                <a:defRPr/>
              </a:pPr>
              <a:r>
                <a:rPr kumimoji="0" lang="fi-FI" sz="1100" b="0" i="0" u="none" strike="noStrike" kern="1200" cap="none" spc="0" normalizeH="0" baseline="0" noProof="0" dirty="0">
                  <a:ln>
                    <a:noFill/>
                  </a:ln>
                  <a:solidFill>
                    <a:srgbClr val="000000"/>
                  </a:solidFill>
                  <a:effectLst/>
                  <a:uLnTx/>
                  <a:uFillTx/>
                  <a:ea typeface="+mn-ea"/>
                  <a:cs typeface="Arial" panose="020B0604020202020204" pitchFamily="34" charset="0"/>
                </a:rPr>
                <a:t>+358 44 351 2818 </a:t>
              </a:r>
            </a:p>
          </p:txBody>
        </p:sp>
        <p:sp>
          <p:nvSpPr>
            <p:cNvPr id="11" name="Tekstiruutu 10">
              <a:extLst>
                <a:ext uri="{FF2B5EF4-FFF2-40B4-BE49-F238E27FC236}">
                  <a16:creationId xmlns:a16="http://schemas.microsoft.com/office/drawing/2014/main" id="{F2F9B4DF-2404-47FF-BE13-237873B2A0A4}"/>
                </a:ext>
              </a:extLst>
            </p:cNvPr>
            <p:cNvSpPr txBox="1"/>
            <p:nvPr/>
          </p:nvSpPr>
          <p:spPr>
            <a:xfrm>
              <a:off x="9687514" y="3454320"/>
              <a:ext cx="1983270" cy="415498"/>
            </a:xfrm>
            <a:prstGeom prst="rect">
              <a:avLst/>
            </a:prstGeom>
            <a:noFill/>
          </p:spPr>
          <p:txBody>
            <a:bodyPr wrap="square">
              <a:spAutoFit/>
            </a:bodyPr>
            <a:lstStyle/>
            <a:p>
              <a:pPr marL="0" marR="0" lvl="1" indent="0" algn="l" defTabSz="914286" rtl="0" eaLnBrk="1" fontAlgn="auto" latinLnBrk="0" hangingPunct="1">
                <a:lnSpc>
                  <a:spcPct val="100000"/>
                </a:lnSpc>
                <a:spcBef>
                  <a:spcPts val="0"/>
                </a:spcBef>
                <a:spcAft>
                  <a:spcPts val="175"/>
                </a:spcAft>
                <a:buClrTx/>
                <a:buSzTx/>
                <a:buFontTx/>
                <a:buNone/>
                <a:tabLst/>
                <a:defRPr/>
              </a:pPr>
              <a:r>
                <a:rPr kumimoji="0" lang="fi-FI" sz="1000" b="0" i="0" u="none" strike="noStrike" kern="1200" cap="none" spc="0" normalizeH="0" baseline="0" noProof="0" dirty="0">
                  <a:ln>
                    <a:noFill/>
                  </a:ln>
                  <a:solidFill>
                    <a:srgbClr val="1D1D1B"/>
                  </a:solidFill>
                  <a:effectLst/>
                  <a:uLnTx/>
                  <a:uFillTx/>
                  <a:latin typeface="Arial" panose="020B0604020202020204"/>
                  <a:ea typeface="+mn-ea"/>
                  <a:cs typeface="+mn-cs"/>
                </a:rPr>
                <a:t>Ethän lähetä salassa pidettäviä tietoja tavallisella sähköpostilla</a:t>
              </a:r>
              <a:r>
                <a:rPr kumimoji="0" lang="fi-FI" sz="1100" b="0" i="0" u="none" strike="noStrike" kern="1200" cap="none" spc="0" normalizeH="0" baseline="0" noProof="0" dirty="0">
                  <a:ln>
                    <a:noFill/>
                  </a:ln>
                  <a:solidFill>
                    <a:srgbClr val="1D1D1B"/>
                  </a:solidFill>
                  <a:effectLst/>
                  <a:uLnTx/>
                  <a:uFillTx/>
                  <a:latin typeface="Arial" panose="020B0604020202020204"/>
                  <a:ea typeface="+mn-ea"/>
                  <a:cs typeface="+mn-cs"/>
                </a:rPr>
                <a:t>!</a:t>
              </a:r>
              <a:endParaRPr kumimoji="0" lang="fi-FI"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03179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Palvelun sisällön omavalvonta </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2EAAD48D-A15A-772B-186F-78B65852EC8A}"/>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938CDDF8-1648-D795-D108-F225B6CE5D81}"/>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22101F61-8626-F449-1BCE-DFD60BCF1CB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62BA94B0-2E59-B596-20FC-56CB0A961A48}"/>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727A18E-9AB4-370D-A840-77201DCA4A6A}"/>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C545B417-4DE6-10FA-6F35-BB77109F6EF2}"/>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xtBox 5">
            <a:extLst>
              <a:ext uri="{FF2B5EF4-FFF2-40B4-BE49-F238E27FC236}">
                <a16:creationId xmlns:a16="http://schemas.microsoft.com/office/drawing/2014/main" id="{8502EF83-812D-C111-2FB2-ED704BA53CBE}"/>
              </a:ext>
            </a:extLst>
          </p:cNvPr>
          <p:cNvSpPr txBox="1"/>
          <p:nvPr/>
        </p:nvSpPr>
        <p:spPr>
          <a:xfrm>
            <a:off x="2443163" y="4372150"/>
            <a:ext cx="6298389" cy="2231380"/>
          </a:xfrm>
          <a:prstGeom prst="rect">
            <a:avLst/>
          </a:prstGeom>
          <a:noFill/>
        </p:spPr>
        <p:txBody>
          <a:bodyPr wrap="square" rtlCol="0">
            <a:spAutoFit/>
          </a:bodyPr>
          <a:lstStyle/>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Tausta</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Hyvinvointia ja kuntoutumista tukeva toiminta</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Ravitsemus</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Hygieniakäytännöt ja infektioiden torjunta</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Terveyden- ja sairaanhoito</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Lääkehoito</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Monialainen yhteistyö</a:t>
            </a:r>
            <a:endPar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endParaRPr>
          </a:p>
        </p:txBody>
      </p:sp>
    </p:spTree>
    <p:extLst>
      <p:ext uri="{BB962C8B-B14F-4D97-AF65-F5344CB8AC3E}">
        <p14:creationId xmlns:p14="http://schemas.microsoft.com/office/powerpoint/2010/main" val="786464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normAutofit/>
          </a:bodyPr>
          <a:lstStyle/>
          <a:p>
            <a:r>
              <a:rPr lang="fi-FI" sz="2800"/>
              <a:t>Tausta </a:t>
            </a:r>
            <a:endParaRPr lang="fi-FI"/>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2E593F5-B3AC-F6D3-9AF2-8592448E1089}"/>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63DA40A7-1D27-6AF1-FB21-7CF6DF143D78}"/>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41358E4-97C6-2504-9F48-43C2FFF719E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04BFABD8-4EEE-F943-2760-5F4BE9831BD0}"/>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60F03011-7C4F-0ABD-A43A-D9A84383C321}"/>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AB8FBAB0-DE58-47FC-BA23-AD611B3B2EA0}"/>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96BA71C0-F9F0-9847-DA82-881DBD6C552A}"/>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sp>
        <p:nvSpPr>
          <p:cNvPr id="5" name="Content Placeholder 27">
            <a:extLst>
              <a:ext uri="{FF2B5EF4-FFF2-40B4-BE49-F238E27FC236}">
                <a16:creationId xmlns:a16="http://schemas.microsoft.com/office/drawing/2014/main" id="{943640FF-3715-2E7A-02C2-7FD1FF50FFB3}"/>
              </a:ext>
            </a:extLst>
          </p:cNvPr>
          <p:cNvSpPr txBox="1">
            <a:spLocks/>
          </p:cNvSpPr>
          <p:nvPr/>
        </p:nvSpPr>
        <p:spPr>
          <a:xfrm>
            <a:off x="451413" y="1801595"/>
            <a:ext cx="11421208" cy="4351339"/>
          </a:xfrm>
          <a:prstGeom prst="rect">
            <a:avLst/>
          </a:prstGeom>
        </p:spPr>
        <p:txBody>
          <a:bodyPr vert="horz" lIns="91440" tIns="45720" rIns="91440" bIns="45720" numCol="2"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nSpc>
                <a:spcPct val="110000"/>
              </a:lnSpc>
              <a:spcBef>
                <a:spcPts val="789"/>
              </a:spcBef>
              <a:spcAft>
                <a:spcPts val="175"/>
              </a:spcAft>
            </a:pPr>
            <a:r>
              <a:rPr lang="fi-FI"/>
              <a:t>Kotihoidon palveluilla tuetaan asiakasta tavoitteellisesti toimimaan omassa kotiympäristössään, kun fyysinen, psyykkinen ja/tai sosiaalinen toimintakyky on tilapäisesti tai pysyvästi alentunut. Kotihoito sisältää moniammatillisesti annettavaa asiakkaan tarpeiden mukaista ohjaamista ja avustamista päivittäisissä toimissa, kuntoutumisen tukemista ja sairaanhoitoa. Sekä lisäksi tukipalveluna myönnettävät turvapalvelu, ateriapalvelu, kauppapalvelu, siivouspalvelu, saattajapalvelu ja hygieniapalvelu. </a:t>
            </a:r>
          </a:p>
          <a:p>
            <a:pPr marL="0" lvl="1">
              <a:lnSpc>
                <a:spcPct val="110000"/>
              </a:lnSpc>
              <a:spcBef>
                <a:spcPts val="789"/>
              </a:spcBef>
              <a:spcAft>
                <a:spcPts val="175"/>
              </a:spcAft>
            </a:pPr>
            <a:r>
              <a:rPr lang="fi-FI"/>
              <a:t>Kotihoidon palveluun eivät kuulu raha-asioiden hoitaminen eikä rahan käsittely. Pankkiasioista huolehtii asiakas itse, omainen/läheinen tai edunvalvoja. Muita palvelun ulkopuolelle jääviä tehtäviä ovat lemmikkieläinten hoitoon, kiinteistönhoitoon, pihaan ja asunnon lämmitykseen liittyvät tehtävät sekä asunnon perusteellinen ja säännöllinen siivous.</a:t>
            </a:r>
          </a:p>
          <a:p>
            <a:pPr marL="0" lvl="1" algn="just">
              <a:lnSpc>
                <a:spcPct val="110000"/>
              </a:lnSpc>
              <a:spcBef>
                <a:spcPts val="789"/>
              </a:spcBef>
              <a:spcAft>
                <a:spcPts val="175"/>
              </a:spcAft>
            </a:pPr>
            <a:r>
              <a:rPr lang="fi-FI"/>
              <a:t>Palveluoppaista saat tarkempaa tietoa palvelujen järjestämisestä sekä kuinka palveluun voi hakeutua: </a:t>
            </a:r>
            <a:r>
              <a:rPr lang="fi-FI">
                <a:hlinkClick r:id="rId3"/>
              </a:rPr>
              <a:t>Palveluopas</a:t>
            </a:r>
            <a:endParaRPr lang="fi-FI" sz="1200">
              <a:solidFill>
                <a:schemeClr val="accent5"/>
              </a:solidFill>
              <a:latin typeface="+mj-lt"/>
              <a:ea typeface="Inter" panose="02000503000000020004" pitchFamily="2" charset="0"/>
            </a:endParaRPr>
          </a:p>
          <a:p>
            <a:pPr marL="0" lvl="1">
              <a:lnSpc>
                <a:spcPct val="110000"/>
              </a:lnSpc>
              <a:spcAft>
                <a:spcPts val="200"/>
              </a:spcAft>
            </a:pPr>
            <a:endParaRPr lang="fi-FI">
              <a:solidFill>
                <a:schemeClr val="accent5"/>
              </a:solidFill>
              <a:latin typeface="+mj-lt"/>
              <a:ea typeface="Inter" panose="02000503000000020004" pitchFamily="2" charset="0"/>
            </a:endParaRPr>
          </a:p>
          <a:p>
            <a:pPr marL="0" lvl="1">
              <a:lnSpc>
                <a:spcPct val="110000"/>
              </a:lnSpc>
              <a:spcAft>
                <a:spcPts val="200"/>
              </a:spcAft>
            </a:pPr>
            <a:endParaRPr lang="fi-FI" sz="1200">
              <a:solidFill>
                <a:schemeClr val="accent5"/>
              </a:solidFill>
              <a:latin typeface="+mj-lt"/>
              <a:ea typeface="Inter" panose="02000503000000020004" pitchFamily="2" charset="0"/>
            </a:endParaRPr>
          </a:p>
          <a:p>
            <a:pPr marL="0" lvl="1">
              <a:lnSpc>
                <a:spcPct val="110000"/>
              </a:lnSpc>
              <a:spcAft>
                <a:spcPts val="200"/>
              </a:spcAft>
            </a:pPr>
            <a:endParaRPr lang="fi-FI">
              <a:solidFill>
                <a:schemeClr val="accent5"/>
              </a:solidFill>
              <a:latin typeface="+mj-lt"/>
              <a:ea typeface="Inter" panose="02000503000000020004" pitchFamily="2" charset="0"/>
            </a:endParaRPr>
          </a:p>
          <a:p>
            <a:pPr marL="0" lvl="1">
              <a:lnSpc>
                <a:spcPct val="110000"/>
              </a:lnSpc>
              <a:spcAft>
                <a:spcPts val="200"/>
              </a:spcAft>
            </a:pPr>
            <a:r>
              <a:rPr lang="fi-FI" sz="1200">
                <a:solidFill>
                  <a:schemeClr val="accent5"/>
                </a:solidFill>
                <a:latin typeface="+mj-lt"/>
                <a:ea typeface="Inter" panose="02000503000000020004" pitchFamily="2" charset="0"/>
              </a:rPr>
              <a:t>T</a:t>
            </a:r>
            <a:r>
              <a:rPr lang="fi-FI">
                <a:solidFill>
                  <a:schemeClr val="accent5"/>
                </a:solidFill>
                <a:latin typeface="+mj-lt"/>
                <a:ea typeface="Inter" panose="02000503000000020004" pitchFamily="2" charset="0"/>
              </a:rPr>
              <a:t>ämä osio kattaa seuraavat </a:t>
            </a:r>
            <a:r>
              <a:rPr lang="fi-FI" sz="1200">
                <a:solidFill>
                  <a:schemeClr val="accent5"/>
                </a:solidFill>
                <a:latin typeface="+mj-lt"/>
                <a:ea typeface="Inter" panose="02000503000000020004" pitchFamily="2" charset="0"/>
              </a:rPr>
              <a:t>sisällöt:</a:t>
            </a:r>
          </a:p>
          <a:p>
            <a:pPr marL="0" lvl="1" indent="-172800">
              <a:lnSpc>
                <a:spcPct val="110000"/>
              </a:lnSpc>
              <a:buFont typeface="Arial" panose="020B0604020202020204" pitchFamily="34" charset="0"/>
              <a:buChar char="•"/>
            </a:pPr>
            <a:r>
              <a:rPr lang="fi-FI" sz="1200">
                <a:solidFill>
                  <a:srgbClr val="1D1D1B"/>
                </a:solidFill>
                <a:ea typeface="Inter" panose="02000503000000020004" pitchFamily="2" charset="0"/>
              </a:rPr>
              <a:t>Hyvinvointia ja kuntoutumista tukeva toiminta</a:t>
            </a:r>
            <a:endParaRPr lang="fi-FI">
              <a:solidFill>
                <a:srgbClr val="1D1D1B"/>
              </a:solidFill>
              <a:ea typeface="Inter" panose="02000503000000020004" pitchFamily="2" charset="0"/>
            </a:endParaRPr>
          </a:p>
          <a:p>
            <a:pPr marL="0" lvl="1" indent="-172800">
              <a:lnSpc>
                <a:spcPct val="110000"/>
              </a:lnSpc>
              <a:buFont typeface="Arial" panose="020B0604020202020204" pitchFamily="34" charset="0"/>
              <a:buChar char="•"/>
            </a:pPr>
            <a:r>
              <a:rPr lang="fi-FI" sz="1200">
                <a:solidFill>
                  <a:srgbClr val="1D1D1B"/>
                </a:solidFill>
                <a:ea typeface="Inter" panose="02000503000000020004" pitchFamily="2" charset="0"/>
              </a:rPr>
              <a:t>Ravitsemus</a:t>
            </a:r>
          </a:p>
          <a:p>
            <a:pPr marL="0" lvl="1" indent="-172800">
              <a:lnSpc>
                <a:spcPct val="110000"/>
              </a:lnSpc>
              <a:buFont typeface="Arial" panose="020B0604020202020204" pitchFamily="34" charset="0"/>
              <a:buChar char="•"/>
            </a:pPr>
            <a:r>
              <a:rPr lang="fi-FI"/>
              <a:t>Hygieniakäytännöt ja infektioiden torjunta</a:t>
            </a:r>
            <a:endParaRPr lang="fi-FI" sz="1200">
              <a:solidFill>
                <a:srgbClr val="1D1D1B"/>
              </a:solidFill>
              <a:ea typeface="Inter" panose="02000503000000020004" pitchFamily="2" charset="0"/>
            </a:endParaRPr>
          </a:p>
          <a:p>
            <a:pPr marL="0" lvl="1" indent="-172800">
              <a:lnSpc>
                <a:spcPct val="110000"/>
              </a:lnSpc>
              <a:buFont typeface="Arial" panose="020B0604020202020204" pitchFamily="34" charset="0"/>
              <a:buChar char="•"/>
            </a:pPr>
            <a:r>
              <a:rPr lang="fi-FI">
                <a:solidFill>
                  <a:srgbClr val="1D1D1B"/>
                </a:solidFill>
                <a:ea typeface="Inter" panose="02000503000000020004" pitchFamily="2" charset="0"/>
              </a:rPr>
              <a:t>Terveyden- ja sairaanhoito</a:t>
            </a:r>
          </a:p>
          <a:p>
            <a:pPr marL="0" lvl="1" indent="-172800">
              <a:lnSpc>
                <a:spcPct val="110000"/>
              </a:lnSpc>
              <a:buFont typeface="Arial" panose="020B0604020202020204" pitchFamily="34" charset="0"/>
              <a:buChar char="•"/>
            </a:pPr>
            <a:r>
              <a:rPr lang="fi-FI">
                <a:solidFill>
                  <a:srgbClr val="1D1D1B"/>
                </a:solidFill>
                <a:ea typeface="Inter" panose="02000503000000020004" pitchFamily="2" charset="0"/>
              </a:rPr>
              <a:t>Lääkehoito</a:t>
            </a:r>
          </a:p>
          <a:p>
            <a:pPr marL="0" lvl="1" indent="-172800">
              <a:lnSpc>
                <a:spcPct val="110000"/>
              </a:lnSpc>
              <a:buFont typeface="Arial" panose="020B0604020202020204" pitchFamily="34" charset="0"/>
              <a:buChar char="•"/>
            </a:pPr>
            <a:r>
              <a:rPr lang="fi-FI">
                <a:solidFill>
                  <a:srgbClr val="1D1D1B"/>
                </a:solidFill>
                <a:ea typeface="Inter" panose="02000503000000020004" pitchFamily="2" charset="0"/>
              </a:rPr>
              <a:t>Monialainen yhteistyö</a:t>
            </a:r>
          </a:p>
          <a:p>
            <a:pPr marL="0" lvl="1">
              <a:lnSpc>
                <a:spcPct val="110000"/>
              </a:lnSpc>
              <a:spcBef>
                <a:spcPts val="789"/>
              </a:spcBef>
              <a:spcAft>
                <a:spcPts val="175"/>
              </a:spcAft>
            </a:pPr>
            <a:endParaRPr lang="fi-FI"/>
          </a:p>
        </p:txBody>
      </p:sp>
    </p:spTree>
    <p:extLst>
      <p:ext uri="{BB962C8B-B14F-4D97-AF65-F5344CB8AC3E}">
        <p14:creationId xmlns:p14="http://schemas.microsoft.com/office/powerpoint/2010/main" val="2464282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normAutofit/>
          </a:bodyPr>
          <a:lstStyle/>
          <a:p>
            <a:r>
              <a:rPr lang="fi-FI" sz="2800" b="1">
                <a:ea typeface="Inter" panose="02000503000000020004" pitchFamily="2" charset="0"/>
              </a:rPr>
              <a:t>Hyvinvointia ja kuntoutumista tukeva toiminta</a:t>
            </a:r>
            <a:endParaRPr lang="en-FI"/>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6"/>
            <a:ext cx="11289174" cy="4209690"/>
          </a:xfrm>
        </p:spPr>
        <p:txBody>
          <a:bodyPr numCol="2"/>
          <a:lstStyle/>
          <a:p>
            <a:pPr marL="0" lvl="1">
              <a:lnSpc>
                <a:spcPct val="110000"/>
              </a:lnSpc>
              <a:spcBef>
                <a:spcPts val="789"/>
              </a:spcBef>
              <a:spcAft>
                <a:spcPts val="175"/>
              </a:spcAft>
            </a:pPr>
            <a:r>
              <a:rPr lang="fi-FI" b="1"/>
              <a:t>Kotihoitoa ohjaavana periaatteena on asiakkaan toimintakykyä tukeva ja kuntouttava työote</a:t>
            </a:r>
            <a:r>
              <a:rPr lang="fi-FI"/>
              <a:t>, jota täydentää arkikuntoutus. Kotihoidon käyntien aikana työntekijät tukevat asiakasta omatoimisuuteen asiakkaan yksilölliset voimavarat huomioiden. Käytännössä tämä tarkoittaa sitä, että asiakasta ohjataan tekemään niitä asioita, joita hän kykenee vielä itse tekemään. Omatoimisuuden tukeminen mahdollistuu muun muassa asianmukaisilla apuvälineillä, lääkehoidon toteutumisen varmistamisella sekä hoitajien riittävällä osaamisella. Myös asiakkaalle osoitetulla myönteisellä palautteella on suuri merkitys.</a:t>
            </a:r>
          </a:p>
          <a:p>
            <a:pPr marL="0" lvl="1">
              <a:lnSpc>
                <a:spcPct val="110000"/>
              </a:lnSpc>
              <a:spcBef>
                <a:spcPts val="789"/>
              </a:spcBef>
              <a:spcAft>
                <a:spcPts val="175"/>
              </a:spcAft>
            </a:pPr>
            <a:r>
              <a:rPr lang="fi-FI"/>
              <a:t>Kotihoidossa työskentelee fysioterapeutti, joka toteuttaa tarvittaessa kotikuntoutusta asiakkaan tarpeen mukaan. Fysioterapian tavoitteena on tukea kotihoidon asiakkaiden toimintakykyä ja mahdollisimman itsenäistä selviytymistä kotona sekä asiakkaan kotona hoitamisen mahdollistaminen kotihoidon työntekijöitä tukien.</a:t>
            </a:r>
          </a:p>
          <a:p>
            <a:pPr marL="0" lvl="1">
              <a:lnSpc>
                <a:spcPct val="110000"/>
              </a:lnSpc>
              <a:spcBef>
                <a:spcPts val="789"/>
              </a:spcBef>
              <a:spcAft>
                <a:spcPts val="175"/>
              </a:spcAft>
            </a:pPr>
            <a:r>
              <a:rPr lang="fi-FI"/>
              <a:t>Toimintakykyä, hyvinvointia ja kuntoutumista koskevat tavoitteet on kirjattu yksilöllisesti kunkin asiakkaan asiakassuunnitelmaan, ja sieltä suunnitellut tehtävät nostetaan asiakkaan hoito- ja palvelusuunnitelmaan, jolloin ne näkyvät hoitajilla kotikäynneillä. Tavoitteet liittyvät päivittäiseen liikkumiseen, ulkoiluun ja kuntouttamiseen. Tavoitteiden toteutumista seurataan pääasiassa henkilökunnan suorittaman havainnoinnin perusteella sekä kirjauksilla potilastietojärjestelmään. Asiakkaalla on omien voimavarojensa puitteissa mahdollisuus osallistua läheistensä avustamana yksityisten tahojen tarjoamaan liikunta-, kulttuuri- ja harrastustoimintaan.</a:t>
            </a:r>
          </a:p>
          <a:p>
            <a:pPr marL="0" lvl="1">
              <a:spcBef>
                <a:spcPts val="900"/>
              </a:spcBef>
              <a:spcAft>
                <a:spcPts val="200"/>
              </a:spcAft>
            </a:pPr>
            <a:endParaRPr lang="fi-FI" sz="1200">
              <a:ea typeface="Inter" panose="02000503000000020004" pitchFamily="2" charset="0"/>
            </a:endParaRP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2E593F5-B3AC-F6D3-9AF2-8592448E1089}"/>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63DA40A7-1D27-6AF1-FB21-7CF6DF143D78}"/>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41358E4-97C6-2504-9F48-43C2FFF719E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04BFABD8-4EEE-F943-2760-5F4BE9831BD0}"/>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60F03011-7C4F-0ABD-A43A-D9A84383C321}"/>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AB8FBAB0-DE58-47FC-BA23-AD611B3B2EA0}"/>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96BA71C0-F9F0-9847-DA82-881DBD6C552A}"/>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sp>
        <p:nvSpPr>
          <p:cNvPr id="12" name="Suorakulmio 11">
            <a:extLst>
              <a:ext uri="{FF2B5EF4-FFF2-40B4-BE49-F238E27FC236}">
                <a16:creationId xmlns:a16="http://schemas.microsoft.com/office/drawing/2014/main" id="{3301D377-413A-86BE-C7C4-5143C6F9CD5C}"/>
              </a:ext>
            </a:extLst>
          </p:cNvPr>
          <p:cNvSpPr/>
          <p:nvPr/>
        </p:nvSpPr>
        <p:spPr>
          <a:xfrm>
            <a:off x="6459525" y="3038609"/>
            <a:ext cx="5084775" cy="2896423"/>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a:solidFill>
                  <a:schemeClr val="tx1"/>
                </a:solidFill>
              </a:rPr>
              <a:t>Muut tavat edistää ja tukea asiakkaiden fyysistä, psyykkistä, kognitiivista ja sosiaalista toimintakykyä kotihoidossa:</a:t>
            </a:r>
          </a:p>
          <a:p>
            <a:endParaRPr lang="fi-FI" sz="1200" b="1">
              <a:solidFill>
                <a:schemeClr val="tx1"/>
              </a:solidFill>
            </a:endParaRPr>
          </a:p>
          <a:p>
            <a:endParaRPr lang="fi-FI" sz="1200" b="1">
              <a:solidFill>
                <a:schemeClr val="tx1"/>
              </a:solidFill>
            </a:endParaRPr>
          </a:p>
          <a:p>
            <a:r>
              <a:rPr lang="fi-FI" sz="1200" b="1">
                <a:solidFill>
                  <a:schemeClr val="tx1"/>
                </a:solidFill>
              </a:rPr>
              <a:t> </a:t>
            </a:r>
          </a:p>
        </p:txBody>
      </p:sp>
    </p:spTree>
    <p:extLst>
      <p:ext uri="{BB962C8B-B14F-4D97-AF65-F5344CB8AC3E}">
        <p14:creationId xmlns:p14="http://schemas.microsoft.com/office/powerpoint/2010/main" val="4006654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Ravitsemus</a:t>
            </a:r>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6"/>
            <a:ext cx="11289174" cy="4285842"/>
          </a:xfrm>
        </p:spPr>
        <p:txBody>
          <a:bodyPr numCol="2"/>
          <a:lstStyle/>
          <a:p>
            <a:pPr marL="0" lvl="1">
              <a:lnSpc>
                <a:spcPct val="110000"/>
              </a:lnSpc>
              <a:spcBef>
                <a:spcPts val="789"/>
              </a:spcBef>
              <a:spcAft>
                <a:spcPts val="175"/>
              </a:spcAft>
            </a:pPr>
            <a:r>
              <a:rPr lang="fi-FI"/>
              <a:t>Hyvä ravitsemustila on merkittävässä roolissa ikäihmisen toimintakyvylle ja kotona pärjäämiselle. Ravinto ja ruokailu sekä niihin liittyvä tapakulttuuri ovat tärkeä osa hyvinvointia.</a:t>
            </a:r>
          </a:p>
          <a:p>
            <a:pPr marL="0" lvl="1">
              <a:lnSpc>
                <a:spcPct val="110000"/>
              </a:lnSpc>
              <a:spcBef>
                <a:spcPts val="789"/>
              </a:spcBef>
              <a:spcAft>
                <a:spcPts val="175"/>
              </a:spcAft>
            </a:pPr>
            <a:r>
              <a:rPr lang="fi-FI" b="1"/>
              <a:t>Ikäihmisen ruokahuollon järjestämisestä vastaavat ensisijaisesti ikäihminen itse ja/tai hänen lähipiirinsä</a:t>
            </a:r>
            <a:r>
              <a:rPr lang="fi-FI"/>
              <a:t>. Kotihoito tukee asiakkaan säännöllistä, terveellistä ja monipuolista ravitsemusta asiakkaan tarpeiden mukaan ikäihmisten ravitsemussuositukset huomioiden. Käytännön tehtäviin kuuluvat asiakkaan palvelutarpeen niin vaatiessa esimerkiksi aamu-, ilta- ja välipalojen valmistus, valmiin aterian lämmittäminen tai ateriapalveluun liittyvät tilaukset, aterioiden peruminen ja kauppapalvelun tilaukset tai näissä asioissa asiakkaan avustaminen.</a:t>
            </a:r>
          </a:p>
          <a:p>
            <a:pPr marL="0" lvl="1">
              <a:lnSpc>
                <a:spcPct val="110000"/>
              </a:lnSpc>
              <a:spcBef>
                <a:spcPts val="789"/>
              </a:spcBef>
              <a:spcAft>
                <a:spcPts val="175"/>
              </a:spcAft>
            </a:pPr>
            <a:r>
              <a:rPr lang="fi-FI"/>
              <a:t>Ruokailun järjestämisessä huomioidaan asiakkaiden toiveiden lisäksi erityisruokavaliot (diabetes, autoimmuunisairaudet, ruoka-aineyliherkkyydet, -allergiat ja -intoleranssit) niin, että kaikki osapuolet voivat tuntea olonsa turvalliseksi. Uskontoon tai eettiseen vakaumukseen perustuvat ruokavaliot ovat osa monikulttuurista palvelua, joka otetaan palvelussa huomioon. Asiakkaan erityisruokavaliot ovat kotihoidon työntekijöiden tiedossa ja kirjattuna potilastietojärjestelmään. </a:t>
            </a:r>
          </a:p>
          <a:p>
            <a:pPr marL="0" lvl="1">
              <a:lnSpc>
                <a:spcPct val="110000"/>
              </a:lnSpc>
              <a:spcBef>
                <a:spcPts val="789"/>
              </a:spcBef>
              <a:spcAft>
                <a:spcPts val="175"/>
              </a:spcAft>
            </a:pPr>
            <a:r>
              <a:rPr lang="fi-FI"/>
              <a:t>Kotihoidon henkilökunta huolehtii asiakkaan riittävästä ravitsemuksesta huomioiden ruokailuvälien maksimipituuden. Asiakkaan ravitsemustilaa seurataan yksilöllisten tarpeiden/ohjeiden mukaan. Ravitsemustilan arvioinnissa käytetään painon seurantaa, MNA-ravitsemusmittaria sekä verenpaineen ja tarvittaessa verensokerin seurantaa. Ravitsemustilaa seurataan tarvittaessa tarkemmin lääkärin määräämin verikokein, ja nestelistan avulla.</a:t>
            </a:r>
          </a:p>
          <a:p>
            <a:pPr marL="0" lvl="1">
              <a:lnSpc>
                <a:spcPct val="110000"/>
              </a:lnSpc>
              <a:spcBef>
                <a:spcPts val="900"/>
              </a:spcBef>
              <a:spcAft>
                <a:spcPts val="200"/>
              </a:spcAft>
            </a:pPr>
            <a:r>
              <a:rPr lang="fi-FI" b="1"/>
              <a:t>Lue lisää: </a:t>
            </a:r>
          </a:p>
          <a:p>
            <a:pPr marL="171450" lvl="1" indent="-171450">
              <a:lnSpc>
                <a:spcPct val="110000"/>
              </a:lnSpc>
              <a:spcBef>
                <a:spcPts val="400"/>
              </a:spcBef>
              <a:spcAft>
                <a:spcPts val="200"/>
              </a:spcAft>
              <a:buFont typeface="Arial" panose="020B0604020202020204" pitchFamily="34" charset="0"/>
              <a:buChar char="•"/>
            </a:pPr>
            <a:r>
              <a:rPr lang="fi-FI">
                <a:hlinkClick r:id="rId3"/>
              </a:rPr>
              <a:t>Vireyttä seniorivuosiin - Ikääntyneiden ruokasuositus 4/2020 (Valtion ravitsemusneuvottelukunta) </a:t>
            </a:r>
            <a:endParaRPr lang="fi-FI"/>
          </a:p>
          <a:p>
            <a:pPr marL="171450" lvl="1" indent="-171450">
              <a:lnSpc>
                <a:spcPct val="110000"/>
              </a:lnSpc>
              <a:spcBef>
                <a:spcPts val="400"/>
              </a:spcBef>
              <a:spcAft>
                <a:spcPts val="200"/>
              </a:spcAft>
              <a:buFont typeface="Arial" panose="020B0604020202020204" pitchFamily="34" charset="0"/>
              <a:buChar char="•"/>
            </a:pPr>
            <a:r>
              <a:rPr lang="fi-FI">
                <a:hlinkClick r:id="rId4"/>
              </a:rPr>
              <a:t>Ikääntyneille annetut ravintoaineiden saanti- ja ruokasuositukset (Ruokavirasto)</a:t>
            </a:r>
            <a:endParaRPr lang="fi-FI"/>
          </a:p>
          <a:p>
            <a:pPr marL="0" lvl="1">
              <a:spcBef>
                <a:spcPts val="900"/>
              </a:spcBef>
              <a:spcAft>
                <a:spcPts val="200"/>
              </a:spcAft>
            </a:pPr>
            <a:endParaRPr lang="fi-FI" i="1"/>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61BEC54-70AA-7D09-4AB0-FACD4A523533}"/>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4F088AF4-AD53-DC51-D975-538F9B362C4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1955D490-EB76-2627-CBDA-DFC4096D16DD}"/>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EB8BF890-D01B-7572-7326-DBAF9952F219}"/>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F5C37C40-8D8E-B3FE-AE5C-1386455C777A}"/>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AAAE9949-8497-3FF1-96EA-04BB0CC5C7D3}"/>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05DDD2A5-9C79-3D63-3824-C39D784291C4}"/>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sp>
        <p:nvSpPr>
          <p:cNvPr id="14" name="Suorakulmio 13">
            <a:extLst>
              <a:ext uri="{FF2B5EF4-FFF2-40B4-BE49-F238E27FC236}">
                <a16:creationId xmlns:a16="http://schemas.microsoft.com/office/drawing/2014/main" id="{F16B1CCE-4723-E4E3-9CE4-518E7B605279}"/>
              </a:ext>
            </a:extLst>
          </p:cNvPr>
          <p:cNvSpPr/>
          <p:nvPr/>
        </p:nvSpPr>
        <p:spPr>
          <a:xfrm>
            <a:off x="6459525" y="4761822"/>
            <a:ext cx="5132855" cy="1484584"/>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dirty="0">
                <a:solidFill>
                  <a:schemeClr val="tx1"/>
                </a:solidFill>
              </a:rPr>
              <a:t>Ravitsemuksen tukeminen:</a:t>
            </a:r>
          </a:p>
          <a:p>
            <a:r>
              <a:rPr lang="fi-FI" sz="1200" dirty="0">
                <a:solidFill>
                  <a:schemeClr val="tx1"/>
                </a:solidFill>
              </a:rPr>
              <a:t>[Kuvaus yksikkökohtaisista toimintatavoista ravitsemuksen tukemisessa]</a:t>
            </a:r>
          </a:p>
          <a:p>
            <a:endParaRPr lang="fi-FI" sz="1200" b="1" dirty="0">
              <a:solidFill>
                <a:schemeClr val="tx1"/>
              </a:solidFill>
            </a:endParaRPr>
          </a:p>
          <a:p>
            <a:r>
              <a:rPr lang="fi-FI" sz="1200" b="1" dirty="0">
                <a:solidFill>
                  <a:schemeClr val="tx1"/>
                </a:solidFill>
              </a:rPr>
              <a:t> </a:t>
            </a:r>
            <a:r>
              <a:rPr lang="fi-FI" sz="1200" b="1" dirty="0">
                <a:solidFill>
                  <a:schemeClr val="tx1"/>
                </a:solidFill>
                <a:cs typeface="Arial"/>
              </a:rPr>
              <a:t>[</a:t>
            </a:r>
            <a:r>
              <a:rPr lang="fi-FI" sz="1200" dirty="0">
                <a:solidFill>
                  <a:schemeClr val="tx1"/>
                </a:solidFill>
                <a:highlight>
                  <a:srgbClr val="FFFF00"/>
                </a:highlight>
                <a:ea typeface="+mn-lt"/>
                <a:cs typeface="+mn-lt"/>
              </a:rPr>
              <a:t>Miten yksikössänne ennaltaehkäistään ja puututaan haitalliseen päihteiden käyttöön, tupakka- ja nikotiinituotteiden käyttöön tai rahapelaamisen</a:t>
            </a:r>
            <a:r>
              <a:rPr lang="fi-FI" sz="1200" dirty="0">
                <a:solidFill>
                  <a:schemeClr val="tx1"/>
                </a:solidFill>
                <a:ea typeface="+mn-lt"/>
                <a:cs typeface="+mn-lt"/>
              </a:rPr>
              <a:t>]</a:t>
            </a:r>
            <a:endParaRPr lang="fi-FI" sz="1200" dirty="0">
              <a:solidFill>
                <a:schemeClr val="tx1"/>
              </a:solidFill>
              <a:cs typeface="Arial"/>
            </a:endParaRPr>
          </a:p>
          <a:p>
            <a:endParaRPr lang="fi-FI" sz="1200" b="1" dirty="0">
              <a:solidFill>
                <a:schemeClr val="tx1"/>
              </a:solidFill>
            </a:endParaRPr>
          </a:p>
        </p:txBody>
      </p:sp>
    </p:spTree>
    <p:extLst>
      <p:ext uri="{BB962C8B-B14F-4D97-AF65-F5344CB8AC3E}">
        <p14:creationId xmlns:p14="http://schemas.microsoft.com/office/powerpoint/2010/main" val="2198555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Hygieniakäytännöt ja infektioiden torjunta</a:t>
            </a:r>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6"/>
            <a:ext cx="11289174" cy="4285842"/>
          </a:xfrm>
        </p:spPr>
        <p:txBody>
          <a:bodyPr numCol="2"/>
          <a:lstStyle/>
          <a:p>
            <a:pPr marL="0" lvl="1">
              <a:lnSpc>
                <a:spcPct val="110000"/>
              </a:lnSpc>
              <a:spcBef>
                <a:spcPts val="789"/>
              </a:spcBef>
              <a:spcAft>
                <a:spcPts val="175"/>
              </a:spcAft>
            </a:pPr>
            <a:r>
              <a:rPr lang="fi-FI"/>
              <a:t>Säännöllinen ja suunnitelmallinen siivous ja tekstiilien puhtaanapito ovat olennainen osa asiakkaiden hyvinvointia ja viihtyvyyttä kodeissaan. </a:t>
            </a:r>
          </a:p>
          <a:p>
            <a:pPr marL="0" lvl="1">
              <a:lnSpc>
                <a:spcPct val="110000"/>
              </a:lnSpc>
              <a:spcBef>
                <a:spcPts val="789"/>
              </a:spcBef>
              <a:spcAft>
                <a:spcPts val="175"/>
              </a:spcAft>
            </a:pPr>
            <a:r>
              <a:rPr lang="fi-FI"/>
              <a:t>Kotihoidon palveluun sisältyy kodin yleissiisteydestä huolehtiminen kuten roskien vienti, näkyvien roskien siistiminen, vuoteen sijaus ja lakanoiden vaihto, pyykkihuollon toteutuksessa avustaminen, tiskaus, pöytäpintojen pyyhkiminen ja jääkaapin siisteydestä huolehtiminen. Samoin kotihoito huolehtii wc-tilojen siisteydestä sekä tarvittaessa </a:t>
            </a:r>
            <a:r>
              <a:rPr lang="fi-FI" err="1"/>
              <a:t>portatiivin</a:t>
            </a:r>
            <a:r>
              <a:rPr lang="fi-FI"/>
              <a:t> tyhjennyksestä ja pesusta. Kotihoito neuvoo ja avustaa asiakasta tarvittaessa lisäpalveluissa kuten, laajemman siivouksen tai pyykkihuollon hankkimisessa. Asiakkaiden hoito- ja palvelusuunnitelmiin on kirjattu, miten kotihoito tukee asiakasta hygienian hoidossa.</a:t>
            </a:r>
          </a:p>
          <a:p>
            <a:pPr marL="0" lvl="1">
              <a:lnSpc>
                <a:spcPct val="110000"/>
              </a:lnSpc>
              <a:spcBef>
                <a:spcPts val="789"/>
              </a:spcBef>
              <a:spcAft>
                <a:spcPts val="175"/>
              </a:spcAft>
            </a:pPr>
            <a:r>
              <a:rPr lang="fi-FI"/>
              <a:t>Hyvä hygieniataso ennaltaehkäisee tarttuvien tautien leviämistä. Työntekijät noudattavat kotihoidossa tavanomaisia hygieniakäytänteitä, joita ovat hyvä käsihygienia, suojainten käyttö, työskentely aseptisesti ja turvallisesti, pisto- ja viiltovahinkojen estäminen sekä eritetahradesinfektio. Asiakastyössä käytetään työnantajan hankkimia suojavaatteita. Huolenpitotoimenpiteissä käytetään tarvittaessa suojakäsineitä.</a:t>
            </a:r>
          </a:p>
          <a:p>
            <a:pPr marL="0" lvl="1">
              <a:lnSpc>
                <a:spcPct val="110000"/>
              </a:lnSpc>
              <a:spcBef>
                <a:spcPts val="789"/>
              </a:spcBef>
              <a:spcAft>
                <a:spcPts val="175"/>
              </a:spcAft>
            </a:pPr>
            <a:r>
              <a:rPr lang="fi-FI"/>
              <a:t>Ajantasaiset hygieniaohjeistukset henkilöstölle normaali- ja poikkeusoloissa löytyvät Intranetistä. </a:t>
            </a:r>
          </a:p>
          <a:p>
            <a:pPr marL="0" lvl="1">
              <a:lnSpc>
                <a:spcPct val="110000"/>
              </a:lnSpc>
              <a:spcBef>
                <a:spcPts val="900"/>
              </a:spcBef>
              <a:spcAft>
                <a:spcPts val="200"/>
              </a:spcAft>
            </a:pPr>
            <a:r>
              <a:rPr lang="fi-FI" sz="2000" b="1"/>
              <a:t>Infektioiden torjunta</a:t>
            </a:r>
          </a:p>
          <a:p>
            <a:pPr marL="0" lvl="1">
              <a:lnSpc>
                <a:spcPct val="110000"/>
              </a:lnSpc>
              <a:spcBef>
                <a:spcPts val="789"/>
              </a:spcBef>
              <a:spcAft>
                <a:spcPts val="175"/>
              </a:spcAft>
            </a:pPr>
            <a:r>
              <a:rPr lang="fi-FI"/>
              <a:t>Tartuntatautilain 17 §:n mukaan sosiaalihuollon toimintayksikön on torjuttava suunnitelmallisesti hoitoon liittyviä infektioita. Ensisijaisesti infektioita ja tartuntatauteja ennaltaehkäistään noudattamalla tavanomaisia varotoimenpiteitä. Tavanomaisia varotoimia käytetään systemaattisesti kaikkien asiakkaiden kohdalla, jolloin estetään mikrobien tartunta potilaiden, hoitajien ja ympäristön välillä, sekä näiden välityksellä. Keskeisin keino on työntekijöiden hyvä käsihygienia. Henkilökunta on suorittanut infektioiden torjunta -verkkokurssin ja perehdytetty puhtaanapidon toteuttamiseen.</a:t>
            </a: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6FF29F0-5C75-ECD5-A9F1-770E7FDDCB1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33DEF04E-4339-92C4-EB66-1EC1687ECECE}"/>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EC04E8EE-00CC-3C72-9E1B-2569C7E35308}"/>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70797785-827E-B3DD-7D26-CC93E370C3BF}"/>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C5C58DC1-47C1-BFAA-56CF-1B68FBC1F4D9}"/>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7DCDF3B7-182E-E320-58E1-83C25175462D}"/>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36ED21AF-55D3-A58E-4317-45A551AE1356}"/>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sp>
        <p:nvSpPr>
          <p:cNvPr id="29" name="Suorakulmio 28">
            <a:extLst>
              <a:ext uri="{FF2B5EF4-FFF2-40B4-BE49-F238E27FC236}">
                <a16:creationId xmlns:a16="http://schemas.microsoft.com/office/drawing/2014/main" id="{009AE8A4-B8B3-C683-3914-3463D5640832}"/>
              </a:ext>
            </a:extLst>
          </p:cNvPr>
          <p:cNvSpPr/>
          <p:nvPr/>
        </p:nvSpPr>
        <p:spPr>
          <a:xfrm>
            <a:off x="6300470" y="4107619"/>
            <a:ext cx="5281062" cy="1927697"/>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dirty="0">
                <a:solidFill>
                  <a:schemeClr val="tx1"/>
                </a:solidFill>
              </a:rPr>
              <a:t>Ohjeistukset hygieniakäytäntöihin:</a:t>
            </a:r>
          </a:p>
          <a:p>
            <a:r>
              <a:rPr lang="fi-FI" sz="1200" b="1" dirty="0">
                <a:solidFill>
                  <a:schemeClr val="tx1"/>
                </a:solidFill>
                <a:highlight>
                  <a:srgbClr val="FFFF00"/>
                </a:highlight>
                <a:cs typeface="Arial"/>
              </a:rPr>
              <a:t>[</a:t>
            </a:r>
            <a:r>
              <a:rPr lang="en-US" sz="1200" dirty="0" err="1">
                <a:solidFill>
                  <a:schemeClr val="tx1"/>
                </a:solidFill>
                <a:highlight>
                  <a:srgbClr val="FFFF00"/>
                </a:highlight>
                <a:cs typeface="Arial"/>
              </a:rPr>
              <a:t>miten</a:t>
            </a:r>
            <a:r>
              <a:rPr lang="en-US" sz="1200" dirty="0">
                <a:solidFill>
                  <a:schemeClr val="tx1"/>
                </a:solidFill>
                <a:highlight>
                  <a:srgbClr val="FFFF00"/>
                </a:highlight>
                <a:cs typeface="Arial"/>
              </a:rPr>
              <a:t> </a:t>
            </a:r>
            <a:r>
              <a:rPr lang="en-US" sz="1200" dirty="0" err="1">
                <a:solidFill>
                  <a:schemeClr val="tx1"/>
                </a:solidFill>
                <a:highlight>
                  <a:srgbClr val="FFFF00"/>
                </a:highlight>
                <a:cs typeface="Arial"/>
              </a:rPr>
              <a:t>hygieniaohjeiden</a:t>
            </a:r>
            <a:r>
              <a:rPr lang="en-US" sz="1200" dirty="0">
                <a:solidFill>
                  <a:schemeClr val="tx1"/>
                </a:solidFill>
                <a:highlight>
                  <a:srgbClr val="FFFF00"/>
                </a:highlight>
                <a:cs typeface="Arial"/>
              </a:rPr>
              <a:t> ja </a:t>
            </a:r>
            <a:r>
              <a:rPr lang="en-US" sz="1200" dirty="0" err="1">
                <a:solidFill>
                  <a:schemeClr val="tx1"/>
                </a:solidFill>
                <a:highlight>
                  <a:srgbClr val="FFFF00"/>
                </a:highlight>
                <a:cs typeface="Arial"/>
              </a:rPr>
              <a:t>infektiotorjunnan</a:t>
            </a:r>
            <a:r>
              <a:rPr lang="en-US" sz="1200" dirty="0">
                <a:solidFill>
                  <a:schemeClr val="tx1"/>
                </a:solidFill>
                <a:highlight>
                  <a:srgbClr val="FFFF00"/>
                </a:highlight>
                <a:cs typeface="Arial"/>
              </a:rPr>
              <a:t> </a:t>
            </a:r>
            <a:r>
              <a:rPr lang="en-US" sz="1200" dirty="0" err="1">
                <a:solidFill>
                  <a:schemeClr val="tx1"/>
                </a:solidFill>
                <a:highlight>
                  <a:srgbClr val="FFFF00"/>
                </a:highlight>
                <a:cs typeface="Arial"/>
              </a:rPr>
              <a:t>toteutumista</a:t>
            </a:r>
            <a:r>
              <a:rPr lang="en-US" sz="1200" dirty="0">
                <a:solidFill>
                  <a:schemeClr val="tx1"/>
                </a:solidFill>
                <a:highlight>
                  <a:srgbClr val="FFFF00"/>
                </a:highlight>
                <a:cs typeface="Arial"/>
              </a:rPr>
              <a:t> </a:t>
            </a:r>
            <a:r>
              <a:rPr lang="en-US" sz="1200" dirty="0" err="1">
                <a:solidFill>
                  <a:schemeClr val="tx1"/>
                </a:solidFill>
                <a:highlight>
                  <a:srgbClr val="FFFF00"/>
                </a:highlight>
                <a:cs typeface="Arial"/>
              </a:rPr>
              <a:t>seurataan</a:t>
            </a:r>
            <a:r>
              <a:rPr lang="en-US" sz="1200" dirty="0">
                <a:solidFill>
                  <a:schemeClr val="tx1"/>
                </a:solidFill>
                <a:highlight>
                  <a:srgbClr val="FFFF00"/>
                </a:highlight>
                <a:cs typeface="Arial"/>
              </a:rPr>
              <a:t> ]</a:t>
            </a:r>
            <a:endParaRPr lang="fi-FI" sz="1200" b="1" dirty="0">
              <a:solidFill>
                <a:schemeClr val="tx1"/>
              </a:solidFill>
              <a:highlight>
                <a:srgbClr val="FFFF00"/>
              </a:highlight>
              <a:cs typeface="Arial"/>
            </a:endParaRPr>
          </a:p>
          <a:p>
            <a:endParaRPr lang="fi-FI" sz="1200" b="1" dirty="0">
              <a:solidFill>
                <a:schemeClr val="tx1"/>
              </a:solidFill>
            </a:endParaRPr>
          </a:p>
          <a:p>
            <a:r>
              <a:rPr lang="fi-FI" sz="1200" dirty="0">
                <a:solidFill>
                  <a:schemeClr val="tx1"/>
                </a:solidFill>
              </a:rPr>
              <a:t>[ohje 1], [ohje 2],</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[jne.]</a:t>
            </a:r>
          </a:p>
          <a:p>
            <a:endParaRPr lang="fi-FI" sz="1200" b="1" dirty="0">
              <a:solidFill>
                <a:schemeClr val="tx1"/>
              </a:solidFill>
            </a:endParaRPr>
          </a:p>
          <a:p>
            <a:r>
              <a:rPr lang="fi-FI" sz="1200" b="1" dirty="0">
                <a:solidFill>
                  <a:schemeClr val="tx1"/>
                </a:solidFill>
                <a:highlight>
                  <a:srgbClr val="FFFF00"/>
                </a:highlight>
              </a:rPr>
              <a:t>Yksikön hygieniayhdyshenkilön </a:t>
            </a:r>
            <a:r>
              <a:rPr lang="fi-FI" sz="1200" b="1" dirty="0">
                <a:solidFill>
                  <a:schemeClr val="tx1"/>
                </a:solidFill>
              </a:rPr>
              <a:t>nimi ja yhteystiedot:</a:t>
            </a:r>
          </a:p>
          <a:p>
            <a:r>
              <a:rPr lang="fi-FI" sz="1200" dirty="0">
                <a:solidFill>
                  <a:schemeClr val="tx1"/>
                </a:solidFill>
              </a:rPr>
              <a:t>[nimi], [puh. numero], [sähköpostiosoite]</a:t>
            </a:r>
          </a:p>
          <a:p>
            <a:endParaRPr lang="fi-FI" sz="1200" b="1" dirty="0">
              <a:solidFill>
                <a:schemeClr val="tx1"/>
              </a:solidFill>
            </a:endParaRPr>
          </a:p>
          <a:p>
            <a:r>
              <a:rPr lang="fi-FI" sz="1200" b="1" dirty="0">
                <a:solidFill>
                  <a:schemeClr val="tx1"/>
                </a:solidFill>
              </a:rPr>
              <a:t>Siivoustoimija </a:t>
            </a:r>
            <a:r>
              <a:rPr lang="fi-FI" sz="1200" dirty="0">
                <a:solidFill>
                  <a:schemeClr val="tx1"/>
                </a:solidFill>
              </a:rPr>
              <a:t>(toimistoissa ja muissa yleisissä tiloissa)</a:t>
            </a:r>
            <a:r>
              <a:rPr lang="fi-FI" sz="1200" b="1" dirty="0">
                <a:solidFill>
                  <a:schemeClr val="tx1"/>
                </a:solidFill>
              </a:rPr>
              <a:t>:</a:t>
            </a:r>
          </a:p>
          <a:p>
            <a:r>
              <a:rPr lang="fi-FI" sz="1200" dirty="0">
                <a:solidFill>
                  <a:schemeClr val="tx1"/>
                </a:solidFill>
              </a:rPr>
              <a:t>[toimijan/tuottajan nimi]</a:t>
            </a:r>
          </a:p>
          <a:p>
            <a:r>
              <a:rPr lang="fi-FI" sz="1200" b="1" dirty="0">
                <a:solidFill>
                  <a:schemeClr val="tx1"/>
                </a:solidFill>
              </a:rPr>
              <a:t> </a:t>
            </a:r>
          </a:p>
        </p:txBody>
      </p:sp>
    </p:spTree>
    <p:extLst>
      <p:ext uri="{BB962C8B-B14F-4D97-AF65-F5344CB8AC3E}">
        <p14:creationId xmlns:p14="http://schemas.microsoft.com/office/powerpoint/2010/main" val="1331759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Terveyden- ja sairaanhoito</a:t>
            </a:r>
            <a:endParaRPr lang="en-FI"/>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690688"/>
            <a:ext cx="6680934" cy="4541436"/>
          </a:xfrm>
        </p:spPr>
        <p:txBody>
          <a:bodyPr numCol="1"/>
          <a:lstStyle/>
          <a:p>
            <a:pPr marL="0" marR="0" lvl="0" indent="0" algn="l" defTabSz="914286" rtl="0" eaLnBrk="1" fontAlgn="auto" latinLnBrk="0" hangingPunct="1">
              <a:lnSpc>
                <a:spcPct val="110000"/>
              </a:lnSpc>
              <a:spcBef>
                <a:spcPts val="789"/>
              </a:spcBef>
              <a:spcAft>
                <a:spcPts val="175"/>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Kotihoidon asiakkaat kuuluvat julkisen terveydenhuollon piiriin. Kotihoito tekee yhteistyötä terveydenhuollon toimijoiden kanssa. </a:t>
            </a:r>
            <a:r>
              <a:rPr kumimoji="0" lang="fi-FI"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Toimintaohjeet eri tapauksiin taulukossa. </a:t>
            </a:r>
          </a:p>
          <a:p>
            <a:pPr marL="0" marR="0" lvl="0" indent="0" algn="l" defTabSz="914286" rtl="0" eaLnBrk="1" fontAlgn="auto" latinLnBrk="0" hangingPunct="1">
              <a:lnSpc>
                <a:spcPct val="110000"/>
              </a:lnSpc>
              <a:spcBef>
                <a:spcPts val="789"/>
              </a:spcBef>
              <a:spcAft>
                <a:spcPts val="175"/>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Kotihoidon säännöllisten asiakkaiden terveydentilan seuranta ja siihen liittyvät hoitotoimenpiteet toteutetaan asiakkaan asiakas- ja hoito- ja palvelusuunnitelman mukaisesti yhteistyössä lähi- ja sairaanhoitajien sekä kotihoidon vastuulääkärin kanssa. </a:t>
            </a:r>
          </a:p>
          <a:p>
            <a:pPr>
              <a:lnSpc>
                <a:spcPct val="110000"/>
              </a:lnSpc>
              <a:spcBef>
                <a:spcPts val="789"/>
              </a:spcBef>
              <a:spcAft>
                <a:spcPts val="175"/>
              </a:spcAft>
            </a:pPr>
            <a:r>
              <a:rPr lang="fi-FI"/>
              <a:t>Kotihoidon sairaanhoidollinen sisältö kattaa mm. kotona tapahtuvan palvelun luonne huomioiden, sairauksien tutkimuksen, lääketieteellinen taudinmäärityksen, sairauksien hoidon ja toimintakyvyn tukemisen. Sairaanhoidolliseen palveluun sisältyy hoidon tarpeen arviota ja hoidon toteuttamista tukevien testien tekemistä kuten mieliala- ja muistitestit, RAI-toimintakykyarvio ja painon seuranta. Lääkehoito on kuvattu erikseen seuraavalla sivulla. </a:t>
            </a:r>
          </a:p>
          <a:p>
            <a:pPr>
              <a:lnSpc>
                <a:spcPct val="110000"/>
              </a:lnSpc>
              <a:spcBef>
                <a:spcPts val="789"/>
              </a:spcBef>
              <a:spcAft>
                <a:spcPts val="175"/>
              </a:spcAft>
            </a:pPr>
            <a:r>
              <a:rPr lang="fi-FI" b="1"/>
              <a:t>Pitkäaikaissairaiden</a:t>
            </a:r>
            <a:r>
              <a:rPr lang="fi-FI"/>
              <a:t> säännöllisten kontrollien ja seurantojen toteutumista valvoo sairaanhoitaja ja toteutus hoidetaan yhdessä lähihoitajien kanssa. Kotihoidon henkilöstö huolehtii määräaikaiskäynneistä ja niitä edeltävistä kokeista, seurannoista ja tarvittavista testeistä. Terveydenhuollon ammattilainen laatii hoitotarvikesuunnitelman ja arvioi hoitotarvikkeiden tarpeen. Suunnitelman mukaiset pitkäaikaisen sairauden hoitoon tarvittavat hoitotarvikkeet myönnetään hoitotarvikejakelun ohjeiden mukaisesti.</a:t>
            </a: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117623C-BF7D-675A-6EA2-95A43B00CBB5}"/>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AE9FB064-09E2-FDC0-FF08-6861E4C4E6C2}"/>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232829D7-DC47-D573-DC1B-14F087782AE8}"/>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1CEE5B93-2857-E530-B454-973CDBE2194D}"/>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D911EFE6-CFA2-7318-2C14-12C1D0F3F7BC}"/>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2D093C5F-9F44-3986-67CF-CBC4CEDA612D}"/>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Box 3">
            <a:extLst>
              <a:ext uri="{FF2B5EF4-FFF2-40B4-BE49-F238E27FC236}">
                <a16:creationId xmlns:a16="http://schemas.microsoft.com/office/drawing/2014/main" id="{92EFC392-6159-70EE-EA61-8A0B4662D903}"/>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graphicFrame>
        <p:nvGraphicFramePr>
          <p:cNvPr id="5" name="Taulukko 10">
            <a:extLst>
              <a:ext uri="{FF2B5EF4-FFF2-40B4-BE49-F238E27FC236}">
                <a16:creationId xmlns:a16="http://schemas.microsoft.com/office/drawing/2014/main" id="{05D56398-AAD1-130F-BFC1-412500501891}"/>
              </a:ext>
            </a:extLst>
          </p:cNvPr>
          <p:cNvGraphicFramePr>
            <a:graphicFrameLocks noGrp="1"/>
          </p:cNvGraphicFramePr>
          <p:nvPr>
            <p:extLst>
              <p:ext uri="{D42A27DB-BD31-4B8C-83A1-F6EECF244321}">
                <p14:modId xmlns:p14="http://schemas.microsoft.com/office/powerpoint/2010/main" val="2364214770"/>
              </p:ext>
            </p:extLst>
          </p:nvPr>
        </p:nvGraphicFramePr>
        <p:xfrm>
          <a:off x="7162800" y="973826"/>
          <a:ext cx="4608240" cy="5415222"/>
        </p:xfrm>
        <a:graphic>
          <a:graphicData uri="http://schemas.openxmlformats.org/drawingml/2006/table">
            <a:tbl>
              <a:tblPr firstRow="1" bandRow="1">
                <a:tableStyleId>{7DF18680-E054-41AD-8BC1-D1AEF772440D}</a:tableStyleId>
              </a:tblPr>
              <a:tblGrid>
                <a:gridCol w="1079500">
                  <a:extLst>
                    <a:ext uri="{9D8B030D-6E8A-4147-A177-3AD203B41FA5}">
                      <a16:colId xmlns:a16="http://schemas.microsoft.com/office/drawing/2014/main" val="1243901007"/>
                    </a:ext>
                  </a:extLst>
                </a:gridCol>
                <a:gridCol w="1839578">
                  <a:extLst>
                    <a:ext uri="{9D8B030D-6E8A-4147-A177-3AD203B41FA5}">
                      <a16:colId xmlns:a16="http://schemas.microsoft.com/office/drawing/2014/main" val="1255032193"/>
                    </a:ext>
                  </a:extLst>
                </a:gridCol>
                <a:gridCol w="1689162">
                  <a:extLst>
                    <a:ext uri="{9D8B030D-6E8A-4147-A177-3AD203B41FA5}">
                      <a16:colId xmlns:a16="http://schemas.microsoft.com/office/drawing/2014/main" val="1418498046"/>
                    </a:ext>
                  </a:extLst>
                </a:gridCol>
              </a:tblGrid>
              <a:tr h="390868">
                <a:tc>
                  <a:txBody>
                    <a:bodyPr/>
                    <a:lstStyle/>
                    <a:p>
                      <a:pPr marL="0" algn="ctr" defTabSz="914286" rtl="0" eaLnBrk="1" latinLnBrk="0" hangingPunct="1"/>
                      <a:endParaRPr lang="fi-FI" sz="1800" kern="1200">
                        <a:solidFill>
                          <a:schemeClr val="bg1"/>
                        </a:solidFill>
                        <a:latin typeface="+mn-lt"/>
                        <a:ea typeface="+mn-ea"/>
                        <a:cs typeface="+mn-cs"/>
                      </a:endParaRPr>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800" kern="1200">
                          <a:solidFill>
                            <a:schemeClr val="bg1"/>
                          </a:solidFill>
                          <a:latin typeface="+mn-lt"/>
                          <a:ea typeface="+mn-ea"/>
                          <a:cs typeface="+mn-cs"/>
                        </a:rPr>
                        <a:t>Ohjeistus</a:t>
                      </a:r>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fi-FI" sz="1100" b="1">
                        <a:solidFill>
                          <a:schemeClr val="bg1"/>
                        </a:solidFill>
                      </a:endParaRPr>
                    </a:p>
                  </a:txBody>
                  <a:tcPr>
                    <a:lnL w="12700" cap="flat" cmpd="sng" algn="ctr">
                      <a:solidFill>
                        <a:srgbClr val="EDEDFC"/>
                      </a:solidFill>
                      <a:prstDash val="solid"/>
                      <a:round/>
                      <a:headEnd type="none" w="med" len="med"/>
                      <a:tailEnd type="none" w="med" len="med"/>
                    </a:lnL>
                    <a:solidFill>
                      <a:schemeClr val="accent5"/>
                    </a:solidFill>
                  </a:tcPr>
                </a:tc>
                <a:extLst>
                  <a:ext uri="{0D108BD9-81ED-4DB2-BD59-A6C34878D82A}">
                    <a16:rowId xmlns:a16="http://schemas.microsoft.com/office/drawing/2014/main" val="401119231"/>
                  </a:ext>
                </a:extLst>
              </a:tr>
              <a:tr h="386914">
                <a:tc>
                  <a:txBody>
                    <a:bodyPr/>
                    <a:lstStyle/>
                    <a:p>
                      <a:endParaRPr lang="fi-FI">
                        <a:solidFill>
                          <a:schemeClr val="bg1"/>
                        </a:solidFill>
                      </a:endParaRPr>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100" b="1">
                          <a:solidFill>
                            <a:schemeClr val="bg1"/>
                          </a:solidFill>
                        </a:rPr>
                        <a:t>Asiakkaalle</a:t>
                      </a:r>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fi-FI" sz="1100" b="1">
                          <a:solidFill>
                            <a:schemeClr val="bg1"/>
                          </a:solidFill>
                        </a:rPr>
                        <a:t>Työntekijälle</a:t>
                      </a:r>
                    </a:p>
                  </a:txBody>
                  <a:tcPr>
                    <a:lnL w="12700" cap="flat" cmpd="sng" algn="ctr">
                      <a:solidFill>
                        <a:srgbClr val="EDEDFC"/>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678965894"/>
                  </a:ext>
                </a:extLst>
              </a:tr>
              <a:tr h="1159360">
                <a:tc>
                  <a:txBody>
                    <a:bodyPr/>
                    <a:lstStyle/>
                    <a:p>
                      <a:pPr marL="0" marR="0" lvl="0" indent="0" algn="l" defTabSz="914286" rtl="0" eaLnBrk="1" fontAlgn="auto" latinLnBrk="0" hangingPunct="1">
                        <a:lnSpc>
                          <a:spcPct val="107000"/>
                        </a:lnSpc>
                        <a:spcBef>
                          <a:spcPts val="0"/>
                        </a:spcBef>
                        <a:spcAft>
                          <a:spcPts val="800"/>
                        </a:spcAft>
                        <a:buClrTx/>
                        <a:buSzTx/>
                        <a:buFontTx/>
                        <a:buNone/>
                        <a:tabLst/>
                        <a:defRPr/>
                      </a:pPr>
                      <a:r>
                        <a:rPr kumimoji="0" lang="fi-FI" sz="1100" b="1" i="0" u="none" strike="noStrike" kern="100" cap="none" spc="0" normalizeH="0" baseline="0" noProof="0">
                          <a:ln>
                            <a:noFill/>
                          </a:ln>
                          <a:solidFill>
                            <a:srgbClr val="FFFFFF"/>
                          </a:solidFill>
                          <a:effectLst/>
                          <a:uLnTx/>
                          <a:uFillTx/>
                          <a:latin typeface="+mn-lt"/>
                          <a:ea typeface="+mn-ea"/>
                          <a:cs typeface="+mn-cs"/>
                        </a:rPr>
                        <a:t>Akuutti henkeä uhkaava tilanne</a:t>
                      </a:r>
                      <a:endParaRPr kumimoji="0" lang="fi-FI" sz="1100" b="1"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fi-FI" sz="1000" i="1"/>
                        <a:t>Hätätilanteessa soitetaan 112. </a:t>
                      </a:r>
                    </a:p>
                    <a:p>
                      <a:r>
                        <a:rPr lang="fi-FI" sz="1000" i="1"/>
                        <a:t>Ensihoito arvioi ikäihmisen hoidon- ja jatkohoidon tarpeen.</a:t>
                      </a:r>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i-FI" sz="1000" i="1"/>
                        <a:t>Hätätilanteessa soitetaan 112. </a:t>
                      </a:r>
                    </a:p>
                    <a:p>
                      <a:r>
                        <a:rPr lang="fi-FI" sz="1000" i="1"/>
                        <a:t>Ensihoito arvioi ikäihmisen hoidon- ja jatkohoidon tarpeen.</a:t>
                      </a:r>
                    </a:p>
                    <a:p>
                      <a:endParaRPr lang="fi-FI" sz="1000" i="1"/>
                    </a:p>
                  </a:txBody>
                  <a:tcPr>
                    <a:lnL w="12700" cap="flat" cmpd="sng" algn="ctr">
                      <a:solidFill>
                        <a:srgbClr val="EDEDFC"/>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600226"/>
                  </a:ext>
                </a:extLst>
              </a:tr>
              <a:tr h="1159360">
                <a:tc>
                  <a:txBody>
                    <a:bodyPr/>
                    <a:lstStyle/>
                    <a:p>
                      <a:pPr marL="0" marR="0" lvl="0" indent="0" algn="l" defTabSz="914286" rtl="0" eaLnBrk="1" fontAlgn="auto" latinLnBrk="0" hangingPunct="1">
                        <a:lnSpc>
                          <a:spcPct val="107000"/>
                        </a:lnSpc>
                        <a:spcBef>
                          <a:spcPts val="0"/>
                        </a:spcBef>
                        <a:spcAft>
                          <a:spcPts val="800"/>
                        </a:spcAft>
                        <a:buClrTx/>
                        <a:buSzTx/>
                        <a:buFontTx/>
                        <a:buNone/>
                        <a:tabLst/>
                        <a:defRPr/>
                      </a:pPr>
                      <a:r>
                        <a:rPr kumimoji="0" lang="fi-FI" sz="1100" b="1" i="0" u="none" strike="noStrike" kern="100" cap="none" spc="0" normalizeH="0" baseline="0" noProof="0">
                          <a:ln>
                            <a:noFill/>
                          </a:ln>
                          <a:solidFill>
                            <a:srgbClr val="FFFFFF"/>
                          </a:solidFill>
                          <a:effectLst/>
                          <a:uLnTx/>
                          <a:uFillTx/>
                          <a:latin typeface="+mn-lt"/>
                          <a:ea typeface="+mn-ea"/>
                          <a:cs typeface="+mn-cs"/>
                        </a:rPr>
                        <a:t>Sairaan-hoidon tarve</a:t>
                      </a:r>
                      <a:endParaRPr kumimoji="0" lang="fi-FI" sz="1100" b="1"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a:p>
                      <a:endParaRPr lang="fi-FI"/>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Asiakas on yhteydessä kotihoitoon.</a:t>
                      </a:r>
                    </a:p>
                    <a:p>
                      <a:pPr marL="0" marR="0" lvl="0" indent="0" algn="l" defTabSz="914286" rtl="0" eaLnBrk="1" fontAlgn="auto" latinLnBrk="0" hangingPunct="1">
                        <a:lnSpc>
                          <a:spcPct val="100000"/>
                        </a:lnSpc>
                        <a:spcBef>
                          <a:spcPts val="0"/>
                        </a:spcBef>
                        <a:spcAft>
                          <a:spcPts val="0"/>
                        </a:spcAft>
                        <a:buClrTx/>
                        <a:buSzTx/>
                        <a:buFontTx/>
                        <a:buNone/>
                        <a:tabLst/>
                        <a:defRPr/>
                      </a:pPr>
                      <a:endParaRPr lang="fi-FI" sz="1000" i="1" kern="100">
                        <a:effectLst/>
                      </a:endParaRPr>
                    </a:p>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Päivystysapu 116117</a:t>
                      </a:r>
                    </a:p>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(Terveysneuvonta, digi yms.)</a:t>
                      </a:r>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Lääkärin konsultaatiot virka-aikana</a:t>
                      </a:r>
                      <a:endParaRPr lang="fi-FI" sz="1000" i="1" kern="100">
                        <a:effectLst/>
                        <a:latin typeface="Calibri" panose="020F0502020204030204" pitchFamily="34" charset="0"/>
                        <a:ea typeface="Calibri" panose="020F0502020204030204" pitchFamily="34" charset="0"/>
                        <a:cs typeface="Arial" panose="020B0604020202020204" pitchFamily="34" charset="0"/>
                      </a:endParaRPr>
                    </a:p>
                    <a:p>
                      <a:endParaRPr lang="fi-FI" sz="1000" i="1"/>
                    </a:p>
                  </a:txBody>
                  <a:tcPr>
                    <a:lnL w="12700" cap="flat" cmpd="sng" algn="ctr">
                      <a:solidFill>
                        <a:srgbClr val="EDEDFC"/>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4326654"/>
                  </a:ext>
                </a:extLst>
              </a:tr>
              <a:tr h="1159360">
                <a:tc>
                  <a:txBody>
                    <a:bodyPr/>
                    <a:lstStyle/>
                    <a:p>
                      <a:pPr marL="0" marR="0" lvl="0" indent="0" algn="l" defTabSz="914286" rtl="0" eaLnBrk="1" fontAlgn="auto" latinLnBrk="0" hangingPunct="1">
                        <a:lnSpc>
                          <a:spcPct val="107000"/>
                        </a:lnSpc>
                        <a:spcBef>
                          <a:spcPts val="0"/>
                        </a:spcBef>
                        <a:spcAft>
                          <a:spcPts val="800"/>
                        </a:spcAft>
                        <a:buClrTx/>
                        <a:buSzTx/>
                        <a:buFontTx/>
                        <a:buNone/>
                        <a:tabLst/>
                        <a:defRPr/>
                      </a:pPr>
                      <a:r>
                        <a:rPr kumimoji="0" lang="fi-FI" sz="1100" b="1" i="0" u="none" strike="noStrike" kern="100" cap="none" spc="0" normalizeH="0" baseline="0" noProof="0">
                          <a:ln>
                            <a:noFill/>
                          </a:ln>
                          <a:solidFill>
                            <a:srgbClr val="FFFFFF"/>
                          </a:solidFill>
                          <a:effectLst/>
                          <a:uLnTx/>
                          <a:uFillTx/>
                          <a:latin typeface="+mn-lt"/>
                          <a:ea typeface="+mn-ea"/>
                          <a:cs typeface="+mn-cs"/>
                        </a:rPr>
                        <a:t>Suun terveyden-huolto</a:t>
                      </a:r>
                      <a:endParaRPr kumimoji="0" lang="fi-FI" sz="1100" b="1"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a:p>
                      <a:endParaRPr lang="fi-FI"/>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Eloisan hammashoidon ajanvaraus:</a:t>
                      </a:r>
                      <a:endParaRPr lang="fi-FI" sz="1000" i="1"/>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Konsultointi asiakkaiden suun- ja hampaidenhoitoon liittyvissä asioissa</a:t>
                      </a:r>
                      <a:endParaRPr lang="fi-FI" sz="1000" i="1" kern="100">
                        <a:effectLst/>
                        <a:latin typeface="Calibri" panose="020F0502020204030204" pitchFamily="34" charset="0"/>
                        <a:ea typeface="Calibri" panose="020F0502020204030204" pitchFamily="34" charset="0"/>
                        <a:cs typeface="Arial" panose="020B0604020202020204" pitchFamily="34" charset="0"/>
                      </a:endParaRPr>
                    </a:p>
                    <a:p>
                      <a:endParaRPr lang="fi-FI" sz="1000" i="1"/>
                    </a:p>
                  </a:txBody>
                  <a:tcPr>
                    <a:lnL w="12700" cap="flat" cmpd="sng" algn="ctr">
                      <a:solidFill>
                        <a:srgbClr val="EDEDFC"/>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5918109"/>
                  </a:ext>
                </a:extLst>
              </a:tr>
              <a:tr h="1159360">
                <a:tc>
                  <a:txBody>
                    <a:bodyPr/>
                    <a:lstStyle/>
                    <a:p>
                      <a:pPr marL="0" marR="0" lvl="0" indent="0" algn="l" defTabSz="914286" rtl="0" eaLnBrk="1" fontAlgn="auto" latinLnBrk="0" hangingPunct="1">
                        <a:lnSpc>
                          <a:spcPct val="107000"/>
                        </a:lnSpc>
                        <a:spcBef>
                          <a:spcPts val="0"/>
                        </a:spcBef>
                        <a:spcAft>
                          <a:spcPts val="800"/>
                        </a:spcAft>
                        <a:buClrTx/>
                        <a:buSzTx/>
                        <a:buFontTx/>
                        <a:buNone/>
                        <a:tabLst/>
                        <a:defRPr/>
                      </a:pPr>
                      <a:r>
                        <a:rPr kumimoji="0" lang="fi-FI" sz="1100" b="1" i="0" u="none" strike="noStrike" kern="100" cap="none" spc="0" normalizeH="0" baseline="0" noProof="0">
                          <a:ln>
                            <a:noFill/>
                          </a:ln>
                          <a:solidFill>
                            <a:srgbClr val="FFFFFF"/>
                          </a:solidFill>
                          <a:effectLst/>
                          <a:uLnTx/>
                          <a:uFillTx/>
                          <a:latin typeface="+mn-lt"/>
                          <a:ea typeface="+mn-ea"/>
                          <a:cs typeface="+mn-cs"/>
                        </a:rPr>
                        <a:t>Äkillinen kuoleman-tapaus</a:t>
                      </a:r>
                      <a:endParaRPr kumimoji="0" lang="fi-FI" sz="1100" b="1"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fi-FI" sz="1000" i="1"/>
                        <a:t>- </a:t>
                      </a:r>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dirty="0">
                          <a:effectLst/>
                        </a:rPr>
                        <a:t>Kirjalliset ohjeet -missä? </a:t>
                      </a:r>
                      <a:endParaRPr lang="fi-FI" sz="1000" i="1" kern="100" dirty="0">
                        <a:effectLst/>
                        <a:latin typeface="Calibri" panose="020F0502020204030204" pitchFamily="34" charset="0"/>
                        <a:ea typeface="Calibri" panose="020F0502020204030204" pitchFamily="34" charset="0"/>
                        <a:cs typeface="Arial" panose="020B0604020202020204" pitchFamily="34" charset="0"/>
                      </a:endParaRPr>
                    </a:p>
                    <a:p>
                      <a:endParaRPr lang="fi-FI" sz="1000" i="1" dirty="0"/>
                    </a:p>
                  </a:txBody>
                  <a:tcPr>
                    <a:lnL w="12700" cap="flat" cmpd="sng" algn="ctr">
                      <a:solidFill>
                        <a:srgbClr val="EDEDFC"/>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89359"/>
                  </a:ext>
                </a:extLst>
              </a:tr>
            </a:tbl>
          </a:graphicData>
        </a:graphic>
      </p:graphicFrame>
      <p:sp>
        <p:nvSpPr>
          <p:cNvPr id="28" name="Suorakulmio 28">
            <a:extLst>
              <a:ext uri="{FF2B5EF4-FFF2-40B4-BE49-F238E27FC236}">
                <a16:creationId xmlns:a16="http://schemas.microsoft.com/office/drawing/2014/main" id="{7247362E-05EE-52FC-D74A-6DB8F47DE6FC}"/>
              </a:ext>
            </a:extLst>
          </p:cNvPr>
          <p:cNvSpPr/>
          <p:nvPr/>
        </p:nvSpPr>
        <p:spPr>
          <a:xfrm>
            <a:off x="515602" y="5384801"/>
            <a:ext cx="6434159" cy="847323"/>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a:solidFill>
                  <a:schemeClr val="tx1"/>
                </a:solidFill>
              </a:rPr>
              <a:t>Saattohoito: </a:t>
            </a:r>
          </a:p>
          <a:p>
            <a:r>
              <a:rPr lang="fi-FI" sz="1200">
                <a:solidFill>
                  <a:schemeClr val="tx1"/>
                </a:solidFill>
              </a:rPr>
              <a:t>[Korjaa ja täydennä tietoja tähän ja oikealla olevaan taulukkoon - </a:t>
            </a:r>
            <a:r>
              <a:rPr lang="fi-FI" sz="1200" i="1">
                <a:solidFill>
                  <a:schemeClr val="tx1"/>
                </a:solidFill>
              </a:rPr>
              <a:t>Kotihoito toteuttaa tarvittaessa myös kotisaattohoitoa. Saattohoitopäätös on lääketieteellinen hoitopäätös, joka on osa palliatiivista eli oireenmukaista hoitoa. Yksiköihin on laadittu opas saattohoidosta.</a:t>
            </a:r>
            <a:r>
              <a:rPr lang="fi-FI" sz="1200">
                <a:solidFill>
                  <a:schemeClr val="tx1"/>
                </a:solidFill>
              </a:rPr>
              <a:t>]</a:t>
            </a:r>
          </a:p>
          <a:p>
            <a:endParaRPr lang="fi-FI" sz="1200" b="1">
              <a:solidFill>
                <a:schemeClr val="tx1"/>
              </a:solidFill>
            </a:endParaRPr>
          </a:p>
        </p:txBody>
      </p:sp>
    </p:spTree>
    <p:extLst>
      <p:ext uri="{BB962C8B-B14F-4D97-AF65-F5344CB8AC3E}">
        <p14:creationId xmlns:p14="http://schemas.microsoft.com/office/powerpoint/2010/main" val="3542811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Lääkehoito</a:t>
            </a:r>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6"/>
            <a:ext cx="11289174" cy="4320324"/>
          </a:xfrm>
        </p:spPr>
        <p:txBody>
          <a:bodyPr numCol="2"/>
          <a:lstStyle/>
          <a:p>
            <a:pPr>
              <a:lnSpc>
                <a:spcPct val="107000"/>
              </a:lnSpc>
              <a:spcAft>
                <a:spcPts val="800"/>
              </a:spcAft>
            </a:pPr>
            <a:r>
              <a:rPr lang="fi-FI" b="1"/>
              <a:t>Kotihoitoon on laadittu yksikkökohtainen lääkehoitosuunnitelma </a:t>
            </a:r>
            <a:r>
              <a:rPr lang="fi-FI"/>
              <a:t>sosiaali- ja terveysministeriön </a:t>
            </a:r>
            <a:r>
              <a:rPr lang="fi-FI">
                <a:hlinkClick r:id="rId3"/>
              </a:rPr>
              <a:t>Turvallinen lääkehoito -oppaan</a:t>
            </a:r>
            <a:r>
              <a:rPr lang="fi-FI"/>
              <a:t> mukaisesti, ja kotihoidon yksiköihin on nimetty lääkehoidosta vastaavat hoitajat. Lääkehoitosuunnitelmassa on kuvattu lääkehoidon toteuttamisen periaatteet sekä lääkehoitoon liittyvä vastuunjako sekä vaatimukset turvallisen lääkehoidon toteuttamiseen liittyen. Lääkehoitosuunnitelma päivitetään vuosittain ja muutostilanteissa tarvittaessa useammin.</a:t>
            </a:r>
          </a:p>
          <a:p>
            <a:pPr>
              <a:lnSpc>
                <a:spcPct val="107000"/>
              </a:lnSpc>
              <a:spcAft>
                <a:spcPts val="800"/>
              </a:spcAft>
            </a:pPr>
            <a:r>
              <a:rPr lang="fi-FI"/>
              <a:t>Jokainen lääkehoitoon osallistuva työntekijä on velvollinen suorittamaan </a:t>
            </a:r>
            <a:r>
              <a:rPr lang="fi-FI" err="1"/>
              <a:t>LOVe</a:t>
            </a:r>
            <a:r>
              <a:rPr lang="fi-FI"/>
              <a:t>-lääkehoidon koulutuksen ja siihen liittyvän näytön työsuhteen alussa sekä tentit viiden vuoden välein. Hyväksyttyjen tentti- ja näyttösuoritusten perusteella vanhuspalveluiden lääkäri myöntää luvat lääkehoitoa varten. </a:t>
            </a:r>
          </a:p>
          <a:p>
            <a:pPr>
              <a:lnSpc>
                <a:spcPct val="107000"/>
              </a:lnSpc>
              <a:spcAft>
                <a:spcPts val="800"/>
              </a:spcAft>
            </a:pPr>
            <a:r>
              <a:rPr lang="fi-FI"/>
              <a:t>Kotihoidossa jokainen lääkehoitoa toteuttava työntekijä on vastuussa lääkehoidon toteuttamisesta omalta osaltaan. Eloisan kotihoidon vastaava ylilääkäri vastaa yksikön lääkehoidon kokonaisuudesta ja vahvistaa allekirjoituksellaan yksikön lääkehoitosuunnitelman. Kotihoidon esihenkilö valvoo suunnitelman toteutumista ja henkilökunnan lääkehoitolupien voimassaoloa ja tekee tarvittavat toimenpiteet, jotta lääkehoitoon osallistuvan henkilökunnan lupa-asiat ovat kunnossa.</a:t>
            </a:r>
          </a:p>
          <a:p>
            <a:pPr>
              <a:lnSpc>
                <a:spcPct val="107000"/>
              </a:lnSpc>
              <a:spcAft>
                <a:spcPts val="800"/>
              </a:spcAft>
            </a:pPr>
            <a:r>
              <a:rPr lang="fi-FI"/>
              <a:t>Kun kotihoito vastaa asiakkaan lääkehoidosta, asiakkaan lääkkeet ovat apteekin annosjakelussa (ANJA), jos lääkitys soveltuu siihen. Asiakkaan päivittäisten lääkkeiden annostelu voidaan toteuttaa myös lääkeautomaatilla oikea-aikaisesti.  </a:t>
            </a:r>
          </a:p>
          <a:p>
            <a:pPr>
              <a:lnSpc>
                <a:spcPct val="107000"/>
              </a:lnSpc>
              <a:spcAft>
                <a:spcPts val="800"/>
              </a:spcAft>
            </a:pPr>
            <a:r>
              <a:rPr lang="fi-FI"/>
              <a:t>Kotihoidon asiakkaan lääkkeet säilytetään asiakkaan kotona. Lääkkeiden säilytys kotona varmistetaan lukittavalla lääkelaatikolla, lääkekaapilla tai muulla asianmukaisella kaapilla. Lääkkeiden säilytyksessä erityistä huomiota tulee kiinnittää lääkkeisiin, jotka vaativat erityiset säilytysolosuhteet, jotka voivat sekoittua toisiin lääkkeisiin (riskilääkkeet/LASA-lääkkeet) tai joihin liittyy väärinkäyttöriski. Väärinkäytöstä epäiltäessä on otettava yhteyttä tilannekeskukseen tai lääkäriin, jonka on ryhdyttävä asian vaatimiin toimenpiteisiin.</a:t>
            </a:r>
          </a:p>
          <a:p>
            <a:pPr marL="0" lvl="1">
              <a:spcBef>
                <a:spcPts val="900"/>
              </a:spcBef>
              <a:spcAft>
                <a:spcPts val="200"/>
              </a:spcAft>
            </a:pPr>
            <a:endParaRPr lang="en-FI"/>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sp>
        <p:nvSpPr>
          <p:cNvPr id="28" name="Suorakulmio 27">
            <a:extLst>
              <a:ext uri="{FF2B5EF4-FFF2-40B4-BE49-F238E27FC236}">
                <a16:creationId xmlns:a16="http://schemas.microsoft.com/office/drawing/2014/main" id="{6C1C9601-7A9E-5A53-CBFA-5082854D5E8A}"/>
              </a:ext>
            </a:extLst>
          </p:cNvPr>
          <p:cNvSpPr/>
          <p:nvPr/>
        </p:nvSpPr>
        <p:spPr>
          <a:xfrm>
            <a:off x="6459525" y="4501663"/>
            <a:ext cx="5162297" cy="1533654"/>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dirty="0">
                <a:solidFill>
                  <a:schemeClr val="tx1"/>
                </a:solidFill>
              </a:rPr>
              <a:t>Lääkehoitoon liittyvät käytännöt:</a:t>
            </a:r>
          </a:p>
          <a:p>
            <a:r>
              <a:rPr lang="fi-FI" sz="1200" dirty="0">
                <a:solidFill>
                  <a:schemeClr val="tx1"/>
                </a:solidFill>
              </a:rPr>
              <a:t>[kirjoita tähän]</a:t>
            </a:r>
          </a:p>
          <a:p>
            <a:r>
              <a:rPr lang="en-US" sz="1200" dirty="0" err="1">
                <a:solidFill>
                  <a:schemeClr val="tx1"/>
                </a:solidFill>
                <a:highlight>
                  <a:srgbClr val="FFFF00"/>
                </a:highlight>
              </a:rPr>
              <a:t>Sosiaalihuollon</a:t>
            </a:r>
            <a:r>
              <a:rPr lang="en-US" sz="1200" dirty="0">
                <a:solidFill>
                  <a:schemeClr val="tx1"/>
                </a:solidFill>
                <a:highlight>
                  <a:srgbClr val="FFFF00"/>
                </a:highlight>
              </a:rPr>
              <a:t> </a:t>
            </a:r>
            <a:r>
              <a:rPr lang="en-US" sz="1200" dirty="0" err="1">
                <a:solidFill>
                  <a:schemeClr val="tx1"/>
                </a:solidFill>
                <a:highlight>
                  <a:srgbClr val="FFFF00"/>
                </a:highlight>
              </a:rPr>
              <a:t>palveluasumisen</a:t>
            </a:r>
            <a:r>
              <a:rPr lang="en-US" sz="1200" dirty="0">
                <a:solidFill>
                  <a:schemeClr val="tx1"/>
                </a:solidFill>
                <a:highlight>
                  <a:srgbClr val="FFFF00"/>
                </a:highlight>
              </a:rPr>
              <a:t> </a:t>
            </a:r>
            <a:r>
              <a:rPr lang="en-US" sz="1200" dirty="0" err="1">
                <a:solidFill>
                  <a:schemeClr val="tx1"/>
                </a:solidFill>
                <a:highlight>
                  <a:srgbClr val="FFFF00"/>
                </a:highlight>
              </a:rPr>
              <a:t>yksikön</a:t>
            </a:r>
            <a:r>
              <a:rPr lang="en-US" sz="1200" dirty="0">
                <a:solidFill>
                  <a:schemeClr val="tx1"/>
                </a:solidFill>
                <a:highlight>
                  <a:srgbClr val="FFFF00"/>
                </a:highlight>
              </a:rPr>
              <a:t> (</a:t>
            </a:r>
            <a:r>
              <a:rPr lang="en-US" sz="1200" dirty="0" err="1">
                <a:solidFill>
                  <a:schemeClr val="tx1"/>
                </a:solidFill>
                <a:highlight>
                  <a:srgbClr val="FFFF00"/>
                </a:highlight>
              </a:rPr>
              <a:t>toimintayksikön</a:t>
            </a:r>
            <a:r>
              <a:rPr lang="en-US" sz="1200" dirty="0">
                <a:solidFill>
                  <a:schemeClr val="tx1"/>
                </a:solidFill>
                <a:highlight>
                  <a:srgbClr val="FFFF00"/>
                </a:highlight>
              </a:rPr>
              <a:t>) </a:t>
            </a:r>
            <a:r>
              <a:rPr lang="en-US" sz="1200" dirty="0" err="1">
                <a:solidFill>
                  <a:schemeClr val="tx1"/>
                </a:solidFill>
                <a:highlight>
                  <a:srgbClr val="FFFF00"/>
                </a:highlight>
              </a:rPr>
              <a:t>rajatun</a:t>
            </a:r>
            <a:r>
              <a:rPr lang="en-US" sz="1200" dirty="0">
                <a:solidFill>
                  <a:schemeClr val="tx1"/>
                </a:solidFill>
                <a:highlight>
                  <a:srgbClr val="FFFF00"/>
                </a:highlight>
              </a:rPr>
              <a:t>  </a:t>
            </a:r>
            <a:endParaRPr lang="fi-FI" sz="1200" dirty="0">
              <a:solidFill>
                <a:schemeClr val="tx1"/>
              </a:solidFill>
              <a:highlight>
                <a:srgbClr val="FFFF00"/>
              </a:highlight>
              <a:cs typeface="Arial"/>
            </a:endParaRPr>
          </a:p>
          <a:p>
            <a:r>
              <a:rPr lang="en-US" sz="1200" dirty="0" err="1">
                <a:solidFill>
                  <a:schemeClr val="tx1"/>
                </a:solidFill>
                <a:highlight>
                  <a:srgbClr val="FFFF00"/>
                </a:highlight>
              </a:rPr>
              <a:t>lääkevaraston</a:t>
            </a:r>
            <a:r>
              <a:rPr lang="en-US" sz="1200" dirty="0">
                <a:solidFill>
                  <a:schemeClr val="tx1"/>
                </a:solidFill>
                <a:highlight>
                  <a:srgbClr val="FFFF00"/>
                </a:highlight>
              </a:rPr>
              <a:t> </a:t>
            </a:r>
            <a:r>
              <a:rPr lang="en-US" sz="1200" dirty="0" err="1">
                <a:solidFill>
                  <a:schemeClr val="tx1"/>
                </a:solidFill>
                <a:highlight>
                  <a:srgbClr val="FFFF00"/>
                </a:highlight>
              </a:rPr>
              <a:t>vastuuhenkilön</a:t>
            </a:r>
            <a:r>
              <a:rPr lang="en-US" sz="1200" dirty="0">
                <a:solidFill>
                  <a:schemeClr val="tx1"/>
                </a:solidFill>
                <a:highlight>
                  <a:srgbClr val="FFFF00"/>
                </a:highlight>
              </a:rPr>
              <a:t> </a:t>
            </a:r>
            <a:r>
              <a:rPr lang="en-US" sz="1200" dirty="0" err="1">
                <a:solidFill>
                  <a:schemeClr val="tx1"/>
                </a:solidFill>
                <a:highlight>
                  <a:srgbClr val="FFFF00"/>
                </a:highlight>
              </a:rPr>
              <a:t>nimi</a:t>
            </a:r>
            <a:r>
              <a:rPr lang="en-US" sz="1200" dirty="0">
                <a:solidFill>
                  <a:schemeClr val="tx1"/>
                </a:solidFill>
                <a:highlight>
                  <a:srgbClr val="FFFF00"/>
                </a:highlight>
              </a:rPr>
              <a:t> </a:t>
            </a:r>
            <a:r>
              <a:rPr lang="fi-FI" sz="1200" b="1" dirty="0">
                <a:solidFill>
                  <a:schemeClr val="tx1"/>
                </a:solidFill>
                <a:highlight>
                  <a:srgbClr val="FFFF00"/>
                </a:highlight>
              </a:rPr>
              <a:t>]</a:t>
            </a:r>
            <a:endParaRPr lang="fi-FI" sz="1200" dirty="0">
              <a:solidFill>
                <a:schemeClr val="tx1"/>
              </a:solidFill>
              <a:highlight>
                <a:srgbClr val="FFFF00"/>
              </a:highlight>
              <a:cs typeface="Arial"/>
            </a:endParaRPr>
          </a:p>
          <a:p>
            <a:endParaRPr lang="fi-FI" sz="1200" b="1" dirty="0">
              <a:solidFill>
                <a:schemeClr val="tx1"/>
              </a:solidFill>
              <a:highlight>
                <a:srgbClr val="FFFF00"/>
              </a:highlight>
            </a:endParaRPr>
          </a:p>
          <a:p>
            <a:endParaRPr lang="fi-FI" sz="1200" b="1" dirty="0">
              <a:solidFill>
                <a:schemeClr val="tx1"/>
              </a:solidFill>
              <a:highlight>
                <a:srgbClr val="FFFF00"/>
              </a:highlight>
            </a:endParaRPr>
          </a:p>
          <a:p>
            <a:endParaRPr lang="fi-FI" sz="1200" b="1" dirty="0">
              <a:solidFill>
                <a:schemeClr val="tx1"/>
              </a:solidFill>
              <a:highlight>
                <a:srgbClr val="FFFF00"/>
              </a:highlight>
            </a:endParaRPr>
          </a:p>
          <a:p>
            <a:endParaRPr lang="fi-FI" sz="1200" b="1" dirty="0">
              <a:solidFill>
                <a:schemeClr val="tx1"/>
              </a:solidFill>
              <a:highlight>
                <a:srgbClr val="FFFF00"/>
              </a:highlight>
            </a:endParaRPr>
          </a:p>
        </p:txBody>
      </p:sp>
    </p:spTree>
    <p:extLst>
      <p:ext uri="{BB962C8B-B14F-4D97-AF65-F5344CB8AC3E}">
        <p14:creationId xmlns:p14="http://schemas.microsoft.com/office/powerpoint/2010/main" val="3541515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95AED58-812F-D99B-2302-CFF27E959B67}"/>
              </a:ext>
            </a:extLst>
          </p:cNvPr>
          <p:cNvSpPr/>
          <p:nvPr/>
        </p:nvSpPr>
        <p:spPr>
          <a:xfrm>
            <a:off x="1575538" y="4994688"/>
            <a:ext cx="1735250" cy="829125"/>
          </a:xfrm>
          <a:prstGeom prst="rect">
            <a:avLst/>
          </a:prstGeom>
          <a:solidFill>
            <a:schemeClr val="bg1"/>
          </a:solidFill>
          <a:ln>
            <a:solidFill>
              <a:schemeClr val="tx1">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100" i="1" dirty="0">
                <a:solidFill>
                  <a:schemeClr val="tx1">
                    <a:lumMod val="75000"/>
                    <a:lumOff val="25000"/>
                  </a:schemeClr>
                </a:solidFill>
              </a:rPr>
              <a:t>Pääset navigoimaan dokumentissa klikkaamalla otsikoita </a:t>
            </a:r>
          </a:p>
        </p:txBody>
      </p:sp>
      <p:sp>
        <p:nvSpPr>
          <p:cNvPr id="49" name="Title 48">
            <a:extLst>
              <a:ext uri="{FF2B5EF4-FFF2-40B4-BE49-F238E27FC236}">
                <a16:creationId xmlns:a16="http://schemas.microsoft.com/office/drawing/2014/main" id="{7E891381-DCA0-18F7-7EBC-7AA48E0AB49E}"/>
              </a:ext>
            </a:extLst>
          </p:cNvPr>
          <p:cNvSpPr>
            <a:spLocks noGrp="1"/>
          </p:cNvSpPr>
          <p:nvPr>
            <p:ph type="title"/>
          </p:nvPr>
        </p:nvSpPr>
        <p:spPr>
          <a:xfrm>
            <a:off x="423659" y="816005"/>
            <a:ext cx="11289174" cy="868004"/>
          </a:xfrm>
        </p:spPr>
        <p:txBody>
          <a:bodyPr vert="horz"/>
          <a:lstStyle/>
          <a:p>
            <a:r>
              <a:rPr lang="fi-FI" sz="2600">
                <a:latin typeface="+mj-lt"/>
                <a:ea typeface="Inter" panose="02000503000000020004" pitchFamily="2" charset="0"/>
              </a:rPr>
              <a:t>Sisällysluettelo</a:t>
            </a:r>
            <a:endParaRPr lang="en-FI"/>
          </a:p>
        </p:txBody>
      </p:sp>
      <p:sp>
        <p:nvSpPr>
          <p:cNvPr id="4" name="TextBox 3">
            <a:extLst>
              <a:ext uri="{FF2B5EF4-FFF2-40B4-BE49-F238E27FC236}">
                <a16:creationId xmlns:a16="http://schemas.microsoft.com/office/drawing/2014/main" id="{83CA2BFC-BBC3-4506-C864-AFC381D87D5F}"/>
              </a:ext>
            </a:extLst>
          </p:cNvPr>
          <p:cNvSpPr txBox="1">
            <a:spLocks/>
          </p:cNvSpPr>
          <p:nvPr/>
        </p:nvSpPr>
        <p:spPr>
          <a:xfrm>
            <a:off x="8576750" y="1984726"/>
            <a:ext cx="3191591" cy="778675"/>
          </a:xfrm>
          <a:prstGeom prst="rect">
            <a:avLst/>
          </a:prstGeom>
          <a:noFill/>
        </p:spPr>
        <p:txBody>
          <a:bodyPr wrap="square" rtlCol="0">
            <a:spAutoFit/>
          </a:bodyPr>
          <a:lstStyle/>
          <a:p>
            <a:pPr marL="0" lvl="1">
              <a:spcAft>
                <a:spcPts val="600"/>
              </a:spcAft>
            </a:pPr>
            <a:r>
              <a:rPr lang="fi-FI" sz="2000" b="1">
                <a:solidFill>
                  <a:schemeClr val="accent3"/>
                </a:solidFill>
                <a:latin typeface="+mj-lt"/>
                <a:ea typeface="Inter" panose="02000503000000020004" pitchFamily="2" charset="0"/>
              </a:rPr>
              <a:t>Kehittäminen ja seuranta</a:t>
            </a:r>
            <a:endParaRPr lang="fi-FI" sz="1200">
              <a:solidFill>
                <a:schemeClr val="accent3"/>
              </a:solidFill>
              <a:latin typeface="+mj-lt"/>
              <a:ea typeface="Inter" panose="02000503000000020004"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id="{B0587810-B5AC-7F2A-A646-39BBE5621D09}"/>
              </a:ext>
            </a:extLst>
          </p:cNvPr>
          <p:cNvSpPr txBox="1">
            <a:spLocks/>
          </p:cNvSpPr>
          <p:nvPr/>
        </p:nvSpPr>
        <p:spPr>
          <a:xfrm>
            <a:off x="4111824" y="2972213"/>
            <a:ext cx="4060125" cy="2956387"/>
          </a:xfrm>
          <a:prstGeom prst="rect">
            <a:avLst/>
          </a:prstGeom>
          <a:noFill/>
        </p:spPr>
        <p:txBody>
          <a:bodyPr wrap="square" rtlCol="0">
            <a:spAutoFit/>
          </a:bodyPr>
          <a:lstStyle/>
          <a:p>
            <a:pPr marL="0" lvl="1">
              <a:lnSpc>
                <a:spcPct val="200000"/>
              </a:lnSpc>
              <a:spcBef>
                <a:spcPts val="900"/>
              </a:spcBef>
              <a:spcAft>
                <a:spcPts val="200"/>
              </a:spcAft>
            </a:pPr>
            <a:r>
              <a:rPr lang="fi-FI" sz="1200" u="sng" dirty="0">
                <a:uFill>
                  <a:solidFill>
                    <a:schemeClr val="bg1"/>
                  </a:solidFill>
                </a:uFill>
                <a:hlinkClick r:id="rId3" action="ppaction://hlinksldjump"/>
              </a:rPr>
              <a:t>Toiminta-ajatus, arvot ja periaatteet……………..…...8</a:t>
            </a:r>
            <a:endParaRPr lang="fi-FI" sz="1200" u="sng" dirty="0">
              <a:uFill>
                <a:solidFill>
                  <a:schemeClr val="bg1"/>
                </a:solidFill>
              </a:uFill>
            </a:endParaRPr>
          </a:p>
          <a:p>
            <a:pPr marL="0" lvl="1">
              <a:lnSpc>
                <a:spcPct val="200000"/>
              </a:lnSpc>
              <a:spcBef>
                <a:spcPts val="900"/>
              </a:spcBef>
              <a:spcAft>
                <a:spcPts val="200"/>
              </a:spcAft>
            </a:pPr>
            <a:r>
              <a:rPr lang="fi-FI" sz="1200" u="sng" dirty="0">
                <a:uFill>
                  <a:solidFill>
                    <a:schemeClr val="bg1"/>
                  </a:solidFill>
                </a:uFill>
                <a:hlinkClick r:id="rId4" action="ppaction://hlinksldjump"/>
              </a:rPr>
              <a:t>Omavalvonnan toimeenpano …...…………………..13</a:t>
            </a:r>
            <a:endParaRPr lang="fi-FI" sz="1200" u="sng" dirty="0">
              <a:uFill>
                <a:solidFill>
                  <a:schemeClr val="bg1"/>
                </a:solidFill>
              </a:uFill>
            </a:endParaRPr>
          </a:p>
          <a:p>
            <a:pPr marL="0" lvl="1">
              <a:lnSpc>
                <a:spcPct val="200000"/>
              </a:lnSpc>
              <a:spcBef>
                <a:spcPts val="900"/>
              </a:spcBef>
              <a:spcAft>
                <a:spcPts val="200"/>
              </a:spcAft>
            </a:pPr>
            <a:r>
              <a:rPr lang="fi-FI" sz="1200" u="sng" dirty="0">
                <a:uFill>
                  <a:solidFill>
                    <a:schemeClr val="bg1"/>
                  </a:solidFill>
                </a:uFill>
                <a:hlinkClick r:id="rId5" action="ppaction://hlinksldjump"/>
              </a:rPr>
              <a:t>Asiakkaan asema ja oikeudet………………………..22</a:t>
            </a:r>
            <a:endParaRPr lang="fi-FI" sz="1200" u="sng" dirty="0">
              <a:uFill>
                <a:solidFill>
                  <a:schemeClr val="bg1"/>
                </a:solidFill>
              </a:uFill>
            </a:endParaRPr>
          </a:p>
          <a:p>
            <a:pPr marL="0" lvl="1">
              <a:lnSpc>
                <a:spcPct val="200000"/>
              </a:lnSpc>
              <a:spcBef>
                <a:spcPts val="900"/>
              </a:spcBef>
              <a:spcAft>
                <a:spcPts val="200"/>
              </a:spcAft>
            </a:pPr>
            <a:r>
              <a:rPr lang="fi-FI" sz="1200" u="sng" dirty="0">
                <a:uFill>
                  <a:solidFill>
                    <a:schemeClr val="bg1"/>
                  </a:solidFill>
                </a:uFill>
                <a:hlinkClick r:id="rId6" action="ppaction://hlinksldjump"/>
              </a:rPr>
              <a:t>Palvelun sisällön omavalvonta..…………………..…29</a:t>
            </a:r>
            <a:endParaRPr lang="fi-FI" sz="1200" u="sng" dirty="0">
              <a:uFill>
                <a:solidFill>
                  <a:schemeClr val="bg1"/>
                </a:solidFill>
              </a:uFill>
            </a:endParaRPr>
          </a:p>
          <a:p>
            <a:pPr marL="0" lvl="1">
              <a:lnSpc>
                <a:spcPct val="200000"/>
              </a:lnSpc>
              <a:spcBef>
                <a:spcPts val="900"/>
              </a:spcBef>
              <a:spcAft>
                <a:spcPts val="200"/>
              </a:spcAft>
            </a:pPr>
            <a:r>
              <a:rPr lang="fi-FI" sz="1200" u="sng" dirty="0">
                <a:uFill>
                  <a:solidFill>
                    <a:schemeClr val="bg1"/>
                  </a:solidFill>
                </a:uFill>
                <a:hlinkClick r:id="rId7" action="ppaction://hlinksldjump"/>
              </a:rPr>
              <a:t>Asiakasturvallisuus……………………………….......37</a:t>
            </a:r>
            <a:endParaRPr lang="fi-FI" sz="1200" u="sng" dirty="0">
              <a:uFill>
                <a:solidFill>
                  <a:schemeClr val="bg1"/>
                </a:solidFill>
              </a:uFill>
            </a:endParaRPr>
          </a:p>
          <a:p>
            <a:pPr marL="0" lvl="1">
              <a:lnSpc>
                <a:spcPct val="200000"/>
              </a:lnSpc>
              <a:spcBef>
                <a:spcPts val="900"/>
              </a:spcBef>
              <a:spcAft>
                <a:spcPts val="200"/>
              </a:spcAft>
            </a:pPr>
            <a:r>
              <a:rPr lang="fi-FI" sz="1200" u="sng" dirty="0">
                <a:uFill>
                  <a:solidFill>
                    <a:schemeClr val="bg1"/>
                  </a:solidFill>
                </a:uFill>
                <a:ea typeface="Inter" panose="02000503000000020004" pitchFamily="2" charset="0"/>
                <a:hlinkClick r:id="rId8" action="ppaction://hlinksldjump"/>
              </a:rPr>
              <a:t>Asiakas- ja potilastietojen käsittely ja kirjaaminen…44</a:t>
            </a:r>
            <a:endParaRPr lang="fi-FI" sz="1200" u="sng" dirty="0">
              <a:uFill>
                <a:solidFill>
                  <a:schemeClr val="bg1"/>
                </a:solidFill>
              </a:uFill>
              <a:ea typeface="Inter" panose="02000503000000020004" pitchFamily="2" charset="0"/>
            </a:endParaRPr>
          </a:p>
        </p:txBody>
      </p:sp>
      <p:sp>
        <p:nvSpPr>
          <p:cNvPr id="7" name="TextBox 6">
            <a:extLst>
              <a:ext uri="{FF2B5EF4-FFF2-40B4-BE49-F238E27FC236}">
                <a16:creationId xmlns:a16="http://schemas.microsoft.com/office/drawing/2014/main" id="{564E4902-3D68-9EFA-D2E6-C2B11A07EBEF}"/>
              </a:ext>
            </a:extLst>
          </p:cNvPr>
          <p:cNvSpPr txBox="1">
            <a:spLocks/>
          </p:cNvSpPr>
          <p:nvPr/>
        </p:nvSpPr>
        <p:spPr>
          <a:xfrm>
            <a:off x="423659" y="1973954"/>
            <a:ext cx="3168000" cy="1015663"/>
          </a:xfrm>
          <a:prstGeom prst="rect">
            <a:avLst/>
          </a:prstGeom>
          <a:noFill/>
        </p:spPr>
        <p:txBody>
          <a:bodyPr wrap="square" rtlCol="0">
            <a:spAutoFit/>
          </a:bodyPr>
          <a:lstStyle/>
          <a:p>
            <a:pPr>
              <a:spcAft>
                <a:spcPts val="600"/>
              </a:spcAft>
            </a:pPr>
            <a:r>
              <a:rPr lang="fi-FI" sz="2000" b="1">
                <a:solidFill>
                  <a:schemeClr val="accent1">
                    <a:lumMod val="50000"/>
                  </a:schemeClr>
                </a:solidFill>
                <a:latin typeface="+mj-lt"/>
                <a:ea typeface="Inter" panose="02000503000000020004" pitchFamily="2" charset="0"/>
                <a:cs typeface="Times New Roman" panose="02020603050405020304" pitchFamily="18" charset="0"/>
              </a:rPr>
              <a:t>Yksikön tiedot</a:t>
            </a:r>
          </a:p>
          <a:p>
            <a:pPr>
              <a:spcAft>
                <a:spcPts val="600"/>
              </a:spcAft>
            </a:pPr>
            <a:endParaRPr lang="fi-FI" sz="1200">
              <a:solidFill>
                <a:schemeClr val="accent1">
                  <a:lumMod val="50000"/>
                </a:schemeClr>
              </a:solidFill>
              <a:latin typeface="+mj-lt"/>
              <a:ea typeface="Inter" panose="02000503000000020004" pitchFamily="2" charset="0"/>
              <a:cs typeface="Times New Roman" panose="02020603050405020304" pitchFamily="18" charset="0"/>
            </a:endParaRPr>
          </a:p>
          <a:p>
            <a:pPr>
              <a:spcAft>
                <a:spcPts val="600"/>
              </a:spcAft>
            </a:pPr>
            <a:endParaRPr lang="en-FI" sz="1200">
              <a:latin typeface="Inter" panose="02000503000000020004" pitchFamily="2" charset="0"/>
              <a:ea typeface="Inter" panose="02000503000000020004" pitchFamily="2" charset="0"/>
            </a:endParaRPr>
          </a:p>
        </p:txBody>
      </p:sp>
      <p:cxnSp>
        <p:nvCxnSpPr>
          <p:cNvPr id="13" name="Straight Connector 12">
            <a:extLst>
              <a:ext uri="{FF2B5EF4-FFF2-40B4-BE49-F238E27FC236}">
                <a16:creationId xmlns:a16="http://schemas.microsoft.com/office/drawing/2014/main" id="{16AC985C-2194-CA51-7341-957CC9136BB1}"/>
              </a:ext>
            </a:extLst>
          </p:cNvPr>
          <p:cNvCxnSpPr>
            <a:cxnSpLocks/>
          </p:cNvCxnSpPr>
          <p:nvPr/>
        </p:nvCxnSpPr>
        <p:spPr>
          <a:xfrm>
            <a:off x="3793281" y="2085277"/>
            <a:ext cx="0" cy="3843323"/>
          </a:xfrm>
          <a:prstGeom prst="line">
            <a:avLst/>
          </a:prstGeom>
          <a:ln w="158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1D1854-BE73-951C-6210-EE0DCA65D51A}"/>
              </a:ext>
            </a:extLst>
          </p:cNvPr>
          <p:cNvCxnSpPr>
            <a:cxnSpLocks/>
          </p:cNvCxnSpPr>
          <p:nvPr/>
        </p:nvCxnSpPr>
        <p:spPr>
          <a:xfrm>
            <a:off x="8300019" y="2085278"/>
            <a:ext cx="0" cy="3843322"/>
          </a:xfrm>
          <a:prstGeom prst="line">
            <a:avLst/>
          </a:prstGeom>
          <a:ln w="158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1DC9D12-00D1-3C63-ED73-EB79BADB4691}"/>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37" name="Rectangle 36">
            <a:extLst>
              <a:ext uri="{FF2B5EF4-FFF2-40B4-BE49-F238E27FC236}">
                <a16:creationId xmlns:a16="http://schemas.microsoft.com/office/drawing/2014/main" id="{BE691117-57D5-E5BF-4E68-C87E34C65852}"/>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38" name="Rectangle 37">
            <a:extLst>
              <a:ext uri="{FF2B5EF4-FFF2-40B4-BE49-F238E27FC236}">
                <a16:creationId xmlns:a16="http://schemas.microsoft.com/office/drawing/2014/main" id="{68C8FBEE-3C51-8CD4-19DB-BA9C2527CA9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39" name="Rectangle 38">
            <a:extLst>
              <a:ext uri="{FF2B5EF4-FFF2-40B4-BE49-F238E27FC236}">
                <a16:creationId xmlns:a16="http://schemas.microsoft.com/office/drawing/2014/main" id="{9D9C19E0-705B-95DA-5792-C2C149F2684A}"/>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40" name="Rectangle 39">
            <a:extLst>
              <a:ext uri="{FF2B5EF4-FFF2-40B4-BE49-F238E27FC236}">
                <a16:creationId xmlns:a16="http://schemas.microsoft.com/office/drawing/2014/main" id="{F250F812-EF16-102E-99D9-579326853F58}"/>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41" name="Rectangle 40">
            <a:extLst>
              <a:ext uri="{FF2B5EF4-FFF2-40B4-BE49-F238E27FC236}">
                <a16:creationId xmlns:a16="http://schemas.microsoft.com/office/drawing/2014/main" id="{B4F76884-DAF1-C26A-763B-8D3DA3B47856}"/>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tx1">
                    <a:lumMod val="65000"/>
                    <a:lumOff val="35000"/>
                  </a:schemeClr>
                </a:solidFill>
                <a:ea typeface="Inter" panose="02000503000000020004" pitchFamily="2" charset="0"/>
              </a:rPr>
              <a:t>Sisällysluettelo</a:t>
            </a:r>
          </a:p>
        </p:txBody>
      </p:sp>
      <p:cxnSp>
        <p:nvCxnSpPr>
          <p:cNvPr id="42" name="Straight Connector 41">
            <a:extLst>
              <a:ext uri="{FF2B5EF4-FFF2-40B4-BE49-F238E27FC236}">
                <a16:creationId xmlns:a16="http://schemas.microsoft.com/office/drawing/2014/main" id="{DCF7AC07-0FE3-EEA4-5B33-8A225401575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280A89-72E7-DD14-5C6D-9A20A9486F52}"/>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796AB2B-C581-940C-90D3-789C5183B031}"/>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9C6974-4BE7-C054-263C-9D8885FF4CA5}"/>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4ABEF6-8B62-2335-3170-A6D92F6CC894}"/>
              </a:ext>
            </a:extLst>
          </p:cNvPr>
          <p:cNvCxnSpPr>
            <a:cxnSpLocks/>
          </p:cNvCxnSpPr>
          <p:nvPr/>
        </p:nvCxnSpPr>
        <p:spPr>
          <a:xfrm flipH="1">
            <a:off x="2434623" y="518181"/>
            <a:ext cx="9758676"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E41B4F-28D1-AF66-FE1F-CFD3739E2173}"/>
              </a:ext>
            </a:extLst>
          </p:cNvPr>
          <p:cNvSpPr txBox="1"/>
          <p:nvPr/>
        </p:nvSpPr>
        <p:spPr>
          <a:xfrm>
            <a:off x="4060761" y="1984726"/>
            <a:ext cx="4060127" cy="778675"/>
          </a:xfrm>
          <a:prstGeom prst="rect">
            <a:avLst/>
          </a:prstGeom>
          <a:noFill/>
        </p:spPr>
        <p:txBody>
          <a:bodyPr wrap="square">
            <a:spAutoFit/>
          </a:bodyPr>
          <a:lstStyle/>
          <a:p>
            <a:pPr marL="0" lvl="1">
              <a:spcAft>
                <a:spcPts val="600"/>
              </a:spcAft>
            </a:pPr>
            <a:r>
              <a:rPr lang="fi-FI" sz="2000" b="1">
                <a:solidFill>
                  <a:schemeClr val="accent5"/>
                </a:solidFill>
                <a:latin typeface="+mj-lt"/>
                <a:ea typeface="Inter" panose="02000503000000020004" pitchFamily="2" charset="0"/>
              </a:rPr>
              <a:t>Kotihoidon toiminta-periaatteet ja käytännöt</a:t>
            </a:r>
            <a:endParaRPr lang="fi-FI" sz="1200">
              <a:solidFill>
                <a:schemeClr val="accent5"/>
              </a:solidFill>
              <a:latin typeface="+mj-lt"/>
              <a:ea typeface="Inter" panose="02000503000000020004" pitchFamily="2" charset="0"/>
              <a:cs typeface="Times New Roman" panose="02020603050405020304" pitchFamily="18" charset="0"/>
            </a:endParaRPr>
          </a:p>
        </p:txBody>
      </p:sp>
      <p:sp>
        <p:nvSpPr>
          <p:cNvPr id="20" name="TextBox 19">
            <a:extLst>
              <a:ext uri="{FF2B5EF4-FFF2-40B4-BE49-F238E27FC236}">
                <a16:creationId xmlns:a16="http://schemas.microsoft.com/office/drawing/2014/main" id="{0DD80B9A-55FB-6F8A-B7DB-F9426B28698E}"/>
              </a:ext>
            </a:extLst>
          </p:cNvPr>
          <p:cNvSpPr txBox="1">
            <a:spLocks/>
          </p:cNvSpPr>
          <p:nvPr/>
        </p:nvSpPr>
        <p:spPr>
          <a:xfrm>
            <a:off x="383346" y="2972213"/>
            <a:ext cx="3292398" cy="914802"/>
          </a:xfrm>
          <a:prstGeom prst="rect">
            <a:avLst/>
          </a:prstGeom>
          <a:noFill/>
          <a:ln>
            <a:noFill/>
          </a:ln>
        </p:spPr>
        <p:txBody>
          <a:bodyPr wrap="square">
            <a:spAutoFit/>
          </a:bodyPr>
          <a:lstStyle/>
          <a:p>
            <a:pPr marL="0" marR="0" lvl="1" indent="0" algn="l" defTabSz="914377" rtl="0" eaLnBrk="1" fontAlgn="auto" latinLnBrk="0" hangingPunct="1">
              <a:lnSpc>
                <a:spcPct val="200000"/>
              </a:lnSpc>
              <a:spcBef>
                <a:spcPts val="900"/>
              </a:spcBef>
              <a:spcAft>
                <a:spcPts val="200"/>
              </a:spcAft>
              <a:buClrTx/>
              <a:buSzTx/>
              <a:buFontTx/>
              <a:buNone/>
              <a:tabLst/>
              <a:defRPr/>
            </a:pPr>
            <a:r>
              <a:rPr kumimoji="0" lang="fi-FI" sz="1200" u="sng" strike="noStrike" kern="1200" cap="none" spc="0" normalizeH="0" noProof="0" dirty="0">
                <a:solidFill>
                  <a:srgbClr val="000000"/>
                </a:solidFill>
                <a:effectLst/>
                <a:uLnTx/>
                <a:uFill>
                  <a:solidFill>
                    <a:schemeClr val="bg1"/>
                  </a:solidFill>
                </a:uFill>
                <a:latin typeface="Arial" panose="020B0604020202020204"/>
                <a:ea typeface="+mn-ea"/>
                <a:cs typeface="+mn-cs"/>
                <a:hlinkClick r:id="rId9" action="ppaction://hlinksldjump"/>
              </a:rPr>
              <a:t>Palveluntuottajaa koskevat tiedot……….....5</a:t>
            </a:r>
            <a:endParaRPr kumimoji="0" lang="fi-FI" sz="1200" u="sng" strike="noStrike" kern="1200" cap="none" spc="0" normalizeH="0" noProof="0" dirty="0">
              <a:solidFill>
                <a:srgbClr val="000000"/>
              </a:solidFill>
              <a:effectLst/>
              <a:uLnTx/>
              <a:uFill>
                <a:solidFill>
                  <a:schemeClr val="bg1"/>
                </a:solidFill>
              </a:uFill>
              <a:latin typeface="Arial" panose="020B0604020202020204"/>
              <a:ea typeface="+mn-ea"/>
              <a:cs typeface="+mn-cs"/>
            </a:endParaRPr>
          </a:p>
          <a:p>
            <a:pPr marL="0" marR="0" lvl="1" indent="0" algn="l" defTabSz="914377" rtl="0" eaLnBrk="1" fontAlgn="auto" latinLnBrk="0" hangingPunct="1">
              <a:lnSpc>
                <a:spcPct val="200000"/>
              </a:lnSpc>
              <a:spcBef>
                <a:spcPts val="900"/>
              </a:spcBef>
              <a:spcAft>
                <a:spcPts val="200"/>
              </a:spcAft>
              <a:buClrTx/>
              <a:buSzTx/>
              <a:buFontTx/>
              <a:buNone/>
              <a:tabLst/>
              <a:defRPr/>
            </a:pPr>
            <a:r>
              <a:rPr kumimoji="0" lang="fi-FI" sz="1200" u="sng" strike="noStrike" kern="1200" cap="none" spc="0" normalizeH="0" noProof="0" dirty="0">
                <a:solidFill>
                  <a:srgbClr val="000000"/>
                </a:solidFill>
                <a:effectLst/>
                <a:uLnTx/>
                <a:uFill>
                  <a:solidFill>
                    <a:schemeClr val="bg1"/>
                  </a:solidFill>
                </a:uFill>
                <a:latin typeface="Arial" panose="020B0604020202020204"/>
                <a:ea typeface="+mn-ea"/>
                <a:cs typeface="+mn-cs"/>
                <a:hlinkClick r:id="rId10" action="ppaction://hlinksldjump"/>
              </a:rPr>
              <a:t>Omavalvontasuunnitelman laatiminen..…...</a:t>
            </a:r>
            <a:r>
              <a:rPr kumimoji="0" lang="fi-FI" sz="1200" b="0" i="0" u="sng" strike="noStrike" kern="1200" cap="none" spc="0" normalizeH="0" noProof="0" dirty="0">
                <a:ln>
                  <a:noFill/>
                </a:ln>
                <a:solidFill>
                  <a:srgbClr val="000000"/>
                </a:solidFill>
                <a:effectLst/>
                <a:uLnTx/>
                <a:uFill>
                  <a:solidFill>
                    <a:schemeClr val="bg1"/>
                  </a:solidFill>
                </a:uFill>
                <a:latin typeface="Arial" panose="020B0604020202020204"/>
                <a:ea typeface="+mn-ea"/>
                <a:cs typeface="+mn-cs"/>
                <a:hlinkClick r:id="rId10" action="ppaction://hlinksldjump"/>
              </a:rPr>
              <a:t>6</a:t>
            </a:r>
            <a:endParaRPr kumimoji="0" lang="fi-FI" sz="1200" b="0" i="0" u="sng" strike="noStrike" kern="1200" cap="none" spc="0" normalizeH="0" noProof="0" dirty="0">
              <a:ln>
                <a:noFill/>
              </a:ln>
              <a:solidFill>
                <a:srgbClr val="000000"/>
              </a:solidFill>
              <a:effectLst/>
              <a:uLnTx/>
              <a:uFill>
                <a:solidFill>
                  <a:schemeClr val="bg1"/>
                </a:solidFill>
              </a:uFill>
              <a:latin typeface="Arial" panose="020B0604020202020204"/>
              <a:ea typeface="+mn-ea"/>
              <a:cs typeface="+mn-cs"/>
            </a:endParaRPr>
          </a:p>
        </p:txBody>
      </p:sp>
      <p:sp>
        <p:nvSpPr>
          <p:cNvPr id="24" name="TextBox 23">
            <a:extLst>
              <a:ext uri="{FF2B5EF4-FFF2-40B4-BE49-F238E27FC236}">
                <a16:creationId xmlns:a16="http://schemas.microsoft.com/office/drawing/2014/main" id="{8C90E8CC-15DA-CA5F-6364-6F83F681403C}"/>
              </a:ext>
            </a:extLst>
          </p:cNvPr>
          <p:cNvSpPr txBox="1">
            <a:spLocks/>
          </p:cNvSpPr>
          <p:nvPr/>
        </p:nvSpPr>
        <p:spPr>
          <a:xfrm>
            <a:off x="8576750" y="2972213"/>
            <a:ext cx="3292397" cy="914802"/>
          </a:xfrm>
          <a:prstGeom prst="rect">
            <a:avLst/>
          </a:prstGeom>
          <a:noFill/>
        </p:spPr>
        <p:txBody>
          <a:bodyPr wrap="square">
            <a:spAutoFit/>
          </a:bodyPr>
          <a:lstStyle/>
          <a:p>
            <a:pPr marL="0" marR="0" lvl="1" indent="0" algn="l" defTabSz="914377" rtl="0" eaLnBrk="1" fontAlgn="auto" latinLnBrk="0" hangingPunct="1">
              <a:lnSpc>
                <a:spcPct val="200000"/>
              </a:lnSpc>
              <a:spcBef>
                <a:spcPts val="900"/>
              </a:spcBef>
              <a:spcAft>
                <a:spcPts val="200"/>
              </a:spcAft>
              <a:buClrTx/>
              <a:buSzTx/>
              <a:buFontTx/>
              <a:buNone/>
              <a:tabLst/>
              <a:defRPr/>
            </a:pPr>
            <a:r>
              <a:rPr kumimoji="0" lang="fi-FI" sz="1200" b="0" i="0" u="sng" strike="noStrike" kern="1200" cap="none" spc="0" normalizeH="0" baseline="0" noProof="0" dirty="0">
                <a:ln>
                  <a:noFill/>
                </a:ln>
                <a:solidFill>
                  <a:srgbClr val="000000"/>
                </a:solidFill>
                <a:effectLst/>
                <a:uLnTx/>
                <a:uFill>
                  <a:solidFill>
                    <a:schemeClr val="bg1"/>
                  </a:solidFill>
                </a:uFill>
                <a:latin typeface="Arial" panose="020B0604020202020204"/>
                <a:hlinkClick r:id="rId11" action="ppaction://hlinksldjump"/>
              </a:rPr>
              <a:t>Yhteenveto kehittämissuunnitelmasta.......</a:t>
            </a:r>
            <a:r>
              <a:rPr lang="fi-FI" sz="1200" u="sng" dirty="0">
                <a:solidFill>
                  <a:srgbClr val="000000"/>
                </a:solidFill>
                <a:uFill>
                  <a:solidFill>
                    <a:schemeClr val="bg1"/>
                  </a:solidFill>
                </a:uFill>
                <a:latin typeface="Arial" panose="020B0604020202020204"/>
                <a:hlinkClick r:id="rId11" action="ppaction://hlinksldjump"/>
              </a:rPr>
              <a:t>47</a:t>
            </a:r>
            <a:endParaRPr kumimoji="0" lang="fi-FI" sz="1200" b="0" i="0" u="sng" strike="noStrike" kern="1200" cap="none" spc="0" normalizeH="0" baseline="0" noProof="0" dirty="0">
              <a:ln>
                <a:noFill/>
              </a:ln>
              <a:solidFill>
                <a:srgbClr val="000000"/>
              </a:solidFill>
              <a:effectLst/>
              <a:uLnTx/>
              <a:uFill>
                <a:solidFill>
                  <a:schemeClr val="bg1"/>
                </a:solidFill>
              </a:uFill>
              <a:latin typeface="Arial" panose="020B0604020202020204"/>
              <a:ea typeface="+mn-ea"/>
              <a:cs typeface="+mn-cs"/>
            </a:endParaRPr>
          </a:p>
          <a:p>
            <a:pPr marL="0" marR="0" lvl="1" indent="0" algn="l" defTabSz="914377" rtl="0" eaLnBrk="1" fontAlgn="auto" latinLnBrk="0" hangingPunct="1">
              <a:lnSpc>
                <a:spcPct val="200000"/>
              </a:lnSpc>
              <a:spcBef>
                <a:spcPts val="900"/>
              </a:spcBef>
              <a:spcAft>
                <a:spcPts val="200"/>
              </a:spcAft>
              <a:buClrTx/>
              <a:buSzTx/>
              <a:buFontTx/>
              <a:buNone/>
              <a:tabLst/>
              <a:defRPr/>
            </a:pPr>
            <a:r>
              <a:rPr kumimoji="0" lang="fi-FI" sz="1200" b="0" i="0" u="sng" strike="noStrike" kern="1200" cap="none" spc="0" normalizeH="0" baseline="0" noProof="0" dirty="0">
                <a:ln>
                  <a:noFill/>
                </a:ln>
                <a:solidFill>
                  <a:srgbClr val="000000"/>
                </a:solidFill>
                <a:effectLst/>
                <a:uLnTx/>
                <a:uFill>
                  <a:solidFill>
                    <a:schemeClr val="bg1"/>
                  </a:solidFill>
                </a:uFill>
                <a:latin typeface="Arial" panose="020B0604020202020204"/>
                <a:hlinkClick r:id="rId12" action="ppaction://hlinksldjump"/>
              </a:rPr>
              <a:t>Omavalvontasuunnitelman seuranta…......</a:t>
            </a:r>
            <a:r>
              <a:rPr lang="fi-FI" sz="1200" u="sng" dirty="0">
                <a:solidFill>
                  <a:srgbClr val="000000"/>
                </a:solidFill>
                <a:uFill>
                  <a:solidFill>
                    <a:schemeClr val="bg1"/>
                  </a:solidFill>
                </a:uFill>
                <a:latin typeface="Arial" panose="020B0604020202020204"/>
                <a:hlinkClick r:id="rId12" action="ppaction://hlinksldjump"/>
              </a:rPr>
              <a:t>48</a:t>
            </a:r>
            <a:endParaRPr kumimoji="0" lang="fi-FI" sz="1200" b="0" i="0" u="sng" strike="noStrike" kern="1200" cap="none" spc="0" normalizeH="0" baseline="0" noProof="0" dirty="0">
              <a:ln>
                <a:noFill/>
              </a:ln>
              <a:solidFill>
                <a:srgbClr val="000000"/>
              </a:solidFill>
              <a:effectLst/>
              <a:uLnTx/>
              <a:uFill>
                <a:solidFill>
                  <a:schemeClr val="bg1"/>
                </a:solidFill>
              </a:uFill>
              <a:latin typeface="Arial" panose="020B0604020202020204"/>
              <a:ea typeface="+mn-ea"/>
              <a:cs typeface="+mn-cs"/>
            </a:endParaRPr>
          </a:p>
        </p:txBody>
      </p:sp>
      <p:grpSp>
        <p:nvGrpSpPr>
          <p:cNvPr id="32" name="Group 31">
            <a:extLst>
              <a:ext uri="{FF2B5EF4-FFF2-40B4-BE49-F238E27FC236}">
                <a16:creationId xmlns:a16="http://schemas.microsoft.com/office/drawing/2014/main" id="{C35B981B-6478-1A10-2CB7-7796E7793738}"/>
              </a:ext>
            </a:extLst>
          </p:cNvPr>
          <p:cNvGrpSpPr/>
          <p:nvPr/>
        </p:nvGrpSpPr>
        <p:grpSpPr>
          <a:xfrm>
            <a:off x="1093045" y="4436738"/>
            <a:ext cx="735979" cy="829125"/>
            <a:chOff x="944056" y="4326811"/>
            <a:chExt cx="1966412" cy="1966412"/>
          </a:xfrm>
        </p:grpSpPr>
        <p:pic>
          <p:nvPicPr>
            <p:cNvPr id="29" name="Graphic 28" descr="Pinch Zoom Out outline">
              <a:extLst>
                <a:ext uri="{FF2B5EF4-FFF2-40B4-BE49-F238E27FC236}">
                  <a16:creationId xmlns:a16="http://schemas.microsoft.com/office/drawing/2014/main" id="{C9B1C015-02D7-F801-6E08-2BF97F2834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4056" y="4326811"/>
              <a:ext cx="1966412" cy="1966412"/>
            </a:xfrm>
            <a:prstGeom prst="rect">
              <a:avLst/>
            </a:prstGeom>
          </p:spPr>
        </p:pic>
        <p:sp>
          <p:nvSpPr>
            <p:cNvPr id="30" name="Rectangle 29">
              <a:extLst>
                <a:ext uri="{FF2B5EF4-FFF2-40B4-BE49-F238E27FC236}">
                  <a16:creationId xmlns:a16="http://schemas.microsoft.com/office/drawing/2014/main" id="{C6DBC1FF-688C-0F99-A806-32C4820ABF8D}"/>
                </a:ext>
              </a:extLst>
            </p:cNvPr>
            <p:cNvSpPr/>
            <p:nvPr/>
          </p:nvSpPr>
          <p:spPr>
            <a:xfrm>
              <a:off x="1081668" y="4506421"/>
              <a:ext cx="457199" cy="8015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30">
              <a:extLst>
                <a:ext uri="{FF2B5EF4-FFF2-40B4-BE49-F238E27FC236}">
                  <a16:creationId xmlns:a16="http://schemas.microsoft.com/office/drawing/2014/main" id="{478CADC1-EAA6-F782-3454-A75B95D6CB5F}"/>
                </a:ext>
              </a:extLst>
            </p:cNvPr>
            <p:cNvSpPr/>
            <p:nvPr/>
          </p:nvSpPr>
          <p:spPr>
            <a:xfrm>
              <a:off x="2233196" y="5650085"/>
              <a:ext cx="364921" cy="2491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34" name="Rectangle 33">
            <a:extLst>
              <a:ext uri="{FF2B5EF4-FFF2-40B4-BE49-F238E27FC236}">
                <a16:creationId xmlns:a16="http://schemas.microsoft.com/office/drawing/2014/main" id="{BF9383D8-21BB-CACB-8E97-7C63EE2D10E6}"/>
              </a:ext>
            </a:extLst>
          </p:cNvPr>
          <p:cNvSpPr/>
          <p:nvPr/>
        </p:nvSpPr>
        <p:spPr>
          <a:xfrm>
            <a:off x="1071632" y="4850441"/>
            <a:ext cx="200246" cy="1328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791191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normAutofit/>
          </a:bodyPr>
          <a:lstStyle/>
          <a:p>
            <a:r>
              <a:rPr lang="fi-FI" sz="2800"/>
              <a:t>Monialainen yhteistyö</a:t>
            </a:r>
            <a:endParaRPr lang="fi-FI"/>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8"/>
            <a:ext cx="11289174" cy="2262796"/>
          </a:xfrm>
        </p:spPr>
        <p:txBody>
          <a:bodyPr numCol="2"/>
          <a:lstStyle/>
          <a:p>
            <a:pPr marL="0" lvl="1">
              <a:lnSpc>
                <a:spcPct val="110000"/>
              </a:lnSpc>
              <a:spcBef>
                <a:spcPts val="789"/>
              </a:spcBef>
              <a:spcAft>
                <a:spcPts val="175"/>
              </a:spcAft>
            </a:pPr>
            <a:r>
              <a:rPr lang="fi-FI" sz="1200">
                <a:ea typeface="Inter" panose="02000503000000020004" pitchFamily="2" charset="0"/>
              </a:rPr>
              <a:t>Sosiaalihuollon asiakas voi tarvita useita palveluja yhtäaikaisesti ja iäkkäiden asiakkaiden siirtymät palvelusta toiseen ovat osoittautuneet erityisen riskialttiiksi. Jotta palvelukokonaisuudesta muodostuisi asiakkaan kannalta toimiva ja hänen tarpeitaan vastaava, vaaditaan palvelunantajien välistä yhteistyötä, jossa erityisen tärkeää on tiedonkulku eri toimijoiden välillä. Monialaisen yhteistyön avulla varmistetaan asiakkaan tarpeenmukaisen palvelukokonaisuuden järjestäminen (sosiaalihuoltolaki 41 §).  </a:t>
            </a:r>
          </a:p>
          <a:p>
            <a:pPr marL="0" lvl="1">
              <a:lnSpc>
                <a:spcPct val="110000"/>
              </a:lnSpc>
              <a:spcBef>
                <a:spcPts val="789"/>
              </a:spcBef>
              <a:spcAft>
                <a:spcPts val="175"/>
              </a:spcAft>
            </a:pPr>
            <a:r>
              <a:rPr lang="fi-FI" sz="1200">
                <a:ea typeface="Inter" panose="02000503000000020004" pitchFamily="2" charset="0"/>
              </a:rPr>
              <a:t>Asiakkaan tiedot kirjataan alueelliseen potilastietojärjestelmään reaaliaikaisesti sekä huolehditaan, että asiakkaan tilanteesta löytyy riittävää ja oikeanlaista tietoa hänen toimintakyvystään sekä terveydentilastaan. </a:t>
            </a:r>
            <a:endParaRPr lang="fi-FI">
              <a:ea typeface="Inter" panose="02000503000000020004" pitchFamily="2" charset="0"/>
            </a:endParaRPr>
          </a:p>
          <a:p>
            <a:pPr marL="0" lvl="1">
              <a:lnSpc>
                <a:spcPct val="110000"/>
              </a:lnSpc>
              <a:spcBef>
                <a:spcPts val="789"/>
              </a:spcBef>
              <a:spcAft>
                <a:spcPts val="175"/>
              </a:spcAft>
            </a:pPr>
            <a:r>
              <a:rPr lang="fi-FI" sz="1200">
                <a:ea typeface="Inter" panose="02000503000000020004" pitchFamily="2" charset="0"/>
              </a:rPr>
              <a:t>Yhteistyökumppaneihin pidetään yhteyttä tarpeen mukaisesti puhelimitse, sähköisesti sekä yhteistyökokouksin. Tärkeimpiä yhteistyötahoja ovat omaiset, palveluohjaajat, SAS-työryhmä sekä muut terveydenhuollon toimijat kuten gerontologinen sosiaalityön yksikkö.</a:t>
            </a:r>
          </a:p>
          <a:p>
            <a:pPr marL="0" lvl="1">
              <a:lnSpc>
                <a:spcPct val="110000"/>
              </a:lnSpc>
              <a:spcBef>
                <a:spcPts val="789"/>
              </a:spcBef>
              <a:spcAft>
                <a:spcPts val="175"/>
              </a:spcAft>
            </a:pPr>
            <a:r>
              <a:rPr lang="fi-FI" sz="1200" b="1">
                <a:ea typeface="Inter" panose="02000503000000020004" pitchFamily="2" charset="0"/>
              </a:rPr>
              <a:t>Asiakkaan tuki- ja yhteistyöverkoston ytimessä on asiakkaan omaiset ja läheiset sekä muu sosiaalinen verkosto </a:t>
            </a:r>
            <a:r>
              <a:rPr lang="fi-FI" sz="1200">
                <a:ea typeface="Inter" panose="02000503000000020004" pitchFamily="2" charset="0"/>
              </a:rPr>
              <a:t>kuten ystävät ja naapurit. Lisäksi yhteistyöverkostossa on järjestöt ja palveluntarjoajat, jotka tukevat ikäihmisen arkea. Omaiset voivat olla yhteydessä kotihoitoon tietoturvallisten kanavien kautta; puhelimitse tai sähköisen asioinnin kautta. </a:t>
            </a:r>
            <a:endParaRPr lang="en-FI" sz="1200">
              <a:highlight>
                <a:srgbClr val="FFFF00"/>
              </a:highlight>
              <a:ea typeface="Inter" panose="02000503000000020004" pitchFamily="2" charset="0"/>
            </a:endParaRP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2E593F5-B3AC-F6D3-9AF2-8592448E1089}"/>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63DA40A7-1D27-6AF1-FB21-7CF6DF143D78}"/>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41358E4-97C6-2504-9F48-43C2FFF719E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04BFABD8-4EEE-F943-2760-5F4BE9831BD0}"/>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60F03011-7C4F-0ABD-A43A-D9A84383C321}"/>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AB8FBAB0-DE58-47FC-BA23-AD611B3B2EA0}"/>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96BA71C0-F9F0-9847-DA82-881DBD6C552A}"/>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pic>
        <p:nvPicPr>
          <p:cNvPr id="18" name="Picture 17">
            <a:extLst>
              <a:ext uri="{FF2B5EF4-FFF2-40B4-BE49-F238E27FC236}">
                <a16:creationId xmlns:a16="http://schemas.microsoft.com/office/drawing/2014/main" id="{720A28F6-CE01-DA83-6356-A9970C5057EE}"/>
              </a:ext>
            </a:extLst>
          </p:cNvPr>
          <p:cNvPicPr>
            <a:picLocks noChangeAspect="1"/>
          </p:cNvPicPr>
          <p:nvPr/>
        </p:nvPicPr>
        <p:blipFill>
          <a:blip r:embed="rId3"/>
          <a:stretch>
            <a:fillRect/>
          </a:stretch>
        </p:blipFill>
        <p:spPr>
          <a:xfrm>
            <a:off x="2372990" y="4088424"/>
            <a:ext cx="7854960" cy="2693376"/>
          </a:xfrm>
          <a:prstGeom prst="rect">
            <a:avLst/>
          </a:prstGeom>
        </p:spPr>
      </p:pic>
    </p:spTree>
    <p:extLst>
      <p:ext uri="{BB962C8B-B14F-4D97-AF65-F5344CB8AC3E}">
        <p14:creationId xmlns:p14="http://schemas.microsoft.com/office/powerpoint/2010/main" val="2253053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Asiakasturvallisuus</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2EAAD48D-A15A-772B-186F-78B65852EC8A}"/>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938CDDF8-1648-D795-D108-F225B6CE5D81}"/>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22101F61-8626-F449-1BCE-DFD60BCF1CB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62BA94B0-2E59-B596-20FC-56CB0A961A48}"/>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727A18E-9AB4-370D-A840-77201DCA4A6A}"/>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C545B417-4DE6-10FA-6F35-BB77109F6EF2}"/>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xtBox 5">
            <a:extLst>
              <a:ext uri="{FF2B5EF4-FFF2-40B4-BE49-F238E27FC236}">
                <a16:creationId xmlns:a16="http://schemas.microsoft.com/office/drawing/2014/main" id="{3B7CF909-B9F9-1443-950A-568BC0E8C1A1}"/>
              </a:ext>
            </a:extLst>
          </p:cNvPr>
          <p:cNvSpPr txBox="1"/>
          <p:nvPr/>
        </p:nvSpPr>
        <p:spPr>
          <a:xfrm>
            <a:off x="2434131" y="4567459"/>
            <a:ext cx="7715709" cy="1254189"/>
          </a:xfrm>
          <a:prstGeom prst="rect">
            <a:avLst/>
          </a:prstGeom>
          <a:noFill/>
        </p:spPr>
        <p:txBody>
          <a:bodyPr wrap="square" rtlCol="0">
            <a:spAutoFit/>
          </a:bodyPr>
          <a:lstStyle/>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Yhteistyö turvallisuudesta vastaavien viranomaisten ja toimijoiden kanssa</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Henkilöstö </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Toimitilat ja teknologiset ratkaisut </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Terveydenhuollon laitteet ja tarvikkeet</a:t>
            </a:r>
          </a:p>
        </p:txBody>
      </p:sp>
    </p:spTree>
    <p:extLst>
      <p:ext uri="{BB962C8B-B14F-4D97-AF65-F5344CB8AC3E}">
        <p14:creationId xmlns:p14="http://schemas.microsoft.com/office/powerpoint/2010/main" val="2715513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a:xfrm>
            <a:off x="451413" y="921593"/>
            <a:ext cx="11289174" cy="868004"/>
          </a:xfrm>
        </p:spPr>
        <p:txBody>
          <a:bodyPr vert="horz"/>
          <a:lstStyle/>
          <a:p>
            <a:r>
              <a:rPr lang="fi-FI" dirty="0"/>
              <a:t>Yhteistyö turvallisuudesta vastaavien viranomaisten ja toimijoiden kanssa 1/2</a:t>
            </a:r>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5"/>
            <a:ext cx="11289174" cy="4563426"/>
          </a:xfrm>
        </p:spPr>
        <p:txBody>
          <a:bodyPr numCol="2"/>
          <a:lstStyle/>
          <a:p>
            <a:pPr marL="0" lvl="1">
              <a:lnSpc>
                <a:spcPct val="110000"/>
              </a:lnSpc>
              <a:spcBef>
                <a:spcPts val="789"/>
              </a:spcBef>
              <a:spcAft>
                <a:spcPts val="175"/>
              </a:spcAft>
            </a:pPr>
            <a:r>
              <a:rPr lang="fi-FI" dirty="0"/>
              <a:t>Eloisa ohjaa kaikkea yhteistyötä turvallisuudesta vastaavien viranomaisten ja toimijoiden kanssa. Kotihoito on velvollinen ilmoittamaan palovaarasta ja onnettomuusrikeistä pelastusviranomaisille. Työntekijöille järjestetään vuosittain alkusammutusharjoitus sekä kotihoidon toimitilojen palo- ja pelastusharjoitus.</a:t>
            </a:r>
          </a:p>
          <a:p>
            <a:pPr marL="0" lvl="1">
              <a:lnSpc>
                <a:spcPct val="110000"/>
              </a:lnSpc>
              <a:spcBef>
                <a:spcPts val="789"/>
              </a:spcBef>
              <a:spcAft>
                <a:spcPts val="175"/>
              </a:spcAft>
            </a:pPr>
            <a:r>
              <a:rPr lang="fi-FI" b="1" dirty="0"/>
              <a:t>Kotihoidossa on poikkeusoloja varten valmiussuunnitelma</a:t>
            </a:r>
            <a:r>
              <a:rPr lang="fi-FI" dirty="0"/>
              <a:t>, jossa on määritelty toimintaohjeet mm. myrskyvahinkojen ja sähkökatkojen varalle. Yksiköillä on ajantasainen riskienarviointi mahdollisesti avun tarpeessa olevista asiakkaista, esim. pitkän sähkökatkon varalta. Asiakkaat tai omaiset huolehtivat asiakkaan kotivarasta sekä lääkkeiden riittävyydestä vähintään kolmeksi päiväksi </a:t>
            </a:r>
            <a:r>
              <a:rPr lang="fi-FI" dirty="0">
                <a:hlinkClick r:id="rId3"/>
              </a:rPr>
              <a:t>(lisätietoja kotivarasta). </a:t>
            </a:r>
            <a:r>
              <a:rPr lang="fi-FI" dirty="0"/>
              <a:t>Poikkeus- ja hätätilanteita varten on laadittu ohje lisähenkilökunnan hälyttämiseksi. </a:t>
            </a:r>
          </a:p>
          <a:p>
            <a:pPr marL="0" lvl="1">
              <a:lnSpc>
                <a:spcPct val="110000"/>
              </a:lnSpc>
              <a:spcBef>
                <a:spcPts val="789"/>
              </a:spcBef>
              <a:spcAft>
                <a:spcPts val="175"/>
              </a:spcAft>
            </a:pPr>
            <a:r>
              <a:rPr lang="fi-FI" dirty="0"/>
              <a:t>Asiakasturvallisuuden näkökulmasta kotihoidon työntekijät ovat velvollisia ilmoittamaan iäkkäästä henkilöstä, joka on ilmeisen kykenemätön huolehtimaan itsestään (vanhuspalvelulaki). Asiakkuudessa olevien henkilöiden kohdalla voidaan konsultoida suoraan palveluohjausta. Muiden henkilöiden osalta </a:t>
            </a:r>
            <a:r>
              <a:rPr lang="fi-FI" b="1" dirty="0"/>
              <a:t>Huoli-ilmoitus </a:t>
            </a:r>
            <a:r>
              <a:rPr lang="fi-FI" dirty="0"/>
              <a:t>tehdään Eloisan verkkosivuilta </a:t>
            </a:r>
            <a:r>
              <a:rPr lang="fi-FI" dirty="0">
                <a:hlinkClick r:id="rId4"/>
              </a:rPr>
              <a:t>Ilmaise huolesi</a:t>
            </a:r>
            <a:r>
              <a:rPr lang="fi-FI" dirty="0"/>
              <a:t> sähköisen lomakkeen kautta. </a:t>
            </a:r>
            <a:r>
              <a:rPr lang="fi-FI" b="1" dirty="0"/>
              <a:t>Sähköistä lomaketta voivat käyttää iäkkään arjessa selviytymisestä huolestuneet tuttavat, naapurit ja muu lähiympäristö</a:t>
            </a:r>
            <a:r>
              <a:rPr lang="fi-FI" dirty="0"/>
              <a:t>. Lomake ohjautuu Palveluneuvon asiantuntijoille.</a:t>
            </a:r>
          </a:p>
          <a:p>
            <a:pPr marL="0" lvl="1">
              <a:lnSpc>
                <a:spcPct val="110000"/>
              </a:lnSpc>
              <a:spcBef>
                <a:spcPts val="789"/>
              </a:spcBef>
              <a:spcAft>
                <a:spcPts val="175"/>
              </a:spcAft>
            </a:pPr>
            <a:r>
              <a:rPr lang="fi-FI" dirty="0"/>
              <a:t>Palveluneuvon asiantuntija perehtyy lomakkeen tietoihin, kysyy tarvittaessa lisätietoja huolen ilmaisijalta ja tekee toimintasuunnitelman jatkosta.</a:t>
            </a:r>
            <a:endParaRPr lang="fi-FI" b="1" dirty="0"/>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a:solidFill>
                  <a:schemeClr val="accent5"/>
                </a:solidFill>
                <a:cs typeface="Times New Roman" panose="02020603050405020304" pitchFamily="18" charset="0"/>
              </a:rPr>
              <a:t>Asiakasturvallisuus</a:t>
            </a:r>
            <a:endParaRPr lang="fi-FI" sz="1400" b="1">
              <a:solidFill>
                <a:schemeClr val="accent1"/>
              </a:solidFill>
            </a:endParaRPr>
          </a:p>
        </p:txBody>
      </p:sp>
      <p:sp>
        <p:nvSpPr>
          <p:cNvPr id="29" name="Suorakulmio 28">
            <a:extLst>
              <a:ext uri="{FF2B5EF4-FFF2-40B4-BE49-F238E27FC236}">
                <a16:creationId xmlns:a16="http://schemas.microsoft.com/office/drawing/2014/main" id="{BD00229A-CE72-42FC-BD37-8A809B41C5D5}"/>
              </a:ext>
            </a:extLst>
          </p:cNvPr>
          <p:cNvSpPr/>
          <p:nvPr/>
        </p:nvSpPr>
        <p:spPr>
          <a:xfrm>
            <a:off x="6300470" y="2780715"/>
            <a:ext cx="5644587" cy="1296569"/>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i-FI" sz="1200" b="1" dirty="0">
                <a:solidFill>
                  <a:schemeClr val="tx1"/>
                </a:solidFill>
              </a:rPr>
              <a:t>Viranomaisten ja muiden toimijoiden edellyttämät ohjeistukset:</a:t>
            </a:r>
            <a:endParaRPr lang="fi-FI" sz="1200" dirty="0">
              <a:solidFill>
                <a:schemeClr val="tx1"/>
              </a:solidFill>
            </a:endParaRPr>
          </a:p>
          <a:p>
            <a:r>
              <a:rPr lang="fi-FI" sz="1200" b="1" dirty="0">
                <a:solidFill>
                  <a:schemeClr val="tx1"/>
                </a:solidFill>
              </a:rPr>
              <a:t>[</a:t>
            </a:r>
            <a:r>
              <a:rPr lang="fi-FI" sz="1200" dirty="0">
                <a:solidFill>
                  <a:schemeClr val="tx1"/>
                </a:solidFill>
              </a:rPr>
              <a:t>Kuvaa tähän: Onko yksikköön laadittu palo- ja pelastusviranomaisten edellyttämä poistumisturvallisuussuunnitelma? Mitä muita ohjeistuksia yksikkö noudattaa poikkeus-, kriisi- tai onnettomuustilanteissa esim. Valmiussuunnitelma?</a:t>
            </a:r>
            <a:r>
              <a:rPr lang="fi-FI" sz="1200" dirty="0">
                <a:solidFill>
                  <a:schemeClr val="tx1"/>
                </a:solidFill>
                <a:highlight>
                  <a:srgbClr val="FFFF00"/>
                </a:highlight>
              </a:rPr>
              <a:t> Miten henkilöstö on perehtynyt valmius- ja häiriötilanteiden ohjeisiin?</a:t>
            </a:r>
            <a:r>
              <a:rPr lang="fi-FI" sz="1200" b="1" dirty="0">
                <a:solidFill>
                  <a:schemeClr val="tx1"/>
                </a:solidFill>
                <a:highlight>
                  <a:srgbClr val="FFFF00"/>
                </a:highlight>
              </a:rPr>
              <a:t>]</a:t>
            </a:r>
            <a:endParaRPr lang="fi-FI" sz="1200" b="1" dirty="0">
              <a:solidFill>
                <a:schemeClr val="tx1"/>
              </a:solidFill>
              <a:highlight>
                <a:srgbClr val="FFFF00"/>
              </a:highlight>
              <a:cs typeface="Arial"/>
            </a:endParaRPr>
          </a:p>
          <a:p>
            <a:endParaRPr lang="fi-FI" sz="1200" b="1" dirty="0">
              <a:solidFill>
                <a:schemeClr val="tx1"/>
              </a:solidFill>
              <a:highlight>
                <a:srgbClr val="FFFF00"/>
              </a:highlight>
            </a:endParaRPr>
          </a:p>
          <a:p>
            <a:endParaRPr lang="fi-FI" sz="1200" b="1" dirty="0">
              <a:solidFill>
                <a:schemeClr val="tx1"/>
              </a:solidFill>
              <a:highlight>
                <a:srgbClr val="FFFF00"/>
              </a:highlight>
            </a:endParaRPr>
          </a:p>
          <a:p>
            <a:endParaRPr lang="fi-FI" sz="1200" b="1" dirty="0">
              <a:solidFill>
                <a:schemeClr val="tx1"/>
              </a:solidFill>
              <a:highlight>
                <a:srgbClr val="FFFF00"/>
              </a:highlight>
            </a:endParaRPr>
          </a:p>
        </p:txBody>
      </p:sp>
    </p:spTree>
    <p:extLst>
      <p:ext uri="{BB962C8B-B14F-4D97-AF65-F5344CB8AC3E}">
        <p14:creationId xmlns:p14="http://schemas.microsoft.com/office/powerpoint/2010/main" val="1612342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a:xfrm>
            <a:off x="451413" y="921593"/>
            <a:ext cx="11289174" cy="868004"/>
          </a:xfrm>
        </p:spPr>
        <p:txBody>
          <a:bodyPr vert="horz"/>
          <a:lstStyle/>
          <a:p>
            <a:r>
              <a:rPr lang="fi-FI" dirty="0"/>
              <a:t>Yhteistyö turvallisuudesta vastaavien viranomaisten ja toimijoiden kanssa 2/2</a:t>
            </a:r>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5"/>
            <a:ext cx="11289174" cy="4563426"/>
          </a:xfrm>
        </p:spPr>
        <p:txBody>
          <a:bodyPr numCol="2"/>
          <a:lstStyle/>
          <a:p>
            <a:pPr marL="0" lvl="1">
              <a:spcBef>
                <a:spcPts val="789"/>
              </a:spcBef>
              <a:spcAft>
                <a:spcPts val="175"/>
              </a:spcAft>
            </a:pPr>
            <a:r>
              <a:rPr lang="fi-FI" sz="2000" b="1" dirty="0"/>
              <a:t>Ilmoitusvelvollisuudet turvallisuudesta vastaaville viranomaisille ja toimijoille:</a:t>
            </a:r>
          </a:p>
          <a:p>
            <a:pPr marL="171450" lvl="1" indent="-171450">
              <a:spcBef>
                <a:spcPts val="400"/>
              </a:spcBef>
              <a:spcAft>
                <a:spcPts val="200"/>
              </a:spcAft>
              <a:buFont typeface="Arial" panose="020B0604020202020204" pitchFamily="34" charset="0"/>
              <a:buChar char="•"/>
            </a:pPr>
            <a:r>
              <a:rPr lang="fi-FI" sz="1200" dirty="0"/>
              <a:t>Osana asiakasturvallisuuden varmistamista on ilmoituksenvaraista toimintaa harjoittavan toimintayksikön tehtävä terveydensuojelulain 13 §:ssä säädetty ilmoitus kunnan terveydensuojeluviranomaiselle ennen toiminnan aloittamista tai toiminnan olennaisesti muuttuessa. Ilmoituksen sisällöstä säädetään terveyden-suojeluasetuksen 4 §:ssä </a:t>
            </a:r>
          </a:p>
          <a:p>
            <a:pPr marL="171450" lvl="1" indent="-171450">
              <a:spcBef>
                <a:spcPts val="400"/>
              </a:spcBef>
              <a:spcAft>
                <a:spcPts val="200"/>
              </a:spcAft>
              <a:buFont typeface="Arial" panose="020B0604020202020204" pitchFamily="34" charset="0"/>
              <a:buChar char="•"/>
            </a:pPr>
            <a:r>
              <a:rPr lang="fi-FI" sz="1200" dirty="0"/>
              <a:t>Henkilökunta tekee tarvittaessa ilmoituksen Digi- ja väestötieto virastoon </a:t>
            </a:r>
            <a:r>
              <a:rPr lang="fi-FI" sz="1200" b="1" dirty="0"/>
              <a:t>edunvalvonnan tarpeessa olevasta asiakkaasta </a:t>
            </a:r>
            <a:r>
              <a:rPr lang="fi-FI" sz="1200" dirty="0"/>
              <a:t>(holhoustoimilain mukainen ilmoitusvelvollisuus): </a:t>
            </a:r>
            <a:r>
              <a:rPr lang="fi-FI" sz="1200" dirty="0">
                <a:hlinkClick r:id="rId3"/>
              </a:rPr>
              <a:t>Näin ilmoitat edunvalvontaa tarvitsevasta henkilöstä | Digi- ja väestötietovirasto (dvv.fi)</a:t>
            </a:r>
            <a:endParaRPr lang="fi-FI" sz="1200" dirty="0"/>
          </a:p>
          <a:p>
            <a:pPr marL="171450" lvl="1" indent="-171450">
              <a:spcBef>
                <a:spcPts val="400"/>
              </a:spcBef>
              <a:spcAft>
                <a:spcPts val="200"/>
              </a:spcAft>
              <a:buFont typeface="Arial" panose="020B0604020202020204" pitchFamily="34" charset="0"/>
              <a:buChar char="•"/>
            </a:pPr>
            <a:r>
              <a:rPr lang="fi-FI" sz="1200" dirty="0"/>
              <a:t>Henkilöstö on velvollinen ilmoittamaan palovaarasta tai muusta onnettomuusriskistä pelastusviranomaisille (pelastuslain mukainen ilmoitusvelvollisuus): </a:t>
            </a:r>
            <a:r>
              <a:rPr lang="fi-FI" sz="1200" dirty="0">
                <a:hlinkClick r:id="rId4"/>
              </a:rPr>
              <a:t>Ilmoitus ilmeisestä palovaarasta tai muusta riskistä | Pelastustoimi</a:t>
            </a:r>
            <a:endParaRPr lang="fi-FI" sz="1200" dirty="0"/>
          </a:p>
          <a:p>
            <a:pPr marL="171450" lvl="1" indent="-171450">
              <a:spcBef>
                <a:spcPts val="400"/>
              </a:spcBef>
              <a:spcAft>
                <a:spcPts val="200"/>
              </a:spcAft>
              <a:buFont typeface="Arial" panose="020B0604020202020204" pitchFamily="34" charset="0"/>
              <a:buChar char="•"/>
            </a:pPr>
            <a:r>
              <a:rPr lang="fi-FI" sz="1200" dirty="0"/>
              <a:t>Huoli läheisestä, tuttavasta tai naapurista: ilmoituksen voi tehdä kuka tahansa, joka havaitsee tai saa tietää sellaisia seikkoja, joiden vuoksi henkilön palvelujen tarve olisi syytä selvittää. Varhaisella avuntarpeen tunnistamisella pyritään tukemaan ikääntyneiden hyvinvointia ja auttamaan arjessa selviytymistä: </a:t>
            </a:r>
            <a:r>
              <a:rPr lang="fi-FI" sz="1200" dirty="0">
                <a:solidFill>
                  <a:schemeClr val="accent2"/>
                </a:solidFill>
                <a:hlinkClick r:id="rId5"/>
              </a:rPr>
              <a:t>Ilmoitus Eloisan sosiaalihuoltoon </a:t>
            </a:r>
            <a:endParaRPr lang="fi-FI" sz="1200" dirty="0"/>
          </a:p>
          <a:p>
            <a:pPr marL="171450" lvl="1" indent="-171450">
              <a:spcBef>
                <a:spcPts val="400"/>
              </a:spcBef>
              <a:spcAft>
                <a:spcPts val="200"/>
              </a:spcAft>
              <a:buFont typeface="Arial" panose="020B0604020202020204" pitchFamily="34" charset="0"/>
              <a:buChar char="•"/>
            </a:pPr>
            <a:r>
              <a:rPr lang="fi-FI" sz="1200" dirty="0"/>
              <a:t>Jos asiakkaalta häviää lääkkeitä, henkilöstö selvittelee asiaa asiakkaan kanssa sekä omassa yksikössä, ja tekee rikosilmoituksen </a:t>
            </a:r>
          </a:p>
          <a:p>
            <a:pPr marL="0" lvl="1">
              <a:lnSpc>
                <a:spcPct val="110000"/>
              </a:lnSpc>
              <a:spcBef>
                <a:spcPts val="789"/>
              </a:spcBef>
              <a:spcAft>
                <a:spcPts val="175"/>
              </a:spcAft>
            </a:pPr>
            <a:endParaRPr lang="fi-FI" b="1" dirty="0"/>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a:solidFill>
                  <a:schemeClr val="accent5"/>
                </a:solidFill>
                <a:cs typeface="Times New Roman" panose="02020603050405020304" pitchFamily="18" charset="0"/>
              </a:rPr>
              <a:t>Asiakasturvallisuus</a:t>
            </a:r>
            <a:endParaRPr lang="fi-FI" sz="1400" b="1">
              <a:solidFill>
                <a:schemeClr val="accent1"/>
              </a:solidFill>
            </a:endParaRPr>
          </a:p>
        </p:txBody>
      </p:sp>
      <p:sp>
        <p:nvSpPr>
          <p:cNvPr id="29" name="Suorakulmio 28">
            <a:extLst>
              <a:ext uri="{FF2B5EF4-FFF2-40B4-BE49-F238E27FC236}">
                <a16:creationId xmlns:a16="http://schemas.microsoft.com/office/drawing/2014/main" id="{BD00229A-CE72-42FC-BD37-8A809B41C5D5}"/>
              </a:ext>
            </a:extLst>
          </p:cNvPr>
          <p:cNvSpPr/>
          <p:nvPr/>
        </p:nvSpPr>
        <p:spPr>
          <a:xfrm>
            <a:off x="6096000" y="1825625"/>
            <a:ext cx="5644587" cy="1296569"/>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1450" indent="-171450">
              <a:buFont typeface="Arial" panose="020B0604020202020204" pitchFamily="34" charset="0"/>
              <a:buChar char="•"/>
            </a:pPr>
            <a:r>
              <a:rPr lang="fi-FI" sz="1200" b="1" dirty="0">
                <a:solidFill>
                  <a:schemeClr val="tx1"/>
                </a:solidFill>
                <a:highlight>
                  <a:srgbClr val="FFFF00"/>
                </a:highlight>
              </a:rPr>
              <a:t>[</a:t>
            </a:r>
            <a:r>
              <a:rPr lang="fi-FI" sz="1200" dirty="0">
                <a:solidFill>
                  <a:schemeClr val="tx1"/>
                </a:solidFill>
                <a:highlight>
                  <a:srgbClr val="FFFF00"/>
                </a:highlight>
              </a:rPr>
              <a:t>Kirjoita tähän muut ilmoitusvelvollisuudet turvallisuudesta vastaaville tahoille esim. Jos koti on terveysriski, ilmoitus terveysvalvontaan.</a:t>
            </a:r>
            <a:r>
              <a:rPr lang="fi-FI" sz="1200" b="1" dirty="0">
                <a:solidFill>
                  <a:schemeClr val="tx1"/>
                </a:solidFill>
                <a:highlight>
                  <a:srgbClr val="FFFF00"/>
                </a:highlight>
              </a:rPr>
              <a:t>]</a:t>
            </a:r>
          </a:p>
          <a:p>
            <a:endParaRPr lang="fi-FI" sz="1200" b="1" dirty="0">
              <a:solidFill>
                <a:schemeClr val="tx1"/>
              </a:solidFill>
              <a:highlight>
                <a:srgbClr val="FFFF00"/>
              </a:highlight>
            </a:endParaRPr>
          </a:p>
          <a:p>
            <a:endParaRPr lang="fi-FI" sz="1200" b="1" dirty="0">
              <a:solidFill>
                <a:schemeClr val="tx1"/>
              </a:solidFill>
              <a:highlight>
                <a:srgbClr val="FFFF00"/>
              </a:highlight>
            </a:endParaRPr>
          </a:p>
          <a:p>
            <a:endParaRPr lang="fi-FI" sz="1200" b="1" dirty="0">
              <a:solidFill>
                <a:schemeClr val="tx1"/>
              </a:solidFill>
              <a:highlight>
                <a:srgbClr val="FFFF00"/>
              </a:highlight>
            </a:endParaRPr>
          </a:p>
        </p:txBody>
      </p:sp>
    </p:spTree>
    <p:extLst>
      <p:ext uri="{BB962C8B-B14F-4D97-AF65-F5344CB8AC3E}">
        <p14:creationId xmlns:p14="http://schemas.microsoft.com/office/powerpoint/2010/main" val="3527065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Henkilöstö (1/2)</a:t>
            </a: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Asiakasturvallisuus</a:t>
            </a:r>
            <a:endParaRPr lang="fi-FI" sz="1400" b="1">
              <a:solidFill>
                <a:schemeClr val="accent1"/>
              </a:solidFill>
            </a:endParaRPr>
          </a:p>
        </p:txBody>
      </p:sp>
      <p:sp>
        <p:nvSpPr>
          <p:cNvPr id="28" name="Content Placeholder 3">
            <a:extLst>
              <a:ext uri="{FF2B5EF4-FFF2-40B4-BE49-F238E27FC236}">
                <a16:creationId xmlns:a16="http://schemas.microsoft.com/office/drawing/2014/main" id="{378BE8CD-B2A2-4AD8-4745-D247ADAD870D}"/>
              </a:ext>
            </a:extLst>
          </p:cNvPr>
          <p:cNvSpPr txBox="1">
            <a:spLocks/>
          </p:cNvSpPr>
          <p:nvPr/>
        </p:nvSpPr>
        <p:spPr>
          <a:xfrm>
            <a:off x="451413" y="1825625"/>
            <a:ext cx="11289174" cy="4344629"/>
          </a:xfrm>
          <a:prstGeom prst="rect">
            <a:avLst/>
          </a:prstGeom>
        </p:spPr>
        <p:txBody>
          <a:bodyPr vert="horz" lIns="91440" tIns="45720" rIns="91440" bIns="45720" numCol="2"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spcBef>
                <a:spcPts val="900"/>
              </a:spcBef>
              <a:spcAft>
                <a:spcPts val="200"/>
              </a:spcAft>
            </a:pPr>
            <a:r>
              <a:rPr lang="fi-FI" sz="2000" b="1">
                <a:latin typeface="+mn-lt"/>
                <a:cs typeface="Times New Roman" panose="02020603050405020304" pitchFamily="18" charset="0"/>
              </a:rPr>
              <a:t>Hoito- ja hoivahenkilöstön määrä, rakenne ja riittävyys sekä sijaisten käytön periaatteet</a:t>
            </a:r>
          </a:p>
          <a:p>
            <a:pPr>
              <a:lnSpc>
                <a:spcPct val="110000"/>
              </a:lnSpc>
              <a:spcBef>
                <a:spcPts val="789"/>
              </a:spcBef>
              <a:spcAft>
                <a:spcPts val="175"/>
              </a:spcAft>
            </a:pPr>
            <a:r>
              <a:rPr lang="fi-FI"/>
              <a:t>Kotihoito palvelee kaikkina viikonpäivinä ja vuorokauden aikoina. Henkilöstö työskentelee kolmessa työvuorossa ja yöaikainen palvelu voidaan tuottaa monialaisena yhteistyönä. Kotihoidon henkilöstö koostuu moniammatillisista tiimeistä, joissa työskentelee hoitotyön, kuntoutuksen, lääketieteen ja sosiaalihuollon ammattilaisia sekä avustavaa henkilöstöä.</a:t>
            </a:r>
          </a:p>
          <a:p>
            <a:pPr>
              <a:lnSpc>
                <a:spcPct val="110000"/>
              </a:lnSpc>
              <a:spcBef>
                <a:spcPts val="789"/>
              </a:spcBef>
              <a:spcAft>
                <a:spcPts val="175"/>
              </a:spcAft>
            </a:pPr>
            <a:r>
              <a:rPr lang="fi-FI"/>
              <a:t>Henkilöstösuunnittelua tehdään ennakoivasti muutamaksi vuodeksi eteenpäin riittävän ja osaavan henkilöstön turvaamiseksi. Suunnittelussa otetaan huomioon soveltava lainsäädäntö kuten sosiaalihuollon ammattihenkilöistä annettu laki. Tiedolla johtamisen keinoin varmistetaan henkilöstön määrä ja riittävyys suhteessa asiakkaiden palvelutarpeeseen seuraamalla vertaisarviointitietoja, </a:t>
            </a:r>
            <a:r>
              <a:rPr lang="fi-FI" err="1"/>
              <a:t>resurssointityökalua</a:t>
            </a:r>
            <a:r>
              <a:rPr lang="fi-FI"/>
              <a:t> ja RAI-vertailutietoa. Henkilöstöresurssien riittävyys varmistetaan tarvepohjaisella ja aktiivisella rekrytoinnilla. Äkillisiin poissaoloihin ja lyhytaikaiseen lisäresurssitarpeeseen vastataan tarvittaessa ikääntyneiden palveluiden omalla varahenkilöstöllä. </a:t>
            </a:r>
            <a:endParaRPr lang="fi-FI"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p:txBody>
      </p:sp>
      <p:sp>
        <p:nvSpPr>
          <p:cNvPr id="4" name="Suorakulmio 3">
            <a:extLst>
              <a:ext uri="{FF2B5EF4-FFF2-40B4-BE49-F238E27FC236}">
                <a16:creationId xmlns:a16="http://schemas.microsoft.com/office/drawing/2014/main" id="{57EC6525-2141-76D2-1CFC-ECBF4FBF86C0}"/>
              </a:ext>
            </a:extLst>
          </p:cNvPr>
          <p:cNvSpPr/>
          <p:nvPr/>
        </p:nvSpPr>
        <p:spPr>
          <a:xfrm>
            <a:off x="6214683" y="1825625"/>
            <a:ext cx="5525904" cy="3025052"/>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dirty="0">
                <a:solidFill>
                  <a:schemeClr val="tx1"/>
                </a:solidFill>
              </a:rPr>
              <a:t>Yöaikainen palvelu:</a:t>
            </a:r>
          </a:p>
          <a:p>
            <a:endParaRPr lang="fi-FI" sz="1200" b="1" dirty="0">
              <a:solidFill>
                <a:schemeClr val="tx1"/>
              </a:solidFill>
            </a:endParaRPr>
          </a:p>
          <a:p>
            <a:endParaRPr lang="fi-FI" sz="1200" b="1" dirty="0">
              <a:solidFill>
                <a:schemeClr val="tx1"/>
              </a:solidFill>
            </a:endParaRPr>
          </a:p>
          <a:p>
            <a:r>
              <a:rPr lang="fi-FI" sz="1200" b="1" dirty="0">
                <a:solidFill>
                  <a:schemeClr val="tx1"/>
                </a:solidFill>
              </a:rPr>
              <a:t>Henkilöstön riittävyys suhteessa asiakkaiden palvelujen tarpeeseen:</a:t>
            </a:r>
          </a:p>
          <a:p>
            <a:r>
              <a:rPr lang="fi-FI" sz="1200" dirty="0">
                <a:solidFill>
                  <a:schemeClr val="tx1"/>
                </a:solidFill>
              </a:rPr>
              <a:t>[Miten seurataan toimintayksikön henkilöstön riittävyyttä suhteessa asiakkaiden palvelujen tarpeisiin?] </a:t>
            </a:r>
          </a:p>
          <a:p>
            <a:endParaRPr lang="fi-FI" sz="1200" dirty="0">
              <a:solidFill>
                <a:schemeClr val="tx1"/>
              </a:solidFill>
              <a:highlight>
                <a:srgbClr val="FFFF00"/>
              </a:highlight>
            </a:endParaRPr>
          </a:p>
          <a:p>
            <a:r>
              <a:rPr lang="fi-FI" sz="1200" b="1" dirty="0">
                <a:solidFill>
                  <a:schemeClr val="tx1"/>
                </a:solidFill>
              </a:rPr>
              <a:t>Sijaisten käytön periaatteet: </a:t>
            </a:r>
          </a:p>
          <a:p>
            <a:r>
              <a:rPr lang="fi-FI" sz="1200" dirty="0">
                <a:solidFill>
                  <a:schemeClr val="tx1"/>
                </a:solidFill>
              </a:rPr>
              <a:t>[Mitkä ovat sijaisten käytön periaatteet?]</a:t>
            </a:r>
            <a:endParaRPr lang="fi-FI" sz="1200" b="1" dirty="0">
              <a:solidFill>
                <a:schemeClr val="tx1"/>
              </a:solidFill>
              <a:highlight>
                <a:srgbClr val="FFFF00"/>
              </a:highlight>
            </a:endParaRPr>
          </a:p>
          <a:p>
            <a:r>
              <a:rPr lang="fi-FI" sz="1200" b="1" dirty="0">
                <a:solidFill>
                  <a:schemeClr val="tx1"/>
                </a:solidFill>
              </a:rPr>
              <a:t>Palveluesihenkilöiden tehtävät: </a:t>
            </a:r>
          </a:p>
          <a:p>
            <a:r>
              <a:rPr lang="fi-FI" sz="1200" dirty="0">
                <a:solidFill>
                  <a:schemeClr val="tx1"/>
                </a:solidFill>
              </a:rPr>
              <a:t>[Miten varmistetaan vastuuhenkilöiden/lähiesihenkilöiden tehtävien organisointi siten, että lähiesihenkilöiden työhön jää riittävästi aikaa?]</a:t>
            </a:r>
          </a:p>
          <a:p>
            <a:endParaRPr lang="fi-FI" sz="1200" dirty="0">
              <a:solidFill>
                <a:schemeClr val="tx1"/>
              </a:solidFill>
              <a:highlight>
                <a:srgbClr val="FFFF00"/>
              </a:highlight>
            </a:endParaRPr>
          </a:p>
          <a:p>
            <a:r>
              <a:rPr lang="fi-FI" sz="1200" b="1" dirty="0">
                <a:solidFill>
                  <a:schemeClr val="tx1"/>
                </a:solidFill>
              </a:rPr>
              <a:t> </a:t>
            </a:r>
          </a:p>
        </p:txBody>
      </p:sp>
      <p:sp>
        <p:nvSpPr>
          <p:cNvPr id="29" name="Suorakulmio 28">
            <a:extLst>
              <a:ext uri="{FF2B5EF4-FFF2-40B4-BE49-F238E27FC236}">
                <a16:creationId xmlns:a16="http://schemas.microsoft.com/office/drawing/2014/main" id="{28E2319A-34F9-A8AC-3B86-6AFC25B88957}"/>
              </a:ext>
            </a:extLst>
          </p:cNvPr>
          <p:cNvSpPr/>
          <p:nvPr/>
        </p:nvSpPr>
        <p:spPr>
          <a:xfrm>
            <a:off x="6214683" y="4917461"/>
            <a:ext cx="5525904" cy="1304289"/>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a:spcBef>
                <a:spcPts val="600"/>
              </a:spcBef>
            </a:pPr>
            <a:r>
              <a:rPr lang="fi-FI" sz="1200" b="1">
                <a:solidFill>
                  <a:schemeClr val="tx1"/>
                </a:solidFill>
              </a:rPr>
              <a:t>Henkilöstörakenne</a:t>
            </a:r>
          </a:p>
        </p:txBody>
      </p:sp>
      <p:sp>
        <p:nvSpPr>
          <p:cNvPr id="31" name="Tekstiruutu 30">
            <a:extLst>
              <a:ext uri="{FF2B5EF4-FFF2-40B4-BE49-F238E27FC236}">
                <a16:creationId xmlns:a16="http://schemas.microsoft.com/office/drawing/2014/main" id="{EBCA0DB1-666D-24C2-1FC1-DCCB6039E245}"/>
              </a:ext>
            </a:extLst>
          </p:cNvPr>
          <p:cNvSpPr txBox="1"/>
          <p:nvPr/>
        </p:nvSpPr>
        <p:spPr>
          <a:xfrm>
            <a:off x="6300470" y="5154692"/>
            <a:ext cx="5442442" cy="1092607"/>
          </a:xfrm>
          <a:prstGeom prst="rect">
            <a:avLst/>
          </a:prstGeom>
          <a:noFill/>
        </p:spPr>
        <p:txBody>
          <a:bodyPr wrap="square" numCol="2">
            <a:spAutoFit/>
          </a:bodyPr>
          <a:lstStyle/>
          <a:p>
            <a:pPr marL="171450" indent="-171450">
              <a:spcBef>
                <a:spcPts val="600"/>
              </a:spcBef>
              <a:buFont typeface="Arial" panose="020B0604020202020204" pitchFamily="34" charset="0"/>
              <a:buChar char="•"/>
            </a:pPr>
            <a:r>
              <a:rPr lang="fi-FI" sz="1100" b="1" dirty="0">
                <a:solidFill>
                  <a:schemeClr val="tx1"/>
                </a:solidFill>
                <a:highlight>
                  <a:srgbClr val="FFFF00"/>
                </a:highlight>
              </a:rPr>
              <a:t>Kokonaismäärä:</a:t>
            </a:r>
          </a:p>
          <a:p>
            <a:pPr marL="171450" indent="-171450">
              <a:spcBef>
                <a:spcPts val="600"/>
              </a:spcBef>
              <a:buFont typeface="Arial" panose="020B0604020202020204" pitchFamily="34" charset="0"/>
              <a:buChar char="•"/>
            </a:pPr>
            <a:r>
              <a:rPr lang="fi-FI" sz="1100" b="1" dirty="0">
                <a:highlight>
                  <a:srgbClr val="FFFF00"/>
                </a:highlight>
              </a:rPr>
              <a:t>Henkilöstörakenne:</a:t>
            </a:r>
            <a:r>
              <a:rPr lang="fi-FI" sz="1100" b="1" dirty="0">
                <a:solidFill>
                  <a:schemeClr val="tx1"/>
                </a:solidFill>
                <a:highlight>
                  <a:srgbClr val="FFFF00"/>
                </a:highlight>
              </a:rPr>
              <a:t> </a:t>
            </a:r>
          </a:p>
          <a:p>
            <a:pPr marL="171450" indent="-171450">
              <a:spcBef>
                <a:spcPts val="600"/>
              </a:spcBef>
              <a:buFont typeface="Arial" panose="020B0604020202020204" pitchFamily="34" charset="0"/>
              <a:buChar char="•"/>
            </a:pPr>
            <a:r>
              <a:rPr lang="fi-FI" sz="1100" b="1" dirty="0">
                <a:highlight>
                  <a:srgbClr val="FFFF00"/>
                </a:highlight>
              </a:rPr>
              <a:t>Vuokratyövoiman käyttö</a:t>
            </a:r>
            <a:r>
              <a:rPr lang="fi-FI" sz="1100" dirty="0">
                <a:solidFill>
                  <a:schemeClr val="tx1"/>
                </a:solidFill>
              </a:rPr>
              <a:t>] </a:t>
            </a:r>
            <a:r>
              <a:rPr lang="en-US" sz="1100" dirty="0" err="1">
                <a:solidFill>
                  <a:schemeClr val="tx1"/>
                </a:solidFill>
                <a:highlight>
                  <a:srgbClr val="FFFF00"/>
                </a:highlight>
              </a:rPr>
              <a:t>Kuvauksesta</a:t>
            </a:r>
            <a:r>
              <a:rPr lang="en-US" sz="1100" dirty="0">
                <a:solidFill>
                  <a:schemeClr val="tx1"/>
                </a:solidFill>
                <a:highlight>
                  <a:srgbClr val="FFFF00"/>
                </a:highlight>
              </a:rPr>
              <a:t> on </a:t>
            </a:r>
            <a:r>
              <a:rPr lang="en-US" sz="1100" b="1" dirty="0" err="1">
                <a:solidFill>
                  <a:schemeClr val="tx1"/>
                </a:solidFill>
                <a:highlight>
                  <a:srgbClr val="FFFF00"/>
                </a:highlight>
              </a:rPr>
              <a:t>ilmettävä</a:t>
            </a:r>
            <a:r>
              <a:rPr lang="en-US" sz="1100" b="1" dirty="0">
                <a:solidFill>
                  <a:schemeClr val="tx1"/>
                </a:solidFill>
                <a:highlight>
                  <a:srgbClr val="FFFF00"/>
                </a:highlight>
              </a:rPr>
              <a:t> </a:t>
            </a:r>
            <a:r>
              <a:rPr lang="en-US" sz="1100" b="1" dirty="0" err="1">
                <a:solidFill>
                  <a:schemeClr val="tx1"/>
                </a:solidFill>
                <a:highlight>
                  <a:srgbClr val="FFFF00"/>
                </a:highlight>
              </a:rPr>
              <a:t>kuinka</a:t>
            </a:r>
            <a:r>
              <a:rPr lang="en-US" sz="1100" b="1" dirty="0">
                <a:solidFill>
                  <a:schemeClr val="tx1"/>
                </a:solidFill>
                <a:highlight>
                  <a:srgbClr val="FFFF00"/>
                </a:highlight>
              </a:rPr>
              <a:t> </a:t>
            </a:r>
            <a:r>
              <a:rPr lang="en-US" sz="1100" b="1" dirty="0" err="1">
                <a:solidFill>
                  <a:schemeClr val="tx1"/>
                </a:solidFill>
                <a:highlight>
                  <a:srgbClr val="FFFF00"/>
                </a:highlight>
              </a:rPr>
              <a:t>paljon</a:t>
            </a:r>
            <a:r>
              <a:rPr lang="en-US" sz="1100" dirty="0">
                <a:solidFill>
                  <a:schemeClr val="tx1"/>
                </a:solidFill>
                <a:highlight>
                  <a:srgbClr val="FFFF00"/>
                </a:highlight>
              </a:rPr>
              <a:t> </a:t>
            </a:r>
            <a:r>
              <a:rPr lang="en-US" sz="1100" dirty="0" err="1">
                <a:solidFill>
                  <a:schemeClr val="tx1"/>
                </a:solidFill>
                <a:highlight>
                  <a:srgbClr val="FFFF00"/>
                </a:highlight>
              </a:rPr>
              <a:t>vuokrattua</a:t>
            </a:r>
            <a:r>
              <a:rPr lang="en-US" sz="1100" dirty="0">
                <a:solidFill>
                  <a:schemeClr val="tx1"/>
                </a:solidFill>
                <a:highlight>
                  <a:srgbClr val="FFFF00"/>
                </a:highlight>
              </a:rPr>
              <a:t>  </a:t>
            </a:r>
            <a:r>
              <a:rPr lang="en-US" sz="1100" dirty="0" err="1">
                <a:solidFill>
                  <a:schemeClr val="tx1"/>
                </a:solidFill>
                <a:highlight>
                  <a:srgbClr val="FFFF00"/>
                </a:highlight>
              </a:rPr>
              <a:t>työvoimaa</a:t>
            </a:r>
            <a:r>
              <a:rPr lang="en-US" sz="1100" dirty="0">
                <a:solidFill>
                  <a:schemeClr val="tx1"/>
                </a:solidFill>
                <a:highlight>
                  <a:srgbClr val="FFFF00"/>
                </a:highlight>
              </a:rPr>
              <a:t> tai </a:t>
            </a:r>
            <a:r>
              <a:rPr lang="en-US" sz="1100" dirty="0" err="1">
                <a:solidFill>
                  <a:schemeClr val="tx1"/>
                </a:solidFill>
                <a:highlight>
                  <a:srgbClr val="FFFF00"/>
                </a:highlight>
              </a:rPr>
              <a:t>toiselta</a:t>
            </a:r>
            <a:r>
              <a:rPr lang="en-US" sz="1100" dirty="0">
                <a:solidFill>
                  <a:schemeClr val="tx1"/>
                </a:solidFill>
                <a:highlight>
                  <a:srgbClr val="FFFF00"/>
                </a:highlight>
              </a:rPr>
              <a:t> </a:t>
            </a:r>
            <a:r>
              <a:rPr lang="en-US" sz="1100" dirty="0" err="1">
                <a:solidFill>
                  <a:schemeClr val="tx1"/>
                </a:solidFill>
                <a:highlight>
                  <a:srgbClr val="FFFF00"/>
                </a:highlight>
              </a:rPr>
              <a:t>palveluntuottajalta</a:t>
            </a:r>
            <a:r>
              <a:rPr lang="en-US" sz="1100" dirty="0">
                <a:solidFill>
                  <a:schemeClr val="tx1"/>
                </a:solidFill>
                <a:highlight>
                  <a:srgbClr val="FFFF00"/>
                </a:highlight>
              </a:rPr>
              <a:t> </a:t>
            </a:r>
            <a:r>
              <a:rPr lang="en-US" sz="1100" dirty="0" err="1">
                <a:solidFill>
                  <a:schemeClr val="tx1"/>
                </a:solidFill>
                <a:highlight>
                  <a:srgbClr val="FFFF00"/>
                </a:highlight>
              </a:rPr>
              <a:t>alihankittua</a:t>
            </a:r>
            <a:r>
              <a:rPr lang="en-US" sz="1100" dirty="0">
                <a:solidFill>
                  <a:schemeClr val="tx1"/>
                </a:solidFill>
                <a:highlight>
                  <a:srgbClr val="FFFF00"/>
                </a:highlight>
              </a:rPr>
              <a:t> </a:t>
            </a:r>
            <a:r>
              <a:rPr lang="en-US" sz="1100" dirty="0" err="1">
                <a:solidFill>
                  <a:schemeClr val="tx1"/>
                </a:solidFill>
                <a:highlight>
                  <a:srgbClr val="FFFF00"/>
                </a:highlight>
              </a:rPr>
              <a:t>työvoimaa</a:t>
            </a:r>
            <a:r>
              <a:rPr lang="en-US" sz="1100" dirty="0">
                <a:solidFill>
                  <a:schemeClr val="tx1"/>
                </a:solidFill>
                <a:highlight>
                  <a:srgbClr val="FFFF00"/>
                </a:highlight>
              </a:rPr>
              <a:t>  </a:t>
            </a:r>
            <a:r>
              <a:rPr lang="en-US" sz="1100" dirty="0" err="1">
                <a:solidFill>
                  <a:schemeClr val="tx1"/>
                </a:solidFill>
                <a:highlight>
                  <a:srgbClr val="FFFF00"/>
                </a:highlight>
              </a:rPr>
              <a:t>käytetään</a:t>
            </a:r>
            <a:r>
              <a:rPr lang="en-US" sz="1100" dirty="0">
                <a:solidFill>
                  <a:schemeClr val="tx1"/>
                </a:solidFill>
                <a:highlight>
                  <a:srgbClr val="FFFF00"/>
                </a:highlight>
              </a:rPr>
              <a:t> </a:t>
            </a:r>
            <a:r>
              <a:rPr lang="en-US" sz="1100" dirty="0" err="1">
                <a:solidFill>
                  <a:schemeClr val="tx1"/>
                </a:solidFill>
                <a:highlight>
                  <a:srgbClr val="FFFF00"/>
                </a:highlight>
              </a:rPr>
              <a:t>täydentämään</a:t>
            </a:r>
            <a:r>
              <a:rPr lang="en-US" sz="1100" dirty="0">
                <a:solidFill>
                  <a:schemeClr val="tx1"/>
                </a:solidFill>
                <a:highlight>
                  <a:srgbClr val="FFFF00"/>
                </a:highlight>
              </a:rPr>
              <a:t> </a:t>
            </a:r>
            <a:r>
              <a:rPr lang="en-US" sz="1100" dirty="0" err="1">
                <a:solidFill>
                  <a:schemeClr val="tx1"/>
                </a:solidFill>
                <a:highlight>
                  <a:srgbClr val="FFFF00"/>
                </a:highlight>
              </a:rPr>
              <a:t>palveluntuottajan</a:t>
            </a:r>
            <a:r>
              <a:rPr lang="en-US" sz="1100" dirty="0">
                <a:solidFill>
                  <a:schemeClr val="tx1"/>
                </a:solidFill>
                <a:highlight>
                  <a:srgbClr val="FFFF00"/>
                </a:highlight>
              </a:rPr>
              <a:t> </a:t>
            </a:r>
            <a:r>
              <a:rPr lang="en-US" sz="1100" dirty="0" err="1">
                <a:solidFill>
                  <a:schemeClr val="tx1"/>
                </a:solidFill>
                <a:highlight>
                  <a:srgbClr val="FFFF00"/>
                </a:highlight>
              </a:rPr>
              <a:t>omaa</a:t>
            </a:r>
            <a:r>
              <a:rPr lang="en-US" sz="1100" dirty="0">
                <a:solidFill>
                  <a:schemeClr val="tx1"/>
                </a:solidFill>
                <a:highlight>
                  <a:srgbClr val="FFFF00"/>
                </a:highlight>
              </a:rPr>
              <a:t> </a:t>
            </a:r>
            <a:r>
              <a:rPr lang="en-US" sz="1100" dirty="0" err="1">
                <a:solidFill>
                  <a:schemeClr val="tx1"/>
                </a:solidFill>
                <a:highlight>
                  <a:srgbClr val="FFFF00"/>
                </a:highlight>
              </a:rPr>
              <a:t>henkilöstöä</a:t>
            </a:r>
            <a:r>
              <a:rPr lang="fi-FI" sz="1100" b="1" dirty="0">
                <a:solidFill>
                  <a:schemeClr val="tx1"/>
                </a:solidFill>
              </a:rPr>
              <a:t>]</a:t>
            </a:r>
            <a:endParaRPr lang="fi-FI" sz="1800" b="1" dirty="0">
              <a:solidFill>
                <a:schemeClr val="tx1"/>
              </a:solidFill>
              <a:highlight>
                <a:srgbClr val="FFFF00"/>
              </a:highlight>
            </a:endParaRPr>
          </a:p>
          <a:p>
            <a:pPr marL="171450" indent="-171450">
              <a:spcBef>
                <a:spcPts val="600"/>
              </a:spcBef>
              <a:buFont typeface="Arial" panose="020B0604020202020204" pitchFamily="34" charset="0"/>
              <a:buChar char="•"/>
            </a:pPr>
            <a:endParaRPr lang="fi-FI" sz="1100" dirty="0">
              <a:solidFill>
                <a:schemeClr val="tx1"/>
              </a:solidFill>
            </a:endParaRPr>
          </a:p>
          <a:p>
            <a:pPr>
              <a:spcBef>
                <a:spcPts val="600"/>
              </a:spcBef>
            </a:pPr>
            <a:endParaRPr lang="fi-FI" sz="1100" b="1" dirty="0">
              <a:solidFill>
                <a:schemeClr val="tx1"/>
              </a:solidFill>
              <a:highlight>
                <a:srgbClr val="FFFF00"/>
              </a:highlight>
            </a:endParaRPr>
          </a:p>
        </p:txBody>
      </p:sp>
    </p:spTree>
    <p:extLst>
      <p:ext uri="{BB962C8B-B14F-4D97-AF65-F5344CB8AC3E}">
        <p14:creationId xmlns:p14="http://schemas.microsoft.com/office/powerpoint/2010/main" val="1474658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Henkilöstö (2/2)</a:t>
            </a:r>
            <a:endParaRPr lang="en-FI"/>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Asiakasturvallisuus</a:t>
            </a:r>
            <a:endParaRPr lang="fi-FI" sz="1400" b="1">
              <a:solidFill>
                <a:schemeClr val="accent1"/>
              </a:solidFill>
            </a:endParaRPr>
          </a:p>
        </p:txBody>
      </p:sp>
      <p:sp>
        <p:nvSpPr>
          <p:cNvPr id="28" name="Content Placeholder 3">
            <a:extLst>
              <a:ext uri="{FF2B5EF4-FFF2-40B4-BE49-F238E27FC236}">
                <a16:creationId xmlns:a16="http://schemas.microsoft.com/office/drawing/2014/main" id="{378BE8CD-B2A2-4AD8-4745-D247ADAD870D}"/>
              </a:ext>
            </a:extLst>
          </p:cNvPr>
          <p:cNvSpPr txBox="1">
            <a:spLocks/>
          </p:cNvSpPr>
          <p:nvPr/>
        </p:nvSpPr>
        <p:spPr>
          <a:xfrm>
            <a:off x="451413" y="1690086"/>
            <a:ext cx="11289174" cy="4590345"/>
          </a:xfrm>
          <a:prstGeom prst="rect">
            <a:avLst/>
          </a:prstGeom>
        </p:spPr>
        <p:txBody>
          <a:bodyPr vert="horz" lIns="91440" tIns="45720" rIns="91440" bIns="45720" numCol="2" spcCol="54864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spcBef>
                <a:spcPts val="900"/>
              </a:spcBef>
              <a:spcAft>
                <a:spcPts val="200"/>
              </a:spcAft>
            </a:pPr>
            <a:r>
              <a:rPr lang="fi-FI" sz="2000" b="1" dirty="0">
                <a:latin typeface="+mn-lt"/>
                <a:cs typeface="Times New Roman" panose="02020603050405020304" pitchFamily="18" charset="0"/>
              </a:rPr>
              <a:t>Henkilöstön rekrytoinnin periaatteet</a:t>
            </a:r>
          </a:p>
          <a:p>
            <a:pPr marL="0" lvl="1">
              <a:lnSpc>
                <a:spcPct val="110000"/>
              </a:lnSpc>
              <a:spcBef>
                <a:spcPts val="789"/>
              </a:spcBef>
              <a:spcAft>
                <a:spcPts val="175"/>
              </a:spcAft>
            </a:pPr>
            <a:r>
              <a:rPr lang="fi-FI" dirty="0"/>
              <a:t>Henkilöstön rekrytointia ohjaavat työlainsäädäntö ja työehtosopimukset, joissa määritellään sekä työntekijöiden että työnantajien oikeudet ja velvollisuudet. Erityisesti palkattaessa asiakkaiden kodeissa työskenteleviä työntekijöitä otetaan huomioon henkilöiden soveltuvuus ja luotettavuus. </a:t>
            </a:r>
          </a:p>
          <a:p>
            <a:pPr marL="0" lvl="1">
              <a:lnSpc>
                <a:spcPct val="110000"/>
              </a:lnSpc>
              <a:spcBef>
                <a:spcPts val="789"/>
              </a:spcBef>
              <a:spcAft>
                <a:spcPts val="175"/>
              </a:spcAft>
            </a:pPr>
            <a:r>
              <a:rPr lang="fi-FI" dirty="0"/>
              <a:t>Vakituisten työntekijöiden rekrytoinnista päätetään hallintosäännön ja Eloisan sisäisten rekrytointiohjeiden mukaisesti. Henkilöstön haku tapahtuu </a:t>
            </a:r>
            <a:r>
              <a:rPr lang="fi-FI" dirty="0">
                <a:hlinkClick r:id="rId3"/>
              </a:rPr>
              <a:t>kuntarekry.fi </a:t>
            </a:r>
            <a:r>
              <a:rPr lang="fi-FI" dirty="0"/>
              <a:t>kautta. Hakijoiden kelpoisuus varmistetaan sosiaali- ja terveydenhuollon ammattirekistereistä (SUOSIKKI ja TERHIKKI) sekä alkuperäisten opinto- ja työtodistusten avulla. Valvontalain myötä 1.1.2024 alkaen myös ikääntyneiden kanssa työskenteleviltä pyydetään rikosrekisteriote. Työhaastatteluilla varmistetaan henkilöiden soveltuvuus. Henkilökunta palkataan hyvinvointialueelle ja henkilökunta toimii joustavasti eri yksiköiden välillä. </a:t>
            </a:r>
            <a:r>
              <a:rPr lang="en-US" i="1" dirty="0" err="1">
                <a:solidFill>
                  <a:schemeClr val="accent5"/>
                </a:solidFill>
                <a:highlight>
                  <a:srgbClr val="FFFF00"/>
                </a:highlight>
                <a:latin typeface="Arial"/>
                <a:cs typeface="Arial"/>
              </a:rPr>
              <a:t>miten</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laillistetun</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sosiaali</a:t>
            </a:r>
            <a:r>
              <a:rPr lang="en-US" i="1" dirty="0">
                <a:solidFill>
                  <a:schemeClr val="accent5"/>
                </a:solidFill>
                <a:highlight>
                  <a:srgbClr val="FFFF00"/>
                </a:highlight>
                <a:latin typeface="Arial"/>
                <a:cs typeface="Arial"/>
              </a:rPr>
              <a:t>- tai </a:t>
            </a:r>
            <a:r>
              <a:rPr lang="en-US" i="1" dirty="0" err="1">
                <a:solidFill>
                  <a:schemeClr val="accent5"/>
                </a:solidFill>
                <a:highlight>
                  <a:srgbClr val="FFFF00"/>
                </a:highlight>
                <a:latin typeface="Arial"/>
                <a:cs typeface="Arial"/>
              </a:rPr>
              <a:t>terveydenhuollon</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ammattihenkilön</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tehtävissä</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tilapäisesti</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toimivien</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opiskelijoiden</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oikeus</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työskennellä</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varmistetaan</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sekä</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miten</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opiskelijoiden</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ohjaus</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johto</a:t>
            </a:r>
            <a:r>
              <a:rPr lang="en-US" i="1" dirty="0">
                <a:solidFill>
                  <a:schemeClr val="accent5"/>
                </a:solidFill>
                <a:highlight>
                  <a:srgbClr val="FFFF00"/>
                </a:highlight>
                <a:latin typeface="Arial"/>
                <a:cs typeface="Arial"/>
              </a:rPr>
              <a:t> ja </a:t>
            </a:r>
            <a:r>
              <a:rPr lang="en-US" i="1" dirty="0" err="1">
                <a:solidFill>
                  <a:schemeClr val="accent5"/>
                </a:solidFill>
                <a:highlight>
                  <a:srgbClr val="FFFF00"/>
                </a:highlight>
                <a:latin typeface="Arial"/>
                <a:cs typeface="Arial"/>
              </a:rPr>
              <a:t>valvonta</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toteutetaan</a:t>
            </a:r>
            <a:r>
              <a:rPr lang="en-US" i="1" dirty="0">
                <a:solidFill>
                  <a:schemeClr val="accent5"/>
                </a:solidFill>
                <a:highlight>
                  <a:srgbClr val="FFFF00"/>
                </a:highlight>
                <a:latin typeface="Arial"/>
                <a:cs typeface="Arial"/>
              </a:rPr>
              <a:t> </a:t>
            </a:r>
            <a:r>
              <a:rPr lang="en-US" i="1" dirty="0" err="1">
                <a:solidFill>
                  <a:schemeClr val="accent5"/>
                </a:solidFill>
                <a:highlight>
                  <a:srgbClr val="FFFF00"/>
                </a:highlight>
                <a:latin typeface="Arial"/>
                <a:cs typeface="Arial"/>
              </a:rPr>
              <a:t>käytännössä</a:t>
            </a:r>
            <a:r>
              <a:rPr lang="fi-FI" i="1" dirty="0">
                <a:solidFill>
                  <a:schemeClr val="accent5"/>
                </a:solidFill>
                <a:latin typeface="Arial"/>
                <a:cs typeface="Arial"/>
              </a:rPr>
              <a:t>]</a:t>
            </a:r>
            <a:endParaRPr lang="fi-FI" dirty="0"/>
          </a:p>
          <a:p>
            <a:pPr marL="0" lvl="1">
              <a:lnSpc>
                <a:spcPct val="110000"/>
              </a:lnSpc>
              <a:spcBef>
                <a:spcPts val="789"/>
              </a:spcBef>
              <a:spcAft>
                <a:spcPts val="175"/>
              </a:spcAft>
            </a:pPr>
            <a:r>
              <a:rPr lang="fi-FI" dirty="0"/>
              <a:t>Sosiaali- ja terveydenhuollon ammattihenkilöillä pitää olla hoitamiensa tehtävien edellyttämä riittävä suullinen ja kirjallinen kielitaito </a:t>
            </a:r>
            <a:r>
              <a:rPr lang="fi-FI" dirty="0">
                <a:hlinkClick r:id="rId4"/>
              </a:rPr>
              <a:t>(lisätietoja Valviran nettisivuilta), </a:t>
            </a:r>
            <a:r>
              <a:rPr lang="fi-FI" dirty="0"/>
              <a:t>jonka arviointi on työnantajan vastuulla. Kielitaito varmistetaan opinto-, tutkinto- tai työtodistusten avulla. </a:t>
            </a:r>
          </a:p>
          <a:p>
            <a:pPr marL="0" lvl="1">
              <a:spcBef>
                <a:spcPts val="900"/>
              </a:spcBef>
              <a:spcAft>
                <a:spcPts val="200"/>
              </a:spcAft>
            </a:pPr>
            <a:r>
              <a:rPr lang="fi-FI" sz="2000" b="1" dirty="0">
                <a:latin typeface="+mn-lt"/>
                <a:cs typeface="Times New Roman" panose="02020603050405020304" pitchFamily="18" charset="0"/>
              </a:rPr>
              <a:t>Henkilöstön perehdyttäminen ja täydennyskoulutus</a:t>
            </a:r>
          </a:p>
          <a:p>
            <a:pPr marL="0" lvl="1">
              <a:lnSpc>
                <a:spcPct val="110000"/>
              </a:lnSpc>
              <a:spcBef>
                <a:spcPts val="789"/>
              </a:spcBef>
              <a:spcAft>
                <a:spcPts val="175"/>
              </a:spcAft>
            </a:pPr>
            <a:r>
              <a:rPr lang="fi-FI" dirty="0"/>
              <a:t>Toimintayksikön henkilöstö perehdytetään asiakastyöhön, asiakastietojen käsittelyyn ja tietosuojaan sekä omavalvonnan toteuttamiseen. Sama koskee myös yksikössä työskenteleviä opiskelijoita ja paluun jälkeen pitkään tehtävistä poissaolleita. Kotihoidon esihenkilö käy läpi yleisen perehdytyksen, joka pitää sisällään omavalvonnan sekä tietosuoja- ja salassapitoasioiden käsittelyn sekä nimeää käytännön perehdytyksestä vastaavan henkilön. Uuden työntekijän perehtymistä seurataan säännöllisesti.</a:t>
            </a:r>
          </a:p>
          <a:p>
            <a:pPr marL="0" lvl="1">
              <a:lnSpc>
                <a:spcPct val="110000"/>
              </a:lnSpc>
              <a:spcBef>
                <a:spcPts val="789"/>
              </a:spcBef>
              <a:spcAft>
                <a:spcPts val="175"/>
              </a:spcAft>
            </a:pPr>
            <a:r>
              <a:rPr lang="fi-FI" dirty="0"/>
              <a:t>Kotihoidossa on käytössä sähköinen perehdytysmateriaali. Perehdytysohjelma löytyy sähköiseltä Intro-alustalta. Omavalvontasuunnitelma liitteineen toimii myös perehdytyksen välineenä työyksiköissä.</a:t>
            </a:r>
          </a:p>
          <a:p>
            <a:pPr marL="0" lvl="1">
              <a:lnSpc>
                <a:spcPct val="110000"/>
              </a:lnSpc>
              <a:spcBef>
                <a:spcPts val="789"/>
              </a:spcBef>
              <a:spcAft>
                <a:spcPts val="175"/>
              </a:spcAft>
            </a:pPr>
            <a:r>
              <a:rPr lang="fi-FI" dirty="0"/>
              <a:t>Työnantajalla on täydennyskoulutusvelvollisuus. Erillinen koulutussuunnitelma tukee täydennyskoulutusten toteutumista.</a:t>
            </a:r>
            <a:r>
              <a:rPr lang="en-FI" dirty="0"/>
              <a:t> </a:t>
            </a:r>
            <a:r>
              <a:rPr lang="fi-FI" dirty="0"/>
              <a:t>Tavoitekeskusteluissa käydään läpi henkilökohtaisia osaamistarpeita ja tavoitteita. Täydennyskoulutuksiin kuuluu jatkuvina koulutuksina esimerkiksi ensiapu-, palo- ja pelastuskoulutukset. Lisäksi on velvoitekoulutuksia esimerkiksi kotihoidon uusiin toimintamalleihin liittyen. Koulutusten toteutumista seurataan sähköisen rekisterin avulla.</a:t>
            </a:r>
          </a:p>
        </p:txBody>
      </p:sp>
    </p:spTree>
    <p:extLst>
      <p:ext uri="{BB962C8B-B14F-4D97-AF65-F5344CB8AC3E}">
        <p14:creationId xmlns:p14="http://schemas.microsoft.com/office/powerpoint/2010/main" val="2883919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dirty="0"/>
              <a:t>Toimitilat</a:t>
            </a: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dirty="0">
                <a:solidFill>
                  <a:schemeClr val="accent5"/>
                </a:solidFill>
                <a:ea typeface="Inter" panose="02000503000000020004" pitchFamily="2" charset="0"/>
                <a:cs typeface="Times New Roman" panose="02020603050405020304" pitchFamily="18" charset="0"/>
              </a:rPr>
              <a:t>Asiakasturvallisuus</a:t>
            </a:r>
            <a:endParaRPr lang="fi-FI" sz="1400" b="1" dirty="0">
              <a:solidFill>
                <a:schemeClr val="accent1"/>
              </a:solidFill>
            </a:endParaRPr>
          </a:p>
        </p:txBody>
      </p:sp>
      <p:sp>
        <p:nvSpPr>
          <p:cNvPr id="28" name="Content Placeholder 3">
            <a:extLst>
              <a:ext uri="{FF2B5EF4-FFF2-40B4-BE49-F238E27FC236}">
                <a16:creationId xmlns:a16="http://schemas.microsoft.com/office/drawing/2014/main" id="{378BE8CD-B2A2-4AD8-4745-D247ADAD870D}"/>
              </a:ext>
            </a:extLst>
          </p:cNvPr>
          <p:cNvSpPr txBox="1">
            <a:spLocks/>
          </p:cNvSpPr>
          <p:nvPr/>
        </p:nvSpPr>
        <p:spPr>
          <a:xfrm>
            <a:off x="451413" y="1825626"/>
            <a:ext cx="11289174" cy="3746500"/>
          </a:xfrm>
          <a:prstGeom prst="rect">
            <a:avLst/>
          </a:prstGeom>
        </p:spPr>
        <p:txBody>
          <a:bodyPr vert="horz" lIns="91440" tIns="45720" rIns="91440" bIns="45720" numCol="3"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en-FI"/>
          </a:p>
        </p:txBody>
      </p:sp>
      <p:sp>
        <p:nvSpPr>
          <p:cNvPr id="18" name="Content Placeholder 3">
            <a:extLst>
              <a:ext uri="{FF2B5EF4-FFF2-40B4-BE49-F238E27FC236}">
                <a16:creationId xmlns:a16="http://schemas.microsoft.com/office/drawing/2014/main" id="{34C409F1-15F5-74D8-7B12-2C87AC582EAE}"/>
              </a:ext>
            </a:extLst>
          </p:cNvPr>
          <p:cNvSpPr txBox="1">
            <a:spLocks/>
          </p:cNvSpPr>
          <p:nvPr/>
        </p:nvSpPr>
        <p:spPr>
          <a:xfrm>
            <a:off x="496828" y="1586079"/>
            <a:ext cx="11289174" cy="4338859"/>
          </a:xfrm>
          <a:prstGeom prst="rect">
            <a:avLst/>
          </a:prstGeom>
        </p:spPr>
        <p:txBody>
          <a:bodyPr vert="horz" lIns="91440" tIns="45720" rIns="91440" bIns="45720" numCol="2"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nSpc>
                <a:spcPct val="110000"/>
              </a:lnSpc>
              <a:spcBef>
                <a:spcPts val="789"/>
              </a:spcBef>
              <a:spcAft>
                <a:spcPts val="175"/>
              </a:spcAft>
            </a:pPr>
            <a:r>
              <a:rPr lang="fi-FI" b="1" dirty="0">
                <a:latin typeface="+mn-lt"/>
                <a:cs typeface="Times New Roman" panose="02020603050405020304" pitchFamily="18" charset="0"/>
              </a:rPr>
              <a:t>Kotihoidossa asiakkaat asuvat omissa kodeissaan</a:t>
            </a:r>
            <a:r>
              <a:rPr lang="fi-FI" dirty="0">
                <a:latin typeface="+mn-lt"/>
                <a:cs typeface="Times New Roman" panose="02020603050405020304" pitchFamily="18" charset="0"/>
              </a:rPr>
              <a:t>. Turvallisen ja terveellisen kotiympäristön arviointi ja edistäminen ovat osa kotihoidon palvelua sisältäen psyykkisen, fyysisen ja sosiaalisen turvallisuuden sekä elinympäristön toimivuudesta ja esteettömyydestä huolehtimisen yhteistyössä asiakkaan kanssa. Tarvittaessa kotihoito tekee turvallisuusasioissa yhteistyötä eri asiantuntijoiden, </a:t>
            </a:r>
            <a:r>
              <a:rPr lang="fi-FI" dirty="0">
                <a:highlight>
                  <a:srgbClr val="FFFF00"/>
                </a:highlight>
                <a:latin typeface="+mn-lt"/>
                <a:cs typeface="Times New Roman" panose="02020603050405020304" pitchFamily="18" charset="0"/>
              </a:rPr>
              <a:t>kuten paloviranomaisten, kiinteistöhuollon sekä tila- ja tukipalveluiden </a:t>
            </a:r>
            <a:r>
              <a:rPr lang="fi-FI" dirty="0">
                <a:latin typeface="+mn-lt"/>
                <a:cs typeface="Times New Roman" panose="02020603050405020304" pitchFamily="18" charset="0"/>
              </a:rPr>
              <a:t>kanssa. Jos henkilöstön turvallisuutta ja koskemattomuutta ei pystytä takaamaan asiakkaan käyttäytymisen tai kotiympäristön vuoksi,</a:t>
            </a:r>
            <a:r>
              <a:rPr lang="en-US" dirty="0"/>
              <a:t> </a:t>
            </a:r>
            <a:r>
              <a:rPr lang="en-US" dirty="0" err="1"/>
              <a:t>kotihoidon</a:t>
            </a:r>
            <a:r>
              <a:rPr lang="en-US" dirty="0"/>
              <a:t> </a:t>
            </a:r>
            <a:r>
              <a:rPr lang="en-US" dirty="0" err="1"/>
              <a:t>palvelut</a:t>
            </a:r>
            <a:r>
              <a:rPr lang="en-US" dirty="0"/>
              <a:t> </a:t>
            </a:r>
            <a:r>
              <a:rPr lang="en-US" dirty="0" err="1"/>
              <a:t>voidaan</a:t>
            </a:r>
            <a:r>
              <a:rPr lang="en-US" dirty="0"/>
              <a:t> </a:t>
            </a:r>
            <a:r>
              <a:rPr lang="en-US" dirty="0" err="1"/>
              <a:t>keskeyttää</a:t>
            </a:r>
            <a:r>
              <a:rPr lang="en-US" dirty="0"/>
              <a:t>.</a:t>
            </a:r>
            <a:endParaRPr lang="fi-FI" dirty="0">
              <a:latin typeface="+mn-lt"/>
              <a:cs typeface="Times New Roman" panose="02020603050405020304" pitchFamily="18" charset="0"/>
            </a:endParaRPr>
          </a:p>
          <a:p>
            <a:pPr marL="0" lvl="1">
              <a:lnSpc>
                <a:spcPct val="110000"/>
              </a:lnSpc>
              <a:spcBef>
                <a:spcPts val="789"/>
              </a:spcBef>
              <a:spcAft>
                <a:spcPts val="175"/>
              </a:spcAft>
            </a:pPr>
            <a:endParaRPr lang="en-FI" dirty="0"/>
          </a:p>
        </p:txBody>
      </p:sp>
      <p:sp>
        <p:nvSpPr>
          <p:cNvPr id="4" name="Suorakulmio 3">
            <a:extLst>
              <a:ext uri="{FF2B5EF4-FFF2-40B4-BE49-F238E27FC236}">
                <a16:creationId xmlns:a16="http://schemas.microsoft.com/office/drawing/2014/main" id="{50DD0671-4FEF-8A8F-0186-15B12CC1714C}"/>
              </a:ext>
            </a:extLst>
          </p:cNvPr>
          <p:cNvSpPr/>
          <p:nvPr/>
        </p:nvSpPr>
        <p:spPr>
          <a:xfrm>
            <a:off x="6562459" y="1563889"/>
            <a:ext cx="5200835" cy="4775923"/>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dirty="0">
                <a:solidFill>
                  <a:schemeClr val="tx1"/>
                </a:solidFill>
              </a:rPr>
              <a:t>Tilojen käytön periaatteet ja toimintakäytännöt:</a:t>
            </a:r>
            <a:endParaRPr lang="fi-FI" sz="1200" dirty="0">
              <a:solidFill>
                <a:schemeClr val="tx1"/>
              </a:solidFill>
            </a:endParaRPr>
          </a:p>
          <a:p>
            <a:r>
              <a:rPr lang="fi-FI" sz="1200" b="1" dirty="0">
                <a:solidFill>
                  <a:schemeClr val="tx1"/>
                </a:solidFill>
              </a:rPr>
              <a:t>[</a:t>
            </a:r>
            <a:r>
              <a:rPr lang="fi-FI" sz="1200" dirty="0">
                <a:solidFill>
                  <a:schemeClr val="tx1"/>
                </a:solidFill>
              </a:rPr>
              <a:t>Kirjoita tähän kuvaus toiminnassa käytettävistä tiloista. Mitä asiakasturvallisuuden kannalta keskeisiä tiloja yksikössä on ja ketkä niitä käyttävät? Jos toiminta tapahtuu etänä tai toimistotiloissa, miten niissä varmistetaan asiakasturvallinen tietojen käsittely?</a:t>
            </a:r>
            <a:endParaRPr lang="fi-FI" sz="1200" dirty="0">
              <a:solidFill>
                <a:schemeClr val="tx1"/>
              </a:solidFill>
              <a:cs typeface="Arial"/>
            </a:endParaRPr>
          </a:p>
          <a:p>
            <a:pPr algn="just"/>
            <a:r>
              <a:rPr lang="en-US" sz="1200" dirty="0" err="1">
                <a:solidFill>
                  <a:schemeClr val="tx1"/>
                </a:solidFill>
                <a:highlight>
                  <a:srgbClr val="FFFF00"/>
                </a:highlight>
              </a:rPr>
              <a:t>Kuvaa</a:t>
            </a:r>
            <a:r>
              <a:rPr lang="en-US" sz="1200" dirty="0">
                <a:solidFill>
                  <a:schemeClr val="tx1"/>
                </a:solidFill>
                <a:highlight>
                  <a:srgbClr val="FFFF00"/>
                </a:highlight>
              </a:rPr>
              <a:t> </a:t>
            </a:r>
            <a:r>
              <a:rPr lang="en-US" sz="1200" dirty="0" err="1">
                <a:solidFill>
                  <a:schemeClr val="tx1"/>
                </a:solidFill>
                <a:highlight>
                  <a:srgbClr val="FFFF00"/>
                </a:highlight>
              </a:rPr>
              <a:t>mahdolliset</a:t>
            </a:r>
            <a:r>
              <a:rPr lang="en-US" sz="1200" dirty="0">
                <a:solidFill>
                  <a:schemeClr val="tx1"/>
                </a:solidFill>
                <a:highlight>
                  <a:srgbClr val="FFFF00"/>
                </a:highlight>
              </a:rPr>
              <a:t> </a:t>
            </a:r>
            <a:r>
              <a:rPr lang="en-US" sz="1200" dirty="0" err="1">
                <a:solidFill>
                  <a:schemeClr val="tx1"/>
                </a:solidFill>
                <a:highlight>
                  <a:srgbClr val="FFFF00"/>
                </a:highlight>
              </a:rPr>
              <a:t>toimitiloille</a:t>
            </a:r>
            <a:r>
              <a:rPr lang="en-US" sz="1200" dirty="0">
                <a:solidFill>
                  <a:schemeClr val="tx1"/>
                </a:solidFill>
                <a:highlight>
                  <a:srgbClr val="FFFF00"/>
                </a:highlight>
              </a:rPr>
              <a:t> </a:t>
            </a:r>
            <a:r>
              <a:rPr lang="en-US" sz="1200" dirty="0" err="1">
                <a:solidFill>
                  <a:schemeClr val="tx1"/>
                </a:solidFill>
                <a:highlight>
                  <a:srgbClr val="FFFF00"/>
                </a:highlight>
              </a:rPr>
              <a:t>tehdyt</a:t>
            </a:r>
            <a:r>
              <a:rPr lang="en-US" sz="1200" dirty="0">
                <a:solidFill>
                  <a:schemeClr val="tx1"/>
                </a:solidFill>
                <a:highlight>
                  <a:srgbClr val="FFFF00"/>
                </a:highlight>
              </a:rPr>
              <a:t> </a:t>
            </a:r>
            <a:r>
              <a:rPr lang="en-US" sz="1200" dirty="0" err="1">
                <a:solidFill>
                  <a:schemeClr val="tx1"/>
                </a:solidFill>
                <a:highlight>
                  <a:srgbClr val="FFFF00"/>
                </a:highlight>
              </a:rPr>
              <a:t>tarkastukset</a:t>
            </a:r>
            <a:r>
              <a:rPr lang="en-US" sz="1200" dirty="0">
                <a:solidFill>
                  <a:schemeClr val="tx1"/>
                </a:solidFill>
                <a:highlight>
                  <a:srgbClr val="FFFF00"/>
                </a:highlight>
              </a:rPr>
              <a:t> </a:t>
            </a:r>
            <a:r>
              <a:rPr lang="en-US" sz="1200" dirty="0" err="1">
                <a:solidFill>
                  <a:schemeClr val="tx1"/>
                </a:solidFill>
                <a:highlight>
                  <a:srgbClr val="FFFF00"/>
                </a:highlight>
              </a:rPr>
              <a:t>sekä</a:t>
            </a:r>
            <a:r>
              <a:rPr lang="en-US" sz="1200" dirty="0">
                <a:solidFill>
                  <a:schemeClr val="tx1"/>
                </a:solidFill>
                <a:highlight>
                  <a:srgbClr val="FFFF00"/>
                </a:highlight>
              </a:rPr>
              <a:t> </a:t>
            </a:r>
            <a:r>
              <a:rPr lang="en-US" sz="1200" dirty="0" err="1">
                <a:solidFill>
                  <a:schemeClr val="tx1"/>
                </a:solidFill>
                <a:highlight>
                  <a:srgbClr val="FFFF00"/>
                </a:highlight>
              </a:rPr>
              <a:t>myönnetyt</a:t>
            </a:r>
            <a:r>
              <a:rPr lang="en-US" sz="1200" dirty="0">
                <a:solidFill>
                  <a:schemeClr val="tx1"/>
                </a:solidFill>
                <a:highlight>
                  <a:srgbClr val="FFFF00"/>
                </a:highlight>
              </a:rPr>
              <a:t> </a:t>
            </a:r>
            <a:r>
              <a:rPr lang="en-US" sz="1200" dirty="0" err="1">
                <a:solidFill>
                  <a:schemeClr val="tx1"/>
                </a:solidFill>
                <a:highlight>
                  <a:srgbClr val="FFFF00"/>
                </a:highlight>
              </a:rPr>
              <a:t>viranomaishyväksynnät</a:t>
            </a:r>
            <a:r>
              <a:rPr lang="en-US" sz="1200" dirty="0">
                <a:solidFill>
                  <a:schemeClr val="tx1"/>
                </a:solidFill>
                <a:highlight>
                  <a:srgbClr val="FFFF00"/>
                </a:highlight>
              </a:rPr>
              <a:t> ja </a:t>
            </a:r>
            <a:r>
              <a:rPr lang="en-US" sz="1200" dirty="0" err="1">
                <a:solidFill>
                  <a:schemeClr val="tx1"/>
                </a:solidFill>
                <a:highlight>
                  <a:srgbClr val="FFFF00"/>
                </a:highlight>
              </a:rPr>
              <a:t>luvat</a:t>
            </a:r>
            <a:r>
              <a:rPr lang="en-US" sz="1200" dirty="0">
                <a:solidFill>
                  <a:schemeClr val="tx1"/>
                </a:solidFill>
                <a:highlight>
                  <a:srgbClr val="FFFF00"/>
                </a:highlight>
              </a:rPr>
              <a:t> </a:t>
            </a:r>
            <a:r>
              <a:rPr lang="en-US" sz="1200" dirty="0" err="1">
                <a:solidFill>
                  <a:schemeClr val="tx1"/>
                </a:solidFill>
                <a:highlight>
                  <a:srgbClr val="FFFF00"/>
                </a:highlight>
              </a:rPr>
              <a:t>päivämäärineen</a:t>
            </a:r>
            <a:r>
              <a:rPr lang="en-US" sz="1200" dirty="0">
                <a:solidFill>
                  <a:schemeClr val="tx1"/>
                </a:solidFill>
                <a:highlight>
                  <a:srgbClr val="FFFF00"/>
                </a:highlight>
              </a:rPr>
              <a:t>. </a:t>
            </a:r>
            <a:r>
              <a:rPr lang="en-US" sz="1200" dirty="0" err="1">
                <a:solidFill>
                  <a:schemeClr val="tx1"/>
                </a:solidFill>
                <a:highlight>
                  <a:srgbClr val="FFFF00"/>
                </a:highlight>
              </a:rPr>
              <a:t>Kuvauksessa</a:t>
            </a:r>
            <a:r>
              <a:rPr lang="en-US" sz="1200" dirty="0">
                <a:solidFill>
                  <a:schemeClr val="tx1"/>
                </a:solidFill>
                <a:highlight>
                  <a:srgbClr val="FFFF00"/>
                </a:highlight>
              </a:rPr>
              <a:t> on </a:t>
            </a:r>
            <a:r>
              <a:rPr lang="en-US" sz="1200" dirty="0" err="1">
                <a:solidFill>
                  <a:schemeClr val="tx1"/>
                </a:solidFill>
                <a:highlight>
                  <a:srgbClr val="FFFF00"/>
                </a:highlight>
              </a:rPr>
              <a:t>otettava</a:t>
            </a:r>
            <a:r>
              <a:rPr lang="en-US" sz="1200" dirty="0">
                <a:solidFill>
                  <a:schemeClr val="tx1"/>
                </a:solidFill>
                <a:highlight>
                  <a:srgbClr val="FFFF00"/>
                </a:highlight>
              </a:rPr>
              <a:t> </a:t>
            </a:r>
            <a:r>
              <a:rPr lang="en-US" sz="1200" dirty="0" err="1">
                <a:solidFill>
                  <a:schemeClr val="tx1"/>
                </a:solidFill>
                <a:highlight>
                  <a:srgbClr val="FFFF00"/>
                </a:highlight>
              </a:rPr>
              <a:t>huomioon</a:t>
            </a:r>
            <a:r>
              <a:rPr lang="en-US" sz="1200" dirty="0">
                <a:solidFill>
                  <a:schemeClr val="tx1"/>
                </a:solidFill>
                <a:highlight>
                  <a:srgbClr val="FFFF00"/>
                </a:highlight>
              </a:rPr>
              <a:t> </a:t>
            </a:r>
            <a:r>
              <a:rPr lang="en-US" sz="1200" dirty="0" err="1">
                <a:solidFill>
                  <a:schemeClr val="tx1"/>
                </a:solidFill>
                <a:highlight>
                  <a:srgbClr val="FFFF00"/>
                </a:highlight>
              </a:rPr>
              <a:t>tarkastuksissa</a:t>
            </a:r>
            <a:r>
              <a:rPr lang="en-US" sz="1200" dirty="0">
                <a:solidFill>
                  <a:schemeClr val="tx1"/>
                </a:solidFill>
                <a:highlight>
                  <a:srgbClr val="FFFF00"/>
                </a:highlight>
              </a:rPr>
              <a:t> ja </a:t>
            </a:r>
            <a:r>
              <a:rPr lang="en-US" sz="1200" dirty="0" err="1">
                <a:solidFill>
                  <a:schemeClr val="tx1"/>
                </a:solidFill>
                <a:highlight>
                  <a:srgbClr val="FFFF00"/>
                </a:highlight>
              </a:rPr>
              <a:t>hyväksynnöissä</a:t>
            </a:r>
            <a:r>
              <a:rPr lang="en-US" sz="1200" dirty="0">
                <a:solidFill>
                  <a:schemeClr val="tx1"/>
                </a:solidFill>
                <a:highlight>
                  <a:srgbClr val="FFFF00"/>
                </a:highlight>
              </a:rPr>
              <a:t> </a:t>
            </a:r>
            <a:r>
              <a:rPr lang="en-US" sz="1200" dirty="0" err="1">
                <a:solidFill>
                  <a:schemeClr val="tx1"/>
                </a:solidFill>
                <a:highlight>
                  <a:srgbClr val="FFFF00"/>
                </a:highlight>
              </a:rPr>
              <a:t>toimitilojen</a:t>
            </a:r>
            <a:r>
              <a:rPr lang="en-US" sz="1200" dirty="0">
                <a:solidFill>
                  <a:schemeClr val="tx1"/>
                </a:solidFill>
                <a:highlight>
                  <a:srgbClr val="FFFF00"/>
                </a:highlight>
              </a:rPr>
              <a:t> </a:t>
            </a:r>
            <a:r>
              <a:rPr lang="en-US" sz="1200" dirty="0" err="1">
                <a:solidFill>
                  <a:schemeClr val="tx1"/>
                </a:solidFill>
                <a:highlight>
                  <a:srgbClr val="FFFF00"/>
                </a:highlight>
              </a:rPr>
              <a:t>omavalvonnan</a:t>
            </a:r>
            <a:r>
              <a:rPr lang="en-US" sz="1200" dirty="0">
                <a:solidFill>
                  <a:schemeClr val="tx1"/>
                </a:solidFill>
                <a:highlight>
                  <a:srgbClr val="FFFF00"/>
                </a:highlight>
              </a:rPr>
              <a:t> </a:t>
            </a:r>
            <a:r>
              <a:rPr lang="en-US" sz="1200" dirty="0" err="1">
                <a:solidFill>
                  <a:schemeClr val="tx1"/>
                </a:solidFill>
                <a:highlight>
                  <a:srgbClr val="FFFF00"/>
                </a:highlight>
              </a:rPr>
              <a:t>kannalta</a:t>
            </a:r>
            <a:r>
              <a:rPr lang="en-US" sz="1200" dirty="0">
                <a:solidFill>
                  <a:schemeClr val="tx1"/>
                </a:solidFill>
                <a:highlight>
                  <a:srgbClr val="FFFF00"/>
                </a:highlight>
              </a:rPr>
              <a:t>  </a:t>
            </a:r>
            <a:r>
              <a:rPr lang="en-US" sz="1200" dirty="0" err="1">
                <a:solidFill>
                  <a:schemeClr val="tx1"/>
                </a:solidFill>
                <a:highlight>
                  <a:srgbClr val="FFFF00"/>
                </a:highlight>
              </a:rPr>
              <a:t>todetut</a:t>
            </a:r>
            <a:r>
              <a:rPr lang="en-US" sz="1200" dirty="0">
                <a:solidFill>
                  <a:schemeClr val="tx1"/>
                </a:solidFill>
                <a:highlight>
                  <a:srgbClr val="FFFF00"/>
                </a:highlight>
              </a:rPr>
              <a:t> </a:t>
            </a:r>
            <a:r>
              <a:rPr lang="en-US" sz="1200" dirty="0" err="1">
                <a:solidFill>
                  <a:schemeClr val="tx1"/>
                </a:solidFill>
                <a:highlight>
                  <a:srgbClr val="FFFF00"/>
                </a:highlight>
              </a:rPr>
              <a:t>keskeiset</a:t>
            </a:r>
            <a:r>
              <a:rPr lang="en-US" sz="1200" dirty="0">
                <a:solidFill>
                  <a:schemeClr val="tx1"/>
                </a:solidFill>
                <a:highlight>
                  <a:srgbClr val="FFFF00"/>
                </a:highlight>
              </a:rPr>
              <a:t> </a:t>
            </a:r>
            <a:r>
              <a:rPr lang="en-US" sz="1200" dirty="0" err="1">
                <a:solidFill>
                  <a:schemeClr val="tx1"/>
                </a:solidFill>
                <a:highlight>
                  <a:srgbClr val="FFFF00"/>
                </a:highlight>
              </a:rPr>
              <a:t>havainnot</a:t>
            </a:r>
            <a:r>
              <a:rPr lang="en-US" sz="1200" dirty="0">
                <a:solidFill>
                  <a:schemeClr val="tx1"/>
                </a:solidFill>
                <a:highlight>
                  <a:srgbClr val="FFFF00"/>
                </a:highlight>
              </a:rPr>
              <a:t>  </a:t>
            </a:r>
            <a:endParaRPr lang="fi-FI" sz="1200" dirty="0">
              <a:solidFill>
                <a:schemeClr val="tx1"/>
              </a:solidFill>
              <a:highlight>
                <a:srgbClr val="FFFF00"/>
              </a:highlight>
              <a:cs typeface="Arial"/>
            </a:endParaRPr>
          </a:p>
          <a:p>
            <a:r>
              <a:rPr lang="fi-FI" sz="1200" dirty="0">
                <a:solidFill>
                  <a:schemeClr val="tx1"/>
                </a:solidFill>
                <a:highlight>
                  <a:srgbClr val="FFFF00"/>
                </a:highlight>
              </a:rPr>
              <a:t>]</a:t>
            </a:r>
          </a:p>
          <a:p>
            <a:endParaRPr lang="fi-FI" sz="1200" dirty="0">
              <a:solidFill>
                <a:schemeClr val="tx1"/>
              </a:solidFill>
            </a:endParaRPr>
          </a:p>
          <a:p>
            <a:r>
              <a:rPr lang="fi-FI" sz="1200" b="1" dirty="0">
                <a:solidFill>
                  <a:schemeClr val="tx1"/>
                </a:solidFill>
              </a:rPr>
              <a:t>[</a:t>
            </a:r>
            <a:r>
              <a:rPr lang="fi-FI" sz="1200" dirty="0">
                <a:solidFill>
                  <a:schemeClr val="tx1"/>
                </a:solidFill>
              </a:rPr>
              <a:t>Kirjoita tähän kuvaus toimintayksikkökohtaisista tilojen käytön periaatteista esim. ulko-ovet ja avaimet, liikkumista helpottavat tukirakenteet, ulkoilumahdollisuudet</a:t>
            </a:r>
            <a:endParaRPr lang="fi-FI" sz="1200" dirty="0">
              <a:solidFill>
                <a:schemeClr val="tx1"/>
              </a:solidFill>
              <a:cs typeface="Arial"/>
            </a:endParaRPr>
          </a:p>
          <a:p>
            <a:r>
              <a:rPr lang="en-US" sz="1200" dirty="0" err="1">
                <a:solidFill>
                  <a:schemeClr val="tx1"/>
                </a:solidFill>
                <a:highlight>
                  <a:srgbClr val="FFFF00"/>
                </a:highlight>
              </a:rPr>
              <a:t>Kuvaa</a:t>
            </a:r>
            <a:r>
              <a:rPr lang="en-US" sz="1200" dirty="0">
                <a:solidFill>
                  <a:schemeClr val="tx1"/>
                </a:solidFill>
                <a:highlight>
                  <a:srgbClr val="FFFF00"/>
                </a:highlight>
              </a:rPr>
              <a:t> </a:t>
            </a:r>
            <a:r>
              <a:rPr lang="en-US" sz="1200" dirty="0" err="1">
                <a:solidFill>
                  <a:schemeClr val="tx1"/>
                </a:solidFill>
                <a:highlight>
                  <a:srgbClr val="FFFF00"/>
                </a:highlight>
              </a:rPr>
              <a:t>mitkä</a:t>
            </a:r>
            <a:r>
              <a:rPr lang="en-US" sz="1200" dirty="0">
                <a:solidFill>
                  <a:schemeClr val="tx1"/>
                </a:solidFill>
                <a:highlight>
                  <a:srgbClr val="FFFF00"/>
                </a:highlight>
              </a:rPr>
              <a:t> </a:t>
            </a:r>
            <a:r>
              <a:rPr lang="en-US" sz="1200" dirty="0" err="1">
                <a:solidFill>
                  <a:schemeClr val="tx1"/>
                </a:solidFill>
                <a:highlight>
                  <a:srgbClr val="FFFF00"/>
                </a:highlight>
              </a:rPr>
              <a:t>ovat</a:t>
            </a:r>
            <a:r>
              <a:rPr lang="en-US" sz="1200" dirty="0">
                <a:solidFill>
                  <a:schemeClr val="tx1"/>
                </a:solidFill>
                <a:highlight>
                  <a:srgbClr val="FFFF00"/>
                </a:highlight>
              </a:rPr>
              <a:t> </a:t>
            </a:r>
            <a:r>
              <a:rPr lang="en-US" sz="1200" dirty="0" err="1">
                <a:solidFill>
                  <a:schemeClr val="tx1"/>
                </a:solidFill>
                <a:highlight>
                  <a:srgbClr val="FFFF00"/>
                </a:highlight>
              </a:rPr>
              <a:t>toimitilojen</a:t>
            </a:r>
            <a:r>
              <a:rPr lang="en-US" sz="1200" dirty="0">
                <a:solidFill>
                  <a:schemeClr val="tx1"/>
                </a:solidFill>
                <a:highlight>
                  <a:srgbClr val="FFFF00"/>
                </a:highlight>
              </a:rPr>
              <a:t> </a:t>
            </a:r>
            <a:r>
              <a:rPr lang="en-US" sz="1200" dirty="0" err="1">
                <a:solidFill>
                  <a:schemeClr val="tx1"/>
                </a:solidFill>
                <a:highlight>
                  <a:srgbClr val="FFFF00"/>
                </a:highlight>
              </a:rPr>
              <a:t>ylläpitoa</a:t>
            </a:r>
            <a:r>
              <a:rPr lang="en-US" sz="1200" dirty="0">
                <a:solidFill>
                  <a:schemeClr val="tx1"/>
                </a:solidFill>
                <a:highlight>
                  <a:srgbClr val="FFFF00"/>
                </a:highlight>
              </a:rPr>
              <a:t>, </a:t>
            </a:r>
            <a:r>
              <a:rPr lang="en-US" sz="1200" dirty="0" err="1">
                <a:solidFill>
                  <a:schemeClr val="tx1"/>
                </a:solidFill>
                <a:highlight>
                  <a:srgbClr val="FFFF00"/>
                </a:highlight>
              </a:rPr>
              <a:t>huoltoa</a:t>
            </a:r>
            <a:r>
              <a:rPr lang="en-US" sz="1200" dirty="0">
                <a:solidFill>
                  <a:schemeClr val="tx1"/>
                </a:solidFill>
                <a:highlight>
                  <a:srgbClr val="FFFF00"/>
                </a:highlight>
              </a:rPr>
              <a:t> </a:t>
            </a:r>
            <a:r>
              <a:rPr lang="en-US" sz="1200" dirty="0" err="1">
                <a:solidFill>
                  <a:schemeClr val="tx1"/>
                </a:solidFill>
                <a:highlight>
                  <a:srgbClr val="FFFF00"/>
                </a:highlight>
              </a:rPr>
              <a:t>sekä</a:t>
            </a:r>
            <a:r>
              <a:rPr lang="en-US" sz="1200" dirty="0">
                <a:solidFill>
                  <a:schemeClr val="tx1"/>
                </a:solidFill>
                <a:highlight>
                  <a:srgbClr val="FFFF00"/>
                </a:highlight>
              </a:rPr>
              <a:t> </a:t>
            </a:r>
            <a:r>
              <a:rPr lang="en-US" sz="1200" dirty="0" err="1">
                <a:solidFill>
                  <a:schemeClr val="tx1"/>
                </a:solidFill>
                <a:highlight>
                  <a:srgbClr val="FFFF00"/>
                </a:highlight>
              </a:rPr>
              <a:t>epäkohtailmoituksia</a:t>
            </a:r>
            <a:r>
              <a:rPr lang="en-US" sz="1200" dirty="0">
                <a:solidFill>
                  <a:schemeClr val="tx1"/>
                </a:solidFill>
                <a:highlight>
                  <a:srgbClr val="FFFF00"/>
                </a:highlight>
              </a:rPr>
              <a:t> ja  </a:t>
            </a:r>
            <a:r>
              <a:rPr lang="en-US" sz="1200" dirty="0" err="1">
                <a:solidFill>
                  <a:schemeClr val="tx1"/>
                </a:solidFill>
                <a:highlight>
                  <a:srgbClr val="FFFF00"/>
                </a:highlight>
              </a:rPr>
              <a:t>tiedonkulkua</a:t>
            </a:r>
            <a:r>
              <a:rPr lang="en-US" sz="1200" dirty="0">
                <a:solidFill>
                  <a:schemeClr val="tx1"/>
                </a:solidFill>
                <a:highlight>
                  <a:srgbClr val="FFFF00"/>
                </a:highlight>
              </a:rPr>
              <a:t> </a:t>
            </a:r>
            <a:r>
              <a:rPr lang="en-US" sz="1200" dirty="0" err="1">
                <a:solidFill>
                  <a:schemeClr val="tx1"/>
                </a:solidFill>
                <a:highlight>
                  <a:srgbClr val="FFFF00"/>
                </a:highlight>
              </a:rPr>
              <a:t>koskevat</a:t>
            </a:r>
            <a:r>
              <a:rPr lang="en-US" sz="1200" dirty="0">
                <a:solidFill>
                  <a:schemeClr val="tx1"/>
                </a:solidFill>
                <a:highlight>
                  <a:srgbClr val="FFFF00"/>
                </a:highlight>
              </a:rPr>
              <a:t> </a:t>
            </a:r>
            <a:r>
              <a:rPr lang="en-US" sz="1200" dirty="0" err="1">
                <a:solidFill>
                  <a:schemeClr val="tx1"/>
                </a:solidFill>
                <a:highlight>
                  <a:srgbClr val="FFFF00"/>
                </a:highlight>
              </a:rPr>
              <a:t>menettelyt</a:t>
            </a:r>
            <a:r>
              <a:rPr lang="en-US" sz="1200" dirty="0">
                <a:solidFill>
                  <a:schemeClr val="tx1"/>
                </a:solidFill>
                <a:highlight>
                  <a:srgbClr val="FFFF00"/>
                </a:highlight>
              </a:rPr>
              <a:t>, </a:t>
            </a:r>
            <a:r>
              <a:rPr lang="en-US" sz="1200" dirty="0" err="1">
                <a:solidFill>
                  <a:schemeClr val="tx1"/>
                </a:solidFill>
                <a:highlight>
                  <a:srgbClr val="FFFF00"/>
                </a:highlight>
              </a:rPr>
              <a:t>esim</a:t>
            </a:r>
            <a:r>
              <a:rPr lang="en-US" sz="1200" dirty="0">
                <a:solidFill>
                  <a:schemeClr val="tx1"/>
                </a:solidFill>
                <a:highlight>
                  <a:srgbClr val="FFFF00"/>
                </a:highlight>
              </a:rPr>
              <a:t>. </a:t>
            </a:r>
            <a:r>
              <a:rPr lang="en-US" sz="1200" dirty="0" err="1">
                <a:solidFill>
                  <a:schemeClr val="tx1"/>
                </a:solidFill>
                <a:highlight>
                  <a:srgbClr val="FFFF00"/>
                </a:highlight>
              </a:rPr>
              <a:t>Yhteistyö</a:t>
            </a:r>
            <a:r>
              <a:rPr lang="en-US" sz="1200" dirty="0">
                <a:solidFill>
                  <a:schemeClr val="tx1"/>
                </a:solidFill>
                <a:highlight>
                  <a:srgbClr val="FFFF00"/>
                </a:highlight>
              </a:rPr>
              <a:t> </a:t>
            </a:r>
            <a:r>
              <a:rPr lang="en-US" sz="1200" dirty="0" err="1">
                <a:solidFill>
                  <a:schemeClr val="tx1"/>
                </a:solidFill>
                <a:highlight>
                  <a:srgbClr val="FFFF00"/>
                </a:highlight>
              </a:rPr>
              <a:t>Tila</a:t>
            </a:r>
            <a:r>
              <a:rPr lang="en-US" sz="1200" dirty="0">
                <a:solidFill>
                  <a:schemeClr val="tx1"/>
                </a:solidFill>
                <a:highlight>
                  <a:srgbClr val="FFFF00"/>
                </a:highlight>
              </a:rPr>
              <a:t> ja </a:t>
            </a:r>
            <a:r>
              <a:rPr lang="en-US" sz="1200" dirty="0" err="1">
                <a:solidFill>
                  <a:schemeClr val="tx1"/>
                </a:solidFill>
                <a:highlight>
                  <a:srgbClr val="FFFF00"/>
                </a:highlight>
              </a:rPr>
              <a:t>tukipalveluiden</a:t>
            </a:r>
            <a:r>
              <a:rPr lang="en-US" sz="1200" dirty="0">
                <a:solidFill>
                  <a:schemeClr val="tx1"/>
                </a:solidFill>
                <a:highlight>
                  <a:srgbClr val="FFFF00"/>
                </a:highlight>
              </a:rPr>
              <a:t> ja </a:t>
            </a:r>
            <a:r>
              <a:rPr lang="en-US" sz="1200" dirty="0" err="1">
                <a:solidFill>
                  <a:schemeClr val="tx1"/>
                </a:solidFill>
                <a:highlight>
                  <a:srgbClr val="FFFF00"/>
                </a:highlight>
              </a:rPr>
              <a:t>kiinteistöhuollon</a:t>
            </a:r>
            <a:r>
              <a:rPr lang="en-US" sz="1200" dirty="0">
                <a:solidFill>
                  <a:schemeClr val="tx1"/>
                </a:solidFill>
                <a:highlight>
                  <a:srgbClr val="FFFF00"/>
                </a:highlight>
              </a:rPr>
              <a:t> </a:t>
            </a:r>
            <a:r>
              <a:rPr lang="en-US" sz="1200" dirty="0" err="1">
                <a:solidFill>
                  <a:schemeClr val="tx1"/>
                </a:solidFill>
                <a:highlight>
                  <a:srgbClr val="FFFF00"/>
                </a:highlight>
              </a:rPr>
              <a:t>kanssa</a:t>
            </a:r>
            <a:r>
              <a:rPr lang="en-US" sz="1200" dirty="0">
                <a:solidFill>
                  <a:schemeClr val="tx1"/>
                </a:solidFill>
                <a:highlight>
                  <a:srgbClr val="FFFF00"/>
                </a:highlight>
              </a:rPr>
              <a:t>. </a:t>
            </a:r>
            <a:r>
              <a:rPr lang="en-US" sz="1200" dirty="0" err="1">
                <a:solidFill>
                  <a:schemeClr val="tx1"/>
                </a:solidFill>
                <a:highlight>
                  <a:srgbClr val="FFFF00"/>
                </a:highlight>
              </a:rPr>
              <a:t>Mitkä</a:t>
            </a:r>
            <a:r>
              <a:rPr lang="en-US" sz="1200" dirty="0">
                <a:solidFill>
                  <a:schemeClr val="tx1"/>
                </a:solidFill>
                <a:highlight>
                  <a:srgbClr val="FFFF00"/>
                </a:highlight>
              </a:rPr>
              <a:t> </a:t>
            </a:r>
            <a:r>
              <a:rPr lang="en-US" sz="1200" dirty="0" err="1">
                <a:solidFill>
                  <a:schemeClr val="tx1"/>
                </a:solidFill>
                <a:highlight>
                  <a:srgbClr val="FFFF00"/>
                </a:highlight>
              </a:rPr>
              <a:t>ovat</a:t>
            </a:r>
            <a:r>
              <a:rPr lang="en-US" sz="1200" dirty="0">
                <a:solidFill>
                  <a:schemeClr val="tx1"/>
                </a:solidFill>
                <a:highlight>
                  <a:srgbClr val="FFFF00"/>
                </a:highlight>
              </a:rPr>
              <a:t> </a:t>
            </a:r>
            <a:r>
              <a:rPr lang="en-US" sz="1200" dirty="0" err="1">
                <a:solidFill>
                  <a:schemeClr val="tx1"/>
                </a:solidFill>
                <a:highlight>
                  <a:srgbClr val="FFFF00"/>
                </a:highlight>
              </a:rPr>
              <a:t>palvelutoimintaan</a:t>
            </a:r>
            <a:r>
              <a:rPr lang="en-US" sz="1200" dirty="0">
                <a:solidFill>
                  <a:schemeClr val="tx1"/>
                </a:solidFill>
                <a:highlight>
                  <a:srgbClr val="FFFF00"/>
                </a:highlight>
              </a:rPr>
              <a:t> </a:t>
            </a:r>
            <a:r>
              <a:rPr lang="en-US" sz="1200" dirty="0" err="1">
                <a:solidFill>
                  <a:schemeClr val="tx1"/>
                </a:solidFill>
                <a:highlight>
                  <a:srgbClr val="FFFF00"/>
                </a:highlight>
              </a:rPr>
              <a:t>käytettävän</a:t>
            </a:r>
            <a:r>
              <a:rPr lang="en-US" sz="1200" dirty="0">
                <a:solidFill>
                  <a:schemeClr val="tx1"/>
                </a:solidFill>
                <a:highlight>
                  <a:srgbClr val="FFFF00"/>
                </a:highlight>
              </a:rPr>
              <a:t> </a:t>
            </a:r>
            <a:r>
              <a:rPr lang="en-US" sz="1200" dirty="0" err="1">
                <a:solidFill>
                  <a:schemeClr val="tx1"/>
                </a:solidFill>
                <a:highlight>
                  <a:srgbClr val="FFFF00"/>
                </a:highlight>
              </a:rPr>
              <a:t>kiinteistön</a:t>
            </a:r>
            <a:r>
              <a:rPr lang="en-US" sz="1200" dirty="0">
                <a:solidFill>
                  <a:schemeClr val="tx1"/>
                </a:solidFill>
                <a:highlight>
                  <a:srgbClr val="FFFF00"/>
                </a:highlight>
              </a:rPr>
              <a:t> </a:t>
            </a:r>
            <a:r>
              <a:rPr lang="en-US" sz="1200" dirty="0" err="1">
                <a:solidFill>
                  <a:schemeClr val="tx1"/>
                </a:solidFill>
                <a:highlight>
                  <a:srgbClr val="FFFF00"/>
                </a:highlight>
              </a:rPr>
              <a:t>pitkäjänteistä</a:t>
            </a:r>
            <a:r>
              <a:rPr lang="en-US" sz="1200" dirty="0">
                <a:solidFill>
                  <a:schemeClr val="tx1"/>
                </a:solidFill>
                <a:highlight>
                  <a:srgbClr val="FFFF00"/>
                </a:highlight>
              </a:rPr>
              <a:t> </a:t>
            </a:r>
            <a:r>
              <a:rPr lang="en-US" sz="1200" dirty="0" err="1">
                <a:solidFill>
                  <a:schemeClr val="tx1"/>
                </a:solidFill>
                <a:highlight>
                  <a:srgbClr val="FFFF00"/>
                </a:highlight>
              </a:rPr>
              <a:t>ylläpitoa</a:t>
            </a:r>
            <a:r>
              <a:rPr lang="en-US" sz="1200" dirty="0">
                <a:solidFill>
                  <a:schemeClr val="tx1"/>
                </a:solidFill>
                <a:highlight>
                  <a:srgbClr val="FFFF00"/>
                </a:highlight>
              </a:rPr>
              <a:t> </a:t>
            </a:r>
            <a:r>
              <a:rPr lang="en-US" sz="1200" dirty="0" err="1">
                <a:solidFill>
                  <a:schemeClr val="tx1"/>
                </a:solidFill>
                <a:highlight>
                  <a:srgbClr val="FFFF00"/>
                </a:highlight>
              </a:rPr>
              <a:t>koskevat</a:t>
            </a:r>
            <a:r>
              <a:rPr lang="en-US" sz="1200" dirty="0">
                <a:solidFill>
                  <a:schemeClr val="tx1"/>
                </a:solidFill>
                <a:highlight>
                  <a:srgbClr val="FFFF00"/>
                </a:highlight>
              </a:rPr>
              <a:t> </a:t>
            </a:r>
            <a:r>
              <a:rPr lang="en-US" sz="1200" dirty="0" err="1">
                <a:solidFill>
                  <a:schemeClr val="tx1"/>
                </a:solidFill>
                <a:highlight>
                  <a:srgbClr val="FFFF00"/>
                </a:highlight>
              </a:rPr>
              <a:t>toimintamallit</a:t>
            </a:r>
            <a:r>
              <a:rPr lang="en-US" sz="1200" dirty="0">
                <a:solidFill>
                  <a:schemeClr val="tx1"/>
                </a:solidFill>
                <a:highlight>
                  <a:srgbClr val="FFFF00"/>
                </a:highlight>
              </a:rPr>
              <a:t>, </a:t>
            </a:r>
            <a:r>
              <a:rPr lang="en-US" sz="1200" dirty="0" err="1">
                <a:solidFill>
                  <a:schemeClr val="tx1"/>
                </a:solidFill>
                <a:highlight>
                  <a:srgbClr val="FFFF00"/>
                </a:highlight>
              </a:rPr>
              <a:t>resurssit</a:t>
            </a:r>
            <a:r>
              <a:rPr lang="en-US" sz="1200" dirty="0">
                <a:solidFill>
                  <a:schemeClr val="tx1"/>
                </a:solidFill>
                <a:highlight>
                  <a:srgbClr val="FFFF00"/>
                </a:highlight>
              </a:rPr>
              <a:t> ja </a:t>
            </a:r>
            <a:r>
              <a:rPr lang="en-US" sz="1200" dirty="0" err="1">
                <a:solidFill>
                  <a:schemeClr val="tx1"/>
                </a:solidFill>
                <a:highlight>
                  <a:srgbClr val="FFFF00"/>
                </a:highlight>
              </a:rPr>
              <a:t>suunnitelma</a:t>
            </a:r>
            <a:r>
              <a:rPr lang="en-US" sz="1200" b="1" dirty="0" err="1">
                <a:solidFill>
                  <a:schemeClr val="tx1"/>
                </a:solidFill>
                <a:highlight>
                  <a:srgbClr val="FFFF00"/>
                </a:highlight>
              </a:rPr>
              <a:t>t</a:t>
            </a:r>
            <a:r>
              <a:rPr lang="en-US" sz="1200" b="1" dirty="0">
                <a:solidFill>
                  <a:schemeClr val="tx1"/>
                </a:solidFill>
                <a:highlight>
                  <a:srgbClr val="FFFF00"/>
                </a:highlight>
              </a:rPr>
              <a:t> </a:t>
            </a:r>
            <a:r>
              <a:rPr lang="fi-FI" sz="1200" b="1" dirty="0">
                <a:solidFill>
                  <a:schemeClr val="tx1"/>
                </a:solidFill>
                <a:highlight>
                  <a:srgbClr val="FFFF00"/>
                </a:highlight>
              </a:rPr>
              <a:t>]</a:t>
            </a:r>
            <a:endParaRPr lang="fi-FI" sz="1200" dirty="0">
              <a:solidFill>
                <a:schemeClr val="tx1"/>
              </a:solidFill>
              <a:highlight>
                <a:srgbClr val="FFFF00"/>
              </a:highlight>
              <a:cs typeface="Arial"/>
            </a:endParaRPr>
          </a:p>
          <a:p>
            <a:endParaRPr lang="fi-FI" sz="1200" b="1" dirty="0">
              <a:solidFill>
                <a:schemeClr val="tx1"/>
              </a:solidFill>
            </a:endParaRPr>
          </a:p>
          <a:p>
            <a:endParaRPr lang="fi-FI" sz="1200" b="1" dirty="0">
              <a:solidFill>
                <a:schemeClr val="tx1"/>
              </a:solidFill>
            </a:endParaRPr>
          </a:p>
          <a:p>
            <a:endParaRPr lang="fi-FI" sz="1200" dirty="0">
              <a:solidFill>
                <a:schemeClr val="tx1"/>
              </a:solidFill>
            </a:endParaRPr>
          </a:p>
          <a:p>
            <a:endParaRPr lang="fi-FI" sz="1200" dirty="0">
              <a:solidFill>
                <a:schemeClr val="tx1"/>
              </a:solidFill>
            </a:endParaRPr>
          </a:p>
          <a:p>
            <a:endParaRPr lang="fi-FI" sz="1200" b="1" dirty="0">
              <a:solidFill>
                <a:schemeClr val="tx1"/>
              </a:solidFill>
            </a:endParaRPr>
          </a:p>
          <a:p>
            <a:endParaRPr lang="fi-FI" sz="1200" b="1" dirty="0">
              <a:solidFill>
                <a:schemeClr val="tx1"/>
              </a:solidFill>
            </a:endParaRPr>
          </a:p>
          <a:p>
            <a:r>
              <a:rPr lang="fi-FI" sz="1200" b="1" dirty="0">
                <a:solidFill>
                  <a:schemeClr val="tx1"/>
                </a:solidFill>
              </a:rPr>
              <a:t> </a:t>
            </a:r>
          </a:p>
        </p:txBody>
      </p:sp>
    </p:spTree>
    <p:extLst>
      <p:ext uri="{BB962C8B-B14F-4D97-AF65-F5344CB8AC3E}">
        <p14:creationId xmlns:p14="http://schemas.microsoft.com/office/powerpoint/2010/main" val="3962259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0D6106-E6A6-484D-9AAE-324C751CC59C}"/>
              </a:ext>
            </a:extLst>
          </p:cNvPr>
          <p:cNvSpPr>
            <a:spLocks noGrp="1"/>
          </p:cNvSpPr>
          <p:nvPr>
            <p:ph type="title"/>
          </p:nvPr>
        </p:nvSpPr>
        <p:spPr/>
        <p:txBody>
          <a:bodyPr/>
          <a:lstStyle/>
          <a:p>
            <a:r>
              <a:rPr lang="fi-FI" dirty="0"/>
              <a:t>Teknologiset ratkaisut</a:t>
            </a:r>
          </a:p>
        </p:txBody>
      </p:sp>
      <p:sp>
        <p:nvSpPr>
          <p:cNvPr id="4" name="TextBox 3">
            <a:extLst>
              <a:ext uri="{FF2B5EF4-FFF2-40B4-BE49-F238E27FC236}">
                <a16:creationId xmlns:a16="http://schemas.microsoft.com/office/drawing/2014/main" id="{D2B509B3-537C-4D62-9ACD-2E020CD436D9}"/>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dirty="0">
                <a:solidFill>
                  <a:schemeClr val="accent5"/>
                </a:solidFill>
                <a:ea typeface="Inter" panose="02000503000000020004" pitchFamily="2" charset="0"/>
                <a:cs typeface="Times New Roman" panose="02020603050405020304" pitchFamily="18" charset="0"/>
              </a:rPr>
              <a:t>Asiakasturvallisuus</a:t>
            </a:r>
            <a:endParaRPr lang="fi-FI" sz="1400" b="1" dirty="0">
              <a:solidFill>
                <a:schemeClr val="accent1"/>
              </a:solidFill>
            </a:endParaRPr>
          </a:p>
        </p:txBody>
      </p:sp>
      <p:sp>
        <p:nvSpPr>
          <p:cNvPr id="5" name="Content Placeholder 3">
            <a:extLst>
              <a:ext uri="{FF2B5EF4-FFF2-40B4-BE49-F238E27FC236}">
                <a16:creationId xmlns:a16="http://schemas.microsoft.com/office/drawing/2014/main" id="{5C2AAB4A-2EF4-4016-AC99-89DF03A46C22}"/>
              </a:ext>
            </a:extLst>
          </p:cNvPr>
          <p:cNvSpPr txBox="1">
            <a:spLocks/>
          </p:cNvSpPr>
          <p:nvPr/>
        </p:nvSpPr>
        <p:spPr>
          <a:xfrm>
            <a:off x="451413" y="1766840"/>
            <a:ext cx="11289174" cy="4338859"/>
          </a:xfrm>
          <a:prstGeom prst="rect">
            <a:avLst/>
          </a:prstGeom>
        </p:spPr>
        <p:txBody>
          <a:bodyPr vert="horz" lIns="91440" tIns="45720" rIns="91440" bIns="45720" numCol="2"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nSpc>
                <a:spcPct val="110000"/>
              </a:lnSpc>
              <a:spcBef>
                <a:spcPts val="789"/>
              </a:spcBef>
              <a:spcAft>
                <a:spcPts val="175"/>
              </a:spcAft>
            </a:pPr>
            <a:r>
              <a:rPr lang="fi-FI" dirty="0">
                <a:latin typeface="+mn-lt"/>
                <a:cs typeface="Times New Roman" panose="02020603050405020304" pitchFamily="18" charset="0"/>
              </a:rPr>
              <a:t>Henkilökunnan turvallisuudesta huolehditaan</a:t>
            </a:r>
            <a:r>
              <a:rPr lang="en-FI" dirty="0">
                <a:latin typeface="+mn-lt"/>
                <a:cs typeface="Times New Roman" panose="02020603050405020304" pitchFamily="18" charset="0"/>
              </a:rPr>
              <a:t> myös teknologisin ratkaisuin</a:t>
            </a:r>
            <a:r>
              <a:rPr lang="fi-FI" dirty="0">
                <a:latin typeface="+mn-lt"/>
                <a:cs typeface="Times New Roman" panose="02020603050405020304" pitchFamily="18" charset="0"/>
              </a:rPr>
              <a:t>. Kotihoidon asiakkailla on tarvittaessa käytössä turvapuhelin. </a:t>
            </a:r>
            <a:r>
              <a:rPr lang="fi-FI" dirty="0"/>
              <a:t>Mikäli jatkuvan ja säännöllisen kotihoidon asiakkaan palvelutarve soveltuu etäpalveluun, palvelut tuotetaan joko kokonaan tai osittain etäpalveluna</a:t>
            </a:r>
            <a:r>
              <a:rPr lang="fi-FI" dirty="0">
                <a:latin typeface="+mn-lt"/>
                <a:cs typeface="Times New Roman" panose="02020603050405020304" pitchFamily="18" charset="0"/>
              </a:rPr>
              <a:t>, jossa hoitaja ottaa yhteyttä etäpäätelaitteen tai puhelimen kautta. Lisäksi etäpalvelu voi sisältää kotona asumista tukevaa sensoriteknologiaa kuten liiketunnistimen /kamerateknologian. Sensoriteknologiaa hyödynnetään asiakkaiden toimintakyvyn seuraamisessa, toiminnassa tapahtuvien muutosten ennakoinnissa sekä turvallisuuden varmentamisessa.</a:t>
            </a:r>
          </a:p>
          <a:p>
            <a:pPr marL="0" lvl="1">
              <a:lnSpc>
                <a:spcPct val="110000"/>
              </a:lnSpc>
              <a:spcBef>
                <a:spcPts val="789"/>
              </a:spcBef>
              <a:spcAft>
                <a:spcPts val="175"/>
              </a:spcAft>
            </a:pPr>
            <a:r>
              <a:rPr lang="fi-FI" dirty="0">
                <a:latin typeface="+mn-lt"/>
                <a:cs typeface="Times New Roman" panose="02020603050405020304" pitchFamily="18" charset="0"/>
              </a:rPr>
              <a:t>Kotihoidon henkilökuntaa koulutetaan ja perehdytetään säännöllisesti turvalaitteiden käyttöön. Kotihoidon asiakkaiden käytössä olevat turvapuhelimet testataan kerran kuukaudessa ja aina sähkökatkojen jälkeen. Paikantavan rannekkeen akun toimivuudesta huolehditaan. Viallisista laitteista ollaan yhteydessä laitteen toimittajaan. </a:t>
            </a:r>
          </a:p>
          <a:p>
            <a:pPr marL="0" lvl="1">
              <a:lnSpc>
                <a:spcPct val="110000"/>
              </a:lnSpc>
              <a:spcBef>
                <a:spcPts val="789"/>
              </a:spcBef>
              <a:spcAft>
                <a:spcPts val="175"/>
              </a:spcAft>
            </a:pPr>
            <a:endParaRPr lang="fi-FI" dirty="0">
              <a:latin typeface="+mn-lt"/>
              <a:cs typeface="Times New Roman" panose="02020603050405020304" pitchFamily="18" charset="0"/>
            </a:endParaRPr>
          </a:p>
          <a:p>
            <a:pPr marL="0" lvl="1">
              <a:lnSpc>
                <a:spcPct val="110000"/>
              </a:lnSpc>
              <a:spcBef>
                <a:spcPts val="789"/>
              </a:spcBef>
              <a:spcAft>
                <a:spcPts val="175"/>
              </a:spcAft>
            </a:pPr>
            <a:endParaRPr lang="fi-FI" dirty="0"/>
          </a:p>
        </p:txBody>
      </p:sp>
      <p:sp>
        <p:nvSpPr>
          <p:cNvPr id="10" name="Suorakulmio 9">
            <a:extLst>
              <a:ext uri="{FF2B5EF4-FFF2-40B4-BE49-F238E27FC236}">
                <a16:creationId xmlns:a16="http://schemas.microsoft.com/office/drawing/2014/main" id="{03F3C60C-5FF0-4A65-94D7-12B7296F292C}"/>
              </a:ext>
            </a:extLst>
          </p:cNvPr>
          <p:cNvSpPr/>
          <p:nvPr/>
        </p:nvSpPr>
        <p:spPr>
          <a:xfrm>
            <a:off x="6391700" y="1690688"/>
            <a:ext cx="5348887" cy="4570153"/>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dirty="0">
                <a:solidFill>
                  <a:schemeClr val="tx1"/>
                </a:solidFill>
              </a:rPr>
              <a:t>Teknologisiin ratkaisuihin liittyvät käytännöt:</a:t>
            </a:r>
            <a:endParaRPr lang="fi-FI" sz="1200" dirty="0">
              <a:solidFill>
                <a:schemeClr val="tx1"/>
              </a:solidFill>
            </a:endParaRPr>
          </a:p>
          <a:p>
            <a:endParaRPr lang="fi-FI" sz="1200" dirty="0">
              <a:solidFill>
                <a:schemeClr val="tx1"/>
              </a:solidFill>
            </a:endParaRPr>
          </a:p>
          <a:p>
            <a:r>
              <a:rPr lang="fi-FI" sz="1200" b="1" dirty="0">
                <a:solidFill>
                  <a:schemeClr val="tx1"/>
                </a:solidFill>
              </a:rPr>
              <a:t>[</a:t>
            </a:r>
            <a:r>
              <a:rPr lang="fi-FI" sz="1200" dirty="0">
                <a:solidFill>
                  <a:schemeClr val="tx1"/>
                </a:solidFill>
              </a:rPr>
              <a:t>Kuvaa tässä yksikkökohtaiset käytännöt teknologisten ratkaisujen käytössä. Mitä kulunvalvontaan tarkoitettuja teknologisia ratkaisuja yksiköllä on käytössä? Mitä teknologisia ratkaisuja asiakkailla on henkilökohtaisessa käytössä (yksikön hankkimia)? Miten asiakkaiden henkilökohtaisessa käytössä olevien turva- ja kutsulaitteiden toimivuus ja hälytyksiin vastaaminen varmistetaan?</a:t>
            </a:r>
          </a:p>
          <a:p>
            <a:r>
              <a:rPr lang="fi-FI" sz="1200" dirty="0">
                <a:solidFill>
                  <a:schemeClr val="tx1"/>
                </a:solidFill>
                <a:highlight>
                  <a:srgbClr val="FFFF00"/>
                </a:highlight>
              </a:rPr>
              <a:t>Peruste kameravalvonnan käyttämiselle, jos on</a:t>
            </a:r>
            <a:r>
              <a:rPr lang="fi-FI" sz="1200" b="1" dirty="0">
                <a:solidFill>
                  <a:schemeClr val="tx1"/>
                </a:solidFill>
              </a:rPr>
              <a:t>]</a:t>
            </a:r>
          </a:p>
          <a:p>
            <a:r>
              <a:rPr lang="fi-FI" sz="1200" b="1" dirty="0">
                <a:solidFill>
                  <a:schemeClr val="tx1"/>
                </a:solidFill>
              </a:rPr>
              <a:t> </a:t>
            </a:r>
          </a:p>
        </p:txBody>
      </p:sp>
    </p:spTree>
    <p:extLst>
      <p:ext uri="{BB962C8B-B14F-4D97-AF65-F5344CB8AC3E}">
        <p14:creationId xmlns:p14="http://schemas.microsoft.com/office/powerpoint/2010/main" val="2853855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Terveydenhuollon laitteet ja tarvikkeet</a:t>
            </a: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Asiakasturvallisuus</a:t>
            </a:r>
            <a:endParaRPr lang="fi-FI" sz="1400" b="1">
              <a:solidFill>
                <a:schemeClr val="accent1"/>
              </a:solidFill>
            </a:endParaRPr>
          </a:p>
        </p:txBody>
      </p:sp>
      <p:sp>
        <p:nvSpPr>
          <p:cNvPr id="28" name="Content Placeholder 3">
            <a:extLst>
              <a:ext uri="{FF2B5EF4-FFF2-40B4-BE49-F238E27FC236}">
                <a16:creationId xmlns:a16="http://schemas.microsoft.com/office/drawing/2014/main" id="{378BE8CD-B2A2-4AD8-4745-D247ADAD870D}"/>
              </a:ext>
            </a:extLst>
          </p:cNvPr>
          <p:cNvSpPr txBox="1">
            <a:spLocks/>
          </p:cNvSpPr>
          <p:nvPr/>
        </p:nvSpPr>
        <p:spPr>
          <a:xfrm>
            <a:off x="451413" y="1825626"/>
            <a:ext cx="11289174" cy="3746500"/>
          </a:xfrm>
          <a:prstGeom prst="rect">
            <a:avLst/>
          </a:prstGeom>
        </p:spPr>
        <p:txBody>
          <a:bodyPr vert="horz" lIns="91440" tIns="45720" rIns="91440" bIns="45720" numCol="3"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en-FI"/>
          </a:p>
        </p:txBody>
      </p:sp>
      <p:sp>
        <p:nvSpPr>
          <p:cNvPr id="4" name="Content Placeholder 3">
            <a:extLst>
              <a:ext uri="{FF2B5EF4-FFF2-40B4-BE49-F238E27FC236}">
                <a16:creationId xmlns:a16="http://schemas.microsoft.com/office/drawing/2014/main" id="{7E87E410-0FD4-E6BF-D930-10F82CF3BBF5}"/>
              </a:ext>
            </a:extLst>
          </p:cNvPr>
          <p:cNvSpPr txBox="1">
            <a:spLocks/>
          </p:cNvSpPr>
          <p:nvPr/>
        </p:nvSpPr>
        <p:spPr>
          <a:xfrm>
            <a:off x="542242" y="1574653"/>
            <a:ext cx="11336079" cy="4664779"/>
          </a:xfrm>
          <a:prstGeom prst="rect">
            <a:avLst/>
          </a:prstGeom>
        </p:spPr>
        <p:txBody>
          <a:bodyPr vert="horz" lIns="91440" tIns="45720" rIns="91440" bIns="45720" numCol="2"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nSpc>
                <a:spcPct val="110000"/>
              </a:lnSpc>
              <a:spcBef>
                <a:spcPts val="789"/>
              </a:spcBef>
              <a:spcAft>
                <a:spcPts val="175"/>
              </a:spcAft>
            </a:pPr>
            <a:r>
              <a:rPr lang="fi-FI" dirty="0"/>
              <a:t>Kotihoidon yksiköissä käytetään paljon erilaisia lääkinnällisiksi laitteiksi luokiteltuja välineitä ja hoitotarvikkeita, joihin liittyvistä käytännöistä säädetään lääkinnällisistä laitteista annetussa laissa. Hoitoon käytettäviä lääkinnällisiä laitteita ovat mm. pyörätuolit, rollaattorit, sairaalasängyt, nostolaitteet, verensokeri-, kuume- ja verenpainemittarit, kuulolaitteet, haavasidokset ym. vastaavat.</a:t>
            </a:r>
          </a:p>
          <a:p>
            <a:pPr marL="0" lvl="1">
              <a:lnSpc>
                <a:spcPct val="110000"/>
              </a:lnSpc>
              <a:spcBef>
                <a:spcPts val="789"/>
              </a:spcBef>
              <a:spcAft>
                <a:spcPts val="175"/>
              </a:spcAft>
            </a:pPr>
            <a:r>
              <a:rPr lang="fi-FI" dirty="0"/>
              <a:t>Asiakkaiden perusapuvälinehankinnoista huolehtii kotihoidon henkilöstö. Tarvittaessa työntekijät voivat konsultoida fysioterapeuttia ja pyytää fysioterapeutin mukaan kotikäynnille. Fysioterapeutti sekä alueellinen apuvälineyksikkö hoitavat erikoisapuvälineiden hankinnat, joiden huolto tapahtuu apuvälineyksikön kautta. Ohjeet laitteiden käyttöön tulevat apuvälineyksiköstä asiakkaalle ja kotihoidon henkilöstö perehtyy asiakaskohteessa saatavilla oleviin ohjeisiin.</a:t>
            </a:r>
          </a:p>
          <a:p>
            <a:pPr marL="0" lvl="1">
              <a:lnSpc>
                <a:spcPct val="110000"/>
              </a:lnSpc>
              <a:spcBef>
                <a:spcPts val="789"/>
              </a:spcBef>
              <a:spcAft>
                <a:spcPts val="175"/>
              </a:spcAft>
            </a:pPr>
            <a:r>
              <a:rPr lang="fi-FI" dirty="0"/>
              <a:t>Kotihoidolla on käytössä ammattilaiskäyttöön tarkoitetut seurantamittarit verensokerin ja -paineen seurantaan sekä happisaturaatiomittari. Verensokerimittarit testataan säännöllisesti kontrolliliuoksilla. Asiakkaalla tulee olla oman terveydentilansa seurantaan liittyen oma vaaka. Lisäksi asiakkaalla voi olla omia seurantamittareita mm. verenpaineen ja verensokerin seurantaan, ja niiden luotettavuutta voidaan verrata kotihoidon mittareiden kanssa tehtävillä rinnakkaismittauksilla.</a:t>
            </a:r>
          </a:p>
          <a:p>
            <a:pPr marL="0" lvl="1">
              <a:lnSpc>
                <a:spcPct val="110000"/>
              </a:lnSpc>
              <a:spcBef>
                <a:spcPts val="789"/>
              </a:spcBef>
              <a:spcAft>
                <a:spcPts val="175"/>
              </a:spcAft>
            </a:pPr>
            <a:r>
              <a:rPr lang="fi-FI" dirty="0"/>
              <a:t>Asiakas saa hoitotarvikkeet joko ilmaisjakeluna tai hankkii ne omakustanteisena alueellisen hoitotarvikejakelun lainsäädäntöön perustuvien ohjeiden mukaisesti. Ne ovat jäljitettävissä järjestelmässä asiakaskohtaisesti vaara- ja virhetilanteessa. </a:t>
            </a:r>
          </a:p>
          <a:p>
            <a:pPr marL="0" lvl="1">
              <a:lnSpc>
                <a:spcPct val="110000"/>
              </a:lnSpc>
              <a:spcBef>
                <a:spcPts val="789"/>
              </a:spcBef>
              <a:spcAft>
                <a:spcPts val="175"/>
              </a:spcAft>
            </a:pPr>
            <a:r>
              <a:rPr lang="fi-FI" dirty="0"/>
              <a:t>Kotihoidon laitteista on koottu ohjeet kotihoidon sisäiselle </a:t>
            </a:r>
            <a:r>
              <a:rPr lang="fi-FI" dirty="0" err="1"/>
              <a:t>Teams</a:t>
            </a:r>
            <a:r>
              <a:rPr lang="fi-FI" dirty="0"/>
              <a:t>-kanavalle, ja ne ovat myös asiakaskohteessa henkilökunnan käytettävissä. Pitäydymme toimittajan antamissa ohjeissa.</a:t>
            </a:r>
          </a:p>
          <a:p>
            <a:pPr marL="0" lvl="1">
              <a:lnSpc>
                <a:spcPct val="110000"/>
              </a:lnSpc>
              <a:spcBef>
                <a:spcPts val="789"/>
              </a:spcBef>
              <a:spcAft>
                <a:spcPts val="175"/>
              </a:spcAft>
            </a:pPr>
            <a:r>
              <a:rPr lang="fi-FI" dirty="0"/>
              <a:t>Terveydenhuollon laitteiden ja tarvikkeiden aiheuttamista vaaratilanteista ilmoitetaan </a:t>
            </a:r>
            <a:r>
              <a:rPr lang="fi-FI" dirty="0" err="1"/>
              <a:t>Fimeaan</a:t>
            </a:r>
            <a:r>
              <a:rPr lang="fi-FI" dirty="0"/>
              <a:t>. Eloisassa kotihoidon työntekijä tekee </a:t>
            </a:r>
            <a:r>
              <a:rPr lang="fi-FI" dirty="0" err="1"/>
              <a:t>Haipro</a:t>
            </a:r>
            <a:r>
              <a:rPr lang="fi-FI" dirty="0"/>
              <a:t>- ilmoituksen, jonka yhteydessä vaaratilanteesta menee tieto myös </a:t>
            </a:r>
            <a:r>
              <a:rPr lang="fi-FI" dirty="0" err="1"/>
              <a:t>Fimealle</a:t>
            </a:r>
            <a:r>
              <a:rPr lang="fi-FI" dirty="0"/>
              <a:t>. Esihenkilö vastaa siitä, että lainmukainen ilmoitus tehdään </a:t>
            </a:r>
            <a:r>
              <a:rPr lang="fi-FI" dirty="0" err="1"/>
              <a:t>Fimealle</a:t>
            </a:r>
            <a:r>
              <a:rPr lang="fi-FI" dirty="0"/>
              <a:t>. Tieto </a:t>
            </a:r>
            <a:r>
              <a:rPr lang="fi-FI" dirty="0">
                <a:highlight>
                  <a:srgbClr val="FFFF00"/>
                </a:highlight>
              </a:rPr>
              <a:t>turvallisuusriskeistä välitetään myös toimialajohtajalle sekä palvelualuepäällikölle </a:t>
            </a:r>
            <a:r>
              <a:rPr lang="fi-FI" dirty="0" err="1">
                <a:highlight>
                  <a:srgbClr val="FFFF00"/>
                </a:highlight>
              </a:rPr>
              <a:t>Haipro</a:t>
            </a:r>
            <a:r>
              <a:rPr lang="fi-FI" dirty="0">
                <a:highlight>
                  <a:srgbClr val="FFFF00"/>
                </a:highlight>
              </a:rPr>
              <a:t>-järjestelmässä</a:t>
            </a:r>
            <a:r>
              <a:rPr lang="fi-FI" dirty="0"/>
              <a:t>.</a:t>
            </a:r>
          </a:p>
          <a:p>
            <a:pPr marL="0" lvl="1">
              <a:spcBef>
                <a:spcPts val="900"/>
              </a:spcBef>
              <a:spcAft>
                <a:spcPts val="200"/>
              </a:spcAft>
            </a:pPr>
            <a:endParaRPr lang="en-FI" dirty="0"/>
          </a:p>
        </p:txBody>
      </p:sp>
      <p:sp>
        <p:nvSpPr>
          <p:cNvPr id="14" name="Suorakulmio 13">
            <a:extLst>
              <a:ext uri="{FF2B5EF4-FFF2-40B4-BE49-F238E27FC236}">
                <a16:creationId xmlns:a16="http://schemas.microsoft.com/office/drawing/2014/main" id="{5140626A-7714-73B6-C9D8-0B79B9B493BA}"/>
              </a:ext>
            </a:extLst>
          </p:cNvPr>
          <p:cNvSpPr/>
          <p:nvPr/>
        </p:nvSpPr>
        <p:spPr>
          <a:xfrm>
            <a:off x="6545588" y="4563123"/>
            <a:ext cx="5194999" cy="1760972"/>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dirty="0">
                <a:solidFill>
                  <a:schemeClr val="tx1"/>
                </a:solidFill>
              </a:rPr>
              <a:t>Vastuuhenkilö </a:t>
            </a:r>
            <a:r>
              <a:rPr lang="fi-FI" sz="1100" dirty="0">
                <a:solidFill>
                  <a:schemeClr val="tx1"/>
                </a:solidFill>
              </a:rPr>
              <a:t>(vastaa siitä, että yksikössä noudatetaan terveydenhuollon laitteista ja tarvikkeista annettua lakia ja sen nojalla annettuja säädöksiä): </a:t>
            </a:r>
          </a:p>
          <a:p>
            <a:r>
              <a:rPr lang="fi-FI" sz="1200" dirty="0">
                <a:solidFill>
                  <a:schemeClr val="tx1"/>
                </a:solidFill>
              </a:rPr>
              <a:t>[Etunimi Sukunimi], [nimike]</a:t>
            </a:r>
          </a:p>
          <a:p>
            <a:endParaRPr lang="fi-FI" sz="1200" dirty="0">
              <a:solidFill>
                <a:schemeClr val="tx1"/>
              </a:solidFill>
            </a:endParaRPr>
          </a:p>
          <a:p>
            <a:r>
              <a:rPr lang="fi-FI" sz="1200" b="1" dirty="0">
                <a:solidFill>
                  <a:schemeClr val="tx1"/>
                </a:solidFill>
              </a:rPr>
              <a:t>Mittareiden testaus ja kalibrointi: </a:t>
            </a:r>
          </a:p>
          <a:p>
            <a:r>
              <a:rPr lang="fi-FI" sz="1200" dirty="0">
                <a:solidFill>
                  <a:schemeClr val="tx1"/>
                </a:solidFill>
              </a:rPr>
              <a:t>[kuinka usein ja miten mittarit testataan ja kalibroidaan?]</a:t>
            </a:r>
          </a:p>
          <a:p>
            <a:endParaRPr lang="fi-FI" sz="1200" dirty="0">
              <a:solidFill>
                <a:schemeClr val="tx1"/>
              </a:solidFill>
            </a:endParaRPr>
          </a:p>
          <a:p>
            <a:endParaRPr lang="fi-FI" sz="1200" dirty="0">
              <a:solidFill>
                <a:schemeClr val="tx1"/>
              </a:solidFill>
            </a:endParaRPr>
          </a:p>
          <a:p>
            <a:endParaRPr lang="fi-FI" sz="1200" b="1" dirty="0">
              <a:solidFill>
                <a:schemeClr val="tx1"/>
              </a:solidFill>
            </a:endParaRPr>
          </a:p>
          <a:p>
            <a:endParaRPr lang="fi-FI" sz="1200" b="1" dirty="0">
              <a:solidFill>
                <a:schemeClr val="tx1"/>
              </a:solidFill>
            </a:endParaRPr>
          </a:p>
          <a:p>
            <a:r>
              <a:rPr lang="fi-FI" sz="1200" b="1" dirty="0">
                <a:solidFill>
                  <a:schemeClr val="tx1"/>
                </a:solidFill>
              </a:rPr>
              <a:t> </a:t>
            </a:r>
          </a:p>
        </p:txBody>
      </p:sp>
    </p:spTree>
    <p:extLst>
      <p:ext uri="{BB962C8B-B14F-4D97-AF65-F5344CB8AC3E}">
        <p14:creationId xmlns:p14="http://schemas.microsoft.com/office/powerpoint/2010/main" val="1827884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EDF85F76-185D-25E6-CC50-C64AF1A1D499}"/>
              </a:ext>
            </a:extLst>
          </p:cNvPr>
          <p:cNvSpPr/>
          <p:nvPr/>
        </p:nvSpPr>
        <p:spPr>
          <a:xfrm>
            <a:off x="2193634" y="5790918"/>
            <a:ext cx="2787055" cy="57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7" name="TextBox 76">
            <a:extLst>
              <a:ext uri="{FF2B5EF4-FFF2-40B4-BE49-F238E27FC236}">
                <a16:creationId xmlns:a16="http://schemas.microsoft.com/office/drawing/2014/main" id="{7C268153-9EF3-BB6B-5E8B-928D226916A6}"/>
              </a:ext>
            </a:extLst>
          </p:cNvPr>
          <p:cNvSpPr txBox="1"/>
          <p:nvPr/>
        </p:nvSpPr>
        <p:spPr>
          <a:xfrm>
            <a:off x="2471087" y="5821536"/>
            <a:ext cx="2448135" cy="507831"/>
          </a:xfrm>
          <a:prstGeom prst="rect">
            <a:avLst/>
          </a:prstGeom>
          <a:noFill/>
        </p:spPr>
        <p:txBody>
          <a:bodyPr wrap="square">
            <a:spAutoFit/>
          </a:bodyPr>
          <a:lstStyle/>
          <a:p>
            <a:pPr>
              <a:lnSpc>
                <a:spcPct val="90000"/>
              </a:lnSpc>
            </a:pPr>
            <a:r>
              <a:rPr lang="fi-FI" sz="1000" b="1">
                <a:solidFill>
                  <a:schemeClr val="bg1"/>
                </a:solidFill>
              </a:rPr>
              <a:t>Jos laite aiheuttaa vaaratilanteen, asiakas ilmoittaa työntekijälle ja laite poistetaan käytöstä</a:t>
            </a:r>
            <a:endParaRPr lang="fi-FI" sz="1000"/>
          </a:p>
        </p:txBody>
      </p:sp>
      <p:sp>
        <p:nvSpPr>
          <p:cNvPr id="104" name="Rectangle 103">
            <a:extLst>
              <a:ext uri="{FF2B5EF4-FFF2-40B4-BE49-F238E27FC236}">
                <a16:creationId xmlns:a16="http://schemas.microsoft.com/office/drawing/2014/main" id="{2608F4CF-64ED-57E1-6DDA-19CBA23DB5D6}"/>
              </a:ext>
            </a:extLst>
          </p:cNvPr>
          <p:cNvSpPr/>
          <p:nvPr/>
        </p:nvSpPr>
        <p:spPr>
          <a:xfrm>
            <a:off x="9580042" y="5796849"/>
            <a:ext cx="2050999" cy="57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Rectangle 28">
            <a:extLst>
              <a:ext uri="{FF2B5EF4-FFF2-40B4-BE49-F238E27FC236}">
                <a16:creationId xmlns:a16="http://schemas.microsoft.com/office/drawing/2014/main" id="{84777759-F49F-12A4-FCA1-967590D34C43}"/>
              </a:ext>
            </a:extLst>
          </p:cNvPr>
          <p:cNvSpPr>
            <a:spLocks/>
          </p:cNvSpPr>
          <p:nvPr/>
        </p:nvSpPr>
        <p:spPr>
          <a:xfrm>
            <a:off x="5267338" y="2402360"/>
            <a:ext cx="3060000" cy="3140198"/>
          </a:xfrm>
          <a:prstGeom prst="rect">
            <a:avLst/>
          </a:prstGeom>
          <a:solidFill>
            <a:schemeClr val="accent5">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4" name="Rectangle 3">
            <a:extLst>
              <a:ext uri="{FF2B5EF4-FFF2-40B4-BE49-F238E27FC236}">
                <a16:creationId xmlns:a16="http://schemas.microsoft.com/office/drawing/2014/main" id="{4668D97A-22B8-4E0B-84B6-41CD742CD92F}"/>
              </a:ext>
            </a:extLst>
          </p:cNvPr>
          <p:cNvSpPr>
            <a:spLocks/>
          </p:cNvSpPr>
          <p:nvPr/>
        </p:nvSpPr>
        <p:spPr>
          <a:xfrm>
            <a:off x="1786684" y="2402360"/>
            <a:ext cx="3060000" cy="3140198"/>
          </a:xfrm>
          <a:prstGeom prst="rect">
            <a:avLst/>
          </a:prstGeom>
          <a:solidFill>
            <a:schemeClr val="accent5">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5" name="Rectangle 34">
            <a:extLst>
              <a:ext uri="{FF2B5EF4-FFF2-40B4-BE49-F238E27FC236}">
                <a16:creationId xmlns:a16="http://schemas.microsoft.com/office/drawing/2014/main" id="{9E0E8520-A994-157B-854D-4303B563ABB5}"/>
              </a:ext>
            </a:extLst>
          </p:cNvPr>
          <p:cNvSpPr>
            <a:spLocks/>
          </p:cNvSpPr>
          <p:nvPr/>
        </p:nvSpPr>
        <p:spPr>
          <a:xfrm>
            <a:off x="8694521" y="2402360"/>
            <a:ext cx="3060000" cy="3140198"/>
          </a:xfrm>
          <a:prstGeom prst="rect">
            <a:avLst/>
          </a:prstGeom>
          <a:solidFill>
            <a:schemeClr val="accent5">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47" name="Title 1">
            <a:extLst>
              <a:ext uri="{FF2B5EF4-FFF2-40B4-BE49-F238E27FC236}">
                <a16:creationId xmlns:a16="http://schemas.microsoft.com/office/drawing/2014/main" id="{6BF35D5A-D92A-BAAD-3F77-F08A8C482344}"/>
              </a:ext>
            </a:extLst>
          </p:cNvPr>
          <p:cNvSpPr txBox="1">
            <a:spLocks/>
          </p:cNvSpPr>
          <p:nvPr/>
        </p:nvSpPr>
        <p:spPr>
          <a:xfrm>
            <a:off x="451413" y="194943"/>
            <a:ext cx="11289174"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r>
              <a:rPr lang="fi-FI" sz="2800"/>
              <a:t>Terveydenhuollon laitteet ja tarvikkeet </a:t>
            </a:r>
            <a:endParaRPr lang="en-FI"/>
          </a:p>
        </p:txBody>
      </p:sp>
      <p:sp>
        <p:nvSpPr>
          <p:cNvPr id="7" name="Suorakulmio 6">
            <a:extLst>
              <a:ext uri="{FF2B5EF4-FFF2-40B4-BE49-F238E27FC236}">
                <a16:creationId xmlns:a16="http://schemas.microsoft.com/office/drawing/2014/main" id="{20ABD205-02AA-CD5B-EAD1-31E46949CA0F}"/>
              </a:ext>
            </a:extLst>
          </p:cNvPr>
          <p:cNvSpPr/>
          <p:nvPr/>
        </p:nvSpPr>
        <p:spPr>
          <a:xfrm>
            <a:off x="8654896" y="3384958"/>
            <a:ext cx="2596321" cy="1029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1400">
              <a:solidFill>
                <a:schemeClr val="tx1"/>
              </a:solidFill>
            </a:endParaRPr>
          </a:p>
        </p:txBody>
      </p:sp>
      <p:sp>
        <p:nvSpPr>
          <p:cNvPr id="9" name="Tekstiruutu 8">
            <a:extLst>
              <a:ext uri="{FF2B5EF4-FFF2-40B4-BE49-F238E27FC236}">
                <a16:creationId xmlns:a16="http://schemas.microsoft.com/office/drawing/2014/main" id="{6A147BC9-C84D-BB52-98CB-E11EB19686AF}"/>
              </a:ext>
            </a:extLst>
          </p:cNvPr>
          <p:cNvSpPr txBox="1"/>
          <p:nvPr/>
        </p:nvSpPr>
        <p:spPr>
          <a:xfrm>
            <a:off x="1801043" y="3653310"/>
            <a:ext cx="3021132" cy="430887"/>
          </a:xfrm>
          <a:prstGeom prst="rect">
            <a:avLst/>
          </a:prstGeom>
          <a:noFill/>
        </p:spPr>
        <p:txBody>
          <a:bodyPr wrap="square" rtlCol="0">
            <a:spAutoFit/>
          </a:bodyPr>
          <a:lstStyle/>
          <a:p>
            <a:r>
              <a:rPr lang="fi-FI" sz="1100"/>
              <a:t>Asiakkaan oma tai kotihoidon hoitajan mukana kulkeva laite </a:t>
            </a:r>
          </a:p>
        </p:txBody>
      </p:sp>
      <p:sp>
        <p:nvSpPr>
          <p:cNvPr id="10" name="Tekstiruutu 9">
            <a:extLst>
              <a:ext uri="{FF2B5EF4-FFF2-40B4-BE49-F238E27FC236}">
                <a16:creationId xmlns:a16="http://schemas.microsoft.com/office/drawing/2014/main" id="{2E637533-070B-9203-BDA4-D33797CEDF4B}"/>
              </a:ext>
            </a:extLst>
          </p:cNvPr>
          <p:cNvSpPr txBox="1"/>
          <p:nvPr/>
        </p:nvSpPr>
        <p:spPr>
          <a:xfrm>
            <a:off x="5290489" y="3691700"/>
            <a:ext cx="3234386" cy="430887"/>
          </a:xfrm>
          <a:prstGeom prst="rect">
            <a:avLst/>
          </a:prstGeom>
          <a:noFill/>
        </p:spPr>
        <p:txBody>
          <a:bodyPr wrap="square" rtlCol="0">
            <a:spAutoFit/>
          </a:bodyPr>
          <a:lstStyle/>
          <a:p>
            <a:r>
              <a:rPr lang="fi-FI" sz="1100" spc="-10"/>
              <a:t>Fysioterapeutin kautta alueellisesta apuvälineyksiköstä</a:t>
            </a:r>
          </a:p>
        </p:txBody>
      </p:sp>
      <p:sp>
        <p:nvSpPr>
          <p:cNvPr id="11" name="Tekstiruutu 10">
            <a:extLst>
              <a:ext uri="{FF2B5EF4-FFF2-40B4-BE49-F238E27FC236}">
                <a16:creationId xmlns:a16="http://schemas.microsoft.com/office/drawing/2014/main" id="{E1017F9E-B5D2-FBE5-31D1-86E250565EC9}"/>
              </a:ext>
            </a:extLst>
          </p:cNvPr>
          <p:cNvSpPr txBox="1"/>
          <p:nvPr/>
        </p:nvSpPr>
        <p:spPr>
          <a:xfrm>
            <a:off x="173817" y="3652297"/>
            <a:ext cx="1542072" cy="276999"/>
          </a:xfrm>
          <a:prstGeom prst="rect">
            <a:avLst/>
          </a:prstGeom>
          <a:noFill/>
        </p:spPr>
        <p:txBody>
          <a:bodyPr wrap="square" rtlCol="0">
            <a:spAutoFit/>
          </a:bodyPr>
          <a:lstStyle/>
          <a:p>
            <a:r>
              <a:rPr lang="fi-FI" sz="1200" b="1"/>
              <a:t>Mistä laitteen saa</a:t>
            </a:r>
          </a:p>
        </p:txBody>
      </p:sp>
      <p:sp>
        <p:nvSpPr>
          <p:cNvPr id="13" name="Tekstiruutu 12">
            <a:extLst>
              <a:ext uri="{FF2B5EF4-FFF2-40B4-BE49-F238E27FC236}">
                <a16:creationId xmlns:a16="http://schemas.microsoft.com/office/drawing/2014/main" id="{BF061DB7-FF13-A055-3369-462A32402B43}"/>
              </a:ext>
            </a:extLst>
          </p:cNvPr>
          <p:cNvSpPr txBox="1"/>
          <p:nvPr/>
        </p:nvSpPr>
        <p:spPr>
          <a:xfrm>
            <a:off x="8709937" y="3691700"/>
            <a:ext cx="2733261" cy="261610"/>
          </a:xfrm>
          <a:prstGeom prst="rect">
            <a:avLst/>
          </a:prstGeom>
          <a:noFill/>
        </p:spPr>
        <p:txBody>
          <a:bodyPr wrap="square" rtlCol="0">
            <a:spAutoFit/>
          </a:bodyPr>
          <a:lstStyle/>
          <a:p>
            <a:r>
              <a:rPr lang="fi-FI" sz="1100"/>
              <a:t>Hoitotarvikejakelun kautta</a:t>
            </a:r>
          </a:p>
        </p:txBody>
      </p:sp>
      <p:sp>
        <p:nvSpPr>
          <p:cNvPr id="15" name="Tekstiruutu 14">
            <a:extLst>
              <a:ext uri="{FF2B5EF4-FFF2-40B4-BE49-F238E27FC236}">
                <a16:creationId xmlns:a16="http://schemas.microsoft.com/office/drawing/2014/main" id="{E84FE59C-8CA9-A662-175E-A04240F48B8D}"/>
              </a:ext>
            </a:extLst>
          </p:cNvPr>
          <p:cNvSpPr txBox="1"/>
          <p:nvPr/>
        </p:nvSpPr>
        <p:spPr>
          <a:xfrm>
            <a:off x="516006" y="799556"/>
            <a:ext cx="11159987" cy="307777"/>
          </a:xfrm>
          <a:prstGeom prst="rect">
            <a:avLst/>
          </a:prstGeom>
          <a:noFill/>
        </p:spPr>
        <p:txBody>
          <a:bodyPr wrap="square">
            <a:spAutoFit/>
          </a:bodyPr>
          <a:lstStyle/>
          <a:p>
            <a:r>
              <a:rPr lang="fi-FI" sz="1400" b="1">
                <a:solidFill>
                  <a:schemeClr val="accent5"/>
                </a:solidFill>
              </a:rPr>
              <a:t>Kotihoidon yksiköissä käytetään paljon erilaisia lääkinnällisiksi laitteiksi luokiteltuja välineitä ja hoitotarvikkeita, joita ovat: </a:t>
            </a:r>
          </a:p>
        </p:txBody>
      </p:sp>
      <p:sp>
        <p:nvSpPr>
          <p:cNvPr id="24" name="Tekstiruutu 23">
            <a:extLst>
              <a:ext uri="{FF2B5EF4-FFF2-40B4-BE49-F238E27FC236}">
                <a16:creationId xmlns:a16="http://schemas.microsoft.com/office/drawing/2014/main" id="{F7E462BE-D26A-D011-B192-B2D344E1118F}"/>
              </a:ext>
            </a:extLst>
          </p:cNvPr>
          <p:cNvSpPr txBox="1"/>
          <p:nvPr/>
        </p:nvSpPr>
        <p:spPr>
          <a:xfrm>
            <a:off x="5291609" y="4372344"/>
            <a:ext cx="2913755" cy="769441"/>
          </a:xfrm>
          <a:prstGeom prst="rect">
            <a:avLst/>
          </a:prstGeom>
          <a:noFill/>
        </p:spPr>
        <p:txBody>
          <a:bodyPr wrap="square">
            <a:spAutoFit/>
          </a:bodyPr>
          <a:lstStyle/>
          <a:p>
            <a:r>
              <a:rPr lang="fi-FI" sz="1100"/>
              <a:t>Ohjeet laitteiden käyttöön tulevat apuväline-yksiköstä asiakkaalle ja kotihoidon henkilöstö perehtyy asiakaskohteessa saatavana oleviin ohjeisiin.</a:t>
            </a:r>
          </a:p>
        </p:txBody>
      </p:sp>
      <p:sp>
        <p:nvSpPr>
          <p:cNvPr id="25" name="Tekstiruutu 24">
            <a:extLst>
              <a:ext uri="{FF2B5EF4-FFF2-40B4-BE49-F238E27FC236}">
                <a16:creationId xmlns:a16="http://schemas.microsoft.com/office/drawing/2014/main" id="{29A93767-79D8-D74E-035A-00D04CB7DB8E}"/>
              </a:ext>
            </a:extLst>
          </p:cNvPr>
          <p:cNvSpPr txBox="1"/>
          <p:nvPr/>
        </p:nvSpPr>
        <p:spPr>
          <a:xfrm>
            <a:off x="173817" y="4132819"/>
            <a:ext cx="1369642" cy="461665"/>
          </a:xfrm>
          <a:prstGeom prst="rect">
            <a:avLst/>
          </a:prstGeom>
          <a:noFill/>
        </p:spPr>
        <p:txBody>
          <a:bodyPr wrap="square" rtlCol="0">
            <a:spAutoFit/>
          </a:bodyPr>
          <a:lstStyle/>
          <a:p>
            <a:r>
              <a:rPr lang="fi-FI" sz="1200" b="1"/>
              <a:t>Perehtyminen laitteeseen</a:t>
            </a:r>
          </a:p>
        </p:txBody>
      </p:sp>
      <p:sp>
        <p:nvSpPr>
          <p:cNvPr id="27" name="Tekstiruutu 26">
            <a:extLst>
              <a:ext uri="{FF2B5EF4-FFF2-40B4-BE49-F238E27FC236}">
                <a16:creationId xmlns:a16="http://schemas.microsoft.com/office/drawing/2014/main" id="{C505FAD3-B27C-8CAA-C38B-A34B1DFBF978}"/>
              </a:ext>
            </a:extLst>
          </p:cNvPr>
          <p:cNvSpPr txBox="1"/>
          <p:nvPr/>
        </p:nvSpPr>
        <p:spPr>
          <a:xfrm>
            <a:off x="1801043" y="4344749"/>
            <a:ext cx="2960179" cy="769441"/>
          </a:xfrm>
          <a:prstGeom prst="rect">
            <a:avLst/>
          </a:prstGeom>
          <a:noFill/>
        </p:spPr>
        <p:txBody>
          <a:bodyPr wrap="square">
            <a:spAutoFit/>
          </a:bodyPr>
          <a:lstStyle/>
          <a:p>
            <a:r>
              <a:rPr lang="fi-FI" sz="1100"/>
              <a:t>Kotihoidon laitteista on koottu ohjeet kotihoidon sisäiselle </a:t>
            </a:r>
            <a:r>
              <a:rPr lang="fi-FI" sz="1100" err="1"/>
              <a:t>Teams</a:t>
            </a:r>
            <a:r>
              <a:rPr lang="fi-FI" sz="1100"/>
              <a:t>-kanavalle, ja ne ovat myös asiakaskohteessa henkilökunnan käytettävissä. </a:t>
            </a:r>
          </a:p>
        </p:txBody>
      </p:sp>
      <p:sp>
        <p:nvSpPr>
          <p:cNvPr id="28" name="Tekstiruutu 27">
            <a:extLst>
              <a:ext uri="{FF2B5EF4-FFF2-40B4-BE49-F238E27FC236}">
                <a16:creationId xmlns:a16="http://schemas.microsoft.com/office/drawing/2014/main" id="{F0DFA91F-513A-D196-6A05-FE2C0DB6B58E}"/>
              </a:ext>
            </a:extLst>
          </p:cNvPr>
          <p:cNvSpPr txBox="1"/>
          <p:nvPr/>
        </p:nvSpPr>
        <p:spPr>
          <a:xfrm>
            <a:off x="1773146" y="4155269"/>
            <a:ext cx="2961162" cy="261610"/>
          </a:xfrm>
          <a:prstGeom prst="rect">
            <a:avLst/>
          </a:prstGeom>
          <a:noFill/>
          <a:ln>
            <a:noFill/>
          </a:ln>
        </p:spPr>
        <p:txBody>
          <a:bodyPr wrap="square">
            <a:spAutoFit/>
          </a:bodyPr>
          <a:lstStyle/>
          <a:p>
            <a:pPr algn="ctr"/>
            <a:r>
              <a:rPr lang="fi-FI" sz="1100"/>
              <a:t>Pitäydymme toimittajan antamissa ohjeissa.</a:t>
            </a:r>
          </a:p>
        </p:txBody>
      </p:sp>
      <p:sp>
        <p:nvSpPr>
          <p:cNvPr id="30" name="Tekstiruutu 29">
            <a:extLst>
              <a:ext uri="{FF2B5EF4-FFF2-40B4-BE49-F238E27FC236}">
                <a16:creationId xmlns:a16="http://schemas.microsoft.com/office/drawing/2014/main" id="{EF936620-F037-F752-71E0-5975AAA6CC6F}"/>
              </a:ext>
            </a:extLst>
          </p:cNvPr>
          <p:cNvSpPr txBox="1"/>
          <p:nvPr/>
        </p:nvSpPr>
        <p:spPr>
          <a:xfrm>
            <a:off x="177822" y="5141082"/>
            <a:ext cx="899489" cy="276999"/>
          </a:xfrm>
          <a:prstGeom prst="rect">
            <a:avLst/>
          </a:prstGeom>
          <a:noFill/>
        </p:spPr>
        <p:txBody>
          <a:bodyPr wrap="square" rtlCol="0">
            <a:spAutoFit/>
          </a:bodyPr>
          <a:lstStyle/>
          <a:p>
            <a:r>
              <a:rPr lang="fi-FI" sz="1200" b="1"/>
              <a:t>Huolto</a:t>
            </a:r>
          </a:p>
        </p:txBody>
      </p:sp>
      <p:sp>
        <p:nvSpPr>
          <p:cNvPr id="31" name="Tekstiruutu 30">
            <a:extLst>
              <a:ext uri="{FF2B5EF4-FFF2-40B4-BE49-F238E27FC236}">
                <a16:creationId xmlns:a16="http://schemas.microsoft.com/office/drawing/2014/main" id="{27EE959B-B6EF-1123-AF3D-31D1A6EA815B}"/>
              </a:ext>
            </a:extLst>
          </p:cNvPr>
          <p:cNvSpPr txBox="1"/>
          <p:nvPr/>
        </p:nvSpPr>
        <p:spPr>
          <a:xfrm>
            <a:off x="5290678" y="5141082"/>
            <a:ext cx="2733261" cy="261610"/>
          </a:xfrm>
          <a:prstGeom prst="rect">
            <a:avLst/>
          </a:prstGeom>
          <a:noFill/>
        </p:spPr>
        <p:txBody>
          <a:bodyPr wrap="square" rtlCol="0">
            <a:spAutoFit/>
          </a:bodyPr>
          <a:lstStyle/>
          <a:p>
            <a:r>
              <a:rPr lang="fi-FI" sz="1100"/>
              <a:t>Apuvälineyksikön kautta</a:t>
            </a:r>
          </a:p>
        </p:txBody>
      </p:sp>
      <p:sp>
        <p:nvSpPr>
          <p:cNvPr id="36" name="Rectangle 35">
            <a:extLst>
              <a:ext uri="{FF2B5EF4-FFF2-40B4-BE49-F238E27FC236}">
                <a16:creationId xmlns:a16="http://schemas.microsoft.com/office/drawing/2014/main" id="{763A96D5-3F8B-A180-B5DD-6A07F7FFF4D5}"/>
              </a:ext>
            </a:extLst>
          </p:cNvPr>
          <p:cNvSpPr>
            <a:spLocks/>
          </p:cNvSpPr>
          <p:nvPr/>
        </p:nvSpPr>
        <p:spPr>
          <a:xfrm>
            <a:off x="8694522" y="2368129"/>
            <a:ext cx="3060000" cy="125887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80000" rtlCol="0" anchor="t"/>
          <a:lstStyle/>
          <a:p>
            <a:pPr algn="ctr">
              <a:lnSpc>
                <a:spcPct val="90000"/>
              </a:lnSpc>
              <a:spcAft>
                <a:spcPts val="1200"/>
              </a:spcAft>
            </a:pPr>
            <a:r>
              <a:rPr lang="fi-FI" sz="2000" b="1">
                <a:solidFill>
                  <a:schemeClr val="tx1"/>
                </a:solidFill>
              </a:rPr>
              <a:t>3. Hoitotarvikkeet</a:t>
            </a:r>
            <a:br>
              <a:rPr lang="fi-FI" sz="2000" b="1">
                <a:solidFill>
                  <a:schemeClr val="tx1"/>
                </a:solidFill>
              </a:rPr>
            </a:br>
            <a:r>
              <a:rPr lang="fi-FI" sz="2000" b="1">
                <a:solidFill>
                  <a:schemeClr val="tx1"/>
                </a:solidFill>
              </a:rPr>
              <a:t>(</a:t>
            </a:r>
            <a:r>
              <a:rPr lang="fi-FI" sz="1400" b="1">
                <a:solidFill>
                  <a:schemeClr val="tx1"/>
                </a:solidFill>
              </a:rPr>
              <a:t>pitkäaikaissairauden hoitoon)</a:t>
            </a:r>
          </a:p>
          <a:p>
            <a:pPr algn="ctr">
              <a:lnSpc>
                <a:spcPct val="95000"/>
              </a:lnSpc>
              <a:spcAft>
                <a:spcPts val="1200"/>
              </a:spcAft>
            </a:pPr>
            <a:r>
              <a:rPr lang="fi-FI" sz="1200" b="1">
                <a:solidFill>
                  <a:schemeClr val="tx1"/>
                </a:solidFill>
              </a:rPr>
              <a:t>Esim. haavanhoito-, avanne- ja dialyysitarvikkeet</a:t>
            </a:r>
          </a:p>
        </p:txBody>
      </p:sp>
      <p:sp>
        <p:nvSpPr>
          <p:cNvPr id="33" name="Rectangle 32">
            <a:extLst>
              <a:ext uri="{FF2B5EF4-FFF2-40B4-BE49-F238E27FC236}">
                <a16:creationId xmlns:a16="http://schemas.microsoft.com/office/drawing/2014/main" id="{A75AC3E8-DC98-3DE2-C28C-271E8995FD32}"/>
              </a:ext>
            </a:extLst>
          </p:cNvPr>
          <p:cNvSpPr>
            <a:spLocks/>
          </p:cNvSpPr>
          <p:nvPr/>
        </p:nvSpPr>
        <p:spPr>
          <a:xfrm>
            <a:off x="5267339" y="2368129"/>
            <a:ext cx="3060000" cy="125887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1999" rtlCol="0" anchor="t"/>
          <a:lstStyle/>
          <a:p>
            <a:pPr algn="ctr">
              <a:lnSpc>
                <a:spcPct val="95000"/>
              </a:lnSpc>
              <a:spcAft>
                <a:spcPts val="1800"/>
              </a:spcAft>
            </a:pPr>
            <a:r>
              <a:rPr lang="fi-FI" sz="2000" b="1">
                <a:solidFill>
                  <a:schemeClr val="tx1"/>
                </a:solidFill>
              </a:rPr>
              <a:t>2. Erikoisapuvälineet</a:t>
            </a:r>
          </a:p>
          <a:p>
            <a:pPr algn="ctr">
              <a:lnSpc>
                <a:spcPct val="95000"/>
              </a:lnSpc>
              <a:spcAft>
                <a:spcPts val="1800"/>
              </a:spcAft>
            </a:pPr>
            <a:r>
              <a:rPr lang="fi-FI" sz="1200" b="1">
                <a:solidFill>
                  <a:schemeClr val="tx1"/>
                </a:solidFill>
              </a:rPr>
              <a:t>Esim. pyörätuolit, nostolaitteet ja hengityksen apuvälineet</a:t>
            </a:r>
          </a:p>
        </p:txBody>
      </p:sp>
      <p:sp>
        <p:nvSpPr>
          <p:cNvPr id="8" name="Rectangle 7">
            <a:extLst>
              <a:ext uri="{FF2B5EF4-FFF2-40B4-BE49-F238E27FC236}">
                <a16:creationId xmlns:a16="http://schemas.microsoft.com/office/drawing/2014/main" id="{88FC7459-EAE7-5999-0773-34AB7C30F8BB}"/>
              </a:ext>
            </a:extLst>
          </p:cNvPr>
          <p:cNvSpPr/>
          <p:nvPr/>
        </p:nvSpPr>
        <p:spPr>
          <a:xfrm>
            <a:off x="1786685" y="2368129"/>
            <a:ext cx="3060000" cy="12597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44000" rIns="72000" rtlCol="0" anchor="t"/>
          <a:lstStyle/>
          <a:p>
            <a:pPr algn="ctr">
              <a:lnSpc>
                <a:spcPct val="95000"/>
              </a:lnSpc>
              <a:spcAft>
                <a:spcPts val="1300"/>
              </a:spcAft>
            </a:pPr>
            <a:r>
              <a:rPr lang="fi-FI" sz="2000" b="1">
                <a:solidFill>
                  <a:schemeClr val="tx1"/>
                </a:solidFill>
              </a:rPr>
              <a:t>1. Perusapuvälineet</a:t>
            </a:r>
          </a:p>
          <a:p>
            <a:pPr algn="ctr">
              <a:lnSpc>
                <a:spcPct val="95000"/>
              </a:lnSpc>
              <a:spcAft>
                <a:spcPts val="1300"/>
              </a:spcAft>
            </a:pPr>
            <a:r>
              <a:rPr lang="fi-FI" sz="1200" b="1">
                <a:solidFill>
                  <a:schemeClr val="tx1"/>
                </a:solidFill>
              </a:rPr>
              <a:t>Esim. asiakkaan omat tai kotihoidon mittarit verensokerin ja verenpaineen seurantaan sekä happisaturaatiomittarit</a:t>
            </a:r>
          </a:p>
        </p:txBody>
      </p:sp>
      <p:sp>
        <p:nvSpPr>
          <p:cNvPr id="26" name="Oval 25">
            <a:extLst>
              <a:ext uri="{FF2B5EF4-FFF2-40B4-BE49-F238E27FC236}">
                <a16:creationId xmlns:a16="http://schemas.microsoft.com/office/drawing/2014/main" id="{DC66BB2F-D277-0384-DCAC-E7125BC6DDE9}"/>
              </a:ext>
            </a:extLst>
          </p:cNvPr>
          <p:cNvSpPr/>
          <p:nvPr/>
        </p:nvSpPr>
        <p:spPr>
          <a:xfrm>
            <a:off x="2739616" y="1214805"/>
            <a:ext cx="1283665" cy="1283664"/>
          </a:xfrm>
          <a:prstGeom prst="ellipse">
            <a:avLst/>
          </a:prstGeom>
          <a:solidFill>
            <a:schemeClr val="bg1"/>
          </a:solidFill>
          <a:ln w="7937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Graphic 18">
            <a:extLst>
              <a:ext uri="{FF2B5EF4-FFF2-40B4-BE49-F238E27FC236}">
                <a16:creationId xmlns:a16="http://schemas.microsoft.com/office/drawing/2014/main" id="{19B863E6-8BA5-6F9A-8A5C-9F90203AD3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286" y="1371154"/>
            <a:ext cx="977041" cy="938115"/>
          </a:xfrm>
          <a:prstGeom prst="rect">
            <a:avLst/>
          </a:prstGeom>
        </p:spPr>
      </p:pic>
      <p:sp>
        <p:nvSpPr>
          <p:cNvPr id="37" name="Oval 36">
            <a:extLst>
              <a:ext uri="{FF2B5EF4-FFF2-40B4-BE49-F238E27FC236}">
                <a16:creationId xmlns:a16="http://schemas.microsoft.com/office/drawing/2014/main" id="{C28DCBE1-564F-DA1F-6FA9-7792C45FB1A1}"/>
              </a:ext>
            </a:extLst>
          </p:cNvPr>
          <p:cNvSpPr/>
          <p:nvPr/>
        </p:nvSpPr>
        <p:spPr>
          <a:xfrm>
            <a:off x="9580042" y="1231470"/>
            <a:ext cx="1283665" cy="1283664"/>
          </a:xfrm>
          <a:prstGeom prst="ellipse">
            <a:avLst/>
          </a:prstGeom>
          <a:solidFill>
            <a:schemeClr val="bg1"/>
          </a:solidFill>
          <a:ln w="7937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Oval 33">
            <a:extLst>
              <a:ext uri="{FF2B5EF4-FFF2-40B4-BE49-F238E27FC236}">
                <a16:creationId xmlns:a16="http://schemas.microsoft.com/office/drawing/2014/main" id="{12CD0EF1-9198-6C69-005D-075FA9FDA93D}"/>
              </a:ext>
            </a:extLst>
          </p:cNvPr>
          <p:cNvSpPr/>
          <p:nvPr/>
        </p:nvSpPr>
        <p:spPr>
          <a:xfrm>
            <a:off x="6144566" y="1232813"/>
            <a:ext cx="1283665" cy="1283664"/>
          </a:xfrm>
          <a:prstGeom prst="ellipse">
            <a:avLst/>
          </a:prstGeom>
          <a:solidFill>
            <a:schemeClr val="bg1"/>
          </a:solidFill>
          <a:ln w="7937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Graphic 20">
            <a:extLst>
              <a:ext uri="{FF2B5EF4-FFF2-40B4-BE49-F238E27FC236}">
                <a16:creationId xmlns:a16="http://schemas.microsoft.com/office/drawing/2014/main" id="{DA3A885B-731A-D7D1-A515-9DBD70CE33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1739" y="1401265"/>
            <a:ext cx="826238" cy="817928"/>
          </a:xfrm>
          <a:prstGeom prst="rect">
            <a:avLst/>
          </a:prstGeom>
        </p:spPr>
      </p:pic>
      <p:pic>
        <p:nvPicPr>
          <p:cNvPr id="23" name="Graphic 22">
            <a:extLst>
              <a:ext uri="{FF2B5EF4-FFF2-40B4-BE49-F238E27FC236}">
                <a16:creationId xmlns:a16="http://schemas.microsoft.com/office/drawing/2014/main" id="{E81BD540-D256-80FA-93C9-4262A5A163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0373" y="1342367"/>
            <a:ext cx="999665" cy="989611"/>
          </a:xfrm>
          <a:prstGeom prst="rect">
            <a:avLst/>
          </a:prstGeom>
        </p:spPr>
      </p:pic>
      <p:cxnSp>
        <p:nvCxnSpPr>
          <p:cNvPr id="44" name="Straight Connector 43">
            <a:extLst>
              <a:ext uri="{FF2B5EF4-FFF2-40B4-BE49-F238E27FC236}">
                <a16:creationId xmlns:a16="http://schemas.microsoft.com/office/drawing/2014/main" id="{4B80FC9E-6DCD-5A05-8596-554624BC9DD3}"/>
              </a:ext>
            </a:extLst>
          </p:cNvPr>
          <p:cNvCxnSpPr>
            <a:cxnSpLocks/>
          </p:cNvCxnSpPr>
          <p:nvPr/>
        </p:nvCxnSpPr>
        <p:spPr>
          <a:xfrm>
            <a:off x="1946762" y="2881376"/>
            <a:ext cx="2733261" cy="0"/>
          </a:xfrm>
          <a:prstGeom prst="line">
            <a:avLst/>
          </a:prstGeom>
          <a:ln w="31750" cap="rnd">
            <a:solidFill>
              <a:srgbClr val="EDEDF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6F893A5-71F5-CCFB-A94B-C996057945DB}"/>
              </a:ext>
            </a:extLst>
          </p:cNvPr>
          <p:cNvCxnSpPr>
            <a:cxnSpLocks/>
          </p:cNvCxnSpPr>
          <p:nvPr/>
        </p:nvCxnSpPr>
        <p:spPr>
          <a:xfrm>
            <a:off x="8843149" y="3134868"/>
            <a:ext cx="2732400" cy="0"/>
          </a:xfrm>
          <a:prstGeom prst="line">
            <a:avLst/>
          </a:prstGeom>
          <a:ln w="31750" cap="rnd">
            <a:solidFill>
              <a:srgbClr val="EDEDFC"/>
            </a:solidFill>
          </a:ln>
        </p:spPr>
        <p:style>
          <a:lnRef idx="1">
            <a:schemeClr val="accent1"/>
          </a:lnRef>
          <a:fillRef idx="0">
            <a:schemeClr val="accent1"/>
          </a:fillRef>
          <a:effectRef idx="0">
            <a:schemeClr val="accent1"/>
          </a:effectRef>
          <a:fontRef idx="minor">
            <a:schemeClr val="tx1"/>
          </a:fontRef>
        </p:style>
      </p:cxnSp>
      <p:sp>
        <p:nvSpPr>
          <p:cNvPr id="51" name="Tekstiruutu 27">
            <a:extLst>
              <a:ext uri="{FF2B5EF4-FFF2-40B4-BE49-F238E27FC236}">
                <a16:creationId xmlns:a16="http://schemas.microsoft.com/office/drawing/2014/main" id="{475AFACC-8493-5E05-C65B-6C40962DB815}"/>
              </a:ext>
            </a:extLst>
          </p:cNvPr>
          <p:cNvSpPr txBox="1"/>
          <p:nvPr/>
        </p:nvSpPr>
        <p:spPr>
          <a:xfrm>
            <a:off x="5268474" y="4155269"/>
            <a:ext cx="2961162" cy="261610"/>
          </a:xfrm>
          <a:prstGeom prst="rect">
            <a:avLst/>
          </a:prstGeom>
          <a:noFill/>
          <a:ln>
            <a:noFill/>
          </a:ln>
        </p:spPr>
        <p:txBody>
          <a:bodyPr wrap="square">
            <a:spAutoFit/>
          </a:bodyPr>
          <a:lstStyle/>
          <a:p>
            <a:pPr algn="ctr"/>
            <a:r>
              <a:rPr lang="fi-FI" sz="1100"/>
              <a:t>Pitäydymme toimittajan antamissa ohjeissa.</a:t>
            </a:r>
          </a:p>
        </p:txBody>
      </p:sp>
      <p:sp>
        <p:nvSpPr>
          <p:cNvPr id="52" name="Tekstiruutu 27">
            <a:extLst>
              <a:ext uri="{FF2B5EF4-FFF2-40B4-BE49-F238E27FC236}">
                <a16:creationId xmlns:a16="http://schemas.microsoft.com/office/drawing/2014/main" id="{7C74BBC1-E53A-B2E4-8FE5-46902A7B417B}"/>
              </a:ext>
            </a:extLst>
          </p:cNvPr>
          <p:cNvSpPr txBox="1"/>
          <p:nvPr/>
        </p:nvSpPr>
        <p:spPr>
          <a:xfrm>
            <a:off x="8654896" y="4158627"/>
            <a:ext cx="2961162" cy="261610"/>
          </a:xfrm>
          <a:prstGeom prst="rect">
            <a:avLst/>
          </a:prstGeom>
          <a:noFill/>
          <a:ln>
            <a:noFill/>
          </a:ln>
        </p:spPr>
        <p:txBody>
          <a:bodyPr wrap="square">
            <a:spAutoFit/>
          </a:bodyPr>
          <a:lstStyle/>
          <a:p>
            <a:pPr algn="ctr"/>
            <a:r>
              <a:rPr lang="fi-FI" sz="1100"/>
              <a:t>Pitäydymme toimittajan antamissa ohjeissa.</a:t>
            </a:r>
          </a:p>
        </p:txBody>
      </p:sp>
      <p:cxnSp>
        <p:nvCxnSpPr>
          <p:cNvPr id="55" name="Straight Connector 54">
            <a:extLst>
              <a:ext uri="{FF2B5EF4-FFF2-40B4-BE49-F238E27FC236}">
                <a16:creationId xmlns:a16="http://schemas.microsoft.com/office/drawing/2014/main" id="{1405EC94-D8CE-3B0A-7583-FD8EF323E680}"/>
              </a:ext>
            </a:extLst>
          </p:cNvPr>
          <p:cNvCxnSpPr>
            <a:cxnSpLocks/>
          </p:cNvCxnSpPr>
          <p:nvPr/>
        </p:nvCxnSpPr>
        <p:spPr>
          <a:xfrm>
            <a:off x="5424692" y="3022054"/>
            <a:ext cx="2733261" cy="0"/>
          </a:xfrm>
          <a:prstGeom prst="line">
            <a:avLst/>
          </a:prstGeom>
          <a:ln w="31750" cap="rnd">
            <a:solidFill>
              <a:srgbClr val="EDEDFC"/>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7CA7D5EE-EA3C-DA3D-A91B-49002C243447}"/>
              </a:ext>
            </a:extLst>
          </p:cNvPr>
          <p:cNvSpPr txBox="1"/>
          <p:nvPr/>
        </p:nvSpPr>
        <p:spPr>
          <a:xfrm>
            <a:off x="9936579" y="5900183"/>
            <a:ext cx="1564507" cy="369332"/>
          </a:xfrm>
          <a:prstGeom prst="rect">
            <a:avLst/>
          </a:prstGeom>
          <a:noFill/>
        </p:spPr>
        <p:txBody>
          <a:bodyPr wrap="square">
            <a:spAutoFit/>
          </a:bodyPr>
          <a:lstStyle/>
          <a:p>
            <a:pPr>
              <a:lnSpc>
                <a:spcPct val="90000"/>
              </a:lnSpc>
            </a:pPr>
            <a:r>
              <a:rPr lang="fi-FI" sz="1000" b="1">
                <a:solidFill>
                  <a:schemeClr val="bg1"/>
                </a:solidFill>
                <a:sym typeface="Wingdings" panose="05000000000000000000" pitchFamily="2" charset="2"/>
              </a:rPr>
              <a:t>Ilmoitus käsitellään kotihoidon yksikössä.</a:t>
            </a:r>
          </a:p>
        </p:txBody>
      </p:sp>
      <p:cxnSp>
        <p:nvCxnSpPr>
          <p:cNvPr id="82" name="Straight Connector 81">
            <a:extLst>
              <a:ext uri="{FF2B5EF4-FFF2-40B4-BE49-F238E27FC236}">
                <a16:creationId xmlns:a16="http://schemas.microsoft.com/office/drawing/2014/main" id="{46CF87B6-DD6E-7488-6691-59689B0BF037}"/>
              </a:ext>
            </a:extLst>
          </p:cNvPr>
          <p:cNvCxnSpPr>
            <a:cxnSpLocks/>
          </p:cNvCxnSpPr>
          <p:nvPr/>
        </p:nvCxnSpPr>
        <p:spPr>
          <a:xfrm>
            <a:off x="4949862" y="6107193"/>
            <a:ext cx="474830" cy="0"/>
          </a:xfrm>
          <a:prstGeom prst="line">
            <a:avLst/>
          </a:prstGeom>
          <a:ln w="85725">
            <a:solidFill>
              <a:schemeClr val="accent5"/>
            </a:solidFill>
            <a:tailEnd type="arrow" w="med" len="sm"/>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28C53655-4C45-CC33-2D58-5543CD4593B5}"/>
              </a:ext>
            </a:extLst>
          </p:cNvPr>
          <p:cNvSpPr>
            <a:spLocks noChangeAspect="1"/>
          </p:cNvSpPr>
          <p:nvPr/>
        </p:nvSpPr>
        <p:spPr>
          <a:xfrm>
            <a:off x="1967087" y="5806444"/>
            <a:ext cx="504000" cy="504000"/>
          </a:xfrm>
          <a:prstGeom prst="ellipse">
            <a:avLst/>
          </a:prstGeom>
          <a:solidFill>
            <a:schemeClr val="accent5"/>
          </a:solidFill>
          <a:ln w="25400">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b="1">
                <a:solidFill>
                  <a:schemeClr val="bg1"/>
                </a:solidFill>
              </a:rPr>
              <a:t>1</a:t>
            </a:r>
          </a:p>
        </p:txBody>
      </p:sp>
      <p:sp>
        <p:nvSpPr>
          <p:cNvPr id="93" name="Oval 92">
            <a:extLst>
              <a:ext uri="{FF2B5EF4-FFF2-40B4-BE49-F238E27FC236}">
                <a16:creationId xmlns:a16="http://schemas.microsoft.com/office/drawing/2014/main" id="{DB0F337B-57E3-B6A4-DA7E-F8370C5353C3}"/>
              </a:ext>
            </a:extLst>
          </p:cNvPr>
          <p:cNvSpPr/>
          <p:nvPr/>
        </p:nvSpPr>
        <p:spPr>
          <a:xfrm>
            <a:off x="9347896" y="5818029"/>
            <a:ext cx="503999" cy="503999"/>
          </a:xfrm>
          <a:prstGeom prst="ellipse">
            <a:avLst/>
          </a:prstGeom>
          <a:solidFill>
            <a:schemeClr val="accent5"/>
          </a:solidFill>
          <a:ln w="25400">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b="1">
                <a:solidFill>
                  <a:schemeClr val="bg1"/>
                </a:solidFill>
              </a:rPr>
              <a:t>3</a:t>
            </a:r>
          </a:p>
        </p:txBody>
      </p:sp>
      <p:sp>
        <p:nvSpPr>
          <p:cNvPr id="103" name="Rectangle 102">
            <a:extLst>
              <a:ext uri="{FF2B5EF4-FFF2-40B4-BE49-F238E27FC236}">
                <a16:creationId xmlns:a16="http://schemas.microsoft.com/office/drawing/2014/main" id="{AC5EE628-9791-8588-2341-1A814FEA8729}"/>
              </a:ext>
            </a:extLst>
          </p:cNvPr>
          <p:cNvSpPr/>
          <p:nvPr/>
        </p:nvSpPr>
        <p:spPr>
          <a:xfrm>
            <a:off x="5791391" y="5790918"/>
            <a:ext cx="2969238" cy="57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9" name="TextBox 78">
            <a:extLst>
              <a:ext uri="{FF2B5EF4-FFF2-40B4-BE49-F238E27FC236}">
                <a16:creationId xmlns:a16="http://schemas.microsoft.com/office/drawing/2014/main" id="{88B2708D-5F4A-2EEF-E0F2-C956F0728F0E}"/>
              </a:ext>
            </a:extLst>
          </p:cNvPr>
          <p:cNvSpPr txBox="1"/>
          <p:nvPr/>
        </p:nvSpPr>
        <p:spPr>
          <a:xfrm>
            <a:off x="6058386" y="5818661"/>
            <a:ext cx="2702243" cy="507831"/>
          </a:xfrm>
          <a:prstGeom prst="rect">
            <a:avLst/>
          </a:prstGeom>
          <a:noFill/>
        </p:spPr>
        <p:txBody>
          <a:bodyPr wrap="square">
            <a:spAutoFit/>
          </a:bodyPr>
          <a:lstStyle/>
          <a:p>
            <a:pPr>
              <a:lnSpc>
                <a:spcPct val="90000"/>
              </a:lnSpc>
            </a:pPr>
            <a:r>
              <a:rPr lang="fi-FI" sz="1000" b="1">
                <a:solidFill>
                  <a:schemeClr val="bg1"/>
                </a:solidFill>
                <a:sym typeface="Wingdings" panose="05000000000000000000" pitchFamily="2" charset="2"/>
              </a:rPr>
              <a:t>Työntekijä </a:t>
            </a:r>
            <a:r>
              <a:rPr lang="fi-FI" sz="1000" b="1">
                <a:solidFill>
                  <a:schemeClr val="bg1"/>
                </a:solidFill>
              </a:rPr>
              <a:t>tekee vaaratilanteesta </a:t>
            </a:r>
            <a:r>
              <a:rPr lang="fi-FI" sz="1000" b="1" err="1">
                <a:solidFill>
                  <a:schemeClr val="bg1"/>
                </a:solidFill>
              </a:rPr>
              <a:t>Haipro</a:t>
            </a:r>
            <a:r>
              <a:rPr lang="fi-FI" sz="1000" b="1">
                <a:solidFill>
                  <a:schemeClr val="bg1"/>
                </a:solidFill>
              </a:rPr>
              <a:t>-ilmoituksen. Ilmoituksen yhteydessä tieto menee myös Fimeaan.</a:t>
            </a:r>
            <a:endParaRPr lang="fi-FI" sz="1000"/>
          </a:p>
        </p:txBody>
      </p:sp>
      <p:sp>
        <p:nvSpPr>
          <p:cNvPr id="92" name="Oval 91">
            <a:extLst>
              <a:ext uri="{FF2B5EF4-FFF2-40B4-BE49-F238E27FC236}">
                <a16:creationId xmlns:a16="http://schemas.microsoft.com/office/drawing/2014/main" id="{7139A3CC-9893-E2F7-659D-ED9A5BB2205E}"/>
              </a:ext>
            </a:extLst>
          </p:cNvPr>
          <p:cNvSpPr/>
          <p:nvPr/>
        </p:nvSpPr>
        <p:spPr>
          <a:xfrm>
            <a:off x="5540120" y="5815854"/>
            <a:ext cx="504000" cy="504000"/>
          </a:xfrm>
          <a:prstGeom prst="ellipse">
            <a:avLst/>
          </a:prstGeom>
          <a:solidFill>
            <a:schemeClr val="accent5"/>
          </a:solidFill>
          <a:ln w="25400">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b="1">
                <a:solidFill>
                  <a:schemeClr val="bg1"/>
                </a:solidFill>
              </a:rPr>
              <a:t>2</a:t>
            </a:r>
          </a:p>
        </p:txBody>
      </p:sp>
      <p:cxnSp>
        <p:nvCxnSpPr>
          <p:cNvPr id="107" name="Straight Connector 106">
            <a:extLst>
              <a:ext uri="{FF2B5EF4-FFF2-40B4-BE49-F238E27FC236}">
                <a16:creationId xmlns:a16="http://schemas.microsoft.com/office/drawing/2014/main" id="{16729DE2-CCC2-1402-C5EE-DE74698A00AD}"/>
              </a:ext>
            </a:extLst>
          </p:cNvPr>
          <p:cNvCxnSpPr>
            <a:cxnSpLocks/>
          </p:cNvCxnSpPr>
          <p:nvPr/>
        </p:nvCxnSpPr>
        <p:spPr>
          <a:xfrm>
            <a:off x="8760629" y="6098514"/>
            <a:ext cx="502583" cy="0"/>
          </a:xfrm>
          <a:prstGeom prst="line">
            <a:avLst/>
          </a:prstGeom>
          <a:ln w="85725">
            <a:solidFill>
              <a:schemeClr val="accent5"/>
            </a:solidFill>
            <a:tailEnd type="arrow" w="med" len="sm"/>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0155429E-17FD-173A-195B-C5DE4BACEDF2}"/>
              </a:ext>
            </a:extLst>
          </p:cNvPr>
          <p:cNvSpPr/>
          <p:nvPr/>
        </p:nvSpPr>
        <p:spPr>
          <a:xfrm>
            <a:off x="1786684" y="5658568"/>
            <a:ext cx="9953903" cy="840719"/>
          </a:xfrm>
          <a:prstGeom prst="rect">
            <a:avLst/>
          </a:prstGeom>
          <a:noFill/>
          <a:ln w="19050">
            <a:solidFill>
              <a:schemeClr val="accent5"/>
            </a:solidFill>
            <a:prstDash val="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9" name="Rectangle 108">
            <a:extLst>
              <a:ext uri="{FF2B5EF4-FFF2-40B4-BE49-F238E27FC236}">
                <a16:creationId xmlns:a16="http://schemas.microsoft.com/office/drawing/2014/main" id="{B2D36D2E-1C77-8F32-0BC9-F7B55F8C87C9}"/>
              </a:ext>
            </a:extLst>
          </p:cNvPr>
          <p:cNvSpPr/>
          <p:nvPr/>
        </p:nvSpPr>
        <p:spPr>
          <a:xfrm>
            <a:off x="1772751" y="5772312"/>
            <a:ext cx="84089" cy="364134"/>
          </a:xfrm>
          <a:prstGeom prst="rect">
            <a:avLst/>
          </a:prstGeom>
          <a:solidFill>
            <a:srgbClr val="EDED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8" name="Graphic 97">
            <a:extLst>
              <a:ext uri="{FF2B5EF4-FFF2-40B4-BE49-F238E27FC236}">
                <a16:creationId xmlns:a16="http://schemas.microsoft.com/office/drawing/2014/main" id="{0AAA69BF-5A3C-9B1A-DAFC-9FF9425B02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18862" y="5821515"/>
            <a:ext cx="307777" cy="276999"/>
          </a:xfrm>
          <a:prstGeom prst="rect">
            <a:avLst/>
          </a:prstGeom>
        </p:spPr>
      </p:pic>
      <p:sp>
        <p:nvSpPr>
          <p:cNvPr id="97" name="TextBox 96">
            <a:extLst>
              <a:ext uri="{FF2B5EF4-FFF2-40B4-BE49-F238E27FC236}">
                <a16:creationId xmlns:a16="http://schemas.microsoft.com/office/drawing/2014/main" id="{A0E10B8B-CC99-5296-6D13-48F6DDBF5389}"/>
              </a:ext>
            </a:extLst>
          </p:cNvPr>
          <p:cNvSpPr txBox="1"/>
          <p:nvPr/>
        </p:nvSpPr>
        <p:spPr>
          <a:xfrm>
            <a:off x="3515931" y="6410563"/>
            <a:ext cx="6730107" cy="169277"/>
          </a:xfrm>
          <a:prstGeom prst="rect">
            <a:avLst/>
          </a:prstGeom>
          <a:solidFill>
            <a:srgbClr val="EDEDFC"/>
          </a:solidFill>
        </p:spPr>
        <p:txBody>
          <a:bodyPr wrap="square" lIns="36000" tIns="0" rIns="36000" bIns="0">
            <a:spAutoFit/>
          </a:bodyPr>
          <a:lstStyle/>
          <a:p>
            <a:pPr algn="ctr"/>
            <a:r>
              <a:rPr lang="fi-FI" sz="1100" b="1">
                <a:solidFill>
                  <a:schemeClr val="accent5"/>
                </a:solidFill>
              </a:rPr>
              <a:t>Hoitotarvikkeet ovat jäljitettävissä järjestelmässä asiakaskohtaisesti vaara- ja virhetilanteessa. </a:t>
            </a:r>
          </a:p>
        </p:txBody>
      </p:sp>
      <p:sp>
        <p:nvSpPr>
          <p:cNvPr id="2" name="Suorakulmio 3">
            <a:extLst>
              <a:ext uri="{FF2B5EF4-FFF2-40B4-BE49-F238E27FC236}">
                <a16:creationId xmlns:a16="http://schemas.microsoft.com/office/drawing/2014/main" id="{D2950A48-E508-EDB8-1068-D2CCDC19E64C}"/>
              </a:ext>
            </a:extLst>
          </p:cNvPr>
          <p:cNvSpPr/>
          <p:nvPr/>
        </p:nvSpPr>
        <p:spPr>
          <a:xfrm>
            <a:off x="1831520" y="5164349"/>
            <a:ext cx="2960178" cy="278642"/>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a:solidFill>
                  <a:srgbClr val="000000"/>
                </a:solidFill>
                <a:latin typeface="Arial" panose="020B0604020202020204"/>
              </a:rPr>
              <a:t>[esim. </a:t>
            </a:r>
            <a:r>
              <a:rPr kumimoji="0" lang="fi-FI" sz="1100" b="0" i="0" u="none" strike="noStrike" kern="1200" cap="none" spc="0" normalizeH="0" baseline="0" noProof="0" err="1">
                <a:ln>
                  <a:noFill/>
                </a:ln>
                <a:solidFill>
                  <a:srgbClr val="000000"/>
                </a:solidFill>
                <a:effectLst/>
                <a:uLnTx/>
                <a:uFillTx/>
                <a:latin typeface="Arial" panose="020B0604020202020204"/>
                <a:ea typeface="+mn-ea"/>
                <a:cs typeface="+mn-cs"/>
              </a:rPr>
              <a:t>Istekki</a:t>
            </a:r>
            <a:r>
              <a:rPr kumimoji="0" lang="fi-FI" sz="1100" b="0" i="0" u="none" strike="noStrike" kern="1200" cap="none" spc="0" normalizeH="0" baseline="0" noProof="0">
                <a:ln>
                  <a:noFill/>
                </a:ln>
                <a:solidFill>
                  <a:srgbClr val="000000"/>
                </a:solidFill>
                <a:effectLst/>
                <a:uLnTx/>
                <a:uFillTx/>
                <a:latin typeface="Arial" panose="020B0604020202020204"/>
                <a:ea typeface="+mn-ea"/>
                <a:cs typeface="+mn-cs"/>
              </a:rPr>
              <a:t> Oy huoltaa]</a:t>
            </a:r>
          </a:p>
        </p:txBody>
      </p:sp>
    </p:spTree>
    <p:extLst>
      <p:ext uri="{BB962C8B-B14F-4D97-AF65-F5344CB8AC3E}">
        <p14:creationId xmlns:p14="http://schemas.microsoft.com/office/powerpoint/2010/main" val="377239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0FD3B79-121D-D7EA-BAFE-FED12C13377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4" name="think-cell data - do not delete" hidden="1">
                        <a:extLst>
                          <a:ext uri="{FF2B5EF4-FFF2-40B4-BE49-F238E27FC236}">
                            <a16:creationId xmlns:a16="http://schemas.microsoft.com/office/drawing/2014/main" id="{80FD3B79-121D-D7EA-BAFE-FED12C13377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EA7CFFF0-E7CA-1F7A-982F-7AE67E9E8DFD}"/>
              </a:ext>
            </a:extLst>
          </p:cNvPr>
          <p:cNvSpPr>
            <a:spLocks noGrp="1"/>
          </p:cNvSpPr>
          <p:nvPr>
            <p:ph type="title"/>
          </p:nvPr>
        </p:nvSpPr>
        <p:spPr/>
        <p:txBody>
          <a:bodyPr vert="horz">
            <a:normAutofit/>
          </a:bodyPr>
          <a:lstStyle/>
          <a:p>
            <a:r>
              <a:rPr lang="fi-FI" sz="2600" dirty="0">
                <a:solidFill>
                  <a:schemeClr val="accent1">
                    <a:lumMod val="50000"/>
                  </a:schemeClr>
                </a:solidFill>
                <a:latin typeface="+mj-lt"/>
                <a:ea typeface="Inter" panose="02000503000000020004" pitchFamily="2" charset="0"/>
              </a:rPr>
              <a:t>Palveluntuottajaa </a:t>
            </a:r>
            <a:r>
              <a:rPr lang="fi-FI" sz="2600">
                <a:solidFill>
                  <a:schemeClr val="accent1">
                    <a:lumMod val="50000"/>
                  </a:schemeClr>
                </a:solidFill>
                <a:latin typeface="+mj-lt"/>
                <a:ea typeface="Inter" panose="02000503000000020004" pitchFamily="2" charset="0"/>
              </a:rPr>
              <a:t>koskevat tiedot</a:t>
            </a:r>
            <a:endParaRPr lang="fi-FI" dirty="0"/>
          </a:p>
        </p:txBody>
      </p:sp>
      <p:sp>
        <p:nvSpPr>
          <p:cNvPr id="3" name="Sisällön paikkamerkki 2">
            <a:extLst>
              <a:ext uri="{FF2B5EF4-FFF2-40B4-BE49-F238E27FC236}">
                <a16:creationId xmlns:a16="http://schemas.microsoft.com/office/drawing/2014/main" id="{752374CD-364A-A185-A000-E263E99B29B1}"/>
              </a:ext>
            </a:extLst>
          </p:cNvPr>
          <p:cNvSpPr txBox="1">
            <a:spLocks/>
          </p:cNvSpPr>
          <p:nvPr/>
        </p:nvSpPr>
        <p:spPr>
          <a:xfrm>
            <a:off x="838206" y="2021568"/>
            <a:ext cx="10468087" cy="3778341"/>
          </a:xfrm>
          <a:prstGeom prst="rect">
            <a:avLst/>
          </a:prstGeom>
        </p:spPr>
        <p:txBody>
          <a:bodyPr numCol="3" spcCol="72000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fi-FI" sz="1200" dirty="0">
              <a:latin typeface="+mn-lt"/>
              <a:ea typeface="Inter" panose="02000503000000020004" pitchFamily="2" charset="0"/>
            </a:endParaRPr>
          </a:p>
        </p:txBody>
      </p:sp>
      <p:sp>
        <p:nvSpPr>
          <p:cNvPr id="16" name="Rectangle 15">
            <a:extLst>
              <a:ext uri="{FF2B5EF4-FFF2-40B4-BE49-F238E27FC236}">
                <a16:creationId xmlns:a16="http://schemas.microsoft.com/office/drawing/2014/main" id="{702F182A-A4FA-4BE3-55EB-6CF1F5F8C10D}"/>
              </a:ext>
            </a:extLst>
          </p:cNvPr>
          <p:cNvSpPr/>
          <p:nvPr/>
        </p:nvSpPr>
        <p:spPr>
          <a:xfrm>
            <a:off x="451414" y="1796596"/>
            <a:ext cx="2930234" cy="16324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7" eaLnBrk="1" fontAlgn="auto" latinLnBrk="0" hangingPunct="1">
              <a:lnSpc>
                <a:spcPct val="100000"/>
              </a:lnSpc>
              <a:spcBef>
                <a:spcPts val="0"/>
              </a:spcBef>
              <a:spcAft>
                <a:spcPts val="1200"/>
              </a:spcAft>
              <a:buClrTx/>
              <a:buSzTx/>
              <a:buFontTx/>
              <a:buNone/>
              <a:tabLst/>
              <a:defRPr/>
            </a:pPr>
            <a:r>
              <a:rPr kumimoji="0" lang="fi-FI" sz="2000" b="1" i="0" u="none" strike="noStrike" kern="1200" cap="none" spc="0" normalizeH="0" baseline="0" noProof="0" dirty="0">
                <a:ln>
                  <a:noFill/>
                </a:ln>
                <a:solidFill>
                  <a:schemeClr val="tx1"/>
                </a:solidFill>
                <a:effectLst/>
                <a:uLnTx/>
                <a:uFillTx/>
                <a:latin typeface="Arial" panose="020B0604020202020204"/>
                <a:ea typeface="Inter" panose="02000503000000020004" pitchFamily="2" charset="0"/>
                <a:cs typeface="Times New Roman" panose="02020603050405020304" pitchFamily="18" charset="0"/>
              </a:rPr>
              <a:t>Palveluntuottaja</a:t>
            </a:r>
            <a:endParaRPr kumimoji="0" lang="fi-FI" sz="1200" b="0" i="0" u="none" strike="noStrike" kern="1200" cap="none" spc="0" normalizeH="0" baseline="0" noProof="0" dirty="0">
              <a:ln>
                <a:noFill/>
              </a:ln>
              <a:solidFill>
                <a:schemeClr val="tx1"/>
              </a:solidFill>
              <a:effectLst/>
              <a:uLnTx/>
              <a:uFillTx/>
              <a:latin typeface="Arial" panose="020B0604020202020204"/>
              <a:ea typeface="Inter" panose="02000503000000020004" pitchFamily="2" charset="0"/>
              <a:cs typeface="Times New Roman" panose="02020603050405020304" pitchFamily="18" charset="0"/>
            </a:endParaRPr>
          </a:p>
          <a:p>
            <a:pPr>
              <a:spcAft>
                <a:spcPts val="12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Nimi:</a:t>
            </a:r>
            <a:r>
              <a:rPr kumimoji="0" lang="fi-FI" sz="120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 Eloisa (</a:t>
            </a:r>
            <a:r>
              <a:rPr kumimoji="0" lang="fi-FI" sz="120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mn-cs"/>
              </a:rPr>
              <a:t>Etelä-Savon hyvinvointialue)</a:t>
            </a:r>
            <a:endParaRPr kumimoji="0" lang="fi-FI" sz="120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endParaRPr>
          </a:p>
          <a:p>
            <a:pPr marL="0" marR="0" lvl="0" indent="0" algn="l" defTabSz="914377" eaLnBrk="1" fontAlgn="auto" latinLnBrk="0" hangingPunct="1">
              <a:lnSpc>
                <a:spcPct val="100000"/>
              </a:lnSpc>
              <a:spcBef>
                <a:spcPts val="0"/>
              </a:spcBef>
              <a:spcAft>
                <a:spcPts val="120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Y-tunnus: </a:t>
            </a:r>
            <a:r>
              <a:rPr kumimoji="0" lang="fi-FI" sz="120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 3221315-8</a:t>
            </a:r>
          </a:p>
          <a:p>
            <a:pPr marL="0" marR="0" lvl="0" indent="0" algn="l" defTabSz="914377" eaLnBrk="1" fontAlgn="auto" latinLnBrk="0" hangingPunct="1">
              <a:lnSpc>
                <a:spcPct val="100000"/>
              </a:lnSpc>
              <a:spcBef>
                <a:spcPts val="0"/>
              </a:spcBef>
              <a:spcAft>
                <a:spcPts val="1200"/>
              </a:spcAft>
              <a:buClrTx/>
              <a:buSzTx/>
              <a:buFontTx/>
              <a:buNone/>
              <a:tabLst/>
              <a:defRPr/>
            </a:pPr>
            <a:endParaRPr lang="fi-FI" sz="1200" dirty="0">
              <a:solidFill>
                <a:srgbClr val="000000"/>
              </a:solidFill>
              <a:latin typeface="Arial" panose="020B0604020202020204"/>
              <a:ea typeface="Inter" panose="02000503000000020004" pitchFamily="2" charset="0"/>
              <a:cs typeface="Times New Roman" panose="02020603050405020304" pitchFamily="18" charset="0"/>
            </a:endParaRPr>
          </a:p>
          <a:p>
            <a:pPr marL="0" marR="0" lvl="0" indent="0" algn="l" defTabSz="914377" eaLnBrk="1" fontAlgn="auto" latinLnBrk="0" hangingPunct="1">
              <a:lnSpc>
                <a:spcPct val="100000"/>
              </a:lnSpc>
              <a:spcBef>
                <a:spcPts val="0"/>
              </a:spcBef>
              <a:spcAft>
                <a:spcPts val="1200"/>
              </a:spcAft>
              <a:buClrTx/>
              <a:buSzTx/>
              <a:buFontTx/>
              <a:buNone/>
              <a:tabLst/>
              <a:defRPr/>
            </a:pPr>
            <a:endParaRPr kumimoji="0" lang="fi-FI" sz="120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endParaRPr>
          </a:p>
          <a:p>
            <a:pPr marL="0" marR="0" lvl="0" indent="0" algn="l" defTabSz="914377" eaLnBrk="1" fontAlgn="auto" latinLnBrk="0" hangingPunct="1">
              <a:lnSpc>
                <a:spcPct val="100000"/>
              </a:lnSpc>
              <a:spcBef>
                <a:spcPts val="0"/>
              </a:spcBef>
              <a:spcAft>
                <a:spcPts val="1200"/>
              </a:spcAft>
              <a:buClrTx/>
              <a:buSzTx/>
              <a:buFontTx/>
              <a:buNone/>
              <a:tabLst/>
              <a:defRPr/>
            </a:pPr>
            <a:endParaRPr kumimoji="0" lang="fi-FI" sz="120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endParaRPr>
          </a:p>
        </p:txBody>
      </p:sp>
      <p:sp>
        <p:nvSpPr>
          <p:cNvPr id="17" name="Rectangle 16">
            <a:extLst>
              <a:ext uri="{FF2B5EF4-FFF2-40B4-BE49-F238E27FC236}">
                <a16:creationId xmlns:a16="http://schemas.microsoft.com/office/drawing/2014/main" id="{5C646F02-081C-100D-CD35-61224BC2BED8}"/>
              </a:ext>
            </a:extLst>
          </p:cNvPr>
          <p:cNvSpPr/>
          <p:nvPr/>
        </p:nvSpPr>
        <p:spPr>
          <a:xfrm>
            <a:off x="2715887" y="1554258"/>
            <a:ext cx="9014804" cy="3596465"/>
          </a:xfrm>
          <a:prstGeom prst="rect">
            <a:avLst/>
          </a:prstGeom>
          <a:solidFill>
            <a:schemeClr val="bg1"/>
          </a:solidFill>
          <a:ln w="19050">
            <a:solidFill>
              <a:schemeClr val="accent1">
                <a:lumMod val="50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spcAft>
                <a:spcPts val="1200"/>
              </a:spcAft>
              <a:defRPr/>
            </a:pPr>
            <a:r>
              <a:rPr lang="fi-FI" sz="2000" b="1" dirty="0">
                <a:solidFill>
                  <a:srgbClr val="00FF00"/>
                </a:solidFill>
                <a:latin typeface="Arial" panose="020B0604020202020204"/>
                <a:ea typeface="Inter" panose="02000503000000020004" pitchFamily="2" charset="0"/>
                <a:cs typeface="Times New Roman"/>
              </a:rPr>
              <a:t>Palveluyksikkö</a:t>
            </a:r>
            <a:r>
              <a:rPr kumimoji="0" lang="fi-FI" sz="2000" b="1" i="0" u="none" strike="noStrike" kern="1200" cap="none" spc="0" normalizeH="0" baseline="0" noProof="0" dirty="0">
                <a:ln>
                  <a:noFill/>
                </a:ln>
                <a:solidFill>
                  <a:srgbClr val="00FF00"/>
                </a:solidFill>
                <a:effectLst/>
                <a:uLnTx/>
                <a:uFillTx/>
                <a:latin typeface="Arial" panose="020B0604020202020204"/>
                <a:ea typeface="Inter" panose="02000503000000020004" pitchFamily="2" charset="0"/>
                <a:cs typeface="Times New Roman"/>
              </a:rPr>
              <a:t> ja </a:t>
            </a:r>
            <a:r>
              <a:rPr lang="fi-FI" sz="2000" b="1" dirty="0">
                <a:solidFill>
                  <a:srgbClr val="00FF00"/>
                </a:solidFill>
                <a:latin typeface="Arial" panose="020B0604020202020204"/>
                <a:ea typeface="Inter" panose="02000503000000020004" pitchFamily="2" charset="0"/>
                <a:cs typeface="Times New Roman"/>
              </a:rPr>
              <a:t>palvelupisteet [</a:t>
            </a:r>
            <a:r>
              <a:rPr lang="fi-FI" sz="2000" dirty="0">
                <a:solidFill>
                  <a:schemeClr val="tx1"/>
                </a:solidFill>
                <a:latin typeface="Arial" panose="020B0604020202020204"/>
                <a:ea typeface="Inter" panose="02000503000000020004" pitchFamily="2" charset="0"/>
                <a:cs typeface="Times New Roman"/>
              </a:rPr>
              <a:t>tai palvelupiste</a:t>
            </a:r>
            <a:r>
              <a:rPr lang="fi-FI" sz="2000" b="1" dirty="0">
                <a:solidFill>
                  <a:srgbClr val="00FF00"/>
                </a:solidFill>
                <a:latin typeface="Arial" panose="020B0604020202020204"/>
                <a:ea typeface="Inter" panose="02000503000000020004" pitchFamily="2" charset="0"/>
                <a:cs typeface="Times New Roman"/>
              </a:rPr>
              <a:t>]</a:t>
            </a:r>
            <a:endParaRPr kumimoji="0" lang="fi-FI" sz="1200" b="0" i="0" u="none" strike="noStrike" kern="1200" cap="none" spc="0" normalizeH="0" baseline="0" noProof="0" dirty="0">
              <a:ln>
                <a:noFill/>
              </a:ln>
              <a:solidFill>
                <a:srgbClr val="00FF00"/>
              </a:solidFill>
              <a:effectLst/>
              <a:uLnTx/>
              <a:uFillTx/>
              <a:latin typeface="Arial" panose="020B0604020202020204"/>
              <a:ea typeface="Inter" panose="02000503000000020004" pitchFamily="2" charset="0"/>
              <a:cs typeface="Times New Roman"/>
            </a:endParaRPr>
          </a:p>
          <a:p>
            <a:pPr>
              <a:spcAft>
                <a:spcPts val="6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Nimi:</a:t>
            </a:r>
            <a:r>
              <a:rPr kumimoji="0" lang="fi-FI" sz="120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kirjoita tähän</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endParaRPr lang="fi-FI" sz="1200" b="1" dirty="0">
              <a:solidFill>
                <a:srgbClr val="000000"/>
              </a:solidFill>
              <a:latin typeface="Arial" panose="020B0604020202020204"/>
              <a:cs typeface="Times New Roman" panose="02020603050405020304" pitchFamily="18" charset="0"/>
            </a:endParaRPr>
          </a:p>
          <a:p>
            <a:pPr>
              <a:spcAft>
                <a:spcPts val="6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a:rPr>
              <a:t>Sijaintikunta yhteystietoineen: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a:rPr>
              <a:t>kirjoita tähän</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a:rPr>
              <a:t>]</a:t>
            </a:r>
            <a:endParaRPr lang="fi-FI" sz="1200" b="1" i="0" u="none" strike="noStrike" kern="1200" cap="none" spc="0" normalizeH="0" baseline="0" noProof="0" dirty="0">
              <a:ln>
                <a:noFill/>
              </a:ln>
              <a:solidFill>
                <a:srgbClr val="000000"/>
              </a:solidFill>
              <a:effectLst/>
              <a:uLnTx/>
              <a:uFillTx/>
              <a:latin typeface="Arial" panose="020B0604020202020204"/>
              <a:cs typeface="Arial"/>
            </a:endParaRPr>
          </a:p>
          <a:p>
            <a:pPr>
              <a:spcAft>
                <a:spcPts val="600"/>
              </a:spcAft>
              <a:defRPr/>
            </a:pPr>
            <a:r>
              <a:rPr lang="fi-FI" sz="1200" b="1" dirty="0">
                <a:solidFill>
                  <a:srgbClr val="000000"/>
                </a:solidFill>
                <a:latin typeface="Arial" panose="020B0604020202020204"/>
                <a:ea typeface="Inter" panose="02000503000000020004" pitchFamily="2" charset="0"/>
                <a:cs typeface="Arial"/>
              </a:rPr>
              <a:t>Minkä kuntien alueella palvelua tuotetaan?: [</a:t>
            </a:r>
            <a:r>
              <a:rPr lang="fi-FI" sz="1200" dirty="0">
                <a:solidFill>
                  <a:srgbClr val="000000"/>
                </a:solidFill>
                <a:latin typeface="Arial" panose="020B0604020202020204"/>
                <a:ea typeface="Inter" panose="02000503000000020004" pitchFamily="2" charset="0"/>
                <a:cs typeface="Arial"/>
              </a:rPr>
              <a:t>kirjoita tähän]</a:t>
            </a:r>
            <a:endParaRPr lang="fi-FI" sz="1200" b="1" dirty="0">
              <a:solidFill>
                <a:srgbClr val="000000"/>
              </a:solidFill>
              <a:highlight>
                <a:srgbClr val="FF00FF"/>
              </a:highlight>
              <a:latin typeface="Arial" panose="020B0604020202020204"/>
              <a:ea typeface="Inter" panose="02000503000000020004" pitchFamily="2" charset="0"/>
              <a:cs typeface="Arial"/>
            </a:endParaRPr>
          </a:p>
          <a:p>
            <a:pPr>
              <a:spcAft>
                <a:spcPts val="600"/>
              </a:spcAft>
              <a:defRPr/>
            </a:pPr>
            <a:r>
              <a:rPr lang="fi-FI" sz="1200" b="1" dirty="0">
                <a:solidFill>
                  <a:srgbClr val="000000"/>
                </a:solidFill>
                <a:latin typeface="Arial" panose="020B0604020202020204"/>
                <a:ea typeface="Inter" panose="02000503000000020004" pitchFamily="2" charset="0"/>
                <a:cs typeface="Times New Roman" panose="02020603050405020304" pitchFamily="18" charset="0"/>
              </a:rPr>
              <a:t>Katuosoite, postinumero ja postitoimipaikka: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kirjoita tähän</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p>
          <a:p>
            <a:pPr>
              <a:spcAft>
                <a:spcPts val="6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Palvelumuoto; asiakasryhmä(t), jolle palvelua tuotetaan; asiakaspaikkamäärä:</a:t>
            </a:r>
          </a:p>
          <a:p>
            <a:pPr>
              <a:spcAft>
                <a:spcPts val="6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a:rPr>
              <a:t>kirjoita tähän</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a:rPr>
              <a:t>]</a:t>
            </a:r>
            <a:endParaRPr lang="fi-FI" sz="1200" b="1" dirty="0">
              <a:solidFill>
                <a:srgbClr val="000000"/>
              </a:solidFill>
              <a:latin typeface="Arial" panose="020B0604020202020204"/>
              <a:cs typeface="Arial"/>
            </a:endParaRPr>
          </a:p>
          <a:p>
            <a:pPr>
              <a:spcAft>
                <a:spcPts val="600"/>
              </a:spcAft>
              <a:defRPr/>
            </a:pPr>
            <a:endParaRPr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endParaRPr>
          </a:p>
          <a:p>
            <a:pPr>
              <a:spcAft>
                <a:spcPts val="600"/>
              </a:spcAft>
              <a:defRPr/>
            </a:pPr>
            <a:endParaRPr lang="fi-FI" sz="1200" b="1" dirty="0">
              <a:solidFill>
                <a:srgbClr val="000000"/>
              </a:solidFill>
              <a:latin typeface="Arial" panose="020B0604020202020204"/>
              <a:ea typeface="Inter" panose="02000503000000020004" pitchFamily="2" charset="0"/>
              <a:cs typeface="Times New Roman" panose="02020603050405020304" pitchFamily="18" charset="0"/>
            </a:endParaRPr>
          </a:p>
          <a:p>
            <a:pPr>
              <a:spcAft>
                <a:spcPts val="6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Alihankintana ostettavat palvelut ja niiden tuottajat: </a:t>
            </a:r>
            <a:endPar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a:spcAft>
                <a:spcPts val="6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Palvelun 1 nimi</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tuottajan 1 nimi</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tuottajan 2 nimi</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jne.</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p>
          <a:p>
            <a:pPr>
              <a:spcAft>
                <a:spcPts val="6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Palvelun 2 nimi</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tuottajan 1 nimi</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tuottajan 2 nimi</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jne.</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endPar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endParaRPr>
          </a:p>
          <a:p>
            <a:pPr marL="0" marR="0" lvl="0" indent="0" algn="l" defTabSz="914377" eaLnBrk="1" fontAlgn="auto" latinLnBrk="0" hangingPunct="1">
              <a:lnSpc>
                <a:spcPct val="100000"/>
              </a:lnSpc>
              <a:spcBef>
                <a:spcPts val="0"/>
              </a:spcBef>
              <a:spcAft>
                <a:spcPts val="60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jne.</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p>
        </p:txBody>
      </p:sp>
      <p:sp>
        <p:nvSpPr>
          <p:cNvPr id="18" name="Rectangle 17">
            <a:extLst>
              <a:ext uri="{FF2B5EF4-FFF2-40B4-BE49-F238E27FC236}">
                <a16:creationId xmlns:a16="http://schemas.microsoft.com/office/drawing/2014/main" id="{A6B65BFB-A478-C839-C0F0-5BA3770E5027}"/>
              </a:ext>
            </a:extLst>
          </p:cNvPr>
          <p:cNvSpPr/>
          <p:nvPr/>
        </p:nvSpPr>
        <p:spPr>
          <a:xfrm>
            <a:off x="1686693" y="5175580"/>
            <a:ext cx="10043998" cy="125906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377" eaLnBrk="1" fontAlgn="auto" latinLnBrk="0" hangingPunct="1">
              <a:lnSpc>
                <a:spcPct val="100000"/>
              </a:lnSpc>
              <a:spcBef>
                <a:spcPts val="0"/>
              </a:spcBef>
              <a:spcAft>
                <a:spcPts val="1200"/>
              </a:spcAft>
              <a:buClrTx/>
              <a:buSzTx/>
              <a:buFontTx/>
              <a:buNone/>
              <a:tabLst/>
              <a:defRPr/>
            </a:pPr>
            <a:r>
              <a:rPr kumimoji="0" lang="fi-FI" sz="1600" b="1" i="0" u="none" strike="noStrike" kern="1200" cap="none" spc="0" normalizeH="0" baseline="0" noProof="0" dirty="0">
                <a:ln>
                  <a:noFill/>
                </a:ln>
                <a:solidFill>
                  <a:schemeClr val="tx1"/>
                </a:solidFill>
                <a:effectLst/>
                <a:highlight>
                  <a:srgbClr val="FFFF00"/>
                </a:highlight>
                <a:uLnTx/>
                <a:uFillTx/>
                <a:latin typeface="Arial" panose="020B0604020202020204"/>
                <a:ea typeface="Inter" panose="02000503000000020004" pitchFamily="2" charset="0"/>
                <a:cs typeface="Times New Roman"/>
              </a:rPr>
              <a:t>Alihankintana tuotettujen palvelujen laadun varmistaminen</a:t>
            </a:r>
            <a:endParaRPr lang="fi-FI" sz="1600" b="0" i="0" u="none" strike="noStrike" kern="1200" cap="none" spc="0" normalizeH="0" baseline="0" noProof="0">
              <a:ln>
                <a:noFill/>
              </a:ln>
              <a:solidFill>
                <a:schemeClr val="tx1"/>
              </a:solidFill>
              <a:effectLst/>
              <a:highlight>
                <a:srgbClr val="FFFF00"/>
              </a:highlight>
              <a:uLnTx/>
              <a:uFillTx/>
              <a:latin typeface="Arial" panose="020B0604020202020204"/>
              <a:ea typeface="Inter" panose="02000503000000020004" pitchFamily="2" charset="0"/>
              <a:cs typeface="Times New Roman"/>
            </a:endParaRPr>
          </a:p>
          <a:p>
            <a:r>
              <a:rPr lang="fi-FI" sz="1200" dirty="0">
                <a:solidFill>
                  <a:schemeClr val="tx1"/>
                </a:solidFill>
                <a:highlight>
                  <a:srgbClr val="FFFF00"/>
                </a:highlight>
                <a:ea typeface="+mn-lt"/>
                <a:cs typeface="+mn-lt"/>
              </a:rPr>
              <a:t>Palveluntuottajalla on kokonaisvastuu tuottamistaan palveluista ja sopimuksen mukaisten velvoitteiden täyttämisestä siitä riippumatta, käyttääkö Palveluntuottaja alihankkijoita. Palveluntuottaja vastaa alihankkijan yksittäiselle asiakkaalle antamasta palvelusta. Palveluntuottaja on osaltaan vastuussa alihankkijoidensa ohjauksesta ja valvonnasta. Tähän liittyen palveluntuottaja on velvollinen huolehtimaan siitä, että alihankkijan tuottamat palvelut vastaavat lainsäädännön vaatimuksia ja sitä, mitä tilaaja edellyttää palveluntuottajalta sekä siitä, että alihankkija noudattaa osaltaan tilaajan ja palveluntuottajan välistä sopimusta sekä tilaajan ohjeita</a:t>
            </a:r>
            <a:endParaRPr lang="fi-FI">
              <a:solidFill>
                <a:schemeClr val="tx1"/>
              </a:solidFill>
              <a:highlight>
                <a:srgbClr val="FFFF00"/>
              </a:highlight>
              <a:cs typeface="Arial"/>
            </a:endParaRPr>
          </a:p>
          <a:p>
            <a:endParaRPr lang="fi-FI" sz="1200" dirty="0">
              <a:solidFill>
                <a:schemeClr val="tx1"/>
              </a:solidFill>
              <a:cs typeface="Arial"/>
            </a:endParaRPr>
          </a:p>
          <a:p>
            <a:endParaRPr kumimoji="0" lang="fi-FI" sz="1200" b="0" i="0" u="none" strike="noStrike" kern="1200" cap="none" spc="0" normalizeH="0" baseline="0" noProof="0" dirty="0">
              <a:ln>
                <a:noFill/>
              </a:ln>
              <a:solidFill>
                <a:schemeClr val="tx1"/>
              </a:solidFill>
              <a:effectLst/>
              <a:highlight>
                <a:srgbClr val="FFFF00"/>
              </a:highlight>
              <a:uLnTx/>
              <a:uFillTx/>
              <a:latin typeface="Arial" panose="020B0604020202020204"/>
              <a:ea typeface="Inter" panose="02000503000000020004" pitchFamily="2" charset="0"/>
              <a:cs typeface="Times New Roman" panose="02020603050405020304" pitchFamily="18" charset="0"/>
            </a:endParaRPr>
          </a:p>
        </p:txBody>
      </p:sp>
    </p:spTree>
    <p:extLst>
      <p:ext uri="{BB962C8B-B14F-4D97-AF65-F5344CB8AC3E}">
        <p14:creationId xmlns:p14="http://schemas.microsoft.com/office/powerpoint/2010/main" val="1555799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DEDFC"/>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Asiakas- ja potilastietojen käsittely ja kirjaaminen</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2EAAD48D-A15A-772B-186F-78B65852EC8A}"/>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938CDDF8-1648-D795-D108-F225B6CE5D81}"/>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22101F61-8626-F449-1BCE-DFD60BCF1CB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62BA94B0-2E59-B596-20FC-56CB0A961A48}"/>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727A18E-9AB4-370D-A840-77201DCA4A6A}"/>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C545B417-4DE6-10FA-6F35-BB77109F6EF2}"/>
              </a:ext>
            </a:extLst>
          </p:cNvPr>
          <p:cNvSpPr/>
          <p:nvPr/>
        </p:nvSpPr>
        <p:spPr>
          <a:xfrm>
            <a:off x="694976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972109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hink-cell data - do not delete" hidden="1">
            <a:extLst>
              <a:ext uri="{FF2B5EF4-FFF2-40B4-BE49-F238E27FC236}">
                <a16:creationId xmlns:a16="http://schemas.microsoft.com/office/drawing/2014/main" id="{02E7C19B-D678-9970-A797-7F6B32DD29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33" name="think-cell data - do not delete" hidden="1">
                        <a:extLst>
                          <a:ext uri="{FF2B5EF4-FFF2-40B4-BE49-F238E27FC236}">
                            <a16:creationId xmlns:a16="http://schemas.microsoft.com/office/drawing/2014/main" id="{02E7C19B-D678-9970-A797-7F6B32DD293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Title 28">
            <a:extLst>
              <a:ext uri="{FF2B5EF4-FFF2-40B4-BE49-F238E27FC236}">
                <a16:creationId xmlns:a16="http://schemas.microsoft.com/office/drawing/2014/main" id="{63C9E237-8964-3B81-D830-40EAD923131C}"/>
              </a:ext>
            </a:extLst>
          </p:cNvPr>
          <p:cNvSpPr>
            <a:spLocks noGrp="1"/>
          </p:cNvSpPr>
          <p:nvPr>
            <p:ph type="title"/>
          </p:nvPr>
        </p:nvSpPr>
        <p:spPr/>
        <p:txBody>
          <a:bodyPr vert="horz"/>
          <a:lstStyle/>
          <a:p>
            <a:r>
              <a:rPr lang="fi-FI" dirty="0"/>
              <a:t>Asiakas- ja potilastietojen käsittely ja kirjaaminen</a:t>
            </a:r>
          </a:p>
        </p:txBody>
      </p:sp>
      <p:sp>
        <p:nvSpPr>
          <p:cNvPr id="30" name="Content Placeholder 29">
            <a:extLst>
              <a:ext uri="{FF2B5EF4-FFF2-40B4-BE49-F238E27FC236}">
                <a16:creationId xmlns:a16="http://schemas.microsoft.com/office/drawing/2014/main" id="{404D8654-7585-6FA8-7E87-0C6CCBE93C91}"/>
              </a:ext>
            </a:extLst>
          </p:cNvPr>
          <p:cNvSpPr>
            <a:spLocks noGrp="1"/>
          </p:cNvSpPr>
          <p:nvPr>
            <p:ph sz="half" idx="1"/>
          </p:nvPr>
        </p:nvSpPr>
        <p:spPr>
          <a:xfrm>
            <a:off x="451413" y="1825626"/>
            <a:ext cx="5932609" cy="3514854"/>
          </a:xfrm>
        </p:spPr>
        <p:txBody>
          <a:bodyPr numCol="1"/>
          <a:lstStyle/>
          <a:p>
            <a:pPr marL="0" lvl="1">
              <a:lnSpc>
                <a:spcPct val="110000"/>
              </a:lnSpc>
              <a:spcBef>
                <a:spcPts val="789"/>
              </a:spcBef>
              <a:spcAft>
                <a:spcPts val="175"/>
              </a:spcAft>
            </a:pPr>
            <a:r>
              <a:rPr lang="fi-FI" b="1" dirty="0"/>
              <a:t>Sosiaalihuollossa asiakas- ja potilastiedot ovat arkaluonteisia, salassa pidettäviä henkilötietoja. </a:t>
            </a:r>
            <a:r>
              <a:rPr lang="fi-FI" dirty="0"/>
              <a:t>Henkilötiedolla tarkoitetaan kaikkia tunnistettuun tai tunnistettavissa olevaan luonnolliseen henkilöön liittyviä tietoja. Henkilötietojen käsittelyä ohjaa vahvasti säädökset ja lait. Eloisan ylläpitämien asiakasrekisterien tietosuojaseloste on nähtävillä henkilöstön perehdytyskansiossa ja </a:t>
            </a:r>
            <a:r>
              <a:rPr lang="fi-FI" dirty="0">
                <a:hlinkClick r:id="rId6">
                  <a:extLst>
                    <a:ext uri="{A12FA001-AC4F-418D-AE19-62706E023703}">
                      <ahyp:hlinkClr xmlns:ahyp="http://schemas.microsoft.com/office/drawing/2018/hyperlinkcolor" val="tx"/>
                    </a:ext>
                  </a:extLst>
                </a:hlinkClick>
              </a:rPr>
              <a:t>Eloisan verkkosivuilla</a:t>
            </a:r>
            <a:r>
              <a:rPr lang="fi-FI" dirty="0"/>
              <a:t>. </a:t>
            </a:r>
          </a:p>
          <a:p>
            <a:pPr marL="0" lvl="1">
              <a:lnSpc>
                <a:spcPct val="110000"/>
              </a:lnSpc>
              <a:spcBef>
                <a:spcPts val="789"/>
              </a:spcBef>
              <a:spcAft>
                <a:spcPts val="175"/>
              </a:spcAft>
            </a:pPr>
            <a:r>
              <a:rPr lang="fi-FI" b="1" dirty="0"/>
              <a:t>Asiakastietojen käsittelyyn sisältyy kirjaaminen, katselu, käsittely ja salassapito. </a:t>
            </a:r>
            <a:r>
              <a:rPr lang="fi-FI" dirty="0"/>
              <a:t>Asiakastietojen katselusta ja salassapidosta on erilliset ohjeet, ja ne kerrataan säännöllisesti henkilökunnan kanssa. Työntekijä hyväksyy salassapito- ja tietosuojasitoumuksen osana työsopimusta. Lisäksi henkilökunta suorittaa </a:t>
            </a:r>
            <a:r>
              <a:rPr lang="fi-FI" dirty="0" err="1"/>
              <a:t>Granite</a:t>
            </a:r>
            <a:r>
              <a:rPr lang="fi-FI" dirty="0"/>
              <a:t>-tietosuojakoulutuksen. Koko henkilökunta sitoutuu salassapitovelvollisuuden ja Eloisan yleisen sosiaalisen median ohjeistuksen noudattamiseen. Eloisan tietoturvavastaava seuraa salassapitovelvollisuuden toteutumista säännöllisesti. Tietoturvan satunnaisotos tehdään tietohallintoyksikön toimesta neljästi vuodessa. </a:t>
            </a:r>
            <a:r>
              <a:rPr lang="fi-FI" dirty="0">
                <a:highlight>
                  <a:srgbClr val="FFFF00"/>
                </a:highlight>
              </a:rPr>
              <a:t>Etelä-Savon hyvinvointialueella on laadittu organisaatiotasoinen tietoturvasuunnitelma, jonka päivittämisestä vastaa digijohtaja</a:t>
            </a:r>
            <a:r>
              <a:rPr lang="fi-FI" dirty="0"/>
              <a:t>.</a:t>
            </a:r>
          </a:p>
        </p:txBody>
      </p:sp>
      <p:sp>
        <p:nvSpPr>
          <p:cNvPr id="4" name="Rectangle 3">
            <a:extLst>
              <a:ext uri="{FF2B5EF4-FFF2-40B4-BE49-F238E27FC236}">
                <a16:creationId xmlns:a16="http://schemas.microsoft.com/office/drawing/2014/main" id="{42A69A12-0D6F-C771-28A5-84FC54574D92}"/>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dirty="0"/>
          </a:p>
        </p:txBody>
      </p:sp>
      <p:sp>
        <p:nvSpPr>
          <p:cNvPr id="5" name="Rectangle 4">
            <a:extLst>
              <a:ext uri="{FF2B5EF4-FFF2-40B4-BE49-F238E27FC236}">
                <a16:creationId xmlns:a16="http://schemas.microsoft.com/office/drawing/2014/main" id="{990CA1F0-58A0-C1CA-AB14-6F6756BB1CD1}"/>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dirty="0"/>
          </a:p>
        </p:txBody>
      </p:sp>
      <p:sp>
        <p:nvSpPr>
          <p:cNvPr id="6" name="Rectangle 5">
            <a:extLst>
              <a:ext uri="{FF2B5EF4-FFF2-40B4-BE49-F238E27FC236}">
                <a16:creationId xmlns:a16="http://schemas.microsoft.com/office/drawing/2014/main" id="{1BE2D96D-8B47-16FB-CA7F-05DF4B486678}"/>
              </a:ext>
            </a:extLst>
          </p:cNvPr>
          <p:cNvSpPr>
            <a:spLocks/>
          </p:cNvSpPr>
          <p:nvPr/>
        </p:nvSpPr>
        <p:spPr>
          <a:xfrm>
            <a:off x="9738487"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dirty="0">
                <a:solidFill>
                  <a:schemeClr val="bg1">
                    <a:lumMod val="65000"/>
                  </a:schemeClr>
                </a:solidFill>
                <a:ea typeface="Inter" panose="02000503000000020004" pitchFamily="2" charset="0"/>
              </a:rPr>
              <a:t>Liitteet</a:t>
            </a:r>
          </a:p>
        </p:txBody>
      </p:sp>
      <p:sp>
        <p:nvSpPr>
          <p:cNvPr id="8" name="Rectangle 7">
            <a:extLst>
              <a:ext uri="{FF2B5EF4-FFF2-40B4-BE49-F238E27FC236}">
                <a16:creationId xmlns:a16="http://schemas.microsoft.com/office/drawing/2014/main" id="{9354676A-C5F7-DA77-970C-F0FCD41FB182}"/>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dirty="0">
                <a:solidFill>
                  <a:schemeClr val="bg1">
                    <a:lumMod val="65000"/>
                  </a:schemeClr>
                </a:solidFill>
                <a:ea typeface="Inter" panose="02000503000000020004" pitchFamily="2" charset="0"/>
              </a:rPr>
              <a:t>Kehittäminen</a:t>
            </a:r>
            <a:br>
              <a:rPr lang="fi-FI" sz="1250" b="1" spc="31" dirty="0">
                <a:solidFill>
                  <a:schemeClr val="bg1">
                    <a:lumMod val="65000"/>
                  </a:schemeClr>
                </a:solidFill>
                <a:ea typeface="Inter" panose="02000503000000020004" pitchFamily="2" charset="0"/>
              </a:rPr>
            </a:br>
            <a:r>
              <a:rPr lang="fi-FI" sz="1250" b="1" spc="31" dirty="0">
                <a:solidFill>
                  <a:schemeClr val="bg1">
                    <a:lumMod val="65000"/>
                  </a:schemeClr>
                </a:solidFill>
                <a:ea typeface="Inter" panose="02000503000000020004" pitchFamily="2" charset="0"/>
              </a:rPr>
              <a:t>&amp; seuranta</a:t>
            </a:r>
          </a:p>
        </p:txBody>
      </p:sp>
      <p:sp>
        <p:nvSpPr>
          <p:cNvPr id="10" name="Rectangle 9">
            <a:extLst>
              <a:ext uri="{FF2B5EF4-FFF2-40B4-BE49-F238E27FC236}">
                <a16:creationId xmlns:a16="http://schemas.microsoft.com/office/drawing/2014/main" id="{C8359281-A98A-E595-9E3B-580C17CDFDAF}"/>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dirty="0">
                <a:solidFill>
                  <a:schemeClr val="accent5"/>
                </a:solidFill>
                <a:ea typeface="Inter" panose="02000503000000020004" pitchFamily="2" charset="0"/>
              </a:rPr>
              <a:t>Toimintaperiaatteet </a:t>
            </a:r>
            <a:br>
              <a:rPr lang="fi-FI" sz="1250" b="1" spc="31" dirty="0">
                <a:solidFill>
                  <a:schemeClr val="accent5"/>
                </a:solidFill>
                <a:ea typeface="Inter" panose="02000503000000020004" pitchFamily="2" charset="0"/>
              </a:rPr>
            </a:br>
            <a:r>
              <a:rPr lang="fi-FI" sz="1250" b="1" spc="31" dirty="0">
                <a:solidFill>
                  <a:schemeClr val="accent5"/>
                </a:solidFill>
                <a:ea typeface="Inter" panose="02000503000000020004" pitchFamily="2" charset="0"/>
              </a:rPr>
              <a:t>&amp; käytännöt</a:t>
            </a:r>
          </a:p>
        </p:txBody>
      </p:sp>
      <p:sp>
        <p:nvSpPr>
          <p:cNvPr id="11" name="Rectangle 10">
            <a:extLst>
              <a:ext uri="{FF2B5EF4-FFF2-40B4-BE49-F238E27FC236}">
                <a16:creationId xmlns:a16="http://schemas.microsoft.com/office/drawing/2014/main" id="{C56469D5-4D56-F9A6-60CB-72635144B6FC}"/>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dirty="0">
                <a:solidFill>
                  <a:schemeClr val="bg1">
                    <a:lumMod val="65000"/>
                  </a:schemeClr>
                </a:solidFill>
                <a:ea typeface="Inter" panose="02000503000000020004" pitchFamily="2" charset="0"/>
              </a:rPr>
              <a:t>Toimintayksikön tiedot</a:t>
            </a:r>
          </a:p>
        </p:txBody>
      </p:sp>
      <p:sp>
        <p:nvSpPr>
          <p:cNvPr id="12" name="Rectangle 11">
            <a:extLst>
              <a:ext uri="{FF2B5EF4-FFF2-40B4-BE49-F238E27FC236}">
                <a16:creationId xmlns:a16="http://schemas.microsoft.com/office/drawing/2014/main" id="{5EED0129-11DA-6D66-D3D3-0071F1FEF515}"/>
              </a:ext>
            </a:extLst>
          </p:cNvPr>
          <p:cNvSpPr>
            <a:spLocks/>
          </p:cNvSpPr>
          <p:nvPr/>
        </p:nvSpPr>
        <p:spPr>
          <a:xfrm>
            <a:off x="-1"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dirty="0">
                <a:solidFill>
                  <a:schemeClr val="bg1">
                    <a:lumMod val="65000"/>
                  </a:schemeClr>
                </a:solidFill>
                <a:ea typeface="Inter" panose="02000503000000020004" pitchFamily="2" charset="0"/>
              </a:rPr>
              <a:t>Sisällysluettelo</a:t>
            </a:r>
          </a:p>
        </p:txBody>
      </p:sp>
      <p:cxnSp>
        <p:nvCxnSpPr>
          <p:cNvPr id="14" name="Straight Connector 13">
            <a:extLst>
              <a:ext uri="{FF2B5EF4-FFF2-40B4-BE49-F238E27FC236}">
                <a16:creationId xmlns:a16="http://schemas.microsoft.com/office/drawing/2014/main" id="{3516CA67-458B-3FE8-A033-D4A10BCE5274}"/>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5CAA4C-3487-46B0-4CDA-8202E927E16F}"/>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D00797-B0CF-75CA-5281-F294C174B976}"/>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CDE386-8AAB-C6D4-14C1-A5A671D9CE3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651E3B-50DD-5B2C-A108-8267C954CC72}"/>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5E933B-70B9-CC80-4175-F7FD1B95CDCF}"/>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nvGrpSpPr>
          <p:cNvPr id="31" name="Ryhmä 30">
            <a:extLst>
              <a:ext uri="{FF2B5EF4-FFF2-40B4-BE49-F238E27FC236}">
                <a16:creationId xmlns:a16="http://schemas.microsoft.com/office/drawing/2014/main" id="{DEB220B0-99B3-64E2-CB7B-E50CDE413461}"/>
              </a:ext>
            </a:extLst>
          </p:cNvPr>
          <p:cNvGrpSpPr/>
          <p:nvPr/>
        </p:nvGrpSpPr>
        <p:grpSpPr>
          <a:xfrm>
            <a:off x="440365" y="5313995"/>
            <a:ext cx="5819927" cy="782511"/>
            <a:chOff x="520998" y="4773467"/>
            <a:chExt cx="5672026" cy="782511"/>
          </a:xfrm>
        </p:grpSpPr>
        <p:pic>
          <p:nvPicPr>
            <p:cNvPr id="24" name="Graphic 41" descr="Speaker phone with solid fill">
              <a:extLst>
                <a:ext uri="{FF2B5EF4-FFF2-40B4-BE49-F238E27FC236}">
                  <a16:creationId xmlns:a16="http://schemas.microsoft.com/office/drawing/2014/main" id="{34610A5D-B079-A2F9-4C61-BFD5C87B6F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5461" y="5085801"/>
              <a:ext cx="382502" cy="382502"/>
            </a:xfrm>
            <a:prstGeom prst="rect">
              <a:avLst/>
            </a:prstGeom>
          </p:spPr>
        </p:pic>
        <p:pic>
          <p:nvPicPr>
            <p:cNvPr id="25" name="Graphic 44" descr="Email with solid fill">
              <a:extLst>
                <a:ext uri="{FF2B5EF4-FFF2-40B4-BE49-F238E27FC236}">
                  <a16:creationId xmlns:a16="http://schemas.microsoft.com/office/drawing/2014/main" id="{54A413CC-AA36-BC01-8B09-975442D1F0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19978" y="5085801"/>
              <a:ext cx="322056" cy="322056"/>
            </a:xfrm>
            <a:prstGeom prst="rect">
              <a:avLst/>
            </a:prstGeom>
          </p:spPr>
        </p:pic>
        <p:grpSp>
          <p:nvGrpSpPr>
            <p:cNvPr id="27" name="Ryhmä 26">
              <a:extLst>
                <a:ext uri="{FF2B5EF4-FFF2-40B4-BE49-F238E27FC236}">
                  <a16:creationId xmlns:a16="http://schemas.microsoft.com/office/drawing/2014/main" id="{6B03EA34-56FB-21D7-B4C4-4B5D8A832304}"/>
                </a:ext>
              </a:extLst>
            </p:cNvPr>
            <p:cNvGrpSpPr/>
            <p:nvPr/>
          </p:nvGrpSpPr>
          <p:grpSpPr>
            <a:xfrm>
              <a:off x="520998" y="4773467"/>
              <a:ext cx="5672026" cy="782511"/>
              <a:chOff x="520998" y="4773467"/>
              <a:chExt cx="5672026" cy="782511"/>
            </a:xfrm>
          </p:grpSpPr>
          <p:sp>
            <p:nvSpPr>
              <p:cNvPr id="17" name="TextBox 35">
                <a:extLst>
                  <a:ext uri="{FF2B5EF4-FFF2-40B4-BE49-F238E27FC236}">
                    <a16:creationId xmlns:a16="http://schemas.microsoft.com/office/drawing/2014/main" id="{2CA0DCBA-7C93-754F-074A-2D1A84E9C848}"/>
                  </a:ext>
                </a:extLst>
              </p:cNvPr>
              <p:cNvSpPr txBox="1"/>
              <p:nvPr/>
            </p:nvSpPr>
            <p:spPr>
              <a:xfrm>
                <a:off x="520998" y="4773467"/>
                <a:ext cx="5472309" cy="782511"/>
              </a:xfrm>
              <a:prstGeom prst="rect">
                <a:avLst/>
              </a:prstGeom>
              <a:noFill/>
              <a:ln w="19050" cap="flat" cmpd="sng" algn="ctr">
                <a:solidFill>
                  <a:schemeClr val="accent5">
                    <a:lumMod val="20000"/>
                    <a:lumOff val="80000"/>
                  </a:schemeClr>
                </a:solidFill>
                <a:prstDash val="solid"/>
                <a:round/>
                <a:headEnd type="none" w="med" len="med"/>
                <a:tailEnd type="none" w="med" len="med"/>
              </a:ln>
            </p:spPr>
            <p:txBody>
              <a:bodyPr wrap="square" lIns="90000" tIns="46800" rIns="90000" bIns="46800" numCol="1" spcCol="720000" rtlCol="0">
                <a:noAutofit/>
              </a:bodyPr>
              <a:lstStyle/>
              <a:p>
                <a:r>
                  <a:rPr lang="fi-FI" sz="1200" b="1" dirty="0">
                    <a:ea typeface="Inter" panose="02000503000000020004" pitchFamily="2" charset="0"/>
                  </a:rPr>
                  <a:t>Tietosuojavastaavan yhteystiedot</a:t>
                </a:r>
                <a:endParaRPr lang="fi-FI" sz="1200" b="1" dirty="0"/>
              </a:p>
            </p:txBody>
          </p:sp>
          <p:sp>
            <p:nvSpPr>
              <p:cNvPr id="19" name="TextBox 35">
                <a:extLst>
                  <a:ext uri="{FF2B5EF4-FFF2-40B4-BE49-F238E27FC236}">
                    <a16:creationId xmlns:a16="http://schemas.microsoft.com/office/drawing/2014/main" id="{A77E7EBC-90CA-A66D-DEFA-613A0933A82D}"/>
                  </a:ext>
                </a:extLst>
              </p:cNvPr>
              <p:cNvSpPr txBox="1"/>
              <p:nvPr/>
            </p:nvSpPr>
            <p:spPr>
              <a:xfrm>
                <a:off x="3318026" y="5146247"/>
                <a:ext cx="2874998" cy="373848"/>
              </a:xfrm>
              <a:prstGeom prst="rect">
                <a:avLst/>
              </a:prstGeom>
              <a:noFill/>
              <a:ln w="19050" cap="flat" cmpd="sng" algn="ctr">
                <a:noFill/>
                <a:prstDash val="solid"/>
                <a:round/>
                <a:headEnd type="none" w="med" len="med"/>
                <a:tailEnd type="none" w="med" len="med"/>
              </a:ln>
            </p:spPr>
            <p:txBody>
              <a:bodyPr wrap="square" lIns="90000" tIns="46800" rIns="90000" bIns="46800" numCol="1" spcCol="720000" rtlCol="0">
                <a:noAutofit/>
              </a:bodyPr>
              <a:lstStyle/>
              <a:p>
                <a:r>
                  <a:rPr lang="fi-FI" sz="1100" b="1" dirty="0">
                    <a:ea typeface="Inter" panose="02000503000000020004" pitchFamily="2" charset="0"/>
                  </a:rPr>
                  <a:t>tietosuojavastaava@etelasavonha.fi</a:t>
                </a:r>
                <a:endParaRPr lang="fi-FI" sz="1100" b="1" dirty="0"/>
              </a:p>
              <a:p>
                <a:pPr marL="0" lvl="1">
                  <a:lnSpc>
                    <a:spcPct val="200000"/>
                  </a:lnSpc>
                  <a:spcBef>
                    <a:spcPts val="789"/>
                  </a:spcBef>
                  <a:spcAft>
                    <a:spcPts val="175"/>
                  </a:spcAft>
                  <a:buClr>
                    <a:schemeClr val="accent5"/>
                  </a:buClr>
                </a:pPr>
                <a:r>
                  <a:rPr lang="fi-FI" sz="1100" dirty="0">
                    <a:ea typeface="Inter" panose="02000503000000020004" pitchFamily="2" charset="0"/>
                  </a:rPr>
                  <a:t>         </a:t>
                </a:r>
              </a:p>
            </p:txBody>
          </p:sp>
          <p:sp>
            <p:nvSpPr>
              <p:cNvPr id="26" name="Tekstiruutu 25">
                <a:extLst>
                  <a:ext uri="{FF2B5EF4-FFF2-40B4-BE49-F238E27FC236}">
                    <a16:creationId xmlns:a16="http://schemas.microsoft.com/office/drawing/2014/main" id="{AF602EB1-F62D-804E-33B3-D07386E9B6C6}"/>
                  </a:ext>
                </a:extLst>
              </p:cNvPr>
              <p:cNvSpPr txBox="1"/>
              <p:nvPr/>
            </p:nvSpPr>
            <p:spPr>
              <a:xfrm>
                <a:off x="1059365" y="5146247"/>
                <a:ext cx="1641463" cy="261610"/>
              </a:xfrm>
              <a:prstGeom prst="rect">
                <a:avLst/>
              </a:prstGeom>
              <a:noFill/>
            </p:spPr>
            <p:txBody>
              <a:bodyPr wrap="square">
                <a:spAutoFit/>
              </a:bodyPr>
              <a:lstStyle/>
              <a:p>
                <a:r>
                  <a:rPr lang="fi-FI" sz="1100" b="1" dirty="0">
                    <a:ea typeface="Inter" panose="02000503000000020004" pitchFamily="2" charset="0"/>
                  </a:rPr>
                  <a:t>puh.015 411 4100</a:t>
                </a:r>
              </a:p>
            </p:txBody>
          </p:sp>
        </p:grpSp>
      </p:grpSp>
      <p:sp>
        <p:nvSpPr>
          <p:cNvPr id="2" name="Rectangle 1">
            <a:extLst>
              <a:ext uri="{FF2B5EF4-FFF2-40B4-BE49-F238E27FC236}">
                <a16:creationId xmlns:a16="http://schemas.microsoft.com/office/drawing/2014/main" id="{481A4D0E-42EA-D737-49AE-DF121E540705}"/>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Rectangle 6">
            <a:extLst>
              <a:ext uri="{FF2B5EF4-FFF2-40B4-BE49-F238E27FC236}">
                <a16:creationId xmlns:a16="http://schemas.microsoft.com/office/drawing/2014/main" id="{530F0B58-B6E0-0B07-1272-CD1310DBF338}"/>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9" name="Rectangle 8">
            <a:extLst>
              <a:ext uri="{FF2B5EF4-FFF2-40B4-BE49-F238E27FC236}">
                <a16:creationId xmlns:a16="http://schemas.microsoft.com/office/drawing/2014/main" id="{B0A2A783-618D-13E8-5C5C-1EB3E7F7CA4D}"/>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3" name="Rectangle 12">
            <a:extLst>
              <a:ext uri="{FF2B5EF4-FFF2-40B4-BE49-F238E27FC236}">
                <a16:creationId xmlns:a16="http://schemas.microsoft.com/office/drawing/2014/main" id="{D59E570A-8F45-BB26-641A-01C2B8F8B5AC}"/>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5" name="Rectangle 14">
            <a:extLst>
              <a:ext uri="{FF2B5EF4-FFF2-40B4-BE49-F238E27FC236}">
                <a16:creationId xmlns:a16="http://schemas.microsoft.com/office/drawing/2014/main" id="{ECBBB869-E29E-0C51-08DA-113230668EBB}"/>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 name="Rectangle 15">
            <a:extLst>
              <a:ext uri="{FF2B5EF4-FFF2-40B4-BE49-F238E27FC236}">
                <a16:creationId xmlns:a16="http://schemas.microsoft.com/office/drawing/2014/main" id="{77C57AD9-B59C-86B6-3984-68806B6B9269}"/>
              </a:ext>
            </a:extLst>
          </p:cNvPr>
          <p:cNvSpPr/>
          <p:nvPr/>
        </p:nvSpPr>
        <p:spPr>
          <a:xfrm>
            <a:off x="694976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2" name="TextBox 35">
            <a:extLst>
              <a:ext uri="{FF2B5EF4-FFF2-40B4-BE49-F238E27FC236}">
                <a16:creationId xmlns:a16="http://schemas.microsoft.com/office/drawing/2014/main" id="{C57DA35C-1B6B-D023-2CCA-3A3F7BA19676}"/>
              </a:ext>
            </a:extLst>
          </p:cNvPr>
          <p:cNvSpPr txBox="1"/>
          <p:nvPr/>
        </p:nvSpPr>
        <p:spPr>
          <a:xfrm>
            <a:off x="6459523" y="1845053"/>
            <a:ext cx="5547563" cy="3124512"/>
          </a:xfrm>
          <a:prstGeom prst="rect">
            <a:avLst/>
          </a:prstGeom>
          <a:solidFill>
            <a:srgbClr val="FCFCFE"/>
          </a:solidFill>
          <a:ln w="19050" cap="flat" cmpd="sng" algn="ctr">
            <a:solidFill>
              <a:schemeClr val="accent5">
                <a:lumMod val="20000"/>
                <a:lumOff val="80000"/>
              </a:schemeClr>
            </a:solidFill>
            <a:prstDash val="solid"/>
            <a:round/>
            <a:headEnd type="none" w="med" len="med"/>
            <a:tailEnd type="none" w="med" len="med"/>
          </a:ln>
        </p:spPr>
        <p:txBody>
          <a:bodyPr wrap="square" lIns="90000" tIns="46800" rIns="90000" bIns="46800" numCol="1" spcCol="720000" rtlCol="0">
            <a:noAutofit/>
          </a:bodyPr>
          <a:lstStyle/>
          <a:p>
            <a:pPr lvl="0">
              <a:lnSpc>
                <a:spcPct val="107000"/>
              </a:lnSpc>
            </a:pPr>
            <a:r>
              <a:rPr lang="fi-FI" sz="1200" b="1" kern="100" dirty="0">
                <a:effectLst/>
                <a:latin typeface="+mn-lt"/>
                <a:ea typeface="Calibri" panose="020F0502020204030204" pitchFamily="34" charset="0"/>
                <a:cs typeface="Calibri" panose="020F0502020204030204" pitchFamily="34" charset="0"/>
              </a:rPr>
              <a:t>Tietosuojaan ja henkilötietojen käsittelyyn liittyvän lainsäädännön ja ohjeistusten noudattaminen:</a:t>
            </a:r>
          </a:p>
          <a:p>
            <a:pPr lvl="0">
              <a:lnSpc>
                <a:spcPct val="107000"/>
              </a:lnSpc>
            </a:pPr>
            <a:endParaRPr lang="fi-FI" sz="1200" b="1" kern="100" dirty="0">
              <a:effectLst/>
              <a:latin typeface="+mn-lt"/>
              <a:ea typeface="Calibri" panose="020F0502020204030204" pitchFamily="34" charset="0"/>
              <a:cs typeface="Calibri" panose="020F0502020204030204" pitchFamily="34" charset="0"/>
            </a:endParaRPr>
          </a:p>
          <a:p>
            <a:pPr lvl="0">
              <a:lnSpc>
                <a:spcPct val="107000"/>
              </a:lnSpc>
            </a:pPr>
            <a:r>
              <a:rPr lang="fi-FI" sz="1200" b="1" kern="100" dirty="0">
                <a:effectLst/>
                <a:latin typeface="+mn-lt"/>
                <a:ea typeface="Calibri" panose="020F0502020204030204" pitchFamily="34" charset="0"/>
                <a:cs typeface="Calibri" panose="020F0502020204030204" pitchFamily="34" charset="0"/>
              </a:rPr>
              <a:t>[</a:t>
            </a:r>
            <a:r>
              <a:rPr lang="fi-FI" sz="1200" kern="100" dirty="0">
                <a:effectLst/>
                <a:latin typeface="+mn-lt"/>
                <a:ea typeface="Calibri" panose="020F0502020204030204" pitchFamily="34" charset="0"/>
                <a:cs typeface="Calibri" panose="020F0502020204030204" pitchFamily="34" charset="0"/>
              </a:rPr>
              <a:t>Kirjoita tähän: Miten varmistetaan, että toimintayksikössä noudatetaan tietosuojaan ja henkilötietojen käsittelyyn liittyv</a:t>
            </a:r>
            <a:r>
              <a:rPr lang="fi-FI" sz="1200" kern="100" dirty="0">
                <a:ea typeface="Calibri" panose="020F0502020204030204" pitchFamily="34" charset="0"/>
                <a:cs typeface="Calibri" panose="020F0502020204030204" pitchFamily="34" charset="0"/>
              </a:rPr>
              <a:t>ä</a:t>
            </a:r>
            <a:r>
              <a:rPr lang="fi-FI" sz="1200" kern="100" dirty="0">
                <a:effectLst/>
                <a:latin typeface="+mn-lt"/>
                <a:ea typeface="Calibri" panose="020F0502020204030204" pitchFamily="34" charset="0"/>
                <a:cs typeface="Calibri" panose="020F0502020204030204" pitchFamily="34" charset="0"/>
              </a:rPr>
              <a:t>ä lainsäädäntöä sekä yksikölle laadittuja ohjeita ja viranomaismääräyksiä? Jos yksikössä on oma rekisteri- ja tietosuojaselosta, missä se on nähtävillä?</a:t>
            </a:r>
          </a:p>
          <a:p>
            <a:pPr lvl="0">
              <a:lnSpc>
                <a:spcPct val="107000"/>
              </a:lnSpc>
            </a:pPr>
            <a:r>
              <a:rPr lang="fi-FI" sz="1200" b="1" kern="100" dirty="0">
                <a:highlight>
                  <a:srgbClr val="FFFF00"/>
                </a:highlight>
                <a:ea typeface="Calibri" panose="020F0502020204030204" pitchFamily="34" charset="0"/>
                <a:cs typeface="Calibri" panose="020F0502020204030204" pitchFamily="34" charset="0"/>
              </a:rPr>
              <a:t>Kuka yksikössä vastaa tietosuojasuunnitelman toteutumisesta?</a:t>
            </a:r>
            <a:r>
              <a:rPr lang="fi-FI" sz="1200" b="1" kern="100" dirty="0">
                <a:effectLst/>
                <a:highlight>
                  <a:srgbClr val="FFFF00"/>
                </a:highlight>
                <a:latin typeface="+mn-lt"/>
                <a:ea typeface="Calibri" panose="020F0502020204030204" pitchFamily="34" charset="0"/>
                <a:cs typeface="Calibri" panose="020F0502020204030204" pitchFamily="34" charset="0"/>
              </a:rPr>
              <a:t>]</a:t>
            </a:r>
            <a:endParaRPr lang="fi-FI" sz="1200" b="1" kern="100" dirty="0">
              <a:highlight>
                <a:srgbClr val="FFFF00"/>
              </a:highlight>
              <a:ea typeface="Calibri" panose="020F0502020204030204" pitchFamily="34" charset="0"/>
              <a:cs typeface="Calibri" panose="020F0502020204030204" pitchFamily="34" charset="0"/>
            </a:endParaRPr>
          </a:p>
          <a:p>
            <a:pPr lvl="0">
              <a:lnSpc>
                <a:spcPct val="107000"/>
              </a:lnSpc>
            </a:pPr>
            <a:endParaRPr lang="fi-FI" sz="1200" kern="100" dirty="0">
              <a:effectLst/>
              <a:highlight>
                <a:srgbClr val="FFFF00"/>
              </a:highlight>
              <a:latin typeface="+mn-lt"/>
              <a:ea typeface="Calibri" panose="020F0502020204030204" pitchFamily="34" charset="0"/>
              <a:cs typeface="Calibri" panose="020F0502020204030204" pitchFamily="34" charset="0"/>
            </a:endParaRPr>
          </a:p>
          <a:p>
            <a:pPr lvl="0">
              <a:lnSpc>
                <a:spcPct val="107000"/>
              </a:lnSpc>
            </a:pPr>
            <a:endParaRPr lang="fi-FI" sz="1200" kern="100" dirty="0">
              <a:highlight>
                <a:srgbClr val="FFFF00"/>
              </a:highlight>
              <a:ea typeface="Calibri" panose="020F0502020204030204" pitchFamily="34" charset="0"/>
              <a:cs typeface="Calibri" panose="020F0502020204030204" pitchFamily="34" charset="0"/>
            </a:endParaRPr>
          </a:p>
          <a:p>
            <a:pPr lvl="0">
              <a:lnSpc>
                <a:spcPct val="107000"/>
              </a:lnSpc>
            </a:pPr>
            <a:endParaRPr lang="fi-FI" sz="1200" kern="100" dirty="0">
              <a:effectLst/>
              <a:highlight>
                <a:srgbClr val="FFFF00"/>
              </a:highlight>
              <a:latin typeface="+mn-lt"/>
              <a:ea typeface="Calibri" panose="020F0502020204030204" pitchFamily="34" charset="0"/>
              <a:cs typeface="Calibri" panose="020F0502020204030204" pitchFamily="34" charset="0"/>
            </a:endParaRPr>
          </a:p>
          <a:p>
            <a:pPr lvl="0">
              <a:lnSpc>
                <a:spcPct val="107000"/>
              </a:lnSpc>
            </a:pPr>
            <a:endParaRPr lang="fi-FI" sz="1200" kern="100" dirty="0">
              <a:highlight>
                <a:srgbClr val="FFFF00"/>
              </a:highlight>
              <a:ea typeface="Calibri" panose="020F0502020204030204" pitchFamily="34" charset="0"/>
              <a:cs typeface="Calibri" panose="020F0502020204030204" pitchFamily="34" charset="0"/>
            </a:endParaRPr>
          </a:p>
          <a:p>
            <a:pPr lvl="0">
              <a:lnSpc>
                <a:spcPct val="107000"/>
              </a:lnSpc>
            </a:pPr>
            <a:endParaRPr lang="fi-FI" sz="1200" kern="100" dirty="0">
              <a:effectLst/>
              <a:highlight>
                <a:srgbClr val="FFFF00"/>
              </a:highlight>
              <a:latin typeface="+mn-lt"/>
              <a:ea typeface="Calibri" panose="020F0502020204030204" pitchFamily="34" charset="0"/>
              <a:cs typeface="Calibri" panose="020F0502020204030204" pitchFamily="34" charset="0"/>
            </a:endParaRPr>
          </a:p>
        </p:txBody>
      </p:sp>
      <p:sp>
        <p:nvSpPr>
          <p:cNvPr id="3" name="Suorakulmio: Pyöristetyt kulmat 2">
            <a:extLst>
              <a:ext uri="{FF2B5EF4-FFF2-40B4-BE49-F238E27FC236}">
                <a16:creationId xmlns:a16="http://schemas.microsoft.com/office/drawing/2014/main" id="{CF4E3BA1-B7F0-5980-6586-1313A52F574C}"/>
              </a:ext>
            </a:extLst>
          </p:cNvPr>
          <p:cNvSpPr>
            <a:spLocks/>
          </p:cNvSpPr>
          <p:nvPr/>
        </p:nvSpPr>
        <p:spPr>
          <a:xfrm>
            <a:off x="6459523" y="5084162"/>
            <a:ext cx="5547563" cy="828759"/>
          </a:xfrm>
          <a:prstGeom prst="roundRect">
            <a:avLst/>
          </a:prstGeom>
          <a:solidFill>
            <a:schemeClr val="bg1">
              <a:lumMod val="95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fi-FI" sz="1000" b="1" dirty="0">
                <a:solidFill>
                  <a:schemeClr val="tx1"/>
                </a:solidFill>
                <a:effectLst/>
                <a:ea typeface="Calibri" panose="020F0502020204030204" pitchFamily="34" charset="0"/>
                <a:cs typeface="Times New Roman" panose="02020603050405020304" pitchFamily="18" charset="0"/>
              </a:rPr>
              <a:t>Lue lisää: </a:t>
            </a:r>
          </a:p>
          <a:p>
            <a:pPr marL="171450" marR="0" indent="-171450">
              <a:spcBef>
                <a:spcPts val="0"/>
              </a:spcBef>
              <a:spcAft>
                <a:spcPts val="0"/>
              </a:spcAft>
              <a:buFont typeface="Arial" panose="020B0604020202020204" pitchFamily="34" charset="0"/>
              <a:buChar char="•"/>
            </a:pPr>
            <a:r>
              <a:rPr lang="fi-FI" sz="1000" u="sng" dirty="0">
                <a:solidFill>
                  <a:schemeClr val="tx1"/>
                </a:solidFill>
                <a:effectLst/>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Määräys sosiaalihuollon asiakasasiakirjojen rakenteista ja asiakasasiakirjoihin merkittävistä tiedoista</a:t>
            </a:r>
            <a:r>
              <a:rPr lang="fi-FI" sz="1000" u="sng" dirty="0">
                <a:solidFill>
                  <a:schemeClr val="tx1"/>
                </a:solidFill>
                <a:effectLst/>
                <a:ea typeface="Calibri" panose="020F0502020204030204" pitchFamily="34" charset="0"/>
                <a:cs typeface="Times New Roman" panose="02020603050405020304" pitchFamily="18" charset="0"/>
              </a:rPr>
              <a:t> – THL </a:t>
            </a:r>
            <a:endParaRPr lang="fi-FI" sz="1000" dirty="0">
              <a:solidFill>
                <a:schemeClr val="tx1"/>
              </a:solidFill>
              <a:effectLst/>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tabLst>
                <a:tab pos="828040" algn="l"/>
                <a:tab pos="1743075" algn="l"/>
              </a:tabLst>
            </a:pPr>
            <a:r>
              <a:rPr lang="fi-FI" sz="1000" u="sng" dirty="0">
                <a:solidFill>
                  <a:schemeClr val="tx1"/>
                </a:solidFill>
                <a:effectLst/>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Sosiaalihuollon asiakastietojen käsittely</a:t>
            </a:r>
            <a:r>
              <a:rPr lang="fi-FI" sz="1000" u="sng" dirty="0">
                <a:solidFill>
                  <a:schemeClr val="tx1"/>
                </a:solidFill>
                <a:effectLst/>
                <a:ea typeface="Calibri" panose="020F0502020204030204" pitchFamily="34" charset="0"/>
                <a:cs typeface="Times New Roman" panose="02020603050405020304" pitchFamily="18" charset="0"/>
              </a:rPr>
              <a:t> – Tietosuojavaltuutetun toimisto </a:t>
            </a:r>
            <a:endParaRPr lang="fi-FI" sz="1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8892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86D510C4-A393-CA94-8EEF-1E518FD04A7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9" name="think-cell data - do not delete" hidden="1">
                        <a:extLst>
                          <a:ext uri="{FF2B5EF4-FFF2-40B4-BE49-F238E27FC236}">
                            <a16:creationId xmlns:a16="http://schemas.microsoft.com/office/drawing/2014/main" id="{86D510C4-A393-CA94-8EEF-1E518FD04A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Title 28">
            <a:extLst>
              <a:ext uri="{FF2B5EF4-FFF2-40B4-BE49-F238E27FC236}">
                <a16:creationId xmlns:a16="http://schemas.microsoft.com/office/drawing/2014/main" id="{63C9E237-8964-3B81-D830-40EAD923131C}"/>
              </a:ext>
            </a:extLst>
          </p:cNvPr>
          <p:cNvSpPr>
            <a:spLocks noGrp="1"/>
          </p:cNvSpPr>
          <p:nvPr>
            <p:ph type="title"/>
          </p:nvPr>
        </p:nvSpPr>
        <p:spPr/>
        <p:txBody>
          <a:bodyPr vert="horz"/>
          <a:lstStyle/>
          <a:p>
            <a:r>
              <a:rPr lang="fi-FI" dirty="0"/>
              <a:t>Asiakas- ja potilastietojen käsittely ja kirjaaminen</a:t>
            </a:r>
          </a:p>
        </p:txBody>
      </p:sp>
      <p:sp>
        <p:nvSpPr>
          <p:cNvPr id="30" name="Content Placeholder 29">
            <a:extLst>
              <a:ext uri="{FF2B5EF4-FFF2-40B4-BE49-F238E27FC236}">
                <a16:creationId xmlns:a16="http://schemas.microsoft.com/office/drawing/2014/main" id="{404D8654-7585-6FA8-7E87-0C6CCBE93C91}"/>
              </a:ext>
            </a:extLst>
          </p:cNvPr>
          <p:cNvSpPr>
            <a:spLocks noGrp="1"/>
          </p:cNvSpPr>
          <p:nvPr>
            <p:ph sz="half" idx="1"/>
          </p:nvPr>
        </p:nvSpPr>
        <p:spPr>
          <a:xfrm>
            <a:off x="451413" y="1825625"/>
            <a:ext cx="11289174" cy="3876475"/>
          </a:xfrm>
        </p:spPr>
        <p:txBody>
          <a:bodyPr numCol="2"/>
          <a:lstStyle/>
          <a:p>
            <a:pPr>
              <a:lnSpc>
                <a:spcPct val="107000"/>
              </a:lnSpc>
              <a:spcAft>
                <a:spcPts val="800"/>
              </a:spcAft>
            </a:pPr>
            <a:r>
              <a:rPr lang="fi-FI" sz="2000" b="1" dirty="0">
                <a:ea typeface="Inter" panose="02000503000000020004" pitchFamily="2" charset="0"/>
                <a:cs typeface="Times New Roman" panose="02020603050405020304" pitchFamily="18" charset="0"/>
              </a:rPr>
              <a:t>Asiakastyön kirjaaminen</a:t>
            </a:r>
            <a:endParaRPr lang="fi-FI" dirty="0">
              <a:ea typeface="Inter" panose="02000503000000020004" pitchFamily="2" charset="0"/>
              <a:cs typeface="Times New Roman" panose="02020603050405020304" pitchFamily="18" charset="0"/>
            </a:endParaRPr>
          </a:p>
          <a:p>
            <a:pPr marL="0" lvl="1">
              <a:lnSpc>
                <a:spcPct val="100000"/>
              </a:lnSpc>
              <a:spcBef>
                <a:spcPts val="900"/>
              </a:spcBef>
              <a:spcAft>
                <a:spcPts val="200"/>
              </a:spcAft>
            </a:pPr>
            <a:r>
              <a:rPr lang="fi-FI" b="1" dirty="0"/>
              <a:t>Asiakastyön kirjaaminen on jokaisen ammattilaisen vastuulla, ja edellyttää ammatillista harkintaa </a:t>
            </a:r>
            <a:r>
              <a:rPr lang="fi-FI" dirty="0"/>
              <a:t>siitä, mitkä tiedot kussakin tapauksessa ovat olennaisia ja riittäviä. Kirjaaminen on osa ammattitaitoa, ja on </a:t>
            </a:r>
            <a:r>
              <a:rPr lang="fi-FI" b="1" dirty="0"/>
              <a:t>tärkeässä roolissa kaikkien osapuolien oikeusturvan kannalta </a:t>
            </a:r>
            <a:r>
              <a:rPr lang="fi-FI" dirty="0"/>
              <a:t>erityisesti tilanteita selvitettäessä jälkikäteen (epäkohta tai muistutus). </a:t>
            </a:r>
          </a:p>
          <a:p>
            <a:pPr marL="0" lvl="1">
              <a:lnSpc>
                <a:spcPct val="100000"/>
              </a:lnSpc>
              <a:spcBef>
                <a:spcPts val="900"/>
              </a:spcBef>
              <a:spcAft>
                <a:spcPts val="200"/>
              </a:spcAft>
            </a:pPr>
            <a:r>
              <a:rPr lang="fi-FI" dirty="0"/>
              <a:t>Kirjaamisvelvoite (Laki sosiaali- ja terveydenhuollon asiakastietojen käsittelystä) alkaa, kun sosiaalihuollon viranomainen on saanut tiedon henkilön mahdollisesta sosiaalihuollon tarpeesta. Asiakastiedot kirjataan tietojärjestelmään. </a:t>
            </a:r>
            <a:r>
              <a:rPr lang="fi-FI" dirty="0">
                <a:ea typeface="Inter" panose="02000503000000020004" pitchFamily="2" charset="0"/>
              </a:rPr>
              <a:t>Kirjaaminen tehdään mahdollisuuksien mukaan asiakkaan kanssa joko kotihoidon mobiilisovelluksella tai kannettavalla tietokoneella. </a:t>
            </a:r>
          </a:p>
          <a:p>
            <a:pPr marL="0" lvl="1">
              <a:lnSpc>
                <a:spcPct val="100000"/>
              </a:lnSpc>
              <a:spcBef>
                <a:spcPts val="900"/>
              </a:spcBef>
              <a:spcAft>
                <a:spcPts val="200"/>
              </a:spcAft>
            </a:pPr>
            <a:endParaRPr lang="fi-FI" dirty="0"/>
          </a:p>
        </p:txBody>
      </p:sp>
      <p:sp>
        <p:nvSpPr>
          <p:cNvPr id="4" name="Rectangle 3">
            <a:extLst>
              <a:ext uri="{FF2B5EF4-FFF2-40B4-BE49-F238E27FC236}">
                <a16:creationId xmlns:a16="http://schemas.microsoft.com/office/drawing/2014/main" id="{42A69A12-0D6F-C771-28A5-84FC54574D92}"/>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dirty="0"/>
          </a:p>
        </p:txBody>
      </p:sp>
      <p:sp>
        <p:nvSpPr>
          <p:cNvPr id="5" name="Rectangle 4">
            <a:extLst>
              <a:ext uri="{FF2B5EF4-FFF2-40B4-BE49-F238E27FC236}">
                <a16:creationId xmlns:a16="http://schemas.microsoft.com/office/drawing/2014/main" id="{990CA1F0-58A0-C1CA-AB14-6F6756BB1CD1}"/>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dirty="0"/>
          </a:p>
        </p:txBody>
      </p:sp>
      <p:sp>
        <p:nvSpPr>
          <p:cNvPr id="6" name="Rectangle 5">
            <a:extLst>
              <a:ext uri="{FF2B5EF4-FFF2-40B4-BE49-F238E27FC236}">
                <a16:creationId xmlns:a16="http://schemas.microsoft.com/office/drawing/2014/main" id="{1BE2D96D-8B47-16FB-CA7F-05DF4B486678}"/>
              </a:ext>
            </a:extLst>
          </p:cNvPr>
          <p:cNvSpPr>
            <a:spLocks/>
          </p:cNvSpPr>
          <p:nvPr/>
        </p:nvSpPr>
        <p:spPr>
          <a:xfrm>
            <a:off x="9738487"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dirty="0">
                <a:solidFill>
                  <a:schemeClr val="bg1">
                    <a:lumMod val="65000"/>
                  </a:schemeClr>
                </a:solidFill>
                <a:ea typeface="Inter" panose="02000503000000020004" pitchFamily="2" charset="0"/>
              </a:rPr>
              <a:t>Liitteet</a:t>
            </a:r>
          </a:p>
        </p:txBody>
      </p:sp>
      <p:sp>
        <p:nvSpPr>
          <p:cNvPr id="8" name="Rectangle 7">
            <a:extLst>
              <a:ext uri="{FF2B5EF4-FFF2-40B4-BE49-F238E27FC236}">
                <a16:creationId xmlns:a16="http://schemas.microsoft.com/office/drawing/2014/main" id="{9354676A-C5F7-DA77-970C-F0FCD41FB182}"/>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dirty="0">
                <a:solidFill>
                  <a:schemeClr val="bg1">
                    <a:lumMod val="65000"/>
                  </a:schemeClr>
                </a:solidFill>
                <a:ea typeface="Inter" panose="02000503000000020004" pitchFamily="2" charset="0"/>
              </a:rPr>
              <a:t>Kehittäminen</a:t>
            </a:r>
            <a:br>
              <a:rPr lang="fi-FI" sz="1250" b="1" spc="31" dirty="0">
                <a:solidFill>
                  <a:schemeClr val="bg1">
                    <a:lumMod val="65000"/>
                  </a:schemeClr>
                </a:solidFill>
                <a:ea typeface="Inter" panose="02000503000000020004" pitchFamily="2" charset="0"/>
              </a:rPr>
            </a:br>
            <a:r>
              <a:rPr lang="fi-FI" sz="1250" b="1" spc="31" dirty="0">
                <a:solidFill>
                  <a:schemeClr val="bg1">
                    <a:lumMod val="65000"/>
                  </a:schemeClr>
                </a:solidFill>
                <a:ea typeface="Inter" panose="02000503000000020004" pitchFamily="2" charset="0"/>
              </a:rPr>
              <a:t>&amp; seuranta</a:t>
            </a:r>
          </a:p>
        </p:txBody>
      </p:sp>
      <p:sp>
        <p:nvSpPr>
          <p:cNvPr id="10" name="Rectangle 9">
            <a:extLst>
              <a:ext uri="{FF2B5EF4-FFF2-40B4-BE49-F238E27FC236}">
                <a16:creationId xmlns:a16="http://schemas.microsoft.com/office/drawing/2014/main" id="{C8359281-A98A-E595-9E3B-580C17CDFDAF}"/>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dirty="0">
                <a:solidFill>
                  <a:schemeClr val="accent5"/>
                </a:solidFill>
                <a:ea typeface="Inter" panose="02000503000000020004" pitchFamily="2" charset="0"/>
              </a:rPr>
              <a:t>Toimintaperiaatteet </a:t>
            </a:r>
            <a:br>
              <a:rPr lang="fi-FI" sz="1250" b="1" spc="31" dirty="0">
                <a:solidFill>
                  <a:schemeClr val="accent5"/>
                </a:solidFill>
                <a:ea typeface="Inter" panose="02000503000000020004" pitchFamily="2" charset="0"/>
              </a:rPr>
            </a:br>
            <a:r>
              <a:rPr lang="fi-FI" sz="1250" b="1" spc="31" dirty="0">
                <a:solidFill>
                  <a:schemeClr val="accent5"/>
                </a:solidFill>
                <a:ea typeface="Inter" panose="02000503000000020004" pitchFamily="2" charset="0"/>
              </a:rPr>
              <a:t>&amp; käytännöt</a:t>
            </a:r>
          </a:p>
        </p:txBody>
      </p:sp>
      <p:sp>
        <p:nvSpPr>
          <p:cNvPr id="11" name="Rectangle 10">
            <a:extLst>
              <a:ext uri="{FF2B5EF4-FFF2-40B4-BE49-F238E27FC236}">
                <a16:creationId xmlns:a16="http://schemas.microsoft.com/office/drawing/2014/main" id="{C56469D5-4D56-F9A6-60CB-72635144B6FC}"/>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dirty="0">
                <a:solidFill>
                  <a:schemeClr val="bg1">
                    <a:lumMod val="65000"/>
                  </a:schemeClr>
                </a:solidFill>
                <a:ea typeface="Inter" panose="02000503000000020004" pitchFamily="2" charset="0"/>
              </a:rPr>
              <a:t>Toimintayksikön tiedot</a:t>
            </a:r>
          </a:p>
        </p:txBody>
      </p:sp>
      <p:sp>
        <p:nvSpPr>
          <p:cNvPr id="12" name="Rectangle 11">
            <a:extLst>
              <a:ext uri="{FF2B5EF4-FFF2-40B4-BE49-F238E27FC236}">
                <a16:creationId xmlns:a16="http://schemas.microsoft.com/office/drawing/2014/main" id="{5EED0129-11DA-6D66-D3D3-0071F1FEF515}"/>
              </a:ext>
            </a:extLst>
          </p:cNvPr>
          <p:cNvSpPr>
            <a:spLocks/>
          </p:cNvSpPr>
          <p:nvPr/>
        </p:nvSpPr>
        <p:spPr>
          <a:xfrm>
            <a:off x="-1"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dirty="0">
                <a:solidFill>
                  <a:schemeClr val="bg1">
                    <a:lumMod val="65000"/>
                  </a:schemeClr>
                </a:solidFill>
                <a:ea typeface="Inter" panose="02000503000000020004" pitchFamily="2" charset="0"/>
              </a:rPr>
              <a:t>Sisällysluettelo</a:t>
            </a:r>
          </a:p>
        </p:txBody>
      </p:sp>
      <p:cxnSp>
        <p:nvCxnSpPr>
          <p:cNvPr id="14" name="Straight Connector 13">
            <a:extLst>
              <a:ext uri="{FF2B5EF4-FFF2-40B4-BE49-F238E27FC236}">
                <a16:creationId xmlns:a16="http://schemas.microsoft.com/office/drawing/2014/main" id="{3516CA67-458B-3FE8-A033-D4A10BCE5274}"/>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5CAA4C-3487-46B0-4CDA-8202E927E16F}"/>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D00797-B0CF-75CA-5281-F294C174B976}"/>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CDE386-8AAB-C6D4-14C1-A5A671D9CE3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651E3B-50DD-5B2C-A108-8267C954CC72}"/>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5E933B-70B9-CC80-4175-F7FD1B95CDCF}"/>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8" name="TextBox 35">
            <a:extLst>
              <a:ext uri="{FF2B5EF4-FFF2-40B4-BE49-F238E27FC236}">
                <a16:creationId xmlns:a16="http://schemas.microsoft.com/office/drawing/2014/main" id="{304B605B-A19E-BB75-F89E-2D4A6C862FC7}"/>
              </a:ext>
            </a:extLst>
          </p:cNvPr>
          <p:cNvSpPr txBox="1"/>
          <p:nvPr/>
        </p:nvSpPr>
        <p:spPr>
          <a:xfrm>
            <a:off x="6433266" y="1825624"/>
            <a:ext cx="5547563" cy="4297368"/>
          </a:xfrm>
          <a:prstGeom prst="rect">
            <a:avLst/>
          </a:prstGeom>
          <a:solidFill>
            <a:srgbClr val="FCFCFE"/>
          </a:solidFill>
          <a:ln w="19050" cap="flat" cmpd="sng" algn="ctr">
            <a:solidFill>
              <a:schemeClr val="accent5">
                <a:lumMod val="20000"/>
                <a:lumOff val="80000"/>
              </a:schemeClr>
            </a:solidFill>
            <a:prstDash val="solid"/>
            <a:round/>
            <a:headEnd type="none" w="med" len="med"/>
            <a:tailEnd type="none" w="med" len="med"/>
          </a:ln>
        </p:spPr>
        <p:txBody>
          <a:bodyPr wrap="square" lIns="90000" tIns="46800" rIns="90000" bIns="46800" numCol="1" spcCol="720000" rtlCol="0">
            <a:noAutofit/>
          </a:bodyPr>
          <a:lstStyle/>
          <a:p>
            <a:pPr lvl="0">
              <a:lnSpc>
                <a:spcPct val="107000"/>
              </a:lnSpc>
            </a:pPr>
            <a:r>
              <a:rPr lang="fi-FI" sz="1200" b="1" kern="100" dirty="0">
                <a:effectLst/>
                <a:latin typeface="+mn-lt"/>
                <a:ea typeface="Calibri" panose="020F0502020204030204" pitchFamily="34" charset="0"/>
                <a:cs typeface="Calibri" panose="020F0502020204030204" pitchFamily="34" charset="0"/>
              </a:rPr>
              <a:t>Työntekijän perehdytys asiakastyön kirjaamiseen:</a:t>
            </a:r>
          </a:p>
          <a:p>
            <a:pPr lvl="0">
              <a:lnSpc>
                <a:spcPct val="107000"/>
              </a:lnSpc>
            </a:pPr>
            <a:endParaRPr lang="fi-FI" sz="1200" kern="100" dirty="0">
              <a:effectLst/>
              <a:latin typeface="+mn-lt"/>
              <a:ea typeface="Calibri" panose="020F0502020204030204" pitchFamily="34" charset="0"/>
              <a:cs typeface="Calibri" panose="020F0502020204030204" pitchFamily="34" charset="0"/>
            </a:endParaRPr>
          </a:p>
          <a:p>
            <a:pPr lvl="0">
              <a:lnSpc>
                <a:spcPct val="107000"/>
              </a:lnSpc>
            </a:pPr>
            <a:r>
              <a:rPr lang="fi-FI" sz="1200" b="1" kern="100" dirty="0">
                <a:effectLst/>
                <a:latin typeface="+mn-lt"/>
                <a:ea typeface="Calibri" panose="020F0502020204030204" pitchFamily="34" charset="0"/>
                <a:cs typeface="Calibri" panose="020F0502020204030204" pitchFamily="34" charset="0"/>
              </a:rPr>
              <a:t>[</a:t>
            </a:r>
            <a:r>
              <a:rPr lang="fi-FI" sz="1200" kern="100" dirty="0">
                <a:effectLst/>
                <a:latin typeface="+mn-lt"/>
                <a:ea typeface="Calibri" panose="020F0502020204030204" pitchFamily="34" charset="0"/>
                <a:cs typeface="Calibri" panose="020F0502020204030204" pitchFamily="34" charset="0"/>
              </a:rPr>
              <a:t>Kirjoita tähän: Miten työntekijät perehdytetään asiakastyön kirjaamiseen toimintayksikössä?</a:t>
            </a:r>
            <a:r>
              <a:rPr lang="fi-FI" sz="1200" b="1" kern="100" dirty="0">
                <a:effectLst/>
                <a:latin typeface="+mn-lt"/>
                <a:ea typeface="Calibri" panose="020F0502020204030204" pitchFamily="34" charset="0"/>
                <a:cs typeface="Calibri" panose="020F0502020204030204" pitchFamily="34" charset="0"/>
              </a:rPr>
              <a:t>]</a:t>
            </a:r>
            <a:endParaRPr lang="fi-FI" sz="1200" b="1" kern="100" dirty="0">
              <a:highlight>
                <a:srgbClr val="FFFF00"/>
              </a:highlight>
              <a:ea typeface="Calibri" panose="020F0502020204030204" pitchFamily="34" charset="0"/>
              <a:cs typeface="Calibri" panose="020F0502020204030204" pitchFamily="34" charset="0"/>
            </a:endParaRPr>
          </a:p>
          <a:p>
            <a:pPr lvl="0">
              <a:lnSpc>
                <a:spcPct val="107000"/>
              </a:lnSpc>
            </a:pPr>
            <a:endParaRPr lang="fi-FI" sz="1200" kern="100" dirty="0">
              <a:effectLst/>
              <a:highlight>
                <a:srgbClr val="FFFF00"/>
              </a:highlight>
              <a:latin typeface="+mn-lt"/>
              <a:ea typeface="Calibri" panose="020F0502020204030204" pitchFamily="34" charset="0"/>
              <a:cs typeface="Calibri" panose="020F0502020204030204" pitchFamily="34" charset="0"/>
            </a:endParaRPr>
          </a:p>
          <a:p>
            <a:pPr lvl="0">
              <a:lnSpc>
                <a:spcPct val="107000"/>
              </a:lnSpc>
            </a:pPr>
            <a:endParaRPr lang="fi-FI" sz="1200" kern="100" dirty="0">
              <a:highlight>
                <a:srgbClr val="FFFF00"/>
              </a:highlight>
              <a:ea typeface="Calibri" panose="020F0502020204030204" pitchFamily="34" charset="0"/>
              <a:cs typeface="Calibri" panose="020F0502020204030204" pitchFamily="34" charset="0"/>
            </a:endParaRPr>
          </a:p>
          <a:p>
            <a:pPr lvl="0">
              <a:lnSpc>
                <a:spcPct val="107000"/>
              </a:lnSpc>
            </a:pPr>
            <a:endParaRPr lang="fi-FI" sz="1200" kern="100" dirty="0">
              <a:effectLst/>
              <a:highlight>
                <a:srgbClr val="FFFF00"/>
              </a:highlight>
              <a:latin typeface="+mn-lt"/>
              <a:ea typeface="Calibri" panose="020F0502020204030204" pitchFamily="34" charset="0"/>
              <a:cs typeface="Calibri" panose="020F0502020204030204" pitchFamily="34" charset="0"/>
            </a:endParaRPr>
          </a:p>
          <a:p>
            <a:pPr lvl="0">
              <a:lnSpc>
                <a:spcPct val="107000"/>
              </a:lnSpc>
            </a:pPr>
            <a:endParaRPr lang="fi-FI" sz="1200" kern="100" dirty="0">
              <a:highlight>
                <a:srgbClr val="FFFF00"/>
              </a:highlight>
              <a:ea typeface="Calibri" panose="020F0502020204030204" pitchFamily="34" charset="0"/>
              <a:cs typeface="Calibri" panose="020F0502020204030204" pitchFamily="34" charset="0"/>
            </a:endParaRPr>
          </a:p>
          <a:p>
            <a:pPr lvl="0">
              <a:lnSpc>
                <a:spcPct val="107000"/>
              </a:lnSpc>
            </a:pPr>
            <a:endParaRPr lang="fi-FI" sz="1200" kern="100" dirty="0">
              <a:effectLst/>
              <a:highlight>
                <a:srgbClr val="FFFF00"/>
              </a:highlight>
              <a:latin typeface="+mn-lt"/>
              <a:ea typeface="Calibri" panose="020F0502020204030204" pitchFamily="34" charset="0"/>
              <a:cs typeface="Calibri" panose="020F0502020204030204" pitchFamily="34" charset="0"/>
            </a:endParaRPr>
          </a:p>
          <a:p>
            <a:pPr lvl="0">
              <a:lnSpc>
                <a:spcPct val="107000"/>
              </a:lnSpc>
            </a:pPr>
            <a:r>
              <a:rPr lang="fi-FI" sz="1200" b="1" kern="100" dirty="0">
                <a:ea typeface="Calibri" panose="020F0502020204030204" pitchFamily="34" charset="0"/>
                <a:cs typeface="Arial" panose="020B0604020202020204" pitchFamily="34" charset="0"/>
              </a:rPr>
              <a:t>Asiakastyön kirjaaminen: </a:t>
            </a:r>
            <a:endParaRPr lang="fi-FI" sz="1200" b="1" kern="100" dirty="0">
              <a:effectLst/>
              <a:latin typeface="+mn-lt"/>
              <a:ea typeface="Calibri" panose="020F0502020204030204" pitchFamily="34" charset="0"/>
              <a:cs typeface="Arial" panose="020B0604020202020204" pitchFamily="34" charset="0"/>
            </a:endParaRPr>
          </a:p>
          <a:p>
            <a:pPr lvl="0">
              <a:lnSpc>
                <a:spcPct val="107000"/>
              </a:lnSpc>
              <a:spcAft>
                <a:spcPts val="800"/>
              </a:spcAft>
            </a:pPr>
            <a:endParaRPr lang="fi-FI" sz="1200" b="1" kern="100" dirty="0">
              <a:effectLst/>
              <a:latin typeface="+mn-lt"/>
              <a:ea typeface="Calibri" panose="020F0502020204030204" pitchFamily="34" charset="0"/>
              <a:cs typeface="Calibri" panose="020F0502020204030204" pitchFamily="34" charset="0"/>
            </a:endParaRPr>
          </a:p>
          <a:p>
            <a:pPr lvl="0">
              <a:lnSpc>
                <a:spcPct val="107000"/>
              </a:lnSpc>
              <a:spcAft>
                <a:spcPts val="800"/>
              </a:spcAft>
            </a:pPr>
            <a:r>
              <a:rPr lang="fi-FI" sz="1200" b="1" kern="100" dirty="0">
                <a:effectLst/>
                <a:latin typeface="+mn-lt"/>
                <a:ea typeface="Calibri" panose="020F0502020204030204" pitchFamily="34" charset="0"/>
                <a:cs typeface="Calibri" panose="020F0502020204030204" pitchFamily="34" charset="0"/>
              </a:rPr>
              <a:t>[</a:t>
            </a:r>
            <a:r>
              <a:rPr lang="fi-FI" sz="1200" kern="100" dirty="0">
                <a:effectLst/>
                <a:latin typeface="+mn-lt"/>
                <a:ea typeface="Calibri" panose="020F0502020204030204" pitchFamily="34" charset="0"/>
                <a:cs typeface="Calibri" panose="020F0502020204030204" pitchFamily="34" charset="0"/>
              </a:rPr>
              <a:t>Kirjoita tähän: Miten varmistetaan, että asiakastyön kirjaaminen tapahtuu viipymättä ja asianmukaisesti?</a:t>
            </a:r>
            <a:r>
              <a:rPr lang="fi-FI" sz="1200" b="1" kern="100" dirty="0">
                <a:ea typeface="Calibri" panose="020F0502020204030204" pitchFamily="34" charset="0"/>
                <a:cs typeface="Calibri" panose="020F0502020204030204" pitchFamily="34" charset="0"/>
              </a:rPr>
              <a:t>]</a:t>
            </a:r>
          </a:p>
          <a:p>
            <a:pPr lvl="0">
              <a:lnSpc>
                <a:spcPct val="107000"/>
              </a:lnSpc>
              <a:spcAft>
                <a:spcPts val="800"/>
              </a:spcAft>
            </a:pPr>
            <a:endParaRPr lang="fi-FI" sz="1200" b="1" kern="100" dirty="0">
              <a:effectLst/>
              <a:latin typeface="+mn-lt"/>
              <a:ea typeface="Calibri" panose="020F0502020204030204" pitchFamily="34" charset="0"/>
              <a:cs typeface="Calibri" panose="020F0502020204030204" pitchFamily="34" charset="0"/>
            </a:endParaRPr>
          </a:p>
          <a:p>
            <a:pPr>
              <a:lnSpc>
                <a:spcPct val="107000"/>
              </a:lnSpc>
              <a:spcAft>
                <a:spcPts val="800"/>
              </a:spcAft>
            </a:pPr>
            <a:r>
              <a:rPr lang="fi-FI" sz="1200" b="1" kern="100" dirty="0">
                <a:highlight>
                  <a:srgbClr val="FFFF00"/>
                </a:highlight>
                <a:ea typeface="Calibri" panose="020F0502020204030204" pitchFamily="34" charset="0"/>
                <a:cs typeface="Calibri" panose="020F0502020204030204" pitchFamily="34" charset="0"/>
              </a:rPr>
              <a:t>Kuka yksikössä vastaa tietosuojasuunnitelman toteutumisesta?</a:t>
            </a:r>
            <a:r>
              <a:rPr lang="fi-FI" sz="1200" b="1" kern="100" dirty="0">
                <a:effectLst/>
                <a:highlight>
                  <a:srgbClr val="FFFF00"/>
                </a:highlight>
                <a:latin typeface="+mn-lt"/>
                <a:ea typeface="Calibri" panose="020F0502020204030204" pitchFamily="34" charset="0"/>
                <a:cs typeface="Calibri" panose="020F0502020204030204" pitchFamily="34" charset="0"/>
              </a:rPr>
              <a:t>]</a:t>
            </a:r>
            <a:endParaRPr lang="fi-FI" sz="1200" b="1" kern="100" dirty="0">
              <a:highlight>
                <a:srgbClr val="FFFF00"/>
              </a:highlight>
              <a:ea typeface="Calibri" panose="020F0502020204030204" pitchFamily="34" charset="0"/>
              <a:cs typeface="Calibri" panose="020F0502020204030204" pitchFamily="34" charset="0"/>
            </a:endParaRPr>
          </a:p>
          <a:p>
            <a:pPr lvl="0">
              <a:lnSpc>
                <a:spcPct val="107000"/>
              </a:lnSpc>
              <a:spcAft>
                <a:spcPts val="800"/>
              </a:spcAft>
            </a:pPr>
            <a:endParaRPr lang="fi-FI" sz="1200" b="1" kern="100" dirty="0">
              <a:effectLst/>
              <a:latin typeface="+mn-lt"/>
              <a:ea typeface="Calibri" panose="020F0502020204030204" pitchFamily="34" charset="0"/>
              <a:cs typeface="Arial" panose="020B0604020202020204" pitchFamily="34" charset="0"/>
            </a:endParaRPr>
          </a:p>
        </p:txBody>
      </p:sp>
      <p:sp>
        <p:nvSpPr>
          <p:cNvPr id="3" name="Suorakulmio: Pyöristetyt kulmat 2">
            <a:extLst>
              <a:ext uri="{FF2B5EF4-FFF2-40B4-BE49-F238E27FC236}">
                <a16:creationId xmlns:a16="http://schemas.microsoft.com/office/drawing/2014/main" id="{6ED70340-59CA-F838-DECD-F06FC191AC27}"/>
              </a:ext>
            </a:extLst>
          </p:cNvPr>
          <p:cNvSpPr/>
          <p:nvPr/>
        </p:nvSpPr>
        <p:spPr>
          <a:xfrm>
            <a:off x="583043" y="5702101"/>
            <a:ext cx="5472309" cy="420891"/>
          </a:xfrm>
          <a:prstGeom prst="roundRect">
            <a:avLst/>
          </a:prstGeom>
          <a:solidFill>
            <a:schemeClr val="bg1">
              <a:lumMod val="95000"/>
            </a:schemeClr>
          </a:solidFill>
          <a:ln w="19050">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100" b="1" i="1" dirty="0" err="1">
                <a:solidFill>
                  <a:schemeClr val="accent3"/>
                </a:solidFill>
                <a:latin typeface="Arial" panose="020B0604020202020204" pitchFamily="34" charset="0"/>
                <a:cs typeface="Arial" panose="020B0604020202020204" pitchFamily="34" charset="0"/>
              </a:rPr>
              <a:t>Huom</a:t>
            </a:r>
            <a:r>
              <a:rPr lang="fi-FI" sz="1100" b="1" i="1" dirty="0">
                <a:solidFill>
                  <a:schemeClr val="accent3"/>
                </a:solidFill>
                <a:latin typeface="Arial" panose="020B0604020202020204" pitchFamily="34" charset="0"/>
                <a:cs typeface="Arial" panose="020B0604020202020204" pitchFamily="34" charset="0"/>
              </a:rPr>
              <a:t>! </a:t>
            </a:r>
            <a:r>
              <a:rPr lang="fi-FI" sz="1100" i="1" dirty="0">
                <a:solidFill>
                  <a:schemeClr val="tx1"/>
                </a:solidFill>
                <a:latin typeface="Arial" panose="020B0604020202020204" pitchFamily="34" charset="0"/>
                <a:cs typeface="Arial" panose="020B0604020202020204" pitchFamily="34" charset="0"/>
              </a:rPr>
              <a:t>Sosiaali- ja terveydenhuollon kirjaaminen eriytyy vuonna 2024. </a:t>
            </a:r>
            <a:r>
              <a:rPr lang="fi-FI" sz="1100" i="1" dirty="0">
                <a:solidFill>
                  <a:schemeClr val="tx1"/>
                </a:solidFill>
                <a:highlight>
                  <a:srgbClr val="FFFF00"/>
                </a:highlight>
                <a:latin typeface="Arial" panose="020B0604020202020204" pitchFamily="34" charset="0"/>
                <a:cs typeface="Arial" panose="020B0604020202020204" pitchFamily="34" charset="0"/>
              </a:rPr>
              <a:t>Kirjaamiseen liittyvät ohjeistukset löytyvät IMS-järjestelmästä.</a:t>
            </a:r>
          </a:p>
        </p:txBody>
      </p:sp>
      <p:sp>
        <p:nvSpPr>
          <p:cNvPr id="2" name="Rectangle 1">
            <a:extLst>
              <a:ext uri="{FF2B5EF4-FFF2-40B4-BE49-F238E27FC236}">
                <a16:creationId xmlns:a16="http://schemas.microsoft.com/office/drawing/2014/main" id="{481A4D0E-42EA-D737-49AE-DF121E540705}"/>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Rectangle 6">
            <a:extLst>
              <a:ext uri="{FF2B5EF4-FFF2-40B4-BE49-F238E27FC236}">
                <a16:creationId xmlns:a16="http://schemas.microsoft.com/office/drawing/2014/main" id="{530F0B58-B6E0-0B07-1272-CD1310DBF338}"/>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9" name="Rectangle 8">
            <a:extLst>
              <a:ext uri="{FF2B5EF4-FFF2-40B4-BE49-F238E27FC236}">
                <a16:creationId xmlns:a16="http://schemas.microsoft.com/office/drawing/2014/main" id="{B0A2A783-618D-13E8-5C5C-1EB3E7F7CA4D}"/>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3" name="Rectangle 12">
            <a:extLst>
              <a:ext uri="{FF2B5EF4-FFF2-40B4-BE49-F238E27FC236}">
                <a16:creationId xmlns:a16="http://schemas.microsoft.com/office/drawing/2014/main" id="{D59E570A-8F45-BB26-641A-01C2B8F8B5AC}"/>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5" name="Rectangle 14">
            <a:extLst>
              <a:ext uri="{FF2B5EF4-FFF2-40B4-BE49-F238E27FC236}">
                <a16:creationId xmlns:a16="http://schemas.microsoft.com/office/drawing/2014/main" id="{ECBBB869-E29E-0C51-08DA-113230668EBB}"/>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 name="Rectangle 15">
            <a:extLst>
              <a:ext uri="{FF2B5EF4-FFF2-40B4-BE49-F238E27FC236}">
                <a16:creationId xmlns:a16="http://schemas.microsoft.com/office/drawing/2014/main" id="{77C57AD9-B59C-86B6-3984-68806B6B9269}"/>
              </a:ext>
            </a:extLst>
          </p:cNvPr>
          <p:cNvSpPr/>
          <p:nvPr/>
        </p:nvSpPr>
        <p:spPr>
          <a:xfrm>
            <a:off x="694976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277236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3"/>
                </a:solidFill>
                <a:latin typeface="+mj-lt"/>
                <a:ea typeface="Inter" panose="02000503000000020004" pitchFamily="2" charset="0"/>
              </a:rPr>
              <a:t>Kehittäminen </a:t>
            </a:r>
          </a:p>
          <a:p>
            <a:pPr>
              <a:lnSpc>
                <a:spcPct val="100000"/>
              </a:lnSpc>
            </a:pPr>
            <a:r>
              <a:rPr lang="fi-FI" sz="6000">
                <a:solidFill>
                  <a:schemeClr val="accent3"/>
                </a:solidFill>
                <a:latin typeface="+mj-lt"/>
                <a:ea typeface="Inter" panose="02000503000000020004" pitchFamily="2" charset="0"/>
              </a:rPr>
              <a:t>&amp; Seuranta</a:t>
            </a:r>
          </a:p>
        </p:txBody>
      </p:sp>
    </p:spTree>
    <p:extLst>
      <p:ext uri="{BB962C8B-B14F-4D97-AF65-F5344CB8AC3E}">
        <p14:creationId xmlns:p14="http://schemas.microsoft.com/office/powerpoint/2010/main" val="441252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FFBE5D29-F083-A2D0-ABE1-9301CF216195}"/>
              </a:ext>
            </a:extLst>
          </p:cNvPr>
          <p:cNvSpPr>
            <a:spLocks noGrp="1"/>
          </p:cNvSpPr>
          <p:nvPr>
            <p:ph sz="half" idx="1"/>
          </p:nvPr>
        </p:nvSpPr>
        <p:spPr/>
        <p:txBody>
          <a:bodyPr/>
          <a:lstStyle/>
          <a:p>
            <a:r>
              <a:rPr lang="fi-FI" b="1" dirty="0">
                <a:highlight>
                  <a:srgbClr val="FFFF00"/>
                </a:highlight>
                <a:latin typeface="Arial"/>
                <a:cs typeface="Arial"/>
              </a:rPr>
              <a:t>Toimiva omavalvonta on palvelujen laadun ja palvelutoiminnan kehittämisen tärkein väline</a:t>
            </a:r>
            <a:r>
              <a:rPr lang="fi-FI" dirty="0">
                <a:highlight>
                  <a:srgbClr val="FFFF00"/>
                </a:highlight>
                <a:latin typeface="Arial"/>
                <a:cs typeface="Arial"/>
              </a:rPr>
              <a:t>.</a:t>
            </a:r>
            <a:r>
              <a:rPr lang="fi-FI" b="1" dirty="0">
                <a:highlight>
                  <a:srgbClr val="FFFF00"/>
                </a:highlight>
                <a:latin typeface="Arial"/>
                <a:cs typeface="Arial"/>
              </a:rPr>
              <a:t> </a:t>
            </a:r>
            <a:r>
              <a:rPr lang="fi-FI" dirty="0">
                <a:highlight>
                  <a:srgbClr val="FFFF00"/>
                </a:highlight>
                <a:latin typeface="Arial"/>
                <a:cs typeface="Arial"/>
              </a:rPr>
              <a:t>Omavalvonnassa varmistetaan palvelujen saatavuus, jatkuvuus, turvallisuus ja laatu sekä asiakkaiden yhdenvertaisuus. </a:t>
            </a:r>
            <a:r>
              <a:rPr lang="fi-FI" b="1" dirty="0">
                <a:highlight>
                  <a:srgbClr val="FFFF00"/>
                </a:highlight>
                <a:latin typeface="Arial"/>
                <a:cs typeface="Arial"/>
              </a:rPr>
              <a:t>Omavalvonta on toimintayksiköissä toteutettavaa jatkuvaa ja säännöllistä toiminnan tarkastelua ja valvontaa, joka tuottaa tietoa kehitystyön pohjaksi.</a:t>
            </a:r>
          </a:p>
          <a:p>
            <a:r>
              <a:rPr lang="fi-FI" sz="1200" dirty="0">
                <a:highlight>
                  <a:srgbClr val="FFFF00"/>
                </a:highlight>
                <a:latin typeface="+mn-lt"/>
                <a:ea typeface="Inter" panose="02000503000000020004" pitchFamily="2" charset="0"/>
                <a:cs typeface="Arial"/>
              </a:rPr>
              <a:t>Yksikkökohtaista tietoa palvelun laadun ja asiakasturvallisuuden kehittämisen</a:t>
            </a:r>
            <a:r>
              <a:rPr lang="fi-FI" dirty="0">
                <a:highlight>
                  <a:srgbClr val="FFFF00"/>
                </a:highlight>
                <a:latin typeface="+mn-lt"/>
                <a:ea typeface="Inter" panose="02000503000000020004" pitchFamily="2" charset="0"/>
                <a:cs typeface="Arial"/>
              </a:rPr>
              <a:t> </a:t>
            </a:r>
            <a:r>
              <a:rPr lang="fi-FI" sz="1200" dirty="0">
                <a:highlight>
                  <a:srgbClr val="FFFF00"/>
                </a:highlight>
                <a:latin typeface="+mn-lt"/>
                <a:ea typeface="Inter" panose="02000503000000020004" pitchFamily="2" charset="0"/>
                <a:cs typeface="Arial"/>
              </a:rPr>
              <a:t>tarpeista saadaan useista eri lähteistä. Omavalvonnan toimeenpanon prosessissa</a:t>
            </a:r>
            <a:r>
              <a:rPr lang="fi-FI" dirty="0">
                <a:highlight>
                  <a:srgbClr val="FFFF00"/>
                </a:highlight>
                <a:latin typeface="+mn-lt"/>
                <a:ea typeface="Inter" panose="02000503000000020004" pitchFamily="2" charset="0"/>
                <a:cs typeface="Arial"/>
              </a:rPr>
              <a:t> </a:t>
            </a:r>
            <a:r>
              <a:rPr lang="fi-FI" sz="1200" dirty="0">
                <a:highlight>
                  <a:srgbClr val="FFFF00"/>
                </a:highlight>
                <a:latin typeface="+mn-lt"/>
                <a:ea typeface="Inter" panose="02000503000000020004" pitchFamily="2" charset="0"/>
                <a:cs typeface="Arial"/>
              </a:rPr>
              <a:t>(riskienhallinnan prosessi) käsitellään kaikki asiakasturvallisuusriskit,</a:t>
            </a:r>
            <a:r>
              <a:rPr lang="fi-FI" dirty="0">
                <a:highlight>
                  <a:srgbClr val="FFFF00"/>
                </a:highlight>
                <a:latin typeface="+mn-lt"/>
                <a:ea typeface="Inter" panose="02000503000000020004" pitchFamily="2" charset="0"/>
                <a:cs typeface="Arial"/>
              </a:rPr>
              <a:t> </a:t>
            </a:r>
            <a:r>
              <a:rPr lang="fi-FI" sz="1200" dirty="0">
                <a:highlight>
                  <a:srgbClr val="FFFF00"/>
                </a:highlight>
                <a:latin typeface="+mn-lt"/>
                <a:ea typeface="Inter" panose="02000503000000020004" pitchFamily="2" charset="0"/>
                <a:cs typeface="Arial"/>
              </a:rPr>
              <a:t>epäkohtailmoitukset ja tietoon tulleet kehittämistarpeet</a:t>
            </a:r>
            <a:r>
              <a:rPr lang="fi-FI" dirty="0">
                <a:highlight>
                  <a:srgbClr val="FFFF00"/>
                </a:highlight>
                <a:latin typeface="+mn-lt"/>
                <a:ea typeface="Inter" panose="02000503000000020004" pitchFamily="2" charset="0"/>
                <a:cs typeface="Arial"/>
              </a:rPr>
              <a:t>. Korjaaville toimenpiteille sovitaan suunnitelma riskin vakavuuden mukaan. </a:t>
            </a:r>
          </a:p>
          <a:p>
            <a:r>
              <a:rPr lang="fi-FI" dirty="0">
                <a:highlight>
                  <a:srgbClr val="FFFF00"/>
                </a:highlight>
                <a:latin typeface="+mn-lt"/>
                <a:ea typeface="Inter" panose="02000503000000020004" pitchFamily="2" charset="0"/>
                <a:cs typeface="Arial"/>
              </a:rPr>
              <a:t>Lisäksi palvelun laadun ja vaikuttavuuden jatkuvaa kehittymistä varmistetaan muun muassa tiedolla johtamisen keinoin, eli seuraamalla erilaisia sovittuja tulosmittareita.</a:t>
            </a:r>
            <a:endParaRPr lang="fi-FI" dirty="0"/>
          </a:p>
          <a:p>
            <a:pPr marL="0" indent="0">
              <a:lnSpc>
                <a:spcPct val="100000"/>
              </a:lnSpc>
              <a:buNone/>
            </a:pPr>
            <a:r>
              <a:rPr lang="fi-FI" dirty="0">
                <a:latin typeface="+mn-lt"/>
                <a:ea typeface="Inter" panose="02000503000000020004" pitchFamily="2" charset="0"/>
              </a:rPr>
              <a:t>kuvaamalla kehittämistoimenpiteitä. </a:t>
            </a:r>
          </a:p>
        </p:txBody>
      </p:sp>
      <p:sp>
        <p:nvSpPr>
          <p:cNvPr id="14" name="Rectangle 13">
            <a:extLst>
              <a:ext uri="{FF2B5EF4-FFF2-40B4-BE49-F238E27FC236}">
                <a16:creationId xmlns:a16="http://schemas.microsoft.com/office/drawing/2014/main" id="{4D77D2E9-9CAA-C1AF-5A01-E75EF0ABF71E}"/>
              </a:ext>
            </a:extLst>
          </p:cNvPr>
          <p:cNvSpPr/>
          <p:nvPr/>
        </p:nvSpPr>
        <p:spPr>
          <a:xfrm>
            <a:off x="4303059" y="1825625"/>
            <a:ext cx="7437528" cy="4351339"/>
          </a:xfrm>
          <a:prstGeom prst="rect">
            <a:avLst/>
          </a:prstGeom>
          <a:solidFill>
            <a:schemeClr val="bg1"/>
          </a:solidFill>
          <a:ln w="19050">
            <a:solidFill>
              <a:schemeClr val="accent3">
                <a:lumMod val="20000"/>
                <a:lumOff val="80000"/>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9" name="Title 28">
            <a:extLst>
              <a:ext uri="{FF2B5EF4-FFF2-40B4-BE49-F238E27FC236}">
                <a16:creationId xmlns:a16="http://schemas.microsoft.com/office/drawing/2014/main" id="{041005B9-0167-9BF4-D31D-502BF3431146}"/>
              </a:ext>
            </a:extLst>
          </p:cNvPr>
          <p:cNvSpPr>
            <a:spLocks noGrp="1"/>
          </p:cNvSpPr>
          <p:nvPr>
            <p:ph type="title"/>
          </p:nvPr>
        </p:nvSpPr>
        <p:spPr/>
        <p:txBody>
          <a:bodyPr/>
          <a:lstStyle/>
          <a:p>
            <a:r>
              <a:rPr lang="fi-FI"/>
              <a:t>Yhteenveto kehittämissuunnitelmasta</a:t>
            </a:r>
          </a:p>
        </p:txBody>
      </p:sp>
      <p:sp>
        <p:nvSpPr>
          <p:cNvPr id="5" name="TextBox 4">
            <a:extLst>
              <a:ext uri="{FF2B5EF4-FFF2-40B4-BE49-F238E27FC236}">
                <a16:creationId xmlns:a16="http://schemas.microsoft.com/office/drawing/2014/main" id="{9B1A0C47-927B-15F8-9637-38B8AB0418FB}"/>
              </a:ext>
            </a:extLst>
          </p:cNvPr>
          <p:cNvSpPr txBox="1"/>
          <p:nvPr/>
        </p:nvSpPr>
        <p:spPr>
          <a:xfrm>
            <a:off x="4498127" y="2499459"/>
            <a:ext cx="7061082" cy="3179452"/>
          </a:xfrm>
          <a:prstGeom prst="rect">
            <a:avLst/>
          </a:prstGeom>
          <a:noFill/>
        </p:spPr>
        <p:txBody>
          <a:bodyPr wrap="square" numCol="2" spcCol="720000" rtlCol="0">
            <a:noAutofit/>
          </a:bodyPr>
          <a:lstStyle/>
          <a:p>
            <a:pPr marL="228573" indent="-228573">
              <a:spcBef>
                <a:spcPts val="900"/>
              </a:spcBef>
              <a:buAutoNum type="arabicPeriod"/>
            </a:pPr>
            <a:r>
              <a:rPr lang="fi-FI" sz="1500" b="1"/>
              <a:t>[Todettu kehittämistoimenpide]</a:t>
            </a:r>
          </a:p>
          <a:p>
            <a:pPr>
              <a:spcBef>
                <a:spcPts val="900"/>
              </a:spcBef>
            </a:pPr>
            <a:r>
              <a:rPr lang="fi-FI" sz="1200">
                <a:solidFill>
                  <a:schemeClr val="bg1">
                    <a:lumMod val="75000"/>
                  </a:schemeClr>
                </a:solidFill>
              </a:rPr>
              <a:t>[</a:t>
            </a:r>
            <a:r>
              <a:rPr lang="fi-FI" sz="1200" err="1">
                <a:solidFill>
                  <a:schemeClr val="bg1">
                    <a:lumMod val="75000"/>
                  </a:schemeClr>
                </a:solidFill>
              </a:rPr>
              <a:t>Derumquam</a:t>
            </a:r>
            <a:r>
              <a:rPr lang="fi-FI" sz="1200">
                <a:solidFill>
                  <a:schemeClr val="bg1">
                    <a:lumMod val="75000"/>
                  </a:schemeClr>
                </a:solidFill>
              </a:rPr>
              <a:t> </a:t>
            </a:r>
            <a:r>
              <a:rPr lang="fi-FI" sz="1200" err="1">
                <a:solidFill>
                  <a:schemeClr val="bg1">
                    <a:lumMod val="75000"/>
                  </a:schemeClr>
                </a:solidFill>
              </a:rPr>
              <a:t>dem</a:t>
            </a:r>
            <a:r>
              <a:rPr lang="fi-FI" sz="1200">
                <a:solidFill>
                  <a:schemeClr val="bg1">
                    <a:lumMod val="75000"/>
                  </a:schemeClr>
                </a:solidFill>
              </a:rPr>
              <a:t> </a:t>
            </a:r>
            <a:r>
              <a:rPr lang="fi-FI" sz="1200" err="1">
                <a:solidFill>
                  <a:schemeClr val="bg1">
                    <a:lumMod val="75000"/>
                  </a:schemeClr>
                </a:solidFill>
              </a:rPr>
              <a:t>que</a:t>
            </a:r>
            <a:r>
              <a:rPr lang="fi-FI" sz="1200">
                <a:solidFill>
                  <a:schemeClr val="bg1">
                    <a:lumMod val="75000"/>
                  </a:schemeClr>
                </a:solidFill>
              </a:rPr>
              <a:t> </a:t>
            </a:r>
            <a:r>
              <a:rPr lang="fi-FI" sz="1200" err="1">
                <a:solidFill>
                  <a:schemeClr val="bg1">
                    <a:lumMod val="75000"/>
                  </a:schemeClr>
                </a:solidFill>
              </a:rPr>
              <a:t>necto</a:t>
            </a:r>
            <a:r>
              <a:rPr lang="fi-FI" sz="1200">
                <a:solidFill>
                  <a:schemeClr val="bg1">
                    <a:lumMod val="75000"/>
                  </a:schemeClr>
                </a:solidFill>
              </a:rPr>
              <a:t> et </a:t>
            </a:r>
            <a:r>
              <a:rPr lang="fi-FI" sz="1200" err="1">
                <a:solidFill>
                  <a:schemeClr val="bg1">
                    <a:lumMod val="75000"/>
                  </a:schemeClr>
                </a:solidFill>
              </a:rPr>
              <a:t>int</a:t>
            </a:r>
            <a:r>
              <a:rPr lang="fi-FI" sz="1200">
                <a:solidFill>
                  <a:schemeClr val="bg1">
                    <a:lumMod val="75000"/>
                  </a:schemeClr>
                </a:solidFill>
              </a:rPr>
              <a:t> </a:t>
            </a:r>
            <a:r>
              <a:rPr lang="fi-FI" sz="1200" err="1">
                <a:solidFill>
                  <a:schemeClr val="bg1">
                    <a:lumMod val="75000"/>
                  </a:schemeClr>
                </a:solidFill>
              </a:rPr>
              <a:t>odissum</a:t>
            </a:r>
            <a:r>
              <a:rPr lang="fi-FI" sz="1200">
                <a:solidFill>
                  <a:schemeClr val="bg1">
                    <a:lumMod val="75000"/>
                  </a:schemeClr>
                </a:solidFill>
              </a:rPr>
              <a:t> </a:t>
            </a:r>
            <a:r>
              <a:rPr lang="fi-FI" sz="1200" err="1">
                <a:solidFill>
                  <a:schemeClr val="bg1">
                    <a:lumMod val="75000"/>
                  </a:schemeClr>
                </a:solidFill>
              </a:rPr>
              <a:t>enduciis</a:t>
            </a:r>
            <a:r>
              <a:rPr lang="fi-FI" sz="1200">
                <a:solidFill>
                  <a:schemeClr val="bg1">
                    <a:lumMod val="75000"/>
                  </a:schemeClr>
                </a:solidFill>
              </a:rPr>
              <a:t> </a:t>
            </a:r>
            <a:r>
              <a:rPr lang="fi-FI" sz="1200" err="1">
                <a:solidFill>
                  <a:schemeClr val="bg1">
                    <a:lumMod val="75000"/>
                  </a:schemeClr>
                </a:solidFill>
              </a:rPr>
              <a:t>vellaboratem</a:t>
            </a:r>
            <a:r>
              <a:rPr lang="fi-FI" sz="1200">
                <a:solidFill>
                  <a:schemeClr val="bg1">
                    <a:lumMod val="75000"/>
                  </a:schemeClr>
                </a:solidFill>
              </a:rPr>
              <a:t> </a:t>
            </a:r>
            <a:r>
              <a:rPr lang="fi-FI" sz="1200" err="1">
                <a:solidFill>
                  <a:schemeClr val="bg1">
                    <a:lumMod val="75000"/>
                  </a:schemeClr>
                </a:solidFill>
              </a:rPr>
              <a:t>enis</a:t>
            </a:r>
            <a:r>
              <a:rPr lang="fi-FI" sz="1200">
                <a:solidFill>
                  <a:schemeClr val="bg1">
                    <a:lumMod val="75000"/>
                  </a:schemeClr>
                </a:solidFill>
              </a:rPr>
              <a:t> id </a:t>
            </a:r>
            <a:r>
              <a:rPr lang="fi-FI" sz="1200" err="1">
                <a:solidFill>
                  <a:schemeClr val="bg1">
                    <a:lumMod val="75000"/>
                  </a:schemeClr>
                </a:solidFill>
              </a:rPr>
              <a:t>quundem</a:t>
            </a:r>
            <a:r>
              <a:rPr lang="fi-FI" sz="1200">
                <a:solidFill>
                  <a:schemeClr val="bg1">
                    <a:lumMod val="75000"/>
                  </a:schemeClr>
                </a:solidFill>
              </a:rPr>
              <a:t> </a:t>
            </a:r>
            <a:r>
              <a:rPr lang="fi-FI" sz="1200" err="1">
                <a:solidFill>
                  <a:schemeClr val="bg1">
                    <a:lumMod val="75000"/>
                  </a:schemeClr>
                </a:solidFill>
              </a:rPr>
              <a:t>porenis</a:t>
            </a:r>
            <a:r>
              <a:rPr lang="fi-FI" sz="1200">
                <a:solidFill>
                  <a:schemeClr val="bg1">
                    <a:lumMod val="75000"/>
                  </a:schemeClr>
                </a:solidFill>
              </a:rPr>
              <a:t> </a:t>
            </a:r>
            <a:r>
              <a:rPr lang="fi-FI" sz="1200" err="1">
                <a:solidFill>
                  <a:schemeClr val="bg1">
                    <a:lumMod val="75000"/>
                  </a:schemeClr>
                </a:solidFill>
              </a:rPr>
              <a:t>ditia</a:t>
            </a:r>
            <a:r>
              <a:rPr lang="fi-FI" sz="1200">
                <a:solidFill>
                  <a:schemeClr val="bg1">
                    <a:lumMod val="75000"/>
                  </a:schemeClr>
                </a:solidFill>
              </a:rPr>
              <a:t> is </a:t>
            </a:r>
            <a:r>
              <a:rPr lang="fi-FI" sz="1200" err="1">
                <a:solidFill>
                  <a:schemeClr val="bg1">
                    <a:lumMod val="75000"/>
                  </a:schemeClr>
                </a:solidFill>
              </a:rPr>
              <a:t>sit</a:t>
            </a:r>
            <a:r>
              <a:rPr lang="fi-FI" sz="1200">
                <a:solidFill>
                  <a:schemeClr val="bg1">
                    <a:lumMod val="75000"/>
                  </a:schemeClr>
                </a:solidFill>
              </a:rPr>
              <a:t>, </a:t>
            </a:r>
            <a:r>
              <a:rPr lang="fi-FI" sz="1200" err="1">
                <a:solidFill>
                  <a:schemeClr val="bg1">
                    <a:lumMod val="75000"/>
                  </a:schemeClr>
                </a:solidFill>
              </a:rPr>
              <a:t>omniendus</a:t>
            </a:r>
            <a:r>
              <a:rPr lang="fi-FI" sz="1200">
                <a:solidFill>
                  <a:schemeClr val="bg1">
                    <a:lumMod val="75000"/>
                  </a:schemeClr>
                </a:solidFill>
              </a:rPr>
              <a:t> </a:t>
            </a:r>
            <a:r>
              <a:rPr lang="fi-FI" sz="1200" err="1">
                <a:solidFill>
                  <a:schemeClr val="bg1">
                    <a:lumMod val="75000"/>
                  </a:schemeClr>
                </a:solidFill>
              </a:rPr>
              <a:t>magnis</a:t>
            </a:r>
            <a:r>
              <a:rPr lang="fi-FI" sz="1200">
                <a:solidFill>
                  <a:schemeClr val="bg1">
                    <a:lumMod val="75000"/>
                  </a:schemeClr>
                </a:solidFill>
              </a:rPr>
              <a:t> </a:t>
            </a:r>
            <a:r>
              <a:rPr lang="fi-FI" sz="1200" err="1">
                <a:solidFill>
                  <a:schemeClr val="bg1">
                    <a:lumMod val="75000"/>
                  </a:schemeClr>
                </a:solidFill>
              </a:rPr>
              <a:t>remoditiis</a:t>
            </a:r>
            <a:r>
              <a:rPr lang="fi-FI" sz="1200">
                <a:solidFill>
                  <a:schemeClr val="bg1">
                    <a:lumMod val="75000"/>
                  </a:schemeClr>
                </a:solidFill>
              </a:rPr>
              <a:t> cum </a:t>
            </a:r>
            <a:r>
              <a:rPr lang="fi-FI" sz="1200" err="1">
                <a:solidFill>
                  <a:schemeClr val="bg1">
                    <a:lumMod val="75000"/>
                  </a:schemeClr>
                </a:solidFill>
              </a:rPr>
              <a:t>qui</a:t>
            </a:r>
            <a:r>
              <a:rPr lang="fi-FI" sz="1200">
                <a:solidFill>
                  <a:schemeClr val="bg1">
                    <a:lumMod val="75000"/>
                  </a:schemeClr>
                </a:solidFill>
              </a:rPr>
              <a:t> </a:t>
            </a:r>
            <a:r>
              <a:rPr lang="fi-FI" sz="1200" err="1">
                <a:solidFill>
                  <a:schemeClr val="bg1">
                    <a:lumMod val="75000"/>
                  </a:schemeClr>
                </a:solidFill>
              </a:rPr>
              <a:t>od</a:t>
            </a:r>
            <a:r>
              <a:rPr lang="fi-FI" sz="1200">
                <a:solidFill>
                  <a:schemeClr val="bg1">
                    <a:lumMod val="75000"/>
                  </a:schemeClr>
                </a:solidFill>
              </a:rPr>
              <a:t> </a:t>
            </a:r>
            <a:r>
              <a:rPr lang="fi-FI" sz="1200" err="1">
                <a:solidFill>
                  <a:schemeClr val="bg1">
                    <a:lumMod val="75000"/>
                  </a:schemeClr>
                </a:solidFill>
              </a:rPr>
              <a:t>quaes</a:t>
            </a:r>
            <a:r>
              <a:rPr lang="fi-FI" sz="1200">
                <a:solidFill>
                  <a:schemeClr val="bg1">
                    <a:lumMod val="75000"/>
                  </a:schemeClr>
                </a:solidFill>
              </a:rPr>
              <a:t> ex et, </a:t>
            </a:r>
            <a:r>
              <a:rPr lang="fi-FI" sz="1200" err="1">
                <a:solidFill>
                  <a:schemeClr val="bg1">
                    <a:lumMod val="75000"/>
                  </a:schemeClr>
                </a:solidFill>
              </a:rPr>
              <a:t>sitaquunt</a:t>
            </a:r>
            <a:r>
              <a:rPr lang="fi-FI" sz="1200">
                <a:solidFill>
                  <a:schemeClr val="bg1">
                    <a:lumMod val="75000"/>
                  </a:schemeClr>
                </a:solidFill>
              </a:rPr>
              <a:t>, </a:t>
            </a:r>
            <a:r>
              <a:rPr lang="fi-FI" sz="1200" err="1">
                <a:solidFill>
                  <a:schemeClr val="bg1">
                    <a:lumMod val="75000"/>
                  </a:schemeClr>
                </a:solidFill>
              </a:rPr>
              <a:t>undisqui</a:t>
            </a:r>
            <a:r>
              <a:rPr lang="fi-FI" sz="1200">
                <a:solidFill>
                  <a:schemeClr val="bg1">
                    <a:lumMod val="75000"/>
                  </a:schemeClr>
                </a:solidFill>
              </a:rPr>
              <a:t> am </a:t>
            </a:r>
            <a:r>
              <a:rPr lang="fi-FI" sz="1200" err="1">
                <a:solidFill>
                  <a:schemeClr val="bg1">
                    <a:lumMod val="75000"/>
                  </a:schemeClr>
                </a:solidFill>
              </a:rPr>
              <a:t>aut</a:t>
            </a:r>
            <a:r>
              <a:rPr lang="fi-FI" sz="1200">
                <a:solidFill>
                  <a:schemeClr val="bg1">
                    <a:lumMod val="75000"/>
                  </a:schemeClr>
                </a:solidFill>
              </a:rPr>
              <a:t> </a:t>
            </a:r>
            <a:r>
              <a:rPr lang="fi-FI" sz="1200" err="1">
                <a:solidFill>
                  <a:schemeClr val="bg1">
                    <a:lumMod val="75000"/>
                  </a:schemeClr>
                </a:solidFill>
              </a:rPr>
              <a:t>occus</a:t>
            </a:r>
            <a:r>
              <a:rPr lang="fi-FI" sz="1200">
                <a:solidFill>
                  <a:schemeClr val="bg1">
                    <a:lumMod val="75000"/>
                  </a:schemeClr>
                </a:solidFill>
              </a:rPr>
              <a:t> </a:t>
            </a:r>
            <a:r>
              <a:rPr lang="fi-FI" sz="1200" err="1">
                <a:solidFill>
                  <a:schemeClr val="bg1">
                    <a:lumMod val="75000"/>
                  </a:schemeClr>
                </a:solidFill>
              </a:rPr>
              <a:t>sequisquia</a:t>
            </a:r>
            <a:r>
              <a:rPr lang="fi-FI" sz="1200">
                <a:solidFill>
                  <a:schemeClr val="bg1">
                    <a:lumMod val="75000"/>
                  </a:schemeClr>
                </a:solidFill>
              </a:rPr>
              <a:t> </a:t>
            </a:r>
            <a:r>
              <a:rPr lang="fi-FI" sz="1200" err="1">
                <a:solidFill>
                  <a:schemeClr val="bg1">
                    <a:lumMod val="75000"/>
                  </a:schemeClr>
                </a:solidFill>
              </a:rPr>
              <a:t>dolum</a:t>
            </a:r>
            <a:r>
              <a:rPr lang="fi-FI" sz="1200">
                <a:solidFill>
                  <a:schemeClr val="bg1">
                    <a:lumMod val="75000"/>
                  </a:schemeClr>
                </a:solidFill>
              </a:rPr>
              <a:t> </a:t>
            </a:r>
            <a:r>
              <a:rPr lang="fi-FI" sz="1200" err="1">
                <a:solidFill>
                  <a:schemeClr val="bg1">
                    <a:lumMod val="75000"/>
                  </a:schemeClr>
                </a:solidFill>
              </a:rPr>
              <a:t>dissequi</a:t>
            </a:r>
            <a:r>
              <a:rPr lang="fi-FI" sz="1200">
                <a:solidFill>
                  <a:schemeClr val="bg1">
                    <a:lumMod val="75000"/>
                  </a:schemeClr>
                </a:solidFill>
              </a:rPr>
              <a:t> </a:t>
            </a:r>
            <a:r>
              <a:rPr lang="fi-FI" sz="1200" err="1">
                <a:solidFill>
                  <a:schemeClr val="bg1">
                    <a:lumMod val="75000"/>
                  </a:schemeClr>
                </a:solidFill>
              </a:rPr>
              <a:t>cus</a:t>
            </a:r>
            <a:r>
              <a:rPr lang="fi-FI" sz="1200">
                <a:solidFill>
                  <a:schemeClr val="bg1">
                    <a:lumMod val="75000"/>
                  </a:schemeClr>
                </a:solidFill>
              </a:rPr>
              <a:t> </a:t>
            </a:r>
            <a:r>
              <a:rPr lang="fi-FI" sz="1200" err="1">
                <a:solidFill>
                  <a:schemeClr val="bg1">
                    <a:lumMod val="75000"/>
                  </a:schemeClr>
                </a:solidFill>
              </a:rPr>
              <a:t>est</a:t>
            </a:r>
            <a:r>
              <a:rPr lang="fi-FI" sz="1200">
                <a:solidFill>
                  <a:schemeClr val="bg1">
                    <a:lumMod val="75000"/>
                  </a:schemeClr>
                </a:solidFill>
              </a:rPr>
              <a:t> </a:t>
            </a:r>
            <a:r>
              <a:rPr lang="fi-FI" sz="1200" err="1">
                <a:solidFill>
                  <a:schemeClr val="bg1">
                    <a:lumMod val="75000"/>
                  </a:schemeClr>
                </a:solidFill>
              </a:rPr>
              <a:t>ommoluptiat</a:t>
            </a:r>
            <a:r>
              <a:rPr lang="fi-FI" sz="1200">
                <a:solidFill>
                  <a:schemeClr val="bg1">
                    <a:lumMod val="75000"/>
                  </a:schemeClr>
                </a:solidFill>
              </a:rPr>
              <a:t>.]</a:t>
            </a:r>
          </a:p>
          <a:p>
            <a:pPr>
              <a:spcBef>
                <a:spcPts val="1500"/>
              </a:spcBef>
            </a:pPr>
            <a:r>
              <a:rPr lang="fi-FI" sz="1500" b="1"/>
              <a:t>2. [Todettu kehittämistoimenpide]</a:t>
            </a:r>
          </a:p>
          <a:p>
            <a:pPr>
              <a:spcBef>
                <a:spcPts val="900"/>
              </a:spcBef>
            </a:pPr>
            <a:r>
              <a:rPr lang="fi-FI" sz="1200">
                <a:solidFill>
                  <a:schemeClr val="bg1">
                    <a:lumMod val="75000"/>
                  </a:schemeClr>
                </a:solidFill>
              </a:rPr>
              <a:t>[</a:t>
            </a:r>
            <a:r>
              <a:rPr lang="fi-FI" sz="1200" err="1">
                <a:solidFill>
                  <a:schemeClr val="bg1">
                    <a:lumMod val="75000"/>
                  </a:schemeClr>
                </a:solidFill>
              </a:rPr>
              <a:t>Derumquam</a:t>
            </a:r>
            <a:r>
              <a:rPr lang="fi-FI" sz="1200">
                <a:solidFill>
                  <a:schemeClr val="bg1">
                    <a:lumMod val="75000"/>
                  </a:schemeClr>
                </a:solidFill>
              </a:rPr>
              <a:t> </a:t>
            </a:r>
            <a:r>
              <a:rPr lang="fi-FI" sz="1200" err="1">
                <a:solidFill>
                  <a:schemeClr val="bg1">
                    <a:lumMod val="75000"/>
                  </a:schemeClr>
                </a:solidFill>
              </a:rPr>
              <a:t>dem</a:t>
            </a:r>
            <a:r>
              <a:rPr lang="fi-FI" sz="1200">
                <a:solidFill>
                  <a:schemeClr val="bg1">
                    <a:lumMod val="75000"/>
                  </a:schemeClr>
                </a:solidFill>
              </a:rPr>
              <a:t> </a:t>
            </a:r>
            <a:r>
              <a:rPr lang="fi-FI" sz="1200" err="1">
                <a:solidFill>
                  <a:schemeClr val="bg1">
                    <a:lumMod val="75000"/>
                  </a:schemeClr>
                </a:solidFill>
              </a:rPr>
              <a:t>que</a:t>
            </a:r>
            <a:r>
              <a:rPr lang="fi-FI" sz="1200">
                <a:solidFill>
                  <a:schemeClr val="bg1">
                    <a:lumMod val="75000"/>
                  </a:schemeClr>
                </a:solidFill>
              </a:rPr>
              <a:t> </a:t>
            </a:r>
            <a:r>
              <a:rPr lang="fi-FI" sz="1200" err="1">
                <a:solidFill>
                  <a:schemeClr val="bg1">
                    <a:lumMod val="75000"/>
                  </a:schemeClr>
                </a:solidFill>
              </a:rPr>
              <a:t>necto</a:t>
            </a:r>
            <a:r>
              <a:rPr lang="fi-FI" sz="1200">
                <a:solidFill>
                  <a:schemeClr val="bg1">
                    <a:lumMod val="75000"/>
                  </a:schemeClr>
                </a:solidFill>
              </a:rPr>
              <a:t> et </a:t>
            </a:r>
            <a:r>
              <a:rPr lang="fi-FI" sz="1200" err="1">
                <a:solidFill>
                  <a:schemeClr val="bg1">
                    <a:lumMod val="75000"/>
                  </a:schemeClr>
                </a:solidFill>
              </a:rPr>
              <a:t>int</a:t>
            </a:r>
            <a:r>
              <a:rPr lang="fi-FI" sz="1200">
                <a:solidFill>
                  <a:schemeClr val="bg1">
                    <a:lumMod val="75000"/>
                  </a:schemeClr>
                </a:solidFill>
              </a:rPr>
              <a:t> </a:t>
            </a:r>
            <a:r>
              <a:rPr lang="fi-FI" sz="1200" err="1">
                <a:solidFill>
                  <a:schemeClr val="bg1">
                    <a:lumMod val="75000"/>
                  </a:schemeClr>
                </a:solidFill>
              </a:rPr>
              <a:t>odissum</a:t>
            </a:r>
            <a:r>
              <a:rPr lang="fi-FI" sz="1200">
                <a:solidFill>
                  <a:schemeClr val="bg1">
                    <a:lumMod val="75000"/>
                  </a:schemeClr>
                </a:solidFill>
              </a:rPr>
              <a:t> </a:t>
            </a:r>
            <a:r>
              <a:rPr lang="fi-FI" sz="1200" err="1">
                <a:solidFill>
                  <a:schemeClr val="bg1">
                    <a:lumMod val="75000"/>
                  </a:schemeClr>
                </a:solidFill>
              </a:rPr>
              <a:t>enduciis</a:t>
            </a:r>
            <a:r>
              <a:rPr lang="fi-FI" sz="1200">
                <a:solidFill>
                  <a:schemeClr val="bg1">
                    <a:lumMod val="75000"/>
                  </a:schemeClr>
                </a:solidFill>
              </a:rPr>
              <a:t> </a:t>
            </a:r>
            <a:r>
              <a:rPr lang="fi-FI" sz="1200" err="1">
                <a:solidFill>
                  <a:schemeClr val="bg1">
                    <a:lumMod val="75000"/>
                  </a:schemeClr>
                </a:solidFill>
              </a:rPr>
              <a:t>vellaboratem</a:t>
            </a:r>
            <a:r>
              <a:rPr lang="fi-FI" sz="1200">
                <a:solidFill>
                  <a:schemeClr val="bg1">
                    <a:lumMod val="75000"/>
                  </a:schemeClr>
                </a:solidFill>
              </a:rPr>
              <a:t> </a:t>
            </a:r>
            <a:r>
              <a:rPr lang="fi-FI" sz="1200" err="1">
                <a:solidFill>
                  <a:schemeClr val="bg1">
                    <a:lumMod val="75000"/>
                  </a:schemeClr>
                </a:solidFill>
              </a:rPr>
              <a:t>enis</a:t>
            </a:r>
            <a:r>
              <a:rPr lang="fi-FI" sz="1200">
                <a:solidFill>
                  <a:schemeClr val="bg1">
                    <a:lumMod val="75000"/>
                  </a:schemeClr>
                </a:solidFill>
              </a:rPr>
              <a:t> id </a:t>
            </a:r>
            <a:r>
              <a:rPr lang="fi-FI" sz="1200" err="1">
                <a:solidFill>
                  <a:schemeClr val="bg1">
                    <a:lumMod val="75000"/>
                  </a:schemeClr>
                </a:solidFill>
              </a:rPr>
              <a:t>quundem</a:t>
            </a:r>
            <a:r>
              <a:rPr lang="fi-FI" sz="1200">
                <a:solidFill>
                  <a:schemeClr val="bg1">
                    <a:lumMod val="75000"/>
                  </a:schemeClr>
                </a:solidFill>
              </a:rPr>
              <a:t> </a:t>
            </a:r>
            <a:r>
              <a:rPr lang="fi-FI" sz="1200" err="1">
                <a:solidFill>
                  <a:schemeClr val="bg1">
                    <a:lumMod val="75000"/>
                  </a:schemeClr>
                </a:solidFill>
              </a:rPr>
              <a:t>porenis</a:t>
            </a:r>
            <a:r>
              <a:rPr lang="fi-FI" sz="1200">
                <a:solidFill>
                  <a:schemeClr val="bg1">
                    <a:lumMod val="75000"/>
                  </a:schemeClr>
                </a:solidFill>
              </a:rPr>
              <a:t> </a:t>
            </a:r>
            <a:r>
              <a:rPr lang="fi-FI" sz="1200" err="1">
                <a:solidFill>
                  <a:schemeClr val="bg1">
                    <a:lumMod val="75000"/>
                  </a:schemeClr>
                </a:solidFill>
              </a:rPr>
              <a:t>ditia</a:t>
            </a:r>
            <a:r>
              <a:rPr lang="fi-FI" sz="1200">
                <a:solidFill>
                  <a:schemeClr val="bg1">
                    <a:lumMod val="75000"/>
                  </a:schemeClr>
                </a:solidFill>
              </a:rPr>
              <a:t> is </a:t>
            </a:r>
            <a:r>
              <a:rPr lang="fi-FI" sz="1200" err="1">
                <a:solidFill>
                  <a:schemeClr val="bg1">
                    <a:lumMod val="75000"/>
                  </a:schemeClr>
                </a:solidFill>
              </a:rPr>
              <a:t>sit</a:t>
            </a:r>
            <a:r>
              <a:rPr lang="fi-FI" sz="1200">
                <a:solidFill>
                  <a:schemeClr val="bg1">
                    <a:lumMod val="75000"/>
                  </a:schemeClr>
                </a:solidFill>
              </a:rPr>
              <a:t>, </a:t>
            </a:r>
            <a:r>
              <a:rPr lang="fi-FI" sz="1200" err="1">
                <a:solidFill>
                  <a:schemeClr val="bg1">
                    <a:lumMod val="75000"/>
                  </a:schemeClr>
                </a:solidFill>
              </a:rPr>
              <a:t>omniendus</a:t>
            </a:r>
            <a:r>
              <a:rPr lang="fi-FI" sz="1200">
                <a:solidFill>
                  <a:schemeClr val="bg1">
                    <a:lumMod val="75000"/>
                  </a:schemeClr>
                </a:solidFill>
              </a:rPr>
              <a:t> </a:t>
            </a:r>
            <a:r>
              <a:rPr lang="fi-FI" sz="1200" err="1">
                <a:solidFill>
                  <a:schemeClr val="bg1">
                    <a:lumMod val="75000"/>
                  </a:schemeClr>
                </a:solidFill>
              </a:rPr>
              <a:t>magnis</a:t>
            </a:r>
            <a:r>
              <a:rPr lang="fi-FI" sz="1200">
                <a:solidFill>
                  <a:schemeClr val="bg1">
                    <a:lumMod val="75000"/>
                  </a:schemeClr>
                </a:solidFill>
              </a:rPr>
              <a:t> </a:t>
            </a:r>
            <a:r>
              <a:rPr lang="fi-FI" sz="1200" err="1">
                <a:solidFill>
                  <a:schemeClr val="bg1">
                    <a:lumMod val="75000"/>
                  </a:schemeClr>
                </a:solidFill>
              </a:rPr>
              <a:t>remoditiis</a:t>
            </a:r>
            <a:r>
              <a:rPr lang="fi-FI" sz="1200">
                <a:solidFill>
                  <a:schemeClr val="bg1">
                    <a:lumMod val="75000"/>
                  </a:schemeClr>
                </a:solidFill>
              </a:rPr>
              <a:t> cum </a:t>
            </a:r>
            <a:r>
              <a:rPr lang="fi-FI" sz="1200" err="1">
                <a:solidFill>
                  <a:schemeClr val="bg1">
                    <a:lumMod val="75000"/>
                  </a:schemeClr>
                </a:solidFill>
              </a:rPr>
              <a:t>qui</a:t>
            </a:r>
            <a:r>
              <a:rPr lang="fi-FI" sz="1200">
                <a:solidFill>
                  <a:schemeClr val="bg1">
                    <a:lumMod val="75000"/>
                  </a:schemeClr>
                </a:solidFill>
              </a:rPr>
              <a:t> </a:t>
            </a:r>
            <a:r>
              <a:rPr lang="fi-FI" sz="1200" err="1">
                <a:solidFill>
                  <a:schemeClr val="bg1">
                    <a:lumMod val="75000"/>
                  </a:schemeClr>
                </a:solidFill>
              </a:rPr>
              <a:t>od</a:t>
            </a:r>
            <a:r>
              <a:rPr lang="fi-FI" sz="1200">
                <a:solidFill>
                  <a:schemeClr val="bg1">
                    <a:lumMod val="75000"/>
                  </a:schemeClr>
                </a:solidFill>
              </a:rPr>
              <a:t> </a:t>
            </a:r>
            <a:r>
              <a:rPr lang="fi-FI" sz="1200" err="1">
                <a:solidFill>
                  <a:schemeClr val="bg1">
                    <a:lumMod val="75000"/>
                  </a:schemeClr>
                </a:solidFill>
              </a:rPr>
              <a:t>quaes</a:t>
            </a:r>
            <a:r>
              <a:rPr lang="fi-FI" sz="1200">
                <a:solidFill>
                  <a:schemeClr val="bg1">
                    <a:lumMod val="75000"/>
                  </a:schemeClr>
                </a:solidFill>
              </a:rPr>
              <a:t> ex et, </a:t>
            </a:r>
            <a:r>
              <a:rPr lang="fi-FI" sz="1200" err="1">
                <a:solidFill>
                  <a:schemeClr val="bg1">
                    <a:lumMod val="75000"/>
                  </a:schemeClr>
                </a:solidFill>
              </a:rPr>
              <a:t>sitaquunt</a:t>
            </a:r>
            <a:r>
              <a:rPr lang="fi-FI" sz="1200">
                <a:solidFill>
                  <a:schemeClr val="bg1">
                    <a:lumMod val="75000"/>
                  </a:schemeClr>
                </a:solidFill>
              </a:rPr>
              <a:t>, </a:t>
            </a:r>
            <a:r>
              <a:rPr lang="fi-FI" sz="1200" err="1">
                <a:solidFill>
                  <a:schemeClr val="bg1">
                    <a:lumMod val="75000"/>
                  </a:schemeClr>
                </a:solidFill>
              </a:rPr>
              <a:t>undisqui</a:t>
            </a:r>
            <a:r>
              <a:rPr lang="fi-FI" sz="1200">
                <a:solidFill>
                  <a:schemeClr val="bg1">
                    <a:lumMod val="75000"/>
                  </a:schemeClr>
                </a:solidFill>
              </a:rPr>
              <a:t> am </a:t>
            </a:r>
            <a:r>
              <a:rPr lang="fi-FI" sz="1200" err="1">
                <a:solidFill>
                  <a:schemeClr val="bg1">
                    <a:lumMod val="75000"/>
                  </a:schemeClr>
                </a:solidFill>
              </a:rPr>
              <a:t>aut</a:t>
            </a:r>
            <a:r>
              <a:rPr lang="fi-FI" sz="1200">
                <a:solidFill>
                  <a:schemeClr val="bg1">
                    <a:lumMod val="75000"/>
                  </a:schemeClr>
                </a:solidFill>
              </a:rPr>
              <a:t> </a:t>
            </a:r>
            <a:r>
              <a:rPr lang="fi-FI" sz="1200" err="1">
                <a:solidFill>
                  <a:schemeClr val="bg1">
                    <a:lumMod val="75000"/>
                  </a:schemeClr>
                </a:solidFill>
              </a:rPr>
              <a:t>occus</a:t>
            </a:r>
            <a:r>
              <a:rPr lang="fi-FI" sz="1200">
                <a:solidFill>
                  <a:schemeClr val="bg1">
                    <a:lumMod val="75000"/>
                  </a:schemeClr>
                </a:solidFill>
              </a:rPr>
              <a:t> </a:t>
            </a:r>
            <a:r>
              <a:rPr lang="fi-FI" sz="1200" err="1">
                <a:solidFill>
                  <a:schemeClr val="bg1">
                    <a:lumMod val="75000"/>
                  </a:schemeClr>
                </a:solidFill>
              </a:rPr>
              <a:t>sequisquia</a:t>
            </a:r>
            <a:r>
              <a:rPr lang="fi-FI" sz="1200">
                <a:solidFill>
                  <a:schemeClr val="bg1">
                    <a:lumMod val="75000"/>
                  </a:schemeClr>
                </a:solidFill>
              </a:rPr>
              <a:t> </a:t>
            </a:r>
            <a:r>
              <a:rPr lang="fi-FI" sz="1200" err="1">
                <a:solidFill>
                  <a:schemeClr val="bg1">
                    <a:lumMod val="75000"/>
                  </a:schemeClr>
                </a:solidFill>
              </a:rPr>
              <a:t>dolum</a:t>
            </a:r>
            <a:r>
              <a:rPr lang="fi-FI" sz="1200">
                <a:solidFill>
                  <a:schemeClr val="bg1">
                    <a:lumMod val="75000"/>
                  </a:schemeClr>
                </a:solidFill>
              </a:rPr>
              <a:t> </a:t>
            </a:r>
            <a:r>
              <a:rPr lang="fi-FI" sz="1200" err="1">
                <a:solidFill>
                  <a:schemeClr val="bg1">
                    <a:lumMod val="75000"/>
                  </a:schemeClr>
                </a:solidFill>
              </a:rPr>
              <a:t>dissequi</a:t>
            </a:r>
            <a:r>
              <a:rPr lang="fi-FI" sz="1200">
                <a:solidFill>
                  <a:schemeClr val="bg1">
                    <a:lumMod val="75000"/>
                  </a:schemeClr>
                </a:solidFill>
              </a:rPr>
              <a:t> </a:t>
            </a:r>
            <a:r>
              <a:rPr lang="fi-FI" sz="1200" err="1">
                <a:solidFill>
                  <a:schemeClr val="bg1">
                    <a:lumMod val="75000"/>
                  </a:schemeClr>
                </a:solidFill>
              </a:rPr>
              <a:t>cus</a:t>
            </a:r>
            <a:r>
              <a:rPr lang="fi-FI" sz="1200">
                <a:solidFill>
                  <a:schemeClr val="bg1">
                    <a:lumMod val="75000"/>
                  </a:schemeClr>
                </a:solidFill>
              </a:rPr>
              <a:t> </a:t>
            </a:r>
            <a:r>
              <a:rPr lang="fi-FI" sz="1200" err="1">
                <a:solidFill>
                  <a:schemeClr val="bg1">
                    <a:lumMod val="75000"/>
                  </a:schemeClr>
                </a:solidFill>
              </a:rPr>
              <a:t>est</a:t>
            </a:r>
            <a:r>
              <a:rPr lang="fi-FI" sz="1200">
                <a:solidFill>
                  <a:schemeClr val="bg1">
                    <a:lumMod val="75000"/>
                  </a:schemeClr>
                </a:solidFill>
              </a:rPr>
              <a:t>]</a:t>
            </a:r>
          </a:p>
          <a:p>
            <a:pPr>
              <a:spcBef>
                <a:spcPts val="1500"/>
              </a:spcBef>
            </a:pPr>
            <a:r>
              <a:rPr lang="fi-FI" sz="1500" b="1"/>
              <a:t>3. [Todettu kehittämistoimenpide]</a:t>
            </a:r>
          </a:p>
          <a:p>
            <a:pPr>
              <a:spcBef>
                <a:spcPts val="900"/>
              </a:spcBef>
            </a:pPr>
            <a:r>
              <a:rPr lang="fi-FI" sz="1200">
                <a:solidFill>
                  <a:schemeClr val="bg1">
                    <a:lumMod val="75000"/>
                  </a:schemeClr>
                </a:solidFill>
              </a:rPr>
              <a:t>[</a:t>
            </a:r>
            <a:r>
              <a:rPr lang="fi-FI" sz="1200" err="1">
                <a:solidFill>
                  <a:schemeClr val="bg1">
                    <a:lumMod val="75000"/>
                  </a:schemeClr>
                </a:solidFill>
              </a:rPr>
              <a:t>Derumquam</a:t>
            </a:r>
            <a:r>
              <a:rPr lang="fi-FI" sz="1200">
                <a:solidFill>
                  <a:schemeClr val="bg1">
                    <a:lumMod val="75000"/>
                  </a:schemeClr>
                </a:solidFill>
              </a:rPr>
              <a:t> </a:t>
            </a:r>
            <a:r>
              <a:rPr lang="fi-FI" sz="1200" err="1">
                <a:solidFill>
                  <a:schemeClr val="bg1">
                    <a:lumMod val="75000"/>
                  </a:schemeClr>
                </a:solidFill>
              </a:rPr>
              <a:t>dem</a:t>
            </a:r>
            <a:r>
              <a:rPr lang="fi-FI" sz="1200">
                <a:solidFill>
                  <a:schemeClr val="bg1">
                    <a:lumMod val="75000"/>
                  </a:schemeClr>
                </a:solidFill>
              </a:rPr>
              <a:t> </a:t>
            </a:r>
            <a:r>
              <a:rPr lang="fi-FI" sz="1200" err="1">
                <a:solidFill>
                  <a:schemeClr val="bg1">
                    <a:lumMod val="75000"/>
                  </a:schemeClr>
                </a:solidFill>
              </a:rPr>
              <a:t>que</a:t>
            </a:r>
            <a:r>
              <a:rPr lang="fi-FI" sz="1200">
                <a:solidFill>
                  <a:schemeClr val="bg1">
                    <a:lumMod val="75000"/>
                  </a:schemeClr>
                </a:solidFill>
              </a:rPr>
              <a:t> </a:t>
            </a:r>
            <a:r>
              <a:rPr lang="fi-FI" sz="1200" err="1">
                <a:solidFill>
                  <a:schemeClr val="bg1">
                    <a:lumMod val="75000"/>
                  </a:schemeClr>
                </a:solidFill>
              </a:rPr>
              <a:t>necto</a:t>
            </a:r>
            <a:r>
              <a:rPr lang="fi-FI" sz="1200">
                <a:solidFill>
                  <a:schemeClr val="bg1">
                    <a:lumMod val="75000"/>
                  </a:schemeClr>
                </a:solidFill>
              </a:rPr>
              <a:t> et </a:t>
            </a:r>
            <a:r>
              <a:rPr lang="fi-FI" sz="1200" err="1">
                <a:solidFill>
                  <a:schemeClr val="bg1">
                    <a:lumMod val="75000"/>
                  </a:schemeClr>
                </a:solidFill>
              </a:rPr>
              <a:t>int</a:t>
            </a:r>
            <a:r>
              <a:rPr lang="fi-FI" sz="1200">
                <a:solidFill>
                  <a:schemeClr val="bg1">
                    <a:lumMod val="75000"/>
                  </a:schemeClr>
                </a:solidFill>
              </a:rPr>
              <a:t> </a:t>
            </a:r>
            <a:r>
              <a:rPr lang="fi-FI" sz="1200" err="1">
                <a:solidFill>
                  <a:schemeClr val="bg1">
                    <a:lumMod val="75000"/>
                  </a:schemeClr>
                </a:solidFill>
              </a:rPr>
              <a:t>odissum</a:t>
            </a:r>
            <a:r>
              <a:rPr lang="fi-FI" sz="1200">
                <a:solidFill>
                  <a:schemeClr val="bg1">
                    <a:lumMod val="75000"/>
                  </a:schemeClr>
                </a:solidFill>
              </a:rPr>
              <a:t> </a:t>
            </a:r>
            <a:r>
              <a:rPr lang="fi-FI" sz="1200" err="1">
                <a:solidFill>
                  <a:schemeClr val="bg1">
                    <a:lumMod val="75000"/>
                  </a:schemeClr>
                </a:solidFill>
              </a:rPr>
              <a:t>enduciis</a:t>
            </a:r>
            <a:r>
              <a:rPr lang="fi-FI" sz="1200">
                <a:solidFill>
                  <a:schemeClr val="bg1">
                    <a:lumMod val="75000"/>
                  </a:schemeClr>
                </a:solidFill>
              </a:rPr>
              <a:t> </a:t>
            </a:r>
            <a:r>
              <a:rPr lang="fi-FI" sz="1200" err="1">
                <a:solidFill>
                  <a:schemeClr val="bg1">
                    <a:lumMod val="75000"/>
                  </a:schemeClr>
                </a:solidFill>
              </a:rPr>
              <a:t>vellaboratem</a:t>
            </a:r>
            <a:r>
              <a:rPr lang="fi-FI" sz="1200">
                <a:solidFill>
                  <a:schemeClr val="bg1">
                    <a:lumMod val="75000"/>
                  </a:schemeClr>
                </a:solidFill>
              </a:rPr>
              <a:t> </a:t>
            </a:r>
            <a:r>
              <a:rPr lang="fi-FI" sz="1200" err="1">
                <a:solidFill>
                  <a:schemeClr val="bg1">
                    <a:lumMod val="75000"/>
                  </a:schemeClr>
                </a:solidFill>
              </a:rPr>
              <a:t>enis</a:t>
            </a:r>
            <a:r>
              <a:rPr lang="fi-FI" sz="1200">
                <a:solidFill>
                  <a:schemeClr val="bg1">
                    <a:lumMod val="75000"/>
                  </a:schemeClr>
                </a:solidFill>
              </a:rPr>
              <a:t> id </a:t>
            </a:r>
            <a:r>
              <a:rPr lang="fi-FI" sz="1200" err="1">
                <a:solidFill>
                  <a:schemeClr val="bg1">
                    <a:lumMod val="75000"/>
                  </a:schemeClr>
                </a:solidFill>
              </a:rPr>
              <a:t>quundem</a:t>
            </a:r>
            <a:r>
              <a:rPr lang="fi-FI" sz="1200">
                <a:solidFill>
                  <a:schemeClr val="bg1">
                    <a:lumMod val="75000"/>
                  </a:schemeClr>
                </a:solidFill>
              </a:rPr>
              <a:t> </a:t>
            </a:r>
            <a:r>
              <a:rPr lang="fi-FI" sz="1200" err="1">
                <a:solidFill>
                  <a:schemeClr val="bg1">
                    <a:lumMod val="75000"/>
                  </a:schemeClr>
                </a:solidFill>
              </a:rPr>
              <a:t>porenis</a:t>
            </a:r>
            <a:r>
              <a:rPr lang="fi-FI" sz="1200">
                <a:solidFill>
                  <a:schemeClr val="bg1">
                    <a:lumMod val="75000"/>
                  </a:schemeClr>
                </a:solidFill>
              </a:rPr>
              <a:t> </a:t>
            </a:r>
            <a:r>
              <a:rPr lang="fi-FI" sz="1200" err="1">
                <a:solidFill>
                  <a:schemeClr val="bg1">
                    <a:lumMod val="75000"/>
                  </a:schemeClr>
                </a:solidFill>
              </a:rPr>
              <a:t>ditia</a:t>
            </a:r>
            <a:r>
              <a:rPr lang="fi-FI" sz="1200">
                <a:solidFill>
                  <a:schemeClr val="bg1">
                    <a:lumMod val="75000"/>
                  </a:schemeClr>
                </a:solidFill>
              </a:rPr>
              <a:t> is </a:t>
            </a:r>
            <a:r>
              <a:rPr lang="fi-FI" sz="1200" err="1">
                <a:solidFill>
                  <a:schemeClr val="bg1">
                    <a:lumMod val="75000"/>
                  </a:schemeClr>
                </a:solidFill>
              </a:rPr>
              <a:t>sit</a:t>
            </a:r>
            <a:r>
              <a:rPr lang="fi-FI" sz="1200">
                <a:solidFill>
                  <a:schemeClr val="bg1">
                    <a:lumMod val="75000"/>
                  </a:schemeClr>
                </a:solidFill>
              </a:rPr>
              <a:t>, </a:t>
            </a:r>
            <a:r>
              <a:rPr lang="fi-FI" sz="1200" err="1">
                <a:solidFill>
                  <a:schemeClr val="bg1">
                    <a:lumMod val="75000"/>
                  </a:schemeClr>
                </a:solidFill>
              </a:rPr>
              <a:t>omniendus</a:t>
            </a:r>
            <a:r>
              <a:rPr lang="fi-FI" sz="1200">
                <a:solidFill>
                  <a:schemeClr val="bg1">
                    <a:lumMod val="75000"/>
                  </a:schemeClr>
                </a:solidFill>
              </a:rPr>
              <a:t> </a:t>
            </a:r>
            <a:r>
              <a:rPr lang="fi-FI" sz="1200" err="1">
                <a:solidFill>
                  <a:schemeClr val="bg1">
                    <a:lumMod val="75000"/>
                  </a:schemeClr>
                </a:solidFill>
              </a:rPr>
              <a:t>magnis</a:t>
            </a:r>
            <a:r>
              <a:rPr lang="fi-FI" sz="1200">
                <a:solidFill>
                  <a:schemeClr val="bg1">
                    <a:lumMod val="75000"/>
                  </a:schemeClr>
                </a:solidFill>
              </a:rPr>
              <a:t> </a:t>
            </a:r>
            <a:r>
              <a:rPr lang="fi-FI" sz="1200" err="1">
                <a:solidFill>
                  <a:schemeClr val="bg1">
                    <a:lumMod val="75000"/>
                  </a:schemeClr>
                </a:solidFill>
              </a:rPr>
              <a:t>remoditiis</a:t>
            </a:r>
            <a:r>
              <a:rPr lang="fi-FI" sz="1200">
                <a:solidFill>
                  <a:schemeClr val="bg1">
                    <a:lumMod val="75000"/>
                  </a:schemeClr>
                </a:solidFill>
              </a:rPr>
              <a:t> cum </a:t>
            </a:r>
            <a:r>
              <a:rPr lang="fi-FI" sz="1200" err="1">
                <a:solidFill>
                  <a:schemeClr val="bg1">
                    <a:lumMod val="75000"/>
                  </a:schemeClr>
                </a:solidFill>
              </a:rPr>
              <a:t>qui</a:t>
            </a:r>
            <a:r>
              <a:rPr lang="fi-FI" sz="1200">
                <a:solidFill>
                  <a:schemeClr val="bg1">
                    <a:lumMod val="75000"/>
                  </a:schemeClr>
                </a:solidFill>
              </a:rPr>
              <a:t> </a:t>
            </a:r>
            <a:r>
              <a:rPr lang="fi-FI" sz="1200" err="1">
                <a:solidFill>
                  <a:schemeClr val="bg1">
                    <a:lumMod val="75000"/>
                  </a:schemeClr>
                </a:solidFill>
              </a:rPr>
              <a:t>od</a:t>
            </a:r>
            <a:r>
              <a:rPr lang="fi-FI" sz="1200">
                <a:solidFill>
                  <a:schemeClr val="bg1">
                    <a:lumMod val="75000"/>
                  </a:schemeClr>
                </a:solidFill>
              </a:rPr>
              <a:t> </a:t>
            </a:r>
            <a:r>
              <a:rPr lang="fi-FI" sz="1200" err="1">
                <a:solidFill>
                  <a:schemeClr val="bg1">
                    <a:lumMod val="75000"/>
                  </a:schemeClr>
                </a:solidFill>
              </a:rPr>
              <a:t>quaes</a:t>
            </a:r>
            <a:r>
              <a:rPr lang="fi-FI" sz="1200">
                <a:solidFill>
                  <a:schemeClr val="bg1">
                    <a:lumMod val="75000"/>
                  </a:schemeClr>
                </a:solidFill>
              </a:rPr>
              <a:t> ex et, </a:t>
            </a:r>
            <a:r>
              <a:rPr lang="fi-FI" sz="1200" err="1">
                <a:solidFill>
                  <a:schemeClr val="bg1">
                    <a:lumMod val="75000"/>
                  </a:schemeClr>
                </a:solidFill>
              </a:rPr>
              <a:t>sitaquunt</a:t>
            </a:r>
            <a:r>
              <a:rPr lang="fi-FI" sz="1200">
                <a:solidFill>
                  <a:schemeClr val="bg1">
                    <a:lumMod val="75000"/>
                  </a:schemeClr>
                </a:solidFill>
              </a:rPr>
              <a:t>, </a:t>
            </a:r>
            <a:r>
              <a:rPr lang="fi-FI" sz="1200" err="1">
                <a:solidFill>
                  <a:schemeClr val="bg1">
                    <a:lumMod val="75000"/>
                  </a:schemeClr>
                </a:solidFill>
              </a:rPr>
              <a:t>undisqui</a:t>
            </a:r>
            <a:r>
              <a:rPr lang="fi-FI" sz="1200">
                <a:solidFill>
                  <a:schemeClr val="bg1">
                    <a:lumMod val="75000"/>
                  </a:schemeClr>
                </a:solidFill>
              </a:rPr>
              <a:t> am </a:t>
            </a:r>
            <a:r>
              <a:rPr lang="fi-FI" sz="1200" err="1">
                <a:solidFill>
                  <a:schemeClr val="bg1">
                    <a:lumMod val="75000"/>
                  </a:schemeClr>
                </a:solidFill>
              </a:rPr>
              <a:t>aut</a:t>
            </a:r>
            <a:r>
              <a:rPr lang="fi-FI" sz="1200">
                <a:solidFill>
                  <a:schemeClr val="bg1">
                    <a:lumMod val="75000"/>
                  </a:schemeClr>
                </a:solidFill>
              </a:rPr>
              <a:t> </a:t>
            </a:r>
            <a:r>
              <a:rPr lang="fi-FI" sz="1200" err="1">
                <a:solidFill>
                  <a:schemeClr val="bg1">
                    <a:lumMod val="75000"/>
                  </a:schemeClr>
                </a:solidFill>
              </a:rPr>
              <a:t>occus</a:t>
            </a:r>
            <a:r>
              <a:rPr lang="fi-FI" sz="1200">
                <a:solidFill>
                  <a:schemeClr val="bg1">
                    <a:lumMod val="75000"/>
                  </a:schemeClr>
                </a:solidFill>
              </a:rPr>
              <a:t> </a:t>
            </a:r>
            <a:r>
              <a:rPr lang="fi-FI" sz="1200" err="1">
                <a:solidFill>
                  <a:schemeClr val="bg1">
                    <a:lumMod val="75000"/>
                  </a:schemeClr>
                </a:solidFill>
              </a:rPr>
              <a:t>sequisquia</a:t>
            </a:r>
            <a:r>
              <a:rPr lang="fi-FI" sz="1200">
                <a:solidFill>
                  <a:schemeClr val="bg1">
                    <a:lumMod val="75000"/>
                  </a:schemeClr>
                </a:solidFill>
              </a:rPr>
              <a:t> </a:t>
            </a:r>
            <a:r>
              <a:rPr lang="fi-FI" sz="1200" err="1">
                <a:solidFill>
                  <a:schemeClr val="bg1">
                    <a:lumMod val="75000"/>
                  </a:schemeClr>
                </a:solidFill>
              </a:rPr>
              <a:t>dolum</a:t>
            </a:r>
            <a:r>
              <a:rPr lang="fi-FI" sz="1200">
                <a:solidFill>
                  <a:schemeClr val="bg1">
                    <a:lumMod val="75000"/>
                  </a:schemeClr>
                </a:solidFill>
              </a:rPr>
              <a:t> </a:t>
            </a:r>
            <a:r>
              <a:rPr lang="fi-FI" sz="1200" err="1">
                <a:solidFill>
                  <a:schemeClr val="bg1">
                    <a:lumMod val="75000"/>
                  </a:schemeClr>
                </a:solidFill>
              </a:rPr>
              <a:t>dissequi</a:t>
            </a:r>
            <a:r>
              <a:rPr lang="fi-FI" sz="1200">
                <a:solidFill>
                  <a:schemeClr val="bg1">
                    <a:lumMod val="75000"/>
                  </a:schemeClr>
                </a:solidFill>
              </a:rPr>
              <a:t> </a:t>
            </a:r>
            <a:r>
              <a:rPr lang="fi-FI" sz="1200" err="1">
                <a:solidFill>
                  <a:schemeClr val="bg1">
                    <a:lumMod val="75000"/>
                  </a:schemeClr>
                </a:solidFill>
              </a:rPr>
              <a:t>cus</a:t>
            </a:r>
            <a:r>
              <a:rPr lang="fi-FI" sz="1200">
                <a:solidFill>
                  <a:schemeClr val="bg1">
                    <a:lumMod val="75000"/>
                  </a:schemeClr>
                </a:solidFill>
              </a:rPr>
              <a:t> </a:t>
            </a:r>
            <a:r>
              <a:rPr lang="fi-FI" sz="1200" err="1">
                <a:solidFill>
                  <a:schemeClr val="bg1">
                    <a:lumMod val="75000"/>
                  </a:schemeClr>
                </a:solidFill>
              </a:rPr>
              <a:t>est</a:t>
            </a:r>
            <a:r>
              <a:rPr lang="fi-FI" sz="1200">
                <a:solidFill>
                  <a:schemeClr val="bg1">
                    <a:lumMod val="75000"/>
                  </a:schemeClr>
                </a:solidFill>
              </a:rPr>
              <a:t>]</a:t>
            </a:r>
            <a:endParaRPr lang="en-FI" sz="1200"/>
          </a:p>
        </p:txBody>
      </p:sp>
      <p:sp>
        <p:nvSpPr>
          <p:cNvPr id="4" name="Rectangle 3">
            <a:extLst>
              <a:ext uri="{FF2B5EF4-FFF2-40B4-BE49-F238E27FC236}">
                <a16:creationId xmlns:a16="http://schemas.microsoft.com/office/drawing/2014/main" id="{17A573CD-4FCD-3457-CED3-1E80AED96CF2}"/>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B59B379-ED69-880D-33D1-7CCDE259FB63}"/>
              </a:ext>
            </a:extLst>
          </p:cNvPr>
          <p:cNvSpPr/>
          <p:nvPr/>
        </p:nvSpPr>
        <p:spPr>
          <a:xfrm>
            <a:off x="7322756" y="6911"/>
            <a:ext cx="2427068" cy="518181"/>
          </a:xfrm>
          <a:prstGeom prst="rect">
            <a:avLst/>
          </a:prstGeom>
          <a:solidFill>
            <a:srgbClr val="FD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7" name="Rectangle 6">
            <a:extLst>
              <a:ext uri="{FF2B5EF4-FFF2-40B4-BE49-F238E27FC236}">
                <a16:creationId xmlns:a16="http://schemas.microsoft.com/office/drawing/2014/main" id="{ECDF4B4B-1B42-6CEF-15BF-7E5F43FA7191}"/>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8" name="Rectangle 7">
            <a:extLst>
              <a:ext uri="{FF2B5EF4-FFF2-40B4-BE49-F238E27FC236}">
                <a16:creationId xmlns:a16="http://schemas.microsoft.com/office/drawing/2014/main" id="{41AE2A90-B7F2-FD15-453A-10AADC8B347A}"/>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3"/>
                </a:solidFill>
                <a:ea typeface="Inter" panose="02000503000000020004" pitchFamily="2" charset="0"/>
              </a:rPr>
              <a:t>Kehittäminen</a:t>
            </a:r>
            <a:br>
              <a:rPr lang="fi-FI" sz="1250" b="1" spc="31">
                <a:solidFill>
                  <a:schemeClr val="accent3"/>
                </a:solidFill>
                <a:ea typeface="Inter" panose="02000503000000020004" pitchFamily="2" charset="0"/>
              </a:rPr>
            </a:br>
            <a:r>
              <a:rPr lang="fi-FI" sz="1250" b="1" spc="31">
                <a:solidFill>
                  <a:schemeClr val="accent3"/>
                </a:solidFill>
                <a:ea typeface="Inter" panose="02000503000000020004" pitchFamily="2" charset="0"/>
              </a:rPr>
              <a:t>&amp; seuranta</a:t>
            </a:r>
          </a:p>
        </p:txBody>
      </p:sp>
      <p:sp>
        <p:nvSpPr>
          <p:cNvPr id="9" name="Rectangle 8">
            <a:extLst>
              <a:ext uri="{FF2B5EF4-FFF2-40B4-BE49-F238E27FC236}">
                <a16:creationId xmlns:a16="http://schemas.microsoft.com/office/drawing/2014/main" id="{E7DEE3A0-929B-9074-79AC-4497BEAE1017}"/>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10" name="Rectangle 9">
            <a:extLst>
              <a:ext uri="{FF2B5EF4-FFF2-40B4-BE49-F238E27FC236}">
                <a16:creationId xmlns:a16="http://schemas.microsoft.com/office/drawing/2014/main" id="{1D4A9F67-A992-8DC5-0197-A404465987D3}"/>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1" name="Rectangle 10">
            <a:extLst>
              <a:ext uri="{FF2B5EF4-FFF2-40B4-BE49-F238E27FC236}">
                <a16:creationId xmlns:a16="http://schemas.microsoft.com/office/drawing/2014/main" id="{EEA9568F-D4A9-AF68-30BE-591082701D59}"/>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2" name="Straight Connector 11">
            <a:extLst>
              <a:ext uri="{FF2B5EF4-FFF2-40B4-BE49-F238E27FC236}">
                <a16:creationId xmlns:a16="http://schemas.microsoft.com/office/drawing/2014/main" id="{9796EECE-5577-3FEF-301D-859EA7C53AFD}"/>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BBC325-4B9E-4E23-FFC9-7AA36DCBF76F}"/>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56CAC2-9BE0-F296-670F-E9CCCDBEFC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5AA46D-31A9-A68A-6185-48E2146FC359}"/>
              </a:ext>
            </a:extLst>
          </p:cNvPr>
          <p:cNvCxnSpPr>
            <a:cxnSpLocks/>
          </p:cNvCxnSpPr>
          <p:nvPr/>
        </p:nvCxnSpPr>
        <p:spPr>
          <a:xfrm>
            <a:off x="9753600" y="0"/>
            <a:ext cx="0" cy="518181"/>
          </a:xfrm>
          <a:prstGeom prst="line">
            <a:avLst/>
          </a:prstGeom>
          <a:ln w="19050" cap="sq">
            <a:no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DCC4E3-9EB7-CC61-323F-BDF9CCCC742E}"/>
              </a:ext>
            </a:extLst>
          </p:cNvPr>
          <p:cNvCxnSpPr>
            <a:cxnSpLocks/>
          </p:cNvCxnSpPr>
          <p:nvPr/>
        </p:nvCxnSpPr>
        <p:spPr>
          <a:xfrm flipH="1">
            <a:off x="9753600" y="518181"/>
            <a:ext cx="2439699"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6A9EDA-BA22-51FB-5E07-C489A64E0136}"/>
              </a:ext>
            </a:extLst>
          </p:cNvPr>
          <p:cNvCxnSpPr>
            <a:cxnSpLocks/>
          </p:cNvCxnSpPr>
          <p:nvPr/>
        </p:nvCxnSpPr>
        <p:spPr>
          <a:xfrm flipH="1">
            <a:off x="-8540" y="516156"/>
            <a:ext cx="7320947"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3" name="Tekstiruutu 12">
            <a:extLst>
              <a:ext uri="{FF2B5EF4-FFF2-40B4-BE49-F238E27FC236}">
                <a16:creationId xmlns:a16="http://schemas.microsoft.com/office/drawing/2014/main" id="{46ECB76C-DF92-558D-F277-FF6F4728C8EA}"/>
              </a:ext>
            </a:extLst>
          </p:cNvPr>
          <p:cNvSpPr txBox="1"/>
          <p:nvPr/>
        </p:nvSpPr>
        <p:spPr>
          <a:xfrm>
            <a:off x="4498127" y="1995190"/>
            <a:ext cx="7282926" cy="369332"/>
          </a:xfrm>
          <a:prstGeom prst="rect">
            <a:avLst/>
          </a:prstGeom>
          <a:noFill/>
        </p:spPr>
        <p:txBody>
          <a:bodyPr wrap="square">
            <a:spAutoFit/>
          </a:bodyPr>
          <a:lstStyle/>
          <a:p>
            <a:pPr>
              <a:spcBef>
                <a:spcPts val="900"/>
              </a:spcBef>
            </a:pPr>
            <a:r>
              <a:rPr lang="fi-FI" b="1"/>
              <a:t>Kehittämissuunnitelma - toimenpiteet</a:t>
            </a:r>
          </a:p>
        </p:txBody>
      </p:sp>
    </p:spTree>
    <p:extLst>
      <p:ext uri="{BB962C8B-B14F-4D97-AF65-F5344CB8AC3E}">
        <p14:creationId xmlns:p14="http://schemas.microsoft.com/office/powerpoint/2010/main" val="2269362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FFBE5D29-F083-A2D0-ABE1-9301CF216195}"/>
              </a:ext>
            </a:extLst>
          </p:cNvPr>
          <p:cNvSpPr>
            <a:spLocks noGrp="1"/>
          </p:cNvSpPr>
          <p:nvPr>
            <p:ph sz="half" idx="1"/>
          </p:nvPr>
        </p:nvSpPr>
        <p:spPr>
          <a:xfrm>
            <a:off x="451413" y="1825625"/>
            <a:ext cx="11289174" cy="3942129"/>
          </a:xfrm>
        </p:spPr>
        <p:txBody>
          <a:bodyPr numCol="2"/>
          <a:lstStyle/>
          <a:p>
            <a:pPr>
              <a:lnSpc>
                <a:spcPct val="107000"/>
              </a:lnSpc>
              <a:spcAft>
                <a:spcPts val="800"/>
              </a:spcAft>
            </a:pPr>
            <a:r>
              <a:rPr lang="fi-FI" dirty="0"/>
              <a:t>Yksikkö seuraa omavalvontasuunnitelmaa tarkistamalla suunnitelman vuosittain. Suunnitelma päivitetään, kun toiminnassa tapahtuu palvelun laatuun ja asiakasturvallisuuteen liittyviä muutoksia tai omavalvonnan säädösten muuttuessa.</a:t>
            </a:r>
            <a:r>
              <a:rPr lang="fi-FI" b="1" dirty="0">
                <a:latin typeface="+mn-lt"/>
              </a:rPr>
              <a:t> Kehittämissuunnitelman toimenpiteiden seuranta tapahtuu kotihoidon yksiköissä. </a:t>
            </a:r>
          </a:p>
          <a:p>
            <a:r>
              <a:rPr lang="fi-FI" dirty="0">
                <a:highlight>
                  <a:srgbClr val="FFFF00"/>
                </a:highlight>
                <a:latin typeface="Arial"/>
                <a:cs typeface="Arial"/>
              </a:rPr>
              <a:t>Lisäksi Eloisan sisäisillä sähköisillä kyselyillä saatetaan kerätä tietoa toiminnasta ja toimintayksiköiden arjesta.</a:t>
            </a:r>
            <a:endParaRPr lang="fi-FI" dirty="0">
              <a:highlight>
                <a:srgbClr val="FFFF00"/>
              </a:highlight>
            </a:endParaRPr>
          </a:p>
          <a:p>
            <a:pPr>
              <a:lnSpc>
                <a:spcPct val="107000"/>
              </a:lnSpc>
              <a:spcAft>
                <a:spcPts val="800"/>
              </a:spcAft>
            </a:pPr>
            <a:r>
              <a:rPr lang="fi-FI" dirty="0"/>
              <a:t>Omavalvontasuunnitelman seurannasta ohjeistetaan tarkemmin </a:t>
            </a:r>
            <a:r>
              <a:rPr lang="fi-FI" b="1" dirty="0"/>
              <a:t>omavalvontaohjelmassa</a:t>
            </a:r>
            <a:r>
              <a:rPr lang="fi-FI" dirty="0"/>
              <a:t>. </a:t>
            </a:r>
            <a:r>
              <a:rPr lang="fi-FI" dirty="0">
                <a:latin typeface="+mn-lt"/>
              </a:rPr>
              <a:t>Ohjelman toteutumisen seurantaan perustuvat havainnot ja niiden perusteella tehtävät toimenpiteet </a:t>
            </a:r>
            <a:r>
              <a:rPr lang="fi-FI" dirty="0">
                <a:highlight>
                  <a:srgbClr val="FFFF00"/>
                </a:highlight>
                <a:latin typeface="+mn-lt"/>
              </a:rPr>
              <a:t>julkaistaan 4 kk </a:t>
            </a:r>
            <a:r>
              <a:rPr lang="fi-FI" dirty="0">
                <a:latin typeface="+mn-lt"/>
              </a:rPr>
              <a:t>välein Eloisan nettisivuilla (1.1.2024 alkaen). </a:t>
            </a:r>
          </a:p>
          <a:p>
            <a:pPr>
              <a:lnSpc>
                <a:spcPct val="107000"/>
              </a:lnSpc>
              <a:spcAft>
                <a:spcPts val="800"/>
              </a:spcAft>
            </a:pPr>
            <a:endParaRPr lang="fi-FI" dirty="0"/>
          </a:p>
          <a:p>
            <a:endParaRPr lang="fi-FI" dirty="0"/>
          </a:p>
        </p:txBody>
      </p:sp>
      <p:sp>
        <p:nvSpPr>
          <p:cNvPr id="29" name="Title 28">
            <a:extLst>
              <a:ext uri="{FF2B5EF4-FFF2-40B4-BE49-F238E27FC236}">
                <a16:creationId xmlns:a16="http://schemas.microsoft.com/office/drawing/2014/main" id="{041005B9-0167-9BF4-D31D-502BF3431146}"/>
              </a:ext>
            </a:extLst>
          </p:cNvPr>
          <p:cNvSpPr>
            <a:spLocks noGrp="1"/>
          </p:cNvSpPr>
          <p:nvPr>
            <p:ph type="title"/>
          </p:nvPr>
        </p:nvSpPr>
        <p:spPr/>
        <p:txBody>
          <a:bodyPr vert="horz"/>
          <a:lstStyle/>
          <a:p>
            <a:r>
              <a:rPr lang="fi-FI"/>
              <a:t>Omavalvontasuunnitelman seuranta</a:t>
            </a:r>
          </a:p>
        </p:txBody>
      </p:sp>
      <p:sp>
        <p:nvSpPr>
          <p:cNvPr id="4" name="Rectangle 3">
            <a:extLst>
              <a:ext uri="{FF2B5EF4-FFF2-40B4-BE49-F238E27FC236}">
                <a16:creationId xmlns:a16="http://schemas.microsoft.com/office/drawing/2014/main" id="{17A573CD-4FCD-3457-CED3-1E80AED96CF2}"/>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B59B379-ED69-880D-33D1-7CCDE259FB63}"/>
              </a:ext>
            </a:extLst>
          </p:cNvPr>
          <p:cNvSpPr/>
          <p:nvPr/>
        </p:nvSpPr>
        <p:spPr>
          <a:xfrm>
            <a:off x="7322756" y="6911"/>
            <a:ext cx="2427068" cy="518181"/>
          </a:xfrm>
          <a:prstGeom prst="rect">
            <a:avLst/>
          </a:prstGeom>
          <a:solidFill>
            <a:srgbClr val="FD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7" name="Rectangle 6">
            <a:extLst>
              <a:ext uri="{FF2B5EF4-FFF2-40B4-BE49-F238E27FC236}">
                <a16:creationId xmlns:a16="http://schemas.microsoft.com/office/drawing/2014/main" id="{ECDF4B4B-1B42-6CEF-15BF-7E5F43FA7191}"/>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8" name="Rectangle 7">
            <a:extLst>
              <a:ext uri="{FF2B5EF4-FFF2-40B4-BE49-F238E27FC236}">
                <a16:creationId xmlns:a16="http://schemas.microsoft.com/office/drawing/2014/main" id="{41AE2A90-B7F2-FD15-453A-10AADC8B347A}"/>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3"/>
                </a:solidFill>
                <a:ea typeface="Inter" panose="02000503000000020004" pitchFamily="2" charset="0"/>
              </a:rPr>
              <a:t>Kehittäminen</a:t>
            </a:r>
            <a:br>
              <a:rPr lang="fi-FI" sz="1250" b="1" spc="31">
                <a:solidFill>
                  <a:schemeClr val="accent3"/>
                </a:solidFill>
                <a:ea typeface="Inter" panose="02000503000000020004" pitchFamily="2" charset="0"/>
              </a:rPr>
            </a:br>
            <a:r>
              <a:rPr lang="fi-FI" sz="1250" b="1" spc="31">
                <a:solidFill>
                  <a:schemeClr val="accent3"/>
                </a:solidFill>
                <a:ea typeface="Inter" panose="02000503000000020004" pitchFamily="2" charset="0"/>
              </a:rPr>
              <a:t>&amp; seuranta</a:t>
            </a:r>
          </a:p>
        </p:txBody>
      </p:sp>
      <p:sp>
        <p:nvSpPr>
          <p:cNvPr id="9" name="Rectangle 8">
            <a:extLst>
              <a:ext uri="{FF2B5EF4-FFF2-40B4-BE49-F238E27FC236}">
                <a16:creationId xmlns:a16="http://schemas.microsoft.com/office/drawing/2014/main" id="{E7DEE3A0-929B-9074-79AC-4497BEAE1017}"/>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10" name="Rectangle 9">
            <a:extLst>
              <a:ext uri="{FF2B5EF4-FFF2-40B4-BE49-F238E27FC236}">
                <a16:creationId xmlns:a16="http://schemas.microsoft.com/office/drawing/2014/main" id="{1D4A9F67-A992-8DC5-0197-A404465987D3}"/>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1" name="Rectangle 10">
            <a:extLst>
              <a:ext uri="{FF2B5EF4-FFF2-40B4-BE49-F238E27FC236}">
                <a16:creationId xmlns:a16="http://schemas.microsoft.com/office/drawing/2014/main" id="{EEA9568F-D4A9-AF68-30BE-591082701D59}"/>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2" name="Straight Connector 11">
            <a:extLst>
              <a:ext uri="{FF2B5EF4-FFF2-40B4-BE49-F238E27FC236}">
                <a16:creationId xmlns:a16="http://schemas.microsoft.com/office/drawing/2014/main" id="{9796EECE-5577-3FEF-301D-859EA7C53AFD}"/>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BBC325-4B9E-4E23-FFC9-7AA36DCBF76F}"/>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56CAC2-9BE0-F296-670F-E9CCCDBEFC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5AA46D-31A9-A68A-6185-48E2146FC359}"/>
              </a:ext>
            </a:extLst>
          </p:cNvPr>
          <p:cNvCxnSpPr>
            <a:cxnSpLocks/>
          </p:cNvCxnSpPr>
          <p:nvPr/>
        </p:nvCxnSpPr>
        <p:spPr>
          <a:xfrm>
            <a:off x="9753600" y="0"/>
            <a:ext cx="0" cy="518181"/>
          </a:xfrm>
          <a:prstGeom prst="line">
            <a:avLst/>
          </a:prstGeom>
          <a:ln w="19050" cap="sq">
            <a:no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DCC4E3-9EB7-CC61-323F-BDF9CCCC742E}"/>
              </a:ext>
            </a:extLst>
          </p:cNvPr>
          <p:cNvCxnSpPr>
            <a:cxnSpLocks/>
          </p:cNvCxnSpPr>
          <p:nvPr/>
        </p:nvCxnSpPr>
        <p:spPr>
          <a:xfrm flipH="1">
            <a:off x="9753600" y="518181"/>
            <a:ext cx="2439699"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6A9EDA-BA22-51FB-5E07-C489A64E0136}"/>
              </a:ext>
            </a:extLst>
          </p:cNvPr>
          <p:cNvCxnSpPr>
            <a:cxnSpLocks/>
          </p:cNvCxnSpPr>
          <p:nvPr/>
        </p:nvCxnSpPr>
        <p:spPr>
          <a:xfrm flipH="1">
            <a:off x="-8540" y="516156"/>
            <a:ext cx="7320947"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FCA869E0-DA00-072E-0CE2-E13715E6E285}"/>
              </a:ext>
            </a:extLst>
          </p:cNvPr>
          <p:cNvSpPr txBox="1"/>
          <p:nvPr/>
        </p:nvSpPr>
        <p:spPr>
          <a:xfrm>
            <a:off x="6684980" y="1825626"/>
            <a:ext cx="4696193" cy="2293614"/>
          </a:xfrm>
          <a:prstGeom prst="rect">
            <a:avLst/>
          </a:prstGeom>
          <a:solidFill>
            <a:schemeClr val="accent3">
              <a:lumMod val="20000"/>
              <a:lumOff val="80000"/>
            </a:schemeClr>
          </a:solidFill>
          <a:ln w="19050" cap="flat" cmpd="sng" algn="ctr">
            <a:solidFill>
              <a:schemeClr val="accent3"/>
            </a:solidFill>
            <a:prstDash val="solid"/>
            <a:round/>
            <a:headEnd type="none" w="med" len="med"/>
            <a:tailEnd type="none" w="med" len="med"/>
          </a:ln>
        </p:spPr>
        <p:txBody>
          <a:bodyPr wrap="square" lIns="90000" tIns="46800" rIns="90000" bIns="46800" numCol="1" spcCol="720000" rtlCol="0">
            <a:noAutofit/>
          </a:bodyPr>
          <a:lstStyle/>
          <a:p>
            <a:pPr marL="0" lvl="1" algn="just">
              <a:spcBef>
                <a:spcPts val="789"/>
              </a:spcBef>
              <a:spcAft>
                <a:spcPts val="175"/>
              </a:spcAft>
              <a:buClr>
                <a:schemeClr val="accent5"/>
              </a:buClr>
            </a:pPr>
            <a:r>
              <a:rPr lang="fi-FI" sz="1400" b="1">
                <a:cs typeface="Arial" panose="020B0604020202020204" pitchFamily="34" charset="0"/>
              </a:rPr>
              <a:t>Omavalvonnan seuranta</a:t>
            </a:r>
          </a:p>
          <a:p>
            <a:pPr marL="0" lvl="1" defTabSz="914286">
              <a:spcBef>
                <a:spcPts val="300"/>
              </a:spcBef>
              <a:spcAft>
                <a:spcPts val="175"/>
              </a:spcAft>
              <a:defRPr/>
            </a:pPr>
            <a:r>
              <a:rPr lang="fi-FI" sz="1200">
                <a:solidFill>
                  <a:srgbClr val="000000"/>
                </a:solidFill>
                <a:latin typeface="Arial" panose="020B0604020202020204" pitchFamily="34" charset="0"/>
                <a:cs typeface="Arial" panose="020B0604020202020204" pitchFamily="34" charset="0"/>
                <a:hlinkClick r:id="rId3"/>
              </a:rPr>
              <a:t>Eloisan omavalvontaohjelma ja omavalvontasuunnitelmat internetsivuilla</a:t>
            </a:r>
            <a:endParaRPr lang="fi-FI" sz="1200">
              <a:solidFill>
                <a:srgbClr val="000000"/>
              </a:solidFill>
              <a:latin typeface="Arial" panose="020B0604020202020204" pitchFamily="34" charset="0"/>
              <a:cs typeface="Arial" panose="020B0604020202020204" pitchFamily="34" charset="0"/>
            </a:endParaRPr>
          </a:p>
          <a:p>
            <a:pPr marL="171450" lvl="1" indent="-171450" defTabSz="914286">
              <a:spcBef>
                <a:spcPts val="300"/>
              </a:spcBef>
              <a:spcAft>
                <a:spcPts val="175"/>
              </a:spcAft>
              <a:buFont typeface="Arial" panose="020B0604020202020204" pitchFamily="34" charset="0"/>
              <a:buChar char="•"/>
              <a:defRPr/>
            </a:pPr>
            <a:endParaRPr lang="fi-FI" sz="1200">
              <a:solidFill>
                <a:srgbClr val="000000"/>
              </a:solidFill>
              <a:latin typeface="Arial" panose="020B0604020202020204" pitchFamily="34" charset="0"/>
              <a:cs typeface="Arial" panose="020B0604020202020204" pitchFamily="34" charset="0"/>
            </a:endParaRPr>
          </a:p>
          <a:p>
            <a:pPr marL="0" lvl="1" defTabSz="914286">
              <a:spcBef>
                <a:spcPts val="300"/>
              </a:spcBef>
              <a:spcAft>
                <a:spcPts val="175"/>
              </a:spcAft>
              <a:defRPr/>
            </a:pPr>
            <a:r>
              <a:rPr lang="fi-FI" sz="1200">
                <a:hlinkClick r:id="rId4"/>
              </a:rPr>
              <a:t>Valvonnan yhteystiedot - Eloisa (etelasavonha.fi)</a:t>
            </a:r>
            <a:endParaRPr lang="fi-FI" sz="1200">
              <a:solidFill>
                <a:srgbClr val="000000"/>
              </a:solidFill>
              <a:latin typeface="Arial" panose="020B0604020202020204" pitchFamily="34" charset="0"/>
              <a:cs typeface="Arial" panose="020B0604020202020204" pitchFamily="34" charset="0"/>
            </a:endParaRPr>
          </a:p>
          <a:p>
            <a:pPr marL="171450" lvl="1" indent="-171450" defTabSz="914286">
              <a:spcBef>
                <a:spcPts val="300"/>
              </a:spcBef>
              <a:spcAft>
                <a:spcPts val="175"/>
              </a:spcAft>
              <a:buFont typeface="Arial" panose="020B0604020202020204" pitchFamily="34" charset="0"/>
              <a:buChar char="•"/>
              <a:defRPr/>
            </a:pPr>
            <a:r>
              <a:rPr lang="fi-FI" sz="1200">
                <a:solidFill>
                  <a:srgbClr val="000000"/>
                </a:solidFill>
                <a:latin typeface="Arial" panose="020B0604020202020204" pitchFamily="34" charset="0"/>
                <a:cs typeface="Arial" panose="020B0604020202020204" pitchFamily="34" charset="0"/>
              </a:rPr>
              <a:t>Ensisijaisesti palaute annetaan suoraan hoitavalle henkilöstölle ja yksikön vastuuhenkilölle. </a:t>
            </a:r>
            <a:r>
              <a:rPr lang="fi-FI" sz="1200" b="0" i="0">
                <a:solidFill>
                  <a:srgbClr val="1D1D1B"/>
                </a:solidFill>
                <a:effectLst/>
                <a:latin typeface="Arial" panose="020B0604020202020204" pitchFamily="34" charset="0"/>
              </a:rPr>
              <a:t>Jos palvelussa on havaittavissa asiakas- ja potilasturvallisuuteen vaikuttava seikkoja, jotka eivät ole annetusta palautteesta huolimatta parantuneet, asiasta kannattaa olla yhteydessä hyvinvointialueen valvontatiimiin.</a:t>
            </a:r>
          </a:p>
          <a:p>
            <a:pPr marL="0" lvl="1" defTabSz="914286">
              <a:spcBef>
                <a:spcPts val="300"/>
              </a:spcBef>
              <a:spcAft>
                <a:spcPts val="175"/>
              </a:spcAft>
              <a:defRPr/>
            </a:pPr>
            <a:endParaRPr lang="fi-FI" sz="1200">
              <a:solidFill>
                <a:srgbClr val="1D1D1B"/>
              </a:solidFill>
              <a:highlight>
                <a:srgbClr val="00FFFF"/>
              </a:highlight>
              <a:latin typeface="Arial" panose="020B0604020202020204" pitchFamily="34" charset="0"/>
              <a:cs typeface="Arial" panose="020B0604020202020204" pitchFamily="34" charset="0"/>
            </a:endParaRPr>
          </a:p>
          <a:p>
            <a:pPr marL="171450" lvl="1" indent="-171450" defTabSz="914286">
              <a:spcBef>
                <a:spcPts val="300"/>
              </a:spcBef>
              <a:spcAft>
                <a:spcPts val="175"/>
              </a:spcAft>
              <a:buFont typeface="Arial" panose="020B0604020202020204" pitchFamily="34" charset="0"/>
              <a:buChar char="•"/>
              <a:defRPr/>
            </a:pPr>
            <a:endParaRPr lang="fi-FI" sz="1200">
              <a:solidFill>
                <a:srgbClr val="000000"/>
              </a:solidFill>
              <a:highlight>
                <a:srgbClr val="00FFFF"/>
              </a:highlight>
              <a:latin typeface="Arial" panose="020B0604020202020204" pitchFamily="34" charset="0"/>
              <a:cs typeface="Arial" panose="020B0604020202020204" pitchFamily="34" charset="0"/>
            </a:endParaRPr>
          </a:p>
        </p:txBody>
      </p:sp>
      <p:sp>
        <p:nvSpPr>
          <p:cNvPr id="19" name="Rectangle 13">
            <a:extLst>
              <a:ext uri="{FF2B5EF4-FFF2-40B4-BE49-F238E27FC236}">
                <a16:creationId xmlns:a16="http://schemas.microsoft.com/office/drawing/2014/main" id="{B4D1EB8C-D75F-4D51-B0E5-885679F97251}"/>
              </a:ext>
            </a:extLst>
          </p:cNvPr>
          <p:cNvSpPr/>
          <p:nvPr/>
        </p:nvSpPr>
        <p:spPr>
          <a:xfrm>
            <a:off x="6526230" y="4369321"/>
            <a:ext cx="5013692" cy="2222690"/>
          </a:xfrm>
          <a:prstGeom prst="rect">
            <a:avLst/>
          </a:prstGeom>
          <a:solidFill>
            <a:schemeClr val="bg1"/>
          </a:solidFill>
          <a:ln w="19050">
            <a:solidFill>
              <a:schemeClr val="accent3">
                <a:lumMod val="20000"/>
                <a:lumOff val="80000"/>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dirty="0">
                <a:solidFill>
                  <a:schemeClr val="tx1"/>
                </a:solidFill>
                <a:highlight>
                  <a:srgbClr val="FFFF00"/>
                </a:highlight>
              </a:rPr>
              <a:t>Omavalvontasuunnitelman päivittäminen ja ajantasaisuus: </a:t>
            </a:r>
          </a:p>
          <a:p>
            <a:endParaRPr lang="fi-FI" sz="1200" dirty="0">
              <a:solidFill>
                <a:schemeClr val="tx1"/>
              </a:solidFill>
              <a:highlight>
                <a:srgbClr val="FFFF00"/>
              </a:highlight>
            </a:endParaRPr>
          </a:p>
          <a:p>
            <a:r>
              <a:rPr lang="fi-FI" sz="1200" b="1" dirty="0">
                <a:solidFill>
                  <a:schemeClr val="tx1"/>
                </a:solidFill>
                <a:highlight>
                  <a:srgbClr val="FFFF00"/>
                </a:highlight>
              </a:rPr>
              <a:t>[</a:t>
            </a:r>
            <a:r>
              <a:rPr lang="fi-FI" sz="1200" dirty="0">
                <a:solidFill>
                  <a:schemeClr val="tx1"/>
                </a:solidFill>
                <a:highlight>
                  <a:srgbClr val="FFFF00"/>
                </a:highlight>
              </a:rPr>
              <a:t>Kirjoita tähän: Miten yksikössä seurataan ja varmistetaan omavalvontasuunnitelman ajantasaisuus?</a:t>
            </a:r>
            <a:r>
              <a:rPr lang="fi-FI" sz="1200" b="1" dirty="0">
                <a:solidFill>
                  <a:schemeClr val="tx1"/>
                </a:solidFill>
                <a:highlight>
                  <a:srgbClr val="FFFF00"/>
                </a:highlight>
              </a:rPr>
              <a:t>]</a:t>
            </a:r>
          </a:p>
        </p:txBody>
      </p:sp>
    </p:spTree>
    <p:extLst>
      <p:ext uri="{BB962C8B-B14F-4D97-AF65-F5344CB8AC3E}">
        <p14:creationId xmlns:p14="http://schemas.microsoft.com/office/powerpoint/2010/main" val="3246097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2A53886C-CF14-B24E-D34C-BD619D91E12D}"/>
              </a:ext>
            </a:extLst>
          </p:cNvPr>
          <p:cNvSpPr/>
          <p:nvPr/>
        </p:nvSpPr>
        <p:spPr>
          <a:xfrm>
            <a:off x="433801" y="1689607"/>
            <a:ext cx="1372248" cy="4555544"/>
          </a:xfrm>
          <a:prstGeom prst="rect">
            <a:avLst/>
          </a:prstGeom>
          <a:solidFill>
            <a:srgbClr val="B209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FI"/>
          </a:p>
        </p:txBody>
      </p:sp>
      <p:sp>
        <p:nvSpPr>
          <p:cNvPr id="101" name="Rectangle 100">
            <a:extLst>
              <a:ext uri="{FF2B5EF4-FFF2-40B4-BE49-F238E27FC236}">
                <a16:creationId xmlns:a16="http://schemas.microsoft.com/office/drawing/2014/main" id="{5DF0D985-6F03-6A20-C691-9F91304C5923}"/>
              </a:ext>
            </a:extLst>
          </p:cNvPr>
          <p:cNvSpPr/>
          <p:nvPr/>
        </p:nvSpPr>
        <p:spPr>
          <a:xfrm>
            <a:off x="434759" y="972587"/>
            <a:ext cx="1372248" cy="633207"/>
          </a:xfrm>
          <a:prstGeom prst="rect">
            <a:avLst/>
          </a:prstGeom>
          <a:solidFill>
            <a:srgbClr val="B209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FI"/>
          </a:p>
        </p:txBody>
      </p:sp>
      <p:sp>
        <p:nvSpPr>
          <p:cNvPr id="77" name="Rectangle 76">
            <a:extLst>
              <a:ext uri="{FF2B5EF4-FFF2-40B4-BE49-F238E27FC236}">
                <a16:creationId xmlns:a16="http://schemas.microsoft.com/office/drawing/2014/main" id="{2DCDE481-1BA3-616E-2BD3-F2E7E697B5F7}"/>
              </a:ext>
            </a:extLst>
          </p:cNvPr>
          <p:cNvSpPr>
            <a:spLocks/>
          </p:cNvSpPr>
          <p:nvPr/>
        </p:nvSpPr>
        <p:spPr>
          <a:xfrm>
            <a:off x="5529343" y="4092456"/>
            <a:ext cx="2961532" cy="215269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8" name="Rectangle 77">
            <a:extLst>
              <a:ext uri="{FF2B5EF4-FFF2-40B4-BE49-F238E27FC236}">
                <a16:creationId xmlns:a16="http://schemas.microsoft.com/office/drawing/2014/main" id="{D21C50B1-A88C-88D5-E8C5-6395491C0047}"/>
              </a:ext>
            </a:extLst>
          </p:cNvPr>
          <p:cNvSpPr>
            <a:spLocks/>
          </p:cNvSpPr>
          <p:nvPr/>
        </p:nvSpPr>
        <p:spPr>
          <a:xfrm>
            <a:off x="10375284" y="4092456"/>
            <a:ext cx="1382804" cy="2141690"/>
          </a:xfrm>
          <a:prstGeom prst="rect">
            <a:avLst/>
          </a:prstGeom>
          <a:solidFill>
            <a:srgbClr val="FD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9" name="Rectangle 78">
            <a:extLst>
              <a:ext uri="{FF2B5EF4-FFF2-40B4-BE49-F238E27FC236}">
                <a16:creationId xmlns:a16="http://schemas.microsoft.com/office/drawing/2014/main" id="{5225BCC6-5465-8399-9121-823F0057690E}"/>
              </a:ext>
            </a:extLst>
          </p:cNvPr>
          <p:cNvSpPr>
            <a:spLocks/>
          </p:cNvSpPr>
          <p:nvPr/>
        </p:nvSpPr>
        <p:spPr>
          <a:xfrm>
            <a:off x="8687787" y="4092456"/>
            <a:ext cx="1501830" cy="215269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0" name="Rectangle 79">
            <a:extLst>
              <a:ext uri="{FF2B5EF4-FFF2-40B4-BE49-F238E27FC236}">
                <a16:creationId xmlns:a16="http://schemas.microsoft.com/office/drawing/2014/main" id="{9B433E70-FCB2-BC10-447A-4F3C0B3FCBA9}"/>
              </a:ext>
            </a:extLst>
          </p:cNvPr>
          <p:cNvSpPr>
            <a:spLocks/>
          </p:cNvSpPr>
          <p:nvPr/>
        </p:nvSpPr>
        <p:spPr>
          <a:xfrm>
            <a:off x="2297001" y="4092455"/>
            <a:ext cx="3053207" cy="215579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1" name="Rectangle 30">
            <a:extLst>
              <a:ext uri="{FF2B5EF4-FFF2-40B4-BE49-F238E27FC236}">
                <a16:creationId xmlns:a16="http://schemas.microsoft.com/office/drawing/2014/main" id="{4BFECF89-3C99-1316-62EC-454F57E90878}"/>
              </a:ext>
            </a:extLst>
          </p:cNvPr>
          <p:cNvSpPr>
            <a:spLocks/>
          </p:cNvSpPr>
          <p:nvPr/>
        </p:nvSpPr>
        <p:spPr>
          <a:xfrm>
            <a:off x="5538925" y="1678602"/>
            <a:ext cx="2961531" cy="2267387"/>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6" name="Rectangle 35">
            <a:extLst>
              <a:ext uri="{FF2B5EF4-FFF2-40B4-BE49-F238E27FC236}">
                <a16:creationId xmlns:a16="http://schemas.microsoft.com/office/drawing/2014/main" id="{308EBECE-9195-F1F6-1CAD-41EAF8119B84}"/>
              </a:ext>
            </a:extLst>
          </p:cNvPr>
          <p:cNvSpPr>
            <a:spLocks/>
          </p:cNvSpPr>
          <p:nvPr/>
        </p:nvSpPr>
        <p:spPr>
          <a:xfrm>
            <a:off x="10384867" y="1667690"/>
            <a:ext cx="1372933" cy="2276338"/>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900">
              <a:solidFill>
                <a:schemeClr val="tx1"/>
              </a:solidFill>
            </a:endParaRPr>
          </a:p>
        </p:txBody>
      </p:sp>
      <p:sp>
        <p:nvSpPr>
          <p:cNvPr id="35" name="Rectangle 34">
            <a:extLst>
              <a:ext uri="{FF2B5EF4-FFF2-40B4-BE49-F238E27FC236}">
                <a16:creationId xmlns:a16="http://schemas.microsoft.com/office/drawing/2014/main" id="{E49A0491-C7FE-F85F-C12E-35FBBB692834}"/>
              </a:ext>
            </a:extLst>
          </p:cNvPr>
          <p:cNvSpPr>
            <a:spLocks/>
          </p:cNvSpPr>
          <p:nvPr/>
        </p:nvSpPr>
        <p:spPr>
          <a:xfrm>
            <a:off x="8697370" y="1667690"/>
            <a:ext cx="1508364" cy="2276338"/>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2" name="Rectangle 31">
            <a:extLst>
              <a:ext uri="{FF2B5EF4-FFF2-40B4-BE49-F238E27FC236}">
                <a16:creationId xmlns:a16="http://schemas.microsoft.com/office/drawing/2014/main" id="{4ED5A9BF-22EA-B970-1A47-1F548BB2402A}"/>
              </a:ext>
            </a:extLst>
          </p:cNvPr>
          <p:cNvSpPr>
            <a:spLocks/>
          </p:cNvSpPr>
          <p:nvPr/>
        </p:nvSpPr>
        <p:spPr>
          <a:xfrm>
            <a:off x="2306584" y="1677070"/>
            <a:ext cx="3053207" cy="2260243"/>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6" name="Rectangle 25">
            <a:extLst>
              <a:ext uri="{FF2B5EF4-FFF2-40B4-BE49-F238E27FC236}">
                <a16:creationId xmlns:a16="http://schemas.microsoft.com/office/drawing/2014/main" id="{A237E800-AD50-A91A-9E18-F84B5334315E}"/>
              </a:ext>
            </a:extLst>
          </p:cNvPr>
          <p:cNvSpPr/>
          <p:nvPr/>
        </p:nvSpPr>
        <p:spPr>
          <a:xfrm>
            <a:off x="10384308" y="970530"/>
            <a:ext cx="1372933" cy="624352"/>
          </a:xfrm>
          <a:prstGeom prst="rect">
            <a:avLst/>
          </a:prstGeom>
          <a:solidFill>
            <a:srgbClr val="FCBF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5" name="Rectangle 24">
            <a:extLst>
              <a:ext uri="{FF2B5EF4-FFF2-40B4-BE49-F238E27FC236}">
                <a16:creationId xmlns:a16="http://schemas.microsoft.com/office/drawing/2014/main" id="{B1E34C50-716C-3370-FABA-076DD1F84387}"/>
              </a:ext>
            </a:extLst>
          </p:cNvPr>
          <p:cNvSpPr/>
          <p:nvPr/>
        </p:nvSpPr>
        <p:spPr>
          <a:xfrm>
            <a:off x="8697183" y="970530"/>
            <a:ext cx="1508365" cy="624352"/>
          </a:xfrm>
          <a:prstGeom prst="rect">
            <a:avLst/>
          </a:prstGeom>
          <a:solidFill>
            <a:srgbClr val="FCBF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9" name="Rectangle 18">
            <a:extLst>
              <a:ext uri="{FF2B5EF4-FFF2-40B4-BE49-F238E27FC236}">
                <a16:creationId xmlns:a16="http://schemas.microsoft.com/office/drawing/2014/main" id="{7A268C32-0E41-11D9-4CC5-6E06A8BA2D6D}"/>
              </a:ext>
            </a:extLst>
          </p:cNvPr>
          <p:cNvSpPr/>
          <p:nvPr/>
        </p:nvSpPr>
        <p:spPr>
          <a:xfrm>
            <a:off x="5538925" y="970530"/>
            <a:ext cx="2961531" cy="624352"/>
          </a:xfrm>
          <a:prstGeom prst="rect">
            <a:avLst/>
          </a:prstGeom>
          <a:solidFill>
            <a:srgbClr val="FCBF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Rectangle 4">
            <a:extLst>
              <a:ext uri="{FF2B5EF4-FFF2-40B4-BE49-F238E27FC236}">
                <a16:creationId xmlns:a16="http://schemas.microsoft.com/office/drawing/2014/main" id="{0C9B8954-D1E9-4C74-7959-FB12BC9099E4}"/>
              </a:ext>
            </a:extLst>
          </p:cNvPr>
          <p:cNvSpPr/>
          <p:nvPr/>
        </p:nvSpPr>
        <p:spPr>
          <a:xfrm>
            <a:off x="2306583" y="970530"/>
            <a:ext cx="3053207" cy="624352"/>
          </a:xfrm>
          <a:prstGeom prst="rect">
            <a:avLst/>
          </a:prstGeom>
          <a:solidFill>
            <a:srgbClr val="FCBF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itle 1">
            <a:extLst>
              <a:ext uri="{FF2B5EF4-FFF2-40B4-BE49-F238E27FC236}">
                <a16:creationId xmlns:a16="http://schemas.microsoft.com/office/drawing/2014/main" id="{0D40AAC3-212B-5834-5D79-DA57F3EC1A21}"/>
              </a:ext>
            </a:extLst>
          </p:cNvPr>
          <p:cNvSpPr txBox="1">
            <a:spLocks/>
          </p:cNvSpPr>
          <p:nvPr/>
        </p:nvSpPr>
        <p:spPr>
          <a:xfrm>
            <a:off x="451413" y="194943"/>
            <a:ext cx="11289174"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kumimoji="0" lang="fi-FI" sz="2600" b="1" i="0" u="none" strike="noStrike" kern="1200" cap="none" spc="0" normalizeH="0" baseline="0" noProof="0">
                <a:ln>
                  <a:noFill/>
                </a:ln>
                <a:solidFill>
                  <a:srgbClr val="ED0E93">
                    <a:lumMod val="75000"/>
                  </a:srgbClr>
                </a:solidFill>
                <a:effectLst/>
                <a:uLnTx/>
                <a:uFillTx/>
                <a:latin typeface="Arial Black" panose="020B0604020202020204" pitchFamily="34" charset="0"/>
                <a:ea typeface="+mj-ea"/>
              </a:rPr>
              <a:t>Toiminnan kehittäminen yksikön ja Eloisan tasolla </a:t>
            </a:r>
            <a:endParaRPr kumimoji="0" lang="en-FI" sz="2600" b="1" i="0" u="none" strike="noStrike" kern="1200" cap="none" spc="0" normalizeH="0" baseline="0" noProof="0">
              <a:ln>
                <a:noFill/>
              </a:ln>
              <a:solidFill>
                <a:srgbClr val="ED0E93">
                  <a:lumMod val="75000"/>
                </a:srgbClr>
              </a:solidFill>
              <a:effectLst/>
              <a:uLnTx/>
              <a:uFillTx/>
              <a:latin typeface="Arial Black" panose="020B0604020202020204" pitchFamily="34" charset="0"/>
              <a:ea typeface="+mj-ea"/>
            </a:endParaRPr>
          </a:p>
        </p:txBody>
      </p:sp>
      <p:sp>
        <p:nvSpPr>
          <p:cNvPr id="8" name="Tekstiruutu 7">
            <a:extLst>
              <a:ext uri="{FF2B5EF4-FFF2-40B4-BE49-F238E27FC236}">
                <a16:creationId xmlns:a16="http://schemas.microsoft.com/office/drawing/2014/main" id="{1950B7FC-2720-0D2A-DB2A-01CE057388DB}"/>
              </a:ext>
            </a:extLst>
          </p:cNvPr>
          <p:cNvSpPr txBox="1"/>
          <p:nvPr/>
        </p:nvSpPr>
        <p:spPr>
          <a:xfrm>
            <a:off x="2338656" y="1114073"/>
            <a:ext cx="3000314"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ED0E93"/>
                </a:solidFill>
                <a:effectLst/>
                <a:uLnTx/>
                <a:uFillTx/>
                <a:latin typeface="Arial" panose="020B0604020202020204"/>
                <a:ea typeface="+mn-ea"/>
                <a:cs typeface="+mn-cs"/>
              </a:rPr>
              <a:t>Tiedon lähteet</a:t>
            </a:r>
          </a:p>
        </p:txBody>
      </p:sp>
      <p:sp>
        <p:nvSpPr>
          <p:cNvPr id="9" name="Tekstiruutu 8">
            <a:extLst>
              <a:ext uri="{FF2B5EF4-FFF2-40B4-BE49-F238E27FC236}">
                <a16:creationId xmlns:a16="http://schemas.microsoft.com/office/drawing/2014/main" id="{F1511F70-38C9-1F7A-3C2B-A475548F271D}"/>
              </a:ext>
            </a:extLst>
          </p:cNvPr>
          <p:cNvSpPr txBox="1"/>
          <p:nvPr/>
        </p:nvSpPr>
        <p:spPr>
          <a:xfrm>
            <a:off x="8695501" y="1119664"/>
            <a:ext cx="1500950"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ED0E93"/>
                </a:solidFill>
                <a:effectLst/>
                <a:uLnTx/>
                <a:uFillTx/>
                <a:latin typeface="Arial" panose="020B0604020202020204"/>
                <a:ea typeface="+mn-ea"/>
                <a:cs typeface="+mn-cs"/>
              </a:rPr>
              <a:t>Käsittely</a:t>
            </a:r>
          </a:p>
        </p:txBody>
      </p:sp>
      <p:sp>
        <p:nvSpPr>
          <p:cNvPr id="10" name="Tekstiruutu 9">
            <a:extLst>
              <a:ext uri="{FF2B5EF4-FFF2-40B4-BE49-F238E27FC236}">
                <a16:creationId xmlns:a16="http://schemas.microsoft.com/office/drawing/2014/main" id="{17C937C6-5348-5969-48BD-582B930FEC18}"/>
              </a:ext>
            </a:extLst>
          </p:cNvPr>
          <p:cNvSpPr txBox="1"/>
          <p:nvPr/>
        </p:nvSpPr>
        <p:spPr>
          <a:xfrm>
            <a:off x="10321015" y="1120634"/>
            <a:ext cx="1508364"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ED0E93"/>
                </a:solidFill>
                <a:effectLst/>
                <a:uLnTx/>
                <a:uFillTx/>
                <a:latin typeface="Arial" panose="020B0604020202020204"/>
                <a:ea typeface="+mn-ea"/>
                <a:cs typeface="+mn-cs"/>
              </a:rPr>
              <a:t>Lopputulema</a:t>
            </a:r>
          </a:p>
        </p:txBody>
      </p:sp>
      <p:sp>
        <p:nvSpPr>
          <p:cNvPr id="11" name="Tekstiruutu 10">
            <a:extLst>
              <a:ext uri="{FF2B5EF4-FFF2-40B4-BE49-F238E27FC236}">
                <a16:creationId xmlns:a16="http://schemas.microsoft.com/office/drawing/2014/main" id="{3F07C689-34CA-05C1-4F3C-D6AA578BA2D2}"/>
              </a:ext>
            </a:extLst>
          </p:cNvPr>
          <p:cNvSpPr txBox="1"/>
          <p:nvPr/>
        </p:nvSpPr>
        <p:spPr>
          <a:xfrm rot="16200000">
            <a:off x="938941" y="2661811"/>
            <a:ext cx="2287435" cy="276999"/>
          </a:xfrm>
          <a:prstGeom prst="rect">
            <a:avLst/>
          </a:prstGeom>
          <a:solidFill>
            <a:srgbClr val="FDE0F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ED0E93"/>
                </a:solidFill>
                <a:effectLst/>
                <a:uLnTx/>
                <a:uFillTx/>
                <a:latin typeface="Arial" panose="020B0604020202020204"/>
                <a:ea typeface="+mn-ea"/>
                <a:cs typeface="+mn-cs"/>
              </a:rPr>
              <a:t>Kotihoidon yksiköt</a:t>
            </a:r>
          </a:p>
        </p:txBody>
      </p:sp>
      <p:sp>
        <p:nvSpPr>
          <p:cNvPr id="12" name="Tekstiruutu 11">
            <a:extLst>
              <a:ext uri="{FF2B5EF4-FFF2-40B4-BE49-F238E27FC236}">
                <a16:creationId xmlns:a16="http://schemas.microsoft.com/office/drawing/2014/main" id="{BE06E7DB-F727-3DCB-B3E7-B2CFF072903F}"/>
              </a:ext>
            </a:extLst>
          </p:cNvPr>
          <p:cNvSpPr txBox="1"/>
          <p:nvPr/>
        </p:nvSpPr>
        <p:spPr>
          <a:xfrm rot="16200000">
            <a:off x="1012790" y="5072016"/>
            <a:ext cx="2069271" cy="276999"/>
          </a:xfrm>
          <a:prstGeom prst="rect">
            <a:avLst/>
          </a:prstGeom>
          <a:solidFill>
            <a:srgbClr val="FDCFEA"/>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ED0E93"/>
                </a:solidFill>
                <a:effectLst/>
                <a:uLnTx/>
                <a:uFillTx/>
                <a:latin typeface="Arial" panose="020B0604020202020204"/>
                <a:ea typeface="+mn-ea"/>
                <a:cs typeface="+mn-cs"/>
              </a:rPr>
              <a:t>Eloisan taso </a:t>
            </a:r>
          </a:p>
        </p:txBody>
      </p:sp>
      <p:sp>
        <p:nvSpPr>
          <p:cNvPr id="23" name="Tekstiruutu 22">
            <a:extLst>
              <a:ext uri="{FF2B5EF4-FFF2-40B4-BE49-F238E27FC236}">
                <a16:creationId xmlns:a16="http://schemas.microsoft.com/office/drawing/2014/main" id="{487AD754-5612-5452-7BFC-4B13DB391D3E}"/>
              </a:ext>
            </a:extLst>
          </p:cNvPr>
          <p:cNvSpPr txBox="1"/>
          <p:nvPr/>
        </p:nvSpPr>
        <p:spPr>
          <a:xfrm>
            <a:off x="10424859" y="1733448"/>
            <a:ext cx="1332941" cy="1938992"/>
          </a:xfrm>
          <a:prstGeom prst="rect">
            <a:avLst/>
          </a:prstGeom>
          <a:noFill/>
        </p:spPr>
        <p:txBody>
          <a:bodyPr wrap="square">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srgbClr val="B2096E"/>
                </a:solidFill>
                <a:effectLst/>
                <a:uLnTx/>
                <a:uFillTx/>
                <a:latin typeface="Arial" panose="020B0604020202020204"/>
                <a:ea typeface="+mn-ea"/>
                <a:cs typeface="+mn-cs"/>
              </a:rPr>
              <a:t>Arjen toiminnan kehittäminen viikkotasolla palavereissa sovitun perusteella. </a:t>
            </a:r>
          </a:p>
          <a:p>
            <a:pPr marL="0" marR="0" lvl="0" indent="0" defTabSz="914377" rtl="0" eaLnBrk="1" fontAlgn="auto" latinLnBrk="0" hangingPunct="1">
              <a:lnSpc>
                <a:spcPct val="100000"/>
              </a:lnSpc>
              <a:spcBef>
                <a:spcPts val="0"/>
              </a:spcBef>
              <a:spcAft>
                <a:spcPts val="0"/>
              </a:spcAft>
              <a:buClrTx/>
              <a:buSzTx/>
              <a:buFontTx/>
              <a:buNone/>
              <a:tabLst/>
              <a:defRPr/>
            </a:pPr>
            <a:endParaRPr kumimoji="0" lang="fi-FI" sz="1000" b="1" i="0" u="none" strike="noStrike" kern="1200" cap="none" spc="0" normalizeH="0" baseline="0" noProof="0" dirty="0">
              <a:ln>
                <a:noFill/>
              </a:ln>
              <a:solidFill>
                <a:srgbClr val="B2096E"/>
              </a:solidFill>
              <a:effectLst/>
              <a:uLnTx/>
              <a:uFillTx/>
              <a:latin typeface="Arial" panose="020B0604020202020204"/>
              <a:ea typeface="+mn-ea"/>
              <a:cs typeface="+mn-cs"/>
            </a:endParaRPr>
          </a:p>
          <a:p>
            <a:pPr marL="0" marR="0" lvl="0" indent="0" defTabSz="914377"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srgbClr val="B2096E"/>
                </a:solidFill>
                <a:effectLst/>
                <a:uLnTx/>
                <a:uFillTx/>
                <a:latin typeface="Arial" panose="020B0604020202020204"/>
                <a:ea typeface="+mn-ea"/>
                <a:cs typeface="+mn-cs"/>
              </a:rPr>
              <a:t>Yksikön kehittämis-suunnitelma julkaistaan kerran vuodessa.</a:t>
            </a:r>
          </a:p>
        </p:txBody>
      </p:sp>
      <p:sp>
        <p:nvSpPr>
          <p:cNvPr id="4" name="TextBox 3">
            <a:extLst>
              <a:ext uri="{FF2B5EF4-FFF2-40B4-BE49-F238E27FC236}">
                <a16:creationId xmlns:a16="http://schemas.microsoft.com/office/drawing/2014/main" id="{869CDF47-163C-817D-4F41-5698B4AE72FE}"/>
              </a:ext>
            </a:extLst>
          </p:cNvPr>
          <p:cNvSpPr txBox="1"/>
          <p:nvPr/>
        </p:nvSpPr>
        <p:spPr>
          <a:xfrm>
            <a:off x="489502" y="2771535"/>
            <a:ext cx="1257743" cy="1094852"/>
          </a:xfrm>
          <a:prstGeom prst="rect">
            <a:avLst/>
          </a:prstGeom>
          <a:noFill/>
        </p:spPr>
        <p:txBody>
          <a:bodyPr wrap="square">
            <a:spAutoFit/>
          </a:bodyPr>
          <a:lstStyle/>
          <a:p>
            <a:pPr marL="0" marR="0" lvl="0" indent="0" defTabSz="914377" rtl="0" eaLnBrk="1" fontAlgn="auto" latinLnBrk="0" hangingPunct="1">
              <a:lnSpc>
                <a:spcPct val="110000"/>
              </a:lnSpc>
              <a:spcBef>
                <a:spcPts val="0"/>
              </a:spcBef>
              <a:spcAft>
                <a:spcPts val="0"/>
              </a:spcAft>
              <a:buClrTx/>
              <a:buSzTx/>
              <a:buFontTx/>
              <a:buNone/>
              <a:tabLst/>
              <a:defRPr/>
            </a:pPr>
            <a:r>
              <a:rPr kumimoji="0" lang="fi-FI" sz="1000" b="1" i="0" u="none" strike="noStrike" kern="1200" cap="none" spc="0" normalizeH="0" baseline="0" noProof="0" dirty="0">
                <a:ln>
                  <a:noFill/>
                </a:ln>
                <a:solidFill>
                  <a:schemeClr val="bg1"/>
                </a:solidFill>
                <a:effectLst/>
                <a:uLnTx/>
                <a:uFillTx/>
                <a:latin typeface="Arial" panose="020B0604020202020204"/>
                <a:ea typeface="+mn-ea"/>
                <a:cs typeface="+mn-cs"/>
              </a:rPr>
              <a:t>Laadukkaat palvelut, asiakas-turvallisuus hyvällä tasolla, vähemmän vaara-tapahtumia</a:t>
            </a:r>
          </a:p>
        </p:txBody>
      </p:sp>
      <p:sp>
        <p:nvSpPr>
          <p:cNvPr id="6" name="Tekstiruutu 22">
            <a:extLst>
              <a:ext uri="{FF2B5EF4-FFF2-40B4-BE49-F238E27FC236}">
                <a16:creationId xmlns:a16="http://schemas.microsoft.com/office/drawing/2014/main" id="{63A231A3-923A-805D-8BC7-93B943ADC8AF}"/>
              </a:ext>
            </a:extLst>
          </p:cNvPr>
          <p:cNvSpPr txBox="1"/>
          <p:nvPr/>
        </p:nvSpPr>
        <p:spPr>
          <a:xfrm>
            <a:off x="10422299" y="4274902"/>
            <a:ext cx="1385075" cy="1785104"/>
          </a:xfrm>
          <a:prstGeom prst="rect">
            <a:avLst/>
          </a:prstGeom>
          <a:noFill/>
        </p:spPr>
        <p:txBody>
          <a:bodyPr wrap="square">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a:ln>
                  <a:noFill/>
                </a:ln>
                <a:solidFill>
                  <a:srgbClr val="B2096E"/>
                </a:solidFill>
                <a:effectLst/>
                <a:uLnTx/>
                <a:uFillTx/>
                <a:latin typeface="Arial" panose="020B0604020202020204"/>
                <a:ea typeface="+mn-ea"/>
                <a:cs typeface="+mn-cs"/>
              </a:rPr>
              <a:t>Yhtenäinen turvallinen ja laadukas toiminta, jossa riskienhallinta keskiössä. </a:t>
            </a:r>
          </a:p>
          <a:p>
            <a:pPr marL="0" marR="0" lvl="0" indent="0" defTabSz="914377" rtl="0" eaLnBrk="1" fontAlgn="auto" latinLnBrk="0" hangingPunct="1">
              <a:lnSpc>
                <a:spcPct val="100000"/>
              </a:lnSpc>
              <a:spcBef>
                <a:spcPts val="0"/>
              </a:spcBef>
              <a:spcAft>
                <a:spcPts val="0"/>
              </a:spcAft>
              <a:buClrTx/>
              <a:buSzTx/>
              <a:buFontTx/>
              <a:buNone/>
              <a:tabLst/>
              <a:defRPr/>
            </a:pPr>
            <a:endParaRPr kumimoji="0" lang="fi-FI" sz="1000" b="1" i="0" u="none" strike="noStrike" kern="1200" cap="none" spc="0" normalizeH="0" baseline="0" noProof="0">
              <a:ln>
                <a:noFill/>
              </a:ln>
              <a:solidFill>
                <a:srgbClr val="B2096E"/>
              </a:solidFill>
              <a:effectLst/>
              <a:uLnTx/>
              <a:uFillTx/>
              <a:latin typeface="Arial" panose="020B0604020202020204"/>
              <a:ea typeface="+mn-ea"/>
              <a:cs typeface="+mn-cs"/>
            </a:endParaRPr>
          </a:p>
          <a:p>
            <a:pPr marL="0" marR="0" lvl="0" indent="0" defTabSz="914377"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a:ln>
                  <a:noFill/>
                </a:ln>
                <a:solidFill>
                  <a:srgbClr val="B2096E"/>
                </a:solidFill>
                <a:effectLst/>
                <a:uLnTx/>
                <a:uFillTx/>
                <a:latin typeface="Arial" panose="020B0604020202020204"/>
                <a:ea typeface="+mn-ea"/>
                <a:cs typeface="+mn-cs"/>
              </a:rPr>
              <a:t>Kotihoidolla yhteinen kehittämisen suunta. </a:t>
            </a:r>
          </a:p>
        </p:txBody>
      </p:sp>
      <p:sp>
        <p:nvSpPr>
          <p:cNvPr id="16" name="Tekstiruutu 9">
            <a:extLst>
              <a:ext uri="{FF2B5EF4-FFF2-40B4-BE49-F238E27FC236}">
                <a16:creationId xmlns:a16="http://schemas.microsoft.com/office/drawing/2014/main" id="{7EA5327E-27E0-009D-DF7E-52AD649876F8}"/>
              </a:ext>
            </a:extLst>
          </p:cNvPr>
          <p:cNvSpPr txBox="1"/>
          <p:nvPr/>
        </p:nvSpPr>
        <p:spPr>
          <a:xfrm>
            <a:off x="645871" y="1157749"/>
            <a:ext cx="1046994" cy="3385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chemeClr val="bg1"/>
                </a:solidFill>
                <a:effectLst/>
                <a:uLnTx/>
                <a:uFillTx/>
                <a:latin typeface="Arial" panose="020B0604020202020204"/>
                <a:ea typeface="+mn-ea"/>
                <a:cs typeface="+mn-cs"/>
              </a:rPr>
              <a:t>Tavoite</a:t>
            </a:r>
          </a:p>
        </p:txBody>
      </p:sp>
      <mc:AlternateContent xmlns:mc="http://schemas.openxmlformats.org/markup-compatibility/2006" xmlns:p14="http://schemas.microsoft.com/office/powerpoint/2010/main">
        <mc:Choice Requires="p14">
          <p:contentPart p14:bwMode="auto" r:id="rId3">
            <p14:nvContentPartPr>
              <p14:cNvPr id="29" name="Ink 28">
                <a:extLst>
                  <a:ext uri="{FF2B5EF4-FFF2-40B4-BE49-F238E27FC236}">
                    <a16:creationId xmlns:a16="http://schemas.microsoft.com/office/drawing/2014/main" id="{DD9B7F38-00F3-A6F7-C686-E0ABB8262AB0}"/>
                  </a:ext>
                </a:extLst>
              </p14:cNvPr>
              <p14:cNvContentPartPr/>
              <p14:nvPr/>
            </p14:nvContentPartPr>
            <p14:xfrm>
              <a:off x="-1160334" y="894693"/>
              <a:ext cx="360" cy="360"/>
            </p14:xfrm>
          </p:contentPart>
        </mc:Choice>
        <mc:Fallback xmlns="">
          <p:pic>
            <p:nvPicPr>
              <p:cNvPr id="29" name="Ink 28">
                <a:extLst>
                  <a:ext uri="{FF2B5EF4-FFF2-40B4-BE49-F238E27FC236}">
                    <a16:creationId xmlns:a16="http://schemas.microsoft.com/office/drawing/2014/main" id="{DD9B7F38-00F3-A6F7-C686-E0ABB8262AB0}"/>
                  </a:ext>
                </a:extLst>
              </p:cNvPr>
              <p:cNvPicPr/>
              <p:nvPr/>
            </p:nvPicPr>
            <p:blipFill>
              <a:blip r:embed="rId4"/>
              <a:stretch>
                <a:fillRect/>
              </a:stretch>
            </p:blipFill>
            <p:spPr>
              <a:xfrm>
                <a:off x="-1164654" y="890373"/>
                <a:ext cx="9000" cy="9000"/>
              </a:xfrm>
              <a:prstGeom prst="rect">
                <a:avLst/>
              </a:prstGeom>
            </p:spPr>
          </p:pic>
        </mc:Fallback>
      </mc:AlternateContent>
      <p:sp>
        <p:nvSpPr>
          <p:cNvPr id="33" name="TextBox 32">
            <a:extLst>
              <a:ext uri="{FF2B5EF4-FFF2-40B4-BE49-F238E27FC236}">
                <a16:creationId xmlns:a16="http://schemas.microsoft.com/office/drawing/2014/main" id="{CDEB6373-135D-7DCC-3B17-1445BD1CC230}"/>
              </a:ext>
            </a:extLst>
          </p:cNvPr>
          <p:cNvSpPr txBox="1">
            <a:spLocks/>
          </p:cNvSpPr>
          <p:nvPr/>
        </p:nvSpPr>
        <p:spPr>
          <a:xfrm>
            <a:off x="8697181" y="1733448"/>
            <a:ext cx="1508364" cy="1969770"/>
          </a:xfrm>
          <a:prstGeom prst="rect">
            <a:avLst/>
          </a:prstGeom>
          <a:noFill/>
        </p:spPr>
        <p:txBody>
          <a:bodyPr wrap="square" rtlCol="0">
            <a:spAutoFit/>
          </a:bodyPr>
          <a:lstStyle/>
          <a:p>
            <a:pPr marL="171450" marR="0" lvl="0" indent="-13545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900" i="0" u="none" strike="noStrike" kern="1200" cap="none" spc="0" normalizeH="0" baseline="0" noProof="0" dirty="0">
                <a:ln>
                  <a:noFill/>
                </a:ln>
                <a:solidFill>
                  <a:srgbClr val="000000"/>
                </a:solidFill>
                <a:effectLst/>
                <a:uLnTx/>
                <a:uFillTx/>
                <a:latin typeface="Arial" panose="020B0604020202020204"/>
                <a:ea typeface="+mn-ea"/>
                <a:cs typeface="+mn-cs"/>
              </a:rPr>
              <a:t>Tunnistetaan korjaavat toimenpiteet, ja otetaan ne käyttöön arjen toiminnassa</a:t>
            </a:r>
          </a:p>
          <a:p>
            <a:pPr marL="171450" marR="0" lvl="0" indent="-13545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i-FI" sz="900" dirty="0">
                <a:solidFill>
                  <a:srgbClr val="000000"/>
                </a:solidFill>
                <a:latin typeface="Arial" panose="020B0604020202020204"/>
              </a:rPr>
              <a:t>P</a:t>
            </a:r>
            <a:r>
              <a:rPr kumimoji="0" lang="fi-FI" sz="900" i="0" u="none" strike="noStrike" kern="1200" cap="none" spc="0" normalizeH="0" baseline="0" noProof="0" dirty="0" err="1">
                <a:ln>
                  <a:noFill/>
                </a:ln>
                <a:solidFill>
                  <a:srgbClr val="000000"/>
                </a:solidFill>
                <a:effectLst/>
                <a:uLnTx/>
                <a:uFillTx/>
                <a:latin typeface="Arial" panose="020B0604020202020204"/>
                <a:ea typeface="+mn-ea"/>
                <a:cs typeface="+mn-cs"/>
              </a:rPr>
              <a:t>äivitetään</a:t>
            </a:r>
            <a:r>
              <a:rPr kumimoji="0" lang="fi-FI" sz="900" i="0" u="none" strike="noStrike" kern="1200" cap="none" spc="0" normalizeH="0" baseline="0" noProof="0" dirty="0">
                <a:ln>
                  <a:noFill/>
                </a:ln>
                <a:solidFill>
                  <a:srgbClr val="000000"/>
                </a:solidFill>
                <a:effectLst/>
                <a:uLnTx/>
                <a:uFillTx/>
                <a:latin typeface="Arial" panose="020B0604020202020204"/>
                <a:ea typeface="+mn-ea"/>
                <a:cs typeface="+mn-cs"/>
              </a:rPr>
              <a:t> omavalvonta-suunnitelmaan kehittämis-toimenpiteet kerran vuodessa, ja otetaan korjaavat toimet käyttöön</a:t>
            </a:r>
          </a:p>
          <a:p>
            <a:pPr marL="171450" marR="0" lvl="0" indent="-135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90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4" name="Tekstiruutu 8">
            <a:extLst>
              <a:ext uri="{FF2B5EF4-FFF2-40B4-BE49-F238E27FC236}">
                <a16:creationId xmlns:a16="http://schemas.microsoft.com/office/drawing/2014/main" id="{D708B6C2-80CD-CED8-60F4-BF6F2298ABFC}"/>
              </a:ext>
            </a:extLst>
          </p:cNvPr>
          <p:cNvSpPr txBox="1"/>
          <p:nvPr/>
        </p:nvSpPr>
        <p:spPr>
          <a:xfrm>
            <a:off x="5535697" y="988472"/>
            <a:ext cx="2955178"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ED0E93"/>
                </a:solidFill>
                <a:effectLst/>
                <a:uLnTx/>
                <a:uFillTx/>
                <a:latin typeface="Arial" panose="020B0604020202020204"/>
                <a:ea typeface="+mn-ea"/>
                <a:cs typeface="+mn-cs"/>
              </a:rPr>
              <a:t>Kehittämisen sykli </a:t>
            </a:r>
          </a:p>
        </p:txBody>
      </p:sp>
      <p:sp>
        <p:nvSpPr>
          <p:cNvPr id="39" name="TextBox 38">
            <a:extLst>
              <a:ext uri="{FF2B5EF4-FFF2-40B4-BE49-F238E27FC236}">
                <a16:creationId xmlns:a16="http://schemas.microsoft.com/office/drawing/2014/main" id="{567804D9-FAF2-55D1-C6AE-9FBEE9B8C10C}"/>
              </a:ext>
            </a:extLst>
          </p:cNvPr>
          <p:cNvSpPr txBox="1">
            <a:spLocks/>
          </p:cNvSpPr>
          <p:nvPr/>
        </p:nvSpPr>
        <p:spPr>
          <a:xfrm>
            <a:off x="8697182" y="4286572"/>
            <a:ext cx="1473745" cy="1908215"/>
          </a:xfrm>
          <a:prstGeom prst="rect">
            <a:avLst/>
          </a:prstGeom>
          <a:noFill/>
        </p:spPr>
        <p:txBody>
          <a:bodyPr wrap="square" rtlCol="0">
            <a:spAutoFit/>
          </a:bodyPr>
          <a:lstStyle>
            <a:defPPr>
              <a:defRPr lang="fi-FI"/>
            </a:defPPr>
            <a:lvl1pPr marL="171450" indent="-171450">
              <a:spcBef>
                <a:spcPts val="600"/>
              </a:spcBef>
              <a:buFont typeface="Arial" panose="020B0604020202020204" pitchFamily="34" charset="0"/>
              <a:buChar char="•"/>
              <a:defRPr sz="1000" b="1"/>
            </a:lvl1pPr>
          </a:lstStyle>
          <a:p>
            <a:pPr marL="171450" marR="0" lvl="0" indent="-13545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mn-cs"/>
              </a:rPr>
              <a:t>Tunnistetaan koko kotihoitoa koskevat korjaavat toimenpiteet, ja otetaan ne käyttöön kaikissa yksiköissä</a:t>
            </a:r>
          </a:p>
          <a:p>
            <a:pPr marL="171450" marR="0" lvl="0" indent="-13545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mn-cs"/>
              </a:rPr>
              <a:t>Omavalvonta-ohjelman toteutumisen raportointi 3kk välein nettisivuille</a:t>
            </a:r>
          </a:p>
          <a:p>
            <a:pPr marL="171450" marR="0" lvl="0" indent="-13545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i-FI"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5" name="TextBox 74">
            <a:extLst>
              <a:ext uri="{FF2B5EF4-FFF2-40B4-BE49-F238E27FC236}">
                <a16:creationId xmlns:a16="http://schemas.microsoft.com/office/drawing/2014/main" id="{8C56B79E-77AA-C221-D0BE-4FA89E9221C7}"/>
              </a:ext>
            </a:extLst>
          </p:cNvPr>
          <p:cNvSpPr txBox="1"/>
          <p:nvPr/>
        </p:nvSpPr>
        <p:spPr>
          <a:xfrm>
            <a:off x="2083407" y="3947706"/>
            <a:ext cx="9908898" cy="230832"/>
          </a:xfrm>
          <a:prstGeom prst="rect">
            <a:avLst/>
          </a:prstGeom>
          <a:solidFill>
            <a:srgbClr val="FDF1F8"/>
          </a:solidFill>
        </p:spPr>
        <p:txBody>
          <a:bodyPr wrap="square" lIns="21600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900" b="0" i="1" u="none" strike="noStrike" kern="1200" cap="none" spc="0" normalizeH="0" baseline="0" noProof="0">
                <a:ln>
                  <a:noFill/>
                </a:ln>
                <a:solidFill>
                  <a:srgbClr val="ED0E93"/>
                </a:solidFill>
                <a:effectLst/>
                <a:uLnTx/>
                <a:uFillTx/>
                <a:latin typeface="Arial" panose="020B0604020202020204"/>
                <a:ea typeface="+mn-ea"/>
                <a:cs typeface="+mn-cs"/>
              </a:rPr>
              <a:t>Tiedon siirto ja kehittäminen tasojen välillä </a:t>
            </a:r>
          </a:p>
        </p:txBody>
      </p:sp>
      <p:sp>
        <p:nvSpPr>
          <p:cNvPr id="20" name="TextBox 19">
            <a:extLst>
              <a:ext uri="{FF2B5EF4-FFF2-40B4-BE49-F238E27FC236}">
                <a16:creationId xmlns:a16="http://schemas.microsoft.com/office/drawing/2014/main" id="{63A4C773-73C6-87A3-BB0B-49D39E44BE48}"/>
              </a:ext>
            </a:extLst>
          </p:cNvPr>
          <p:cNvSpPr txBox="1"/>
          <p:nvPr/>
        </p:nvSpPr>
        <p:spPr>
          <a:xfrm>
            <a:off x="2353142" y="1669405"/>
            <a:ext cx="3040564" cy="2416046"/>
          </a:xfrm>
          <a:prstGeom prst="rect">
            <a:avLst/>
          </a:prstGeom>
          <a:noFill/>
        </p:spPr>
        <p:txBody>
          <a:bodyPr wrap="square" rtlCol="0">
            <a:spAutoFit/>
          </a:bodyPr>
          <a:lstStyle/>
          <a:p>
            <a:pPr marL="0" marR="0" indent="0" algn="l" rtl="0" eaLnBrk="1" fontAlgn="auto" latinLnBrk="0" hangingPunct="1">
              <a:spcBef>
                <a:spcPts val="0"/>
              </a:spcBef>
              <a:spcAft>
                <a:spcPts val="0"/>
              </a:spcAft>
            </a:pPr>
            <a:r>
              <a:rPr lang="fi-FI" sz="1000" b="1" i="0" u="none" strike="noStrike" kern="1200">
                <a:solidFill>
                  <a:srgbClr val="000000"/>
                </a:solidFill>
                <a:effectLst/>
                <a:latin typeface="Arial" panose="020B0604020202020204" pitchFamily="34" charset="0"/>
              </a:rPr>
              <a:t>Raportointityökalun (</a:t>
            </a:r>
            <a:r>
              <a:rPr lang="fi-FI" sz="1000" b="1" i="0" u="none" strike="noStrike" kern="1200" err="1">
                <a:solidFill>
                  <a:srgbClr val="000000"/>
                </a:solidFill>
                <a:effectLst/>
                <a:latin typeface="Arial" panose="020B0604020202020204" pitchFamily="34" charset="0"/>
              </a:rPr>
              <a:t>HaiPro</a:t>
            </a:r>
            <a:r>
              <a:rPr lang="fi-FI" sz="1000" b="1" i="0" u="none" strike="noStrike" kern="1200">
                <a:solidFill>
                  <a:srgbClr val="000000"/>
                </a:solidFill>
                <a:effectLst/>
                <a:latin typeface="Arial" panose="020B0604020202020204" pitchFamily="34" charset="0"/>
              </a:rPr>
              <a:t>) ilmoitukset</a:t>
            </a:r>
            <a:endParaRPr lang="en-FI" sz="10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ilmoitukset epäkohdista ja niiden uhista</a:t>
            </a:r>
            <a:endParaRPr lang="en-FI" sz="9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ilmoitukset läheltä piti-tilanteista, vaaratapahtumista, lääkepoikkeamista ja viallisista laitteista</a:t>
            </a:r>
            <a:endParaRPr lang="en-FI" sz="900" b="0" i="0" u="none" strike="noStrike">
              <a:effectLst/>
              <a:latin typeface="Arial" panose="020B0604020202020204" pitchFamily="34" charset="0"/>
            </a:endParaRPr>
          </a:p>
          <a:p>
            <a:pPr marL="0" algn="l" rtl="0" eaLnBrk="1" fontAlgn="t" latinLnBrk="0" hangingPunct="1">
              <a:spcBef>
                <a:spcPts val="800"/>
              </a:spcBef>
              <a:spcAft>
                <a:spcPts val="0"/>
              </a:spcAft>
            </a:pPr>
            <a:r>
              <a:rPr lang="fi-FI" sz="1000" b="1" i="0" u="none" strike="noStrike" kern="1200">
                <a:solidFill>
                  <a:srgbClr val="000000"/>
                </a:solidFill>
                <a:effectLst/>
                <a:latin typeface="Arial" panose="020B0604020202020204" pitchFamily="34" charset="0"/>
              </a:rPr>
              <a:t>Asiakaspalautteet</a:t>
            </a:r>
            <a:endParaRPr lang="en-FI" sz="10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suulliset palautteet työntekijöiden tiedossa</a:t>
            </a:r>
            <a:endParaRPr lang="en-FI" sz="9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sähköiset palautteet</a:t>
            </a:r>
            <a:endParaRPr lang="en-FI" sz="900" b="0" i="0" u="none" strike="noStrike">
              <a:effectLst/>
              <a:latin typeface="Arial" panose="020B0604020202020204" pitchFamily="34" charset="0"/>
            </a:endParaRPr>
          </a:p>
          <a:p>
            <a:pPr marL="0" algn="l" rtl="0" eaLnBrk="1" fontAlgn="t" latinLnBrk="0" hangingPunct="1">
              <a:spcBef>
                <a:spcPts val="800"/>
              </a:spcBef>
              <a:spcAft>
                <a:spcPts val="0"/>
              </a:spcAft>
            </a:pPr>
            <a:r>
              <a:rPr lang="fi-FI" sz="1000" b="1" i="0" u="none" strike="noStrike" kern="1200">
                <a:solidFill>
                  <a:srgbClr val="000000"/>
                </a:solidFill>
                <a:effectLst/>
                <a:latin typeface="Arial" panose="020B0604020202020204" pitchFamily="34" charset="0"/>
              </a:rPr>
              <a:t>Työntekijöiden kokemukset </a:t>
            </a:r>
            <a:endParaRPr lang="en-FI" sz="10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ennaltaehkäisevät toimet riskienhallintaan perustuen työntekijöiden kokemukseen</a:t>
            </a:r>
            <a:endParaRPr lang="en-FI" sz="900" b="0" i="0" u="none" strike="noStrike">
              <a:effectLst/>
              <a:latin typeface="Arial" panose="020B0604020202020204" pitchFamily="34" charset="0"/>
            </a:endParaRPr>
          </a:p>
          <a:p>
            <a:pPr marL="0" marR="0" indent="0" algn="l" rtl="0" eaLnBrk="1" fontAlgn="auto" latinLnBrk="0" hangingPunct="1">
              <a:spcBef>
                <a:spcPts val="800"/>
              </a:spcBef>
              <a:spcAft>
                <a:spcPts val="0"/>
              </a:spcAft>
            </a:pPr>
            <a:r>
              <a:rPr lang="fi-FI" sz="1000" b="1" i="0" u="none" strike="noStrike" kern="1200">
                <a:solidFill>
                  <a:srgbClr val="000000"/>
                </a:solidFill>
                <a:effectLst/>
                <a:latin typeface="Arial" panose="020B0604020202020204" pitchFamily="34" charset="0"/>
              </a:rPr>
              <a:t>Tiedolla johtamisen mittarit </a:t>
            </a:r>
            <a:endParaRPr lang="en-FI" sz="1000" b="0" i="0" u="none" strike="noStrike">
              <a:effectLst/>
              <a:latin typeface="Arial" panose="020B0604020202020204" pitchFamily="34" charset="0"/>
            </a:endParaRPr>
          </a:p>
          <a:p>
            <a:pPr marL="173736" marR="0" indent="-101736" algn="l" rtl="0" eaLnBrk="1" fontAlgn="auto"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RAI mittarit, vertaiskehittämisen tulokset ja muut mittarit </a:t>
            </a:r>
            <a:endParaRPr lang="en-FI" sz="900" b="0" i="0" u="none" strike="noStrike">
              <a:effectLst/>
              <a:latin typeface="Arial" panose="020B0604020202020204" pitchFamily="34" charset="0"/>
            </a:endParaRPr>
          </a:p>
          <a:p>
            <a:endParaRPr lang="en-FI" sz="1000"/>
          </a:p>
        </p:txBody>
      </p:sp>
      <p:sp>
        <p:nvSpPr>
          <p:cNvPr id="21" name="TextBox 20">
            <a:extLst>
              <a:ext uri="{FF2B5EF4-FFF2-40B4-BE49-F238E27FC236}">
                <a16:creationId xmlns:a16="http://schemas.microsoft.com/office/drawing/2014/main" id="{C48C4308-ABE5-E6C3-2930-BCDE4FC2F9CC}"/>
              </a:ext>
            </a:extLst>
          </p:cNvPr>
          <p:cNvSpPr txBox="1"/>
          <p:nvPr/>
        </p:nvSpPr>
        <p:spPr>
          <a:xfrm>
            <a:off x="6295031" y="1701192"/>
            <a:ext cx="2259563" cy="2218556"/>
          </a:xfrm>
          <a:prstGeom prst="rect">
            <a:avLst/>
          </a:prstGeom>
          <a:noFill/>
        </p:spPr>
        <p:txBody>
          <a:bodyPr wrap="square" rtlCol="0">
            <a:spAutoFit/>
          </a:bodyPr>
          <a:lstStyle/>
          <a:p>
            <a:pPr marL="0" marR="0" indent="0" algn="l" rtl="0" eaLnBrk="1" fontAlgn="auto" latinLnBrk="0" hangingPunct="1">
              <a:spcBef>
                <a:spcPts val="0"/>
              </a:spcBef>
              <a:spcAft>
                <a:spcPts val="1700"/>
              </a:spcAft>
            </a:pPr>
            <a:r>
              <a:rPr lang="fi-FI" sz="900" b="0" i="0" u="none" strike="noStrike" kern="1200" dirty="0">
                <a:solidFill>
                  <a:srgbClr val="000000"/>
                </a:solidFill>
                <a:effectLst/>
                <a:latin typeface="Arial" panose="020B0604020202020204" pitchFamily="34" charset="0"/>
              </a:rPr>
              <a:t>Ilmoitusten läpikäynti yksikön seurantapalaverissa sekä välittömästi vaaratapahtumien sattuessa</a:t>
            </a:r>
            <a:endParaRPr lang="en-FI" sz="900" b="0" i="0" u="none" strike="noStrike" dirty="0">
              <a:effectLst/>
              <a:latin typeface="Arial" panose="020B0604020202020204" pitchFamily="34" charset="0"/>
            </a:endParaRPr>
          </a:p>
          <a:p>
            <a:pPr marL="0" marR="0" indent="0" algn="l" rtl="0" eaLnBrk="1" fontAlgn="auto" latinLnBrk="0" hangingPunct="1">
              <a:spcBef>
                <a:spcPts val="0"/>
              </a:spcBef>
              <a:spcAft>
                <a:spcPts val="1000"/>
              </a:spcAft>
            </a:pPr>
            <a:r>
              <a:rPr lang="fi-FI" sz="900" b="0" i="0" u="none" strike="noStrike" kern="1200" dirty="0">
                <a:solidFill>
                  <a:srgbClr val="000000"/>
                </a:solidFill>
                <a:effectLst/>
                <a:latin typeface="Arial" panose="020B0604020202020204" pitchFamily="34" charset="0"/>
              </a:rPr>
              <a:t>Palautteiden läpikäynti yksikön kehittämispalavereissa sekä tarvittaessa useammin</a:t>
            </a:r>
            <a:endParaRPr lang="en-FI" sz="900" b="0" i="0" u="none" strike="noStrike" dirty="0">
              <a:effectLst/>
              <a:latin typeface="Arial" panose="020B0604020202020204" pitchFamily="34" charset="0"/>
            </a:endParaRPr>
          </a:p>
          <a:p>
            <a:pPr marL="0" marR="0" indent="0" algn="l" rtl="0" eaLnBrk="1" fontAlgn="auto" latinLnBrk="0" hangingPunct="1">
              <a:spcBef>
                <a:spcPts val="0"/>
              </a:spcBef>
              <a:spcAft>
                <a:spcPts val="2000"/>
              </a:spcAft>
            </a:pPr>
            <a:r>
              <a:rPr lang="fi-FI" sz="900" b="0" i="0" u="none" strike="noStrike" kern="1200" dirty="0">
                <a:solidFill>
                  <a:srgbClr val="000000"/>
                </a:solidFill>
                <a:effectLst/>
                <a:latin typeface="Arial" panose="020B0604020202020204" pitchFamily="34" charset="0"/>
              </a:rPr>
              <a:t>Tunnistetuista riskeistä keskustelu yksikön kehittämispalavereissa</a:t>
            </a:r>
            <a:endParaRPr lang="en-FI" sz="900" b="0" i="0" u="none" strike="noStrike" dirty="0">
              <a:effectLst/>
              <a:latin typeface="Arial" panose="020B0604020202020204" pitchFamily="34" charset="0"/>
            </a:endParaRPr>
          </a:p>
          <a:p>
            <a:pPr marL="0" algn="l" rtl="0" eaLnBrk="1" fontAlgn="t" latinLnBrk="0" hangingPunct="1">
              <a:spcBef>
                <a:spcPts val="0"/>
              </a:spcBef>
              <a:spcAft>
                <a:spcPts val="800"/>
              </a:spcAft>
            </a:pPr>
            <a:r>
              <a:rPr lang="fi-FI" sz="900" b="0" i="0" u="none" strike="noStrike" kern="1200" dirty="0">
                <a:solidFill>
                  <a:srgbClr val="000000"/>
                </a:solidFill>
                <a:effectLst/>
                <a:latin typeface="Arial" panose="020B0604020202020204" pitchFamily="34" charset="0"/>
              </a:rPr>
              <a:t>Mittarien seuranta yksikön kuukausittaisessa seurantapalavereissa. Lisäksi laajempi seuranta</a:t>
            </a:r>
            <a:r>
              <a:rPr lang="fi-FI" sz="900" b="0" i="0" u="none" strike="noStrike" kern="1200" dirty="0">
                <a:solidFill>
                  <a:srgbClr val="000000"/>
                </a:solidFill>
                <a:effectLst/>
                <a:highlight>
                  <a:srgbClr val="FFFF00"/>
                </a:highlight>
                <a:latin typeface="Arial" panose="020B0604020202020204" pitchFamily="34" charset="0"/>
              </a:rPr>
              <a:t> 4kk </a:t>
            </a:r>
            <a:r>
              <a:rPr lang="fi-FI" sz="900" b="0" i="0" u="none" strike="noStrike" kern="1200" dirty="0">
                <a:solidFill>
                  <a:srgbClr val="000000"/>
                </a:solidFill>
                <a:effectLst/>
                <a:latin typeface="Arial" panose="020B0604020202020204" pitchFamily="34" charset="0"/>
              </a:rPr>
              <a:t>välein</a:t>
            </a:r>
            <a:endParaRPr lang="en-FI" sz="900" b="0" i="0" u="none" strike="noStrike" dirty="0">
              <a:effectLst/>
              <a:latin typeface="Arial" panose="020B0604020202020204" pitchFamily="34" charset="0"/>
            </a:endParaRPr>
          </a:p>
        </p:txBody>
      </p:sp>
      <p:cxnSp>
        <p:nvCxnSpPr>
          <p:cNvPr id="38" name="Straight Connector 37">
            <a:extLst>
              <a:ext uri="{FF2B5EF4-FFF2-40B4-BE49-F238E27FC236}">
                <a16:creationId xmlns:a16="http://schemas.microsoft.com/office/drawing/2014/main" id="{114EA06A-547F-8303-AFB9-AD644399A5F4}"/>
              </a:ext>
            </a:extLst>
          </p:cNvPr>
          <p:cNvCxnSpPr>
            <a:cxnSpLocks/>
          </p:cNvCxnSpPr>
          <p:nvPr/>
        </p:nvCxnSpPr>
        <p:spPr>
          <a:xfrm>
            <a:off x="2270104" y="2328761"/>
            <a:ext cx="6336000"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48C8A1D-C1EA-31A0-AC33-A7E25994E6BB}"/>
              </a:ext>
            </a:extLst>
          </p:cNvPr>
          <p:cNvCxnSpPr>
            <a:cxnSpLocks/>
          </p:cNvCxnSpPr>
          <p:nvPr/>
        </p:nvCxnSpPr>
        <p:spPr>
          <a:xfrm>
            <a:off x="2270104" y="2857229"/>
            <a:ext cx="6336000"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9A7C034-63D4-D1B5-571A-C559FDECF864}"/>
              </a:ext>
            </a:extLst>
          </p:cNvPr>
          <p:cNvCxnSpPr>
            <a:cxnSpLocks/>
          </p:cNvCxnSpPr>
          <p:nvPr/>
        </p:nvCxnSpPr>
        <p:spPr>
          <a:xfrm>
            <a:off x="2270104" y="3394510"/>
            <a:ext cx="6336000"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B840DEC8-E713-643D-E4DA-DE4778AFF816}"/>
              </a:ext>
            </a:extLst>
          </p:cNvPr>
          <p:cNvCxnSpPr>
            <a:cxnSpLocks/>
            <a:stCxn id="78" idx="2"/>
            <a:endCxn id="105" idx="2"/>
          </p:cNvCxnSpPr>
          <p:nvPr/>
        </p:nvCxnSpPr>
        <p:spPr>
          <a:xfrm rot="5400000">
            <a:off x="6087804" y="1266268"/>
            <a:ext cx="11005" cy="9946761"/>
          </a:xfrm>
          <a:prstGeom prst="bentConnector3">
            <a:avLst>
              <a:gd name="adj1" fmla="val 2177238"/>
            </a:avLst>
          </a:prstGeom>
          <a:ln w="63500">
            <a:solidFill>
              <a:srgbClr val="FCBFE2"/>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AB84324-A99C-E2DA-93CA-CF5AAAEB2806}"/>
              </a:ext>
            </a:extLst>
          </p:cNvPr>
          <p:cNvSpPr txBox="1"/>
          <p:nvPr/>
        </p:nvSpPr>
        <p:spPr>
          <a:xfrm>
            <a:off x="2328530" y="4175881"/>
            <a:ext cx="2784848" cy="2092881"/>
          </a:xfrm>
          <a:prstGeom prst="rect">
            <a:avLst/>
          </a:prstGeom>
          <a:noFill/>
        </p:spPr>
        <p:txBody>
          <a:bodyPr wrap="square" rtlCol="0">
            <a:spAutoFit/>
          </a:bodyPr>
          <a:lstStyle/>
          <a:p>
            <a:pPr marL="0" marR="0" indent="0" algn="l" rtl="0" eaLnBrk="1" fontAlgn="auto"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Epäkohtailmoitukset</a:t>
            </a:r>
            <a:endParaRPr lang="en-FI" sz="1000" b="0" i="0" u="none" strike="noStrike">
              <a:effectLst/>
              <a:latin typeface="Arial" panose="020B0604020202020204" pitchFamily="34" charset="0"/>
            </a:endParaRPr>
          </a:p>
          <a:p>
            <a:pPr marL="0" marR="0" indent="0" algn="l" rtl="0" eaLnBrk="1" fontAlgn="auto"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Asiakaspalautteet</a:t>
            </a:r>
            <a:endParaRPr lang="en-FI" sz="1000" b="0" i="0" u="none" strike="noStrike">
              <a:effectLst/>
              <a:latin typeface="Arial" panose="020B0604020202020204" pitchFamily="34" charset="0"/>
            </a:endParaRPr>
          </a:p>
          <a:p>
            <a:pPr marL="173736" marR="0" indent="-101736" algn="l" rtl="0" eaLnBrk="1" fontAlgn="auto"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sähköiset palautteet</a:t>
            </a:r>
            <a:endParaRPr lang="en-FI" sz="900" b="0" i="0" u="none" strike="noStrike">
              <a:effectLst/>
              <a:latin typeface="Arial" panose="020B0604020202020204" pitchFamily="34" charset="0"/>
            </a:endParaRPr>
          </a:p>
          <a:p>
            <a:pPr marL="173736" marR="0" indent="-101736" algn="l" rtl="0" eaLnBrk="1" fontAlgn="auto"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vuosittain kerättävä palaute</a:t>
            </a:r>
            <a:endParaRPr lang="en-FI" sz="900" b="0" i="0" u="none" strike="noStrike">
              <a:effectLst/>
              <a:latin typeface="Arial" panose="020B0604020202020204" pitchFamily="34" charset="0"/>
            </a:endParaRPr>
          </a:p>
          <a:p>
            <a:pPr marL="0" algn="l" rtl="0" eaLnBrk="1" fontAlgn="t"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Kokemukset</a:t>
            </a:r>
            <a:endParaRPr lang="en-FI" sz="10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tiimien kehittämisideat, omavalvonnan tavoitteet</a:t>
            </a:r>
            <a:endParaRPr lang="en-FI" sz="900" b="0" i="0" u="none" strike="noStrike">
              <a:effectLst/>
              <a:latin typeface="Arial" panose="020B0604020202020204" pitchFamily="34" charset="0"/>
            </a:endParaRPr>
          </a:p>
          <a:p>
            <a:pPr marL="0" algn="l" rtl="0" eaLnBrk="1" fontAlgn="t"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Tiedolla johtamisen mittarit </a:t>
            </a:r>
            <a:endParaRPr lang="en-FI" sz="10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kotihoidon vertaiskehittämisen tulokset ja muut mittarit</a:t>
            </a:r>
            <a:endParaRPr lang="en-FI" sz="900" b="0" i="0" u="none" strike="noStrike">
              <a:effectLst/>
              <a:latin typeface="Arial" panose="020B0604020202020204" pitchFamily="34" charset="0"/>
            </a:endParaRPr>
          </a:p>
          <a:p>
            <a:pPr marL="0" algn="l" rtl="0" eaLnBrk="1" fontAlgn="t"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Yksiköiden omavalvontasuunnitelmat</a:t>
            </a:r>
            <a:endParaRPr lang="en-FI" sz="1000" b="0" i="0" u="none" strike="noStrike">
              <a:effectLst/>
              <a:latin typeface="Arial" panose="020B0604020202020204" pitchFamily="34" charset="0"/>
            </a:endParaRPr>
          </a:p>
          <a:p>
            <a:pPr marL="0" algn="l" rtl="0" eaLnBrk="1" fontAlgn="t"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Valvonnan kyselyt</a:t>
            </a:r>
            <a:endParaRPr lang="en-FI" sz="1000" b="0" i="0" u="none" strike="noStrike">
              <a:effectLst/>
              <a:latin typeface="Arial" panose="020B0604020202020204" pitchFamily="34" charset="0"/>
            </a:endParaRPr>
          </a:p>
        </p:txBody>
      </p:sp>
      <p:cxnSp>
        <p:nvCxnSpPr>
          <p:cNvPr id="62" name="Straight Connector 61">
            <a:extLst>
              <a:ext uri="{FF2B5EF4-FFF2-40B4-BE49-F238E27FC236}">
                <a16:creationId xmlns:a16="http://schemas.microsoft.com/office/drawing/2014/main" id="{B8DDEEA3-97FB-1D14-FA9B-29B5C2A4AC61}"/>
              </a:ext>
            </a:extLst>
          </p:cNvPr>
          <p:cNvCxnSpPr>
            <a:cxnSpLocks/>
          </p:cNvCxnSpPr>
          <p:nvPr/>
        </p:nvCxnSpPr>
        <p:spPr>
          <a:xfrm>
            <a:off x="2276456" y="4418650"/>
            <a:ext cx="6263999"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ED94F0C-AD0C-F929-47C7-4AC2EB2722B8}"/>
              </a:ext>
            </a:extLst>
          </p:cNvPr>
          <p:cNvCxnSpPr>
            <a:cxnSpLocks/>
          </p:cNvCxnSpPr>
          <p:nvPr/>
        </p:nvCxnSpPr>
        <p:spPr>
          <a:xfrm>
            <a:off x="2276456" y="4907022"/>
            <a:ext cx="6263999"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8BEAA42-3067-4398-916F-4ACDB5681D33}"/>
              </a:ext>
            </a:extLst>
          </p:cNvPr>
          <p:cNvCxnSpPr>
            <a:cxnSpLocks/>
          </p:cNvCxnSpPr>
          <p:nvPr/>
        </p:nvCxnSpPr>
        <p:spPr>
          <a:xfrm>
            <a:off x="2276456" y="5260313"/>
            <a:ext cx="6263999"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D3BA29A-DE3B-5886-269E-06B11DC70C18}"/>
              </a:ext>
            </a:extLst>
          </p:cNvPr>
          <p:cNvCxnSpPr>
            <a:cxnSpLocks/>
          </p:cNvCxnSpPr>
          <p:nvPr/>
        </p:nvCxnSpPr>
        <p:spPr>
          <a:xfrm>
            <a:off x="2276456" y="5784311"/>
            <a:ext cx="6263999"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8B865A7-592C-518A-A2E4-41BC96444C79}"/>
              </a:ext>
            </a:extLst>
          </p:cNvPr>
          <p:cNvCxnSpPr>
            <a:cxnSpLocks/>
          </p:cNvCxnSpPr>
          <p:nvPr/>
        </p:nvCxnSpPr>
        <p:spPr>
          <a:xfrm>
            <a:off x="2276456" y="6009943"/>
            <a:ext cx="6263999"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C6EDCF4-C7A0-14AA-F3D9-1F10C8B567A4}"/>
              </a:ext>
            </a:extLst>
          </p:cNvPr>
          <p:cNvSpPr txBox="1"/>
          <p:nvPr/>
        </p:nvSpPr>
        <p:spPr>
          <a:xfrm>
            <a:off x="6276342" y="4194206"/>
            <a:ext cx="2128525" cy="2108269"/>
          </a:xfrm>
          <a:prstGeom prst="rect">
            <a:avLst/>
          </a:prstGeom>
          <a:noFill/>
        </p:spPr>
        <p:txBody>
          <a:bodyPr wrap="square" rtlCol="0">
            <a:spAutoFit/>
          </a:bodyPr>
          <a:lstStyle/>
          <a:p>
            <a:pPr marL="0" marR="0" indent="0" algn="l" rtl="0" eaLnBrk="1" fontAlgn="auto" latinLnBrk="0" hangingPunct="1">
              <a:spcBef>
                <a:spcPts val="0"/>
              </a:spcBef>
              <a:spcAft>
                <a:spcPts val="1130"/>
              </a:spcAft>
            </a:pPr>
            <a:r>
              <a:rPr lang="fi-FI" sz="900" b="0" i="0" u="none" strike="noStrike" kern="1200">
                <a:solidFill>
                  <a:srgbClr val="000000"/>
                </a:solidFill>
                <a:effectLst/>
                <a:latin typeface="Arial" panose="020B0604020202020204" pitchFamily="34" charset="0"/>
              </a:rPr>
              <a:t>Sosiaali- ja integraatiojohtaja käy läpi</a:t>
            </a:r>
            <a:endParaRPr lang="en-FI" sz="900" b="0" i="0" u="none" strike="noStrike">
              <a:effectLst/>
              <a:latin typeface="Arial" panose="020B0604020202020204" pitchFamily="34" charset="0"/>
            </a:endParaRPr>
          </a:p>
          <a:p>
            <a:pPr marL="0" marR="0" indent="0" algn="l" rtl="0" eaLnBrk="1" fontAlgn="auto" latinLnBrk="0" hangingPunct="1">
              <a:spcBef>
                <a:spcPts val="0"/>
              </a:spcBef>
              <a:spcAft>
                <a:spcPts val="1130"/>
              </a:spcAft>
            </a:pPr>
            <a:r>
              <a:rPr lang="fi-FI" sz="900" b="0" i="0" u="none" strike="noStrike" kern="1200">
                <a:solidFill>
                  <a:srgbClr val="000000"/>
                </a:solidFill>
                <a:effectLst/>
                <a:latin typeface="Arial" panose="020B0604020202020204" pitchFamily="34" charset="0"/>
              </a:rPr>
              <a:t>Palautteiden läpikäynti kotihoidossa tulosten saavuttua</a:t>
            </a:r>
            <a:endParaRPr lang="en-FI" sz="900" b="0" i="0" u="none" strike="noStrike">
              <a:effectLst/>
              <a:latin typeface="Arial" panose="020B0604020202020204" pitchFamily="34" charset="0"/>
            </a:endParaRPr>
          </a:p>
          <a:p>
            <a:pPr marL="0" marR="0" indent="0" algn="l" rtl="0" eaLnBrk="1" fontAlgn="auto" latinLnBrk="0" hangingPunct="1">
              <a:spcBef>
                <a:spcPts val="0"/>
              </a:spcBef>
              <a:spcAft>
                <a:spcPts val="1130"/>
              </a:spcAft>
            </a:pPr>
            <a:r>
              <a:rPr lang="fi-FI" sz="900" b="0" i="0" u="none" strike="noStrike" kern="1200">
                <a:solidFill>
                  <a:srgbClr val="000000"/>
                </a:solidFill>
                <a:effectLst/>
                <a:latin typeface="Arial" panose="020B0604020202020204" pitchFamily="34" charset="0"/>
              </a:rPr>
              <a:t>Kotihoidon yhteinen aloituskokous vuoden alussa</a:t>
            </a:r>
            <a:endParaRPr lang="en-FI" sz="900" b="0" i="0" u="none" strike="noStrike">
              <a:effectLst/>
              <a:latin typeface="Arial" panose="020B0604020202020204" pitchFamily="34" charset="0"/>
            </a:endParaRPr>
          </a:p>
          <a:p>
            <a:pPr marL="0" algn="l" rtl="0" eaLnBrk="1" fontAlgn="t" latinLnBrk="0" hangingPunct="1">
              <a:spcBef>
                <a:spcPts val="0"/>
              </a:spcBef>
              <a:spcAft>
                <a:spcPts val="1500"/>
              </a:spcAft>
            </a:pPr>
            <a:r>
              <a:rPr lang="fi-FI" sz="900" b="0" i="0" u="none" strike="noStrike" kern="1200">
                <a:solidFill>
                  <a:srgbClr val="000000"/>
                </a:solidFill>
                <a:effectLst/>
                <a:latin typeface="Arial" panose="020B0604020202020204" pitchFamily="34" charset="0"/>
              </a:rPr>
              <a:t>Kotihoidon yhteinen seurantatietojen palaveri</a:t>
            </a:r>
            <a:endParaRPr lang="en-FI" sz="900" b="0" i="0" u="none" strike="noStrike">
              <a:effectLst/>
              <a:latin typeface="Arial" panose="020B0604020202020204" pitchFamily="34" charset="0"/>
            </a:endParaRPr>
          </a:p>
          <a:p>
            <a:pPr marL="0" algn="l" rtl="0" eaLnBrk="1" fontAlgn="t" latinLnBrk="0" hangingPunct="1">
              <a:spcBef>
                <a:spcPts val="0"/>
              </a:spcBef>
              <a:spcAft>
                <a:spcPts val="1050"/>
              </a:spcAft>
            </a:pPr>
            <a:r>
              <a:rPr lang="fi-FI" sz="900" b="0" i="0" u="none" strike="noStrike" kern="1200">
                <a:solidFill>
                  <a:srgbClr val="000000"/>
                </a:solidFill>
                <a:effectLst/>
                <a:latin typeface="Arial" panose="020B0604020202020204" pitchFamily="34" charset="0"/>
              </a:rPr>
              <a:t>Suunnitelmien päivittäminen vuosittain</a:t>
            </a:r>
            <a:endParaRPr lang="en-FI" sz="900" b="0" i="0" u="none" strike="noStrike">
              <a:effectLst/>
              <a:latin typeface="Arial" panose="020B0604020202020204" pitchFamily="34" charset="0"/>
            </a:endParaRPr>
          </a:p>
          <a:p>
            <a:pPr marL="0" algn="l" rtl="0" eaLnBrk="1" fontAlgn="t" latinLnBrk="0" hangingPunct="1">
              <a:spcBef>
                <a:spcPts val="0"/>
              </a:spcBef>
              <a:spcAft>
                <a:spcPts val="1130"/>
              </a:spcAft>
            </a:pPr>
            <a:r>
              <a:rPr lang="fi-FI" sz="900" b="0" i="0" u="none" strike="noStrike" kern="1200">
                <a:solidFill>
                  <a:srgbClr val="000000"/>
                </a:solidFill>
                <a:effectLst/>
                <a:latin typeface="Arial" panose="020B0604020202020204" pitchFamily="34" charset="0"/>
              </a:rPr>
              <a:t>Valvontatiimin kyselyt satunnaisesti</a:t>
            </a:r>
            <a:endParaRPr lang="en-FI" sz="900" b="0" i="0" u="none" strike="noStrike">
              <a:effectLst/>
              <a:latin typeface="Arial" panose="020B0604020202020204" pitchFamily="34" charset="0"/>
            </a:endParaRPr>
          </a:p>
        </p:txBody>
      </p:sp>
      <p:sp>
        <p:nvSpPr>
          <p:cNvPr id="2" name="Rectangle 1">
            <a:extLst>
              <a:ext uri="{FF2B5EF4-FFF2-40B4-BE49-F238E27FC236}">
                <a16:creationId xmlns:a16="http://schemas.microsoft.com/office/drawing/2014/main" id="{CC6EFEFD-4299-7C8A-F368-1D76C7F52F01}"/>
              </a:ext>
            </a:extLst>
          </p:cNvPr>
          <p:cNvSpPr/>
          <p:nvPr/>
        </p:nvSpPr>
        <p:spPr>
          <a:xfrm>
            <a:off x="5523021" y="1667690"/>
            <a:ext cx="772009" cy="2278299"/>
          </a:xfrm>
          <a:prstGeom prst="rect">
            <a:avLst/>
          </a:prstGeom>
          <a:solidFill>
            <a:srgbClr val="FDE0F1"/>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0000"/>
                </a:solidFill>
                <a:effectLst/>
                <a:uLnTx/>
                <a:uFillTx/>
                <a:latin typeface="Arial" panose="020B0604020202020204"/>
                <a:ea typeface="+mn-ea"/>
                <a:cs typeface="+mn-cs"/>
              </a:rPr>
              <a:t>1/kk</a:t>
            </a:r>
          </a:p>
        </p:txBody>
      </p:sp>
      <p:sp>
        <p:nvSpPr>
          <p:cNvPr id="3" name="Rectangle 2">
            <a:extLst>
              <a:ext uri="{FF2B5EF4-FFF2-40B4-BE49-F238E27FC236}">
                <a16:creationId xmlns:a16="http://schemas.microsoft.com/office/drawing/2014/main" id="{A9B95637-E64F-E217-EB1B-D526B513ECA6}"/>
              </a:ext>
            </a:extLst>
          </p:cNvPr>
          <p:cNvSpPr/>
          <p:nvPr/>
        </p:nvSpPr>
        <p:spPr>
          <a:xfrm>
            <a:off x="5520890" y="4418650"/>
            <a:ext cx="756787" cy="1575383"/>
          </a:xfrm>
          <a:prstGeom prst="rect">
            <a:avLst/>
          </a:prstGeom>
          <a:solidFill>
            <a:srgbClr val="FDCFEA"/>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0000"/>
                </a:solidFill>
                <a:effectLst/>
                <a:uLnTx/>
                <a:uFillTx/>
                <a:latin typeface="Arial" panose="020B0604020202020204"/>
                <a:ea typeface="+mn-ea"/>
                <a:cs typeface="+mn-cs"/>
              </a:rPr>
              <a:t>1/v</a:t>
            </a:r>
          </a:p>
        </p:txBody>
      </p:sp>
      <p:sp>
        <p:nvSpPr>
          <p:cNvPr id="69" name="Rectangle 68">
            <a:extLst>
              <a:ext uri="{FF2B5EF4-FFF2-40B4-BE49-F238E27FC236}">
                <a16:creationId xmlns:a16="http://schemas.microsoft.com/office/drawing/2014/main" id="{AE06B543-82CA-8301-40AC-7BA8B181EBC3}"/>
              </a:ext>
            </a:extLst>
          </p:cNvPr>
          <p:cNvSpPr/>
          <p:nvPr/>
        </p:nvSpPr>
        <p:spPr>
          <a:xfrm>
            <a:off x="5523712" y="4169269"/>
            <a:ext cx="752630" cy="255322"/>
          </a:xfrm>
          <a:prstGeom prst="rect">
            <a:avLst/>
          </a:prstGeom>
          <a:solidFill>
            <a:srgbClr val="FDCFEA"/>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dirty="0">
                <a:ln>
                  <a:noFill/>
                </a:ln>
                <a:solidFill>
                  <a:srgbClr val="000000"/>
                </a:solidFill>
                <a:effectLst/>
                <a:uLnTx/>
                <a:uFillTx/>
                <a:latin typeface="Arial" panose="020B0604020202020204"/>
                <a:ea typeface="+mn-ea"/>
                <a:cs typeface="+mn-cs"/>
              </a:rPr>
              <a:t>tapahtuessa</a:t>
            </a:r>
          </a:p>
        </p:txBody>
      </p:sp>
      <p:cxnSp>
        <p:nvCxnSpPr>
          <p:cNvPr id="81" name="Straight Connector 80">
            <a:extLst>
              <a:ext uri="{FF2B5EF4-FFF2-40B4-BE49-F238E27FC236}">
                <a16:creationId xmlns:a16="http://schemas.microsoft.com/office/drawing/2014/main" id="{D22CB1E1-3803-D4F4-EB43-A82C28319C53}"/>
              </a:ext>
            </a:extLst>
          </p:cNvPr>
          <p:cNvCxnSpPr>
            <a:cxnSpLocks/>
          </p:cNvCxnSpPr>
          <p:nvPr/>
        </p:nvCxnSpPr>
        <p:spPr>
          <a:xfrm>
            <a:off x="1807007" y="12081760"/>
            <a:ext cx="6084000"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93F255E5-E40B-7DAD-D64C-7161AFCA388F}"/>
              </a:ext>
            </a:extLst>
          </p:cNvPr>
          <p:cNvSpPr/>
          <p:nvPr/>
        </p:nvSpPr>
        <p:spPr>
          <a:xfrm>
            <a:off x="5522308" y="1347903"/>
            <a:ext cx="759698" cy="257892"/>
          </a:xfrm>
          <a:prstGeom prst="rect">
            <a:avLst/>
          </a:prstGeom>
          <a:solidFill>
            <a:srgbClr val="FDBFE2"/>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lIns="54000" rIns="0" rtlCol="0" anchor="ct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fi-FI" sz="700" b="1" i="0" u="none" strike="noStrike" kern="1200" cap="none" spc="0" normalizeH="0" baseline="0" noProof="0">
                <a:ln>
                  <a:noFill/>
                </a:ln>
                <a:solidFill>
                  <a:srgbClr val="000000"/>
                </a:solidFill>
                <a:effectLst/>
                <a:uLnTx/>
                <a:uFillTx/>
                <a:latin typeface="Arial" panose="020B0604020202020204"/>
                <a:ea typeface="+mn-ea"/>
                <a:cs typeface="+mn-cs"/>
              </a:rPr>
              <a:t>Tiedon seurannan sykli</a:t>
            </a:r>
          </a:p>
        </p:txBody>
      </p:sp>
      <p:sp>
        <p:nvSpPr>
          <p:cNvPr id="97" name="Rectangle 96">
            <a:extLst>
              <a:ext uri="{FF2B5EF4-FFF2-40B4-BE49-F238E27FC236}">
                <a16:creationId xmlns:a16="http://schemas.microsoft.com/office/drawing/2014/main" id="{B34AE031-EA79-9FCF-E22D-F90BFFE139C8}"/>
              </a:ext>
            </a:extLst>
          </p:cNvPr>
          <p:cNvSpPr/>
          <p:nvPr/>
        </p:nvSpPr>
        <p:spPr>
          <a:xfrm>
            <a:off x="6282006" y="1347902"/>
            <a:ext cx="2234735" cy="257892"/>
          </a:xfrm>
          <a:prstGeom prst="rect">
            <a:avLst/>
          </a:prstGeom>
          <a:solidFill>
            <a:srgbClr val="FDBFE2"/>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lIns="54000" rIns="0" rtlCol="0" anchor="ct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fi-FI" sz="700" b="1" i="0" u="none" strike="noStrike" kern="1200" cap="none" spc="0" normalizeH="0" baseline="0" noProof="0">
                <a:ln>
                  <a:noFill/>
                </a:ln>
                <a:solidFill>
                  <a:srgbClr val="000000"/>
                </a:solidFill>
                <a:effectLst/>
                <a:uLnTx/>
                <a:uFillTx/>
                <a:latin typeface="Arial" panose="020B0604020202020204"/>
                <a:ea typeface="+mn-ea"/>
                <a:cs typeface="+mn-cs"/>
              </a:rPr>
              <a:t>Selite</a:t>
            </a:r>
          </a:p>
        </p:txBody>
      </p:sp>
      <p:sp>
        <p:nvSpPr>
          <p:cNvPr id="7" name="Rectangle 6">
            <a:extLst>
              <a:ext uri="{FF2B5EF4-FFF2-40B4-BE49-F238E27FC236}">
                <a16:creationId xmlns:a16="http://schemas.microsoft.com/office/drawing/2014/main" id="{568F1DCB-E609-2E14-5C48-F02857D7CF89}"/>
              </a:ext>
            </a:extLst>
          </p:cNvPr>
          <p:cNvSpPr/>
          <p:nvPr/>
        </p:nvSpPr>
        <p:spPr>
          <a:xfrm>
            <a:off x="5523712" y="6005741"/>
            <a:ext cx="752630" cy="255322"/>
          </a:xfrm>
          <a:prstGeom prst="rect">
            <a:avLst/>
          </a:prstGeom>
          <a:solidFill>
            <a:srgbClr val="FDCFEA"/>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dirty="0">
                <a:ln>
                  <a:noFill/>
                </a:ln>
                <a:solidFill>
                  <a:srgbClr val="000000"/>
                </a:solidFill>
                <a:effectLst/>
                <a:uLnTx/>
                <a:uFillTx/>
                <a:latin typeface="Arial" panose="020B0604020202020204"/>
                <a:ea typeface="+mn-ea"/>
                <a:cs typeface="+mn-cs"/>
              </a:rPr>
              <a:t>satunnaisesti</a:t>
            </a:r>
          </a:p>
        </p:txBody>
      </p:sp>
      <p:cxnSp>
        <p:nvCxnSpPr>
          <p:cNvPr id="28" name="Elbow Connector 51">
            <a:extLst>
              <a:ext uri="{FF2B5EF4-FFF2-40B4-BE49-F238E27FC236}">
                <a16:creationId xmlns:a16="http://schemas.microsoft.com/office/drawing/2014/main" id="{6FCA6C61-7BBC-802C-C457-055F70D2F9C7}"/>
              </a:ext>
            </a:extLst>
          </p:cNvPr>
          <p:cNvCxnSpPr>
            <a:cxnSpLocks/>
            <a:stCxn id="23" idx="3"/>
          </p:cNvCxnSpPr>
          <p:nvPr/>
        </p:nvCxnSpPr>
        <p:spPr>
          <a:xfrm flipH="1">
            <a:off x="11075140" y="2702944"/>
            <a:ext cx="682660" cy="3757491"/>
          </a:xfrm>
          <a:prstGeom prst="bentConnector4">
            <a:avLst>
              <a:gd name="adj1" fmla="val -33487"/>
              <a:gd name="adj2" fmla="val 100198"/>
            </a:avLst>
          </a:prstGeom>
          <a:ln w="63500">
            <a:solidFill>
              <a:srgbClr val="FCBFE2"/>
            </a:solidFill>
            <a:headEnd w="med" len="sm"/>
            <a:tailEnd type="none" w="med" len="sm"/>
          </a:ln>
        </p:spPr>
        <p:style>
          <a:lnRef idx="1">
            <a:schemeClr val="accent1"/>
          </a:lnRef>
          <a:fillRef idx="0">
            <a:schemeClr val="accent1"/>
          </a:fillRef>
          <a:effectRef idx="0">
            <a:schemeClr val="accent1"/>
          </a:effectRef>
          <a:fontRef idx="minor">
            <a:schemeClr val="tx1"/>
          </a:fontRef>
        </p:style>
      </p:cxnSp>
      <p:pic>
        <p:nvPicPr>
          <p:cNvPr id="51" name="Graphic 50">
            <a:extLst>
              <a:ext uri="{FF2B5EF4-FFF2-40B4-BE49-F238E27FC236}">
                <a16:creationId xmlns:a16="http://schemas.microsoft.com/office/drawing/2014/main" id="{3B026EBF-A404-EDA2-D869-4897130E11D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0742" y="1814424"/>
            <a:ext cx="1122549" cy="779056"/>
          </a:xfrm>
          <a:prstGeom prst="rect">
            <a:avLst/>
          </a:prstGeom>
        </p:spPr>
      </p:pic>
    </p:spTree>
    <p:extLst>
      <p:ext uri="{BB962C8B-B14F-4D97-AF65-F5344CB8AC3E}">
        <p14:creationId xmlns:p14="http://schemas.microsoft.com/office/powerpoint/2010/main" val="3420909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4">
            <a:extLst>
              <a:ext uri="{FF2B5EF4-FFF2-40B4-BE49-F238E27FC236}">
                <a16:creationId xmlns:a16="http://schemas.microsoft.com/office/drawing/2014/main" id="{07FD5706-58E1-9B50-88DE-5787453C1B7B}"/>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30" name="Content Placeholder 29">
            <a:extLst>
              <a:ext uri="{FF2B5EF4-FFF2-40B4-BE49-F238E27FC236}">
                <a16:creationId xmlns:a16="http://schemas.microsoft.com/office/drawing/2014/main" id="{FFBE5D29-F083-A2D0-ABE1-9301CF216195}"/>
              </a:ext>
            </a:extLst>
          </p:cNvPr>
          <p:cNvSpPr>
            <a:spLocks noGrp="1"/>
          </p:cNvSpPr>
          <p:nvPr>
            <p:ph sz="half" idx="1"/>
          </p:nvPr>
        </p:nvSpPr>
        <p:spPr/>
        <p:txBody>
          <a:bodyPr numCol="1"/>
          <a:lstStyle/>
          <a:p>
            <a:pPr marL="0" indent="0">
              <a:lnSpc>
                <a:spcPct val="100000"/>
              </a:lnSpc>
              <a:buNone/>
            </a:pPr>
            <a:r>
              <a:rPr lang="fi-FI" sz="2000" b="1" dirty="0">
                <a:latin typeface="+mn-lt"/>
                <a:ea typeface="Inter" panose="02000503000000020004" pitchFamily="2" charset="0"/>
              </a:rPr>
              <a:t>Omavalvontasuunnitelman hyväksyy ja vahvistaa </a:t>
            </a:r>
            <a:r>
              <a:rPr lang="fi-FI" sz="2000" b="1" dirty="0">
                <a:highlight>
                  <a:srgbClr val="FFFF00"/>
                </a:highlight>
                <a:latin typeface="+mn-lt"/>
                <a:ea typeface="Inter" panose="02000503000000020004" pitchFamily="2" charset="0"/>
              </a:rPr>
              <a:t>palvelupisteen </a:t>
            </a:r>
            <a:r>
              <a:rPr lang="fi-FI" sz="2000" b="1" dirty="0">
                <a:latin typeface="+mn-lt"/>
                <a:ea typeface="Inter" panose="02000503000000020004" pitchFamily="2" charset="0"/>
              </a:rPr>
              <a:t>esihenkilö</a:t>
            </a:r>
            <a:endParaRPr lang="fi-FI" sz="2000" dirty="0">
              <a:latin typeface="+mn-lt"/>
              <a:ea typeface="Inter" panose="02000503000000020004" pitchFamily="2" charset="0"/>
              <a:cs typeface="Times New Roman" panose="02020603050405020304" pitchFamily="18" charset="0"/>
            </a:endParaRPr>
          </a:p>
          <a:p>
            <a:pPr marL="0" indent="0">
              <a:lnSpc>
                <a:spcPct val="100000"/>
              </a:lnSpc>
              <a:buNone/>
            </a:pPr>
            <a:r>
              <a:rPr lang="fi-FI" sz="1200" dirty="0">
                <a:latin typeface="+mn-lt"/>
                <a:ea typeface="Inter" panose="02000503000000020004" pitchFamily="2" charset="0"/>
              </a:rPr>
              <a:t> </a:t>
            </a:r>
          </a:p>
          <a:p>
            <a:endParaRPr lang="en-FI" dirty="0"/>
          </a:p>
        </p:txBody>
      </p:sp>
      <p:sp>
        <p:nvSpPr>
          <p:cNvPr id="14" name="Rectangle 13">
            <a:extLst>
              <a:ext uri="{FF2B5EF4-FFF2-40B4-BE49-F238E27FC236}">
                <a16:creationId xmlns:a16="http://schemas.microsoft.com/office/drawing/2014/main" id="{4D77D2E9-9CAA-C1AF-5A01-E75EF0ABF71E}"/>
              </a:ext>
            </a:extLst>
          </p:cNvPr>
          <p:cNvSpPr/>
          <p:nvPr/>
        </p:nvSpPr>
        <p:spPr>
          <a:xfrm>
            <a:off x="2124635" y="3124200"/>
            <a:ext cx="7437528" cy="2747964"/>
          </a:xfrm>
          <a:prstGeom prst="rect">
            <a:avLst/>
          </a:prstGeom>
          <a:solidFill>
            <a:schemeClr val="bg1"/>
          </a:solidFill>
          <a:ln w="19050">
            <a:solidFill>
              <a:schemeClr val="accent3">
                <a:lumMod val="20000"/>
                <a:lumOff val="80000"/>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i-FI" altLang="fi-FI" sz="1400">
              <a:solidFill>
                <a:schemeClr val="tx1"/>
              </a:solidFill>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Paikka ja päiväys </a:t>
            </a:r>
            <a:r>
              <a:rPr kumimoji="0" lang="fi-FI" altLang="fi-FI" sz="1400" b="0" i="0" u="sng" strike="noStrike" cap="none" normalizeH="0" baseline="0">
                <a:ln>
                  <a:noFill/>
                </a:ln>
                <a:solidFill>
                  <a:schemeClr val="tx1"/>
                </a:solidFill>
                <a:effectLst/>
                <a:ea typeface="Calibri" panose="020F0502020204030204" pitchFamily="34" charset="0"/>
                <a:cs typeface="Times New Roman" panose="02020603050405020304" pitchFamily="18" charset="0"/>
              </a:rPr>
              <a:t>     						</a:t>
            </a:r>
            <a:endParaRPr kumimoji="0" lang="fi-FI" altLang="fi-FI" sz="1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i-FI" altLang="fi-FI" sz="1400">
              <a:solidFill>
                <a:schemeClr val="tx1"/>
              </a:solidFill>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Allekirjoitus </a:t>
            </a:r>
            <a:r>
              <a:rPr kumimoji="0" lang="fi-FI" altLang="fi-FI" sz="1400" b="0" i="0" u="sng" strike="noStrike" cap="none" normalizeH="0" baseline="0">
                <a:ln>
                  <a:noFill/>
                </a:ln>
                <a:solidFill>
                  <a:schemeClr val="tx1"/>
                </a:solidFill>
                <a:effectLst/>
                <a:ea typeface="Calibri" panose="020F0502020204030204" pitchFamily="34" charset="0"/>
                <a:cs typeface="Times New Roman" panose="02020603050405020304" pitchFamily="18" charset="0"/>
              </a:rPr>
              <a:t>     </a:t>
            </a:r>
            <a:r>
              <a:rPr kumimoji="0" lang="fi-FI" altLang="fi-FI" sz="1400" b="0" i="0" u="sng" strike="noStrike" cap="none" normalizeH="0" baseline="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a:t>
            </a:r>
            <a:endParaRPr kumimoji="0" lang="fi-FI" altLang="fi-FI" sz="2000" b="0" i="0" u="none" strike="noStrike" cap="none" normalizeH="0" baseline="0">
              <a:ln>
                <a:noFill/>
              </a:ln>
              <a:solidFill>
                <a:schemeClr val="tx1"/>
              </a:solidFill>
              <a:effectLst/>
              <a:latin typeface="Arial" panose="020B0604020202020204" pitchFamily="34" charset="0"/>
            </a:endParaRPr>
          </a:p>
          <a:p>
            <a:pPr algn="ctr"/>
            <a:endParaRPr lang="en-FI" sz="1351"/>
          </a:p>
        </p:txBody>
      </p:sp>
      <p:sp>
        <p:nvSpPr>
          <p:cNvPr id="29" name="Title 28">
            <a:extLst>
              <a:ext uri="{FF2B5EF4-FFF2-40B4-BE49-F238E27FC236}">
                <a16:creationId xmlns:a16="http://schemas.microsoft.com/office/drawing/2014/main" id="{041005B9-0167-9BF4-D31D-502BF3431146}"/>
              </a:ext>
            </a:extLst>
          </p:cNvPr>
          <p:cNvSpPr>
            <a:spLocks noGrp="1"/>
          </p:cNvSpPr>
          <p:nvPr>
            <p:ph type="title"/>
          </p:nvPr>
        </p:nvSpPr>
        <p:spPr/>
        <p:txBody>
          <a:bodyPr vert="horz"/>
          <a:lstStyle/>
          <a:p>
            <a:r>
              <a:rPr lang="fi-FI"/>
              <a:t>Omavalvontasuunnitelman seuranta</a:t>
            </a:r>
          </a:p>
        </p:txBody>
      </p:sp>
      <p:sp>
        <p:nvSpPr>
          <p:cNvPr id="6" name="Rectangle 5">
            <a:extLst>
              <a:ext uri="{FF2B5EF4-FFF2-40B4-BE49-F238E27FC236}">
                <a16:creationId xmlns:a16="http://schemas.microsoft.com/office/drawing/2014/main" id="{3B59B379-ED69-880D-33D1-7CCDE259FB63}"/>
              </a:ext>
            </a:extLst>
          </p:cNvPr>
          <p:cNvSpPr/>
          <p:nvPr/>
        </p:nvSpPr>
        <p:spPr>
          <a:xfrm>
            <a:off x="7322756" y="6911"/>
            <a:ext cx="2427068" cy="518181"/>
          </a:xfrm>
          <a:prstGeom prst="rect">
            <a:avLst/>
          </a:prstGeom>
          <a:solidFill>
            <a:srgbClr val="FD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7" name="Rectangle 6">
            <a:extLst>
              <a:ext uri="{FF2B5EF4-FFF2-40B4-BE49-F238E27FC236}">
                <a16:creationId xmlns:a16="http://schemas.microsoft.com/office/drawing/2014/main" id="{ECDF4B4B-1B42-6CEF-15BF-7E5F43FA7191}"/>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8" name="Rectangle 7">
            <a:extLst>
              <a:ext uri="{FF2B5EF4-FFF2-40B4-BE49-F238E27FC236}">
                <a16:creationId xmlns:a16="http://schemas.microsoft.com/office/drawing/2014/main" id="{41AE2A90-B7F2-FD15-453A-10AADC8B347A}"/>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3"/>
                </a:solidFill>
                <a:ea typeface="Inter" panose="02000503000000020004" pitchFamily="2" charset="0"/>
              </a:rPr>
              <a:t>Kehittäminen</a:t>
            </a:r>
            <a:br>
              <a:rPr lang="fi-FI" sz="1250" b="1" spc="31">
                <a:solidFill>
                  <a:schemeClr val="accent3"/>
                </a:solidFill>
                <a:ea typeface="Inter" panose="02000503000000020004" pitchFamily="2" charset="0"/>
              </a:rPr>
            </a:br>
            <a:r>
              <a:rPr lang="fi-FI" sz="1250" b="1" spc="31">
                <a:solidFill>
                  <a:schemeClr val="accent3"/>
                </a:solidFill>
                <a:ea typeface="Inter" panose="02000503000000020004" pitchFamily="2" charset="0"/>
              </a:rPr>
              <a:t>&amp; seuranta</a:t>
            </a:r>
          </a:p>
        </p:txBody>
      </p:sp>
      <p:sp>
        <p:nvSpPr>
          <p:cNvPr id="9" name="Rectangle 8">
            <a:extLst>
              <a:ext uri="{FF2B5EF4-FFF2-40B4-BE49-F238E27FC236}">
                <a16:creationId xmlns:a16="http://schemas.microsoft.com/office/drawing/2014/main" id="{E7DEE3A0-929B-9074-79AC-4497BEAE1017}"/>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10" name="Rectangle 9">
            <a:extLst>
              <a:ext uri="{FF2B5EF4-FFF2-40B4-BE49-F238E27FC236}">
                <a16:creationId xmlns:a16="http://schemas.microsoft.com/office/drawing/2014/main" id="{1D4A9F67-A992-8DC5-0197-A404465987D3}"/>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1" name="Rectangle 10">
            <a:extLst>
              <a:ext uri="{FF2B5EF4-FFF2-40B4-BE49-F238E27FC236}">
                <a16:creationId xmlns:a16="http://schemas.microsoft.com/office/drawing/2014/main" id="{EEA9568F-D4A9-AF68-30BE-591082701D59}"/>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2" name="Straight Connector 11">
            <a:extLst>
              <a:ext uri="{FF2B5EF4-FFF2-40B4-BE49-F238E27FC236}">
                <a16:creationId xmlns:a16="http://schemas.microsoft.com/office/drawing/2014/main" id="{9796EECE-5577-3FEF-301D-859EA7C53AFD}"/>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BBC325-4B9E-4E23-FFC9-7AA36DCBF76F}"/>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56CAC2-9BE0-F296-670F-E9CCCDBEFC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5AA46D-31A9-A68A-6185-48E2146FC359}"/>
              </a:ext>
            </a:extLst>
          </p:cNvPr>
          <p:cNvCxnSpPr>
            <a:cxnSpLocks/>
          </p:cNvCxnSpPr>
          <p:nvPr/>
        </p:nvCxnSpPr>
        <p:spPr>
          <a:xfrm>
            <a:off x="9753600" y="0"/>
            <a:ext cx="0" cy="518181"/>
          </a:xfrm>
          <a:prstGeom prst="line">
            <a:avLst/>
          </a:prstGeom>
          <a:ln w="19050" cap="sq">
            <a:no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DCC4E3-9EB7-CC61-323F-BDF9CCCC742E}"/>
              </a:ext>
            </a:extLst>
          </p:cNvPr>
          <p:cNvCxnSpPr>
            <a:cxnSpLocks/>
          </p:cNvCxnSpPr>
          <p:nvPr/>
        </p:nvCxnSpPr>
        <p:spPr>
          <a:xfrm flipH="1">
            <a:off x="9753600" y="518181"/>
            <a:ext cx="2439699"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6A9EDA-BA22-51FB-5E07-C489A64E0136}"/>
              </a:ext>
            </a:extLst>
          </p:cNvPr>
          <p:cNvCxnSpPr>
            <a:cxnSpLocks/>
          </p:cNvCxnSpPr>
          <p:nvPr/>
        </p:nvCxnSpPr>
        <p:spPr>
          <a:xfrm flipH="1">
            <a:off x="-8540" y="516156"/>
            <a:ext cx="7320947"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473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E891381-DCA0-18F7-7EBC-7AA48E0AB49E}"/>
              </a:ext>
            </a:extLst>
          </p:cNvPr>
          <p:cNvSpPr>
            <a:spLocks noGrp="1"/>
          </p:cNvSpPr>
          <p:nvPr>
            <p:ph type="title"/>
          </p:nvPr>
        </p:nvSpPr>
        <p:spPr/>
        <p:txBody>
          <a:bodyPr/>
          <a:lstStyle/>
          <a:p>
            <a:r>
              <a:rPr lang="fi-FI" sz="2600">
                <a:latin typeface="+mj-lt"/>
                <a:ea typeface="Inter" panose="02000503000000020004" pitchFamily="2" charset="0"/>
              </a:rPr>
              <a:t>Liitteet</a:t>
            </a:r>
            <a:endParaRPr lang="fi-FI"/>
          </a:p>
        </p:txBody>
      </p:sp>
      <p:sp>
        <p:nvSpPr>
          <p:cNvPr id="35" name="Rectangle 34">
            <a:extLst>
              <a:ext uri="{FF2B5EF4-FFF2-40B4-BE49-F238E27FC236}">
                <a16:creationId xmlns:a16="http://schemas.microsoft.com/office/drawing/2014/main" id="{F1DC9D12-00D1-3C63-ED73-EB79BADB4691}"/>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37" name="Rectangle 36">
            <a:extLst>
              <a:ext uri="{FF2B5EF4-FFF2-40B4-BE49-F238E27FC236}">
                <a16:creationId xmlns:a16="http://schemas.microsoft.com/office/drawing/2014/main" id="{BE691117-57D5-E5BF-4E68-C87E34C65852}"/>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38" name="Rectangle 37">
            <a:extLst>
              <a:ext uri="{FF2B5EF4-FFF2-40B4-BE49-F238E27FC236}">
                <a16:creationId xmlns:a16="http://schemas.microsoft.com/office/drawing/2014/main" id="{68C8FBEE-3C51-8CD4-19DB-BA9C2527CA9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39" name="Rectangle 38">
            <a:extLst>
              <a:ext uri="{FF2B5EF4-FFF2-40B4-BE49-F238E27FC236}">
                <a16:creationId xmlns:a16="http://schemas.microsoft.com/office/drawing/2014/main" id="{9D9C19E0-705B-95DA-5792-C2C149F2684A}"/>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40" name="Rectangle 39">
            <a:extLst>
              <a:ext uri="{FF2B5EF4-FFF2-40B4-BE49-F238E27FC236}">
                <a16:creationId xmlns:a16="http://schemas.microsoft.com/office/drawing/2014/main" id="{F250F812-EF16-102E-99D9-579326853F58}"/>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41" name="Rectangle 40">
            <a:extLst>
              <a:ext uri="{FF2B5EF4-FFF2-40B4-BE49-F238E27FC236}">
                <a16:creationId xmlns:a16="http://schemas.microsoft.com/office/drawing/2014/main" id="{B4F76884-DAF1-C26A-763B-8D3DA3B47856}"/>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rPr>
              <a:t>Sisällysluettelo</a:t>
            </a:r>
          </a:p>
        </p:txBody>
      </p:sp>
      <p:cxnSp>
        <p:nvCxnSpPr>
          <p:cNvPr id="42" name="Straight Connector 41">
            <a:extLst>
              <a:ext uri="{FF2B5EF4-FFF2-40B4-BE49-F238E27FC236}">
                <a16:creationId xmlns:a16="http://schemas.microsoft.com/office/drawing/2014/main" id="{DCF7AC07-0FE3-EEA4-5B33-8A225401575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280A89-72E7-DD14-5C6D-9A20A9486F52}"/>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796AB2B-C581-940C-90D3-789C5183B031}"/>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9C6974-4BE7-C054-263C-9D8885FF4CA5}"/>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4ABEF6-8B62-2335-3170-A6D92F6CC894}"/>
              </a:ext>
            </a:extLst>
          </p:cNvPr>
          <p:cNvCxnSpPr>
            <a:cxnSpLocks/>
          </p:cNvCxnSpPr>
          <p:nvPr/>
        </p:nvCxnSpPr>
        <p:spPr>
          <a:xfrm flipH="1">
            <a:off x="-2538" y="532326"/>
            <a:ext cx="9758676"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Content Placeholder 29">
            <a:extLst>
              <a:ext uri="{FF2B5EF4-FFF2-40B4-BE49-F238E27FC236}">
                <a16:creationId xmlns:a16="http://schemas.microsoft.com/office/drawing/2014/main" id="{AA1D97F5-9EC7-FBE0-F0A1-072FADCC09F2}"/>
              </a:ext>
            </a:extLst>
          </p:cNvPr>
          <p:cNvSpPr>
            <a:spLocks noGrp="1"/>
          </p:cNvSpPr>
          <p:nvPr>
            <p:ph sz="half" idx="1"/>
          </p:nvPr>
        </p:nvSpPr>
        <p:spPr>
          <a:xfrm>
            <a:off x="451413" y="1825625"/>
            <a:ext cx="11289174" cy="3942129"/>
          </a:xfrm>
        </p:spPr>
        <p:txBody>
          <a:bodyPr numCol="1"/>
          <a:lstStyle/>
          <a:p>
            <a:pPr>
              <a:lnSpc>
                <a:spcPct val="107000"/>
              </a:lnSpc>
              <a:spcAft>
                <a:spcPts val="800"/>
              </a:spcAft>
            </a:pPr>
            <a:r>
              <a:rPr lang="fi-FI" sz="2000" b="1"/>
              <a:t>1</a:t>
            </a:r>
            <a:r>
              <a:rPr lang="fi-FI" sz="2000"/>
              <a:t> – Ilmoitukset ja ilmoitusvelvollisuudet kotihoidossa</a:t>
            </a:r>
          </a:p>
          <a:p>
            <a:pPr>
              <a:lnSpc>
                <a:spcPct val="107000"/>
              </a:lnSpc>
              <a:spcAft>
                <a:spcPts val="800"/>
              </a:spcAft>
            </a:pPr>
            <a:r>
              <a:rPr lang="fi-FI" sz="2000" b="1">
                <a:latin typeface="+mn-lt"/>
              </a:rPr>
              <a:t>2</a:t>
            </a:r>
            <a:r>
              <a:rPr lang="fi-FI" sz="2000"/>
              <a:t> – Koonti linkeistä lisätiedon pariin </a:t>
            </a:r>
            <a:endParaRPr lang="fi-FI" sz="2000">
              <a:latin typeface="+mn-lt"/>
            </a:endParaRPr>
          </a:p>
          <a:p>
            <a:pPr>
              <a:lnSpc>
                <a:spcPct val="107000"/>
              </a:lnSpc>
              <a:spcAft>
                <a:spcPts val="800"/>
              </a:spcAft>
            </a:pPr>
            <a:endParaRPr lang="fi-FI"/>
          </a:p>
          <a:p>
            <a:endParaRPr lang="fi-FI"/>
          </a:p>
        </p:txBody>
      </p:sp>
    </p:spTree>
    <p:extLst>
      <p:ext uri="{BB962C8B-B14F-4D97-AF65-F5344CB8AC3E}">
        <p14:creationId xmlns:p14="http://schemas.microsoft.com/office/powerpoint/2010/main" val="5160902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C28C66-5DB8-9841-4AF3-BA672F18F21B}"/>
              </a:ext>
            </a:extLst>
          </p:cNvPr>
          <p:cNvSpPr/>
          <p:nvPr/>
        </p:nvSpPr>
        <p:spPr>
          <a:xfrm>
            <a:off x="157316" y="6302477"/>
            <a:ext cx="1170039" cy="449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aphicFrame>
        <p:nvGraphicFramePr>
          <p:cNvPr id="5" name="Table 5">
            <a:extLst>
              <a:ext uri="{FF2B5EF4-FFF2-40B4-BE49-F238E27FC236}">
                <a16:creationId xmlns:a16="http://schemas.microsoft.com/office/drawing/2014/main" id="{1BDDA79D-51CD-4497-DCF9-AC75AFFBFFE2}"/>
              </a:ext>
            </a:extLst>
          </p:cNvPr>
          <p:cNvGraphicFramePr>
            <a:graphicFrameLocks noGrp="1"/>
          </p:cNvGraphicFramePr>
          <p:nvPr>
            <p:extLst>
              <p:ext uri="{D42A27DB-BD31-4B8C-83A1-F6EECF244321}">
                <p14:modId xmlns:p14="http://schemas.microsoft.com/office/powerpoint/2010/main" val="515989565"/>
              </p:ext>
            </p:extLst>
          </p:nvPr>
        </p:nvGraphicFramePr>
        <p:xfrm>
          <a:off x="369638" y="786896"/>
          <a:ext cx="11289172" cy="5964651"/>
        </p:xfrm>
        <a:graphic>
          <a:graphicData uri="http://schemas.openxmlformats.org/drawingml/2006/table">
            <a:tbl>
              <a:tblPr firstRow="1" bandRow="1">
                <a:tableStyleId>{FABFCF23-3B69-468F-B69F-88F6DE6A72F2}</a:tableStyleId>
              </a:tblPr>
              <a:tblGrid>
                <a:gridCol w="2026315">
                  <a:extLst>
                    <a:ext uri="{9D8B030D-6E8A-4147-A177-3AD203B41FA5}">
                      <a16:colId xmlns:a16="http://schemas.microsoft.com/office/drawing/2014/main" val="3876454181"/>
                    </a:ext>
                  </a:extLst>
                </a:gridCol>
                <a:gridCol w="2035277">
                  <a:extLst>
                    <a:ext uri="{9D8B030D-6E8A-4147-A177-3AD203B41FA5}">
                      <a16:colId xmlns:a16="http://schemas.microsoft.com/office/drawing/2014/main" val="3873228180"/>
                    </a:ext>
                  </a:extLst>
                </a:gridCol>
                <a:gridCol w="934575">
                  <a:extLst>
                    <a:ext uri="{9D8B030D-6E8A-4147-A177-3AD203B41FA5}">
                      <a16:colId xmlns:a16="http://schemas.microsoft.com/office/drawing/2014/main" val="764456884"/>
                    </a:ext>
                  </a:extLst>
                </a:gridCol>
                <a:gridCol w="1141800">
                  <a:extLst>
                    <a:ext uri="{9D8B030D-6E8A-4147-A177-3AD203B41FA5}">
                      <a16:colId xmlns:a16="http://schemas.microsoft.com/office/drawing/2014/main" val="3096771426"/>
                    </a:ext>
                  </a:extLst>
                </a:gridCol>
                <a:gridCol w="5151205">
                  <a:extLst>
                    <a:ext uri="{9D8B030D-6E8A-4147-A177-3AD203B41FA5}">
                      <a16:colId xmlns:a16="http://schemas.microsoft.com/office/drawing/2014/main" val="3892915801"/>
                    </a:ext>
                  </a:extLst>
                </a:gridCol>
              </a:tblGrid>
              <a:tr h="378222">
                <a:tc>
                  <a:txBody>
                    <a:bodyPr/>
                    <a:lstStyle/>
                    <a:p>
                      <a:r>
                        <a:rPr lang="fi-FI" sz="1100"/>
                        <a:t>Tapahtuma</a:t>
                      </a:r>
                    </a:p>
                  </a:txBody>
                  <a:tcPr>
                    <a:solidFill>
                      <a:schemeClr val="tx1">
                        <a:lumMod val="75000"/>
                        <a:lumOff val="25000"/>
                      </a:schemeClr>
                    </a:solidFill>
                  </a:tcPr>
                </a:tc>
                <a:tc>
                  <a:txBody>
                    <a:bodyPr/>
                    <a:lstStyle/>
                    <a:p>
                      <a:r>
                        <a:rPr lang="fi-FI" sz="1100"/>
                        <a:t>Ilmoitus</a:t>
                      </a:r>
                    </a:p>
                  </a:txBody>
                  <a:tcPr>
                    <a:solidFill>
                      <a:schemeClr val="tx1">
                        <a:lumMod val="75000"/>
                        <a:lumOff val="25000"/>
                      </a:schemeClr>
                    </a:solidFill>
                  </a:tcPr>
                </a:tc>
                <a:tc>
                  <a:txBody>
                    <a:bodyPr/>
                    <a:lstStyle/>
                    <a:p>
                      <a:r>
                        <a:rPr lang="fi-FI" sz="1100"/>
                        <a:t>Henkilöstö</a:t>
                      </a:r>
                    </a:p>
                  </a:txBody>
                  <a:tcPr>
                    <a:solidFill>
                      <a:schemeClr val="tx1">
                        <a:lumMod val="75000"/>
                        <a:lumOff val="25000"/>
                      </a:schemeClr>
                    </a:solidFill>
                  </a:tcPr>
                </a:tc>
                <a:tc>
                  <a:txBody>
                    <a:bodyPr/>
                    <a:lstStyle/>
                    <a:p>
                      <a:r>
                        <a:rPr lang="fi-FI" sz="1100"/>
                        <a:t>Asiakas tai lähipiiri </a:t>
                      </a:r>
                    </a:p>
                  </a:txBody>
                  <a:tcPr>
                    <a:solidFill>
                      <a:schemeClr val="tx1">
                        <a:lumMod val="75000"/>
                        <a:lumOff val="25000"/>
                      </a:schemeClr>
                    </a:solidFill>
                  </a:tcPr>
                </a:tc>
                <a:tc>
                  <a:txBody>
                    <a:bodyPr/>
                    <a:lstStyle/>
                    <a:p>
                      <a:r>
                        <a:rPr lang="fi-FI" sz="1100"/>
                        <a:t>Linkki </a:t>
                      </a:r>
                    </a:p>
                  </a:txBody>
                  <a:tcPr>
                    <a:solidFill>
                      <a:schemeClr val="tx1">
                        <a:lumMod val="75000"/>
                        <a:lumOff val="25000"/>
                      </a:schemeClr>
                    </a:solidFill>
                  </a:tcPr>
                </a:tc>
                <a:extLst>
                  <a:ext uri="{0D108BD9-81ED-4DB2-BD59-A6C34878D82A}">
                    <a16:rowId xmlns:a16="http://schemas.microsoft.com/office/drawing/2014/main" val="1684026084"/>
                  </a:ext>
                </a:extLst>
              </a:tr>
              <a:tr h="407316">
                <a:tc>
                  <a:txBody>
                    <a:bodyPr/>
                    <a:lstStyle/>
                    <a:p>
                      <a:r>
                        <a:rPr lang="fi-FI" sz="1100" b="1"/>
                        <a:t>Toiminnan kehittäminen </a:t>
                      </a:r>
                    </a:p>
                  </a:txBody>
                  <a:tcPr>
                    <a:solidFill>
                      <a:schemeClr val="bg1">
                        <a:lumMod val="95000"/>
                      </a:schemeClr>
                    </a:solidFill>
                  </a:tcPr>
                </a:tc>
                <a:tc>
                  <a:txBody>
                    <a:bodyPr/>
                    <a:lstStyle/>
                    <a:p>
                      <a:r>
                        <a:rPr lang="fi-FI" sz="1100"/>
                        <a:t>Palaute </a:t>
                      </a:r>
                    </a:p>
                  </a:txBody>
                  <a:tcPr>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lang="fi-FI" sz="1100" b="0"/>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r>
                        <a:rPr lang="fi-FI" sz="900" kern="100">
                          <a:effectLst/>
                        </a:rPr>
                        <a:t>Eloisan sähköisen palautelomakkeen osoitteessa: </a:t>
                      </a:r>
                      <a:r>
                        <a:rPr lang="fi-FI" sz="900" u="sng" kern="100">
                          <a:effectLst/>
                        </a:rPr>
                        <a:t>https://etelasavonha.fi/asiakkaan-opas/palaute-etela-savon-hyvinvointialueelle/</a:t>
                      </a:r>
                      <a:endParaRPr lang="fi-FI" sz="900">
                        <a:latin typeface="+mn-lt"/>
                      </a:endParaRPr>
                    </a:p>
                  </a:txBody>
                  <a:tcPr>
                    <a:solidFill>
                      <a:schemeClr val="bg1">
                        <a:lumMod val="95000"/>
                      </a:schemeClr>
                    </a:solidFill>
                  </a:tcPr>
                </a:tc>
                <a:extLst>
                  <a:ext uri="{0D108BD9-81ED-4DB2-BD59-A6C34878D82A}">
                    <a16:rowId xmlns:a16="http://schemas.microsoft.com/office/drawing/2014/main" val="3054761934"/>
                  </a:ext>
                </a:extLst>
              </a:tr>
              <a:tr h="407316">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b="1"/>
                        <a:t>Ikääntyneen avuntarve</a:t>
                      </a:r>
                    </a:p>
                  </a:txBody>
                  <a:tcPr>
                    <a:solidFill>
                      <a:schemeClr val="bg1">
                        <a:lumMod val="95000"/>
                      </a:schemeClr>
                    </a:solidFill>
                  </a:tcPr>
                </a:tc>
                <a:tc>
                  <a:txBody>
                    <a:bodyPr/>
                    <a:lstStyle/>
                    <a:p>
                      <a:r>
                        <a:rPr lang="fi-FI" sz="1100"/>
                        <a:t>Huoli-ilmoitus</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r>
                        <a:rPr lang="fi-FI" sz="900"/>
                        <a:t>Sähköinen lomake: verkkosivuilta </a:t>
                      </a:r>
                      <a:r>
                        <a:rPr lang="fi-FI" sz="900">
                          <a:hlinkClick r:id="rId3"/>
                        </a:rPr>
                        <a:t>Ilmaise huolesi</a:t>
                      </a:r>
                      <a:r>
                        <a:rPr lang="fi-FI" sz="900"/>
                        <a:t> sähköisen lomakkeen kautta</a:t>
                      </a:r>
                      <a:endParaRPr lang="fi-FI" sz="900">
                        <a:latin typeface="+mn-lt"/>
                      </a:endParaRPr>
                    </a:p>
                  </a:txBody>
                  <a:tcPr>
                    <a:solidFill>
                      <a:schemeClr val="bg1">
                        <a:lumMod val="95000"/>
                      </a:schemeClr>
                    </a:solidFill>
                  </a:tcPr>
                </a:tc>
                <a:extLst>
                  <a:ext uri="{0D108BD9-81ED-4DB2-BD59-A6C34878D82A}">
                    <a16:rowId xmlns:a16="http://schemas.microsoft.com/office/drawing/2014/main" val="1269226064"/>
                  </a:ext>
                </a:extLst>
              </a:tr>
              <a:tr h="407316">
                <a:tc rowSpan="2">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b="1"/>
                        <a:t>Vaaratilanne</a:t>
                      </a:r>
                    </a:p>
                  </a:txBody>
                  <a:tcPr>
                    <a:solidFill>
                      <a:schemeClr val="bg1">
                        <a:lumMod val="95000"/>
                      </a:schemeClr>
                    </a:solidFill>
                  </a:tcPr>
                </a:tc>
                <a:tc>
                  <a:txBody>
                    <a:bodyPr/>
                    <a:lstStyle/>
                    <a:p>
                      <a:r>
                        <a:rPr lang="fi-FI" sz="1100"/>
                        <a:t>Ilmoitus työntekijälle ja sähköisen lomakkeen kautta</a:t>
                      </a: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lang="fi-FI" sz="1100" b="0"/>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fi-FI" sz="1100"/>
                        <a:t>x</a:t>
                      </a: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r>
                        <a:rPr lang="fi-FI" sz="900"/>
                        <a:t>Eloisan internetsivuilla osoitteessa: </a:t>
                      </a:r>
                      <a:r>
                        <a:rPr lang="fi-FI" sz="900">
                          <a:hlinkClick r:id="rId4"/>
                        </a:rPr>
                        <a:t>https://etelasavonha.fi/asiakkaan-opas/asiakas-ja-potilasturvallisuus-ja-valvonta/oma-ilmoitus-vaaratilanteesta/</a:t>
                      </a:r>
                      <a:r>
                        <a:rPr lang="fi-FI" sz="900"/>
                        <a:t>.</a:t>
                      </a:r>
                    </a:p>
                    <a:p>
                      <a:r>
                        <a:rPr lang="fi-FI" sz="900"/>
                        <a:t>Ilmoituksen käsittely kuvattu kohdassa ”Riski- ja epäkohtailmoitusten käsittely”</a:t>
                      </a:r>
                      <a:endParaRPr lang="fi-FI" sz="900">
                        <a:latin typeface="+mn-lt"/>
                      </a:endParaRP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388562"/>
                  </a:ext>
                </a:extLst>
              </a:tr>
              <a:tr h="407316">
                <a:tc vMerge="1">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lang="fi-FI" sz="1100"/>
                    </a:p>
                  </a:txBody>
                  <a:tcPr>
                    <a:solidFill>
                      <a:schemeClr val="bg1"/>
                    </a:solidFill>
                  </a:tcPr>
                </a:tc>
                <a:tc>
                  <a:txBody>
                    <a:bodyPr/>
                    <a:lstStyle/>
                    <a:p>
                      <a:r>
                        <a:rPr lang="fi-FI" sz="1100" err="1"/>
                        <a:t>Haipro</a:t>
                      </a:r>
                      <a:r>
                        <a:rPr lang="fi-FI" sz="1100"/>
                        <a:t>-ilmoitus</a:t>
                      </a:r>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100"/>
                        <a:t>x</a:t>
                      </a:r>
                      <a:endParaRPr lang="fi-FI" sz="1100" b="0"/>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pPr algn="ctr"/>
                      <a:endParaRPr lang="fi-FI" sz="1100"/>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900" err="1"/>
                        <a:t>Haipro</a:t>
                      </a:r>
                      <a:r>
                        <a:rPr lang="fi-FI" sz="900"/>
                        <a:t> ja </a:t>
                      </a:r>
                      <a:r>
                        <a:rPr lang="fi-FI" sz="900" b="0">
                          <a:solidFill>
                            <a:schemeClr val="dk1"/>
                          </a:solidFill>
                        </a:rPr>
                        <a:t>yhteys toiminnasta vastaavalle taholle ja asiakas- ja potilasturvallisuustiimille</a:t>
                      </a:r>
                    </a:p>
                    <a:p>
                      <a:pPr marL="0" marR="0" lvl="0" indent="0" algn="l" defTabSz="914286" rtl="0" eaLnBrk="1" fontAlgn="auto" latinLnBrk="0" hangingPunct="1">
                        <a:lnSpc>
                          <a:spcPct val="100000"/>
                        </a:lnSpc>
                        <a:spcBef>
                          <a:spcPts val="0"/>
                        </a:spcBef>
                        <a:spcAft>
                          <a:spcPts val="0"/>
                        </a:spcAft>
                        <a:buClrTx/>
                        <a:buSzTx/>
                        <a:buFontTx/>
                        <a:buNone/>
                        <a:tabLst/>
                        <a:defRPr/>
                      </a:pPr>
                      <a:r>
                        <a:rPr lang="fi-FI" sz="900"/>
                        <a:t>Ilmoituksen käsittely kuvattu kohdassa ”Riski- ja epäkohtailmoitusten käsittely”</a:t>
                      </a:r>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854556221"/>
                  </a:ext>
                </a:extLst>
              </a:tr>
              <a:tr h="407316">
                <a:tc rowSpan="2">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b="1"/>
                        <a:t>Asiakkaan epäasiallinen kohtelu </a:t>
                      </a:r>
                    </a:p>
                  </a:txBody>
                  <a:tcPr>
                    <a:solidFill>
                      <a:schemeClr val="bg1">
                        <a:lumMod val="95000"/>
                      </a:schemeClr>
                    </a:solidFill>
                  </a:tcPr>
                </a:tc>
                <a:tc>
                  <a:txBody>
                    <a:bodyPr/>
                    <a:lstStyle/>
                    <a:p>
                      <a:r>
                        <a:rPr lang="fi-FI" sz="1100"/>
                        <a:t>Muistutus</a:t>
                      </a: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lang="fi-FI" sz="1100" b="0"/>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fi-FI" sz="1100"/>
                        <a:t>x</a:t>
                      </a: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r>
                        <a:rPr lang="fi-FI" sz="900">
                          <a:hlinkClick r:id="rId5"/>
                        </a:rPr>
                        <a:t>Muistutus Lomakkeet ja hakemukset - Eloisa (etelasavonha.fi)</a:t>
                      </a:r>
                      <a:endParaRPr lang="fi-FI" sz="900">
                        <a:latin typeface="+mn-lt"/>
                      </a:endParaRP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95441819"/>
                  </a:ext>
                </a:extLst>
              </a:tr>
              <a:tr h="465607">
                <a:tc vMerge="1">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lang="fi-FI" sz="1200"/>
                    </a:p>
                  </a:txBody>
                  <a:tcPr>
                    <a:solidFill>
                      <a:schemeClr val="bg1"/>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dirty="0">
                          <a:highlight>
                            <a:srgbClr val="FFFF00"/>
                          </a:highlight>
                        </a:rPr>
                        <a:t>Valvontalain</a:t>
                      </a:r>
                      <a:r>
                        <a:rPr lang="fi-FI" sz="1100" dirty="0"/>
                        <a:t> mukainen ilmoitus </a:t>
                      </a:r>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100" b="0"/>
                        <a:t>x</a:t>
                      </a:r>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pPr algn="ctr"/>
                      <a:endParaRPr lang="fi-FI" sz="1100"/>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r>
                        <a:rPr lang="fi-FI" sz="900"/>
                        <a:t>Tulostettava ja täytettävä lomake löytyy henkilöstön intrasta </a:t>
                      </a:r>
                    </a:p>
                    <a:p>
                      <a:pPr marL="0" marR="0" lvl="0" indent="0" algn="l" defTabSz="914286" rtl="0" eaLnBrk="1" fontAlgn="auto" latinLnBrk="0" hangingPunct="1">
                        <a:lnSpc>
                          <a:spcPct val="100000"/>
                        </a:lnSpc>
                        <a:spcBef>
                          <a:spcPts val="0"/>
                        </a:spcBef>
                        <a:spcAft>
                          <a:spcPts val="0"/>
                        </a:spcAft>
                        <a:buClrTx/>
                        <a:buSzTx/>
                        <a:buFontTx/>
                        <a:buNone/>
                        <a:tabLst/>
                        <a:defRPr/>
                      </a:pPr>
                      <a:r>
                        <a:rPr lang="fi-FI" sz="900"/>
                        <a:t>Ilmoituksen käsittely kuvattu kohdassa ”Riski- ja epäkohtailmoitusten käsittely”</a:t>
                      </a:r>
                      <a:endParaRPr lang="fi-FI" sz="900">
                        <a:latin typeface="+mn-lt"/>
                      </a:endParaRPr>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828407793"/>
                  </a:ext>
                </a:extLst>
              </a:tr>
              <a:tr h="407316">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b="1"/>
                        <a:t>Kotihoidon laitteeseen / tarvikkeeseen liittyvä vaaratilanne</a:t>
                      </a:r>
                    </a:p>
                  </a:txBody>
                  <a:tcPr>
                    <a:solidFill>
                      <a:schemeClr val="bg1">
                        <a:lumMod val="95000"/>
                      </a:schemeClr>
                    </a:solidFill>
                  </a:tcPr>
                </a:tc>
                <a:tc>
                  <a:txBody>
                    <a:bodyPr/>
                    <a:lstStyle/>
                    <a:p>
                      <a:r>
                        <a:rPr lang="fi-FI" sz="1100"/>
                        <a:t>Ilmoitus työntekijälle </a:t>
                      </a:r>
                    </a:p>
                  </a:txBody>
                  <a:tcPr>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100" b="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900"/>
                        <a:t>Ilmoituksen käsittely kuvattu kohdassa ”Terveydenhuollon laitteet ja tarvikkeet” ja kohdassa ”Riski- ja epäkohtailmoitusten käsittely”</a:t>
                      </a:r>
                    </a:p>
                  </a:txBody>
                  <a:tcPr>
                    <a:solidFill>
                      <a:schemeClr val="bg1">
                        <a:lumMod val="95000"/>
                      </a:schemeClr>
                    </a:solidFill>
                  </a:tcPr>
                </a:tc>
                <a:extLst>
                  <a:ext uri="{0D108BD9-81ED-4DB2-BD59-A6C34878D82A}">
                    <a16:rowId xmlns:a16="http://schemas.microsoft.com/office/drawing/2014/main" val="4184698980"/>
                  </a:ext>
                </a:extLst>
              </a:tr>
              <a:tr h="407316">
                <a:tc>
                  <a:txBody>
                    <a:bodyPr/>
                    <a:lstStyle/>
                    <a:p>
                      <a:r>
                        <a:rPr lang="fi-FI" sz="1100" b="1"/>
                        <a:t>Edunvalvonnan tarpeessa oleva henkilö / kh asiakas </a:t>
                      </a:r>
                    </a:p>
                  </a:txBody>
                  <a:tcPr>
                    <a:solidFill>
                      <a:schemeClr val="bg1">
                        <a:lumMod val="95000"/>
                      </a:schemeClr>
                    </a:solidFill>
                  </a:tcPr>
                </a:tc>
                <a:tc>
                  <a:txBody>
                    <a:bodyPr/>
                    <a:lstStyle/>
                    <a:p>
                      <a:r>
                        <a:rPr lang="fi-FI" sz="1100"/>
                        <a:t>Ilmoitus Digi- ja väestötieto- virastoon</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900">
                          <a:hlinkClick r:id="rId6"/>
                        </a:rPr>
                        <a:t>Näin ilmoitat edunvalvontaa tarvitsevasta henkilöstä | Digi- ja väestötietovirasto (dvv.fi)</a:t>
                      </a:r>
                      <a:endParaRPr lang="fi-FI" sz="900"/>
                    </a:p>
                  </a:txBody>
                  <a:tcPr>
                    <a:solidFill>
                      <a:schemeClr val="bg1">
                        <a:lumMod val="95000"/>
                      </a:schemeClr>
                    </a:solidFill>
                  </a:tcPr>
                </a:tc>
                <a:extLst>
                  <a:ext uri="{0D108BD9-81ED-4DB2-BD59-A6C34878D82A}">
                    <a16:rowId xmlns:a16="http://schemas.microsoft.com/office/drawing/2014/main" val="798665867"/>
                  </a:ext>
                </a:extLst>
              </a:tr>
              <a:tr h="343326">
                <a:tc>
                  <a:txBody>
                    <a:bodyPr/>
                    <a:lstStyle/>
                    <a:p>
                      <a:r>
                        <a:rPr lang="fi-FI" sz="1100" b="1"/>
                        <a:t>Kodin palovaara tai muu onnettomuusriski</a:t>
                      </a:r>
                    </a:p>
                  </a:txBody>
                  <a:tcPr>
                    <a:solidFill>
                      <a:schemeClr val="bg1">
                        <a:lumMod val="95000"/>
                      </a:schemeClr>
                    </a:solidFill>
                  </a:tcPr>
                </a:tc>
                <a:tc>
                  <a:txBody>
                    <a:bodyPr/>
                    <a:lstStyle/>
                    <a:p>
                      <a:r>
                        <a:rPr lang="fi-FI" sz="1100"/>
                        <a:t>Ilmoitus pelastusviranomaiselle</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900">
                          <a:hlinkClick r:id="rId7"/>
                        </a:rPr>
                        <a:t>Ilmoitus ilmeisestä palovaarasta tai muusta riskistä | Pelastustoimi</a:t>
                      </a:r>
                      <a:endParaRPr lang="fi-FI" sz="900">
                        <a:latin typeface="+mn-lt"/>
                      </a:endParaRPr>
                    </a:p>
                  </a:txBody>
                  <a:tcPr>
                    <a:solidFill>
                      <a:schemeClr val="bg1">
                        <a:lumMod val="95000"/>
                      </a:schemeClr>
                    </a:solidFill>
                  </a:tcPr>
                </a:tc>
                <a:extLst>
                  <a:ext uri="{0D108BD9-81ED-4DB2-BD59-A6C34878D82A}">
                    <a16:rowId xmlns:a16="http://schemas.microsoft.com/office/drawing/2014/main" val="40578615"/>
                  </a:ext>
                </a:extLst>
              </a:tr>
              <a:tr h="263551">
                <a:tc>
                  <a:txBody>
                    <a:bodyPr/>
                    <a:lstStyle/>
                    <a:p>
                      <a:r>
                        <a:rPr lang="fi-FI" sz="1100" b="1"/>
                        <a:t>Koti on terveysriski</a:t>
                      </a:r>
                    </a:p>
                  </a:txBody>
                  <a:tcPr>
                    <a:solidFill>
                      <a:schemeClr val="bg1">
                        <a:lumMod val="95000"/>
                      </a:schemeClr>
                    </a:solidFill>
                  </a:tcPr>
                </a:tc>
                <a:tc>
                  <a:txBody>
                    <a:bodyPr/>
                    <a:lstStyle/>
                    <a:p>
                      <a:r>
                        <a:rPr lang="fi-FI" sz="1100"/>
                        <a:t>Ilmoitus terveysvalvontaan</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marL="11"/>
                      <a:r>
                        <a:rPr lang="fi-FI" sz="900">
                          <a:effectLst/>
                        </a:rPr>
                        <a:t>Savonlinna: </a:t>
                      </a:r>
                      <a:r>
                        <a:rPr lang="fi-FI" sz="900">
                          <a:effectLst/>
                          <a:hlinkClick r:id="rId8">
                            <a:extLst>
                              <a:ext uri="{A12FA001-AC4F-418D-AE19-62706E023703}">
                                <ahyp:hlinkClr xmlns:ahyp="http://schemas.microsoft.com/office/drawing/2018/hyperlinkcolor" val="tx"/>
                              </a:ext>
                            </a:extLst>
                          </a:hlinkClick>
                        </a:rPr>
                        <a:t>https://www.savonlinna.fi/asukas/terveysvalvonta/asumisterveys/</a:t>
                      </a:r>
                      <a:endParaRPr lang="fi-FI" sz="900">
                        <a:effectLst/>
                      </a:endParaRPr>
                    </a:p>
                    <a:p>
                      <a:pPr marL="11"/>
                      <a:r>
                        <a:rPr lang="fi-FI" sz="900">
                          <a:effectLst/>
                        </a:rPr>
                        <a:t>Mikkeli: </a:t>
                      </a:r>
                      <a:r>
                        <a:rPr lang="fi-FI" sz="900">
                          <a:effectLst/>
                          <a:hlinkClick r:id="rId9">
                            <a:extLst>
                              <a:ext uri="{A12FA001-AC4F-418D-AE19-62706E023703}">
                                <ahyp:hlinkClr xmlns:ahyp="http://schemas.microsoft.com/office/drawing/2018/hyperlinkcolor" val="tx"/>
                              </a:ext>
                            </a:extLst>
                          </a:hlinkClick>
                        </a:rPr>
                        <a:t>https://mikkeli.fi/palvelut/ymparisto/ymparistoterveydenhuolto-2/asumisterveys-ja-sisailma/</a:t>
                      </a:r>
                      <a:endParaRPr lang="fi-FI" sz="900">
                        <a:effectLst/>
                      </a:endParaRPr>
                    </a:p>
                    <a:p>
                      <a:pPr marL="11"/>
                      <a:r>
                        <a:rPr lang="fi-FI" sz="900">
                          <a:effectLst/>
                        </a:rPr>
                        <a:t>Pieksämäki: </a:t>
                      </a:r>
                      <a:r>
                        <a:rPr lang="fi-FI" sz="900">
                          <a:effectLst/>
                          <a:hlinkClick r:id="rId10">
                            <a:extLst>
                              <a:ext uri="{A12FA001-AC4F-418D-AE19-62706E023703}">
                                <ahyp:hlinkClr xmlns:ahyp="http://schemas.microsoft.com/office/drawing/2018/hyperlinkcolor" val="tx"/>
                              </a:ext>
                            </a:extLst>
                          </a:hlinkClick>
                        </a:rPr>
                        <a:t>https://keskisavonymparistotoimi.fi/terveysvalvonta/asumisterveys-2/</a:t>
                      </a:r>
                      <a:endParaRPr lang="fi-FI" sz="900" i="0">
                        <a:effectLst/>
                        <a:latin typeface="+mn-lt"/>
                      </a:endParaRPr>
                    </a:p>
                  </a:txBody>
                  <a:tcPr>
                    <a:solidFill>
                      <a:schemeClr val="bg1">
                        <a:lumMod val="95000"/>
                      </a:schemeClr>
                    </a:solidFill>
                  </a:tcPr>
                </a:tc>
                <a:extLst>
                  <a:ext uri="{0D108BD9-81ED-4DB2-BD59-A6C34878D82A}">
                    <a16:rowId xmlns:a16="http://schemas.microsoft.com/office/drawing/2014/main" val="642088481"/>
                  </a:ext>
                </a:extLst>
              </a:tr>
              <a:tr h="395060">
                <a:tc>
                  <a:txBody>
                    <a:bodyPr/>
                    <a:lstStyle/>
                    <a:p>
                      <a:r>
                        <a:rPr lang="fi-FI" sz="1100" b="1"/>
                        <a:t>Epäilty rikos esim. asiakkaan lääkkeet häviävät </a:t>
                      </a:r>
                    </a:p>
                  </a:txBody>
                  <a:tcPr>
                    <a:solidFill>
                      <a:schemeClr val="bg1">
                        <a:lumMod val="95000"/>
                      </a:schemeClr>
                    </a:solidFill>
                  </a:tcPr>
                </a:tc>
                <a:tc>
                  <a:txBody>
                    <a:bodyPr/>
                    <a:lstStyle/>
                    <a:p>
                      <a:r>
                        <a:rPr lang="fi-FI" sz="1100"/>
                        <a:t>Rikosilmoitus </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marL="0" indent="0">
                        <a:buFont typeface="Arial" panose="020B0604020202020204" pitchFamily="34" charset="0"/>
                        <a:buNone/>
                      </a:pPr>
                      <a:r>
                        <a:rPr lang="fi-FI" sz="900">
                          <a:hlinkClick r:id="rId11"/>
                        </a:rPr>
                        <a:t>Tee rikosilmoitus - asioi ensisijaisesti verkossa! - Poliisi</a:t>
                      </a:r>
                      <a:endParaRPr lang="fi-FI" sz="900">
                        <a:latin typeface="+mn-lt"/>
                      </a:endParaRPr>
                    </a:p>
                  </a:txBody>
                  <a:tcPr>
                    <a:solidFill>
                      <a:schemeClr val="bg1">
                        <a:lumMod val="95000"/>
                      </a:schemeClr>
                    </a:solidFill>
                  </a:tcPr>
                </a:tc>
                <a:extLst>
                  <a:ext uri="{0D108BD9-81ED-4DB2-BD59-A6C34878D82A}">
                    <a16:rowId xmlns:a16="http://schemas.microsoft.com/office/drawing/2014/main" val="162812500"/>
                  </a:ext>
                </a:extLst>
              </a:tr>
              <a:tr h="395060">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b="1"/>
                        <a:t>Lääkepoikkeama</a:t>
                      </a:r>
                    </a:p>
                  </a:txBody>
                  <a:tcPr>
                    <a:solidFill>
                      <a:schemeClr val="bg1">
                        <a:lumMod val="95000"/>
                      </a:schemeClr>
                    </a:solidFill>
                  </a:tcPr>
                </a:tc>
                <a:tc>
                  <a:txBody>
                    <a:bodyPr/>
                    <a:lstStyle/>
                    <a:p>
                      <a:r>
                        <a:rPr lang="fi-FI" sz="1100"/>
                        <a:t>Yhteys lääkäriin</a:t>
                      </a:r>
                    </a:p>
                  </a:txBody>
                  <a:tcPr>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100" b="0"/>
                        <a:t>x</a:t>
                      </a:r>
                    </a:p>
                  </a:txBody>
                  <a:tcPr>
                    <a:solidFill>
                      <a:schemeClr val="bg1">
                        <a:lumMod val="95000"/>
                      </a:schemeClr>
                    </a:solidFill>
                  </a:tcPr>
                </a:tc>
                <a:tc>
                  <a:txBody>
                    <a:bodyPr/>
                    <a:lstStyle/>
                    <a:p>
                      <a:pPr algn="ctr"/>
                      <a:endParaRPr lang="fi-FI" sz="1100"/>
                    </a:p>
                  </a:txBody>
                  <a:tcPr>
                    <a:solidFill>
                      <a:schemeClr val="bg1">
                        <a:lumMod val="95000"/>
                      </a:schemeClr>
                    </a:solidFill>
                  </a:tcPr>
                </a:tc>
                <a:tc>
                  <a:txBody>
                    <a:bodyPr/>
                    <a:lstStyle/>
                    <a:p>
                      <a:r>
                        <a:rPr lang="fi-FI" sz="900" dirty="0"/>
                        <a:t>Ilmoituksen käsittely kuvattu kohdassa ”Riski- ja epäkohtailmoitusten käsittely”</a:t>
                      </a:r>
                      <a:endParaRPr lang="fi-FI" sz="900" dirty="0">
                        <a:latin typeface="+mn-lt"/>
                      </a:endParaRPr>
                    </a:p>
                  </a:txBody>
                  <a:tcPr>
                    <a:solidFill>
                      <a:schemeClr val="bg1">
                        <a:lumMod val="95000"/>
                      </a:schemeClr>
                    </a:solidFill>
                  </a:tcPr>
                </a:tc>
                <a:extLst>
                  <a:ext uri="{0D108BD9-81ED-4DB2-BD59-A6C34878D82A}">
                    <a16:rowId xmlns:a16="http://schemas.microsoft.com/office/drawing/2014/main" val="2374818417"/>
                  </a:ext>
                </a:extLst>
              </a:tr>
            </a:tbl>
          </a:graphicData>
        </a:graphic>
      </p:graphicFrame>
      <p:sp>
        <p:nvSpPr>
          <p:cNvPr id="10" name="Title 1">
            <a:extLst>
              <a:ext uri="{FF2B5EF4-FFF2-40B4-BE49-F238E27FC236}">
                <a16:creationId xmlns:a16="http://schemas.microsoft.com/office/drawing/2014/main" id="{5900B3FA-3A23-9944-D951-130B3EC16E82}"/>
              </a:ext>
            </a:extLst>
          </p:cNvPr>
          <p:cNvSpPr txBox="1">
            <a:spLocks/>
          </p:cNvSpPr>
          <p:nvPr/>
        </p:nvSpPr>
        <p:spPr>
          <a:xfrm>
            <a:off x="369638" y="106453"/>
            <a:ext cx="11289173"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kumimoji="0" lang="fi-FI" sz="2800" b="1" i="0" u="none" strike="noStrike" kern="1200" cap="none" spc="0" normalizeH="0" baseline="0" noProof="0">
                <a:ln>
                  <a:noFill/>
                </a:ln>
                <a:solidFill>
                  <a:schemeClr val="tx1">
                    <a:lumMod val="75000"/>
                    <a:lumOff val="25000"/>
                  </a:schemeClr>
                </a:solidFill>
                <a:effectLst/>
                <a:uLnTx/>
                <a:uFillTx/>
                <a:latin typeface="Arial Black" panose="020B0604020202020204" pitchFamily="34" charset="0"/>
                <a:ea typeface="+mj-ea"/>
              </a:rPr>
              <a:t>Ilmoitukset ja ilmoitusvelvollisuudet kotihoidossa</a:t>
            </a:r>
            <a:endParaRPr kumimoji="0" lang="en-FI" sz="2600" b="1" i="0" u="none" strike="noStrike" kern="1200" cap="none" spc="0" normalizeH="0" baseline="0" noProof="0">
              <a:ln>
                <a:noFill/>
              </a:ln>
              <a:solidFill>
                <a:schemeClr val="tx1">
                  <a:lumMod val="75000"/>
                  <a:lumOff val="25000"/>
                </a:schemeClr>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3936125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6000" b="1" i="0" u="none" strike="noStrike" kern="1200" cap="none" spc="0" normalizeH="0" baseline="0" noProof="0">
                <a:ln>
                  <a:noFill/>
                </a:ln>
                <a:solidFill>
                  <a:schemeClr val="accent1">
                    <a:lumMod val="50000"/>
                  </a:schemeClr>
                </a:solidFill>
                <a:effectLst/>
                <a:uLnTx/>
                <a:uFillTx/>
                <a:latin typeface="Arial Black" panose="020B0A04020102020204"/>
                <a:ea typeface="Inter" panose="02000503000000020004" pitchFamily="2" charset="0"/>
              </a:rPr>
              <a:t>Yksikön tiedot</a:t>
            </a:r>
          </a:p>
        </p:txBody>
      </p:sp>
    </p:spTree>
    <p:extLst>
      <p:ext uri="{BB962C8B-B14F-4D97-AF65-F5344CB8AC3E}">
        <p14:creationId xmlns:p14="http://schemas.microsoft.com/office/powerpoint/2010/main" val="3589323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E891381-DCA0-18F7-7EBC-7AA48E0AB49E}"/>
              </a:ext>
            </a:extLst>
          </p:cNvPr>
          <p:cNvSpPr>
            <a:spLocks noGrp="1"/>
          </p:cNvSpPr>
          <p:nvPr>
            <p:ph type="title"/>
          </p:nvPr>
        </p:nvSpPr>
        <p:spPr>
          <a:xfrm>
            <a:off x="451413" y="281146"/>
            <a:ext cx="11289174" cy="868004"/>
          </a:xfrm>
        </p:spPr>
        <p:txBody>
          <a:bodyPr vert="horz"/>
          <a:lstStyle/>
          <a:p>
            <a:r>
              <a:rPr lang="fi-FI">
                <a:latin typeface="+mj-lt"/>
                <a:ea typeface="Inter" panose="02000503000000020004" pitchFamily="2" charset="0"/>
              </a:rPr>
              <a:t>Koonti linkeistä lisätiedon pariin</a:t>
            </a:r>
            <a:endParaRPr lang="fi-FI"/>
          </a:p>
        </p:txBody>
      </p:sp>
      <p:sp>
        <p:nvSpPr>
          <p:cNvPr id="2" name="Otsikko 1">
            <a:extLst>
              <a:ext uri="{FF2B5EF4-FFF2-40B4-BE49-F238E27FC236}">
                <a16:creationId xmlns:a16="http://schemas.microsoft.com/office/drawing/2014/main" id="{7EBAA148-C9F3-0437-A710-D6CA15D52955}"/>
              </a:ext>
            </a:extLst>
          </p:cNvPr>
          <p:cNvSpPr txBox="1">
            <a:spLocks/>
          </p:cNvSpPr>
          <p:nvPr/>
        </p:nvSpPr>
        <p:spPr>
          <a:xfrm>
            <a:off x="517629" y="1690688"/>
            <a:ext cx="10781715" cy="681323"/>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marL="342900" indent="-342900">
              <a:buFont typeface="Arial" panose="020B0604020202020204" pitchFamily="34" charset="0"/>
              <a:buChar char="•"/>
            </a:pPr>
            <a:endParaRPr lang="fi-FI" sz="2000">
              <a:latin typeface="+mn-lt"/>
              <a:ea typeface="Inter" panose="02000503000000020004" pitchFamily="2" charset="0"/>
            </a:endParaRPr>
          </a:p>
        </p:txBody>
      </p:sp>
      <p:sp>
        <p:nvSpPr>
          <p:cNvPr id="6" name="Otsikko 1">
            <a:extLst>
              <a:ext uri="{FF2B5EF4-FFF2-40B4-BE49-F238E27FC236}">
                <a16:creationId xmlns:a16="http://schemas.microsoft.com/office/drawing/2014/main" id="{EFBD37F6-9312-C952-A27A-5E48E6AFF7A3}"/>
              </a:ext>
            </a:extLst>
          </p:cNvPr>
          <p:cNvSpPr txBox="1">
            <a:spLocks/>
          </p:cNvSpPr>
          <p:nvPr/>
        </p:nvSpPr>
        <p:spPr>
          <a:xfrm>
            <a:off x="517628" y="1149150"/>
            <a:ext cx="11121683" cy="4193708"/>
          </a:xfrm>
          <a:prstGeom prst="rect">
            <a:avLst/>
          </a:prstGeom>
        </p:spPr>
        <p:txBody>
          <a:bodyPr numCol="1" anchor="t"/>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endParaRPr lang="fi-FI" sz="1800" b="0">
              <a:solidFill>
                <a:srgbClr val="000000"/>
              </a:solidFill>
              <a:latin typeface="+mn-lt"/>
              <a:cs typeface="Calibri" panose="020F0502020204030204" pitchFamily="34" charset="0"/>
            </a:endParaRPr>
          </a:p>
          <a:p>
            <a:r>
              <a:rPr lang="fi-FI" sz="1400">
                <a:solidFill>
                  <a:srgbClr val="000000"/>
                </a:solidFill>
                <a:latin typeface="+mn-lt"/>
                <a:cs typeface="Calibri" panose="020F0502020204030204" pitchFamily="34" charset="0"/>
              </a:rPr>
              <a:t>Eloisa:</a:t>
            </a:r>
            <a:endParaRPr kumimoji="0" lang="fi-FI" sz="1400" i="0" u="none" strike="noStrike" kern="1200" cap="none" spc="0" normalizeH="0" baseline="0" noProof="0">
              <a:ln>
                <a:noFill/>
              </a:ln>
              <a:solidFill>
                <a:srgbClr val="000000"/>
              </a:solidFill>
              <a:effectLst/>
              <a:uLnTx/>
              <a:uFillTx/>
              <a:latin typeface="+mn-lt"/>
              <a:cs typeface="Calibri" panose="020F0502020204030204" pitchFamily="34" charset="0"/>
            </a:endParaRP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3">
                  <a:extLst>
                    <a:ext uri="{A12FA001-AC4F-418D-AE19-62706E023703}">
                      <ahyp:hlinkClr xmlns:ahyp="http://schemas.microsoft.com/office/drawing/2018/hyperlinkcolor" val="tx"/>
                    </a:ext>
                  </a:extLst>
                </a:hlinkClick>
              </a:rPr>
              <a:t>Palveluopas</a:t>
            </a:r>
            <a:r>
              <a:rPr lang="fi-FI" sz="1400">
                <a:solidFill>
                  <a:srgbClr val="000000"/>
                </a:solidFill>
                <a:cs typeface="Arial" panose="020B0604020202020204" pitchFamily="34" charset="0"/>
              </a:rPr>
              <a:t> - palveluoppaista saat tarkempaa tietoa palvelujen järjestämisestä sekä kuinka palveluun voi hakeutua</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4">
                  <a:extLst>
                    <a:ext uri="{A12FA001-AC4F-418D-AE19-62706E023703}">
                      <ahyp:hlinkClr xmlns:ahyp="http://schemas.microsoft.com/office/drawing/2018/hyperlinkcolor" val="tx"/>
                    </a:ext>
                  </a:extLst>
                </a:hlinkClick>
              </a:rPr>
              <a:t>Etelä-Savon hyvinvointialueen ikäohjelma vuoteen 2030</a:t>
            </a:r>
            <a:r>
              <a:rPr lang="fi-FI" sz="1400">
                <a:solidFill>
                  <a:srgbClr val="000000"/>
                </a:solidFill>
                <a:cs typeface="Arial" panose="020B0604020202020204" pitchFamily="34" charset="0"/>
              </a:rPr>
              <a:t> </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5"/>
              </a:rPr>
              <a:t>Tietosuojaseloste</a:t>
            </a:r>
            <a:r>
              <a:rPr lang="fi-FI" sz="1400">
                <a:solidFill>
                  <a:srgbClr val="000000"/>
                </a:solidFill>
                <a:cs typeface="Arial" panose="020B0604020202020204" pitchFamily="34" charset="0"/>
              </a:rPr>
              <a:t> - Eloisan ylläpitämien asiakasrekisterien tietosuojaseloste </a:t>
            </a:r>
          </a:p>
          <a:p>
            <a:pPr marL="285750" lvl="1" indent="-285750" defTabSz="914286">
              <a:spcBef>
                <a:spcPts val="300"/>
              </a:spcBef>
              <a:spcAft>
                <a:spcPts val="175"/>
              </a:spcAft>
              <a:buFont typeface="Arial" panose="020B0604020202020204" pitchFamily="34" charset="0"/>
              <a:buChar char="•"/>
              <a:defRPr/>
            </a:pPr>
            <a:r>
              <a:rPr lang="fi-FI" sz="1400">
                <a:hlinkClick r:id="rId6"/>
              </a:rPr>
              <a:t>Valvonnan yhteystiedot </a:t>
            </a:r>
            <a:r>
              <a:rPr lang="fi-FI" sz="1400"/>
              <a:t> - yhteydenpidosta lisätietoja sivuilla</a:t>
            </a:r>
            <a:endParaRPr lang="fi-FI" sz="1400">
              <a:solidFill>
                <a:srgbClr val="000000"/>
              </a:solidFill>
              <a:cs typeface="Arial" panose="020B0604020202020204" pitchFamily="34" charset="0"/>
            </a:endParaRPr>
          </a:p>
          <a:p>
            <a:endParaRPr kumimoji="0" lang="fi-FI" sz="1400" b="0" i="0" u="none" strike="noStrike" kern="1200" cap="none" spc="0" normalizeH="0" baseline="0" noProof="0">
              <a:ln>
                <a:noFill/>
              </a:ln>
              <a:solidFill>
                <a:srgbClr val="000000"/>
              </a:solidFill>
              <a:effectLst/>
              <a:uLnTx/>
              <a:uFillTx/>
              <a:latin typeface="+mn-lt"/>
              <a:cs typeface="Calibri" panose="020F0502020204030204" pitchFamily="34" charset="0"/>
            </a:endParaRPr>
          </a:p>
          <a:p>
            <a:endParaRPr kumimoji="0" lang="fi-FI" sz="1400" i="0" u="none" strike="noStrike" kern="1200" cap="none" spc="0" normalizeH="0" baseline="0" noProof="0">
              <a:ln>
                <a:noFill/>
              </a:ln>
              <a:solidFill>
                <a:srgbClr val="000000"/>
              </a:solidFill>
              <a:effectLst/>
              <a:uLnTx/>
              <a:uFillTx/>
              <a:latin typeface="+mn-lt"/>
              <a:cs typeface="Calibri" panose="020F0502020204030204" pitchFamily="34" charset="0"/>
            </a:endParaRPr>
          </a:p>
          <a:p>
            <a:r>
              <a:rPr kumimoji="0" lang="fi-FI" sz="1400" i="0" u="none" strike="noStrike" kern="1200" cap="none" spc="0" normalizeH="0" baseline="0" noProof="0">
                <a:ln>
                  <a:noFill/>
                </a:ln>
                <a:solidFill>
                  <a:srgbClr val="000000"/>
                </a:solidFill>
                <a:effectLst/>
                <a:uLnTx/>
                <a:uFillTx/>
                <a:latin typeface="+mn-lt"/>
                <a:cs typeface="Calibri" panose="020F0502020204030204" pitchFamily="34" charset="0"/>
              </a:rPr>
              <a:t>Muut tahot:</a:t>
            </a:r>
          </a:p>
          <a:p>
            <a:pPr marL="285750" lvl="1" indent="-285750" defTabSz="914286">
              <a:lnSpc>
                <a:spcPct val="110000"/>
              </a:lnSpc>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7"/>
              </a:rPr>
              <a:t>Vireyttä seniorivuosiin - Ikääntyneiden ruokasuositus 4/2020</a:t>
            </a:r>
            <a:r>
              <a:rPr lang="fi-FI" sz="1400">
                <a:solidFill>
                  <a:srgbClr val="000000"/>
                </a:solidFill>
                <a:cs typeface="Arial" panose="020B0604020202020204" pitchFamily="34" charset="0"/>
              </a:rPr>
              <a:t> - Valtion ravitsemusneuvottelukunta</a:t>
            </a:r>
          </a:p>
          <a:p>
            <a:pPr marL="285750" lvl="1" indent="-285750" defTabSz="914286">
              <a:lnSpc>
                <a:spcPct val="110000"/>
              </a:lnSpc>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8"/>
              </a:rPr>
              <a:t>Ikääntyneille annetut ravintoaineiden saanti- ja ruokasuositukset</a:t>
            </a:r>
            <a:r>
              <a:rPr lang="fi-FI" sz="1400">
                <a:solidFill>
                  <a:srgbClr val="000000"/>
                </a:solidFill>
                <a:cs typeface="Arial" panose="020B0604020202020204" pitchFamily="34" charset="0"/>
              </a:rPr>
              <a:t> - Ruokavirasto</a:t>
            </a:r>
          </a:p>
          <a:p>
            <a:pPr marL="285750" lvl="1" indent="-285750" defTabSz="914286">
              <a:lnSpc>
                <a:spcPct val="110000"/>
              </a:lnSpc>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9"/>
              </a:rPr>
              <a:t>Turvallinen lääkehoito –opas</a:t>
            </a:r>
            <a:r>
              <a:rPr lang="fi-FI" sz="1400">
                <a:solidFill>
                  <a:srgbClr val="000000"/>
                </a:solidFill>
                <a:cs typeface="Arial" panose="020B0604020202020204" pitchFamily="34" charset="0"/>
              </a:rPr>
              <a:t> - Sosiaali- ja terveysministeriön </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10">
                  <a:extLst>
                    <a:ext uri="{A12FA001-AC4F-418D-AE19-62706E023703}">
                      <ahyp:hlinkClr xmlns:ahyp="http://schemas.microsoft.com/office/drawing/2018/hyperlinkcolor" val="tx"/>
                    </a:ext>
                  </a:extLst>
                </a:hlinkClick>
              </a:rPr>
              <a:t>Asiakas- ja potilasturvallisuus-strategia ja toimeenpanosuunnitelma 2022-2026</a:t>
            </a:r>
            <a:r>
              <a:rPr lang="fi-FI" sz="1400">
                <a:solidFill>
                  <a:srgbClr val="000000"/>
                </a:solidFill>
                <a:cs typeface="Arial" panose="020B0604020202020204" pitchFamily="34" charset="0"/>
              </a:rPr>
              <a:t> – Sosiaali- ja </a:t>
            </a:r>
            <a:r>
              <a:rPr lang="fi-FI" sz="1400" err="1">
                <a:solidFill>
                  <a:srgbClr val="000000"/>
                </a:solidFill>
                <a:cs typeface="Arial" panose="020B0604020202020204" pitchFamily="34" charset="0"/>
              </a:rPr>
              <a:t>terveysministerlö</a:t>
            </a:r>
            <a:endParaRPr lang="fi-FI" sz="1400">
              <a:solidFill>
                <a:srgbClr val="000000"/>
              </a:solidFill>
              <a:cs typeface="Arial" panose="020B0604020202020204" pitchFamily="34" charset="0"/>
            </a:endParaRP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11"/>
              </a:rPr>
              <a:t>72h kotivara</a:t>
            </a:r>
            <a:r>
              <a:rPr lang="fi-FI" sz="1400">
                <a:solidFill>
                  <a:srgbClr val="000000"/>
                </a:solidFill>
                <a:cs typeface="Arial" panose="020B0604020202020204" pitchFamily="34" charset="0"/>
              </a:rPr>
              <a:t> - Suomen Pelastusalan Keskusjärjestö ja Huoltovarmuuskeskus</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9"/>
              </a:rPr>
              <a:t>Turvallinen lääkehoito –opas</a:t>
            </a:r>
            <a:r>
              <a:rPr lang="fi-FI" sz="1400">
                <a:solidFill>
                  <a:srgbClr val="000000"/>
                </a:solidFill>
                <a:cs typeface="Arial" panose="020B0604020202020204" pitchFamily="34" charset="0"/>
              </a:rPr>
              <a:t> – Valtioneuvoston julkaisu</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12"/>
              </a:rPr>
              <a:t>Sosiaali- ja terveydenhuollon ammattihenkilöiden kielitaitovaatimukset</a:t>
            </a:r>
            <a:r>
              <a:rPr lang="fi-FI" sz="1400">
                <a:solidFill>
                  <a:srgbClr val="000000"/>
                </a:solidFill>
                <a:cs typeface="Arial" panose="020B0604020202020204" pitchFamily="34" charset="0"/>
              </a:rPr>
              <a:t> - Valvira </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13"/>
              </a:rPr>
              <a:t>Henkilöstön rekrytointi </a:t>
            </a:r>
            <a:r>
              <a:rPr lang="fi-FI" sz="1400" err="1">
                <a:solidFill>
                  <a:srgbClr val="000000"/>
                </a:solidFill>
                <a:cs typeface="Arial" panose="020B0604020202020204" pitchFamily="34" charset="0"/>
                <a:hlinkClick r:id="rId13"/>
              </a:rPr>
              <a:t>kuntarekryn</a:t>
            </a:r>
            <a:r>
              <a:rPr lang="fi-FI" sz="1400">
                <a:solidFill>
                  <a:srgbClr val="000000"/>
                </a:solidFill>
                <a:cs typeface="Arial" panose="020B0604020202020204" pitchFamily="34" charset="0"/>
                <a:hlinkClick r:id="rId13"/>
              </a:rPr>
              <a:t> kautta </a:t>
            </a:r>
            <a:r>
              <a:rPr lang="fi-FI" sz="1400">
                <a:solidFill>
                  <a:srgbClr val="000000"/>
                </a:solidFill>
                <a:cs typeface="Arial" panose="020B0604020202020204" pitchFamily="34" charset="0"/>
              </a:rPr>
              <a:t>- </a:t>
            </a:r>
            <a:r>
              <a:rPr lang="fi-FI" sz="1400" err="1">
                <a:solidFill>
                  <a:srgbClr val="000000"/>
                </a:solidFill>
                <a:cs typeface="Arial" panose="020B0604020202020204" pitchFamily="34" charset="0"/>
              </a:rPr>
              <a:t>kuntarekry</a:t>
            </a:r>
            <a:endParaRPr lang="fi-FI" sz="1400">
              <a:solidFill>
                <a:srgbClr val="000000"/>
              </a:solidFill>
              <a:cs typeface="Arial" panose="020B0604020202020204" pitchFamily="34" charset="0"/>
            </a:endParaRPr>
          </a:p>
          <a:p>
            <a:endParaRPr lang="fi-FI" sz="1400" b="0">
              <a:latin typeface="+mn-lt"/>
              <a:ea typeface="Inter" panose="02000503000000020004" pitchFamily="2" charset="0"/>
              <a:cs typeface="Times New Roman" panose="02020603050405020304" pitchFamily="18" charset="0"/>
            </a:endParaRPr>
          </a:p>
          <a:p>
            <a:pPr marL="457200" indent="-457200">
              <a:buFont typeface="Arial" panose="020B0604020202020204" pitchFamily="34" charset="0"/>
              <a:buChar char="•"/>
            </a:pPr>
            <a:endParaRPr lang="fi-FI" sz="1800" b="0" kern="100">
              <a:latin typeface="+mn-lt"/>
              <a:ea typeface="Calibri" panose="020F0502020204030204" pitchFamily="34" charset="0"/>
            </a:endParaRPr>
          </a:p>
          <a:p>
            <a:endParaRPr lang="fi-FI" sz="1800" b="0">
              <a:latin typeface="+mn-lt"/>
              <a:ea typeface="Inter" panose="02000503000000020004" pitchFamily="2" charset="0"/>
              <a:cs typeface="Times New Roman" panose="02020603050405020304" pitchFamily="18" charset="0"/>
            </a:endParaRPr>
          </a:p>
          <a:p>
            <a:endParaRPr lang="fi-FI" sz="1800" b="0">
              <a:latin typeface="+mn-lt"/>
              <a:ea typeface="Inter" panose="02000503000000020004" pitchFamily="2" charset="0"/>
              <a:cs typeface="Times New Roman" panose="02020603050405020304" pitchFamily="18" charset="0"/>
            </a:endParaRPr>
          </a:p>
          <a:p>
            <a:endParaRPr lang="fi-FI" sz="1800" b="0">
              <a:latin typeface="+mn-lt"/>
              <a:ea typeface="Inter" panose="02000503000000020004" pitchFamily="2" charset="0"/>
              <a:cs typeface="Times New Roman" panose="02020603050405020304" pitchFamily="18" charset="0"/>
            </a:endParaRPr>
          </a:p>
          <a:p>
            <a:endParaRPr lang="fi-FI" sz="1800" b="0">
              <a:latin typeface="+mn-lt"/>
              <a:ea typeface="Inter" panose="02000503000000020004" pitchFamily="2" charset="0"/>
              <a:cs typeface="Times New Roman" panose="02020603050405020304" pitchFamily="18" charset="0"/>
            </a:endParaRPr>
          </a:p>
          <a:p>
            <a:endParaRPr lang="fi-FI" sz="1800" b="0">
              <a:latin typeface="+mn-lt"/>
              <a:ea typeface="Inter" panose="02000503000000020004" pitchFamily="2" charset="0"/>
            </a:endParaRPr>
          </a:p>
        </p:txBody>
      </p:sp>
    </p:spTree>
    <p:extLst>
      <p:ext uri="{BB962C8B-B14F-4D97-AF65-F5344CB8AC3E}">
        <p14:creationId xmlns:p14="http://schemas.microsoft.com/office/powerpoint/2010/main" val="2925064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355CFF4E-5A98-0547-9FD1-0674481FC4C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4" name="think-cell data - do not delete" hidden="1">
                        <a:extLst>
                          <a:ext uri="{FF2B5EF4-FFF2-40B4-BE49-F238E27FC236}">
                            <a16:creationId xmlns:a16="http://schemas.microsoft.com/office/drawing/2014/main" id="{355CFF4E-5A98-0547-9FD1-0674481FC4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A907B2C-55EF-7064-E4FF-7F465E59154F}"/>
              </a:ext>
            </a:extLst>
          </p:cNvPr>
          <p:cNvSpPr>
            <a:spLocks noGrp="1"/>
          </p:cNvSpPr>
          <p:nvPr>
            <p:ph type="title"/>
          </p:nvPr>
        </p:nvSpPr>
        <p:spPr/>
        <p:txBody>
          <a:bodyPr vert="horz">
            <a:normAutofit/>
          </a:bodyPr>
          <a:lstStyle/>
          <a:p>
            <a:r>
              <a:rPr lang="fi-FI" sz="2600">
                <a:solidFill>
                  <a:schemeClr val="accent1">
                    <a:lumMod val="50000"/>
                  </a:schemeClr>
                </a:solidFill>
                <a:latin typeface="+mj-lt"/>
                <a:ea typeface="Inter" panose="02000503000000020004" pitchFamily="2" charset="0"/>
              </a:rPr>
              <a:t>Omavalvontasuunnitelman laatiminen</a:t>
            </a:r>
            <a:endParaRPr lang="fi-FI" dirty="0"/>
          </a:p>
        </p:txBody>
      </p:sp>
      <p:sp>
        <p:nvSpPr>
          <p:cNvPr id="5" name="Content Placeholder 4">
            <a:extLst>
              <a:ext uri="{FF2B5EF4-FFF2-40B4-BE49-F238E27FC236}">
                <a16:creationId xmlns:a16="http://schemas.microsoft.com/office/drawing/2014/main" id="{9DF9B0DE-9F50-010F-A787-B0D9069F9EA6}"/>
              </a:ext>
            </a:extLst>
          </p:cNvPr>
          <p:cNvSpPr>
            <a:spLocks noGrp="1"/>
          </p:cNvSpPr>
          <p:nvPr>
            <p:ph sz="half" idx="1"/>
          </p:nvPr>
        </p:nvSpPr>
        <p:spPr>
          <a:xfrm>
            <a:off x="451413" y="1825625"/>
            <a:ext cx="5506255" cy="1225635"/>
          </a:xfrm>
        </p:spPr>
        <p:txBody>
          <a:bodyPr numCol="1"/>
          <a:lstStyle/>
          <a:p>
            <a:pPr marL="0" indent="0">
              <a:lnSpc>
                <a:spcPct val="100000"/>
              </a:lnSpc>
              <a:buNone/>
            </a:pPr>
            <a:r>
              <a:rPr lang="fi-FI" sz="2000" b="1" dirty="0">
                <a:latin typeface="+mn-lt"/>
                <a:ea typeface="Inter" panose="02000503000000020004" pitchFamily="2" charset="0"/>
                <a:cs typeface="Times New Roman" panose="02020603050405020304" pitchFamily="18" charset="0"/>
              </a:rPr>
              <a:t>Omavalvonnan suunnittelusta vastaava henkilö tai henkilöt</a:t>
            </a:r>
          </a:p>
          <a:p>
            <a:pPr marL="0" indent="0">
              <a:lnSpc>
                <a:spcPct val="100000"/>
              </a:lnSpc>
              <a:buNone/>
            </a:pPr>
            <a:r>
              <a:rPr lang="fi-FI" sz="1200" dirty="0">
                <a:latin typeface="+mn-lt"/>
                <a:ea typeface="Inter" panose="02000503000000020004" pitchFamily="2" charset="0"/>
              </a:rPr>
              <a:t>Tämä omavalvontasuunnitelma on laadittu toimintayksikön palveluesihenkilön ja työntekijöiden yhteistyönä.</a:t>
            </a:r>
          </a:p>
          <a:p>
            <a:pPr marL="0" indent="0">
              <a:lnSpc>
                <a:spcPct val="100000"/>
              </a:lnSpc>
              <a:buNone/>
            </a:pPr>
            <a:endParaRPr lang="fi-FI" dirty="0">
              <a:latin typeface="+mn-lt"/>
              <a:ea typeface="Inter" panose="02000503000000020004" pitchFamily="2" charset="0"/>
            </a:endParaRPr>
          </a:p>
          <a:p>
            <a:pPr marL="0" indent="0">
              <a:lnSpc>
                <a:spcPct val="100000"/>
              </a:lnSpc>
              <a:buNone/>
            </a:pPr>
            <a:endParaRPr lang="fi-FI" sz="1200" dirty="0">
              <a:latin typeface="+mn-lt"/>
              <a:ea typeface="Inter" panose="02000503000000020004" pitchFamily="2" charset="0"/>
            </a:endParaRPr>
          </a:p>
          <a:p>
            <a:pPr marL="0" indent="0">
              <a:lnSpc>
                <a:spcPct val="100000"/>
              </a:lnSpc>
              <a:buNone/>
            </a:pPr>
            <a:endParaRPr lang="fi-FI" dirty="0">
              <a:latin typeface="+mn-lt"/>
              <a:ea typeface="Inter" panose="02000503000000020004" pitchFamily="2" charset="0"/>
            </a:endParaRPr>
          </a:p>
          <a:p>
            <a:pPr marL="0" indent="0">
              <a:lnSpc>
                <a:spcPct val="100000"/>
              </a:lnSpc>
              <a:buNone/>
            </a:pPr>
            <a:endParaRPr lang="fi-FI" sz="1200" dirty="0">
              <a:latin typeface="+mn-lt"/>
              <a:ea typeface="Inter" panose="02000503000000020004" pitchFamily="2" charset="0"/>
            </a:endParaRPr>
          </a:p>
          <a:p>
            <a:pPr marL="0" indent="0">
              <a:lnSpc>
                <a:spcPct val="100000"/>
              </a:lnSpc>
              <a:buNone/>
            </a:pPr>
            <a:endParaRPr lang="fi-FI" dirty="0">
              <a:latin typeface="+mn-lt"/>
              <a:ea typeface="Inter" panose="02000503000000020004" pitchFamily="2" charset="0"/>
            </a:endParaRPr>
          </a:p>
          <a:p>
            <a:pPr marL="0" indent="0">
              <a:lnSpc>
                <a:spcPct val="100000"/>
              </a:lnSpc>
              <a:buNone/>
            </a:pPr>
            <a:endParaRPr lang="fi-FI" sz="1200" dirty="0">
              <a:latin typeface="+mn-lt"/>
              <a:ea typeface="Inter" panose="02000503000000020004" pitchFamily="2" charset="0"/>
            </a:endParaRPr>
          </a:p>
          <a:p>
            <a:pPr marL="0" indent="0">
              <a:lnSpc>
                <a:spcPct val="100000"/>
              </a:lnSpc>
              <a:buNone/>
            </a:pPr>
            <a:endParaRPr lang="fi-FI" dirty="0">
              <a:latin typeface="+mn-lt"/>
              <a:ea typeface="Inter" panose="02000503000000020004" pitchFamily="2" charset="0"/>
            </a:endParaRPr>
          </a:p>
          <a:p>
            <a:pPr marL="0" marR="0" lvl="0" indent="0" algn="l" defTabSz="914286"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i-FI" sz="20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Arial" panose="020B0604020202020204" pitchFamily="34" charset="0"/>
            </a:endParaRPr>
          </a:p>
          <a:p>
            <a:pPr marL="0" marR="0" lvl="0" indent="0" algn="l" defTabSz="914286" eaLnBrk="1" fontAlgn="auto" latinLnBrk="0" hangingPunct="1">
              <a:lnSpc>
                <a:spcPct val="100000"/>
              </a:lnSpc>
              <a:spcBef>
                <a:spcPts val="600"/>
              </a:spcBef>
              <a:spcAft>
                <a:spcPts val="0"/>
              </a:spcAft>
              <a:buClrTx/>
              <a:buSzTx/>
              <a:buFont typeface="Arial" panose="020B0604020202020204" pitchFamily="34" charset="0"/>
              <a:buNone/>
              <a:tabLst/>
              <a:defRPr/>
            </a:pPr>
            <a:endParaRPr lang="fi-FI" sz="2000" b="1" dirty="0">
              <a:solidFill>
                <a:srgbClr val="000000"/>
              </a:solidFill>
              <a:latin typeface="Arial" panose="020B0604020202020204"/>
              <a:ea typeface="Inter" panose="02000503000000020004" pitchFamily="2" charset="0"/>
            </a:endParaRPr>
          </a:p>
        </p:txBody>
      </p:sp>
      <p:sp>
        <p:nvSpPr>
          <p:cNvPr id="2" name="Rectangle 1">
            <a:extLst>
              <a:ext uri="{FF2B5EF4-FFF2-40B4-BE49-F238E27FC236}">
                <a16:creationId xmlns:a16="http://schemas.microsoft.com/office/drawing/2014/main" id="{3C6FA19D-8A12-8D18-EF13-823E7BA7E52C}"/>
              </a:ext>
            </a:extLst>
          </p:cNvPr>
          <p:cNvSpPr/>
          <p:nvPr/>
        </p:nvSpPr>
        <p:spPr>
          <a:xfrm>
            <a:off x="451412" y="3051260"/>
            <a:ext cx="5514816" cy="1537564"/>
          </a:xfrm>
          <a:prstGeom prst="rect">
            <a:avLst/>
          </a:prstGeom>
          <a:solidFill>
            <a:schemeClr val="bg1"/>
          </a:solidFill>
          <a:ln w="19050">
            <a:solidFill>
              <a:schemeClr val="accent1">
                <a:lumMod val="50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7" eaLnBrk="1" fontAlgn="auto" latinLnBrk="0" hangingPunct="1">
              <a:lnSpc>
                <a:spcPct val="100000"/>
              </a:lnSpc>
              <a:spcBef>
                <a:spcPts val="30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Henkilöstö on osallistunnut suunnitelman laatimiseen seuraavasti:</a:t>
            </a:r>
          </a:p>
          <a:p>
            <a:pPr marL="0" marR="0" lvl="0" indent="0" algn="l" defTabSz="914377" eaLnBrk="1" fontAlgn="auto" latinLnBrk="0" hangingPunct="1">
              <a:lnSpc>
                <a:spcPct val="100000"/>
              </a:lnSpc>
              <a:spcBef>
                <a:spcPts val="30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Kirjoita tähän</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p>
          <a:p>
            <a:pPr marL="0" marR="0" lvl="0" indent="0" algn="l" defTabSz="914377" eaLnBrk="1" fontAlgn="auto" latinLnBrk="0" hangingPunct="1">
              <a:lnSpc>
                <a:spcPct val="100000"/>
              </a:lnSpc>
              <a:spcBef>
                <a:spcPts val="30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p>
        </p:txBody>
      </p:sp>
      <p:grpSp>
        <p:nvGrpSpPr>
          <p:cNvPr id="10" name="Ryhmä 9">
            <a:extLst>
              <a:ext uri="{FF2B5EF4-FFF2-40B4-BE49-F238E27FC236}">
                <a16:creationId xmlns:a16="http://schemas.microsoft.com/office/drawing/2014/main" id="{C113BA58-3B5F-56E3-6268-085A3AB3065A}"/>
              </a:ext>
            </a:extLst>
          </p:cNvPr>
          <p:cNvGrpSpPr/>
          <p:nvPr/>
        </p:nvGrpSpPr>
        <p:grpSpPr>
          <a:xfrm>
            <a:off x="451412" y="4755104"/>
            <a:ext cx="5514816" cy="1314957"/>
            <a:chOff x="451412" y="5060373"/>
            <a:chExt cx="5455440" cy="1037867"/>
          </a:xfrm>
        </p:grpSpPr>
        <p:grpSp>
          <p:nvGrpSpPr>
            <p:cNvPr id="7" name="Ryhmä 6">
              <a:extLst>
                <a:ext uri="{FF2B5EF4-FFF2-40B4-BE49-F238E27FC236}">
                  <a16:creationId xmlns:a16="http://schemas.microsoft.com/office/drawing/2014/main" id="{5F60CB4C-6BE2-17DE-8F80-8CFD93D6CB43}"/>
                </a:ext>
              </a:extLst>
            </p:cNvPr>
            <p:cNvGrpSpPr/>
            <p:nvPr/>
          </p:nvGrpSpPr>
          <p:grpSpPr>
            <a:xfrm>
              <a:off x="451412" y="5060373"/>
              <a:ext cx="5455440" cy="1037867"/>
              <a:chOff x="451412" y="5060373"/>
              <a:chExt cx="5455440" cy="1037867"/>
            </a:xfrm>
          </p:grpSpPr>
          <p:sp>
            <p:nvSpPr>
              <p:cNvPr id="16" name="Rectangle 15">
                <a:extLst>
                  <a:ext uri="{FF2B5EF4-FFF2-40B4-BE49-F238E27FC236}">
                    <a16:creationId xmlns:a16="http://schemas.microsoft.com/office/drawing/2014/main" id="{86F894FC-12D0-E02E-9C73-A5F595B7A1A6}"/>
                  </a:ext>
                </a:extLst>
              </p:cNvPr>
              <p:cNvSpPr/>
              <p:nvPr/>
            </p:nvSpPr>
            <p:spPr>
              <a:xfrm>
                <a:off x="451412" y="5060373"/>
                <a:ext cx="5455440" cy="1037867"/>
              </a:xfrm>
              <a:prstGeom prst="rect">
                <a:avLst/>
              </a:prstGeom>
              <a:solidFill>
                <a:schemeClr val="bg1"/>
              </a:solidFill>
              <a:ln w="19050">
                <a:solidFill>
                  <a:schemeClr val="accent1">
                    <a:lumMod val="50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377" eaLnBrk="1" fontAlgn="auto" latinLnBrk="0" hangingPunct="1">
                  <a:lnSpc>
                    <a:spcPct val="100000"/>
                  </a:lnSpc>
                  <a:spcBef>
                    <a:spcPts val="30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Omavalvonnan suunnittelusta ja seurannasta vastaa:</a:t>
                </a:r>
              </a:p>
              <a:p>
                <a:pPr>
                  <a:spcBef>
                    <a:spcPts val="300"/>
                  </a:spcBef>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a:rPr>
                  <a:t>nimi</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Arial"/>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fi-FI" sz="1200" b="1" i="0"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Arial"/>
                  </a:rPr>
                  <a:t>[</a:t>
                </a:r>
                <a:r>
                  <a:rPr kumimoji="0" lang="fi-FI" sz="1200" b="0" i="0"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Arial"/>
                  </a:rPr>
                  <a:t>yksikön palveluesihenkilö</a:t>
                </a:r>
                <a:r>
                  <a:rPr lang="fi-FI" sz="1200" dirty="0">
                    <a:solidFill>
                      <a:srgbClr val="000000"/>
                    </a:solidFill>
                    <a:highlight>
                      <a:srgbClr val="FFFF00"/>
                    </a:highlight>
                    <a:latin typeface="Arial" panose="020B0604020202020204"/>
                    <a:cs typeface="Arial"/>
                  </a:rPr>
                  <a:t> ja palvelualuepäällikkö</a:t>
                </a:r>
                <a:r>
                  <a:rPr kumimoji="0" lang="fi-FI" sz="1200" b="1" i="0"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Arial"/>
                  </a:rPr>
                  <a:t>]</a:t>
                </a:r>
                <a:endParaRPr lang="fi-FI" sz="1200" b="1" i="0" u="none" strike="noStrike" kern="1200" cap="none" spc="0" normalizeH="0" baseline="0" noProof="0" dirty="0">
                  <a:ln>
                    <a:noFill/>
                  </a:ln>
                  <a:solidFill>
                    <a:srgbClr val="000000"/>
                  </a:solidFill>
                  <a:effectLst/>
                  <a:highlight>
                    <a:srgbClr val="FFFF00"/>
                  </a:highlight>
                  <a:uLnTx/>
                  <a:uFillTx/>
                  <a:latin typeface="Arial" panose="020B0604020202020204"/>
                  <a:cs typeface="Arial"/>
                </a:endParaRPr>
              </a:p>
              <a:p>
                <a:pPr marL="0" marR="0" lvl="0" indent="0" defTabSz="914377">
                  <a:lnSpc>
                    <a:spcPct val="100000"/>
                  </a:lnSpc>
                  <a:spcBef>
                    <a:spcPts val="300"/>
                  </a:spcBef>
                  <a:spcAft>
                    <a:spcPts val="0"/>
                  </a:spcAft>
                  <a:buClrTx/>
                  <a:buSzTx/>
                  <a:buFontTx/>
                  <a:buNone/>
                  <a:tabLst/>
                  <a:defRPr/>
                </a:pPr>
                <a:endParaRPr lang="fi-FI" sz="1200" b="1" i="0" u="none" strike="noStrike" kern="1200" cap="none" spc="0" normalizeH="0" baseline="0" noProof="0" dirty="0">
                  <a:ln>
                    <a:noFill/>
                  </a:ln>
                  <a:solidFill>
                    <a:srgbClr val="000000"/>
                  </a:solidFill>
                  <a:effectLst/>
                  <a:highlight>
                    <a:srgbClr val="FF00FF"/>
                  </a:highlight>
                  <a:uLnTx/>
                  <a:uFillTx/>
                  <a:latin typeface="Arial" panose="020B0604020202020204"/>
                  <a:cs typeface="Arial"/>
                </a:endParaRPr>
              </a:p>
              <a:p>
                <a:pPr algn="ctr">
                  <a:defRPr/>
                </a:pPr>
                <a:endParaRPr lang="fi-FI" dirty="0">
                  <a:solidFill>
                    <a:srgbClr val="FFFFFF"/>
                  </a:solidFill>
                  <a:latin typeface="Arial" panose="020B0604020202020204"/>
                  <a:cs typeface="Arial" panose="020B0604020202020204"/>
                </a:endParaRPr>
              </a:p>
            </p:txBody>
          </p:sp>
          <p:pic>
            <p:nvPicPr>
              <p:cNvPr id="3" name="Graphic 41" descr="Speaker phone with solid fill">
                <a:extLst>
                  <a:ext uri="{FF2B5EF4-FFF2-40B4-BE49-F238E27FC236}">
                    <a16:creationId xmlns:a16="http://schemas.microsoft.com/office/drawing/2014/main" id="{C75F94AD-40FB-B41C-51C0-B704B439AF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381" y="5631474"/>
                <a:ext cx="403842" cy="403842"/>
              </a:xfrm>
              <a:prstGeom prst="rect">
                <a:avLst/>
              </a:prstGeom>
            </p:spPr>
          </p:pic>
          <p:pic>
            <p:nvPicPr>
              <p:cNvPr id="6" name="Graphic 44" descr="Email with solid fill">
                <a:extLst>
                  <a:ext uri="{FF2B5EF4-FFF2-40B4-BE49-F238E27FC236}">
                    <a16:creationId xmlns:a16="http://schemas.microsoft.com/office/drawing/2014/main" id="{0B3F1933-49DC-4B50-9937-C8312CA92A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75290" y="5631474"/>
                <a:ext cx="403842" cy="403842"/>
              </a:xfrm>
              <a:prstGeom prst="rect">
                <a:avLst/>
              </a:prstGeom>
            </p:spPr>
          </p:pic>
        </p:grpSp>
        <p:sp>
          <p:nvSpPr>
            <p:cNvPr id="8" name="Tekstiruutu 7">
              <a:extLst>
                <a:ext uri="{FF2B5EF4-FFF2-40B4-BE49-F238E27FC236}">
                  <a16:creationId xmlns:a16="http://schemas.microsoft.com/office/drawing/2014/main" id="{C0774547-BADA-5D03-7E0C-314F05B57E26}"/>
                </a:ext>
              </a:extLst>
            </p:cNvPr>
            <p:cNvSpPr txBox="1"/>
            <p:nvPr/>
          </p:nvSpPr>
          <p:spPr>
            <a:xfrm>
              <a:off x="958223" y="5729363"/>
              <a:ext cx="1701415" cy="276999"/>
            </a:xfrm>
            <a:prstGeom prst="rect">
              <a:avLst/>
            </a:prstGeom>
            <a:noFill/>
          </p:spPr>
          <p:txBody>
            <a:bodyPr wrap="square" rtlCol="0">
              <a:spAutoFit/>
            </a:bodyPr>
            <a:lstStyle/>
            <a:p>
              <a:pPr marL="0" marR="0" lvl="0" indent="0" algn="l" defTabSz="914377"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puh.</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9" name="Tekstiruutu 8">
              <a:extLst>
                <a:ext uri="{FF2B5EF4-FFF2-40B4-BE49-F238E27FC236}">
                  <a16:creationId xmlns:a16="http://schemas.microsoft.com/office/drawing/2014/main" id="{DEC13BEA-38BD-4B81-E148-5EC5655E2592}"/>
                </a:ext>
              </a:extLst>
            </p:cNvPr>
            <p:cNvSpPr txBox="1"/>
            <p:nvPr/>
          </p:nvSpPr>
          <p:spPr>
            <a:xfrm>
              <a:off x="3179132" y="5729363"/>
              <a:ext cx="2727720" cy="276999"/>
            </a:xfrm>
            <a:prstGeom prst="rect">
              <a:avLst/>
            </a:prstGeom>
            <a:noFill/>
          </p:spPr>
          <p:txBody>
            <a:bodyPr wrap="square" rtlCol="0">
              <a:spAutoFit/>
            </a:bodyPr>
            <a:lstStyle/>
            <a:p>
              <a:pPr marL="0" marR="0" lvl="0" indent="0" algn="l" defTabSz="914377"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mn-cs"/>
                </a:rPr>
                <a:t>sähköpostiosoite</a:t>
              </a:r>
              <a:r>
                <a:rPr kumimoji="0" lang="fi-FI" sz="1200" b="1"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grpSp>
      <p:sp>
        <p:nvSpPr>
          <p:cNvPr id="12" name="Content Placeholder 4">
            <a:extLst>
              <a:ext uri="{FF2B5EF4-FFF2-40B4-BE49-F238E27FC236}">
                <a16:creationId xmlns:a16="http://schemas.microsoft.com/office/drawing/2014/main" id="{17C83BD3-F861-9C82-4C32-86102DA84297}"/>
              </a:ext>
            </a:extLst>
          </p:cNvPr>
          <p:cNvSpPr txBox="1">
            <a:spLocks/>
          </p:cNvSpPr>
          <p:nvPr/>
        </p:nvSpPr>
        <p:spPr>
          <a:xfrm>
            <a:off x="6162281" y="1832551"/>
            <a:ext cx="5577206" cy="4351339"/>
          </a:xfrm>
          <a:prstGeom prst="rect">
            <a:avLst/>
          </a:prstGeom>
        </p:spPr>
        <p:txBody>
          <a:bodyPr vert="horz" lIns="91440" tIns="45720" rIns="91440" bIns="45720" numCol="1"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fi-FI" sz="2000" b="1" dirty="0">
                <a:solidFill>
                  <a:srgbClr val="000000"/>
                </a:solidFill>
                <a:latin typeface="Arial" panose="020B0604020202020204"/>
                <a:ea typeface="Inter" panose="02000503000000020004" pitchFamily="2" charset="0"/>
              </a:rPr>
              <a:t>Omavalvontasuunnitelman päivittäminen</a:t>
            </a:r>
            <a:r>
              <a:rPr lang="fi-FI" sz="1800" b="1" dirty="0">
                <a:solidFill>
                  <a:srgbClr val="000000"/>
                </a:solidFill>
                <a:latin typeface="Arial" panose="020B0604020202020204"/>
                <a:ea typeface="Inter" panose="02000503000000020004" pitchFamily="2" charset="0"/>
              </a:rPr>
              <a:t> </a:t>
            </a:r>
            <a:r>
              <a:rPr lang="fi-FI" dirty="0">
                <a:solidFill>
                  <a:srgbClr val="000000"/>
                </a:solidFill>
                <a:latin typeface="Arial" panose="020B0604020202020204"/>
                <a:ea typeface="Inter" panose="02000503000000020004" pitchFamily="2" charset="0"/>
              </a:rPr>
              <a:t>Omavalvontasuunnitelma tarkastetaan ja päivitetään vuosittain sekä silloin, kun toiminnassa tapahtuu palvelun laatuun ja asiakasturvallisuuteen liittyviä muutoksia. Omavalvonnan vastuuhenkilö huolehtii yhdessä henkilöstön kanssa omavalvontasuunnitelman ajantasaisuudesta.</a:t>
            </a:r>
          </a:p>
          <a:p>
            <a:pPr>
              <a:lnSpc>
                <a:spcPct val="100000"/>
              </a:lnSpc>
              <a:defRPr/>
            </a:pPr>
            <a:r>
              <a:rPr lang="fi-FI" sz="2000" b="1" dirty="0">
                <a:solidFill>
                  <a:srgbClr val="000000"/>
                </a:solidFill>
                <a:latin typeface="Arial" panose="020B0604020202020204"/>
                <a:ea typeface="Inter" panose="02000503000000020004" pitchFamily="2" charset="0"/>
              </a:rPr>
              <a:t>Omavalvontasuunnitelman julkisuus</a:t>
            </a:r>
          </a:p>
          <a:p>
            <a:pPr>
              <a:lnSpc>
                <a:spcPct val="100000"/>
              </a:lnSpc>
              <a:defRPr/>
            </a:pPr>
            <a:r>
              <a:rPr lang="fi-FI" dirty="0">
                <a:solidFill>
                  <a:srgbClr val="000000"/>
                </a:solidFill>
                <a:latin typeface="Arial" panose="020B0604020202020204"/>
                <a:ea typeface="Inter" panose="02000503000000020004" pitchFamily="2" charset="0"/>
              </a:rPr>
              <a:t>Ajan tasalla oleva omavalvontasuunnitelma on julkisesti nähtävillä, jotta asiakkaat, omaiset ja omavalvonnasta kiinnostuneet voivat helposti ja ilman erillistä pyyntöä tutustua siihen. </a:t>
            </a:r>
          </a:p>
          <a:p>
            <a:pPr>
              <a:lnSpc>
                <a:spcPct val="100000"/>
              </a:lnSpc>
              <a:defRPr/>
            </a:pPr>
            <a:r>
              <a:rPr lang="fi-FI" b="1" dirty="0">
                <a:solidFill>
                  <a:srgbClr val="000000"/>
                </a:solidFill>
                <a:latin typeface="Arial" panose="020B0604020202020204"/>
                <a:ea typeface="Inter" panose="02000503000000020004" pitchFamily="2" charset="0"/>
              </a:rPr>
              <a:t>Omavalvontasuunnitelma on nähtävissä asiakkaille </a:t>
            </a:r>
            <a:r>
              <a:rPr lang="fi-FI" dirty="0">
                <a:solidFill>
                  <a:srgbClr val="000000"/>
                </a:solidFill>
                <a:latin typeface="Arial" panose="020B0604020202020204"/>
                <a:ea typeface="Inter" panose="02000503000000020004" pitchFamily="2" charset="0"/>
              </a:rPr>
              <a:t>Eloisan internetsivuilla</a:t>
            </a:r>
          </a:p>
          <a:p>
            <a:pPr>
              <a:lnSpc>
                <a:spcPct val="100000"/>
              </a:lnSpc>
              <a:defRPr/>
            </a:pPr>
            <a:r>
              <a:rPr lang="fi-FI" b="1" dirty="0">
                <a:solidFill>
                  <a:srgbClr val="000000"/>
                </a:solidFill>
                <a:latin typeface="Arial" panose="020B0604020202020204"/>
                <a:ea typeface="Inter" panose="02000503000000020004" pitchFamily="2" charset="0"/>
              </a:rPr>
              <a:t>Omavalvontasuunnitelma on nähtävissä henkilöstölle </a:t>
            </a:r>
            <a:r>
              <a:rPr lang="fi-FI" dirty="0">
                <a:latin typeface="Arial" panose="020B0604020202020204"/>
                <a:ea typeface="Inter" panose="02000503000000020004" pitchFamily="2" charset="0"/>
              </a:rPr>
              <a:t>toimintayksikön toimistoissa ja Eloisan IMS-järjestelmässä.</a:t>
            </a:r>
            <a:endParaRPr lang="fi-FI" dirty="0"/>
          </a:p>
        </p:txBody>
      </p:sp>
    </p:spTree>
    <p:extLst>
      <p:ext uri="{BB962C8B-B14F-4D97-AF65-F5344CB8AC3E}">
        <p14:creationId xmlns:p14="http://schemas.microsoft.com/office/powerpoint/2010/main" val="3260247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6000" b="1"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rPr>
              <a:t>Toimintaperiaatteet </a:t>
            </a:r>
            <a:br>
              <a:rPr kumimoji="0" lang="fi-FI" sz="6000" b="1"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rPr>
            </a:br>
            <a:r>
              <a:rPr kumimoji="0" lang="fi-FI" sz="6000" b="1"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rPr>
              <a:t>&amp; käytännöt</a:t>
            </a:r>
          </a:p>
        </p:txBody>
      </p:sp>
      <p:sp>
        <p:nvSpPr>
          <p:cNvPr id="13" name="TextBox 5">
            <a:extLst>
              <a:ext uri="{FF2B5EF4-FFF2-40B4-BE49-F238E27FC236}">
                <a16:creationId xmlns:a16="http://schemas.microsoft.com/office/drawing/2014/main" id="{3D37FFB7-E776-7FB3-3CAD-DC3C9A0C45F1}"/>
              </a:ext>
            </a:extLst>
          </p:cNvPr>
          <p:cNvSpPr txBox="1"/>
          <p:nvPr/>
        </p:nvSpPr>
        <p:spPr>
          <a:xfrm>
            <a:off x="2434130" y="4567459"/>
            <a:ext cx="9241017" cy="1905650"/>
          </a:xfrm>
          <a:prstGeom prst="rect">
            <a:avLst/>
          </a:prstGeom>
          <a:noFill/>
        </p:spPr>
        <p:txBody>
          <a:bodyPr wrap="square" rtlCol="0">
            <a:spAutoFit/>
          </a:bodyPr>
          <a:lstStyle/>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Toiminta-ajatus, arvot ja periaatteet</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Omavalvonnan toimeenpano </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Asiakkaan asema ja oikeudet</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Palvelun sisällön omavalvonta</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Asiakasturvallisuus</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cs typeface="+mn-cs"/>
              </a:rPr>
              <a:t>Asiakas- ja potilastietojen käsittely ja kirjaaminen</a:t>
            </a:r>
            <a:endParaRPr kumimoji="0" lang="en-FI" sz="1200" b="0"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cs typeface="+mn-cs"/>
            </a:endParaRPr>
          </a:p>
        </p:txBody>
      </p:sp>
      <p:sp>
        <p:nvSpPr>
          <p:cNvPr id="14" name="Rectangle 42">
            <a:extLst>
              <a:ext uri="{FF2B5EF4-FFF2-40B4-BE49-F238E27FC236}">
                <a16:creationId xmlns:a16="http://schemas.microsoft.com/office/drawing/2014/main" id="{9C1C705C-FA1F-F802-5513-FBD360D83027}"/>
              </a:ext>
            </a:extLst>
          </p:cNvPr>
          <p:cNvSpPr/>
          <p:nvPr/>
        </p:nvSpPr>
        <p:spPr>
          <a:xfrm>
            <a:off x="2530267"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43">
            <a:extLst>
              <a:ext uri="{FF2B5EF4-FFF2-40B4-BE49-F238E27FC236}">
                <a16:creationId xmlns:a16="http://schemas.microsoft.com/office/drawing/2014/main" id="{4760479F-C04B-6F4D-3AAF-E66ACA042F38}"/>
              </a:ext>
            </a:extLst>
          </p:cNvPr>
          <p:cNvSpPr/>
          <p:nvPr/>
        </p:nvSpPr>
        <p:spPr>
          <a:xfrm>
            <a:off x="2934440"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44">
            <a:extLst>
              <a:ext uri="{FF2B5EF4-FFF2-40B4-BE49-F238E27FC236}">
                <a16:creationId xmlns:a16="http://schemas.microsoft.com/office/drawing/2014/main" id="{2703E8E0-CE1B-A247-A2CE-6BD7722E9534}"/>
              </a:ext>
            </a:extLst>
          </p:cNvPr>
          <p:cNvSpPr/>
          <p:nvPr/>
        </p:nvSpPr>
        <p:spPr>
          <a:xfrm>
            <a:off x="3338613"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45">
            <a:extLst>
              <a:ext uri="{FF2B5EF4-FFF2-40B4-BE49-F238E27FC236}">
                <a16:creationId xmlns:a16="http://schemas.microsoft.com/office/drawing/2014/main" id="{C09D40F6-1F13-DA55-DB0D-B1D279DE3F89}"/>
              </a:ext>
            </a:extLst>
          </p:cNvPr>
          <p:cNvSpPr/>
          <p:nvPr/>
        </p:nvSpPr>
        <p:spPr>
          <a:xfrm>
            <a:off x="3742786"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46">
            <a:extLst>
              <a:ext uri="{FF2B5EF4-FFF2-40B4-BE49-F238E27FC236}">
                <a16:creationId xmlns:a16="http://schemas.microsoft.com/office/drawing/2014/main" id="{9FAC3E92-D559-795A-7236-7E2824EF0572}"/>
              </a:ext>
            </a:extLst>
          </p:cNvPr>
          <p:cNvSpPr/>
          <p:nvPr/>
        </p:nvSpPr>
        <p:spPr>
          <a:xfrm>
            <a:off x="4146959"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47">
            <a:extLst>
              <a:ext uri="{FF2B5EF4-FFF2-40B4-BE49-F238E27FC236}">
                <a16:creationId xmlns:a16="http://schemas.microsoft.com/office/drawing/2014/main" id="{282BBB36-209C-A2C4-87E0-DC304274E4C1}"/>
              </a:ext>
            </a:extLst>
          </p:cNvPr>
          <p:cNvSpPr/>
          <p:nvPr/>
        </p:nvSpPr>
        <p:spPr>
          <a:xfrm>
            <a:off x="4551133"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73703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Toiminta-ajatus, arvot &amp; periaatteet</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a:spLocks/>
          </p:cNvSpPr>
          <p:nvPr/>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a:spLocks/>
          </p:cNvSpPr>
          <p:nvPr/>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28">
            <a:extLst>
              <a:ext uri="{FF2B5EF4-FFF2-40B4-BE49-F238E27FC236}">
                <a16:creationId xmlns:a16="http://schemas.microsoft.com/office/drawing/2014/main" id="{2F1422B6-F0E9-8F33-75DB-9E2BF4E0808F}"/>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94D64C22-4A18-301B-C9F2-35FB1E08150E}"/>
              </a:ext>
            </a:extLst>
          </p:cNvPr>
          <p:cNvSpPr/>
          <p:nvPr/>
        </p:nvSpPr>
        <p:spPr>
          <a:xfrm>
            <a:off x="4928896" y="468949"/>
            <a:ext cx="318110" cy="45719"/>
          </a:xfrm>
          <a:prstGeom prst="rect">
            <a:avLst/>
          </a:prstGeom>
          <a:solidFill>
            <a:srgbClr val="000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64C83789-F00D-9723-BBA4-C461576C5EEF}"/>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903ADB48-85F2-99B2-110D-CC789F8BDFDD}"/>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18504064-5168-2D52-AD51-C49793FD9599}"/>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448609F-37F1-90DD-FB7F-3BB23832333F}"/>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F5995EBE-9B1B-D0CC-B43A-B6E20424AB63}"/>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28341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Eloisa">
      <a:dk1>
        <a:srgbClr val="000000"/>
      </a:dk1>
      <a:lt1>
        <a:srgbClr val="FFFFFF"/>
      </a:lt1>
      <a:dk2>
        <a:srgbClr val="17406D"/>
      </a:dk2>
      <a:lt2>
        <a:srgbClr val="DBEFF9"/>
      </a:lt2>
      <a:accent1>
        <a:srgbClr val="00FF00"/>
      </a:accent1>
      <a:accent2>
        <a:srgbClr val="000000"/>
      </a:accent2>
      <a:accent3>
        <a:srgbClr val="ED0E93"/>
      </a:accent3>
      <a:accent4>
        <a:srgbClr val="22ABE0"/>
      </a:accent4>
      <a:accent5>
        <a:srgbClr val="00008B"/>
      </a:accent5>
      <a:accent6>
        <a:srgbClr val="FFBB00"/>
      </a:accent6>
      <a:hlink>
        <a:srgbClr val="000000"/>
      </a:hlink>
      <a:folHlink>
        <a:srgbClr val="0059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teema">
  <a:themeElements>
    <a:clrScheme name="Eloisa">
      <a:dk1>
        <a:srgbClr val="000000"/>
      </a:dk1>
      <a:lt1>
        <a:srgbClr val="FFFFFF"/>
      </a:lt1>
      <a:dk2>
        <a:srgbClr val="17406D"/>
      </a:dk2>
      <a:lt2>
        <a:srgbClr val="DBEFF9"/>
      </a:lt2>
      <a:accent1>
        <a:srgbClr val="00FF00"/>
      </a:accent1>
      <a:accent2>
        <a:srgbClr val="000000"/>
      </a:accent2>
      <a:accent3>
        <a:srgbClr val="ED0E93"/>
      </a:accent3>
      <a:accent4>
        <a:srgbClr val="22ABE0"/>
      </a:accent4>
      <a:accent5>
        <a:srgbClr val="00008B"/>
      </a:accent5>
      <a:accent6>
        <a:srgbClr val="FFBB00"/>
      </a:accent6>
      <a:hlink>
        <a:srgbClr val="000000"/>
      </a:hlink>
      <a:folHlink>
        <a:srgbClr val="0059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07FE136B7C08B74CBA74C81F1D40CFE2" ma:contentTypeVersion="13" ma:contentTypeDescription="Luo uusi asiakirja." ma:contentTypeScope="" ma:versionID="2894e46b0889af8470afcdb067215c7e">
  <xsd:schema xmlns:xsd="http://www.w3.org/2001/XMLSchema" xmlns:xs="http://www.w3.org/2001/XMLSchema" xmlns:p="http://schemas.microsoft.com/office/2006/metadata/properties" xmlns:ns2="ebf6ab6b-75d9-4b36-8034-b5c7101ace4b" xmlns:ns3="9e33580a-899c-4872-a2b8-b506fe2c4f43" targetNamespace="http://schemas.microsoft.com/office/2006/metadata/properties" ma:root="true" ma:fieldsID="7ac3cfd6ce96b49ffc52a81358e0e412" ns2:_="" ns3:_="">
    <xsd:import namespace="ebf6ab6b-75d9-4b36-8034-b5c7101ace4b"/>
    <xsd:import namespace="9e33580a-899c-4872-a2b8-b506fe2c4f4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f6ab6b-75d9-4b36-8034-b5c7101ace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Kuvien tunnisteet" ma:readOnly="false" ma:fieldId="{5cf76f15-5ced-4ddc-b409-7134ff3c332f}" ma:taxonomyMulti="true" ma:sspId="21fb8f33-d4f7-423c-aa44-269ff6ac58c8"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33580a-899c-4872-a2b8-b506fe2c4f4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d8f8c27-e048-4033-b186-fc16d5a6b031}" ma:internalName="TaxCatchAll" ma:showField="CatchAllData" ma:web="9e33580a-899c-4872-a2b8-b506fe2c4f4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bf6ab6b-75d9-4b36-8034-b5c7101ace4b">
      <Terms xmlns="http://schemas.microsoft.com/office/infopath/2007/PartnerControls"/>
    </lcf76f155ced4ddcb4097134ff3c332f>
    <TaxCatchAll xmlns="9e33580a-899c-4872-a2b8-b506fe2c4f43" xsi:nil="true"/>
  </documentManagement>
</p:properties>
</file>

<file path=customXml/itemProps1.xml><?xml version="1.0" encoding="utf-8"?>
<ds:datastoreItem xmlns:ds="http://schemas.openxmlformats.org/officeDocument/2006/customXml" ds:itemID="{DD7D97EA-DC67-41EF-A031-F443B055A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f6ab6b-75d9-4b36-8034-b5c7101ace4b"/>
    <ds:schemaRef ds:uri="9e33580a-899c-4872-a2b8-b506fe2c4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19D7DA-FC4F-4487-BA1D-CCFAC02E5367}">
  <ds:schemaRefs>
    <ds:schemaRef ds:uri="http://schemas.microsoft.com/sharepoint/v3/contenttype/forms"/>
  </ds:schemaRefs>
</ds:datastoreItem>
</file>

<file path=customXml/itemProps3.xml><?xml version="1.0" encoding="utf-8"?>
<ds:datastoreItem xmlns:ds="http://schemas.openxmlformats.org/officeDocument/2006/customXml" ds:itemID="{9AF81B74-A675-4DF3-BB80-91B5E37B8DC8}">
  <ds:schemaRefs>
    <ds:schemaRef ds:uri="http://purl.org/dc/elements/1.1/"/>
    <ds:schemaRef ds:uri="http://purl.org/dc/terms/"/>
    <ds:schemaRef ds:uri="ebf6ab6b-75d9-4b36-8034-b5c7101ace4b"/>
    <ds:schemaRef ds:uri="http://www.w3.org/XML/1998/namespace"/>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9e33580a-899c-4872-a2b8-b506fe2c4f43"/>
  </ds:schemaRefs>
</ds:datastoreItem>
</file>

<file path=docProps/app.xml><?xml version="1.0" encoding="utf-8"?>
<Properties xmlns="http://schemas.openxmlformats.org/officeDocument/2006/extended-properties" xmlns:vt="http://schemas.openxmlformats.org/officeDocument/2006/docPropsVTypes">
  <Template/>
  <TotalTime>0</TotalTime>
  <Words>10624</Words>
  <Application>Microsoft Office PowerPoint</Application>
  <PresentationFormat>Laajakuva</PresentationFormat>
  <Paragraphs>1144</Paragraphs>
  <Slides>60</Slides>
  <Notes>58</Notes>
  <HiddenSlides>0</HiddenSlides>
  <MMClips>0</MMClips>
  <ScaleCrop>false</ScaleCrop>
  <HeadingPairs>
    <vt:vector size="8" baseType="variant">
      <vt:variant>
        <vt:lpstr>Käytetyt fontit</vt:lpstr>
      </vt:variant>
      <vt:variant>
        <vt:i4>6</vt:i4>
      </vt:variant>
      <vt:variant>
        <vt:lpstr>Teema</vt:lpstr>
      </vt:variant>
      <vt:variant>
        <vt:i4>2</vt:i4>
      </vt:variant>
      <vt:variant>
        <vt:lpstr>Upotetut OLE-palvelimet</vt:lpstr>
      </vt:variant>
      <vt:variant>
        <vt:i4>1</vt:i4>
      </vt:variant>
      <vt:variant>
        <vt:lpstr>Dian otsikot</vt:lpstr>
      </vt:variant>
      <vt:variant>
        <vt:i4>60</vt:i4>
      </vt:variant>
    </vt:vector>
  </HeadingPairs>
  <TitlesOfParts>
    <vt:vector size="69" baseType="lpstr">
      <vt:lpstr>Arial</vt:lpstr>
      <vt:lpstr>Arial Black</vt:lpstr>
      <vt:lpstr>Calibri</vt:lpstr>
      <vt:lpstr>Inter</vt:lpstr>
      <vt:lpstr>Trebuchet MS</vt:lpstr>
      <vt:lpstr>Wingdings</vt:lpstr>
      <vt:lpstr>Office-teema</vt:lpstr>
      <vt:lpstr>2_Office-teema</vt:lpstr>
      <vt:lpstr>think-cell Slide</vt:lpstr>
      <vt:lpstr>PowerPoint-esitys</vt:lpstr>
      <vt:lpstr>Yhteenveto ohjeista pohjan räätälöintiin ja täyttöön </vt:lpstr>
      <vt:lpstr>Lukijalle</vt:lpstr>
      <vt:lpstr>Sisällysluettelo</vt:lpstr>
      <vt:lpstr>Palveluntuottajaa koskevat tiedot</vt:lpstr>
      <vt:lpstr>PowerPoint-esitys</vt:lpstr>
      <vt:lpstr>Omavalvontasuunnitelman laatiminen</vt:lpstr>
      <vt:lpstr>PowerPoint-esitys</vt:lpstr>
      <vt:lpstr>PowerPoint-esitys</vt:lpstr>
      <vt:lpstr>Kotihoito toteuttaa Eloisan yhteistä missiota ja arvoja!</vt:lpstr>
      <vt:lpstr>Kotihoidon toiminta-ajatus, arvot ja periaatteet</vt:lpstr>
      <vt:lpstr>Kotihoidon yhteiset toimintaperiaatteet</vt:lpstr>
      <vt:lpstr>PowerPoint-esitys</vt:lpstr>
      <vt:lpstr>Omavalvonnan johtaminen ja valvonta </vt:lpstr>
      <vt:lpstr>PowerPoint-esitys</vt:lpstr>
      <vt:lpstr>PowerPoint-esitys</vt:lpstr>
      <vt:lpstr>Käsitteet ja käsitehierarkia </vt:lpstr>
      <vt:lpstr>Riskienhallinnan järjestelmät ja menettelytavat (1/3)</vt:lpstr>
      <vt:lpstr>Riskienhallinnan järjestelmät ja menettelytavat (2/3)</vt:lpstr>
      <vt:lpstr>Riskienhallinnan järjestelmät ja menettelytavat (3/3)</vt:lpstr>
      <vt:lpstr>Riski- ja epäkohtailmoitusten käsittely (1/3) </vt:lpstr>
      <vt:lpstr>PowerPoint-esitys</vt:lpstr>
      <vt:lpstr>PowerPoint-esitys</vt:lpstr>
      <vt:lpstr>PowerPoint-esitys</vt:lpstr>
      <vt:lpstr>Riskienhallinnan järjestelmät ja menettelytavat (3/3)</vt:lpstr>
      <vt:lpstr>PowerPoint-esitys</vt:lpstr>
      <vt:lpstr>PowerPoint-esitys</vt:lpstr>
      <vt:lpstr>Itsemääräämisoikeuden vahvistaminen</vt:lpstr>
      <vt:lpstr>Asiakkaan osallisuus (1/4)</vt:lpstr>
      <vt:lpstr>Asiakkaan osallisuus (2/4)</vt:lpstr>
      <vt:lpstr>Asiakkaan osallisuus (3/4)</vt:lpstr>
      <vt:lpstr>Asiakkaan osallisuus (4/4)</vt:lpstr>
      <vt:lpstr>PowerPoint-esitys</vt:lpstr>
      <vt:lpstr>Tausta </vt:lpstr>
      <vt:lpstr>Hyvinvointia ja kuntoutumista tukeva toiminta</vt:lpstr>
      <vt:lpstr>Ravitsemus</vt:lpstr>
      <vt:lpstr>Hygieniakäytännöt ja infektioiden torjunta</vt:lpstr>
      <vt:lpstr>Terveyden- ja sairaanhoito</vt:lpstr>
      <vt:lpstr>Lääkehoito</vt:lpstr>
      <vt:lpstr>Monialainen yhteistyö</vt:lpstr>
      <vt:lpstr>PowerPoint-esitys</vt:lpstr>
      <vt:lpstr>Yhteistyö turvallisuudesta vastaavien viranomaisten ja toimijoiden kanssa 1/2</vt:lpstr>
      <vt:lpstr>Yhteistyö turvallisuudesta vastaavien viranomaisten ja toimijoiden kanssa 2/2</vt:lpstr>
      <vt:lpstr>Henkilöstö (1/2)</vt:lpstr>
      <vt:lpstr>Henkilöstö (2/2)</vt:lpstr>
      <vt:lpstr>Toimitilat</vt:lpstr>
      <vt:lpstr>Teknologiset ratkaisut</vt:lpstr>
      <vt:lpstr>Terveydenhuollon laitteet ja tarvikkeet</vt:lpstr>
      <vt:lpstr>PowerPoint-esitys</vt:lpstr>
      <vt:lpstr>PowerPoint-esitys</vt:lpstr>
      <vt:lpstr>Asiakas- ja potilastietojen käsittely ja kirjaaminen</vt:lpstr>
      <vt:lpstr>Asiakas- ja potilastietojen käsittely ja kirjaaminen</vt:lpstr>
      <vt:lpstr>PowerPoint-esitys</vt:lpstr>
      <vt:lpstr>Yhteenveto kehittämissuunnitelmasta</vt:lpstr>
      <vt:lpstr>Omavalvontasuunnitelman seuranta</vt:lpstr>
      <vt:lpstr>PowerPoint-esitys</vt:lpstr>
      <vt:lpstr>Omavalvontasuunnitelman seuranta</vt:lpstr>
      <vt:lpstr>Liitteet</vt:lpstr>
      <vt:lpstr>PowerPoint-esitys</vt:lpstr>
      <vt:lpstr>Koonti linkeistä lisätiedon pariin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2023-11-07T06:23:21Z</dcterms:created>
  <dcterms:modified xsi:type="dcterms:W3CDTF">2024-06-14T10:45:00Z</dcterms:modified>
  <cp:revision>14</cp:revision>
  <dc:title>Lukijalle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0x01010007FE136B7C08B74CBA74C81F1D40CFE2</vt:lpwstr>
  </property>
</Properties>
</file>