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267" r:id="rId6"/>
    <p:sldId id="259" r:id="rId7"/>
    <p:sldId id="257" r:id="rId8"/>
    <p:sldId id="26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9"/>
    <a:srgbClr val="FFE5E5"/>
    <a:srgbClr val="FFC5B3"/>
    <a:srgbClr val="FEB7A4"/>
    <a:srgbClr val="3B54BC"/>
    <a:srgbClr val="000C4A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9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CAD7B-35FA-4E54-A3B8-6FAA167C6691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32528B8A-56F7-4DCA-A8F9-A42CC7869DB3}">
      <dgm:prSet phldrT="[Teksti]" phldr="0"/>
      <dgm:spPr/>
      <dgm:t>
        <a:bodyPr/>
        <a:lstStyle/>
        <a:p>
          <a:pPr rtl="0"/>
          <a:r>
            <a:rPr lang="fi-FI" dirty="0">
              <a:latin typeface="Arial"/>
              <a:cs typeface="Arial"/>
            </a:rPr>
            <a:t>Sosiaalityöntekijän yhteydenotto asiakkaasta vastuuyksikköpäällikölle (</a:t>
          </a:r>
          <a:r>
            <a:rPr lang="fi-FI" dirty="0" err="1">
              <a:latin typeface="Arial"/>
              <a:cs typeface="Arial"/>
            </a:rPr>
            <a:t>vyp</a:t>
          </a:r>
          <a:r>
            <a:rPr lang="fi-FI" dirty="0">
              <a:latin typeface="Arial"/>
              <a:cs typeface="Arial"/>
            </a:rPr>
            <a:t>)</a:t>
          </a:r>
        </a:p>
      </dgm:t>
    </dgm:pt>
    <dgm:pt modelId="{ADD6E2B8-4844-4052-82B4-23E5ED46D0D5}" type="parTrans" cxnId="{D687E13F-F063-4FF4-86C8-C4AA33457F32}">
      <dgm:prSet/>
      <dgm:spPr/>
      <dgm:t>
        <a:bodyPr/>
        <a:lstStyle/>
        <a:p>
          <a:endParaRPr lang="fi-FI"/>
        </a:p>
      </dgm:t>
    </dgm:pt>
    <dgm:pt modelId="{63353B59-EF39-4B62-B423-DA519FB57E25}" type="sibTrans" cxnId="{D687E13F-F063-4FF4-86C8-C4AA33457F32}">
      <dgm:prSet/>
      <dgm:spPr/>
      <dgm:t>
        <a:bodyPr/>
        <a:lstStyle/>
        <a:p>
          <a:endParaRPr lang="fi-FI"/>
        </a:p>
      </dgm:t>
    </dgm:pt>
    <dgm:pt modelId="{9A02A0C1-F2F6-49FC-A371-7982326C70CA}">
      <dgm:prSet phldrT="[Teksti]" phldr="0"/>
      <dgm:spPr/>
      <dgm:t>
        <a:bodyPr/>
        <a:lstStyle/>
        <a:p>
          <a:pPr rtl="0"/>
          <a:r>
            <a:rPr lang="fi-FI" dirty="0">
              <a:latin typeface="Arial"/>
              <a:cs typeface="Arial"/>
            </a:rPr>
            <a:t>Asiakkaalla on lastensuojelun asiakkuus</a:t>
          </a:r>
        </a:p>
      </dgm:t>
    </dgm:pt>
    <dgm:pt modelId="{4E3536A8-52AE-4291-8A37-1A3ABFCAD9A4}" type="parTrans" cxnId="{ED9FDC06-B276-4042-A6F7-0D8AF23D944D}">
      <dgm:prSet/>
      <dgm:spPr/>
      <dgm:t>
        <a:bodyPr/>
        <a:lstStyle/>
        <a:p>
          <a:endParaRPr lang="fi-FI"/>
        </a:p>
      </dgm:t>
    </dgm:pt>
    <dgm:pt modelId="{04B18AC8-011C-4256-89A7-A4DAEBEEB1C7}" type="sibTrans" cxnId="{ED9FDC06-B276-4042-A6F7-0D8AF23D944D}">
      <dgm:prSet/>
      <dgm:spPr/>
      <dgm:t>
        <a:bodyPr/>
        <a:lstStyle/>
        <a:p>
          <a:endParaRPr lang="fi-FI"/>
        </a:p>
      </dgm:t>
    </dgm:pt>
    <dgm:pt modelId="{2C7A7893-70D3-4618-AACA-973AA5073CE5}">
      <dgm:prSet phldrT="[Teksti]" phldr="0"/>
      <dgm:spPr/>
      <dgm:t>
        <a:bodyPr/>
        <a:lstStyle/>
        <a:p>
          <a:pPr rtl="0"/>
          <a:r>
            <a:rPr lang="fi-FI" err="1">
              <a:latin typeface="Arial"/>
              <a:cs typeface="Arial"/>
            </a:rPr>
            <a:t>Vyp</a:t>
          </a:r>
          <a:r>
            <a:rPr lang="fi-FI">
              <a:latin typeface="Arial"/>
              <a:cs typeface="Arial"/>
            </a:rPr>
            <a:t> tekee puhelussa alkuhaastattelun</a:t>
          </a:r>
        </a:p>
      </dgm:t>
    </dgm:pt>
    <dgm:pt modelId="{A7D19CBA-6F55-4909-BDA9-90ABA806A624}" type="parTrans" cxnId="{2117EADD-56F6-49C9-9A68-A375CB70F32A}">
      <dgm:prSet/>
      <dgm:spPr/>
      <dgm:t>
        <a:bodyPr/>
        <a:lstStyle/>
        <a:p>
          <a:endParaRPr lang="fi-FI"/>
        </a:p>
      </dgm:t>
    </dgm:pt>
    <dgm:pt modelId="{CBFAB833-9837-4075-A5BE-25852840B378}" type="sibTrans" cxnId="{2117EADD-56F6-49C9-9A68-A375CB70F32A}">
      <dgm:prSet/>
      <dgm:spPr/>
      <dgm:t>
        <a:bodyPr/>
        <a:lstStyle/>
        <a:p>
          <a:endParaRPr lang="fi-FI"/>
        </a:p>
      </dgm:t>
    </dgm:pt>
    <dgm:pt modelId="{EB9C00DF-3B9A-4A3C-8D63-00C6316E76E6}">
      <dgm:prSet phldrT="[Teksti]"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Aloituspalaveri asiakkaan kotona </a:t>
          </a:r>
        </a:p>
      </dgm:t>
    </dgm:pt>
    <dgm:pt modelId="{9E54FEB2-FE35-4D6D-97CE-3E27CBEFE3EA}" type="parTrans" cxnId="{4E5092F0-1030-476D-B8E0-DEFDF26A330B}">
      <dgm:prSet/>
      <dgm:spPr/>
      <dgm:t>
        <a:bodyPr/>
        <a:lstStyle/>
        <a:p>
          <a:endParaRPr lang="fi-FI"/>
        </a:p>
      </dgm:t>
    </dgm:pt>
    <dgm:pt modelId="{274311BD-6D34-4F1A-BDE3-AEECF4DFC767}" type="sibTrans" cxnId="{4E5092F0-1030-476D-B8E0-DEFDF26A330B}">
      <dgm:prSet/>
      <dgm:spPr/>
      <dgm:t>
        <a:bodyPr/>
        <a:lstStyle/>
        <a:p>
          <a:endParaRPr lang="fi-FI"/>
        </a:p>
      </dgm:t>
    </dgm:pt>
    <dgm:pt modelId="{3122BDDB-FB47-4BAA-AE33-C36B06482B15}">
      <dgm:prSet phldrT="[Teksti]"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Sovitaan tapaamismääristä, tavoitteista ja seurantapalaverin ajankohdasta </a:t>
          </a:r>
        </a:p>
      </dgm:t>
    </dgm:pt>
    <dgm:pt modelId="{0C346421-7AA9-46BE-A0D1-E56E2A01C2F6}" type="parTrans" cxnId="{9DE99DAE-28A0-4E8F-B251-B30C15EDBEE6}">
      <dgm:prSet/>
      <dgm:spPr/>
      <dgm:t>
        <a:bodyPr/>
        <a:lstStyle/>
        <a:p>
          <a:endParaRPr lang="fi-FI"/>
        </a:p>
      </dgm:t>
    </dgm:pt>
    <dgm:pt modelId="{02C77D8D-2673-48AD-83C8-1218EA2ED3AD}" type="sibTrans" cxnId="{9DE99DAE-28A0-4E8F-B251-B30C15EDBEE6}">
      <dgm:prSet/>
      <dgm:spPr/>
      <dgm:t>
        <a:bodyPr/>
        <a:lstStyle/>
        <a:p>
          <a:endParaRPr lang="fi-FI"/>
        </a:p>
      </dgm:t>
    </dgm:pt>
    <dgm:pt modelId="{FBB2CFB2-A277-45EB-AB28-8E75049E26F3}">
      <dgm:prSet phldr="0"/>
      <dgm:spPr/>
      <dgm:t>
        <a:bodyPr/>
        <a:lstStyle/>
        <a:p>
          <a:r>
            <a:rPr lang="fi-FI">
              <a:latin typeface="Arial"/>
              <a:cs typeface="Arial"/>
            </a:rPr>
            <a:t>Työskentely</a:t>
          </a:r>
        </a:p>
      </dgm:t>
    </dgm:pt>
    <dgm:pt modelId="{CA4096DD-5235-4CEA-BFF0-6C5DF26997C7}" type="parTrans" cxnId="{D133C4F0-A195-4679-8F92-F8AD1B4380C5}">
      <dgm:prSet/>
      <dgm:spPr/>
      <dgm:t>
        <a:bodyPr/>
        <a:lstStyle/>
        <a:p>
          <a:endParaRPr lang="fi-FI"/>
        </a:p>
      </dgm:t>
    </dgm:pt>
    <dgm:pt modelId="{25CFB23B-1F15-48B6-B7AA-F51688B7AE3D}" type="sibTrans" cxnId="{D133C4F0-A195-4679-8F92-F8AD1B4380C5}">
      <dgm:prSet/>
      <dgm:spPr/>
      <dgm:t>
        <a:bodyPr/>
        <a:lstStyle/>
        <a:p>
          <a:endParaRPr lang="fi-FI"/>
        </a:p>
      </dgm:t>
    </dgm:pt>
    <dgm:pt modelId="{1250EFB3-91A8-4332-8B47-F829B8740AAC}">
      <dgm:prSet phldr="0"/>
      <dgm:spPr/>
      <dgm:t>
        <a:bodyPr/>
        <a:lstStyle/>
        <a:p>
          <a:pPr rtl="0"/>
          <a:r>
            <a:rPr lang="fi-FI" dirty="0" err="1">
              <a:latin typeface="Arial"/>
              <a:cs typeface="Arial"/>
            </a:rPr>
            <a:t>Vyp</a:t>
          </a:r>
          <a:r>
            <a:rPr lang="fi-FI" dirty="0">
              <a:latin typeface="Arial"/>
              <a:cs typeface="Arial"/>
            </a:rPr>
            <a:t> jakaa asiakkaan työntekijälle viikoittaisessa tiimipalaverissa</a:t>
          </a:r>
        </a:p>
      </dgm:t>
    </dgm:pt>
    <dgm:pt modelId="{30810BBF-B68C-4EDB-9D83-9752B43A1ED1}" type="parTrans" cxnId="{4B0E6E38-6B47-486F-852B-930E75FDE4E6}">
      <dgm:prSet/>
      <dgm:spPr/>
      <dgm:t>
        <a:bodyPr/>
        <a:lstStyle/>
        <a:p>
          <a:endParaRPr lang="fi-FI"/>
        </a:p>
      </dgm:t>
    </dgm:pt>
    <dgm:pt modelId="{C4AA23EA-C925-4072-86B8-53E085D1B181}" type="sibTrans" cxnId="{4B0E6E38-6B47-486F-852B-930E75FDE4E6}">
      <dgm:prSet/>
      <dgm:spPr/>
      <dgm:t>
        <a:bodyPr/>
        <a:lstStyle/>
        <a:p>
          <a:endParaRPr lang="fi-FI"/>
        </a:p>
      </dgm:t>
    </dgm:pt>
    <dgm:pt modelId="{5BE148E9-83DC-4E58-864A-673CCACAC8BC}">
      <dgm:prSet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Läsnä perhe, </a:t>
          </a:r>
          <a:r>
            <a:rPr lang="fi-FI" err="1">
              <a:latin typeface="Arial"/>
              <a:cs typeface="Arial"/>
            </a:rPr>
            <a:t>stt</a:t>
          </a:r>
          <a:r>
            <a:rPr lang="fi-FI">
              <a:latin typeface="Arial"/>
              <a:cs typeface="Arial"/>
            </a:rPr>
            <a:t>, ITU-tiimin  työntekijä</a:t>
          </a:r>
        </a:p>
      </dgm:t>
    </dgm:pt>
    <dgm:pt modelId="{0467BCD8-938D-48B7-8C48-05DA34E9C23B}" type="parTrans" cxnId="{2348198C-B8E8-4058-9964-9A71B31E351E}">
      <dgm:prSet/>
      <dgm:spPr/>
      <dgm:t>
        <a:bodyPr/>
        <a:lstStyle/>
        <a:p>
          <a:endParaRPr lang="fi-FI"/>
        </a:p>
      </dgm:t>
    </dgm:pt>
    <dgm:pt modelId="{550F1151-821E-4FB1-B133-44681E17624E}" type="sibTrans" cxnId="{2348198C-B8E8-4058-9964-9A71B31E351E}">
      <dgm:prSet/>
      <dgm:spPr/>
      <dgm:t>
        <a:bodyPr/>
        <a:lstStyle/>
        <a:p>
          <a:endParaRPr lang="fi-FI"/>
        </a:p>
      </dgm:t>
    </dgm:pt>
    <dgm:pt modelId="{462A4BB1-BF61-4776-8CE5-94AC22FF3613}">
      <dgm:prSet phldr="0"/>
      <dgm:spPr/>
      <dgm:t>
        <a:bodyPr/>
        <a:lstStyle/>
        <a:p>
          <a:pPr rtl="0"/>
          <a:r>
            <a:rPr lang="fi-FI" dirty="0">
              <a:latin typeface="Arial"/>
              <a:cs typeface="Arial"/>
            </a:rPr>
            <a:t>Lastensuojelun sosiaalityöntekijä tekee tehostetun perhetyön päätöksen</a:t>
          </a:r>
        </a:p>
      </dgm:t>
    </dgm:pt>
    <dgm:pt modelId="{49336D95-A7B2-4AED-A80B-FAC99E336281}" type="parTrans" cxnId="{2355BC6F-E3F7-4BB4-9377-41118B54DE15}">
      <dgm:prSet/>
      <dgm:spPr/>
      <dgm:t>
        <a:bodyPr/>
        <a:lstStyle/>
        <a:p>
          <a:endParaRPr lang="fi-FI"/>
        </a:p>
      </dgm:t>
    </dgm:pt>
    <dgm:pt modelId="{4181A86C-830F-4ED7-9583-1A03E7D06CEB}" type="sibTrans" cxnId="{2355BC6F-E3F7-4BB4-9377-41118B54DE15}">
      <dgm:prSet/>
      <dgm:spPr/>
      <dgm:t>
        <a:bodyPr/>
        <a:lstStyle/>
        <a:p>
          <a:endParaRPr lang="fi-FI"/>
        </a:p>
      </dgm:t>
    </dgm:pt>
    <dgm:pt modelId="{D613F183-D720-4612-810C-D0D5A78778BD}">
      <dgm:prSet phldr="0"/>
      <dgm:spPr/>
      <dgm:t>
        <a:bodyPr/>
        <a:lstStyle/>
        <a:p>
          <a:pPr rtl="0"/>
          <a:r>
            <a:rPr lang="fi-FI" dirty="0">
              <a:latin typeface="Arial"/>
              <a:cs typeface="Arial"/>
            </a:rPr>
            <a:t>Työskentely </a:t>
          </a:r>
          <a:r>
            <a:rPr lang="fi-FI" dirty="0" err="1">
              <a:latin typeface="Arial"/>
              <a:cs typeface="Arial"/>
            </a:rPr>
            <a:t>max</a:t>
          </a:r>
          <a:r>
            <a:rPr lang="fi-FI" dirty="0">
              <a:latin typeface="Arial"/>
              <a:cs typeface="Arial"/>
            </a:rPr>
            <a:t> 6kk</a:t>
          </a:r>
        </a:p>
      </dgm:t>
    </dgm:pt>
    <dgm:pt modelId="{6751003D-ABE5-4900-A1F6-D385049F5FCD}" type="parTrans" cxnId="{20D3F40B-B49E-4750-9E2A-D46385657619}">
      <dgm:prSet/>
      <dgm:spPr/>
      <dgm:t>
        <a:bodyPr/>
        <a:lstStyle/>
        <a:p>
          <a:endParaRPr lang="fi-FI"/>
        </a:p>
      </dgm:t>
    </dgm:pt>
    <dgm:pt modelId="{9034BAD2-0869-43CB-9545-423B30DA5B92}" type="sibTrans" cxnId="{20D3F40B-B49E-4750-9E2A-D46385657619}">
      <dgm:prSet/>
      <dgm:spPr/>
      <dgm:t>
        <a:bodyPr/>
        <a:lstStyle/>
        <a:p>
          <a:endParaRPr lang="fi-FI"/>
        </a:p>
      </dgm:t>
    </dgm:pt>
    <dgm:pt modelId="{D959BD3F-B3B0-4C7F-9E18-A64F2F130D86}">
      <dgm:prSet phldr="0"/>
      <dgm:spPr/>
      <dgm:t>
        <a:bodyPr/>
        <a:lstStyle/>
        <a:p>
          <a:pPr rtl="0"/>
          <a:r>
            <a:rPr lang="fi-FI" dirty="0">
              <a:latin typeface="Arial"/>
              <a:cs typeface="Arial"/>
            </a:rPr>
            <a:t>Kaikista tapaamisista kirjaukset asiakastietojärjestelmään</a:t>
          </a:r>
        </a:p>
      </dgm:t>
    </dgm:pt>
    <dgm:pt modelId="{988BB06D-0E53-4B7D-867B-E525725C34EA}" type="parTrans" cxnId="{83B1A4A0-11D3-4627-8BF1-D99728C3434F}">
      <dgm:prSet/>
      <dgm:spPr/>
      <dgm:t>
        <a:bodyPr/>
        <a:lstStyle/>
        <a:p>
          <a:endParaRPr lang="fi-FI"/>
        </a:p>
      </dgm:t>
    </dgm:pt>
    <dgm:pt modelId="{2BBDBD29-F725-4E6E-B6C2-32EB99BE2064}" type="sibTrans" cxnId="{83B1A4A0-11D3-4627-8BF1-D99728C3434F}">
      <dgm:prSet/>
      <dgm:spPr/>
      <dgm:t>
        <a:bodyPr/>
        <a:lstStyle/>
        <a:p>
          <a:endParaRPr lang="fi-FI"/>
        </a:p>
      </dgm:t>
    </dgm:pt>
    <dgm:pt modelId="{7D99FE7E-E220-4D95-83DA-03E29D933BA2}">
      <dgm:prSet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Työntekijä sopii aloituspalaverin </a:t>
          </a:r>
          <a:r>
            <a:rPr lang="fi-FI" err="1">
              <a:latin typeface="Arial"/>
              <a:cs typeface="Arial"/>
            </a:rPr>
            <a:t>stt:n</a:t>
          </a:r>
          <a:r>
            <a:rPr lang="fi-FI">
              <a:latin typeface="Arial"/>
              <a:cs typeface="Arial"/>
            </a:rPr>
            <a:t> kanssa</a:t>
          </a:r>
          <a:endParaRPr lang="fi-FI"/>
        </a:p>
      </dgm:t>
    </dgm:pt>
    <dgm:pt modelId="{E836F90A-248A-4046-B677-38FE865A63B0}" type="parTrans" cxnId="{3D2EE93A-A6D7-4CC5-A9D4-F81C01C88DCD}">
      <dgm:prSet/>
      <dgm:spPr/>
      <dgm:t>
        <a:bodyPr/>
        <a:lstStyle/>
        <a:p>
          <a:endParaRPr lang="fi-FI"/>
        </a:p>
      </dgm:t>
    </dgm:pt>
    <dgm:pt modelId="{2CA0A4C7-E390-4A4A-9D32-59638B5D06B9}" type="sibTrans" cxnId="{3D2EE93A-A6D7-4CC5-A9D4-F81C01C88DCD}">
      <dgm:prSet/>
      <dgm:spPr/>
      <dgm:t>
        <a:bodyPr/>
        <a:lstStyle/>
        <a:p>
          <a:endParaRPr lang="fi-FI"/>
        </a:p>
      </dgm:t>
    </dgm:pt>
    <dgm:pt modelId="{9F78C03F-B1C4-4144-A68D-19DD780A8D90}">
      <dgm:prSet phldr="0"/>
      <dgm:spPr/>
      <dgm:t>
        <a:bodyPr/>
        <a:lstStyle/>
        <a:p>
          <a:r>
            <a:rPr lang="fi-FI">
              <a:latin typeface="Arial"/>
              <a:cs typeface="Arial"/>
            </a:rPr>
            <a:t>Lopetus</a:t>
          </a:r>
        </a:p>
      </dgm:t>
    </dgm:pt>
    <dgm:pt modelId="{FD16CA3C-95EF-47C4-A6D6-EE83A806ED51}" type="parTrans" cxnId="{E8EDF2B1-9216-409E-901C-FBA4EF8CC02B}">
      <dgm:prSet/>
      <dgm:spPr/>
      <dgm:t>
        <a:bodyPr/>
        <a:lstStyle/>
        <a:p>
          <a:endParaRPr lang="fi-FI"/>
        </a:p>
      </dgm:t>
    </dgm:pt>
    <dgm:pt modelId="{C02F6FBD-F7C6-431A-93B7-54883D806533}" type="sibTrans" cxnId="{E8EDF2B1-9216-409E-901C-FBA4EF8CC02B}">
      <dgm:prSet/>
      <dgm:spPr/>
      <dgm:t>
        <a:bodyPr/>
        <a:lstStyle/>
        <a:p>
          <a:endParaRPr lang="fi-FI"/>
        </a:p>
      </dgm:t>
    </dgm:pt>
    <dgm:pt modelId="{A9B1D5DD-9420-401D-9F9E-B1189309524D}">
      <dgm:prSet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Työskentelyn päättyessä palautelomake nuorelle, huoltajalle ja sosiaalityöntekijälle</a:t>
          </a:r>
        </a:p>
      </dgm:t>
    </dgm:pt>
    <dgm:pt modelId="{923341DA-0BA5-44C3-900B-7CE326C702B7}" type="parTrans" cxnId="{18FB46F2-A0ED-4E64-AA31-F4312695107C}">
      <dgm:prSet/>
      <dgm:spPr/>
      <dgm:t>
        <a:bodyPr/>
        <a:lstStyle/>
        <a:p>
          <a:endParaRPr lang="fi-FI"/>
        </a:p>
      </dgm:t>
    </dgm:pt>
    <dgm:pt modelId="{55DC247D-6A47-4EF7-80D1-C0AE75CA57C1}" type="sibTrans" cxnId="{18FB46F2-A0ED-4E64-AA31-F4312695107C}">
      <dgm:prSet/>
      <dgm:spPr/>
      <dgm:t>
        <a:bodyPr/>
        <a:lstStyle/>
        <a:p>
          <a:endParaRPr lang="fi-FI"/>
        </a:p>
      </dgm:t>
    </dgm:pt>
    <dgm:pt modelId="{530C2C22-7A47-4C1D-A4DE-3B2FE5F78C2C}">
      <dgm:prSet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Työskentelyn lopussa loppuarviointi </a:t>
          </a:r>
          <a:r>
            <a:rPr lang="fi-FI" err="1">
              <a:latin typeface="Arial"/>
              <a:cs typeface="Arial"/>
            </a:rPr>
            <a:t>stt:n</a:t>
          </a:r>
          <a:r>
            <a:rPr lang="fi-FI">
              <a:latin typeface="Arial"/>
              <a:cs typeface="Arial"/>
            </a:rPr>
            <a:t> ja perheen kanssa, josta tehdään kirjallinen yhteenveto.</a:t>
          </a:r>
        </a:p>
      </dgm:t>
    </dgm:pt>
    <dgm:pt modelId="{09FAE2E9-B992-4AEC-B538-AB8AC16F9700}" type="parTrans" cxnId="{B0FA253F-6057-45D5-8823-63D4376AB0B6}">
      <dgm:prSet/>
      <dgm:spPr/>
      <dgm:t>
        <a:bodyPr/>
        <a:lstStyle/>
        <a:p>
          <a:endParaRPr lang="fi-FI"/>
        </a:p>
      </dgm:t>
    </dgm:pt>
    <dgm:pt modelId="{40BBCF68-ED02-4906-BBF5-E3DC29867781}" type="sibTrans" cxnId="{B0FA253F-6057-45D5-8823-63D4376AB0B6}">
      <dgm:prSet/>
      <dgm:spPr/>
      <dgm:t>
        <a:bodyPr/>
        <a:lstStyle/>
        <a:p>
          <a:endParaRPr lang="fi-FI"/>
        </a:p>
      </dgm:t>
    </dgm:pt>
    <dgm:pt modelId="{5DB3ABA5-A4B3-4E23-8BB3-30A5E5119C68}">
      <dgm:prSet phldr="0"/>
      <dgm:spPr/>
      <dgm:t>
        <a:bodyPr/>
        <a:lstStyle/>
        <a:p>
          <a:pPr rtl="0"/>
          <a:r>
            <a:rPr lang="fi-FI">
              <a:solidFill>
                <a:schemeClr val="bg1"/>
              </a:solidFill>
              <a:latin typeface="Arial"/>
              <a:cs typeface="Calibri"/>
            </a:rPr>
            <a:t>Työskentely on toiminnallista, dialogista ja menetelmälähtöistä</a:t>
          </a:r>
          <a:endParaRPr lang="fi-FI">
            <a:solidFill>
              <a:schemeClr val="bg1"/>
            </a:solidFill>
            <a:latin typeface="Arial"/>
            <a:cs typeface="Arial"/>
          </a:endParaRPr>
        </a:p>
      </dgm:t>
    </dgm:pt>
    <dgm:pt modelId="{CFCC847F-9C9D-43A5-8249-17916E02212C}" type="parTrans" cxnId="{191F8EE5-3ED5-4516-9056-E01816270D4C}">
      <dgm:prSet/>
      <dgm:spPr/>
      <dgm:t>
        <a:bodyPr/>
        <a:lstStyle/>
        <a:p>
          <a:endParaRPr lang="fi-FI"/>
        </a:p>
      </dgm:t>
    </dgm:pt>
    <dgm:pt modelId="{9DA814C4-4699-482A-82EA-70CB10D592CA}" type="sibTrans" cxnId="{191F8EE5-3ED5-4516-9056-E01816270D4C}">
      <dgm:prSet/>
      <dgm:spPr/>
      <dgm:t>
        <a:bodyPr/>
        <a:lstStyle/>
        <a:p>
          <a:endParaRPr lang="fi-FI"/>
        </a:p>
      </dgm:t>
    </dgm:pt>
    <dgm:pt modelId="{B85DD3D1-58F9-475E-9D39-CF1D9396D6DB}">
      <dgm:prSet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Jos joudutaan sijoittamaan nuori voi ITU tiimi jatkaa lyhyen sijoituksen aikana/jälkeen työskentelyä.</a:t>
          </a:r>
        </a:p>
      </dgm:t>
    </dgm:pt>
    <dgm:pt modelId="{192BB4B4-D367-4C0E-AC1D-87454CF59585}" type="parTrans" cxnId="{12225142-DA9F-4EEF-B74D-EE7071999CFB}">
      <dgm:prSet/>
      <dgm:spPr/>
      <dgm:t>
        <a:bodyPr/>
        <a:lstStyle/>
        <a:p>
          <a:endParaRPr lang="fi-FI"/>
        </a:p>
      </dgm:t>
    </dgm:pt>
    <dgm:pt modelId="{D58C87E9-119F-4365-9AEF-C5DBDA1BB1EB}" type="sibTrans" cxnId="{12225142-DA9F-4EEF-B74D-EE7071999CFB}">
      <dgm:prSet/>
      <dgm:spPr/>
      <dgm:t>
        <a:bodyPr/>
        <a:lstStyle/>
        <a:p>
          <a:endParaRPr lang="fi-FI"/>
        </a:p>
      </dgm:t>
    </dgm:pt>
    <dgm:pt modelId="{87C3522F-6D5E-4B27-8939-BFD5FCBBE42E}">
      <dgm:prSet phldrT="[Teksti]" phldr="0"/>
      <dgm:spPr/>
      <dgm:t>
        <a:bodyPr/>
        <a:lstStyle/>
        <a:p>
          <a:pPr rtl="0"/>
          <a:r>
            <a:rPr lang="fi-FI" err="1">
              <a:latin typeface="Arial"/>
              <a:cs typeface="Arial"/>
            </a:rPr>
            <a:t>Stt</a:t>
          </a:r>
          <a:r>
            <a:rPr lang="fi-FI">
              <a:latin typeface="Arial"/>
              <a:cs typeface="Arial"/>
            </a:rPr>
            <a:t> päivittää asiakassuunnitelman</a:t>
          </a:r>
        </a:p>
      </dgm:t>
    </dgm:pt>
    <dgm:pt modelId="{12D4FB9E-D0F0-4FA6-8EC2-D10A1493E1AF}" type="parTrans" cxnId="{973357D5-54D6-42FD-95EC-11A9047C3714}">
      <dgm:prSet/>
      <dgm:spPr/>
      <dgm:t>
        <a:bodyPr/>
        <a:lstStyle/>
        <a:p>
          <a:endParaRPr lang="fi-FI"/>
        </a:p>
      </dgm:t>
    </dgm:pt>
    <dgm:pt modelId="{31304473-D018-49B0-AF43-30E9F3CFEBBA}" type="sibTrans" cxnId="{973357D5-54D6-42FD-95EC-11A9047C3714}">
      <dgm:prSet/>
      <dgm:spPr/>
      <dgm:t>
        <a:bodyPr/>
        <a:lstStyle/>
        <a:p>
          <a:endParaRPr lang="fi-FI"/>
        </a:p>
      </dgm:t>
    </dgm:pt>
    <dgm:pt modelId="{4FD08B1B-A8FE-4D24-9587-1B38A9BFBE71}">
      <dgm:prSet phldrT="[Teksti]" phldr="0"/>
      <dgm:spPr/>
      <dgm:t>
        <a:bodyPr/>
        <a:lstStyle/>
        <a:p>
          <a:pPr rtl="0"/>
          <a:r>
            <a:rPr lang="fi-FI">
              <a:latin typeface="Arial"/>
              <a:cs typeface="Arial"/>
            </a:rPr>
            <a:t>Tiimi tekee tehostetun perhetyön suunnitelman</a:t>
          </a:r>
        </a:p>
      </dgm:t>
    </dgm:pt>
    <dgm:pt modelId="{0C422460-F7C1-46C2-8DDC-B0C2E0DA2434}" type="parTrans" cxnId="{1D3F7239-1270-4E03-B3FA-E9E33661875B}">
      <dgm:prSet/>
      <dgm:spPr/>
      <dgm:t>
        <a:bodyPr/>
        <a:lstStyle/>
        <a:p>
          <a:endParaRPr lang="fi-FI"/>
        </a:p>
      </dgm:t>
    </dgm:pt>
    <dgm:pt modelId="{ACE5EB1F-8716-4A3F-9495-0634390BF13B}" type="sibTrans" cxnId="{1D3F7239-1270-4E03-B3FA-E9E33661875B}">
      <dgm:prSet/>
      <dgm:spPr/>
      <dgm:t>
        <a:bodyPr/>
        <a:lstStyle/>
        <a:p>
          <a:endParaRPr lang="fi-FI"/>
        </a:p>
      </dgm:t>
    </dgm:pt>
    <dgm:pt modelId="{7EA0726A-7457-492F-BB4B-1E464BA44FAD}">
      <dgm:prSet phldr="0"/>
      <dgm:spPr/>
      <dgm:t>
        <a:bodyPr/>
        <a:lstStyle/>
        <a:p>
          <a:pPr rtl="0"/>
          <a:r>
            <a:rPr lang="fi-FI" dirty="0">
              <a:latin typeface="Arial"/>
              <a:cs typeface="Arial"/>
            </a:rPr>
            <a:t>Työskentelyn jatkoa arvioidaan 2kk:n välein </a:t>
          </a:r>
          <a:r>
            <a:rPr lang="fi-FI" dirty="0" err="1">
              <a:latin typeface="Arial"/>
              <a:cs typeface="Arial"/>
            </a:rPr>
            <a:t>stt:n</a:t>
          </a:r>
          <a:r>
            <a:rPr lang="fi-FI" dirty="0">
              <a:latin typeface="Arial"/>
              <a:cs typeface="Arial"/>
            </a:rPr>
            <a:t> ja perheen kanssa. Palaute kerätään ennen arvioita asiakkailta ja työskentelystä tehdään väliyhteenveto</a:t>
          </a:r>
        </a:p>
      </dgm:t>
    </dgm:pt>
    <dgm:pt modelId="{76A23BD0-7A4E-4F1E-9E30-31A6E94D17A0}" type="parTrans" cxnId="{4D686B19-63E7-4DC6-838F-1A8FE6A1D872}">
      <dgm:prSet/>
      <dgm:spPr/>
      <dgm:t>
        <a:bodyPr/>
        <a:lstStyle/>
        <a:p>
          <a:endParaRPr lang="fi-FI"/>
        </a:p>
      </dgm:t>
    </dgm:pt>
    <dgm:pt modelId="{CCDD0DCA-77B2-4CC1-A386-0F5CB8E0B0D9}" type="sibTrans" cxnId="{4D686B19-63E7-4DC6-838F-1A8FE6A1D872}">
      <dgm:prSet/>
      <dgm:spPr/>
      <dgm:t>
        <a:bodyPr/>
        <a:lstStyle/>
        <a:p>
          <a:endParaRPr lang="fi-FI"/>
        </a:p>
      </dgm:t>
    </dgm:pt>
    <dgm:pt modelId="{7B0BAF8F-7080-4EA4-83EA-0C60873E5555}" type="pres">
      <dgm:prSet presAssocID="{302CAD7B-35FA-4E54-A3B8-6FAA167C6691}" presName="Name0" presStyleCnt="0">
        <dgm:presLayoutVars>
          <dgm:dir/>
          <dgm:resizeHandles val="exact"/>
        </dgm:presLayoutVars>
      </dgm:prSet>
      <dgm:spPr/>
    </dgm:pt>
    <dgm:pt modelId="{6C7BC9FC-4C75-4A0D-BBB9-F5E3465F6D5E}" type="pres">
      <dgm:prSet presAssocID="{32528B8A-56F7-4DCA-A8F9-A42CC7869DB3}" presName="node" presStyleLbl="node1" presStyleIdx="0" presStyleCnt="4">
        <dgm:presLayoutVars>
          <dgm:bulletEnabled val="1"/>
        </dgm:presLayoutVars>
      </dgm:prSet>
      <dgm:spPr/>
    </dgm:pt>
    <dgm:pt modelId="{0AA5C25F-95C3-4259-8F04-8BA53742782F}" type="pres">
      <dgm:prSet presAssocID="{63353B59-EF39-4B62-B423-DA519FB57E25}" presName="sibTrans" presStyleLbl="sibTrans2D1" presStyleIdx="0" presStyleCnt="3"/>
      <dgm:spPr/>
    </dgm:pt>
    <dgm:pt modelId="{FAC2A58A-6C27-4809-A9FE-02B91929C98F}" type="pres">
      <dgm:prSet presAssocID="{63353B59-EF39-4B62-B423-DA519FB57E25}" presName="connectorText" presStyleLbl="sibTrans2D1" presStyleIdx="0" presStyleCnt="3"/>
      <dgm:spPr/>
    </dgm:pt>
    <dgm:pt modelId="{20B89539-A777-4408-9DA0-C61ADF5E539C}" type="pres">
      <dgm:prSet presAssocID="{EB9C00DF-3B9A-4A3C-8D63-00C6316E76E6}" presName="node" presStyleLbl="node1" presStyleIdx="1" presStyleCnt="4">
        <dgm:presLayoutVars>
          <dgm:bulletEnabled val="1"/>
        </dgm:presLayoutVars>
      </dgm:prSet>
      <dgm:spPr/>
    </dgm:pt>
    <dgm:pt modelId="{9D384EFB-9FEB-4C93-B520-77CA8F80341F}" type="pres">
      <dgm:prSet presAssocID="{274311BD-6D34-4F1A-BDE3-AEECF4DFC767}" presName="sibTrans" presStyleLbl="sibTrans2D1" presStyleIdx="1" presStyleCnt="3"/>
      <dgm:spPr/>
    </dgm:pt>
    <dgm:pt modelId="{8FF5ADA8-BEDF-4ED5-86AD-E4C593381B19}" type="pres">
      <dgm:prSet presAssocID="{274311BD-6D34-4F1A-BDE3-AEECF4DFC767}" presName="connectorText" presStyleLbl="sibTrans2D1" presStyleIdx="1" presStyleCnt="3"/>
      <dgm:spPr/>
    </dgm:pt>
    <dgm:pt modelId="{E4E98788-8A9D-4DF5-B589-E73962E1EAAB}" type="pres">
      <dgm:prSet presAssocID="{FBB2CFB2-A277-45EB-AB28-8E75049E26F3}" presName="node" presStyleLbl="node1" presStyleIdx="2" presStyleCnt="4">
        <dgm:presLayoutVars>
          <dgm:bulletEnabled val="1"/>
        </dgm:presLayoutVars>
      </dgm:prSet>
      <dgm:spPr/>
    </dgm:pt>
    <dgm:pt modelId="{4E098AF8-0BF2-4E13-9EA0-4DDD32A84216}" type="pres">
      <dgm:prSet presAssocID="{25CFB23B-1F15-48B6-B7AA-F51688B7AE3D}" presName="sibTrans" presStyleLbl="sibTrans2D1" presStyleIdx="2" presStyleCnt="3"/>
      <dgm:spPr/>
    </dgm:pt>
    <dgm:pt modelId="{B4D1F8FC-C7DE-4640-8A1A-9C26B67A5343}" type="pres">
      <dgm:prSet presAssocID="{25CFB23B-1F15-48B6-B7AA-F51688B7AE3D}" presName="connectorText" presStyleLbl="sibTrans2D1" presStyleIdx="2" presStyleCnt="3"/>
      <dgm:spPr/>
    </dgm:pt>
    <dgm:pt modelId="{FDFB4612-08C2-44B7-8D59-4C969F8507BF}" type="pres">
      <dgm:prSet presAssocID="{9F78C03F-B1C4-4144-A68D-19DD780A8D90}" presName="node" presStyleLbl="node1" presStyleIdx="3" presStyleCnt="4">
        <dgm:presLayoutVars>
          <dgm:bulletEnabled val="1"/>
        </dgm:presLayoutVars>
      </dgm:prSet>
      <dgm:spPr/>
    </dgm:pt>
  </dgm:ptLst>
  <dgm:cxnLst>
    <dgm:cxn modelId="{41ACF601-4AA1-45AA-A223-B33130082715}" type="presOf" srcId="{25CFB23B-1F15-48B6-B7AA-F51688B7AE3D}" destId="{B4D1F8FC-C7DE-4640-8A1A-9C26B67A5343}" srcOrd="1" destOrd="0" presId="urn:microsoft.com/office/officeart/2005/8/layout/process1"/>
    <dgm:cxn modelId="{6E16EF02-1B60-4C20-9AB7-9385054FD530}" type="presOf" srcId="{EB9C00DF-3B9A-4A3C-8D63-00C6316E76E6}" destId="{20B89539-A777-4408-9DA0-C61ADF5E539C}" srcOrd="0" destOrd="0" presId="urn:microsoft.com/office/officeart/2005/8/layout/process1"/>
    <dgm:cxn modelId="{ED9FDC06-B276-4042-A6F7-0D8AF23D944D}" srcId="{32528B8A-56F7-4DCA-A8F9-A42CC7869DB3}" destId="{9A02A0C1-F2F6-49FC-A371-7982326C70CA}" srcOrd="0" destOrd="0" parTransId="{4E3536A8-52AE-4291-8A37-1A3ABFCAD9A4}" sibTransId="{04B18AC8-011C-4256-89A7-A4DAEBEEB1C7}"/>
    <dgm:cxn modelId="{20D3F40B-B49E-4750-9E2A-D46385657619}" srcId="{FBB2CFB2-A277-45EB-AB28-8E75049E26F3}" destId="{D613F183-D720-4612-810C-D0D5A78778BD}" srcOrd="3" destOrd="0" parTransId="{6751003D-ABE5-4900-A1F6-D385049F5FCD}" sibTransId="{9034BAD2-0869-43CB-9545-423B30DA5B92}"/>
    <dgm:cxn modelId="{2E91E812-A3C5-421B-805E-35CCA7E91758}" type="presOf" srcId="{63353B59-EF39-4B62-B423-DA519FB57E25}" destId="{0AA5C25F-95C3-4259-8F04-8BA53742782F}" srcOrd="0" destOrd="0" presId="urn:microsoft.com/office/officeart/2005/8/layout/process1"/>
    <dgm:cxn modelId="{4D686B19-63E7-4DC6-838F-1A8FE6A1D872}" srcId="{FBB2CFB2-A277-45EB-AB28-8E75049E26F3}" destId="{7EA0726A-7457-492F-BB4B-1E464BA44FAD}" srcOrd="2" destOrd="0" parTransId="{76A23BD0-7A4E-4F1E-9E30-31A6E94D17A0}" sibTransId="{CCDD0DCA-77B2-4CC1-A386-0F5CB8E0B0D9}"/>
    <dgm:cxn modelId="{D89C5219-A0CD-46D8-A9DB-2263A21523F0}" type="presOf" srcId="{87C3522F-6D5E-4B27-8939-BFD5FCBBE42E}" destId="{20B89539-A777-4408-9DA0-C61ADF5E539C}" srcOrd="0" destOrd="3" presId="urn:microsoft.com/office/officeart/2005/8/layout/process1"/>
    <dgm:cxn modelId="{37395624-1B77-41A1-B5CA-C9C59651E102}" type="presOf" srcId="{4FD08B1B-A8FE-4D24-9587-1B38A9BFBE71}" destId="{20B89539-A777-4408-9DA0-C61ADF5E539C}" srcOrd="0" destOrd="4" presId="urn:microsoft.com/office/officeart/2005/8/layout/process1"/>
    <dgm:cxn modelId="{7E3EB837-ABB0-4FB0-8F81-83E08AB15522}" type="presOf" srcId="{9F78C03F-B1C4-4144-A68D-19DD780A8D90}" destId="{FDFB4612-08C2-44B7-8D59-4C969F8507BF}" srcOrd="0" destOrd="0" presId="urn:microsoft.com/office/officeart/2005/8/layout/process1"/>
    <dgm:cxn modelId="{4B0E6E38-6B47-486F-852B-930E75FDE4E6}" srcId="{32528B8A-56F7-4DCA-A8F9-A42CC7869DB3}" destId="{1250EFB3-91A8-4332-8B47-F829B8740AAC}" srcOrd="3" destOrd="0" parTransId="{30810BBF-B68C-4EDB-9D83-9752B43A1ED1}" sibTransId="{C4AA23EA-C925-4072-86B8-53E085D1B181}"/>
    <dgm:cxn modelId="{1D3F7239-1270-4E03-B3FA-E9E33661875B}" srcId="{EB9C00DF-3B9A-4A3C-8D63-00C6316E76E6}" destId="{4FD08B1B-A8FE-4D24-9587-1B38A9BFBE71}" srcOrd="3" destOrd="0" parTransId="{0C422460-F7C1-46C2-8DDC-B0C2E0DA2434}" sibTransId="{ACE5EB1F-8716-4A3F-9495-0634390BF13B}"/>
    <dgm:cxn modelId="{3D2EE93A-A6D7-4CC5-A9D4-F81C01C88DCD}" srcId="{32528B8A-56F7-4DCA-A8F9-A42CC7869DB3}" destId="{7D99FE7E-E220-4D95-83DA-03E29D933BA2}" srcOrd="4" destOrd="0" parTransId="{E836F90A-248A-4046-B677-38FE865A63B0}" sibTransId="{2CA0A4C7-E390-4A4A-9D32-59638B5D06B9}"/>
    <dgm:cxn modelId="{B0FA253F-6057-45D5-8823-63D4376AB0B6}" srcId="{9F78C03F-B1C4-4144-A68D-19DD780A8D90}" destId="{530C2C22-7A47-4C1D-A4DE-3B2FE5F78C2C}" srcOrd="0" destOrd="0" parTransId="{09FAE2E9-B992-4AEC-B538-AB8AC16F9700}" sibTransId="{40BBCF68-ED02-4906-BBF5-E3DC29867781}"/>
    <dgm:cxn modelId="{D499753F-742A-4429-897D-219811128810}" type="presOf" srcId="{3122BDDB-FB47-4BAA-AE33-C36B06482B15}" destId="{20B89539-A777-4408-9DA0-C61ADF5E539C}" srcOrd="0" destOrd="2" presId="urn:microsoft.com/office/officeart/2005/8/layout/process1"/>
    <dgm:cxn modelId="{D687E13F-F063-4FF4-86C8-C4AA33457F32}" srcId="{302CAD7B-35FA-4E54-A3B8-6FAA167C6691}" destId="{32528B8A-56F7-4DCA-A8F9-A42CC7869DB3}" srcOrd="0" destOrd="0" parTransId="{ADD6E2B8-4844-4052-82B4-23E5ED46D0D5}" sibTransId="{63353B59-EF39-4B62-B423-DA519FB57E25}"/>
    <dgm:cxn modelId="{95DB7E5C-6E2C-4D7C-8AD1-B1F347C43CC4}" type="presOf" srcId="{5BE148E9-83DC-4E58-864A-673CCACAC8BC}" destId="{20B89539-A777-4408-9DA0-C61ADF5E539C}" srcOrd="0" destOrd="1" presId="urn:microsoft.com/office/officeart/2005/8/layout/process1"/>
    <dgm:cxn modelId="{59CDF25D-2700-4001-B1F7-D206FA6C8477}" type="presOf" srcId="{A9B1D5DD-9420-401D-9F9E-B1189309524D}" destId="{FDFB4612-08C2-44B7-8D59-4C969F8507BF}" srcOrd="0" destOrd="2" presId="urn:microsoft.com/office/officeart/2005/8/layout/process1"/>
    <dgm:cxn modelId="{C0EBA941-7036-4322-9618-2C0EF9D0285C}" type="presOf" srcId="{7D99FE7E-E220-4D95-83DA-03E29D933BA2}" destId="{6C7BC9FC-4C75-4A0D-BBB9-F5E3465F6D5E}" srcOrd="0" destOrd="5" presId="urn:microsoft.com/office/officeart/2005/8/layout/process1"/>
    <dgm:cxn modelId="{12225142-DA9F-4EEF-B74D-EE7071999CFB}" srcId="{9F78C03F-B1C4-4144-A68D-19DD780A8D90}" destId="{B85DD3D1-58F9-475E-9D39-CF1D9396D6DB}" srcOrd="2" destOrd="0" parTransId="{192BB4B4-D367-4C0E-AC1D-87454CF59585}" sibTransId="{D58C87E9-119F-4365-9AEF-C5DBDA1BB1EB}"/>
    <dgm:cxn modelId="{AFC93966-C639-4430-87D2-BB3AA6349718}" type="presOf" srcId="{2C7A7893-70D3-4618-AACA-973AA5073CE5}" destId="{6C7BC9FC-4C75-4A0D-BBB9-F5E3465F6D5E}" srcOrd="0" destOrd="3" presId="urn:microsoft.com/office/officeart/2005/8/layout/process1"/>
    <dgm:cxn modelId="{ADFC7D47-B9D9-4A32-9309-B56015A7152F}" type="presOf" srcId="{1250EFB3-91A8-4332-8B47-F829B8740AAC}" destId="{6C7BC9FC-4C75-4A0D-BBB9-F5E3465F6D5E}" srcOrd="0" destOrd="4" presId="urn:microsoft.com/office/officeart/2005/8/layout/process1"/>
    <dgm:cxn modelId="{2355BC6F-E3F7-4BB4-9377-41118B54DE15}" srcId="{32528B8A-56F7-4DCA-A8F9-A42CC7869DB3}" destId="{462A4BB1-BF61-4776-8CE5-94AC22FF3613}" srcOrd="1" destOrd="0" parTransId="{49336D95-A7B2-4AED-A80B-FAC99E336281}" sibTransId="{4181A86C-830F-4ED7-9583-1A03E7D06CEB}"/>
    <dgm:cxn modelId="{0217B951-3648-4E4D-A8AA-811ABDA62E39}" type="presOf" srcId="{7EA0726A-7457-492F-BB4B-1E464BA44FAD}" destId="{E4E98788-8A9D-4DF5-B589-E73962E1EAAB}" srcOrd="0" destOrd="3" presId="urn:microsoft.com/office/officeart/2005/8/layout/process1"/>
    <dgm:cxn modelId="{A4130855-4216-4767-8874-F742248C4998}" type="presOf" srcId="{D959BD3F-B3B0-4C7F-9E18-A64F2F130D86}" destId="{E4E98788-8A9D-4DF5-B589-E73962E1EAAB}" srcOrd="0" destOrd="2" presId="urn:microsoft.com/office/officeart/2005/8/layout/process1"/>
    <dgm:cxn modelId="{2E48B077-82E4-4D69-A67A-2EB816EFA889}" type="presOf" srcId="{32528B8A-56F7-4DCA-A8F9-A42CC7869DB3}" destId="{6C7BC9FC-4C75-4A0D-BBB9-F5E3465F6D5E}" srcOrd="0" destOrd="0" presId="urn:microsoft.com/office/officeart/2005/8/layout/process1"/>
    <dgm:cxn modelId="{51FFF17F-A9F5-4958-9759-06A94E095763}" type="presOf" srcId="{FBB2CFB2-A277-45EB-AB28-8E75049E26F3}" destId="{E4E98788-8A9D-4DF5-B589-E73962E1EAAB}" srcOrd="0" destOrd="0" presId="urn:microsoft.com/office/officeart/2005/8/layout/process1"/>
    <dgm:cxn modelId="{1C5F1988-2376-4C06-BC44-0B2794C24F5B}" type="presOf" srcId="{274311BD-6D34-4F1A-BDE3-AEECF4DFC767}" destId="{8FF5ADA8-BEDF-4ED5-86AD-E4C593381B19}" srcOrd="1" destOrd="0" presId="urn:microsoft.com/office/officeart/2005/8/layout/process1"/>
    <dgm:cxn modelId="{2348198C-B8E8-4058-9964-9A71B31E351E}" srcId="{EB9C00DF-3B9A-4A3C-8D63-00C6316E76E6}" destId="{5BE148E9-83DC-4E58-864A-673CCACAC8BC}" srcOrd="0" destOrd="0" parTransId="{0467BCD8-938D-48B7-8C48-05DA34E9C23B}" sibTransId="{550F1151-821E-4FB1-B133-44681E17624E}"/>
    <dgm:cxn modelId="{99558490-7653-47A3-BF97-0FBC41779788}" type="presOf" srcId="{B85DD3D1-58F9-475E-9D39-CF1D9396D6DB}" destId="{FDFB4612-08C2-44B7-8D59-4C969F8507BF}" srcOrd="0" destOrd="3" presId="urn:microsoft.com/office/officeart/2005/8/layout/process1"/>
    <dgm:cxn modelId="{ED721399-BCD9-4E2F-A5D6-B55DB62F5EAC}" type="presOf" srcId="{5DB3ABA5-A4B3-4E23-8BB3-30A5E5119C68}" destId="{E4E98788-8A9D-4DF5-B589-E73962E1EAAB}" srcOrd="0" destOrd="1" presId="urn:microsoft.com/office/officeart/2005/8/layout/process1"/>
    <dgm:cxn modelId="{D876BC9E-A11A-4D03-9D37-1043BC95687E}" type="presOf" srcId="{D613F183-D720-4612-810C-D0D5A78778BD}" destId="{E4E98788-8A9D-4DF5-B589-E73962E1EAAB}" srcOrd="0" destOrd="4" presId="urn:microsoft.com/office/officeart/2005/8/layout/process1"/>
    <dgm:cxn modelId="{83B1A4A0-11D3-4627-8BF1-D99728C3434F}" srcId="{FBB2CFB2-A277-45EB-AB28-8E75049E26F3}" destId="{D959BD3F-B3B0-4C7F-9E18-A64F2F130D86}" srcOrd="1" destOrd="0" parTransId="{988BB06D-0E53-4B7D-867B-E525725C34EA}" sibTransId="{2BBDBD29-F725-4E6E-B6C2-32EB99BE2064}"/>
    <dgm:cxn modelId="{9DE99DAE-28A0-4E8F-B251-B30C15EDBEE6}" srcId="{EB9C00DF-3B9A-4A3C-8D63-00C6316E76E6}" destId="{3122BDDB-FB47-4BAA-AE33-C36B06482B15}" srcOrd="1" destOrd="0" parTransId="{0C346421-7AA9-46BE-A0D1-E56E2A01C2F6}" sibTransId="{02C77D8D-2673-48AD-83C8-1218EA2ED3AD}"/>
    <dgm:cxn modelId="{845BA7B0-65B8-480C-A2AC-A02E47463FAA}" type="presOf" srcId="{25CFB23B-1F15-48B6-B7AA-F51688B7AE3D}" destId="{4E098AF8-0BF2-4E13-9EA0-4DDD32A84216}" srcOrd="0" destOrd="0" presId="urn:microsoft.com/office/officeart/2005/8/layout/process1"/>
    <dgm:cxn modelId="{56C6F3B0-3B46-47C6-AE7A-C3869C1BEC1E}" type="presOf" srcId="{530C2C22-7A47-4C1D-A4DE-3B2FE5F78C2C}" destId="{FDFB4612-08C2-44B7-8D59-4C969F8507BF}" srcOrd="0" destOrd="1" presId="urn:microsoft.com/office/officeart/2005/8/layout/process1"/>
    <dgm:cxn modelId="{E8EDF2B1-9216-409E-901C-FBA4EF8CC02B}" srcId="{302CAD7B-35FA-4E54-A3B8-6FAA167C6691}" destId="{9F78C03F-B1C4-4144-A68D-19DD780A8D90}" srcOrd="3" destOrd="0" parTransId="{FD16CA3C-95EF-47C4-A6D6-EE83A806ED51}" sibTransId="{C02F6FBD-F7C6-431A-93B7-54883D806533}"/>
    <dgm:cxn modelId="{1269ACC0-9CE0-4B97-8797-FEE73E6386EE}" type="presOf" srcId="{274311BD-6D34-4F1A-BDE3-AEECF4DFC767}" destId="{9D384EFB-9FEB-4C93-B520-77CA8F80341F}" srcOrd="0" destOrd="0" presId="urn:microsoft.com/office/officeart/2005/8/layout/process1"/>
    <dgm:cxn modelId="{973357D5-54D6-42FD-95EC-11A9047C3714}" srcId="{EB9C00DF-3B9A-4A3C-8D63-00C6316E76E6}" destId="{87C3522F-6D5E-4B27-8939-BFD5FCBBE42E}" srcOrd="2" destOrd="0" parTransId="{12D4FB9E-D0F0-4FA6-8EC2-D10A1493E1AF}" sibTransId="{31304473-D018-49B0-AF43-30E9F3CFEBBA}"/>
    <dgm:cxn modelId="{2117EADD-56F6-49C9-9A68-A375CB70F32A}" srcId="{32528B8A-56F7-4DCA-A8F9-A42CC7869DB3}" destId="{2C7A7893-70D3-4618-AACA-973AA5073CE5}" srcOrd="2" destOrd="0" parTransId="{A7D19CBA-6F55-4909-BDA9-90ABA806A624}" sibTransId="{CBFAB833-9837-4075-A5BE-25852840B378}"/>
    <dgm:cxn modelId="{56A8C0E2-018B-44D6-A285-96FEDA90EFD4}" type="presOf" srcId="{63353B59-EF39-4B62-B423-DA519FB57E25}" destId="{FAC2A58A-6C27-4809-A9FE-02B91929C98F}" srcOrd="1" destOrd="0" presId="urn:microsoft.com/office/officeart/2005/8/layout/process1"/>
    <dgm:cxn modelId="{191F8EE5-3ED5-4516-9056-E01816270D4C}" srcId="{FBB2CFB2-A277-45EB-AB28-8E75049E26F3}" destId="{5DB3ABA5-A4B3-4E23-8BB3-30A5E5119C68}" srcOrd="0" destOrd="0" parTransId="{CFCC847F-9C9D-43A5-8249-17916E02212C}" sibTransId="{9DA814C4-4699-482A-82EA-70CB10D592CA}"/>
    <dgm:cxn modelId="{4E5092F0-1030-476D-B8E0-DEFDF26A330B}" srcId="{302CAD7B-35FA-4E54-A3B8-6FAA167C6691}" destId="{EB9C00DF-3B9A-4A3C-8D63-00C6316E76E6}" srcOrd="1" destOrd="0" parTransId="{9E54FEB2-FE35-4D6D-97CE-3E27CBEFE3EA}" sibTransId="{274311BD-6D34-4F1A-BDE3-AEECF4DFC767}"/>
    <dgm:cxn modelId="{D133C4F0-A195-4679-8F92-F8AD1B4380C5}" srcId="{302CAD7B-35FA-4E54-A3B8-6FAA167C6691}" destId="{FBB2CFB2-A277-45EB-AB28-8E75049E26F3}" srcOrd="2" destOrd="0" parTransId="{CA4096DD-5235-4CEA-BFF0-6C5DF26997C7}" sibTransId="{25CFB23B-1F15-48B6-B7AA-F51688B7AE3D}"/>
    <dgm:cxn modelId="{18FB46F2-A0ED-4E64-AA31-F4312695107C}" srcId="{9F78C03F-B1C4-4144-A68D-19DD780A8D90}" destId="{A9B1D5DD-9420-401D-9F9E-B1189309524D}" srcOrd="1" destOrd="0" parTransId="{923341DA-0BA5-44C3-900B-7CE326C702B7}" sibTransId="{55DC247D-6A47-4EF7-80D1-C0AE75CA57C1}"/>
    <dgm:cxn modelId="{816C7BF5-00E5-400E-A6E0-DBB2E0A9186C}" type="presOf" srcId="{9A02A0C1-F2F6-49FC-A371-7982326C70CA}" destId="{6C7BC9FC-4C75-4A0D-BBB9-F5E3465F6D5E}" srcOrd="0" destOrd="1" presId="urn:microsoft.com/office/officeart/2005/8/layout/process1"/>
    <dgm:cxn modelId="{158EBEFD-174F-4130-A859-7DEF06A8CFCE}" type="presOf" srcId="{462A4BB1-BF61-4776-8CE5-94AC22FF3613}" destId="{6C7BC9FC-4C75-4A0D-BBB9-F5E3465F6D5E}" srcOrd="0" destOrd="2" presId="urn:microsoft.com/office/officeart/2005/8/layout/process1"/>
    <dgm:cxn modelId="{C5D5CAFD-2C93-46DE-9031-99E3ADEC9B55}" type="presOf" srcId="{302CAD7B-35FA-4E54-A3B8-6FAA167C6691}" destId="{7B0BAF8F-7080-4EA4-83EA-0C60873E5555}" srcOrd="0" destOrd="0" presId="urn:microsoft.com/office/officeart/2005/8/layout/process1"/>
    <dgm:cxn modelId="{185F5274-591A-4BCA-9A5A-7DAC02B7C716}" type="presParOf" srcId="{7B0BAF8F-7080-4EA4-83EA-0C60873E5555}" destId="{6C7BC9FC-4C75-4A0D-BBB9-F5E3465F6D5E}" srcOrd="0" destOrd="0" presId="urn:microsoft.com/office/officeart/2005/8/layout/process1"/>
    <dgm:cxn modelId="{AEE75DFF-D9F4-4AAF-BB77-A38FB3EA8B93}" type="presParOf" srcId="{7B0BAF8F-7080-4EA4-83EA-0C60873E5555}" destId="{0AA5C25F-95C3-4259-8F04-8BA53742782F}" srcOrd="1" destOrd="0" presId="urn:microsoft.com/office/officeart/2005/8/layout/process1"/>
    <dgm:cxn modelId="{C673E6F0-D030-437A-B97D-B0B84B254D5D}" type="presParOf" srcId="{0AA5C25F-95C3-4259-8F04-8BA53742782F}" destId="{FAC2A58A-6C27-4809-A9FE-02B91929C98F}" srcOrd="0" destOrd="0" presId="urn:microsoft.com/office/officeart/2005/8/layout/process1"/>
    <dgm:cxn modelId="{4BA41655-DE20-4ABC-9EF5-FEAB487508FE}" type="presParOf" srcId="{7B0BAF8F-7080-4EA4-83EA-0C60873E5555}" destId="{20B89539-A777-4408-9DA0-C61ADF5E539C}" srcOrd="2" destOrd="0" presId="urn:microsoft.com/office/officeart/2005/8/layout/process1"/>
    <dgm:cxn modelId="{44839894-8CB4-4ED6-B0E5-929B0653DDAE}" type="presParOf" srcId="{7B0BAF8F-7080-4EA4-83EA-0C60873E5555}" destId="{9D384EFB-9FEB-4C93-B520-77CA8F80341F}" srcOrd="3" destOrd="0" presId="urn:microsoft.com/office/officeart/2005/8/layout/process1"/>
    <dgm:cxn modelId="{42381293-D589-481F-B23B-360084E2A010}" type="presParOf" srcId="{9D384EFB-9FEB-4C93-B520-77CA8F80341F}" destId="{8FF5ADA8-BEDF-4ED5-86AD-E4C593381B19}" srcOrd="0" destOrd="0" presId="urn:microsoft.com/office/officeart/2005/8/layout/process1"/>
    <dgm:cxn modelId="{BE391748-C752-426E-8F3E-7B955C81EA3C}" type="presParOf" srcId="{7B0BAF8F-7080-4EA4-83EA-0C60873E5555}" destId="{E4E98788-8A9D-4DF5-B589-E73962E1EAAB}" srcOrd="4" destOrd="0" presId="urn:microsoft.com/office/officeart/2005/8/layout/process1"/>
    <dgm:cxn modelId="{66C30F42-40D8-4593-A65B-F2B30137BB23}" type="presParOf" srcId="{7B0BAF8F-7080-4EA4-83EA-0C60873E5555}" destId="{4E098AF8-0BF2-4E13-9EA0-4DDD32A84216}" srcOrd="5" destOrd="0" presId="urn:microsoft.com/office/officeart/2005/8/layout/process1"/>
    <dgm:cxn modelId="{CCC567E5-B7CB-4C07-8888-A46587E577F5}" type="presParOf" srcId="{4E098AF8-0BF2-4E13-9EA0-4DDD32A84216}" destId="{B4D1F8FC-C7DE-4640-8A1A-9C26B67A5343}" srcOrd="0" destOrd="0" presId="urn:microsoft.com/office/officeart/2005/8/layout/process1"/>
    <dgm:cxn modelId="{0BDCA57B-D1BA-4C43-B75E-E62806445B61}" type="presParOf" srcId="{7B0BAF8F-7080-4EA4-83EA-0C60873E5555}" destId="{FDFB4612-08C2-44B7-8D59-4C969F8507B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C9FC-4C75-4A0D-BBB9-F5E3465F6D5E}">
      <dsp:nvSpPr>
        <dsp:cNvPr id="0" name=""/>
        <dsp:cNvSpPr/>
      </dsp:nvSpPr>
      <dsp:spPr>
        <a:xfrm>
          <a:off x="4843" y="725890"/>
          <a:ext cx="2117561" cy="2640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>
              <a:latin typeface="Arial"/>
              <a:cs typeface="Arial"/>
            </a:rPr>
            <a:t>Sosiaalityöntekijän yhteydenotto asiakkaasta vastuuyksikköpäällikölle (</a:t>
          </a:r>
          <a:r>
            <a:rPr lang="fi-FI" sz="1300" kern="1200" dirty="0" err="1">
              <a:latin typeface="Arial"/>
              <a:cs typeface="Arial"/>
            </a:rPr>
            <a:t>vyp</a:t>
          </a:r>
          <a:r>
            <a:rPr lang="fi-FI" sz="1300" kern="1200" dirty="0">
              <a:latin typeface="Arial"/>
              <a:cs typeface="Arial"/>
            </a:rPr>
            <a:t>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latin typeface="Arial"/>
              <a:cs typeface="Arial"/>
            </a:rPr>
            <a:t>Asiakkaalla on lastensuojelun asiakkuus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latin typeface="Arial"/>
              <a:cs typeface="Arial"/>
            </a:rPr>
            <a:t>Lastensuojelun sosiaalityöntekijä tekee tehostetun perhetyön päätöksen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err="1">
              <a:latin typeface="Arial"/>
              <a:cs typeface="Arial"/>
            </a:rPr>
            <a:t>Vyp</a:t>
          </a:r>
          <a:r>
            <a:rPr lang="fi-FI" sz="1000" kern="1200">
              <a:latin typeface="Arial"/>
              <a:cs typeface="Arial"/>
            </a:rPr>
            <a:t> tekee puhelussa alkuhaastattelun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 err="1">
              <a:latin typeface="Arial"/>
              <a:cs typeface="Arial"/>
            </a:rPr>
            <a:t>Vyp</a:t>
          </a:r>
          <a:r>
            <a:rPr lang="fi-FI" sz="1000" kern="1200" dirty="0">
              <a:latin typeface="Arial"/>
              <a:cs typeface="Arial"/>
            </a:rPr>
            <a:t> jakaa asiakkaan työntekijälle viikoittaisessa tiimipalaverissa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Työntekijä sopii aloituspalaverin </a:t>
          </a:r>
          <a:r>
            <a:rPr lang="fi-FI" sz="1000" kern="1200" err="1">
              <a:latin typeface="Arial"/>
              <a:cs typeface="Arial"/>
            </a:rPr>
            <a:t>stt:n</a:t>
          </a:r>
          <a:r>
            <a:rPr lang="fi-FI" sz="1000" kern="1200">
              <a:latin typeface="Arial"/>
              <a:cs typeface="Arial"/>
            </a:rPr>
            <a:t> kanssa</a:t>
          </a:r>
          <a:endParaRPr lang="fi-FI" sz="1000" kern="1200"/>
        </a:p>
      </dsp:txBody>
      <dsp:txXfrm>
        <a:off x="66864" y="787911"/>
        <a:ext cx="1993519" cy="2516292"/>
      </dsp:txXfrm>
    </dsp:sp>
    <dsp:sp modelId="{0AA5C25F-95C3-4259-8F04-8BA53742782F}">
      <dsp:nvSpPr>
        <dsp:cNvPr id="0" name=""/>
        <dsp:cNvSpPr/>
      </dsp:nvSpPr>
      <dsp:spPr>
        <a:xfrm>
          <a:off x="2334161" y="1783479"/>
          <a:ext cx="448923" cy="5251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>
        <a:off x="2334161" y="1888510"/>
        <a:ext cx="314246" cy="315093"/>
      </dsp:txXfrm>
    </dsp:sp>
    <dsp:sp modelId="{20B89539-A777-4408-9DA0-C61ADF5E539C}">
      <dsp:nvSpPr>
        <dsp:cNvPr id="0" name=""/>
        <dsp:cNvSpPr/>
      </dsp:nvSpPr>
      <dsp:spPr>
        <a:xfrm>
          <a:off x="2969429" y="725890"/>
          <a:ext cx="2117561" cy="2640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rial"/>
              <a:cs typeface="Arial"/>
            </a:rPr>
            <a:t>Aloituspalaveri asiakkaan kotona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Läsnä perhe, </a:t>
          </a:r>
          <a:r>
            <a:rPr lang="fi-FI" sz="1000" kern="1200" err="1">
              <a:latin typeface="Arial"/>
              <a:cs typeface="Arial"/>
            </a:rPr>
            <a:t>stt</a:t>
          </a:r>
          <a:r>
            <a:rPr lang="fi-FI" sz="1000" kern="1200">
              <a:latin typeface="Arial"/>
              <a:cs typeface="Arial"/>
            </a:rPr>
            <a:t>, ITU-tiimin  työntekijä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Sovitaan tapaamismääristä, tavoitteista ja seurantapalaverin ajankohdasta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err="1">
              <a:latin typeface="Arial"/>
              <a:cs typeface="Arial"/>
            </a:rPr>
            <a:t>Stt</a:t>
          </a:r>
          <a:r>
            <a:rPr lang="fi-FI" sz="1000" kern="1200">
              <a:latin typeface="Arial"/>
              <a:cs typeface="Arial"/>
            </a:rPr>
            <a:t> päivittää asiakassuunnitelman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Tiimi tekee tehostetun perhetyön suunnitelman</a:t>
          </a:r>
        </a:p>
      </dsp:txBody>
      <dsp:txXfrm>
        <a:off x="3031450" y="787911"/>
        <a:ext cx="1993519" cy="2516292"/>
      </dsp:txXfrm>
    </dsp:sp>
    <dsp:sp modelId="{9D384EFB-9FEB-4C93-B520-77CA8F80341F}">
      <dsp:nvSpPr>
        <dsp:cNvPr id="0" name=""/>
        <dsp:cNvSpPr/>
      </dsp:nvSpPr>
      <dsp:spPr>
        <a:xfrm>
          <a:off x="5298747" y="1783479"/>
          <a:ext cx="448923" cy="5251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>
        <a:off x="5298747" y="1888510"/>
        <a:ext cx="314246" cy="315093"/>
      </dsp:txXfrm>
    </dsp:sp>
    <dsp:sp modelId="{E4E98788-8A9D-4DF5-B589-E73962E1EAAB}">
      <dsp:nvSpPr>
        <dsp:cNvPr id="0" name=""/>
        <dsp:cNvSpPr/>
      </dsp:nvSpPr>
      <dsp:spPr>
        <a:xfrm>
          <a:off x="5934015" y="725890"/>
          <a:ext cx="2117561" cy="2640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rial"/>
              <a:cs typeface="Arial"/>
            </a:rPr>
            <a:t>Työskentely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solidFill>
                <a:schemeClr val="bg1"/>
              </a:solidFill>
              <a:latin typeface="Arial"/>
              <a:cs typeface="Calibri"/>
            </a:rPr>
            <a:t>Työskentely on toiminnallista, dialogista ja menetelmälähtöistä</a:t>
          </a:r>
          <a:endParaRPr lang="fi-FI" sz="1000" kern="1200">
            <a:solidFill>
              <a:schemeClr val="bg1"/>
            </a:solidFill>
            <a:latin typeface="Arial"/>
            <a:cs typeface="Arial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latin typeface="Arial"/>
              <a:cs typeface="Arial"/>
            </a:rPr>
            <a:t>Kaikista tapaamisista kirjaukset asiakastietojärjestelmään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latin typeface="Arial"/>
              <a:cs typeface="Arial"/>
            </a:rPr>
            <a:t>Työskentelyn jatkoa arvioidaan 2kk:n välein </a:t>
          </a:r>
          <a:r>
            <a:rPr lang="fi-FI" sz="1000" kern="1200" dirty="0" err="1">
              <a:latin typeface="Arial"/>
              <a:cs typeface="Arial"/>
            </a:rPr>
            <a:t>stt:n</a:t>
          </a:r>
          <a:r>
            <a:rPr lang="fi-FI" sz="1000" kern="1200" dirty="0">
              <a:latin typeface="Arial"/>
              <a:cs typeface="Arial"/>
            </a:rPr>
            <a:t> ja perheen kanssa. Palaute kerätään ennen arvioita asiakkailta ja työskentelystä tehdään väliyhteenveto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>
              <a:latin typeface="Arial"/>
              <a:cs typeface="Arial"/>
            </a:rPr>
            <a:t>Työskentely </a:t>
          </a:r>
          <a:r>
            <a:rPr lang="fi-FI" sz="1000" kern="1200" dirty="0" err="1">
              <a:latin typeface="Arial"/>
              <a:cs typeface="Arial"/>
            </a:rPr>
            <a:t>max</a:t>
          </a:r>
          <a:r>
            <a:rPr lang="fi-FI" sz="1000" kern="1200" dirty="0">
              <a:latin typeface="Arial"/>
              <a:cs typeface="Arial"/>
            </a:rPr>
            <a:t> 6kk</a:t>
          </a:r>
        </a:p>
      </dsp:txBody>
      <dsp:txXfrm>
        <a:off x="5996036" y="787911"/>
        <a:ext cx="1993519" cy="2516292"/>
      </dsp:txXfrm>
    </dsp:sp>
    <dsp:sp modelId="{4E098AF8-0BF2-4E13-9EA0-4DDD32A84216}">
      <dsp:nvSpPr>
        <dsp:cNvPr id="0" name=""/>
        <dsp:cNvSpPr/>
      </dsp:nvSpPr>
      <dsp:spPr>
        <a:xfrm>
          <a:off x="8263333" y="1783479"/>
          <a:ext cx="448923" cy="5251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>
        <a:off x="8263333" y="1888510"/>
        <a:ext cx="314246" cy="315093"/>
      </dsp:txXfrm>
    </dsp:sp>
    <dsp:sp modelId="{FDFB4612-08C2-44B7-8D59-4C969F8507BF}">
      <dsp:nvSpPr>
        <dsp:cNvPr id="0" name=""/>
        <dsp:cNvSpPr/>
      </dsp:nvSpPr>
      <dsp:spPr>
        <a:xfrm>
          <a:off x="8898602" y="725890"/>
          <a:ext cx="2117561" cy="2640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>
              <a:latin typeface="Arial"/>
              <a:cs typeface="Arial"/>
            </a:rPr>
            <a:t>Lopetus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Työskentelyn lopussa loppuarviointi </a:t>
          </a:r>
          <a:r>
            <a:rPr lang="fi-FI" sz="1000" kern="1200" err="1">
              <a:latin typeface="Arial"/>
              <a:cs typeface="Arial"/>
            </a:rPr>
            <a:t>stt:n</a:t>
          </a:r>
          <a:r>
            <a:rPr lang="fi-FI" sz="1000" kern="1200">
              <a:latin typeface="Arial"/>
              <a:cs typeface="Arial"/>
            </a:rPr>
            <a:t> ja perheen kanssa, josta tehdään kirjallinen yhteenveto.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Työskentelyn päättyessä palautelomake nuorelle, huoltajalle ja sosiaalityöntekijälle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>
              <a:latin typeface="Arial"/>
              <a:cs typeface="Arial"/>
            </a:rPr>
            <a:t>Jos joudutaan sijoittamaan nuori voi ITU tiimi jatkaa lyhyen sijoituksen aikana/jälkeen työskentelyä.</a:t>
          </a:r>
        </a:p>
      </dsp:txBody>
      <dsp:txXfrm>
        <a:off x="8960623" y="787911"/>
        <a:ext cx="1993519" cy="251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25.10.2024</a:t>
            </a:fld>
            <a:endParaRPr lang="fi-FI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25.10.2024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pohjoispohjanmaanhyvinvointialue/" TargetMode="External"/><Relationship Id="rId13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2" Type="http://schemas.openxmlformats.org/officeDocument/2006/relationships/hyperlink" Target="https://www.facebook.com/pohjoispohjanmaanhyvinvointialue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hyperlink" Target="https://www.youtube.com/channel/UCJ0KCcnJBh26_uO0XBvHd0g" TargetMode="External"/><Relationship Id="rId5" Type="http://schemas.openxmlformats.org/officeDocument/2006/relationships/hyperlink" Target="https://www.instagram.com/pohde_fi/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Relationship Id="rId1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562"/>
            <a:ext cx="9141823" cy="9647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6521"/>
            <a:ext cx="10515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06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000"/>
            <a:ext cx="9140400" cy="96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5200"/>
            <a:ext cx="10515600" cy="4320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2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aavi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0" y="1547813"/>
            <a:ext cx="6163200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20000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2200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isoll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1 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Mieslääkäri jolla on yllään suojapäähine, hengityssuojain ja suojakäsineet. Käsissään hänellä on toimenpiteeseen tarvittavia esineitä">
            <a:extLst>
              <a:ext uri="{FF2B5EF4-FFF2-40B4-BE49-F238E27FC236}">
                <a16:creationId xmlns:a16="http://schemas.microsoft.com/office/drawing/2014/main" id="{08A93443-382E-3E4D-B1D1-F2DB712D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2 sairaan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Sairaanhoitajan asussa olevalla naisella on yllään kasvomaski. Nainen tutkii tutkimushuoneessa laitetta">
            <a:extLst>
              <a:ext uri="{FF2B5EF4-FFF2-40B4-BE49-F238E27FC236}">
                <a16:creationId xmlns:a16="http://schemas.microsoft.com/office/drawing/2014/main" id="{3D3A585F-EB3B-DA6A-40FB-D3644E0A2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9" name="Kuva 38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3 hammas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Hammaslääkärin sinisessä työasussa oleva nainen on laittamassa ylleen kasvomaskia">
            <a:extLst>
              <a:ext uri="{FF2B5EF4-FFF2-40B4-BE49-F238E27FC236}">
                <a16:creationId xmlns:a16="http://schemas.microsoft.com/office/drawing/2014/main" id="{77305359-7AF7-5DC9-AD38-0869A4DC8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4 laitoshuol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Työasussa oleva henkilö vaihtaa vuodeosastolla lakanoita.">
            <a:extLst>
              <a:ext uri="{FF2B5EF4-FFF2-40B4-BE49-F238E27FC236}">
                <a16:creationId xmlns:a16="http://schemas.microsoft.com/office/drawing/2014/main" id="{D6479ABE-2272-4B0D-9BCA-58B4B3E5B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5 etäyht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Mies istuu kuulokemikrofoni päässään työpisteensä ääressä. Miehen katse on tietokoneen ruudulle päin.">
            <a:extLst>
              <a:ext uri="{FF2B5EF4-FFF2-40B4-BE49-F238E27FC236}">
                <a16:creationId xmlns:a16="http://schemas.microsoft.com/office/drawing/2014/main" id="{93A3ACE5-5906-61AC-4A3E-EBEF9390A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3" name="Kuva 1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6 kahvi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Punaisessa asussa oleva vaaleahiuksinen nainen istuu kahvipöydän ääressä. Naisella on kädessään vaaleanpunainen kahvikuppi.">
            <a:extLst>
              <a:ext uri="{FF2B5EF4-FFF2-40B4-BE49-F238E27FC236}">
                <a16:creationId xmlns:a16="http://schemas.microsoft.com/office/drawing/2014/main" id="{C1282AFA-41BC-30D9-5789-410502B46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7 ensiho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Ensihoitaja istuu ambulanssissa kuljettajan paikalla.">
            <a:extLst>
              <a:ext uri="{FF2B5EF4-FFF2-40B4-BE49-F238E27FC236}">
                <a16:creationId xmlns:a16="http://schemas.microsoft.com/office/drawing/2014/main" id="{DE37F0E8-23B1-9A78-4195-D0162E48E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4181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5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8 pelastusto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Kaksi pelastustoimen asuihin pukeutunutta miestä tarkastelee ulkona päätelaitetta ambulanssin vieressä.">
            <a:extLst>
              <a:ext uri="{FF2B5EF4-FFF2-40B4-BE49-F238E27FC236}">
                <a16:creationId xmlns:a16="http://schemas.microsoft.com/office/drawing/2014/main" id="{C5104231-8129-24E3-5A92-CEBF754E9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5" name="Kuva 14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9 pelas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Palomies kävelee työvaatteet päällä alas rakennuksen portaita.">
            <a:extLst>
              <a:ext uri="{FF2B5EF4-FFF2-40B4-BE49-F238E27FC236}">
                <a16:creationId xmlns:a16="http://schemas.microsoft.com/office/drawing/2014/main" id="{C0FE8F71-3C63-929C-6855-872851085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0 sauvakävel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Ikääntynyt pariskunta sauvakävelee ulkona ulkoiluvaatteet yllään.">
            <a:extLst>
              <a:ext uri="{FF2B5EF4-FFF2-40B4-BE49-F238E27FC236}">
                <a16:creationId xmlns:a16="http://schemas.microsoft.com/office/drawing/2014/main" id="{3F437CA6-257C-6852-23E6-F3C34E9F0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FAD5D47-C491-C69B-9C90-BC2E9751F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1 odotus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7" name="Kuva 6" descr="Nainen istuu odotusaulassa kasvomaski kasvoillaan. Naisella on kädessään puhelin.">
            <a:extLst>
              <a:ext uri="{FF2B5EF4-FFF2-40B4-BE49-F238E27FC236}">
                <a16:creationId xmlns:a16="http://schemas.microsoft.com/office/drawing/2014/main" id="{281CF97B-1D8F-3D0C-6911-A14C0C02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2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7" name="Kuva 6" descr="Nainen suukottaa sylissään olevaa pientä vauvaa poskelle. Nainen ja vauva ovat ulkona ulkovaatteissaan.">
            <a:extLst>
              <a:ext uri="{FF2B5EF4-FFF2-40B4-BE49-F238E27FC236}">
                <a16:creationId xmlns:a16="http://schemas.microsoft.com/office/drawing/2014/main" id="{2AD5D353-F6DD-62AA-8246-AD1917021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3 nuori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Nuori pitkähiuksinen tyttö, jolla on yllään vaalea ulkoilutakki ja vaalea pipo. Taustalla näkyy toinen henkilö ja koira.">
            <a:extLst>
              <a:ext uri="{FF2B5EF4-FFF2-40B4-BE49-F238E27FC236}">
                <a16:creationId xmlns:a16="http://schemas.microsoft.com/office/drawing/2014/main" id="{689F9AF3-432C-7316-888D-B5DF01E58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4 keski-ikäinen 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Keski-ikäinen mies istuu ulkona urheilukentän katsomossa. Miehen takana istuu kaksi naista.">
            <a:extLst>
              <a:ext uri="{FF2B5EF4-FFF2-40B4-BE49-F238E27FC236}">
                <a16:creationId xmlns:a16="http://schemas.microsoft.com/office/drawing/2014/main" id="{EAB76F2E-0EE5-D096-4611-C393B64A8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7BB33EE-4804-D045-6760-377384DED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5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7" name="Kuva 6" descr="Ikääntynyt mies tervehtii ulko-ovella toista henkilöä.">
            <a:extLst>
              <a:ext uri="{FF2B5EF4-FFF2-40B4-BE49-F238E27FC236}">
                <a16:creationId xmlns:a16="http://schemas.microsoft.com/office/drawing/2014/main" id="{A3B60E5B-FC39-0DA7-303B-4F2DF660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6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6 henkilö pyörätuoli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Nainen istuu ulkona pyörätuolissa. Hän katsoo toista henkilöä, joka on kyykyssä pyörätuolin vierellä.">
            <a:extLst>
              <a:ext uri="{FF2B5EF4-FFF2-40B4-BE49-F238E27FC236}">
                <a16:creationId xmlns:a16="http://schemas.microsoft.com/office/drawing/2014/main" id="{EABF0953-1B95-0839-C047-B4657D9C0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7 hoitohenkilös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Kaksi naista ja kaksi miestä seisoo sairaalan työasuissa sairaalan käytävällä">
            <a:extLst>
              <a:ext uri="{FF2B5EF4-FFF2-40B4-BE49-F238E27FC236}">
                <a16:creationId xmlns:a16="http://schemas.microsoft.com/office/drawing/2014/main" id="{B12704D8-09D4-4ABE-1156-09C02AF0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8 leikkauss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Kaksi leikkaussalin työasuissa olevaa henkilöä työskentelee leikkaussalissa.">
            <a:extLst>
              <a:ext uri="{FF2B5EF4-FFF2-40B4-BE49-F238E27FC236}">
                <a16:creationId xmlns:a16="http://schemas.microsoft.com/office/drawing/2014/main" id="{B46D0781-D83D-7490-6474-392AA71CF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9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9 lelun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3" name="Kuva 2" descr="Kuvassa iso lelunalle istuu sohvalla henkilön vieressä">
            <a:extLst>
              <a:ext uri="{FF2B5EF4-FFF2-40B4-BE49-F238E27FC236}">
                <a16:creationId xmlns:a16="http://schemas.microsoft.com/office/drawing/2014/main" id="{B9499908-D25C-0792-8464-C8970D92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1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0 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tekstiä napsauttamalla</a:t>
            </a:r>
          </a:p>
        </p:txBody>
      </p:sp>
      <p:pic>
        <p:nvPicPr>
          <p:cNvPr id="4" name="Kuva 3" descr="Sinisessä työasussa oleva henkilö pitää kädestä sairaalan vaatteissa ja sairaalavuoteessa olevaa henkilöä.">
            <a:extLst>
              <a:ext uri="{FF2B5EF4-FFF2-40B4-BE49-F238E27FC236}">
                <a16:creationId xmlns:a16="http://schemas.microsoft.com/office/drawing/2014/main" id="{752A273B-E0D2-14C0-7D1D-82943889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943FF810-2A0D-9E6F-4665-5C29C076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F2962B29-F8C3-B1E9-D6DC-273CA58B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27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Kiitos!</a:t>
            </a:r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fi-FI" noProof="0"/>
              <a:t>Etunimi Sukunimi</a:t>
            </a:r>
          </a:p>
          <a:p>
            <a:pPr lvl="0"/>
            <a:r>
              <a:rPr lang="fi-FI" noProof="0"/>
              <a:t>Titteli</a:t>
            </a:r>
          </a:p>
          <a:p>
            <a:pPr lvl="0"/>
            <a:r>
              <a:rPr lang="fi-FI" noProof="0"/>
              <a:t>etunimi.sukunimi@pohde.fi</a:t>
            </a:r>
          </a:p>
          <a:p>
            <a:pPr lvl="0"/>
            <a:r>
              <a:rPr lang="fi-FI" noProof="0"/>
              <a:t>puh. 040 123 4567</a:t>
            </a:r>
          </a:p>
          <a:p>
            <a:pPr lvl="0"/>
            <a:r>
              <a:rPr lang="fi-FI" noProof="0"/>
              <a:t>www.pohde.fi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hlinkClick r:id="rId2"/>
            <a:extLst>
              <a:ext uri="{FF2B5EF4-FFF2-40B4-BE49-F238E27FC236}">
                <a16:creationId xmlns:a16="http://schemas.microsoft.com/office/drawing/2014/main" id="{E15239DD-1607-3E46-82E2-EAE56C76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461" y="6268732"/>
            <a:ext cx="964714" cy="339240"/>
          </a:xfrm>
          <a:prstGeom prst="rect">
            <a:avLst/>
          </a:prstGeom>
        </p:spPr>
      </p:pic>
      <p:pic>
        <p:nvPicPr>
          <p:cNvPr id="14" name="Kuva 13">
            <a:hlinkClick r:id="rId5"/>
            <a:extLst>
              <a:ext uri="{FF2B5EF4-FFF2-40B4-BE49-F238E27FC236}">
                <a16:creationId xmlns:a16="http://schemas.microsoft.com/office/drawing/2014/main" id="{029D9743-125E-2549-BF76-2755A400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41" y="6268732"/>
            <a:ext cx="985916" cy="339240"/>
          </a:xfrm>
          <a:prstGeom prst="rect">
            <a:avLst/>
          </a:prstGeom>
        </p:spPr>
      </p:pic>
      <p:pic>
        <p:nvPicPr>
          <p:cNvPr id="19" name="Kuva 18">
            <a:hlinkClick r:id="rId8"/>
            <a:extLst>
              <a:ext uri="{FF2B5EF4-FFF2-40B4-BE49-F238E27FC236}">
                <a16:creationId xmlns:a16="http://schemas.microsoft.com/office/drawing/2014/main" id="{D17FF000-2A70-544B-88F3-3CA190915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7" name="Kuva 6">
            <a:hlinkClick r:id="rId11"/>
            <a:extLst>
              <a:ext uri="{FF2B5EF4-FFF2-40B4-BE49-F238E27FC236}">
                <a16:creationId xmlns:a16="http://schemas.microsoft.com/office/drawing/2014/main" id="{3A20B241-B8BA-4D4C-8215-4D2C5439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7" y="701270"/>
            <a:ext cx="518789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7" y="4415481"/>
            <a:ext cx="518789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9" y="701270"/>
            <a:ext cx="5187890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9" y="4415481"/>
            <a:ext cx="5187889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1" y="701270"/>
            <a:ext cx="5257798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4415481"/>
            <a:ext cx="5257797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651" r:id="rId8"/>
    <p:sldLayoutId id="2147483675" r:id="rId9"/>
    <p:sldLayoutId id="2147483650" r:id="rId10"/>
    <p:sldLayoutId id="2147483676" r:id="rId11"/>
    <p:sldLayoutId id="2147483725" r:id="rId12"/>
    <p:sldLayoutId id="2147483734" r:id="rId13"/>
    <p:sldLayoutId id="2147483657" r:id="rId14"/>
    <p:sldLayoutId id="2147483654" r:id="rId15"/>
    <p:sldLayoutId id="2147483652" r:id="rId16"/>
    <p:sldLayoutId id="2147483686" r:id="rId17"/>
    <p:sldLayoutId id="2147483680" r:id="rId18"/>
    <p:sldLayoutId id="2147483664" r:id="rId19"/>
    <p:sldLayoutId id="2147483697" r:id="rId20"/>
    <p:sldLayoutId id="2147483698" r:id="rId21"/>
    <p:sldLayoutId id="2147483700" r:id="rId22"/>
    <p:sldLayoutId id="2147483701" r:id="rId23"/>
    <p:sldLayoutId id="2147483733" r:id="rId24"/>
    <p:sldLayoutId id="2147483703" r:id="rId25"/>
    <p:sldLayoutId id="2147483704" r:id="rId26"/>
    <p:sldLayoutId id="2147483699" r:id="rId27"/>
    <p:sldLayoutId id="2147483705" r:id="rId28"/>
    <p:sldLayoutId id="2147483726" r:id="rId29"/>
    <p:sldLayoutId id="2147483727" r:id="rId30"/>
    <p:sldLayoutId id="2147483717" r:id="rId31"/>
    <p:sldLayoutId id="2147483730" r:id="rId32"/>
    <p:sldLayoutId id="2147483729" r:id="rId33"/>
    <p:sldLayoutId id="2147483728" r:id="rId34"/>
    <p:sldLayoutId id="2147483721" r:id="rId35"/>
    <p:sldLayoutId id="2147483722" r:id="rId36"/>
    <p:sldLayoutId id="2147483731" r:id="rId37"/>
    <p:sldLayoutId id="2147483655" r:id="rId38"/>
    <p:sldLayoutId id="2147483724" r:id="rId39"/>
    <p:sldLayoutId id="2147483707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69F95D-4E94-96B3-0BF0-76B844F45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spc="300" dirty="0"/>
              <a:t>Intensiivisen tuen työskentely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49E960-B4C5-4273-D7B5-70CAAF7E8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558" y="5359009"/>
            <a:ext cx="10515599" cy="441701"/>
          </a:xfrm>
        </p:spPr>
        <p:txBody>
          <a:bodyPr/>
          <a:lstStyle/>
          <a:p>
            <a:r>
              <a:rPr lang="fi-FI" dirty="0"/>
              <a:t>Lastensuojelun avohuollon tukitoimi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A3770E-A932-8129-EB72-0B40BCB923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1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00A71-8B99-2685-222E-65B13F73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err="1"/>
              <a:t>Pohteen</a:t>
            </a:r>
            <a:r>
              <a:rPr lang="fi-FI" sz="5400" dirty="0"/>
              <a:t> pilottihanke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2BEA72-59CB-4E04-873F-E2D5609BF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Hankkeen tarkoituksena on ehkäistä nuorten sijoituksia ja näin ollen pienentää hyvinvointialueen kustannuksia.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Intensiivisen tuen työskentely eroaa tehostetusta perhetyöstä sen lyhytkestoisuudella ja selkeillä tavoitteilla. Työskentely tähtää nopeisiin ja kestäviin muutoksiin nuoren ja perheen arjessa.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Tiimi on moniammatillinen: 3 sosionomia, 2 psykiatrista sairaanhoitajaa ja toimintaterapeutti. E</a:t>
            </a:r>
            <a:r>
              <a:rPr lang="fi-FI" dirty="0">
                <a:latin typeface="Arial"/>
                <a:cs typeface="Arial"/>
              </a:rPr>
              <a:t>ri ammattien erityisosaamista hyödynnetään, jotta nuorelle ja perheelle voidaan kohdentaa heille tarpeellinen tuki ja apu.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Hanke on käynnissä 08/2024-08/2025. Toimintamallin osoittautuessa toimivaksi, palvelu vakinaistetaan. 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B58D15-4B6E-1B80-E5F4-C02A412B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BBCF42-546E-99FA-00B7-CCA0D7D8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38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546A57-1CCD-64BA-9908-38EA7A16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8354" cy="1445241"/>
          </a:xfrm>
        </p:spPr>
        <p:txBody>
          <a:bodyPr anchor="b">
            <a:normAutofit/>
          </a:bodyPr>
          <a:lstStyle/>
          <a:p>
            <a:r>
              <a:rPr lang="fi-FI" sz="4800" dirty="0"/>
              <a:t>Intensiivisen tuen työskentely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DE279D-1423-00EB-020A-F95EFB50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Lastensuojelun avohuollon tukitoimi, kotiin annettavaa palvelua. Työskentelyn edellytyksenä perheen motivoituminen. </a:t>
            </a:r>
          </a:p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Palveluun hakeudutaan, kun riskinä on ensimmäinen sijoitus, tai kun sijoitus on päättymässä ja nuori on suuntamassa kotiin. </a:t>
            </a:r>
          </a:p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Työskentelyn kohteena 12-17 vuotias nuori ja hänen perheensä. Työskentely toteutuu nuoren omassa arkiympäristössä: kotona, koulussa ja vapaa-ajalla. </a:t>
            </a:r>
          </a:p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Työskentelyn kesto on 2-6kk, päätös tehdään kerrallaan 2 kuukaudeksi, jonka jälkeen työskentelyn jatkoa arvioidaan. </a:t>
            </a:r>
          </a:p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Työskentely on intensiivistä. Kontakteja perheeseen 1-3 kertaa viikossa, jota arvioidaan perheen tilanteen mukaan.</a:t>
            </a:r>
          </a:p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Intensiivisen tuen tiimin työparina on nuoren oma sosiaalityöntekijä. Lisäksi tarvittaessa työpari tulee omasta moniammatillisesta tiimistä tai nuoren verkostosta. </a:t>
            </a:r>
          </a:p>
          <a:p>
            <a:pPr marL="165100" indent="-165100">
              <a:lnSpc>
                <a:spcPct val="110000"/>
              </a:lnSpc>
            </a:pPr>
            <a:r>
              <a:rPr lang="fi-FI" sz="1400" dirty="0">
                <a:latin typeface="Arial"/>
                <a:cs typeface="Arial"/>
              </a:rPr>
              <a:t>Osallistava ja aktiivinen työskentely yhdessä sosiaalityöntekijän, perheen ja lähiverkoston kanssa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3ED5AB-92AB-6809-A171-0E18244A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58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D0C4E8-AD62-A0DC-4648-8D64A5A3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</p:spPr>
        <p:txBody>
          <a:bodyPr anchor="b">
            <a:normAutofit/>
          </a:bodyPr>
          <a:lstStyle/>
          <a:p>
            <a:r>
              <a:rPr lang="fi-FI"/>
              <a:t>PROSESSIKAAVIO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3B5F2-5D9F-F6C4-6DCE-661FD728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CCEC50A-EC5D-6049-A135-EB130C1E40A7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B091C1-542C-1CED-C940-9CA8FA3E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C611C61-F6A0-DF71-2DB8-80D433E3B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56248"/>
              </p:ext>
            </p:extLst>
          </p:nvPr>
        </p:nvGraphicFramePr>
        <p:xfrm>
          <a:off x="511630" y="1906726"/>
          <a:ext cx="11021007" cy="409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37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0672F5-C206-92DD-A797-3C298723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Menetelmät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7D3FF2-4FF6-3705-DBA5-F89C76FE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Luovat menetelmät (esim. vanhemmuuden roolikartta, verkostokartta, unelmakartta, aikajana-työskentely)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Erilaiset kortit ikätason mukaisesti (esim. vahvuus, voimavara, Syke)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Omahoito-ohjelmat (esim. ahdistus, masennus, syömishäiriö, viiltely)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Kartoittavat lomakkeet (esim. päihde tai masennus)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Toiminnalliset menetelmät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Ryhmätapaamiset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85D732-5FE4-F8B0-A979-35A05308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09F27C-9E6D-E535-A0EE-D9339962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249471"/>
      </p:ext>
    </p:extLst>
  </p:cSld>
  <p:clrMapOvr>
    <a:masterClrMapping/>
  </p:clrMapOvr>
</p:sld>
</file>

<file path=ppt/theme/theme1.xml><?xml version="1.0" encoding="utf-8"?>
<a:theme xmlns:a="http://schemas.openxmlformats.org/drawingml/2006/main" name="POHDE 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 esitysmalli muokattu.pptx" id="{29CE2315-71C0-4BFA-976C-6F3D906E03B3}" vid="{CFBAD627-69A0-4B5D-9AB3-FD53DE3403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E844C40848E48977E461A83BC8753" ma:contentTypeVersion="4" ma:contentTypeDescription="Create a new document." ma:contentTypeScope="" ma:versionID="de5f1662585ffd0205c80446e86d046f">
  <xsd:schema xmlns:xsd="http://www.w3.org/2001/XMLSchema" xmlns:xs="http://www.w3.org/2001/XMLSchema" xmlns:p="http://schemas.microsoft.com/office/2006/metadata/properties" xmlns:ns2="5e3e33ba-7327-409e-93f1-67a6f59f7cb1" targetNamespace="http://schemas.microsoft.com/office/2006/metadata/properties" ma:root="true" ma:fieldsID="5a8fe4bbd5198fb3458b9b939d8413fd" ns2:_="">
    <xsd:import namespace="5e3e33ba-7327-409e-93f1-67a6f59f7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e33ba-7327-409e-93f1-67a6f59f7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404389-0867-48A6-9ACA-6A670D042B74}">
  <ds:schemaRefs>
    <ds:schemaRef ds:uri="5e3e33ba-7327-409e-93f1-67a6f59f7c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1E1098-2A1E-4C2B-B67B-138050075BED}">
  <ds:schemaRefs>
    <ds:schemaRef ds:uri="5e3e33ba-7327-409e-93f1-67a6f59f7cb1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18A998-6643-4CFE-BBA6-AD243188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400</Words>
  <Application>Microsoft Office PowerPoint</Application>
  <PresentationFormat>Laajakuva</PresentationFormat>
  <Paragraphs>47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7" baseType="lpstr">
      <vt:lpstr>Arial</vt:lpstr>
      <vt:lpstr>POHDE teema</vt:lpstr>
      <vt:lpstr>Intensiivisen tuen työskentely</vt:lpstr>
      <vt:lpstr>Pohteen pilottihanke</vt:lpstr>
      <vt:lpstr>Intensiivisen tuen työskentely</vt:lpstr>
      <vt:lpstr>PROSESSIKAAVIO</vt:lpstr>
      <vt:lpstr>Menetelmät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subject/>
  <dc:creator>viestinta@pohde.fi</dc:creator>
  <cp:keywords/>
  <dc:description/>
  <cp:lastModifiedBy>Kurttio Anna</cp:lastModifiedBy>
  <cp:revision>3</cp:revision>
  <dcterms:created xsi:type="dcterms:W3CDTF">2022-10-05T13:44:56Z</dcterms:created>
  <dcterms:modified xsi:type="dcterms:W3CDTF">2024-10-25T11:29:16Z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0x010100481E844C40848E48977E461A83BC8753</vt:lpwstr>
  </property>
  <property fmtid="{D5CDD505-2E9C-101B-9397-08002B2CF9AE}" pid="3" name="Avainsanat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a63a59fe60094245b022b97a1c57197c">
    <vt:lpwstr/>
  </property>
  <property fmtid="{D5CDD505-2E9C-101B-9397-08002B2CF9AE}" pid="7" name="Sisältötyyppi0">
    <vt:lpwstr>12;#Malli, pohja|73042aa8-ff7a-4da8-b1a6-8039a7ccd586</vt:lpwstr>
  </property>
  <property fmtid="{D5CDD505-2E9C-101B-9397-08002B2CF9AE}" pid="8" name="c816e1581ca2435eac6a16d7d80ffe4d">
    <vt:lpwstr/>
  </property>
  <property fmtid="{D5CDD505-2E9C-101B-9397-08002B2CF9AE}" pid="9" name="Sis_x00e4_lt_x00f6_tyyppi">
    <vt:lpwstr/>
  </property>
  <property fmtid="{D5CDD505-2E9C-101B-9397-08002B2CF9AE}" pid="10" name="Organisaatio / Toimi- tai palvelualue">
    <vt:lpwstr>32;#Pohde|730d0bc0-0406-4e5a-a126-28010b2bdb50</vt:lpwstr>
  </property>
  <property fmtid="{D5CDD505-2E9C-101B-9397-08002B2CF9AE}" pid="11" name="Organisaatio">
    <vt:lpwstr/>
  </property>
  <property fmtid="{D5CDD505-2E9C-101B-9397-08002B2CF9AE}" pid="12" name="Sisältötyyppi">
    <vt:lpwstr/>
  </property>
</Properties>
</file>