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3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58" r:id="rId2"/>
    <p:sldMasterId id="2147483799" r:id="rId3"/>
    <p:sldMasterId id="2147483829" r:id="rId4"/>
    <p:sldMasterId id="2147483777" r:id="rId5"/>
  </p:sldMasterIdLst>
  <p:notesMasterIdLst>
    <p:notesMasterId r:id="rId18"/>
  </p:notesMasterIdLst>
  <p:sldIdLst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8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1465"/>
    <a:srgbClr val="FFDEE6"/>
    <a:srgbClr val="AA72A3"/>
    <a:srgbClr val="8E4384"/>
    <a:srgbClr val="E7E9EF"/>
    <a:srgbClr val="CFD4DF"/>
    <a:srgbClr val="E3D0E0"/>
    <a:srgbClr val="FF5982"/>
    <a:srgbClr val="707E9E"/>
    <a:srgbClr val="405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751DD-F477-4095-A5A9-7C148A3434C4}" v="14" dt="2024-10-24T07:15:36.183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70" autoAdjust="0"/>
  </p:normalViewPr>
  <p:slideViewPr>
    <p:cSldViewPr showGuides="1">
      <p:cViewPr varScale="1">
        <p:scale>
          <a:sx n="99" d="100"/>
          <a:sy n="99" d="100"/>
        </p:scale>
        <p:origin x="45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ämäläinen Johanna Birgitta" userId="a5328de0-9f84-4921-83e3-1f9c3615af84" providerId="ADAL" clId="{F20751DD-F477-4095-A5A9-7C148A3434C4}"/>
    <pc:docChg chg="modSld">
      <pc:chgData name="Hämäläinen Johanna Birgitta" userId="a5328de0-9f84-4921-83e3-1f9c3615af84" providerId="ADAL" clId="{F20751DD-F477-4095-A5A9-7C148A3434C4}" dt="2024-10-24T07:15:36.183" v="17"/>
      <pc:docMkLst>
        <pc:docMk/>
      </pc:docMkLst>
      <pc:sldChg chg="addSp modSp">
        <pc:chgData name="Hämäläinen Johanna Birgitta" userId="a5328de0-9f84-4921-83e3-1f9c3615af84" providerId="ADAL" clId="{F20751DD-F477-4095-A5A9-7C148A3434C4}" dt="2024-10-24T07:15:36.183" v="17"/>
        <pc:sldMkLst>
          <pc:docMk/>
          <pc:sldMk cId="2530766053" sldId="284"/>
        </pc:sldMkLst>
        <pc:picChg chg="add mod">
          <ac:chgData name="Hämäläinen Johanna Birgitta" userId="a5328de0-9f84-4921-83e3-1f9c3615af84" providerId="ADAL" clId="{F20751DD-F477-4095-A5A9-7C148A3434C4}" dt="2024-10-24T07:15:36.183" v="17"/>
          <ac:picMkLst>
            <pc:docMk/>
            <pc:sldMk cId="2530766053" sldId="284"/>
            <ac:picMk id="2" creationId="{DBA852D4-1684-34DC-4F1E-9A56011C9B90}"/>
          </ac:picMkLst>
        </pc:picChg>
      </pc:sldChg>
      <pc:sldChg chg="addSp modSp mod">
        <pc:chgData name="Hämäläinen Johanna Birgitta" userId="a5328de0-9f84-4921-83e3-1f9c3615af84" providerId="ADAL" clId="{F20751DD-F477-4095-A5A9-7C148A3434C4}" dt="2024-10-24T07:14:52.182" v="1" actId="1076"/>
        <pc:sldMkLst>
          <pc:docMk/>
          <pc:sldMk cId="2354603698" sldId="288"/>
        </pc:sldMkLst>
        <pc:picChg chg="add mod">
          <ac:chgData name="Hämäläinen Johanna Birgitta" userId="a5328de0-9f84-4921-83e3-1f9c3615af84" providerId="ADAL" clId="{F20751DD-F477-4095-A5A9-7C148A3434C4}" dt="2024-10-24T07:14:52.182" v="1" actId="1076"/>
          <ac:picMkLst>
            <pc:docMk/>
            <pc:sldMk cId="2354603698" sldId="288"/>
            <ac:picMk id="2" creationId="{246001B4-B5A8-FA8D-9428-895AE463C083}"/>
          </ac:picMkLst>
        </pc:picChg>
      </pc:sldChg>
      <pc:sldChg chg="addSp modSp mod">
        <pc:chgData name="Hämäläinen Johanna Birgitta" userId="a5328de0-9f84-4921-83e3-1f9c3615af84" providerId="ADAL" clId="{F20751DD-F477-4095-A5A9-7C148A3434C4}" dt="2024-10-24T07:14:56.551" v="3" actId="1076"/>
        <pc:sldMkLst>
          <pc:docMk/>
          <pc:sldMk cId="2585254941" sldId="289"/>
        </pc:sldMkLst>
        <pc:picChg chg="add mod">
          <ac:chgData name="Hämäläinen Johanna Birgitta" userId="a5328de0-9f84-4921-83e3-1f9c3615af84" providerId="ADAL" clId="{F20751DD-F477-4095-A5A9-7C148A3434C4}" dt="2024-10-24T07:14:56.551" v="3" actId="1076"/>
          <ac:picMkLst>
            <pc:docMk/>
            <pc:sldMk cId="2585254941" sldId="289"/>
            <ac:picMk id="4" creationId="{246001B4-B5A8-FA8D-9428-895AE463C083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4:58.726" v="4"/>
        <pc:sldMkLst>
          <pc:docMk/>
          <pc:sldMk cId="1771394469" sldId="290"/>
        </pc:sldMkLst>
        <pc:picChg chg="add mod">
          <ac:chgData name="Hämäläinen Johanna Birgitta" userId="a5328de0-9f84-4921-83e3-1f9c3615af84" providerId="ADAL" clId="{F20751DD-F477-4095-A5A9-7C148A3434C4}" dt="2024-10-24T07:14:58.726" v="4"/>
          <ac:picMkLst>
            <pc:docMk/>
            <pc:sldMk cId="1771394469" sldId="290"/>
            <ac:picMk id="2" creationId="{63EE183C-7BDB-4CDF-0E18-A9334267B7CF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00.679" v="5"/>
        <pc:sldMkLst>
          <pc:docMk/>
          <pc:sldMk cId="3918911328" sldId="291"/>
        </pc:sldMkLst>
        <pc:picChg chg="add mod">
          <ac:chgData name="Hämäläinen Johanna Birgitta" userId="a5328de0-9f84-4921-83e3-1f9c3615af84" providerId="ADAL" clId="{F20751DD-F477-4095-A5A9-7C148A3434C4}" dt="2024-10-24T07:15:00.679" v="5"/>
          <ac:picMkLst>
            <pc:docMk/>
            <pc:sldMk cId="3918911328" sldId="291"/>
            <ac:picMk id="2" creationId="{8ABF010E-E101-7B4E-5F36-EE376AB65530}"/>
          </ac:picMkLst>
        </pc:picChg>
      </pc:sldChg>
      <pc:sldChg chg="addSp modSp mod">
        <pc:chgData name="Hämäläinen Johanna Birgitta" userId="a5328de0-9f84-4921-83e3-1f9c3615af84" providerId="ADAL" clId="{F20751DD-F477-4095-A5A9-7C148A3434C4}" dt="2024-10-24T07:15:12.575" v="8" actId="20577"/>
        <pc:sldMkLst>
          <pc:docMk/>
          <pc:sldMk cId="3952742104" sldId="292"/>
        </pc:sldMkLst>
        <pc:graphicFrameChg chg="mod">
          <ac:chgData name="Hämäläinen Johanna Birgitta" userId="a5328de0-9f84-4921-83e3-1f9c3615af84" providerId="ADAL" clId="{F20751DD-F477-4095-A5A9-7C148A3434C4}" dt="2024-10-24T07:15:12.575" v="8" actId="20577"/>
          <ac:graphicFrameMkLst>
            <pc:docMk/>
            <pc:sldMk cId="3952742104" sldId="292"/>
            <ac:graphicFrameMk id="2" creationId="{7DC96F7A-9725-488F-99CF-8F82D98EE474}"/>
          </ac:graphicFrameMkLst>
        </pc:graphicFrameChg>
        <pc:picChg chg="add mod">
          <ac:chgData name="Hämäläinen Johanna Birgitta" userId="a5328de0-9f84-4921-83e3-1f9c3615af84" providerId="ADAL" clId="{F20751DD-F477-4095-A5A9-7C148A3434C4}" dt="2024-10-24T07:15:01.936" v="6"/>
          <ac:picMkLst>
            <pc:docMk/>
            <pc:sldMk cId="3952742104" sldId="292"/>
            <ac:picMk id="3" creationId="{CC500B88-7633-761F-7199-5DDA7A9B1307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21.848" v="10"/>
        <pc:sldMkLst>
          <pc:docMk/>
          <pc:sldMk cId="2798793149" sldId="293"/>
        </pc:sldMkLst>
        <pc:graphicFrameChg chg="mod">
          <ac:chgData name="Hämäläinen Johanna Birgitta" userId="a5328de0-9f84-4921-83e3-1f9c3615af84" providerId="ADAL" clId="{F20751DD-F477-4095-A5A9-7C148A3434C4}" dt="2024-10-24T07:15:21.848" v="10"/>
          <ac:graphicFrameMkLst>
            <pc:docMk/>
            <pc:sldMk cId="2798793149" sldId="293"/>
            <ac:graphicFrameMk id="2" creationId="{6510DFC6-E8DF-4450-BCE5-8651CFE634C8}"/>
          </ac:graphicFrameMkLst>
        </pc:graphicFrameChg>
        <pc:picChg chg="add mod">
          <ac:chgData name="Hämäläinen Johanna Birgitta" userId="a5328de0-9f84-4921-83e3-1f9c3615af84" providerId="ADAL" clId="{F20751DD-F477-4095-A5A9-7C148A3434C4}" dt="2024-10-24T07:15:17.164" v="9"/>
          <ac:picMkLst>
            <pc:docMk/>
            <pc:sldMk cId="2798793149" sldId="293"/>
            <ac:picMk id="8" creationId="{B0B71776-4024-6A99-5D55-1DB62F59FB1D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23.983" v="11"/>
        <pc:sldMkLst>
          <pc:docMk/>
          <pc:sldMk cId="2978319922" sldId="294"/>
        </pc:sldMkLst>
        <pc:picChg chg="add mod">
          <ac:chgData name="Hämäläinen Johanna Birgitta" userId="a5328de0-9f84-4921-83e3-1f9c3615af84" providerId="ADAL" clId="{F20751DD-F477-4095-A5A9-7C148A3434C4}" dt="2024-10-24T07:15:23.983" v="11"/>
          <ac:picMkLst>
            <pc:docMk/>
            <pc:sldMk cId="2978319922" sldId="294"/>
            <ac:picMk id="5" creationId="{6473DD59-D817-1A71-F495-FA6B4252BEB3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25.770" v="12"/>
        <pc:sldMkLst>
          <pc:docMk/>
          <pc:sldMk cId="2088812355" sldId="295"/>
        </pc:sldMkLst>
        <pc:picChg chg="add mod">
          <ac:chgData name="Hämäläinen Johanna Birgitta" userId="a5328de0-9f84-4921-83e3-1f9c3615af84" providerId="ADAL" clId="{F20751DD-F477-4095-A5A9-7C148A3434C4}" dt="2024-10-24T07:15:25.770" v="12"/>
          <ac:picMkLst>
            <pc:docMk/>
            <pc:sldMk cId="2088812355" sldId="295"/>
            <ac:picMk id="2" creationId="{54DD409D-77E9-52CC-10D7-F98AE50D0400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27.946" v="13"/>
        <pc:sldMkLst>
          <pc:docMk/>
          <pc:sldMk cId="2881882485" sldId="296"/>
        </pc:sldMkLst>
        <pc:picChg chg="add mod">
          <ac:chgData name="Hämäläinen Johanna Birgitta" userId="a5328de0-9f84-4921-83e3-1f9c3615af84" providerId="ADAL" clId="{F20751DD-F477-4095-A5A9-7C148A3434C4}" dt="2024-10-24T07:15:27.946" v="13"/>
          <ac:picMkLst>
            <pc:docMk/>
            <pc:sldMk cId="2881882485" sldId="296"/>
            <ac:picMk id="2" creationId="{C07C63CD-2F2E-C931-B5DF-21FBAE095514}"/>
          </ac:picMkLst>
        </pc:picChg>
      </pc:sldChg>
      <pc:sldChg chg="addSp modSp">
        <pc:chgData name="Hämäläinen Johanna Birgitta" userId="a5328de0-9f84-4921-83e3-1f9c3615af84" providerId="ADAL" clId="{F20751DD-F477-4095-A5A9-7C148A3434C4}" dt="2024-10-24T07:15:29.383" v="14"/>
        <pc:sldMkLst>
          <pc:docMk/>
          <pc:sldMk cId="2620160620" sldId="297"/>
        </pc:sldMkLst>
        <pc:picChg chg="add mod">
          <ac:chgData name="Hämäläinen Johanna Birgitta" userId="a5328de0-9f84-4921-83e3-1f9c3615af84" providerId="ADAL" clId="{F20751DD-F477-4095-A5A9-7C148A3434C4}" dt="2024-10-24T07:15:29.383" v="14"/>
          <ac:picMkLst>
            <pc:docMk/>
            <pc:sldMk cId="2620160620" sldId="297"/>
            <ac:picMk id="2" creationId="{A625A02D-5D3A-EFC7-AC38-EA41CC79614E}"/>
          </ac:picMkLst>
        </pc:picChg>
      </pc:sldChg>
      <pc:sldChg chg="addSp modSp mod">
        <pc:chgData name="Hämäläinen Johanna Birgitta" userId="a5328de0-9f84-4921-83e3-1f9c3615af84" providerId="ADAL" clId="{F20751DD-F477-4095-A5A9-7C148A3434C4}" dt="2024-10-24T07:15:34.663" v="16" actId="1076"/>
        <pc:sldMkLst>
          <pc:docMk/>
          <pc:sldMk cId="3374780283" sldId="298"/>
        </pc:sldMkLst>
        <pc:picChg chg="add mod">
          <ac:chgData name="Hämäläinen Johanna Birgitta" userId="a5328de0-9f84-4921-83e3-1f9c3615af84" providerId="ADAL" clId="{F20751DD-F477-4095-A5A9-7C148A3434C4}" dt="2024-10-24T07:15:34.663" v="16" actId="1076"/>
          <ac:picMkLst>
            <pc:docMk/>
            <pc:sldMk cId="3374780283" sldId="298"/>
            <ac:picMk id="3" creationId="{A4DE3294-60A9-9981-25E6-DDAE393CBBF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Mitä toivot mielenterveys- ja päihdepalveluilta? Valitse 1-3 tärkeintä. (N = 111)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Toiveet!$C$1</c:f>
              <c:strCache>
                <c:ptCount val="1"/>
                <c:pt idx="0">
                  <c:v>Mitä toivot mielenterveys- ja päihdepalveluilta? Valitse 1-3 tärkeintä.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Toiveet!$B$2:$B$16</c:f>
              <c:strCache>
                <c:ptCount val="15"/>
                <c:pt idx="0">
                  <c:v>Tapaamiset ovat kahden kesken työntekijän kanssa</c:v>
                </c:pt>
                <c:pt idx="1">
                  <c:v>Ryhmämuotoista tukea on tarjolla</c:v>
                </c:pt>
                <c:pt idx="2">
                  <c:v>Vastaanotto lähellä kotia tai koulua</c:v>
                </c:pt>
                <c:pt idx="3">
                  <c:v>Vertaistukea on tarjolla</c:v>
                </c:pt>
                <c:pt idx="4">
                  <c:v>Tapaamisia vähintään kahden viikon välein </c:v>
                </c:pt>
                <c:pt idx="5">
                  <c:v>Tapaamisten kesto vähintään 45 minuuttia</c:v>
                </c:pt>
                <c:pt idx="6">
                  <c:v>Vastaanotto muualla kuin koululla</c:v>
                </c:pt>
                <c:pt idx="7">
                  <c:v>Etävastaanotto -mahdollisuus</c:v>
                </c:pt>
                <c:pt idx="8">
                  <c:v>Odotusaika palveluun on lyhyt</c:v>
                </c:pt>
                <c:pt idx="9">
                  <c:v>Samalla työntekijällä voi käydä pitkään </c:v>
                </c:pt>
                <c:pt idx="10">
                  <c:v>Vastaanottoaikoja myös viikonloppuisin</c:v>
                </c:pt>
                <c:pt idx="11">
                  <c:v>Anonyymi yhteydenotto</c:v>
                </c:pt>
                <c:pt idx="12">
                  <c:v>Chat -mahdollisuus</c:v>
                </c:pt>
                <c:pt idx="13">
                  <c:v>Vastaanottoaikoja myös iltaisin</c:v>
                </c:pt>
                <c:pt idx="14">
                  <c:v>Vastaanotto koululla</c:v>
                </c:pt>
              </c:strCache>
            </c:strRef>
          </c:cat>
          <c:val>
            <c:numRef>
              <c:f>Toiveet!$C$2:$C$16</c:f>
              <c:numCache>
                <c:formatCode>General</c:formatCode>
                <c:ptCount val="15"/>
                <c:pt idx="0">
                  <c:v>4.5045045045045047</c:v>
                </c:pt>
                <c:pt idx="1">
                  <c:v>4.5045045045045047</c:v>
                </c:pt>
                <c:pt idx="2">
                  <c:v>6.3063063063063058</c:v>
                </c:pt>
                <c:pt idx="3">
                  <c:v>6.3063063063063058</c:v>
                </c:pt>
                <c:pt idx="4">
                  <c:v>7.2072072072072073</c:v>
                </c:pt>
                <c:pt idx="5">
                  <c:v>7.2072072072072073</c:v>
                </c:pt>
                <c:pt idx="6">
                  <c:v>13.513513513513514</c:v>
                </c:pt>
                <c:pt idx="7">
                  <c:v>16.216216216216218</c:v>
                </c:pt>
                <c:pt idx="8">
                  <c:v>17.117117117117118</c:v>
                </c:pt>
                <c:pt idx="9">
                  <c:v>18.918918918918919</c:v>
                </c:pt>
                <c:pt idx="10">
                  <c:v>19.81981981981982</c:v>
                </c:pt>
                <c:pt idx="11">
                  <c:v>21.621621621621621</c:v>
                </c:pt>
                <c:pt idx="12">
                  <c:v>28.828828828828829</c:v>
                </c:pt>
                <c:pt idx="13">
                  <c:v>39.63963963963964</c:v>
                </c:pt>
                <c:pt idx="14">
                  <c:v>47.747747747747752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AA-411E-BE63-ECAA18227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60"/>
        <c:axId val="520843504"/>
        <c:axId val="520843832"/>
      </c:barChart>
      <c:catAx>
        <c:axId val="52084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0843832"/>
        <c:crosses val="autoZero"/>
        <c:auto val="1"/>
        <c:lblAlgn val="ctr"/>
        <c:lblOffset val="100"/>
        <c:noMultiLvlLbl val="0"/>
      </c:catAx>
      <c:valAx>
        <c:axId val="520843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084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Oletko</a:t>
            </a:r>
            <a:r>
              <a:rPr lang="en-US" sz="1800" dirty="0"/>
              <a:t> </a:t>
            </a:r>
            <a:r>
              <a:rPr lang="en-US" sz="1800" dirty="0" err="1"/>
              <a:t>käyttänyt</a:t>
            </a:r>
            <a:r>
              <a:rPr lang="en-US" sz="1800" dirty="0"/>
              <a:t> </a:t>
            </a:r>
            <a:r>
              <a:rPr lang="en-US" sz="1800" dirty="0" err="1"/>
              <a:t>mielenterveyteen</a:t>
            </a:r>
            <a:r>
              <a:rPr lang="en-US" sz="1800" dirty="0"/>
              <a:t> tai </a:t>
            </a:r>
            <a:r>
              <a:rPr lang="en-US" sz="1800" dirty="0" err="1"/>
              <a:t>päihteisiin</a:t>
            </a:r>
            <a:r>
              <a:rPr lang="en-US" sz="1800" dirty="0"/>
              <a:t> </a:t>
            </a:r>
            <a:r>
              <a:rPr lang="en-US" sz="1800" dirty="0" err="1"/>
              <a:t>liittyvää</a:t>
            </a:r>
            <a:r>
              <a:rPr lang="en-US" sz="1800" dirty="0"/>
              <a:t> </a:t>
            </a:r>
            <a:r>
              <a:rPr lang="en-US" sz="1800" dirty="0" err="1"/>
              <a:t>digitaalista</a:t>
            </a:r>
            <a:r>
              <a:rPr lang="en-US" sz="1800" dirty="0"/>
              <a:t> </a:t>
            </a:r>
            <a:r>
              <a:rPr lang="en-US" sz="1800" dirty="0" err="1"/>
              <a:t>palvelua</a:t>
            </a:r>
            <a:r>
              <a:rPr lang="en-US" sz="1800" dirty="0"/>
              <a:t>? (N</a:t>
            </a:r>
            <a:r>
              <a:rPr lang="en-US" sz="1800" baseline="0" dirty="0"/>
              <a:t> = 111)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Digi!$C$1</c:f>
              <c:strCache>
                <c:ptCount val="1"/>
                <c:pt idx="0">
                  <c:v>Oletko käyttänyt mielenterveyteen tai päihteisiin liittyvää digitaalista palvelua?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Digi!$B$2:$B$3</c:f>
              <c:strCache>
                <c:ptCount val="2"/>
                <c:pt idx="0">
                  <c:v>Kyllä</c:v>
                </c:pt>
                <c:pt idx="1">
                  <c:v>Ei </c:v>
                </c:pt>
              </c:strCache>
            </c:strRef>
          </c:cat>
          <c:val>
            <c:numRef>
              <c:f>Digi!$C$2:$C$3</c:f>
              <c:numCache>
                <c:formatCode>General</c:formatCode>
                <c:ptCount val="2"/>
                <c:pt idx="0">
                  <c:v>18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C8-454F-B5AF-F9968A74B1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2937504"/>
        <c:axId val="622937832"/>
      </c:barChart>
      <c:catAx>
        <c:axId val="6229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2937832"/>
        <c:crosses val="autoZero"/>
        <c:auto val="1"/>
        <c:lblAlgn val="ctr"/>
        <c:lblOffset val="100"/>
        <c:noMultiLvlLbl val="0"/>
      </c:catAx>
      <c:valAx>
        <c:axId val="622937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2937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Mitä mielenterveyteen tai päihteisiin liittyvää digitaalista palvelua olet käyttänyt?</a:t>
            </a:r>
          </a:p>
          <a:p>
            <a:pPr>
              <a:defRPr sz="1800"/>
            </a:pPr>
            <a:r>
              <a:rPr lang="fi-FI" dirty="0"/>
              <a:t> (N = 18)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'Mikä digi'!$D$1</c:f>
              <c:strCache>
                <c:ptCount val="1"/>
                <c:pt idx="0">
                  <c:v>Mitä mielenterveyteen tai päihteisiin liittyvää digitaalista palvelua olet käyttänyt? (N = 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'Mikä digi'!$C$2:$C$7</c:f>
              <c:strCache>
                <c:ptCount val="6"/>
                <c:pt idx="0">
                  <c:v>Oivamieli.fi</c:v>
                </c:pt>
                <c:pt idx="1">
                  <c:v>Päihdelinkki</c:v>
                </c:pt>
                <c:pt idx="2">
                  <c:v>HUS Nuorten mielenterveystalo</c:v>
                </c:pt>
                <c:pt idx="3">
                  <c:v>Muu</c:v>
                </c:pt>
                <c:pt idx="4">
                  <c:v>Verkkoterapia</c:v>
                </c:pt>
                <c:pt idx="5">
                  <c:v>Sekasin -chat</c:v>
                </c:pt>
              </c:strCache>
            </c:strRef>
          </c:cat>
          <c:val>
            <c:numRef>
              <c:f>'Mikä digi'!$D$2:$D$7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58-4BB2-9776-59EFDC3AC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0797648"/>
        <c:axId val="712478400"/>
      </c:barChart>
      <c:catAx>
        <c:axId val="62079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2478400"/>
        <c:crosses val="autoZero"/>
        <c:auto val="1"/>
        <c:lblAlgn val="ctr"/>
        <c:lblOffset val="100"/>
        <c:noMultiLvlLbl val="0"/>
      </c:catAx>
      <c:valAx>
        <c:axId val="712478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079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3.8053256428298085E-2"/>
          <c:y val="1.2597806592918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Omahoito!$C$1</c:f>
              <c:strCache>
                <c:ptCount val="1"/>
                <c:pt idx="0">
                  <c:v>Jos sinulle ehdotettaisiin mielenterveyteen tai päihteiden käyttöön liittyvää verkossa käytävää omahoito-ohjelmaa, kuinka todennäköisesti tutustuisit siihen? (N = 111)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Omahoito!$B$2:$B$6</c:f>
              <c:strCache>
                <c:ptCount val="5"/>
                <c:pt idx="0">
                  <c:v>Erittäin epätodennäköisesti</c:v>
                </c:pt>
                <c:pt idx="1">
                  <c:v>Epätodennäköisesti</c:v>
                </c:pt>
                <c:pt idx="2">
                  <c:v>En osaa sanoa</c:v>
                </c:pt>
                <c:pt idx="3">
                  <c:v>Todennäköisesti</c:v>
                </c:pt>
                <c:pt idx="4">
                  <c:v>Varmasti</c:v>
                </c:pt>
              </c:strCache>
            </c:strRef>
          </c:cat>
          <c:val>
            <c:numRef>
              <c:f>Omahoito!$C$2:$C$6</c:f>
              <c:numCache>
                <c:formatCode>General</c:formatCode>
                <c:ptCount val="5"/>
                <c:pt idx="0">
                  <c:v>5.4054054054054053</c:v>
                </c:pt>
                <c:pt idx="1">
                  <c:v>9.0090090090090094</c:v>
                </c:pt>
                <c:pt idx="2">
                  <c:v>33.333333333333329</c:v>
                </c:pt>
                <c:pt idx="3">
                  <c:v>26.126126126126124</c:v>
                </c:pt>
                <c:pt idx="4">
                  <c:v>26.126126126126124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6-4BBF-B065-9C0E313D8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8455672"/>
        <c:axId val="628457640"/>
      </c:barChart>
      <c:catAx>
        <c:axId val="628455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8457640"/>
        <c:crosses val="autoZero"/>
        <c:auto val="1"/>
        <c:lblAlgn val="ctr"/>
        <c:lblOffset val="100"/>
        <c:noMultiLvlLbl val="0"/>
      </c:catAx>
      <c:valAx>
        <c:axId val="628457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845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'Miksi omahoito '!$D$1</c:f>
              <c:strCache>
                <c:ptCount val="1"/>
                <c:pt idx="0">
                  <c:v>Mikä saisi sinut tutustumaan omahoito-ohjelmaan? (N = 54)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'Miksi omahoito '!$C$2:$C$5</c:f>
              <c:strCache>
                <c:ptCount val="4"/>
                <c:pt idx="0">
                  <c:v>Muu</c:v>
                </c:pt>
                <c:pt idx="1">
                  <c:v>Olisi mahdollista tehdä paikasta riippumatta</c:v>
                </c:pt>
                <c:pt idx="2">
                  <c:v>Olisi mahdollista tehdä mihin kellonaikaan vaan </c:v>
                </c:pt>
                <c:pt idx="3">
                  <c:v>Olisi mahdollista edetä omaan tahtiin</c:v>
                </c:pt>
              </c:strCache>
            </c:strRef>
          </c:cat>
          <c:val>
            <c:numRef>
              <c:f>'Miksi omahoito '!$D$2:$D$5</c:f>
              <c:numCache>
                <c:formatCode>General</c:formatCode>
                <c:ptCount val="4"/>
                <c:pt idx="0">
                  <c:v>1.8518518518518516</c:v>
                </c:pt>
                <c:pt idx="1">
                  <c:v>12.962962962962962</c:v>
                </c:pt>
                <c:pt idx="2">
                  <c:v>33.333333333333329</c:v>
                </c:pt>
                <c:pt idx="3">
                  <c:v>64.81481481481481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51-4A7C-B039-76B50BA4D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2125056"/>
        <c:axId val="622121776"/>
      </c:barChart>
      <c:catAx>
        <c:axId val="62212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2121776"/>
        <c:crosses val="autoZero"/>
        <c:auto val="1"/>
        <c:lblAlgn val="ctr"/>
        <c:lblOffset val="100"/>
        <c:noMultiLvlLbl val="0"/>
      </c:catAx>
      <c:valAx>
        <c:axId val="622121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2212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'Miksi ei digi'!$D$1</c:f>
              <c:strCache>
                <c:ptCount val="1"/>
                <c:pt idx="0">
                  <c:v>Miksi et tutustuisi omahoito-ohjelmaan? (N = 67)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'Miksi ei digi'!$C$2:$C$7</c:f>
              <c:strCache>
                <c:ptCount val="6"/>
                <c:pt idx="0">
                  <c:v>En omista sopivaa laitetta</c:v>
                </c:pt>
                <c:pt idx="1">
                  <c:v>Ei ole sopivaa tilaa tai huonetta</c:v>
                </c:pt>
                <c:pt idx="2">
                  <c:v>Digipalveluiden käyttö on hankalaa</c:v>
                </c:pt>
                <c:pt idx="3">
                  <c:v>En usko omahoito-ohjelman hyötyyn</c:v>
                </c:pt>
                <c:pt idx="4">
                  <c:v>Käsittelen asioita mieluummin kasvotusten</c:v>
                </c:pt>
                <c:pt idx="5">
                  <c:v>Tuntuu liian vaikealta</c:v>
                </c:pt>
              </c:strCache>
            </c:strRef>
          </c:cat>
          <c:val>
            <c:numRef>
              <c:f>'Miksi ei digi'!$D$2:$D$7</c:f>
              <c:numCache>
                <c:formatCode>General</c:formatCode>
                <c:ptCount val="6"/>
                <c:pt idx="0">
                  <c:v>7.4626865671641784</c:v>
                </c:pt>
                <c:pt idx="1">
                  <c:v>11.940298507462686</c:v>
                </c:pt>
                <c:pt idx="2">
                  <c:v>13.432835820895523</c:v>
                </c:pt>
                <c:pt idx="3">
                  <c:v>17.910447761194028</c:v>
                </c:pt>
                <c:pt idx="4">
                  <c:v>26.865671641791046</c:v>
                </c:pt>
                <c:pt idx="5">
                  <c:v>35.820895522388057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AD-4279-BCBC-F89810066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31486856"/>
        <c:axId val="631486528"/>
      </c:barChart>
      <c:catAx>
        <c:axId val="631486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1486528"/>
        <c:crosses val="autoZero"/>
        <c:auto val="1"/>
        <c:lblAlgn val="ctr"/>
        <c:lblOffset val="100"/>
        <c:noMultiLvlLbl val="0"/>
      </c:catAx>
      <c:valAx>
        <c:axId val="631486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3148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'Avun hakeminen'!$C$2</c:f>
              <c:strCache>
                <c:ptCount val="1"/>
                <c:pt idx="0">
                  <c:v>Kuinka todennäköisesti hakeudut ammattiavun piiriin, jos sinulle tulee elämässä haasteita? (N = 111)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'Avun hakeminen'!$B$3:$B$7</c:f>
              <c:strCache>
                <c:ptCount val="5"/>
                <c:pt idx="0">
                  <c:v>Erittäin epätodennäköisesti</c:v>
                </c:pt>
                <c:pt idx="1">
                  <c:v>Epätodennäköisesti</c:v>
                </c:pt>
                <c:pt idx="2">
                  <c:v>En osaa sanoa</c:v>
                </c:pt>
                <c:pt idx="3">
                  <c:v>Todennäköisesti</c:v>
                </c:pt>
                <c:pt idx="4">
                  <c:v>Varmasti</c:v>
                </c:pt>
              </c:strCache>
            </c:strRef>
          </c:cat>
          <c:val>
            <c:numRef>
              <c:f>'Avun hakeminen'!$C$3:$C$7</c:f>
              <c:numCache>
                <c:formatCode>General</c:formatCode>
                <c:ptCount val="5"/>
                <c:pt idx="0">
                  <c:v>5.4054054054054053</c:v>
                </c:pt>
                <c:pt idx="1">
                  <c:v>10.810810810810811</c:v>
                </c:pt>
                <c:pt idx="2">
                  <c:v>25.225225225225223</c:v>
                </c:pt>
                <c:pt idx="3">
                  <c:v>35.135135135135137</c:v>
                </c:pt>
                <c:pt idx="4">
                  <c:v>23.423423423423422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6-4D87-87E6-664A58373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20037512"/>
        <c:axId val="720035544"/>
      </c:barChart>
      <c:catAx>
        <c:axId val="72003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0035544"/>
        <c:crosses val="autoZero"/>
        <c:auto val="1"/>
        <c:lblAlgn val="ctr"/>
        <c:lblOffset val="100"/>
        <c:noMultiLvlLbl val="0"/>
      </c:catAx>
      <c:valAx>
        <c:axId val="720035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2003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'Mistä hakisi apua'!$C$1</c:f>
              <c:strCache>
                <c:ptCount val="1"/>
                <c:pt idx="0">
                  <c:v>Mistä hakisit todennäköisesti ensin apua? (N = 108)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'Mistä hakisi apua'!$B$2:$B$10</c:f>
              <c:strCache>
                <c:ptCount val="9"/>
                <c:pt idx="0">
                  <c:v>Terveysneuvonta (terveysneuvonnan puhelinnumero)</c:v>
                </c:pt>
                <c:pt idx="1">
                  <c:v>Sosiaalipäivystys</c:v>
                </c:pt>
                <c:pt idx="2">
                  <c:v>SOTE-asema (esim. terveydenhoitaja)</c:v>
                </c:pt>
                <c:pt idx="3">
                  <c:v>Sosiaalipalvelut (esim. sosiaalityöntekijä tai sosiaaliohjaaja)</c:v>
                </c:pt>
                <c:pt idx="4">
                  <c:v>Opiskeluhuollon psykologi</c:v>
                </c:pt>
                <c:pt idx="5">
                  <c:v>Mielenterveys- ja päihdepalvelut (esim. psykiatrinen sairaanhoitaja) </c:v>
                </c:pt>
                <c:pt idx="6">
                  <c:v>Opiskeluhuollon terveydenhoitaja</c:v>
                </c:pt>
                <c:pt idx="7">
                  <c:v>Opiskeluhuollon kuraattori</c:v>
                </c:pt>
                <c:pt idx="8">
                  <c:v>Anonyymi chat -palvelu</c:v>
                </c:pt>
              </c:strCache>
            </c:strRef>
          </c:cat>
          <c:val>
            <c:numRef>
              <c:f>'Mistä hakisi apua'!$C$2:$C$10</c:f>
              <c:numCache>
                <c:formatCode>General</c:formatCode>
                <c:ptCount val="9"/>
                <c:pt idx="0">
                  <c:v>1.8518518518518516</c:v>
                </c:pt>
                <c:pt idx="1">
                  <c:v>3.7037037037037033</c:v>
                </c:pt>
                <c:pt idx="2">
                  <c:v>4.6296296296296298</c:v>
                </c:pt>
                <c:pt idx="3">
                  <c:v>7.4074074074074066</c:v>
                </c:pt>
                <c:pt idx="4">
                  <c:v>8.3333333333333321</c:v>
                </c:pt>
                <c:pt idx="5">
                  <c:v>14.814814814814813</c:v>
                </c:pt>
                <c:pt idx="6">
                  <c:v>16.666666666666664</c:v>
                </c:pt>
                <c:pt idx="7">
                  <c:v>17.592592592592592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C-4FDD-A156-8FC7BE572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2463312"/>
        <c:axId val="712460688"/>
      </c:barChart>
      <c:catAx>
        <c:axId val="71246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2460688"/>
        <c:crosses val="autoZero"/>
        <c:auto val="1"/>
        <c:lblAlgn val="ctr"/>
        <c:lblOffset val="100"/>
        <c:noMultiLvlLbl val="0"/>
      </c:catAx>
      <c:valAx>
        <c:axId val="712460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1246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0.83594</cdr:x>
      <cdr:y>0.13415</cdr:y>
    </cdr:from>
    <cdr:to>
      <cdr:x>0.93893</cdr:x>
      <cdr:y>0.19148</cdr:y>
    </cdr:to>
    <cdr:sp macro="" textlink="">
      <cdr:nvSpPr>
        <cdr:cNvPr id="2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7704856" y="792088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36 %</a:t>
          </a:r>
        </a:p>
      </cdr:txBody>
    </cdr:sp>
  </cdr:relSizeAnchor>
  <cdr:relSizeAnchor xmlns:cdr="http://schemas.openxmlformats.org/drawingml/2006/chartDrawing">
    <cdr:from>
      <cdr:x>0.72656</cdr:x>
      <cdr:y>0.26829</cdr:y>
    </cdr:from>
    <cdr:to>
      <cdr:x>0.82956</cdr:x>
      <cdr:y>0.32563</cdr:y>
    </cdr:to>
    <cdr:sp macro="" textlink="">
      <cdr:nvSpPr>
        <cdr:cNvPr id="3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6696744" y="1584176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27 %</a:t>
          </a:r>
        </a:p>
      </cdr:txBody>
    </cdr:sp>
  </cdr:relSizeAnchor>
  <cdr:relSizeAnchor xmlns:cdr="http://schemas.openxmlformats.org/drawingml/2006/chartDrawing">
    <cdr:from>
      <cdr:x>0.60938</cdr:x>
      <cdr:y>0.41463</cdr:y>
    </cdr:from>
    <cdr:to>
      <cdr:x>0.71237</cdr:x>
      <cdr:y>0.47197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5616624" y="2448272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18 %</a:t>
          </a:r>
        </a:p>
      </cdr:txBody>
    </cdr:sp>
  </cdr:relSizeAnchor>
  <cdr:relSizeAnchor xmlns:cdr="http://schemas.openxmlformats.org/drawingml/2006/chartDrawing">
    <cdr:from>
      <cdr:x>0.54868</cdr:x>
      <cdr:y>0.54878</cdr:y>
    </cdr:from>
    <cdr:to>
      <cdr:x>0.65168</cdr:x>
      <cdr:y>0.60612</cdr:y>
    </cdr:to>
    <cdr:sp macro="" textlink="">
      <cdr:nvSpPr>
        <cdr:cNvPr id="5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5057193" y="3240360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13 %</a:t>
          </a:r>
        </a:p>
      </cdr:txBody>
    </cdr:sp>
  </cdr:relSizeAnchor>
  <cdr:relSizeAnchor xmlns:cdr="http://schemas.openxmlformats.org/drawingml/2006/chartDrawing">
    <cdr:from>
      <cdr:x>0.53125</cdr:x>
      <cdr:y>0.68293</cdr:y>
    </cdr:from>
    <cdr:to>
      <cdr:x>0.63425</cdr:x>
      <cdr:y>0.74026</cdr:y>
    </cdr:to>
    <cdr:sp macro="" textlink="">
      <cdr:nvSpPr>
        <cdr:cNvPr id="6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4896544" y="4032448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12 %</a:t>
          </a:r>
        </a:p>
      </cdr:txBody>
    </cdr:sp>
  </cdr:relSizeAnchor>
  <cdr:relSizeAnchor xmlns:cdr="http://schemas.openxmlformats.org/drawingml/2006/chartDrawing">
    <cdr:from>
      <cdr:x>0.47656</cdr:x>
      <cdr:y>0.82927</cdr:y>
    </cdr:from>
    <cdr:to>
      <cdr:x>0.57956</cdr:x>
      <cdr:y>0.88661</cdr:y>
    </cdr:to>
    <cdr:sp macro="" textlink="">
      <cdr:nvSpPr>
        <cdr:cNvPr id="7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4392488" y="4896544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7 %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0.60902</cdr:x>
      <cdr:y>0.19231</cdr:y>
    </cdr:from>
    <cdr:to>
      <cdr:x>0.70815</cdr:x>
      <cdr:y>0.25258</cdr:y>
    </cdr:to>
    <cdr:sp macro="" textlink="">
      <cdr:nvSpPr>
        <cdr:cNvPr id="2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5832648" y="1080120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23 %</a:t>
          </a:r>
        </a:p>
      </cdr:txBody>
    </cdr:sp>
  </cdr:relSizeAnchor>
  <cdr:relSizeAnchor xmlns:cdr="http://schemas.openxmlformats.org/drawingml/2006/chartDrawing">
    <cdr:from>
      <cdr:x>0.81203</cdr:x>
      <cdr:y>0.34615</cdr:y>
    </cdr:from>
    <cdr:to>
      <cdr:x>0.91115</cdr:x>
      <cdr:y>0.40643</cdr:y>
    </cdr:to>
    <cdr:sp macro="" textlink="">
      <cdr:nvSpPr>
        <cdr:cNvPr id="3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7776864" y="1944216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35 %</a:t>
          </a:r>
        </a:p>
      </cdr:txBody>
    </cdr:sp>
  </cdr:relSizeAnchor>
  <cdr:relSizeAnchor xmlns:cdr="http://schemas.openxmlformats.org/drawingml/2006/chartDrawing">
    <cdr:from>
      <cdr:x>0.64662</cdr:x>
      <cdr:y>0.4955</cdr:y>
    </cdr:from>
    <cdr:to>
      <cdr:x>0.74574</cdr:x>
      <cdr:y>0.55578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6192688" y="2783051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25 %</a:t>
          </a:r>
        </a:p>
      </cdr:txBody>
    </cdr:sp>
  </cdr:relSizeAnchor>
  <cdr:relSizeAnchor xmlns:cdr="http://schemas.openxmlformats.org/drawingml/2006/chartDrawing">
    <cdr:from>
      <cdr:x>0.40088</cdr:x>
      <cdr:y>0.65385</cdr:y>
    </cdr:from>
    <cdr:to>
      <cdr:x>0.5</cdr:x>
      <cdr:y>0.71412</cdr:y>
    </cdr:to>
    <cdr:sp macro="" textlink="">
      <cdr:nvSpPr>
        <cdr:cNvPr id="5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3839216" y="3672408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11 %</a:t>
          </a:r>
        </a:p>
      </cdr:txBody>
    </cdr:sp>
  </cdr:relSizeAnchor>
  <cdr:relSizeAnchor xmlns:cdr="http://schemas.openxmlformats.org/drawingml/2006/chartDrawing">
    <cdr:from>
      <cdr:x>0.30827</cdr:x>
      <cdr:y>0.82051</cdr:y>
    </cdr:from>
    <cdr:to>
      <cdr:x>0.40739</cdr:x>
      <cdr:y>0.88079</cdr:y>
    </cdr:to>
    <cdr:sp macro="" textlink="">
      <cdr:nvSpPr>
        <cdr:cNvPr id="6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2952328" y="4608512"/>
          <a:ext cx="94931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>
              <a:solidFill>
                <a:schemeClr val="tx1">
                  <a:lumMod val="65000"/>
                  <a:lumOff val="35000"/>
                </a:schemeClr>
              </a:solidFill>
            </a:rPr>
            <a:t>5 %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0.83553</cdr:x>
      <cdr:y>0.10127</cdr:y>
    </cdr:from>
    <cdr:to>
      <cdr:x>0.92226</cdr:x>
      <cdr:y>0.15537</cdr:y>
    </cdr:to>
    <cdr:sp macro="" textlink="">
      <cdr:nvSpPr>
        <cdr:cNvPr id="2" name="Tekstiruutu 3">
          <a:extLst xmlns:a="http://schemas.openxmlformats.org/drawingml/2006/main">
            <a:ext uri="{FF2B5EF4-FFF2-40B4-BE49-F238E27FC236}">
              <a16:creationId xmlns:a16="http://schemas.microsoft.com/office/drawing/2014/main" id="{B8521A13-B9A4-441C-A82A-DDD00AA510D6}"/>
            </a:ext>
          </a:extLst>
        </cdr:cNvPr>
        <cdr:cNvSpPr txBox="1"/>
      </cdr:nvSpPr>
      <cdr:spPr>
        <a:xfrm xmlns:a="http://schemas.openxmlformats.org/drawingml/2006/main">
          <a:off x="9145016" y="576064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25 %</a:t>
          </a:r>
        </a:p>
      </cdr:txBody>
    </cdr:sp>
  </cdr:relSizeAnchor>
  <cdr:relSizeAnchor xmlns:cdr="http://schemas.openxmlformats.org/drawingml/2006/chartDrawing">
    <cdr:from>
      <cdr:x>0.70395</cdr:x>
      <cdr:y>0.20253</cdr:y>
    </cdr:from>
    <cdr:to>
      <cdr:x>0.79068</cdr:x>
      <cdr:y>0.25664</cdr:y>
    </cdr:to>
    <cdr:sp macro="" textlink="">
      <cdr:nvSpPr>
        <cdr:cNvPr id="3" name="Tekstiruutu 3">
          <a:extLst xmlns:a="http://schemas.openxmlformats.org/drawingml/2006/main">
            <a:ext uri="{FF2B5EF4-FFF2-40B4-BE49-F238E27FC236}">
              <a16:creationId xmlns:a16="http://schemas.microsoft.com/office/drawing/2014/main" id="{94F397D7-C191-449C-B01F-06F4EC748119}"/>
            </a:ext>
          </a:extLst>
        </cdr:cNvPr>
        <cdr:cNvSpPr txBox="1"/>
      </cdr:nvSpPr>
      <cdr:spPr>
        <a:xfrm xmlns:a="http://schemas.openxmlformats.org/drawingml/2006/main">
          <a:off x="7704856" y="1152128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18 %</a:t>
          </a:r>
        </a:p>
      </cdr:txBody>
    </cdr:sp>
  </cdr:relSizeAnchor>
  <cdr:relSizeAnchor xmlns:cdr="http://schemas.openxmlformats.org/drawingml/2006/chartDrawing">
    <cdr:from>
      <cdr:x>0.69079</cdr:x>
      <cdr:y>0.29114</cdr:y>
    </cdr:from>
    <cdr:to>
      <cdr:x>0.77752</cdr:x>
      <cdr:y>0.34524</cdr:y>
    </cdr:to>
    <cdr:sp macro="" textlink="">
      <cdr:nvSpPr>
        <cdr:cNvPr id="4" name="Tekstiruutu 3">
          <a:extLst xmlns:a="http://schemas.openxmlformats.org/drawingml/2006/main">
            <a:ext uri="{FF2B5EF4-FFF2-40B4-BE49-F238E27FC236}">
              <a16:creationId xmlns:a16="http://schemas.microsoft.com/office/drawing/2014/main" id="{94F397D7-C191-449C-B01F-06F4EC748119}"/>
            </a:ext>
          </a:extLst>
        </cdr:cNvPr>
        <cdr:cNvSpPr txBox="1"/>
      </cdr:nvSpPr>
      <cdr:spPr>
        <a:xfrm xmlns:a="http://schemas.openxmlformats.org/drawingml/2006/main">
          <a:off x="7560840" y="1656184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17 %</a:t>
          </a:r>
        </a:p>
      </cdr:txBody>
    </cdr:sp>
  </cdr:relSizeAnchor>
  <cdr:relSizeAnchor xmlns:cdr="http://schemas.openxmlformats.org/drawingml/2006/chartDrawing">
    <cdr:from>
      <cdr:x>0.65789</cdr:x>
      <cdr:y>0.39241</cdr:y>
    </cdr:from>
    <cdr:to>
      <cdr:x>0.74463</cdr:x>
      <cdr:y>0.44651</cdr:y>
    </cdr:to>
    <cdr:sp macro="" textlink="">
      <cdr:nvSpPr>
        <cdr:cNvPr id="5" name="Tekstiruutu 3">
          <a:extLst xmlns:a="http://schemas.openxmlformats.org/drawingml/2006/main">
            <a:ext uri="{FF2B5EF4-FFF2-40B4-BE49-F238E27FC236}">
              <a16:creationId xmlns:a16="http://schemas.microsoft.com/office/drawing/2014/main" id="{94F397D7-C191-449C-B01F-06F4EC748119}"/>
            </a:ext>
          </a:extLst>
        </cdr:cNvPr>
        <cdr:cNvSpPr txBox="1"/>
      </cdr:nvSpPr>
      <cdr:spPr>
        <a:xfrm xmlns:a="http://schemas.openxmlformats.org/drawingml/2006/main">
          <a:off x="7200800" y="2232248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15 %</a:t>
          </a:r>
        </a:p>
      </cdr:txBody>
    </cdr:sp>
  </cdr:relSizeAnchor>
  <cdr:relSizeAnchor xmlns:cdr="http://schemas.openxmlformats.org/drawingml/2006/chartDrawing">
    <cdr:from>
      <cdr:x>0.54605</cdr:x>
      <cdr:y>0.47754</cdr:y>
    </cdr:from>
    <cdr:to>
      <cdr:x>0.63279</cdr:x>
      <cdr:y>0.53165</cdr:y>
    </cdr:to>
    <cdr:sp macro="" textlink="">
      <cdr:nvSpPr>
        <cdr:cNvPr id="7" name="Tekstiruutu 3">
          <a:extLst xmlns:a="http://schemas.openxmlformats.org/drawingml/2006/main">
            <a:ext uri="{FF2B5EF4-FFF2-40B4-BE49-F238E27FC236}">
              <a16:creationId xmlns:a16="http://schemas.microsoft.com/office/drawing/2014/main" id="{C353E928-CFB4-4415-A310-6FE38E3B790F}"/>
            </a:ext>
          </a:extLst>
        </cdr:cNvPr>
        <cdr:cNvSpPr txBox="1"/>
      </cdr:nvSpPr>
      <cdr:spPr>
        <a:xfrm xmlns:a="http://schemas.openxmlformats.org/drawingml/2006/main">
          <a:off x="5976664" y="2716559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8 %</a:t>
          </a:r>
        </a:p>
      </cdr:txBody>
    </cdr:sp>
  </cdr:relSizeAnchor>
  <cdr:relSizeAnchor xmlns:cdr="http://schemas.openxmlformats.org/drawingml/2006/chartDrawing">
    <cdr:from>
      <cdr:x>0.53289</cdr:x>
      <cdr:y>0.56962</cdr:y>
    </cdr:from>
    <cdr:to>
      <cdr:x>0.61963</cdr:x>
      <cdr:y>0.62372</cdr:y>
    </cdr:to>
    <cdr:sp macro="" textlink="">
      <cdr:nvSpPr>
        <cdr:cNvPr id="8" name="Tekstiruutu 3">
          <a:extLst xmlns:a="http://schemas.openxmlformats.org/drawingml/2006/main">
            <a:ext uri="{FF2B5EF4-FFF2-40B4-BE49-F238E27FC236}">
              <a16:creationId xmlns:a16="http://schemas.microsoft.com/office/drawing/2014/main" id="{C353E928-CFB4-4415-A310-6FE38E3B790F}"/>
            </a:ext>
          </a:extLst>
        </cdr:cNvPr>
        <cdr:cNvSpPr txBox="1"/>
      </cdr:nvSpPr>
      <cdr:spPr>
        <a:xfrm xmlns:a="http://schemas.openxmlformats.org/drawingml/2006/main">
          <a:off x="5832648" y="3240360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7 %</a:t>
          </a:r>
        </a:p>
      </cdr:txBody>
    </cdr:sp>
  </cdr:relSizeAnchor>
  <cdr:relSizeAnchor xmlns:cdr="http://schemas.openxmlformats.org/drawingml/2006/chartDrawing">
    <cdr:from>
      <cdr:x>0.49342</cdr:x>
      <cdr:y>0.67089</cdr:y>
    </cdr:from>
    <cdr:to>
      <cdr:x>0.58015</cdr:x>
      <cdr:y>0.72499</cdr:y>
    </cdr:to>
    <cdr:sp macro="" textlink="">
      <cdr:nvSpPr>
        <cdr:cNvPr id="9" name="Tekstiruutu 3">
          <a:extLst xmlns:a="http://schemas.openxmlformats.org/drawingml/2006/main">
            <a:ext uri="{FF2B5EF4-FFF2-40B4-BE49-F238E27FC236}">
              <a16:creationId xmlns:a16="http://schemas.microsoft.com/office/drawing/2014/main" id="{C353E928-CFB4-4415-A310-6FE38E3B790F}"/>
            </a:ext>
          </a:extLst>
        </cdr:cNvPr>
        <cdr:cNvSpPr txBox="1"/>
      </cdr:nvSpPr>
      <cdr:spPr>
        <a:xfrm xmlns:a="http://schemas.openxmlformats.org/drawingml/2006/main">
          <a:off x="5400600" y="3816424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5 %</a:t>
          </a:r>
        </a:p>
      </cdr:txBody>
    </cdr:sp>
  </cdr:relSizeAnchor>
  <cdr:relSizeAnchor xmlns:cdr="http://schemas.openxmlformats.org/drawingml/2006/chartDrawing">
    <cdr:from>
      <cdr:x>0.46711</cdr:x>
      <cdr:y>0.75949</cdr:y>
    </cdr:from>
    <cdr:to>
      <cdr:x>0.55384</cdr:x>
      <cdr:y>0.8136</cdr:y>
    </cdr:to>
    <cdr:sp macro="" textlink="">
      <cdr:nvSpPr>
        <cdr:cNvPr id="10" name="Tekstiruutu 3">
          <a:extLst xmlns:a="http://schemas.openxmlformats.org/drawingml/2006/main">
            <a:ext uri="{FF2B5EF4-FFF2-40B4-BE49-F238E27FC236}">
              <a16:creationId xmlns:a16="http://schemas.microsoft.com/office/drawing/2014/main" id="{C353E928-CFB4-4415-A310-6FE38E3B790F}"/>
            </a:ext>
          </a:extLst>
        </cdr:cNvPr>
        <cdr:cNvSpPr txBox="1"/>
      </cdr:nvSpPr>
      <cdr:spPr>
        <a:xfrm xmlns:a="http://schemas.openxmlformats.org/drawingml/2006/main">
          <a:off x="5112568" y="4320480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4 %</a:t>
          </a:r>
        </a:p>
      </cdr:txBody>
    </cdr:sp>
  </cdr:relSizeAnchor>
  <cdr:relSizeAnchor xmlns:cdr="http://schemas.openxmlformats.org/drawingml/2006/chartDrawing">
    <cdr:from>
      <cdr:x>0.48026</cdr:x>
      <cdr:y>0.86076</cdr:y>
    </cdr:from>
    <cdr:to>
      <cdr:x>0.567</cdr:x>
      <cdr:y>0.91486</cdr:y>
    </cdr:to>
    <cdr:sp macro="" textlink="">
      <cdr:nvSpPr>
        <cdr:cNvPr id="11" name="Tekstiruutu 3">
          <a:extLst xmlns:a="http://schemas.openxmlformats.org/drawingml/2006/main">
            <a:ext uri="{FF2B5EF4-FFF2-40B4-BE49-F238E27FC236}">
              <a16:creationId xmlns:a16="http://schemas.microsoft.com/office/drawing/2014/main" id="{C353E928-CFB4-4415-A310-6FE38E3B790F}"/>
            </a:ext>
          </a:extLst>
        </cdr:cNvPr>
        <cdr:cNvSpPr txBox="1"/>
      </cdr:nvSpPr>
      <cdr:spPr>
        <a:xfrm xmlns:a="http://schemas.openxmlformats.org/drawingml/2006/main">
          <a:off x="5256584" y="4896544"/>
          <a:ext cx="949316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400" dirty="0">
              <a:solidFill>
                <a:schemeClr val="tx1">
                  <a:lumMod val="65000"/>
                  <a:lumOff val="35000"/>
                </a:schemeClr>
              </a:solidFill>
            </a:rPr>
            <a:t>2 %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24.10.2024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589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679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49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821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B37A8E0-51C7-42D4-AA59-2ED69BF9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1538" y="6237288"/>
            <a:ext cx="21505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6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1299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110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1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02404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95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24.10.2024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62" r:id="rId3"/>
    <p:sldLayoutId id="2147483723" r:id="rId4"/>
    <p:sldLayoutId id="2147483731" r:id="rId5"/>
    <p:sldLayoutId id="2147483914" r:id="rId6"/>
    <p:sldLayoutId id="2147483684" r:id="rId7"/>
    <p:sldLayoutId id="2147483726" r:id="rId8"/>
    <p:sldLayoutId id="2147483892" r:id="rId9"/>
    <p:sldLayoutId id="2147483664" r:id="rId10"/>
    <p:sldLayoutId id="2147483665" r:id="rId11"/>
    <p:sldLayoutId id="2147483666" r:id="rId12"/>
    <p:sldLayoutId id="214748391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pos="7378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pos="1436" userDrawn="1">
          <p15:clr>
            <a:srgbClr val="F26B43"/>
          </p15:clr>
        </p15:guide>
        <p15:guide id="24" orient="horz" pos="3748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  <p15:guide id="26" pos="2638" userDrawn="1">
          <p15:clr>
            <a:srgbClr val="F26B43"/>
          </p15:clr>
        </p15:guide>
        <p15:guide id="27" pos="5042" userDrawn="1">
          <p15:clr>
            <a:srgbClr val="F26B43"/>
          </p15:clr>
        </p15:guide>
        <p15:guide id="28" pos="6244" userDrawn="1">
          <p15:clr>
            <a:srgbClr val="F26B43"/>
          </p15:clr>
        </p15:guide>
        <p15:guide id="29" pos="3931" userDrawn="1">
          <p15:clr>
            <a:srgbClr val="F26B43"/>
          </p15:clr>
        </p15:guide>
        <p15:guide id="30" pos="302" userDrawn="1">
          <p15:clr>
            <a:srgbClr val="F26B43"/>
          </p15:clr>
        </p15:guide>
        <p15:guide id="31" pos="3840" userDrawn="1">
          <p15:clr>
            <a:srgbClr val="F26B43"/>
          </p15:clr>
        </p15:guide>
        <p15:guide id="32" pos="665" userDrawn="1">
          <p15:clr>
            <a:srgbClr val="F26B43"/>
          </p15:clr>
        </p15:guide>
        <p15:guide id="33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24.10.2024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8" r:id="rId2"/>
    <p:sldLayoutId id="21474838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24.10.2024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24.10.2024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2" r:id="rId2"/>
    <p:sldLayoutId id="21474838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24.10.2024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Santalahdentien</a:t>
            </a:r>
            <a:r>
              <a:rPr lang="fi-FI" dirty="0"/>
              <a:t> </a:t>
            </a:r>
            <a:r>
              <a:rPr lang="fi-FI" dirty="0" err="1"/>
              <a:t>Tredun</a:t>
            </a:r>
            <a:r>
              <a:rPr lang="fi-FI" dirty="0"/>
              <a:t> 1. vuosikurssin MOTI-tapahtumassa kerätyn kyselyn tulokset</a:t>
            </a:r>
          </a:p>
          <a:p>
            <a:r>
              <a:rPr lang="fi-FI" dirty="0"/>
              <a:t>Johanna Hämäläinen, suunnittelija</a:t>
            </a:r>
          </a:p>
          <a:p>
            <a:r>
              <a:rPr lang="fi-FI" dirty="0"/>
              <a:t>Jenna Makkonen, suunnittelija</a:t>
            </a:r>
          </a:p>
          <a:p>
            <a:r>
              <a:rPr lang="fi-FI" dirty="0"/>
              <a:t>Henna Fager, suunnittelija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sz="4000" dirty="0"/>
              <a:t>Nuorten näkemyksiä mielenterveys- ja päihdepalvelujen kehittämisestä</a:t>
            </a:r>
          </a:p>
        </p:txBody>
      </p:sp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246001B4-B5A8-FA8D-9428-895AE463C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6021288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7E76FD03-14EC-4106-ABDC-F30E2B7B8A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37860"/>
              </p:ext>
            </p:extLst>
          </p:nvPr>
        </p:nvGraphicFramePr>
        <p:xfrm>
          <a:off x="839416" y="404664"/>
          <a:ext cx="10945216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A625A02D-5D3A-EFC7-AC38-EA41CC79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60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D5D383-9665-4FFB-A97D-0E3943ECD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Vapaa sana (voit antaa tässä palautetta </a:t>
            </a:r>
            <a:r>
              <a:rPr lang="fi-FI" dirty="0" err="1"/>
              <a:t>Pirhan</a:t>
            </a:r>
            <a:r>
              <a:rPr lang="fi-FI" dirty="0"/>
              <a:t> palveluista tai esittää toiveita nuorten palveluiden kehittämiseen): 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54495E0-250F-4570-B929-037EA49A2015}"/>
              </a:ext>
            </a:extLst>
          </p:cNvPr>
          <p:cNvSpPr txBox="1"/>
          <p:nvPr/>
        </p:nvSpPr>
        <p:spPr>
          <a:xfrm>
            <a:off x="484188" y="1700808"/>
            <a:ext cx="107963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Kolme vastausta koski toiveita tai palautetta mielenterveys- ja päihdepalveluista, 24 oli lyhyitä terveisiä pisteellä olleille.</a:t>
            </a:r>
          </a:p>
          <a:p>
            <a:pPr marL="742950" lvl="1" indent="-285750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Iltavastaanottoja toivotaan.</a:t>
            </a:r>
          </a:p>
          <a:p>
            <a:pPr marL="742950" lvl="1" indent="-285750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Viikonloppuvastaanottoja toivotaan.</a:t>
            </a:r>
          </a:p>
          <a:p>
            <a:pPr marL="742950" lvl="1" indent="-285750" fontAlgn="b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400" dirty="0"/>
              <a:t>Jonot koetaan liian pitkiksi tällä hetkellä.</a:t>
            </a:r>
          </a:p>
        </p:txBody>
      </p:sp>
      <p:pic>
        <p:nvPicPr>
          <p:cNvPr id="3" name="Kuva 2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A4DE3294-60A9-9981-25E6-DDAE393CB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949280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8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Yhteystiedot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Johanna Hämäläinen</a:t>
            </a:r>
            <a:br>
              <a:rPr lang="fi-FI" dirty="0"/>
            </a:br>
            <a:r>
              <a:rPr lang="fi-FI" dirty="0"/>
              <a:t>Psykologi, suunnittelija</a:t>
            </a:r>
            <a:br>
              <a:rPr lang="fi-FI" dirty="0"/>
            </a:br>
            <a:r>
              <a:rPr lang="fi-FI" dirty="0"/>
              <a:t>Lasten, nuorten ja perheiden palvelut</a:t>
            </a:r>
            <a:br>
              <a:rPr lang="fi-FI" dirty="0"/>
            </a:br>
            <a:r>
              <a:rPr lang="fi-FI" dirty="0"/>
              <a:t>Finn-</a:t>
            </a:r>
            <a:r>
              <a:rPr lang="fi-FI" dirty="0" err="1"/>
              <a:t>Medi</a:t>
            </a:r>
            <a:r>
              <a:rPr lang="fi-FI" dirty="0"/>
              <a:t> 5, 6. krs</a:t>
            </a:r>
          </a:p>
          <a:p>
            <a:r>
              <a:rPr lang="fi-FI" dirty="0"/>
              <a:t>Biokatu 12, 33520 Tampere</a:t>
            </a:r>
            <a:br>
              <a:rPr lang="fi-FI" dirty="0"/>
            </a:br>
            <a:r>
              <a:rPr lang="fi-FI" dirty="0"/>
              <a:t>+358 40 860 1335</a:t>
            </a:r>
            <a:br>
              <a:rPr lang="fi-FI" dirty="0"/>
            </a:br>
            <a:r>
              <a:rPr lang="fi-FI" dirty="0"/>
              <a:t>johanna.hamalainen@pirha.fi</a:t>
            </a:r>
            <a:br>
              <a:rPr lang="fi-FI" dirty="0"/>
            </a:br>
            <a:r>
              <a:rPr lang="fi-FI" dirty="0"/>
              <a:t>pirha.fi</a:t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DBA852D4-1684-34DC-4F1E-9A56011C9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6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A1C2FC-39F6-4E4A-A264-DC9DA73E4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Taustatiedot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B5EDB-8C8F-45D3-8EE6-881F50F630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400" dirty="0" err="1"/>
              <a:t>Santalahdentien</a:t>
            </a:r>
            <a:r>
              <a:rPr lang="fi-FI" sz="2400" dirty="0"/>
              <a:t> </a:t>
            </a:r>
            <a:r>
              <a:rPr lang="fi-FI" sz="2400" dirty="0" err="1"/>
              <a:t>Tredun</a:t>
            </a:r>
            <a:r>
              <a:rPr lang="fi-FI" sz="2400" dirty="0"/>
              <a:t> 1. vuosikurssin opiskelijoita pyydettiin osallistumaan Pirkanmaan </a:t>
            </a:r>
            <a:r>
              <a:rPr lang="fi-FI" sz="2400" dirty="0" err="1"/>
              <a:t>hyvinvointialueen</a:t>
            </a:r>
            <a:r>
              <a:rPr lang="fi-FI" sz="2400" dirty="0"/>
              <a:t> mielenterveys- ja päihdepalvelujen kehittämistä koskevaan kyselyyn oppilaitoksen MOTI-tapahtumassa 29.8.2023. </a:t>
            </a:r>
          </a:p>
          <a:p>
            <a:r>
              <a:rPr lang="fi-FI" sz="2400" dirty="0"/>
              <a:t>Kyselyyn vastanneet saivat palkinnoksi Pirkanmaan </a:t>
            </a:r>
            <a:r>
              <a:rPr lang="fi-FI" sz="2400" dirty="0" err="1"/>
              <a:t>hyvinvointialueen</a:t>
            </a:r>
            <a:r>
              <a:rPr lang="fi-FI" sz="2400" dirty="0"/>
              <a:t> kangaskassin ja saivat osallistua elokuvalippuarvontaan. (Osallistuneiden kesken arvottiin neljä Finnkinon elokuvalippua)</a:t>
            </a:r>
          </a:p>
          <a:p>
            <a:r>
              <a:rPr lang="fi-FI" sz="2400" dirty="0"/>
              <a:t>Vastaajia oli yhteensä 111</a:t>
            </a:r>
          </a:p>
          <a:p>
            <a:pPr lvl="1"/>
            <a:r>
              <a:rPr lang="fi-FI" sz="2000" dirty="0"/>
              <a:t>Suurin osa vastaajista oli noin 16-vuotiaita. </a:t>
            </a:r>
          </a:p>
          <a:p>
            <a:pPr lvl="1"/>
            <a:r>
              <a:rPr lang="fi-FI" sz="2000" dirty="0"/>
              <a:t>Kyselyyn vastasivat tapahtumassa myös vieraskieliset ja maahanmuuttotaustaiset opiskelijat sekä opiskelijat, jotka eivät olisi sähköisesti lähetettyyn kyselyyn todennäköisesti vastanneet. 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873E785-76E6-405A-A939-CA933D8DF1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6278712"/>
            <a:ext cx="1542348" cy="469193"/>
          </a:xfrm>
          <a:prstGeom prst="rect">
            <a:avLst/>
          </a:prstGeom>
        </p:spPr>
      </p:pic>
      <p:pic>
        <p:nvPicPr>
          <p:cNvPr id="4" name="Kuva 3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246001B4-B5A8-FA8D-9428-895AE463C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25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93B57661-DD43-4FB6-A064-76DA84683B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658786"/>
              </p:ext>
            </p:extLst>
          </p:nvPr>
        </p:nvGraphicFramePr>
        <p:xfrm>
          <a:off x="839416" y="116632"/>
          <a:ext cx="1015312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46D05927-2065-4F8A-AEA5-7455E23A5A57}"/>
              </a:ext>
            </a:extLst>
          </p:cNvPr>
          <p:cNvSpPr txBox="1"/>
          <p:nvPr/>
        </p:nvSpPr>
        <p:spPr>
          <a:xfrm>
            <a:off x="9048328" y="6206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48 %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7ADCE01-62B1-4F8B-84F0-4BF5D8AFB7B0}"/>
              </a:ext>
            </a:extLst>
          </p:cNvPr>
          <p:cNvSpPr txBox="1"/>
          <p:nvPr/>
        </p:nvSpPr>
        <p:spPr>
          <a:xfrm>
            <a:off x="8328248" y="1052736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40 %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DD1CC24-D5AB-49F6-876C-7EA2DB3FB826}"/>
              </a:ext>
            </a:extLst>
          </p:cNvPr>
          <p:cNvSpPr txBox="1"/>
          <p:nvPr/>
        </p:nvSpPr>
        <p:spPr>
          <a:xfrm>
            <a:off x="7248128" y="1376093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29 %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177EE66-3E4E-41DB-8B40-41CE304FCAA2}"/>
              </a:ext>
            </a:extLst>
          </p:cNvPr>
          <p:cNvSpPr txBox="1"/>
          <p:nvPr/>
        </p:nvSpPr>
        <p:spPr>
          <a:xfrm>
            <a:off x="6600056" y="1772816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22 %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73A2ED8-2B54-4F21-8821-8FF9F5F6B878}"/>
              </a:ext>
            </a:extLst>
          </p:cNvPr>
          <p:cNvSpPr txBox="1"/>
          <p:nvPr/>
        </p:nvSpPr>
        <p:spPr>
          <a:xfrm>
            <a:off x="6456040" y="2134103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20 %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6C3B1444-799B-473E-AD16-3C8DA6482BEB}"/>
              </a:ext>
            </a:extLst>
          </p:cNvPr>
          <p:cNvSpPr txBox="1"/>
          <p:nvPr/>
        </p:nvSpPr>
        <p:spPr>
          <a:xfrm>
            <a:off x="6298812" y="2495390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19 %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EE32FA2-8BF2-436A-AAAB-25F9FE6ACB5C}"/>
              </a:ext>
            </a:extLst>
          </p:cNvPr>
          <p:cNvSpPr txBox="1"/>
          <p:nvPr/>
        </p:nvSpPr>
        <p:spPr>
          <a:xfrm>
            <a:off x="6240016" y="2856677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17 %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BDA868C-FE70-4EAC-AA31-15550FB191B9}"/>
              </a:ext>
            </a:extLst>
          </p:cNvPr>
          <p:cNvSpPr txBox="1"/>
          <p:nvPr/>
        </p:nvSpPr>
        <p:spPr>
          <a:xfrm>
            <a:off x="6125398" y="3231536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16 %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182DE0C-F8B0-4BF3-888B-49A9300F0DC2}"/>
              </a:ext>
            </a:extLst>
          </p:cNvPr>
          <p:cNvSpPr txBox="1"/>
          <p:nvPr/>
        </p:nvSpPr>
        <p:spPr>
          <a:xfrm>
            <a:off x="5863917" y="3643153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14 %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DA740F0E-CE4A-46D9-A24A-FF47E0F3FFAC}"/>
              </a:ext>
            </a:extLst>
          </p:cNvPr>
          <p:cNvSpPr txBox="1"/>
          <p:nvPr/>
        </p:nvSpPr>
        <p:spPr>
          <a:xfrm>
            <a:off x="5296191" y="4000382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7 %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1367455-8908-4C3B-97D1-59CBF1B235F6}"/>
              </a:ext>
            </a:extLst>
          </p:cNvPr>
          <p:cNvSpPr txBox="1"/>
          <p:nvPr/>
        </p:nvSpPr>
        <p:spPr>
          <a:xfrm>
            <a:off x="5296191" y="4376132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7 %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17F8D5FA-A70E-4210-A5C4-F38B3D22B0FF}"/>
              </a:ext>
            </a:extLst>
          </p:cNvPr>
          <p:cNvSpPr txBox="1"/>
          <p:nvPr/>
        </p:nvSpPr>
        <p:spPr>
          <a:xfrm>
            <a:off x="5176082" y="4747358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6 %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5F8AC62-D2E4-4885-BFE4-B1BCD1493EC5}"/>
              </a:ext>
            </a:extLst>
          </p:cNvPr>
          <p:cNvSpPr txBox="1"/>
          <p:nvPr/>
        </p:nvSpPr>
        <p:spPr>
          <a:xfrm>
            <a:off x="5176082" y="5110656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6 %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595AE3D-3168-4482-AABF-FED8CEBED816}"/>
              </a:ext>
            </a:extLst>
          </p:cNvPr>
          <p:cNvSpPr txBox="1"/>
          <p:nvPr/>
        </p:nvSpPr>
        <p:spPr>
          <a:xfrm>
            <a:off x="5122777" y="5494334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F7C16BEB-9850-4ADC-8BD2-02226AD477BB}"/>
              </a:ext>
            </a:extLst>
          </p:cNvPr>
          <p:cNvSpPr txBox="1"/>
          <p:nvPr/>
        </p:nvSpPr>
        <p:spPr>
          <a:xfrm>
            <a:off x="5122777" y="5878012"/>
            <a:ext cx="949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</a:t>
            </a:r>
          </a:p>
        </p:txBody>
      </p:sp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63EE183C-7BDB-4CDF-0E18-A9334267B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9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FC8198E0-C166-4EEC-BAD2-F23E8E66F8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299706"/>
              </p:ext>
            </p:extLst>
          </p:nvPr>
        </p:nvGraphicFramePr>
        <p:xfrm>
          <a:off x="2783632" y="188640"/>
          <a:ext cx="727280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>
            <a:extLst>
              <a:ext uri="{FF2B5EF4-FFF2-40B4-BE49-F238E27FC236}">
                <a16:creationId xmlns:a16="http://schemas.microsoft.com/office/drawing/2014/main" id="{DC7BEA8D-96DE-45E9-9791-F2894151443F}"/>
              </a:ext>
            </a:extLst>
          </p:cNvPr>
          <p:cNvSpPr txBox="1"/>
          <p:nvPr/>
        </p:nvSpPr>
        <p:spPr>
          <a:xfrm>
            <a:off x="4727848" y="566124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B3789F8-5FB7-442C-A418-DF601A05C7EB}"/>
              </a:ext>
            </a:extLst>
          </p:cNvPr>
          <p:cNvSpPr txBox="1"/>
          <p:nvPr/>
        </p:nvSpPr>
        <p:spPr>
          <a:xfrm>
            <a:off x="7896200" y="170080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93 %</a:t>
            </a:r>
          </a:p>
        </p:txBody>
      </p:sp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8ABF010E-E101-7B4E-5F36-EE376AB65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1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7DC96F7A-9725-488F-99CF-8F82D98EE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594786"/>
              </p:ext>
            </p:extLst>
          </p:nvPr>
        </p:nvGraphicFramePr>
        <p:xfrm>
          <a:off x="119336" y="260648"/>
          <a:ext cx="10945215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Kuva 2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CC500B88-7633-761F-7199-5DDA7A9B1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6510DFC6-E8DF-4450-BCE5-8651CFE63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740703"/>
              </p:ext>
            </p:extLst>
          </p:nvPr>
        </p:nvGraphicFramePr>
        <p:xfrm>
          <a:off x="911424" y="332656"/>
          <a:ext cx="103691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F08C0557-324C-466D-ACAD-5979AB21E3F5}"/>
              </a:ext>
            </a:extLst>
          </p:cNvPr>
          <p:cNvSpPr txBox="1"/>
          <p:nvPr/>
        </p:nvSpPr>
        <p:spPr>
          <a:xfrm>
            <a:off x="8328248" y="170080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26 %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C5901ACD-FEE0-44C4-9FAA-F6590E74641E}"/>
              </a:ext>
            </a:extLst>
          </p:cNvPr>
          <p:cNvSpPr txBox="1"/>
          <p:nvPr/>
        </p:nvSpPr>
        <p:spPr>
          <a:xfrm>
            <a:off x="8328248" y="2564904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26 %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11A6210-0495-4A2D-8DFF-1254536E7381}"/>
              </a:ext>
            </a:extLst>
          </p:cNvPr>
          <p:cNvSpPr txBox="1"/>
          <p:nvPr/>
        </p:nvSpPr>
        <p:spPr>
          <a:xfrm>
            <a:off x="9840416" y="350100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B16400A-1B56-45D2-A1DF-0A3D22B23D9F}"/>
              </a:ext>
            </a:extLst>
          </p:cNvPr>
          <p:cNvSpPr txBox="1"/>
          <p:nvPr/>
        </p:nvSpPr>
        <p:spPr>
          <a:xfrm>
            <a:off x="4943872" y="4462373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7289A00-A7F6-4CB9-B348-52E18ADFDEAC}"/>
              </a:ext>
            </a:extLst>
          </p:cNvPr>
          <p:cNvSpPr txBox="1"/>
          <p:nvPr/>
        </p:nvSpPr>
        <p:spPr>
          <a:xfrm>
            <a:off x="4223792" y="5337212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5 %</a:t>
            </a:r>
          </a:p>
        </p:txBody>
      </p:sp>
      <p:pic>
        <p:nvPicPr>
          <p:cNvPr id="8" name="Kuva 7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B0B71776-4024-6A99-5D55-1DB62F59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AF299EB-3829-435D-B6CF-9597C4F53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401534"/>
              </p:ext>
            </p:extLst>
          </p:nvPr>
        </p:nvGraphicFramePr>
        <p:xfrm>
          <a:off x="1271464" y="728700"/>
          <a:ext cx="9001000" cy="54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412A565-FA38-459E-B300-A6B44EE9C0A1}"/>
              </a:ext>
            </a:extLst>
          </p:cNvPr>
          <p:cNvSpPr txBox="1"/>
          <p:nvPr/>
        </p:nvSpPr>
        <p:spPr>
          <a:xfrm>
            <a:off x="8976320" y="1628800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65 %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8521A13-B9A4-441C-A82A-DDD00AA510D6}"/>
              </a:ext>
            </a:extLst>
          </p:cNvPr>
          <p:cNvSpPr txBox="1"/>
          <p:nvPr/>
        </p:nvSpPr>
        <p:spPr>
          <a:xfrm>
            <a:off x="7032104" y="278092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33 %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9EFC100-3E9A-4D80-B0D3-9609A04BDFD4}"/>
              </a:ext>
            </a:extLst>
          </p:cNvPr>
          <p:cNvSpPr txBox="1"/>
          <p:nvPr/>
        </p:nvSpPr>
        <p:spPr>
          <a:xfrm>
            <a:off x="5798160" y="3861048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13 %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C95CA2-A0A2-4709-BFAB-6ECE79551AC2}"/>
              </a:ext>
            </a:extLst>
          </p:cNvPr>
          <p:cNvSpPr txBox="1"/>
          <p:nvPr/>
        </p:nvSpPr>
        <p:spPr>
          <a:xfrm>
            <a:off x="5951984" y="4992427"/>
            <a:ext cx="949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2 %</a:t>
            </a:r>
          </a:p>
        </p:txBody>
      </p:sp>
      <p:pic>
        <p:nvPicPr>
          <p:cNvPr id="5" name="Kuva 4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6473DD59-D817-1A71-F495-FA6B4252B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1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38D0DD7-3744-4B31-9D44-D094252C73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2865124"/>
              </p:ext>
            </p:extLst>
          </p:nvPr>
        </p:nvGraphicFramePr>
        <p:xfrm>
          <a:off x="1055440" y="404664"/>
          <a:ext cx="921702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54DD409D-77E9-52CC-10D7-F98AE50D0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1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0B0FE037-0ED5-47A1-A89D-5DE9E1565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1377"/>
              </p:ext>
            </p:extLst>
          </p:nvPr>
        </p:nvGraphicFramePr>
        <p:xfrm>
          <a:off x="1199456" y="476672"/>
          <a:ext cx="957706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Kuva 1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C07C63CD-2F2E-C931-B5DF-21FBAE095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10095"/>
            <a:ext cx="2495600" cy="6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2485"/>
      </p:ext>
    </p:extLst>
  </p:cSld>
  <p:clrMapOvr>
    <a:masterClrMapping/>
  </p:clrMapOvr>
</p:sld>
</file>

<file path=ppt/theme/theme1.xml><?xml version="1.0" encoding="utf-8"?>
<a:theme xmlns:a="http://schemas.openxmlformats.org/drawingml/2006/main" name="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4433AC9-32E8-4852-9E10-5A5822690FC3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5D29AA7A-CD7A-44C4-AF57-9C23DF881C3F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89F62007-6372-45CF-8A51-13BB55BF629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D91A697D-A2F0-4DA3-94F1-BCB9228AFA9B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_hyvinvointialue_PP-malli.potx" id="{215781E0-82AC-4177-9990-5928CCCFB862}" vid="{20E0BB0C-9175-4E5C-85E9-1FE57EFF982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 mallipohja</Template>
  <TotalTime>0</TotalTime>
  <Words>398</Words>
  <Application>Microsoft Office PowerPoint</Application>
  <PresentationFormat>Laajakuva</PresentationFormat>
  <Paragraphs>74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Pirkanmaan hyvinvointialue_perus</vt:lpstr>
      <vt:lpstr>PHA_keltainen</vt:lpstr>
      <vt:lpstr>PHA_purppura</vt:lpstr>
      <vt:lpstr>PHA_sininen</vt:lpstr>
      <vt:lpstr>PHA_roosa</vt:lpstr>
      <vt:lpstr>PowerPoint-esitys</vt:lpstr>
      <vt:lpstr>Taustatiedot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Vapaa sana (voit antaa tässä palautetta Pirhan palveluista tai esittää toiveita nuorten palveluiden kehittämiseen): 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Kaarre Heli</dc:creator>
  <cp:keywords/>
  <cp:lastModifiedBy>Hämäläinen Johanna Birgitta</cp:lastModifiedBy>
  <cp:revision>7</cp:revision>
  <dcterms:created xsi:type="dcterms:W3CDTF">2023-04-05T11:28:48Z</dcterms:created>
  <dcterms:modified xsi:type="dcterms:W3CDTF">2024-10-24T07:15:37Z</dcterms:modified>
</cp:coreProperties>
</file>