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4"/>
    <a:srgbClr val="FF6913"/>
    <a:srgbClr val="9A2323"/>
    <a:srgbClr val="0C2340"/>
    <a:srgbClr val="FBD872"/>
    <a:srgbClr val="ECBAA8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AC8A0-EE4F-47D2-9B33-9506AF7BEB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B091393-019C-4254-AC7D-3ED11D02458F}">
      <dgm:prSet phldrT="[Teksti]"/>
      <dgm:spPr/>
      <dgm:t>
        <a:bodyPr/>
        <a:lstStyle/>
        <a:p>
          <a:r>
            <a:rPr lang="fi-FI" dirty="0"/>
            <a:t>2023</a:t>
          </a:r>
        </a:p>
        <a:p>
          <a:r>
            <a:rPr lang="fi-FI" dirty="0"/>
            <a:t>Sote tilannekeskuksen valmistelutyöt </a:t>
          </a:r>
        </a:p>
        <a:p>
          <a:r>
            <a:rPr lang="fi-FI" dirty="0"/>
            <a:t>Sote-keskus </a:t>
          </a:r>
          <a:r>
            <a:rPr lang="fi-FI" dirty="0" err="1"/>
            <a:t>hankke</a:t>
          </a:r>
          <a:r>
            <a:rPr lang="fi-FI" dirty="0"/>
            <a:t> </a:t>
          </a:r>
        </a:p>
      </dgm:t>
    </dgm:pt>
    <dgm:pt modelId="{63B06AD4-535B-4C15-ADA7-9EEABD03484B}" type="parTrans" cxnId="{64546E08-5728-4391-824D-FE68CE520F33}">
      <dgm:prSet/>
      <dgm:spPr/>
      <dgm:t>
        <a:bodyPr/>
        <a:lstStyle/>
        <a:p>
          <a:endParaRPr lang="fi-FI"/>
        </a:p>
      </dgm:t>
    </dgm:pt>
    <dgm:pt modelId="{BAB953A5-4D2C-4B52-90B6-428F4C70A228}" type="sibTrans" cxnId="{64546E08-5728-4391-824D-FE68CE520F33}">
      <dgm:prSet/>
      <dgm:spPr/>
      <dgm:t>
        <a:bodyPr/>
        <a:lstStyle/>
        <a:p>
          <a:endParaRPr lang="fi-FI"/>
        </a:p>
      </dgm:t>
    </dgm:pt>
    <dgm:pt modelId="{4147EC43-E162-4C30-A677-E243F13944E7}">
      <dgm:prSet phldrT="[Teksti]"/>
      <dgm:spPr/>
      <dgm:t>
        <a:bodyPr/>
        <a:lstStyle/>
        <a:p>
          <a:r>
            <a:rPr lang="fi-FI" dirty="0"/>
            <a:t>2025</a:t>
          </a:r>
        </a:p>
        <a:p>
          <a:r>
            <a:rPr lang="fi-FI" dirty="0"/>
            <a:t>Sote-tilannekeskuksen käynnistyminen</a:t>
          </a:r>
        </a:p>
        <a:p>
          <a:r>
            <a:rPr lang="fi-FI" dirty="0"/>
            <a:t>Toimintojen implementointi </a:t>
          </a:r>
        </a:p>
      </dgm:t>
    </dgm:pt>
    <dgm:pt modelId="{57C25100-CA83-4462-BA34-29F424E6A689}" type="parTrans" cxnId="{40310092-FE4F-419F-9E40-D6432D3EE282}">
      <dgm:prSet/>
      <dgm:spPr/>
      <dgm:t>
        <a:bodyPr/>
        <a:lstStyle/>
        <a:p>
          <a:endParaRPr lang="fi-FI"/>
        </a:p>
      </dgm:t>
    </dgm:pt>
    <dgm:pt modelId="{6CA45A2D-73F6-4232-ACF8-6B08E2D42EF0}" type="sibTrans" cxnId="{40310092-FE4F-419F-9E40-D6432D3EE282}">
      <dgm:prSet/>
      <dgm:spPr/>
      <dgm:t>
        <a:bodyPr/>
        <a:lstStyle/>
        <a:p>
          <a:endParaRPr lang="fi-FI"/>
        </a:p>
      </dgm:t>
    </dgm:pt>
    <dgm:pt modelId="{4A2F2A81-372E-41C0-9E4A-991F8A26CDD8}">
      <dgm:prSet phldrT="[Teksti]"/>
      <dgm:spPr/>
      <dgm:t>
        <a:bodyPr/>
        <a:lstStyle/>
        <a:p>
          <a:r>
            <a:rPr lang="fi-FI" dirty="0"/>
            <a:t>2024 </a:t>
          </a:r>
        </a:p>
        <a:p>
          <a:r>
            <a:rPr lang="fi-FI" dirty="0"/>
            <a:t>Sote-tilannekeskuksen valmistetyöt</a:t>
          </a:r>
        </a:p>
        <a:p>
          <a:r>
            <a:rPr lang="fi-FI" dirty="0"/>
            <a:t>Toiminnanohjausjärjestelmät </a:t>
          </a:r>
        </a:p>
        <a:p>
          <a:r>
            <a:rPr lang="fi-FI" dirty="0"/>
            <a:t>RRF hanke</a:t>
          </a:r>
        </a:p>
      </dgm:t>
    </dgm:pt>
    <dgm:pt modelId="{3666BE11-772E-4BAC-95A0-509397B0B69D}" type="sibTrans" cxnId="{483A6E3A-8ADC-4FC6-A1CE-6959E14C6316}">
      <dgm:prSet/>
      <dgm:spPr/>
      <dgm:t>
        <a:bodyPr/>
        <a:lstStyle/>
        <a:p>
          <a:endParaRPr lang="fi-FI"/>
        </a:p>
      </dgm:t>
    </dgm:pt>
    <dgm:pt modelId="{7A186837-C7FF-4399-BA71-433E54B819A4}" type="parTrans" cxnId="{483A6E3A-8ADC-4FC6-A1CE-6959E14C6316}">
      <dgm:prSet/>
      <dgm:spPr/>
      <dgm:t>
        <a:bodyPr/>
        <a:lstStyle/>
        <a:p>
          <a:endParaRPr lang="fi-FI"/>
        </a:p>
      </dgm:t>
    </dgm:pt>
    <dgm:pt modelId="{3C80BCA3-3E55-443F-860E-450278513A2E}" type="pres">
      <dgm:prSet presAssocID="{952AC8A0-EE4F-47D2-9B33-9506AF7BEB38}" presName="CompostProcess" presStyleCnt="0">
        <dgm:presLayoutVars>
          <dgm:dir/>
          <dgm:resizeHandles val="exact"/>
        </dgm:presLayoutVars>
      </dgm:prSet>
      <dgm:spPr/>
    </dgm:pt>
    <dgm:pt modelId="{4B789AB2-69E4-41FA-A34F-8E8AC1CFA629}" type="pres">
      <dgm:prSet presAssocID="{952AC8A0-EE4F-47D2-9B33-9506AF7BEB38}" presName="arrow" presStyleLbl="bgShp" presStyleIdx="0" presStyleCnt="1" custScaleX="117647"/>
      <dgm:spPr/>
    </dgm:pt>
    <dgm:pt modelId="{136F1209-BB02-4740-A8F9-5C8EB62E0E9C}" type="pres">
      <dgm:prSet presAssocID="{952AC8A0-EE4F-47D2-9B33-9506AF7BEB38}" presName="linearProcess" presStyleCnt="0"/>
      <dgm:spPr/>
    </dgm:pt>
    <dgm:pt modelId="{F16D8FCA-B963-4E66-A0E6-1D713436F646}" type="pres">
      <dgm:prSet presAssocID="{BB091393-019C-4254-AC7D-3ED11D02458F}" presName="textNode" presStyleLbl="node1" presStyleIdx="0" presStyleCnt="3">
        <dgm:presLayoutVars>
          <dgm:bulletEnabled val="1"/>
        </dgm:presLayoutVars>
      </dgm:prSet>
      <dgm:spPr/>
    </dgm:pt>
    <dgm:pt modelId="{F72195A6-09CE-4C98-B9B6-6ECF1F31569E}" type="pres">
      <dgm:prSet presAssocID="{BAB953A5-4D2C-4B52-90B6-428F4C70A228}" presName="sibTrans" presStyleCnt="0"/>
      <dgm:spPr/>
    </dgm:pt>
    <dgm:pt modelId="{0654119D-6EAC-4B6B-9B56-E9149C164F24}" type="pres">
      <dgm:prSet presAssocID="{4A2F2A81-372E-41C0-9E4A-991F8A26CDD8}" presName="textNode" presStyleLbl="node1" presStyleIdx="1" presStyleCnt="3">
        <dgm:presLayoutVars>
          <dgm:bulletEnabled val="1"/>
        </dgm:presLayoutVars>
      </dgm:prSet>
      <dgm:spPr/>
    </dgm:pt>
    <dgm:pt modelId="{E52D2989-B822-45A7-AC80-D516B48DC7F3}" type="pres">
      <dgm:prSet presAssocID="{3666BE11-772E-4BAC-95A0-509397B0B69D}" presName="sibTrans" presStyleCnt="0"/>
      <dgm:spPr/>
    </dgm:pt>
    <dgm:pt modelId="{266DDE37-0A74-4A15-B3EB-C90C2E266350}" type="pres">
      <dgm:prSet presAssocID="{4147EC43-E162-4C30-A677-E243F13944E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4546E08-5728-4391-824D-FE68CE520F33}" srcId="{952AC8A0-EE4F-47D2-9B33-9506AF7BEB38}" destId="{BB091393-019C-4254-AC7D-3ED11D02458F}" srcOrd="0" destOrd="0" parTransId="{63B06AD4-535B-4C15-ADA7-9EEABD03484B}" sibTransId="{BAB953A5-4D2C-4B52-90B6-428F4C70A228}"/>
    <dgm:cxn modelId="{2069E011-A5D9-405E-B810-CC5523C9C0A3}" type="presOf" srcId="{4A2F2A81-372E-41C0-9E4A-991F8A26CDD8}" destId="{0654119D-6EAC-4B6B-9B56-E9149C164F24}" srcOrd="0" destOrd="0" presId="urn:microsoft.com/office/officeart/2005/8/layout/hProcess9"/>
    <dgm:cxn modelId="{483A6E3A-8ADC-4FC6-A1CE-6959E14C6316}" srcId="{952AC8A0-EE4F-47D2-9B33-9506AF7BEB38}" destId="{4A2F2A81-372E-41C0-9E4A-991F8A26CDD8}" srcOrd="1" destOrd="0" parTransId="{7A186837-C7FF-4399-BA71-433E54B819A4}" sibTransId="{3666BE11-772E-4BAC-95A0-509397B0B69D}"/>
    <dgm:cxn modelId="{B593B83C-CBFB-48E6-A098-5D43716C3873}" type="presOf" srcId="{4147EC43-E162-4C30-A677-E243F13944E7}" destId="{266DDE37-0A74-4A15-B3EB-C90C2E266350}" srcOrd="0" destOrd="0" presId="urn:microsoft.com/office/officeart/2005/8/layout/hProcess9"/>
    <dgm:cxn modelId="{2BBD2445-3F18-4122-93D2-7378CDCCB514}" type="presOf" srcId="{BB091393-019C-4254-AC7D-3ED11D02458F}" destId="{F16D8FCA-B963-4E66-A0E6-1D713436F646}" srcOrd="0" destOrd="0" presId="urn:microsoft.com/office/officeart/2005/8/layout/hProcess9"/>
    <dgm:cxn modelId="{40310092-FE4F-419F-9E40-D6432D3EE282}" srcId="{952AC8A0-EE4F-47D2-9B33-9506AF7BEB38}" destId="{4147EC43-E162-4C30-A677-E243F13944E7}" srcOrd="2" destOrd="0" parTransId="{57C25100-CA83-4462-BA34-29F424E6A689}" sibTransId="{6CA45A2D-73F6-4232-ACF8-6B08E2D42EF0}"/>
    <dgm:cxn modelId="{F81484A4-227E-4E07-B71B-43E72C4F68A6}" type="presOf" srcId="{952AC8A0-EE4F-47D2-9B33-9506AF7BEB38}" destId="{3C80BCA3-3E55-443F-860E-450278513A2E}" srcOrd="0" destOrd="0" presId="urn:microsoft.com/office/officeart/2005/8/layout/hProcess9"/>
    <dgm:cxn modelId="{F4779EAE-0067-4ACB-894D-A5AD52C8D60A}" type="presParOf" srcId="{3C80BCA3-3E55-443F-860E-450278513A2E}" destId="{4B789AB2-69E4-41FA-A34F-8E8AC1CFA629}" srcOrd="0" destOrd="0" presId="urn:microsoft.com/office/officeart/2005/8/layout/hProcess9"/>
    <dgm:cxn modelId="{EDD290F1-43B6-4C93-BF09-D898ABA5A273}" type="presParOf" srcId="{3C80BCA3-3E55-443F-860E-450278513A2E}" destId="{136F1209-BB02-4740-A8F9-5C8EB62E0E9C}" srcOrd="1" destOrd="0" presId="urn:microsoft.com/office/officeart/2005/8/layout/hProcess9"/>
    <dgm:cxn modelId="{0B53670D-BF6A-4442-ABD0-52EC8FE60573}" type="presParOf" srcId="{136F1209-BB02-4740-A8F9-5C8EB62E0E9C}" destId="{F16D8FCA-B963-4E66-A0E6-1D713436F646}" srcOrd="0" destOrd="0" presId="urn:microsoft.com/office/officeart/2005/8/layout/hProcess9"/>
    <dgm:cxn modelId="{50BA8834-0080-433B-88BB-B72E20543650}" type="presParOf" srcId="{136F1209-BB02-4740-A8F9-5C8EB62E0E9C}" destId="{F72195A6-09CE-4C98-B9B6-6ECF1F31569E}" srcOrd="1" destOrd="0" presId="urn:microsoft.com/office/officeart/2005/8/layout/hProcess9"/>
    <dgm:cxn modelId="{D9793573-240A-41DF-B4D6-FDE06CA81C00}" type="presParOf" srcId="{136F1209-BB02-4740-A8F9-5C8EB62E0E9C}" destId="{0654119D-6EAC-4B6B-9B56-E9149C164F24}" srcOrd="2" destOrd="0" presId="urn:microsoft.com/office/officeart/2005/8/layout/hProcess9"/>
    <dgm:cxn modelId="{89903BAC-5FC9-48D8-B0AB-0E1A8929BCE7}" type="presParOf" srcId="{136F1209-BB02-4740-A8F9-5C8EB62E0E9C}" destId="{E52D2989-B822-45A7-AC80-D516B48DC7F3}" srcOrd="3" destOrd="0" presId="urn:microsoft.com/office/officeart/2005/8/layout/hProcess9"/>
    <dgm:cxn modelId="{FB21EAB5-7ED8-41D1-B12E-CB1B0F913BC0}" type="presParOf" srcId="{136F1209-BB02-4740-A8F9-5C8EB62E0E9C}" destId="{266DDE37-0A74-4A15-B3EB-C90C2E2663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C297A-F915-4CC4-8485-8210E55C70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DAF3CD5-59AE-4A91-A5CC-9DD508AEF5A3}">
      <dgm:prSet phldrT="[Teksti]" custT="1"/>
      <dgm:spPr/>
      <dgm:t>
        <a:bodyPr/>
        <a:lstStyle/>
        <a:p>
          <a:pPr algn="l"/>
          <a:r>
            <a:rPr lang="fi-FI" sz="1600" dirty="0"/>
            <a:t>Tammikuu / Helmikuu 24 </a:t>
          </a:r>
        </a:p>
        <a:p>
          <a:pPr algn="l"/>
          <a:r>
            <a:rPr lang="fi-FI" sz="1600" dirty="0"/>
            <a:t>- Miten voidaan  hyödyntää SBM alustaa Sote-tilannekeskuksessa</a:t>
          </a:r>
        </a:p>
        <a:p>
          <a:pPr algn="l"/>
          <a:r>
            <a:rPr lang="fi-FI" sz="1600" dirty="0"/>
            <a:t>	- esittelyt, benchmarking</a:t>
          </a:r>
        </a:p>
        <a:p>
          <a:pPr algn="l"/>
          <a:r>
            <a:rPr lang="fi-FI" sz="1600" dirty="0"/>
            <a:t>Prosessien suunnittelua SBM alustalle </a:t>
          </a:r>
        </a:p>
        <a:p>
          <a:pPr algn="l"/>
          <a:r>
            <a:rPr lang="fi-FI" sz="1600" dirty="0"/>
            <a:t>	-esittelyt, benchmarking</a:t>
          </a:r>
        </a:p>
        <a:p>
          <a:pPr algn="l"/>
          <a:r>
            <a:rPr lang="fi-FI" sz="1600" dirty="0"/>
            <a:t>- Mapon autonpaikannus esittelyt</a:t>
          </a:r>
        </a:p>
        <a:p>
          <a:pPr algn="l"/>
          <a:r>
            <a:rPr lang="fi-FI" sz="1600" dirty="0"/>
            <a:t>- Suunnittelua miten hyödynnetään Mapon autonpaikannusta</a:t>
          </a:r>
        </a:p>
        <a:p>
          <a:pPr algn="l"/>
          <a:r>
            <a:rPr lang="fi-FI" sz="1600" dirty="0"/>
            <a:t>- Perehtymistä </a:t>
          </a:r>
          <a:r>
            <a:rPr lang="fi-FI" sz="1600" dirty="0" err="1"/>
            <a:t>Maponiin</a:t>
          </a:r>
          <a:r>
            <a:rPr lang="fi-FI" sz="1600" dirty="0"/>
            <a:t> </a:t>
          </a:r>
        </a:p>
        <a:p>
          <a:pPr algn="ctr"/>
          <a:endParaRPr lang="fi-FI" sz="1600" dirty="0"/>
        </a:p>
        <a:p>
          <a:pPr algn="ctr"/>
          <a:endParaRPr lang="fi-FI" sz="1600" dirty="0"/>
        </a:p>
      </dgm:t>
    </dgm:pt>
    <dgm:pt modelId="{C8521B25-A1BF-44C3-8D75-A0E629CA5929}" type="parTrans" cxnId="{13A81112-184C-4D6F-85E9-21CB6B18FEB3}">
      <dgm:prSet/>
      <dgm:spPr/>
      <dgm:t>
        <a:bodyPr/>
        <a:lstStyle/>
        <a:p>
          <a:endParaRPr lang="fi-FI"/>
        </a:p>
      </dgm:t>
    </dgm:pt>
    <dgm:pt modelId="{D09581F2-C8EA-49A3-95CB-B048B8726A80}" type="sibTrans" cxnId="{13A81112-184C-4D6F-85E9-21CB6B18FEB3}">
      <dgm:prSet/>
      <dgm:spPr/>
      <dgm:t>
        <a:bodyPr/>
        <a:lstStyle/>
        <a:p>
          <a:endParaRPr lang="fi-FI"/>
        </a:p>
      </dgm:t>
    </dgm:pt>
    <dgm:pt modelId="{49823E27-CE3D-4A4D-93EF-B9A3EF1ACB01}">
      <dgm:prSet phldrT="[Teksti]" custT="1"/>
      <dgm:spPr/>
      <dgm:t>
        <a:bodyPr/>
        <a:lstStyle/>
        <a:p>
          <a:pPr algn="l"/>
          <a:r>
            <a:rPr lang="fi-FI" sz="1600" dirty="0"/>
            <a:t>Maaliskuu/Huhtikuu  24</a:t>
          </a:r>
        </a:p>
        <a:p>
          <a:pPr algn="l"/>
          <a:r>
            <a:rPr lang="fi-FI" sz="1600" dirty="0"/>
            <a:t>- Ensihoidon kuljetussovellus prosessin määrittelyä SBM alustalle </a:t>
          </a:r>
        </a:p>
        <a:p>
          <a:pPr algn="l"/>
          <a:r>
            <a:rPr lang="fi-FI" sz="1600" dirty="0"/>
            <a:t>-Potilasvirta prosessin määrittelyä SBM alustalle </a:t>
          </a:r>
        </a:p>
        <a:p>
          <a:pPr algn="l"/>
          <a:r>
            <a:rPr lang="fi-FI" sz="1600" dirty="0"/>
            <a:t>-Mapon autonpaikannus perehtymistä ja esittelyä (kotisairaala, kotihoito, yöpartio, sosiaalipäivystys) </a:t>
          </a:r>
        </a:p>
        <a:p>
          <a:pPr algn="l"/>
          <a:r>
            <a:rPr lang="fi-FI" sz="1600" dirty="0"/>
            <a:t>- Tarjous  ensihoidon kuljetussovelluksesta ja potilasohjauksesta </a:t>
          </a:r>
        </a:p>
        <a:p>
          <a:pPr algn="l"/>
          <a:r>
            <a:rPr lang="fi-FI" sz="1600" dirty="0"/>
            <a:t>- Sovellusten alkuarvioinnintien teko ja hyväksynnät  (potilasohjaus ensihoidon kuljetus sovellus, </a:t>
          </a:r>
          <a:r>
            <a:rPr lang="fi-FI" sz="1600" dirty="0" err="1"/>
            <a:t>Lc</a:t>
          </a:r>
          <a:r>
            <a:rPr lang="fi-FI" sz="1600" dirty="0"/>
            <a:t> paikanvaraus </a:t>
          </a:r>
        </a:p>
        <a:p>
          <a:pPr algn="l"/>
          <a:r>
            <a:rPr lang="fi-FI" sz="1600" dirty="0" err="1"/>
            <a:t>Lc</a:t>
          </a:r>
          <a:r>
            <a:rPr lang="fi-FI" sz="1600" dirty="0"/>
            <a:t> paikanvaraus tilauksen valmistelua  </a:t>
          </a:r>
        </a:p>
        <a:p>
          <a:pPr algn="ctr"/>
          <a:endParaRPr lang="fi-FI" sz="1400" dirty="0"/>
        </a:p>
        <a:p>
          <a:pPr algn="ctr"/>
          <a:endParaRPr lang="fi-FI" sz="1400" dirty="0"/>
        </a:p>
        <a:p>
          <a:pPr algn="ctr"/>
          <a:endParaRPr lang="fi-FI" sz="1400" dirty="0"/>
        </a:p>
      </dgm:t>
    </dgm:pt>
    <dgm:pt modelId="{ACCBB3E2-2D0E-4250-83D3-5E7A00B391F9}" type="parTrans" cxnId="{47DD2907-D018-4863-92D7-9E0C6EFB598E}">
      <dgm:prSet/>
      <dgm:spPr/>
      <dgm:t>
        <a:bodyPr/>
        <a:lstStyle/>
        <a:p>
          <a:endParaRPr lang="fi-FI"/>
        </a:p>
      </dgm:t>
    </dgm:pt>
    <dgm:pt modelId="{CF67C178-B57C-45AD-87FD-9341977A4097}" type="sibTrans" cxnId="{47DD2907-D018-4863-92D7-9E0C6EFB598E}">
      <dgm:prSet/>
      <dgm:spPr/>
      <dgm:t>
        <a:bodyPr/>
        <a:lstStyle/>
        <a:p>
          <a:endParaRPr lang="fi-FI"/>
        </a:p>
      </dgm:t>
    </dgm:pt>
    <dgm:pt modelId="{3EBE07DE-21D6-4452-9289-323EE9852D74}" type="pres">
      <dgm:prSet presAssocID="{953C297A-F915-4CC4-8485-8210E55C70A2}" presName="CompostProcess" presStyleCnt="0">
        <dgm:presLayoutVars>
          <dgm:dir/>
          <dgm:resizeHandles val="exact"/>
        </dgm:presLayoutVars>
      </dgm:prSet>
      <dgm:spPr/>
    </dgm:pt>
    <dgm:pt modelId="{74EDB182-6BD1-487B-B1B4-4F5A3C4C37BD}" type="pres">
      <dgm:prSet presAssocID="{953C297A-F915-4CC4-8485-8210E55C70A2}" presName="arrow" presStyleLbl="bgShp" presStyleIdx="0" presStyleCnt="1" custScaleX="116885"/>
      <dgm:spPr/>
    </dgm:pt>
    <dgm:pt modelId="{F4C43157-D7B0-4AC0-B126-FB4B22EC5EDF}" type="pres">
      <dgm:prSet presAssocID="{953C297A-F915-4CC4-8485-8210E55C70A2}" presName="linearProcess" presStyleCnt="0"/>
      <dgm:spPr/>
    </dgm:pt>
    <dgm:pt modelId="{8919508E-FEF0-4479-A3E4-688CAB328F05}" type="pres">
      <dgm:prSet presAssocID="{0DAF3CD5-59AE-4A91-A5CC-9DD508AEF5A3}" presName="textNode" presStyleLbl="node1" presStyleIdx="0" presStyleCnt="2" custScaleY="244854" custLinFactNeighborX="-79385" custLinFactNeighborY="-3511">
        <dgm:presLayoutVars>
          <dgm:bulletEnabled val="1"/>
        </dgm:presLayoutVars>
      </dgm:prSet>
      <dgm:spPr/>
    </dgm:pt>
    <dgm:pt modelId="{D2B96251-78E3-439B-BB2A-C2BE0CA438DC}" type="pres">
      <dgm:prSet presAssocID="{D09581F2-C8EA-49A3-95CB-B048B8726A80}" presName="sibTrans" presStyleCnt="0"/>
      <dgm:spPr/>
    </dgm:pt>
    <dgm:pt modelId="{91621D18-3D75-44FC-BBAA-77F88FDFA28E}" type="pres">
      <dgm:prSet presAssocID="{49823E27-CE3D-4A4D-93EF-B9A3EF1ACB01}" presName="textNode" presStyleLbl="node1" presStyleIdx="1" presStyleCnt="2" custScaleX="97407" custScaleY="250000" custLinFactNeighborX="-96580" custLinFactNeighborY="4012">
        <dgm:presLayoutVars>
          <dgm:bulletEnabled val="1"/>
        </dgm:presLayoutVars>
      </dgm:prSet>
      <dgm:spPr/>
    </dgm:pt>
  </dgm:ptLst>
  <dgm:cxnLst>
    <dgm:cxn modelId="{47DD2907-D018-4863-92D7-9E0C6EFB598E}" srcId="{953C297A-F915-4CC4-8485-8210E55C70A2}" destId="{49823E27-CE3D-4A4D-93EF-B9A3EF1ACB01}" srcOrd="1" destOrd="0" parTransId="{ACCBB3E2-2D0E-4250-83D3-5E7A00B391F9}" sibTransId="{CF67C178-B57C-45AD-87FD-9341977A4097}"/>
    <dgm:cxn modelId="{13A81112-184C-4D6F-85E9-21CB6B18FEB3}" srcId="{953C297A-F915-4CC4-8485-8210E55C70A2}" destId="{0DAF3CD5-59AE-4A91-A5CC-9DD508AEF5A3}" srcOrd="0" destOrd="0" parTransId="{C8521B25-A1BF-44C3-8D75-A0E629CA5929}" sibTransId="{D09581F2-C8EA-49A3-95CB-B048B8726A80}"/>
    <dgm:cxn modelId="{4A310D2D-D701-4779-8F1D-0F7E3DA870AF}" type="presOf" srcId="{953C297A-F915-4CC4-8485-8210E55C70A2}" destId="{3EBE07DE-21D6-4452-9289-323EE9852D74}" srcOrd="0" destOrd="0" presId="urn:microsoft.com/office/officeart/2005/8/layout/hProcess9"/>
    <dgm:cxn modelId="{9A3646BE-89E8-4484-B9B4-353C0C5B3FCE}" type="presOf" srcId="{0DAF3CD5-59AE-4A91-A5CC-9DD508AEF5A3}" destId="{8919508E-FEF0-4479-A3E4-688CAB328F05}" srcOrd="0" destOrd="0" presId="urn:microsoft.com/office/officeart/2005/8/layout/hProcess9"/>
    <dgm:cxn modelId="{14BFF9E6-2D48-4ACB-8CA8-DC5C6D19CFC1}" type="presOf" srcId="{49823E27-CE3D-4A4D-93EF-B9A3EF1ACB01}" destId="{91621D18-3D75-44FC-BBAA-77F88FDFA28E}" srcOrd="0" destOrd="0" presId="urn:microsoft.com/office/officeart/2005/8/layout/hProcess9"/>
    <dgm:cxn modelId="{8BDCA54D-E62D-4474-9090-88A2B2730069}" type="presParOf" srcId="{3EBE07DE-21D6-4452-9289-323EE9852D74}" destId="{74EDB182-6BD1-487B-B1B4-4F5A3C4C37BD}" srcOrd="0" destOrd="0" presId="urn:microsoft.com/office/officeart/2005/8/layout/hProcess9"/>
    <dgm:cxn modelId="{F3F30CE6-DED4-4E62-A473-3FB207AB6255}" type="presParOf" srcId="{3EBE07DE-21D6-4452-9289-323EE9852D74}" destId="{F4C43157-D7B0-4AC0-B126-FB4B22EC5EDF}" srcOrd="1" destOrd="0" presId="urn:microsoft.com/office/officeart/2005/8/layout/hProcess9"/>
    <dgm:cxn modelId="{EDDECDE8-962E-4987-B1DC-780D0CC871A5}" type="presParOf" srcId="{F4C43157-D7B0-4AC0-B126-FB4B22EC5EDF}" destId="{8919508E-FEF0-4479-A3E4-688CAB328F05}" srcOrd="0" destOrd="0" presId="urn:microsoft.com/office/officeart/2005/8/layout/hProcess9"/>
    <dgm:cxn modelId="{4F0F47B2-3F3C-486E-B159-A9E79BEB5CF1}" type="presParOf" srcId="{F4C43157-D7B0-4AC0-B126-FB4B22EC5EDF}" destId="{D2B96251-78E3-439B-BB2A-C2BE0CA438DC}" srcOrd="1" destOrd="0" presId="urn:microsoft.com/office/officeart/2005/8/layout/hProcess9"/>
    <dgm:cxn modelId="{33C62F80-E384-49AA-9ADE-088BEFA0A5F1}" type="presParOf" srcId="{F4C43157-D7B0-4AC0-B126-FB4B22EC5EDF}" destId="{91621D18-3D75-44FC-BBAA-77F88FDFA28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3C297A-F915-4CC4-8485-8210E55C70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8A87AF2-D784-42C7-AF8D-32F386EEA090}">
      <dgm:prSet phldrT="[Teksti]" custT="1"/>
      <dgm:spPr/>
      <dgm:t>
        <a:bodyPr/>
        <a:lstStyle/>
        <a:p>
          <a:pPr algn="l"/>
          <a:r>
            <a:rPr lang="fi-FI" sz="1600" dirty="0"/>
            <a:t>Toukokuu 24/ Kesäkuu 24 </a:t>
          </a:r>
        </a:p>
        <a:p>
          <a:pPr algn="l"/>
          <a:r>
            <a:rPr lang="fi-FI" sz="1600" dirty="0"/>
            <a:t>-Mapon autonpaikannus perehtymistä (Kotisairaala, Kotikuntoutus) </a:t>
          </a:r>
        </a:p>
        <a:p>
          <a:pPr algn="l"/>
          <a:r>
            <a:rPr lang="fi-FI" sz="1600" dirty="0"/>
            <a:t>-Sopimusten tekoon liittyvät asiat, hankintaprosessi</a:t>
          </a:r>
        </a:p>
        <a:p>
          <a:pPr algn="l"/>
          <a:r>
            <a:rPr lang="fi-FI" sz="1600" dirty="0"/>
            <a:t>-Potilasohjaus prosessin dokumenttien läpikäymistä </a:t>
          </a:r>
        </a:p>
      </dgm:t>
    </dgm:pt>
    <dgm:pt modelId="{521033BD-0DD0-469F-9815-2AFF4C5DCB0E}" type="parTrans" cxnId="{30A392F3-05D4-4AD5-B285-03E4B9EEBA1F}">
      <dgm:prSet/>
      <dgm:spPr/>
      <dgm:t>
        <a:bodyPr/>
        <a:lstStyle/>
        <a:p>
          <a:endParaRPr lang="fi-FI"/>
        </a:p>
      </dgm:t>
    </dgm:pt>
    <dgm:pt modelId="{4E4907E7-4FF1-4AF2-B0D4-9752D63D0F37}" type="sibTrans" cxnId="{30A392F3-05D4-4AD5-B285-03E4B9EEBA1F}">
      <dgm:prSet/>
      <dgm:spPr/>
      <dgm:t>
        <a:bodyPr/>
        <a:lstStyle/>
        <a:p>
          <a:endParaRPr lang="fi-FI"/>
        </a:p>
      </dgm:t>
    </dgm:pt>
    <dgm:pt modelId="{FC3E4F47-8487-4417-8966-215C839750BF}">
      <dgm:prSet phldrT="[Teksti]" custT="1"/>
      <dgm:spPr/>
      <dgm:t>
        <a:bodyPr/>
        <a:lstStyle/>
        <a:p>
          <a:pPr algn="l"/>
          <a:r>
            <a:rPr lang="fi-FI" sz="1600" dirty="0"/>
            <a:t>Elokuu 24/ Syyskuu 24</a:t>
          </a:r>
        </a:p>
        <a:p>
          <a:pPr algn="l"/>
          <a:r>
            <a:rPr lang="fi-FI" sz="1600" dirty="0"/>
            <a:t>-Ensihoidon kuljetussovelluksen testaamista ja perehdyttämistä eri yksiköissä. Perehdytys </a:t>
          </a:r>
          <a:r>
            <a:rPr lang="fi-FI" sz="1600" dirty="0" err="1"/>
            <a:t>teamsin</a:t>
          </a:r>
          <a:r>
            <a:rPr lang="fi-FI" sz="1600" dirty="0"/>
            <a:t> välityksellä sekä yksiköiden osastotunnit   </a:t>
          </a:r>
        </a:p>
        <a:p>
          <a:pPr algn="l"/>
          <a:r>
            <a:rPr lang="fi-FI" sz="1600" dirty="0"/>
            <a:t>-Potilasohjaus sovelluksen koulutus/ testauspäivä </a:t>
          </a:r>
        </a:p>
        <a:p>
          <a:pPr algn="l"/>
          <a:r>
            <a:rPr lang="fi-FI" sz="1600" dirty="0"/>
            <a:t>-Potilasohjaussovelluksen testaamista ja sovelluksen muutosten tekemistä </a:t>
          </a:r>
        </a:p>
        <a:p>
          <a:pPr algn="l"/>
          <a:r>
            <a:rPr lang="fi-FI" sz="1600" dirty="0"/>
            <a:t>-Tunnusten tilaamiseen ja myöntämiseen liittyvät asiat </a:t>
          </a:r>
        </a:p>
        <a:p>
          <a:pPr algn="l"/>
          <a:r>
            <a:rPr lang="fi-FI" sz="1600" dirty="0"/>
            <a:t>-Lifecare paikanvaraus pääkäyttäjäkoulutus</a:t>
          </a:r>
        </a:p>
        <a:p>
          <a:pPr algn="l"/>
          <a:r>
            <a:rPr lang="fi-FI" sz="1600" dirty="0"/>
            <a:t>-Viikkopalaverit </a:t>
          </a:r>
          <a:r>
            <a:rPr lang="fi-FI" sz="1600" dirty="0" err="1"/>
            <a:t>Flovio</a:t>
          </a:r>
          <a:r>
            <a:rPr lang="fi-FI" sz="1600" dirty="0"/>
            <a:t> Oy kanssa</a:t>
          </a:r>
        </a:p>
      </dgm:t>
    </dgm:pt>
    <dgm:pt modelId="{E18CE0FC-D873-4038-88F3-9C8764D71A54}" type="parTrans" cxnId="{749EBA57-B0D4-402E-B187-AFFB2A484B35}">
      <dgm:prSet/>
      <dgm:spPr/>
      <dgm:t>
        <a:bodyPr/>
        <a:lstStyle/>
        <a:p>
          <a:endParaRPr lang="fi-FI"/>
        </a:p>
      </dgm:t>
    </dgm:pt>
    <dgm:pt modelId="{A36AEB73-36B0-4A06-8AD0-ED7E687EDB73}" type="sibTrans" cxnId="{749EBA57-B0D4-402E-B187-AFFB2A484B35}">
      <dgm:prSet/>
      <dgm:spPr/>
      <dgm:t>
        <a:bodyPr/>
        <a:lstStyle/>
        <a:p>
          <a:endParaRPr lang="fi-FI"/>
        </a:p>
      </dgm:t>
    </dgm:pt>
    <dgm:pt modelId="{3EBE07DE-21D6-4452-9289-323EE9852D74}" type="pres">
      <dgm:prSet presAssocID="{953C297A-F915-4CC4-8485-8210E55C70A2}" presName="CompostProcess" presStyleCnt="0">
        <dgm:presLayoutVars>
          <dgm:dir/>
          <dgm:resizeHandles val="exact"/>
        </dgm:presLayoutVars>
      </dgm:prSet>
      <dgm:spPr/>
    </dgm:pt>
    <dgm:pt modelId="{74EDB182-6BD1-487B-B1B4-4F5A3C4C37BD}" type="pres">
      <dgm:prSet presAssocID="{953C297A-F915-4CC4-8485-8210E55C70A2}" presName="arrow" presStyleLbl="bgShp" presStyleIdx="0" presStyleCnt="1" custLinFactNeighborX="8227" custLinFactNeighborY="401"/>
      <dgm:spPr/>
    </dgm:pt>
    <dgm:pt modelId="{F4C43157-D7B0-4AC0-B126-FB4B22EC5EDF}" type="pres">
      <dgm:prSet presAssocID="{953C297A-F915-4CC4-8485-8210E55C70A2}" presName="linearProcess" presStyleCnt="0"/>
      <dgm:spPr/>
    </dgm:pt>
    <dgm:pt modelId="{9DC3D5AE-E1B0-4283-B0AF-F97C73929967}" type="pres">
      <dgm:prSet presAssocID="{E8A87AF2-D784-42C7-AF8D-32F386EEA090}" presName="textNode" presStyleLbl="node1" presStyleIdx="0" presStyleCnt="2" custScaleX="158484" custScaleY="248866" custLinFactX="-33248" custLinFactNeighborX="-100000" custLinFactNeighborY="-5242">
        <dgm:presLayoutVars>
          <dgm:bulletEnabled val="1"/>
        </dgm:presLayoutVars>
      </dgm:prSet>
      <dgm:spPr/>
    </dgm:pt>
    <dgm:pt modelId="{80FE9380-62C5-41B8-9272-D9120F1CC2B1}" type="pres">
      <dgm:prSet presAssocID="{4E4907E7-4FF1-4AF2-B0D4-9752D63D0F37}" presName="sibTrans" presStyleCnt="0"/>
      <dgm:spPr/>
    </dgm:pt>
    <dgm:pt modelId="{0ADB297A-440E-459A-9F67-85E186A16266}" type="pres">
      <dgm:prSet presAssocID="{FC3E4F47-8487-4417-8966-215C839750BF}" presName="textNode" presStyleLbl="node1" presStyleIdx="1" presStyleCnt="2" custScaleX="155629" custScaleY="248866" custLinFactNeighborX="-74478" custLinFactNeighborY="567">
        <dgm:presLayoutVars>
          <dgm:bulletEnabled val="1"/>
        </dgm:presLayoutVars>
      </dgm:prSet>
      <dgm:spPr/>
    </dgm:pt>
  </dgm:ptLst>
  <dgm:cxnLst>
    <dgm:cxn modelId="{4A310D2D-D701-4779-8F1D-0F7E3DA870AF}" type="presOf" srcId="{953C297A-F915-4CC4-8485-8210E55C70A2}" destId="{3EBE07DE-21D6-4452-9289-323EE9852D74}" srcOrd="0" destOrd="0" presId="urn:microsoft.com/office/officeart/2005/8/layout/hProcess9"/>
    <dgm:cxn modelId="{6CE61155-744D-4686-8AD1-E9F6A8133161}" type="presOf" srcId="{E8A87AF2-D784-42C7-AF8D-32F386EEA090}" destId="{9DC3D5AE-E1B0-4283-B0AF-F97C73929967}" srcOrd="0" destOrd="0" presId="urn:microsoft.com/office/officeart/2005/8/layout/hProcess9"/>
    <dgm:cxn modelId="{749EBA57-B0D4-402E-B187-AFFB2A484B35}" srcId="{953C297A-F915-4CC4-8485-8210E55C70A2}" destId="{FC3E4F47-8487-4417-8966-215C839750BF}" srcOrd="1" destOrd="0" parTransId="{E18CE0FC-D873-4038-88F3-9C8764D71A54}" sibTransId="{A36AEB73-36B0-4A06-8AD0-ED7E687EDB73}"/>
    <dgm:cxn modelId="{E502DB81-1ED8-434E-B93D-770E410E3992}" type="presOf" srcId="{FC3E4F47-8487-4417-8966-215C839750BF}" destId="{0ADB297A-440E-459A-9F67-85E186A16266}" srcOrd="0" destOrd="0" presId="urn:microsoft.com/office/officeart/2005/8/layout/hProcess9"/>
    <dgm:cxn modelId="{30A392F3-05D4-4AD5-B285-03E4B9EEBA1F}" srcId="{953C297A-F915-4CC4-8485-8210E55C70A2}" destId="{E8A87AF2-D784-42C7-AF8D-32F386EEA090}" srcOrd="0" destOrd="0" parTransId="{521033BD-0DD0-469F-9815-2AFF4C5DCB0E}" sibTransId="{4E4907E7-4FF1-4AF2-B0D4-9752D63D0F37}"/>
    <dgm:cxn modelId="{8BDCA54D-E62D-4474-9090-88A2B2730069}" type="presParOf" srcId="{3EBE07DE-21D6-4452-9289-323EE9852D74}" destId="{74EDB182-6BD1-487B-B1B4-4F5A3C4C37BD}" srcOrd="0" destOrd="0" presId="urn:microsoft.com/office/officeart/2005/8/layout/hProcess9"/>
    <dgm:cxn modelId="{F3F30CE6-DED4-4E62-A473-3FB207AB6255}" type="presParOf" srcId="{3EBE07DE-21D6-4452-9289-323EE9852D74}" destId="{F4C43157-D7B0-4AC0-B126-FB4B22EC5EDF}" srcOrd="1" destOrd="0" presId="urn:microsoft.com/office/officeart/2005/8/layout/hProcess9"/>
    <dgm:cxn modelId="{76C5B4E0-4A75-4844-B9E0-9EDD0FD55302}" type="presParOf" srcId="{F4C43157-D7B0-4AC0-B126-FB4B22EC5EDF}" destId="{9DC3D5AE-E1B0-4283-B0AF-F97C73929967}" srcOrd="0" destOrd="0" presId="urn:microsoft.com/office/officeart/2005/8/layout/hProcess9"/>
    <dgm:cxn modelId="{0F2A74E4-FFA0-4B11-B7FC-65E47840205B}" type="presParOf" srcId="{F4C43157-D7B0-4AC0-B126-FB4B22EC5EDF}" destId="{80FE9380-62C5-41B8-9272-D9120F1CC2B1}" srcOrd="1" destOrd="0" presId="urn:microsoft.com/office/officeart/2005/8/layout/hProcess9"/>
    <dgm:cxn modelId="{7A203C0B-09C4-4500-92C3-2FFD742BF199}" type="presParOf" srcId="{F4C43157-D7B0-4AC0-B126-FB4B22EC5EDF}" destId="{0ADB297A-440E-459A-9F67-85E186A1626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7C88C0-173A-412A-929F-EE33C831795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4A160A-748F-4872-9E07-B3E516D69169}">
      <dgm:prSet phldrT="[Teksti]" custT="1"/>
      <dgm:spPr/>
      <dgm:t>
        <a:bodyPr/>
        <a:lstStyle/>
        <a:p>
          <a:pPr algn="ctr"/>
          <a:endParaRPr lang="fi-FI" sz="1200" dirty="0"/>
        </a:p>
        <a:p>
          <a:pPr algn="ctr"/>
          <a:r>
            <a:rPr lang="fi-FI" sz="1200" dirty="0"/>
            <a:t>Lokakuu 24/ Marraskuu 24</a:t>
          </a:r>
        </a:p>
        <a:p>
          <a:pPr algn="l"/>
          <a:endParaRPr lang="fi-FI" sz="1200" dirty="0"/>
        </a:p>
        <a:p>
          <a:pPr algn="l"/>
          <a:r>
            <a:rPr lang="fi-FI" sz="1200" dirty="0"/>
            <a:t>-Paikanvaraus sovelluksen testaaminen ja ohjeistusten tekeminen henkilöstölle ja esihenkilöille </a:t>
          </a:r>
        </a:p>
        <a:p>
          <a:pPr algn="l"/>
          <a:r>
            <a:rPr lang="fi-FI" sz="1200" dirty="0"/>
            <a:t>-Ensihoidon kuljetussovelluksen käyttöön otto 29.10</a:t>
          </a:r>
        </a:p>
        <a:p>
          <a:pPr algn="l"/>
          <a:r>
            <a:rPr lang="fi-FI" sz="1200" dirty="0"/>
            <a:t>-Kuljetussovelluksen käyttöönoton keskeyttäminen ongelman vuoksi 29.10  </a:t>
          </a:r>
        </a:p>
        <a:p>
          <a:pPr algn="l"/>
          <a:r>
            <a:rPr lang="fi-FI" sz="1200" dirty="0"/>
            <a:t>-Ongelman selvittely ja ongelman korjaamiseen liittyvät toimenpiteet </a:t>
          </a:r>
        </a:p>
        <a:p>
          <a:pPr algn="l"/>
          <a:r>
            <a:rPr lang="fi-FI" sz="1200" dirty="0"/>
            <a:t>-Potilasohjaus sovelluksen testaamista </a:t>
          </a:r>
        </a:p>
        <a:p>
          <a:pPr algn="l"/>
          <a:r>
            <a:rPr lang="fi-FI" sz="1200" dirty="0"/>
            <a:t>-DPIA tietosuojan vaikutustenarviointi </a:t>
          </a:r>
        </a:p>
        <a:p>
          <a:pPr algn="l"/>
          <a:r>
            <a:rPr lang="fi-FI" sz="1200" dirty="0"/>
            <a:t>-SBM pääkäyttäjäkoulutus</a:t>
          </a:r>
        </a:p>
        <a:p>
          <a:pPr algn="l"/>
          <a:r>
            <a:rPr lang="fi-FI" sz="1200" dirty="0"/>
            <a:t>-Mapon koulutusta </a:t>
          </a:r>
        </a:p>
        <a:p>
          <a:pPr algn="l"/>
          <a:r>
            <a:rPr lang="fi-FI" sz="1200" dirty="0"/>
            <a:t>-Viikkopalaverit </a:t>
          </a:r>
          <a:r>
            <a:rPr lang="fi-FI" sz="1200" dirty="0" err="1"/>
            <a:t>Flovio</a:t>
          </a:r>
          <a:r>
            <a:rPr lang="fi-FI" sz="1200" dirty="0"/>
            <a:t> Oy kanssa </a:t>
          </a:r>
        </a:p>
        <a:p>
          <a:pPr algn="l"/>
          <a:r>
            <a:rPr lang="fi-FI" sz="1200" dirty="0"/>
            <a:t>-SBM alustan päivittämiseen liittyvät asiat </a:t>
          </a:r>
        </a:p>
        <a:p>
          <a:pPr algn="ctr"/>
          <a:endParaRPr lang="fi-FI" sz="1600" dirty="0"/>
        </a:p>
        <a:p>
          <a:pPr algn="ctr"/>
          <a:endParaRPr lang="fi-FI" sz="1600" dirty="0"/>
        </a:p>
        <a:p>
          <a:pPr algn="ctr"/>
          <a:r>
            <a:rPr lang="fi-FI" sz="1600" dirty="0"/>
            <a:t>-</a:t>
          </a:r>
        </a:p>
      </dgm:t>
    </dgm:pt>
    <dgm:pt modelId="{888D29E6-235A-480E-ACE8-F052C1BD6038}" type="parTrans" cxnId="{0F3D4E53-D055-46E3-988D-06739A724EE0}">
      <dgm:prSet/>
      <dgm:spPr/>
      <dgm:t>
        <a:bodyPr/>
        <a:lstStyle/>
        <a:p>
          <a:endParaRPr lang="fi-FI"/>
        </a:p>
      </dgm:t>
    </dgm:pt>
    <dgm:pt modelId="{7463AC1F-843B-4BD5-A98D-B3D661D8FC91}" type="sibTrans" cxnId="{0F3D4E53-D055-46E3-988D-06739A724EE0}">
      <dgm:prSet/>
      <dgm:spPr/>
      <dgm:t>
        <a:bodyPr/>
        <a:lstStyle/>
        <a:p>
          <a:endParaRPr lang="fi-FI"/>
        </a:p>
      </dgm:t>
    </dgm:pt>
    <dgm:pt modelId="{D833C1A1-CB87-42A2-B117-BD489D748D3B}">
      <dgm:prSet phldrT="[Teksti]" custT="1"/>
      <dgm:spPr/>
      <dgm:t>
        <a:bodyPr/>
        <a:lstStyle/>
        <a:p>
          <a:r>
            <a:rPr lang="fi-FI" sz="1600" dirty="0"/>
            <a:t>Joulukuu 24</a:t>
          </a:r>
        </a:p>
        <a:p>
          <a:r>
            <a:rPr lang="fi-FI" sz="1600" dirty="0"/>
            <a:t>Sovellusten käytön harjoittelua </a:t>
          </a:r>
          <a:r>
            <a:rPr lang="fi-FI" sz="1600" dirty="0" err="1"/>
            <a:t>testiympäristöössä</a:t>
          </a:r>
          <a:r>
            <a:rPr lang="fi-FI" sz="1600" dirty="0"/>
            <a:t> (potilasohjaus ja ensihoidon kuljetussovellus) </a:t>
          </a:r>
        </a:p>
        <a:p>
          <a:endParaRPr lang="fi-FI" sz="1600" dirty="0"/>
        </a:p>
        <a:p>
          <a:r>
            <a:rPr lang="fi-FI" sz="1600" dirty="0"/>
            <a:t>Implementointi vuodelle 2025  </a:t>
          </a:r>
        </a:p>
        <a:p>
          <a:endParaRPr lang="fi-FI" sz="1600" dirty="0"/>
        </a:p>
      </dgm:t>
    </dgm:pt>
    <dgm:pt modelId="{4FF9DD63-0B8B-433D-86C2-2D5C52840DF3}" type="parTrans" cxnId="{22D33837-AD9D-4165-AC4D-AFD1878F99AD}">
      <dgm:prSet/>
      <dgm:spPr/>
      <dgm:t>
        <a:bodyPr/>
        <a:lstStyle/>
        <a:p>
          <a:endParaRPr lang="fi-FI"/>
        </a:p>
      </dgm:t>
    </dgm:pt>
    <dgm:pt modelId="{DA0BA660-3F61-43CB-B485-F30430A55596}" type="sibTrans" cxnId="{22D33837-AD9D-4165-AC4D-AFD1878F99AD}">
      <dgm:prSet/>
      <dgm:spPr/>
      <dgm:t>
        <a:bodyPr/>
        <a:lstStyle/>
        <a:p>
          <a:endParaRPr lang="fi-FI"/>
        </a:p>
      </dgm:t>
    </dgm:pt>
    <dgm:pt modelId="{E2926DC2-6001-4058-8192-FB94E4C4EB06}" type="pres">
      <dgm:prSet presAssocID="{C07C88C0-173A-412A-929F-EE33C8317951}" presName="CompostProcess" presStyleCnt="0">
        <dgm:presLayoutVars>
          <dgm:dir/>
          <dgm:resizeHandles val="exact"/>
        </dgm:presLayoutVars>
      </dgm:prSet>
      <dgm:spPr/>
    </dgm:pt>
    <dgm:pt modelId="{67D01DCA-979B-4988-B546-E94D8B5B04B9}" type="pres">
      <dgm:prSet presAssocID="{C07C88C0-173A-412A-929F-EE33C8317951}" presName="arrow" presStyleLbl="bgShp" presStyleIdx="0" presStyleCnt="1" custScaleX="114023" custLinFactNeighborX="-805" custLinFactNeighborY="-401"/>
      <dgm:spPr/>
    </dgm:pt>
    <dgm:pt modelId="{34768274-3D04-4730-A958-52BA0B65B278}" type="pres">
      <dgm:prSet presAssocID="{C07C88C0-173A-412A-929F-EE33C8317951}" presName="linearProcess" presStyleCnt="0"/>
      <dgm:spPr/>
    </dgm:pt>
    <dgm:pt modelId="{365E075C-F20D-4EC5-A119-969E989C483B}" type="pres">
      <dgm:prSet presAssocID="{304A160A-748F-4872-9E07-B3E516D69169}" presName="textNode" presStyleLbl="node1" presStyleIdx="0" presStyleCnt="2" custScaleX="102884" custScaleY="250000" custLinFactNeighborX="-94256" custLinFactNeighborY="-3224">
        <dgm:presLayoutVars>
          <dgm:bulletEnabled val="1"/>
        </dgm:presLayoutVars>
      </dgm:prSet>
      <dgm:spPr/>
    </dgm:pt>
    <dgm:pt modelId="{31EE57AE-F916-493B-84F0-7CD83BE7C6DD}" type="pres">
      <dgm:prSet presAssocID="{7463AC1F-843B-4BD5-A98D-B3D661D8FC91}" presName="sibTrans" presStyleCnt="0"/>
      <dgm:spPr/>
    </dgm:pt>
    <dgm:pt modelId="{E1D47BDA-01D6-44C8-A83F-FD297BBCB77D}" type="pres">
      <dgm:prSet presAssocID="{D833C1A1-CB87-42A2-B117-BD489D748D3B}" presName="textNode" presStyleLbl="node1" presStyleIdx="1" presStyleCnt="2" custScaleY="250000" custLinFactNeighborX="-68970" custLinFactNeighborY="1390">
        <dgm:presLayoutVars>
          <dgm:bulletEnabled val="1"/>
        </dgm:presLayoutVars>
      </dgm:prSet>
      <dgm:spPr/>
    </dgm:pt>
  </dgm:ptLst>
  <dgm:cxnLst>
    <dgm:cxn modelId="{38824D20-CE2B-4508-8706-529CB398F24D}" type="presOf" srcId="{C07C88C0-173A-412A-929F-EE33C8317951}" destId="{E2926DC2-6001-4058-8192-FB94E4C4EB06}" srcOrd="0" destOrd="0" presId="urn:microsoft.com/office/officeart/2005/8/layout/hProcess9"/>
    <dgm:cxn modelId="{22D33837-AD9D-4165-AC4D-AFD1878F99AD}" srcId="{C07C88C0-173A-412A-929F-EE33C8317951}" destId="{D833C1A1-CB87-42A2-B117-BD489D748D3B}" srcOrd="1" destOrd="0" parTransId="{4FF9DD63-0B8B-433D-86C2-2D5C52840DF3}" sibTransId="{DA0BA660-3F61-43CB-B485-F30430A55596}"/>
    <dgm:cxn modelId="{A1CC7861-633C-479C-88DE-81CE7C0887FC}" type="presOf" srcId="{D833C1A1-CB87-42A2-B117-BD489D748D3B}" destId="{E1D47BDA-01D6-44C8-A83F-FD297BBCB77D}" srcOrd="0" destOrd="0" presId="urn:microsoft.com/office/officeart/2005/8/layout/hProcess9"/>
    <dgm:cxn modelId="{D24E3346-B4E3-442B-AAC9-A6422E8BE76B}" type="presOf" srcId="{304A160A-748F-4872-9E07-B3E516D69169}" destId="{365E075C-F20D-4EC5-A119-969E989C483B}" srcOrd="0" destOrd="0" presId="urn:microsoft.com/office/officeart/2005/8/layout/hProcess9"/>
    <dgm:cxn modelId="{0F3D4E53-D055-46E3-988D-06739A724EE0}" srcId="{C07C88C0-173A-412A-929F-EE33C8317951}" destId="{304A160A-748F-4872-9E07-B3E516D69169}" srcOrd="0" destOrd="0" parTransId="{888D29E6-235A-480E-ACE8-F052C1BD6038}" sibTransId="{7463AC1F-843B-4BD5-A98D-B3D661D8FC91}"/>
    <dgm:cxn modelId="{662D350F-0441-461F-BF97-C3CCE2C8F004}" type="presParOf" srcId="{E2926DC2-6001-4058-8192-FB94E4C4EB06}" destId="{67D01DCA-979B-4988-B546-E94D8B5B04B9}" srcOrd="0" destOrd="0" presId="urn:microsoft.com/office/officeart/2005/8/layout/hProcess9"/>
    <dgm:cxn modelId="{D50E4AAE-C194-4FAA-A0D4-76CEBD166B9C}" type="presParOf" srcId="{E2926DC2-6001-4058-8192-FB94E4C4EB06}" destId="{34768274-3D04-4730-A958-52BA0B65B278}" srcOrd="1" destOrd="0" presId="urn:microsoft.com/office/officeart/2005/8/layout/hProcess9"/>
    <dgm:cxn modelId="{41FB3FF1-0264-4CB9-96E9-252E529A600F}" type="presParOf" srcId="{34768274-3D04-4730-A958-52BA0B65B278}" destId="{365E075C-F20D-4EC5-A119-969E989C483B}" srcOrd="0" destOrd="0" presId="urn:microsoft.com/office/officeart/2005/8/layout/hProcess9"/>
    <dgm:cxn modelId="{9F1C8508-C0AF-4DB4-91A8-DBE2D987E15F}" type="presParOf" srcId="{34768274-3D04-4730-A958-52BA0B65B278}" destId="{31EE57AE-F916-493B-84F0-7CD83BE7C6DD}" srcOrd="1" destOrd="0" presId="urn:microsoft.com/office/officeart/2005/8/layout/hProcess9"/>
    <dgm:cxn modelId="{740951D4-8923-403A-B746-AB6CCD6FC694}" type="presParOf" srcId="{34768274-3D04-4730-A958-52BA0B65B278}" destId="{E1D47BDA-01D6-44C8-A83F-FD297BBCB77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89AB2-69E4-41FA-A34F-8E8AC1CFA629}">
      <dsp:nvSpPr>
        <dsp:cNvPr id="0" name=""/>
        <dsp:cNvSpPr/>
      </dsp:nvSpPr>
      <dsp:spPr>
        <a:xfrm>
          <a:off x="2" y="0"/>
          <a:ext cx="11036294" cy="4181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D8FCA-B963-4E66-A0E6-1D713436F646}">
      <dsp:nvSpPr>
        <dsp:cNvPr id="0" name=""/>
        <dsp:cNvSpPr/>
      </dsp:nvSpPr>
      <dsp:spPr>
        <a:xfrm>
          <a:off x="11855" y="1254442"/>
          <a:ext cx="3552309" cy="1672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2023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Sote tilannekeskuksen valmistelutyöt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Sote-keskus </a:t>
          </a:r>
          <a:r>
            <a:rPr lang="fi-FI" sz="1700" kern="1200" dirty="0" err="1"/>
            <a:t>hankke</a:t>
          </a:r>
          <a:r>
            <a:rPr lang="fi-FI" sz="1700" kern="1200" dirty="0"/>
            <a:t> </a:t>
          </a:r>
        </a:p>
      </dsp:txBody>
      <dsp:txXfrm>
        <a:off x="93504" y="1336091"/>
        <a:ext cx="3389011" cy="1509292"/>
      </dsp:txXfrm>
    </dsp:sp>
    <dsp:sp modelId="{0654119D-6EAC-4B6B-9B56-E9149C164F24}">
      <dsp:nvSpPr>
        <dsp:cNvPr id="0" name=""/>
        <dsp:cNvSpPr/>
      </dsp:nvSpPr>
      <dsp:spPr>
        <a:xfrm>
          <a:off x="3741995" y="1254442"/>
          <a:ext cx="3552309" cy="1672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2024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Sote-tilannekeskuksen valmistetyöt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Toiminnanohjausjärjestelmät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RRF hanke</a:t>
          </a:r>
        </a:p>
      </dsp:txBody>
      <dsp:txXfrm>
        <a:off x="3823644" y="1336091"/>
        <a:ext cx="3389011" cy="1509292"/>
      </dsp:txXfrm>
    </dsp:sp>
    <dsp:sp modelId="{266DDE37-0A74-4A15-B3EB-C90C2E266350}">
      <dsp:nvSpPr>
        <dsp:cNvPr id="0" name=""/>
        <dsp:cNvSpPr/>
      </dsp:nvSpPr>
      <dsp:spPr>
        <a:xfrm>
          <a:off x="7472135" y="1254442"/>
          <a:ext cx="3552309" cy="1672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2025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Sote-tilannekeskuksen käynnistyminen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Toimintojen implementointi </a:t>
          </a:r>
        </a:p>
      </dsp:txBody>
      <dsp:txXfrm>
        <a:off x="7553784" y="1336091"/>
        <a:ext cx="3389011" cy="1509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DB182-6BD1-487B-B1B4-4F5A3C4C37BD}">
      <dsp:nvSpPr>
        <dsp:cNvPr id="0" name=""/>
        <dsp:cNvSpPr/>
      </dsp:nvSpPr>
      <dsp:spPr>
        <a:xfrm>
          <a:off x="35743" y="0"/>
          <a:ext cx="10964812" cy="4181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9508E-FEF0-4479-A3E4-688CAB328F05}">
      <dsp:nvSpPr>
        <dsp:cNvPr id="0" name=""/>
        <dsp:cNvSpPr/>
      </dsp:nvSpPr>
      <dsp:spPr>
        <a:xfrm>
          <a:off x="0" y="0"/>
          <a:ext cx="5329625" cy="409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Tammikuu / Helmikuu 24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Miten voidaan  hyödyntää SBM alustaa Sote-tilannekeskuksessa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	- esittelyt, benchmarking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Prosessien suunnittelua SBM alustalle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	-esittelyt, benchmarking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Mapon autonpaikannus esittelyt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Suunnittelua miten hyödynnetään Mapon autonpaikannusta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Perehtymistä </a:t>
          </a:r>
          <a:r>
            <a:rPr lang="fi-FI" sz="1600" kern="1200" dirty="0" err="1"/>
            <a:t>Maponiin</a:t>
          </a:r>
          <a:r>
            <a:rPr lang="fi-FI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</dsp:txBody>
      <dsp:txXfrm>
        <a:off x="199921" y="199921"/>
        <a:ext cx="4929783" cy="3695561"/>
      </dsp:txXfrm>
    </dsp:sp>
    <dsp:sp modelId="{91621D18-3D75-44FC-BBAA-77F88FDFA28E}">
      <dsp:nvSpPr>
        <dsp:cNvPr id="0" name=""/>
        <dsp:cNvSpPr/>
      </dsp:nvSpPr>
      <dsp:spPr>
        <a:xfrm>
          <a:off x="5352302" y="0"/>
          <a:ext cx="5191428" cy="4181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Maaliskuu/Huhtikuu  24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Ensihoidon kuljetussovellus prosessin määrittelyä SBM alustalle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-Potilasvirta prosessin määrittelyä SBM alustalle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-Mapon autonpaikannus perehtymistä ja esittelyä (kotisairaala, kotihoito, yöpartio, sosiaalipäivystys)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Tarjous  ensihoidon kuljetussovelluksesta ja potilasohjauksesta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Sovellusten alkuarvioinnintien teko ja hyväksynnät  (potilasohjaus ensihoidon kuljetus sovellus, </a:t>
          </a:r>
          <a:r>
            <a:rPr lang="fi-FI" sz="1600" kern="1200" dirty="0" err="1"/>
            <a:t>Lc</a:t>
          </a:r>
          <a:r>
            <a:rPr lang="fi-FI" sz="1600" kern="1200" dirty="0"/>
            <a:t> paikanvaraus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/>
            <a:t>Lc</a:t>
          </a:r>
          <a:r>
            <a:rPr lang="fi-FI" sz="1600" kern="1200" dirty="0"/>
            <a:t> paikanvaraus tilauksen valmistelua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5556425" y="204123"/>
        <a:ext cx="4783182" cy="3773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DB182-6BD1-487B-B1B4-4F5A3C4C37BD}">
      <dsp:nvSpPr>
        <dsp:cNvPr id="0" name=""/>
        <dsp:cNvSpPr/>
      </dsp:nvSpPr>
      <dsp:spPr>
        <a:xfrm>
          <a:off x="1599485" y="0"/>
          <a:ext cx="9380855" cy="4181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3D5AE-E1B0-4283-B0AF-F97C73929967}">
      <dsp:nvSpPr>
        <dsp:cNvPr id="0" name=""/>
        <dsp:cNvSpPr/>
      </dsp:nvSpPr>
      <dsp:spPr>
        <a:xfrm>
          <a:off x="0" y="0"/>
          <a:ext cx="5216129" cy="4162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Toukokuu 24/ Kesäkuu 24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-Mapon autonpaikannus perehtymistä (Kotisairaala, Kotikuntoutus)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-Sopimusten tekoon liittyvät asiat, hankintaprosessi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-Potilasohjaus prosessin dokumenttien läpikäymistä </a:t>
          </a:r>
        </a:p>
      </dsp:txBody>
      <dsp:txXfrm>
        <a:off x="203197" y="203197"/>
        <a:ext cx="4809735" cy="3756113"/>
      </dsp:txXfrm>
    </dsp:sp>
    <dsp:sp modelId="{0ADB297A-440E-459A-9F67-85E186A16266}">
      <dsp:nvSpPr>
        <dsp:cNvPr id="0" name=""/>
        <dsp:cNvSpPr/>
      </dsp:nvSpPr>
      <dsp:spPr>
        <a:xfrm>
          <a:off x="5460266" y="18967"/>
          <a:ext cx="5122164" cy="4162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Elokuu 24/ Syyskuu 24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-Ensihoidon kuljetussovelluksen testaamista ja perehdyttämistä eri yksiköissä. Perehdytys </a:t>
          </a:r>
          <a:r>
            <a:rPr lang="fi-FI" sz="1600" kern="1200" dirty="0" err="1"/>
            <a:t>teamsin</a:t>
          </a:r>
          <a:r>
            <a:rPr lang="fi-FI" sz="1600" kern="1200" dirty="0"/>
            <a:t> välityksellä sekä yksiköiden osastotunnit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-Potilasohjaus sovelluksen koulutus/ testauspäivä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-Potilasohjaussovelluksen testaamista ja sovelluksen muutosten tekemistä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-Tunnusten tilaamiseen ja myöntämiseen liittyvät asiat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-Lifecare paikanvaraus pääkäyttäjäkoulutus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-Viikkopalaverit </a:t>
          </a:r>
          <a:r>
            <a:rPr lang="fi-FI" sz="1600" kern="1200" dirty="0" err="1"/>
            <a:t>Flovio</a:t>
          </a:r>
          <a:r>
            <a:rPr lang="fi-FI" sz="1600" kern="1200" dirty="0"/>
            <a:t> Oy kanssa</a:t>
          </a:r>
        </a:p>
      </dsp:txBody>
      <dsp:txXfrm>
        <a:off x="5663463" y="222164"/>
        <a:ext cx="4715770" cy="3756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01DCA-979B-4988-B546-E94D8B5B04B9}">
      <dsp:nvSpPr>
        <dsp:cNvPr id="0" name=""/>
        <dsp:cNvSpPr/>
      </dsp:nvSpPr>
      <dsp:spPr>
        <a:xfrm>
          <a:off x="94467" y="0"/>
          <a:ext cx="10696332" cy="4181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E075C-F20D-4EC5-A119-969E989C483B}">
      <dsp:nvSpPr>
        <dsp:cNvPr id="0" name=""/>
        <dsp:cNvSpPr/>
      </dsp:nvSpPr>
      <dsp:spPr>
        <a:xfrm>
          <a:off x="0" y="0"/>
          <a:ext cx="5371935" cy="4181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Lokakuu 24/ Marraskuu 24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-Paikanvaraus sovelluksen testaaminen ja ohjeistusten tekeminen henkilöstölle ja esihenkilöille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-Ensihoidon kuljetussovelluksen käyttöön otto 29.10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-Kuljetussovelluksen käyttöönoton keskeyttäminen ongelman vuoksi 29.10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-Ongelman selvittely ja ongelman korjaamiseen liittyvät toimenpiteet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-Potilasohjaus sovelluksen testaamista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-DPIA tietosuojan vaikutustenarviointi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-SBM pääkäyttäjäkoulutus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-Mapon koulutusta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-Viikkopalaverit </a:t>
          </a:r>
          <a:r>
            <a:rPr lang="fi-FI" sz="1200" kern="1200" dirty="0" err="1"/>
            <a:t>Flovio</a:t>
          </a:r>
          <a:r>
            <a:rPr lang="fi-FI" sz="1200" kern="1200" dirty="0"/>
            <a:t> Oy kanssa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-SBM alustan päivittämiseen liittyvät asiat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</a:t>
          </a:r>
        </a:p>
      </dsp:txBody>
      <dsp:txXfrm>
        <a:off x="204123" y="204123"/>
        <a:ext cx="4963689" cy="3773229"/>
      </dsp:txXfrm>
    </dsp:sp>
    <dsp:sp modelId="{E1D47BDA-01D6-44C8-A83F-FD297BBCB77D}">
      <dsp:nvSpPr>
        <dsp:cNvPr id="0" name=""/>
        <dsp:cNvSpPr/>
      </dsp:nvSpPr>
      <dsp:spPr>
        <a:xfrm>
          <a:off x="5510536" y="0"/>
          <a:ext cx="5221351" cy="4181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Joulukuu 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Sovellusten käytön harjoittelua </a:t>
          </a:r>
          <a:r>
            <a:rPr lang="fi-FI" sz="1600" kern="1200" dirty="0" err="1"/>
            <a:t>testiympäristöössä</a:t>
          </a:r>
          <a:r>
            <a:rPr lang="fi-FI" sz="1600" kern="1200" dirty="0"/>
            <a:t> (potilasohjaus ja ensihoidon kuljetussovellus)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Implementointi vuodelle 2025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</dsp:txBody>
      <dsp:txXfrm>
        <a:off x="5714659" y="204123"/>
        <a:ext cx="4813105" cy="377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24.11.2024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24.11.2024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7AA57A-2D02-E248-8ECF-09A8E01B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Sote-tilannekeskuksen valmistelut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6B141CDF-4911-BBCA-36AB-E70A7E7E6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512445"/>
              </p:ext>
            </p:extLst>
          </p:nvPr>
        </p:nvGraphicFramePr>
        <p:xfrm>
          <a:off x="576263" y="1995488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31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E14D9-32C0-3411-FF74-0332746A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 2024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EFA586A-AAF6-3782-63F3-5722EA008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0592"/>
              </p:ext>
            </p:extLst>
          </p:nvPr>
        </p:nvGraphicFramePr>
        <p:xfrm>
          <a:off x="576470" y="2034234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79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E14D9-32C0-3411-FF74-0332746A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 2024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EFA586A-AAF6-3782-63F3-5722EA008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694369"/>
              </p:ext>
            </p:extLst>
          </p:nvPr>
        </p:nvGraphicFramePr>
        <p:xfrm>
          <a:off x="576263" y="1995488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21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A89EBD-D9FE-5B98-C63F-3BE555F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Vuosi 2024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162BAE5-DBF4-5B40-5E49-B591E5489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764574"/>
              </p:ext>
            </p:extLst>
          </p:nvPr>
        </p:nvGraphicFramePr>
        <p:xfrm>
          <a:off x="576263" y="1995488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966767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538</TotalTime>
  <Words>271</Words>
  <Application>Microsoft Office PowerPoint</Application>
  <PresentationFormat>Laajakuva</PresentationFormat>
  <Paragraphs>61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Soite</vt:lpstr>
      <vt:lpstr>Sote-tilannekeskuksen valmistelut </vt:lpstr>
      <vt:lpstr>Vuosi 2024 </vt:lpstr>
      <vt:lpstr>Vuosi 2024 </vt:lpstr>
      <vt:lpstr>Vuosi 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Rautapuro Anette</cp:lastModifiedBy>
  <cp:revision>8</cp:revision>
  <dcterms:created xsi:type="dcterms:W3CDTF">2023-02-15T08:44:56Z</dcterms:created>
  <dcterms:modified xsi:type="dcterms:W3CDTF">2024-11-24T12:42:24Z</dcterms:modified>
</cp:coreProperties>
</file>