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8"/>
  </p:handoutMasterIdLst>
  <p:sldIdLst>
    <p:sldId id="256" r:id="rId5"/>
    <p:sldId id="258" r:id="rId6"/>
    <p:sldId id="259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E2F4C-2A3C-4BD7-A007-3953FE904564}" v="1" dt="2024-11-14T08:55:34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97"/>
  </p:normalViewPr>
  <p:slideViewPr>
    <p:cSldViewPr snapToGrid="0" showGuides="1">
      <p:cViewPr varScale="1">
        <p:scale>
          <a:sx n="76" d="100"/>
          <a:sy n="76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B755900-A9E7-0B97-FA96-4151ADC55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D13BF5-4CDB-51A0-28D6-DDA65FC48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7E321-DCB1-7448-96AD-C284FCDE9D95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1352BC-59DB-ECF6-7F2F-01E17D13B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AC8DA0-8D11-612C-2E2F-FBA2818AAD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48CD-EA1E-7145-83AB-0709E06341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3509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777757E-5505-1E50-6997-E468C857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79079" y="1999577"/>
            <a:ext cx="4233842" cy="28588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E093A5-37DE-A740-BEF2-6F843539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7030"/>
            <a:ext cx="12192000" cy="653142"/>
          </a:xfrm>
        </p:spPr>
        <p:txBody>
          <a:bodyPr anchor="t">
            <a:normAutofit/>
          </a:bodyPr>
          <a:lstStyle>
            <a:lvl1pPr algn="ctr">
              <a:defRPr sz="1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4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pieni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9282" y="6356351"/>
            <a:ext cx="1231446" cy="364162"/>
          </a:xfrm>
        </p:spPr>
        <p:txBody>
          <a:bodyPr/>
          <a:lstStyle>
            <a:lvl1pPr algn="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228" y="6356351"/>
            <a:ext cx="707571" cy="364162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451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CF0ADC2-03DA-C1B2-4E44-44A846F9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571" y="6183088"/>
            <a:ext cx="6800211" cy="495299"/>
          </a:xfrm>
        </p:spPr>
        <p:txBody>
          <a:bodyPr>
            <a:noAutofit/>
          </a:bodyPr>
          <a:lstStyle>
            <a:lvl1pPr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9499BBA-DF86-CACC-7E66-1BC3557E2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sisältöä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449369-040D-DA8F-BC32-67C4A1FC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8C7785-E96C-4915-E791-B1239DF3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EFCE9C-F690-FCB9-8192-B0B5481D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056715C-2651-5B8A-05E6-F48782E4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129085-A295-0A6E-94FC-47D277F0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59320E-18D8-AEB2-AD42-5D2A9F728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, vinjetti ja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5630" y="6176735"/>
            <a:ext cx="1445067" cy="365125"/>
          </a:xfrm>
        </p:spPr>
        <p:txBody>
          <a:bodyPr/>
          <a:lstStyle>
            <a:lvl1pPr algn="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7917" y="6176735"/>
            <a:ext cx="673554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01683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4401683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21647B9-5E69-D268-3BC9-167E49B2B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2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44221" y="6176735"/>
            <a:ext cx="1201476" cy="365125"/>
          </a:xfrm>
        </p:spPr>
        <p:txBody>
          <a:bodyPr/>
          <a:lstStyle>
            <a:lvl1pPr algn="l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029" y="6176735"/>
            <a:ext cx="673554" cy="365125"/>
          </a:xfrm>
        </p:spPr>
        <p:txBody>
          <a:bodyPr/>
          <a:lstStyle>
            <a:lvl1pPr algn="l">
              <a:defRPr/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029" y="987424"/>
            <a:ext cx="4739628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3029" y="2552700"/>
            <a:ext cx="473962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E52B0A-0B78-653F-234B-9DFCD3134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80526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6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C7BA447-1873-C592-EA63-3630F2CCF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988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506028D9-AF11-D8ED-D5DD-848D162F8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3916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91E238C5-4CAF-A5F3-215C-1AB18F2F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501269-DCCB-1198-DC48-AFCD0D68C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6A33BC-36D7-37FB-0D9B-A57B5CDF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FF3C920-4211-0212-CE5E-86D9879EFB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6BBC7A-A3EC-A24E-FE2A-8823EC15C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34847"/>
            <a:ext cx="10515600" cy="2387600"/>
          </a:xfrm>
        </p:spPr>
        <p:txBody>
          <a:bodyPr anchor="b">
            <a:noAutofit/>
          </a:bodyPr>
          <a:lstStyle>
            <a:lvl1pPr algn="l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EC84191-B64F-D254-9CA4-556654B1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29353"/>
            <a:ext cx="9144000" cy="165576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CA18CF-59CD-C41F-27D4-1372AB18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787155-4AE0-C5D3-8624-BA1CD7B6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D2015E6-056E-C3CC-F4DD-3292C8A1D2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E3FDB-5A91-9FE7-E1CF-8661BB54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66294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F83CDA-9B65-CBB3-DC54-DDAD189B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568"/>
            <a:ext cx="6629400" cy="39383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FCD1834-E29F-04F3-2A61-ED7D727E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4A9A965-CB67-49B2-C46F-482126CD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D387F9-3A79-2453-9068-0CCA1A743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CBDAE-1288-D085-31EA-BED9CDD5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73943"/>
            <a:ext cx="9923236" cy="2080532"/>
          </a:xfrm>
        </p:spPr>
        <p:txBody>
          <a:bodyPr anchor="b">
            <a:normAutofit/>
          </a:bodyPr>
          <a:lstStyle>
            <a:lvl1pPr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E0D286-6933-F4F2-8F3F-27A1153AD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5E4B719-D3AF-4730-40A0-0AC35D67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17B9B39-FF83-B0CE-8032-5A1F6E0F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FD494A-292C-5386-DF9F-CA0C7809A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9041"/>
            <a:ext cx="1583792" cy="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F0A95-B2F9-E246-E0B1-5B6C7320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F45936-2F7D-4260-EEC0-5DDB3A343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E79118-46DF-C04A-893A-035FADEEE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2FAB98D5-5B02-600B-193E-F48322BF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7561F51-59D3-6548-A656-8CD90B1A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D8DBD2E-0591-8FAB-ECDB-DC209F256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97F22-0AE3-F8C0-18C3-718CDA6B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790702-2AFC-FD99-3CF5-BCD4DBF1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22A76D-6CCA-51E5-87E9-C8132C4D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E5C278-5B8C-AB75-EC46-D30E8090C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2D66A3-9DC1-696F-6D5B-E86CD429D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87B6E4F-C729-BA99-179F-009531E4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84B2C9D-1B47-2DB9-F571-70027041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91BA62-0BDD-E8E0-1E6C-E6E1ABEC2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15AAC-2A9E-06C1-7F33-135BC76D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0529" cy="1325563"/>
          </a:xfrm>
        </p:spPr>
        <p:txBody>
          <a:bodyPr>
            <a:no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8CFE43AC-2331-392E-B364-1EB4F13D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5BDACEF-1E4C-EE54-A86C-7F8707A9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09C4BF-2872-222F-A08A-EA53E4ED7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F4A9E1-CADD-5282-0053-4A59C3F24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6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001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E2E6E3-D8CD-96E5-EEFB-D7347DBE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DF8075-5D79-C9DB-6488-A7558887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580783-332B-12B8-6E62-53A75BA12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2995AC-F008-1E4B-9263-D2B18A52AAEA}" type="datetimeFigureOut">
              <a:rPr lang="fi-FI" smtClean="0"/>
              <a:pPr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E995EC-EE78-8382-02AB-CC15E3AF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9579D0-C8D7-1BFD-58EB-E0BB4139B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5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5" r:id="rId9"/>
    <p:sldLayoutId id="2147483664" r:id="rId10"/>
    <p:sldLayoutId id="2147483667" r:id="rId11"/>
    <p:sldLayoutId id="2147483657" r:id="rId12"/>
    <p:sldLayoutId id="2147483662" r:id="rId13"/>
    <p:sldLayoutId id="2147483672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048DE6-E9C7-6821-56FE-74B870BC8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/>
              <a:t>Kulttuuri- ja viriketoiminta osana asiakkaiden mielekästä arkea toimintamalli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9781FC-3FE0-EF08-5D5E-2380DC4FC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Ikäpalveluiden johtotiimi 19.11.2024</a:t>
            </a:r>
          </a:p>
          <a:p>
            <a:r>
              <a:rPr lang="fi-FI" sz="1800" dirty="0"/>
              <a:t>Sanna Luokkamäki, palvelualuepäällikkö</a:t>
            </a:r>
          </a:p>
          <a:p>
            <a:r>
              <a:rPr lang="fi-FI" sz="1800" dirty="0"/>
              <a:t>Susanna Lempiäinen, kehittämisasiantuntija</a:t>
            </a:r>
          </a:p>
        </p:txBody>
      </p:sp>
    </p:spTree>
    <p:extLst>
      <p:ext uri="{BB962C8B-B14F-4D97-AF65-F5344CB8AC3E}">
        <p14:creationId xmlns:p14="http://schemas.microsoft.com/office/powerpoint/2010/main" val="67272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859393A-5C5E-4205-831C-FC6AF7D9A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75" y="0"/>
            <a:ext cx="859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5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2A5CC60-3A55-4902-88FB-F04439A1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23" y="6169754"/>
            <a:ext cx="7323101" cy="495299"/>
          </a:xfrm>
        </p:spPr>
        <p:txBody>
          <a:bodyPr/>
          <a:lstStyle/>
          <a:p>
            <a:r>
              <a:rPr lang="fi-FI" dirty="0"/>
              <a:t>Toimintamallin laadullinen vaikutusten arviointi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FC27D2E5-E197-4E0F-98F3-953648637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30542"/>
              </p:ext>
            </p:extLst>
          </p:nvPr>
        </p:nvGraphicFramePr>
        <p:xfrm>
          <a:off x="385893" y="79186"/>
          <a:ext cx="11593585" cy="60083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0933">
                  <a:extLst>
                    <a:ext uri="{9D8B030D-6E8A-4147-A177-3AD203B41FA5}">
                      <a16:colId xmlns:a16="http://schemas.microsoft.com/office/drawing/2014/main" val="1939918350"/>
                    </a:ext>
                  </a:extLst>
                </a:gridCol>
                <a:gridCol w="4640301">
                  <a:extLst>
                    <a:ext uri="{9D8B030D-6E8A-4147-A177-3AD203B41FA5}">
                      <a16:colId xmlns:a16="http://schemas.microsoft.com/office/drawing/2014/main" val="4134025134"/>
                    </a:ext>
                  </a:extLst>
                </a:gridCol>
                <a:gridCol w="6132351">
                  <a:extLst>
                    <a:ext uri="{9D8B030D-6E8A-4147-A177-3AD203B41FA5}">
                      <a16:colId xmlns:a16="http://schemas.microsoft.com/office/drawing/2014/main" val="1032738103"/>
                    </a:ext>
                  </a:extLst>
                </a:gridCol>
              </a:tblGrid>
              <a:tr h="944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i-FI" sz="14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Kohde-ryhmä</a:t>
                      </a:r>
                      <a:endParaRPr lang="fi-FI" sz="14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LÄHTÖTILANTEEN HAASTEET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(mihin asioihin toimintamallilla haetaan ratkaisua)</a:t>
                      </a:r>
                      <a:endParaRPr lang="fi-FI" sz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RATKAISUT JA VAIKUTUKSET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Asiakkaan mielekästä arkea tukevat selkeät toimintamallit ja työkalut</a:t>
                      </a:r>
                      <a:endParaRPr lang="fi-FI" sz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37779919"/>
                  </a:ext>
                </a:extLst>
              </a:tr>
              <a:tr h="15057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fi-FI" sz="1100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fi-FI" sz="11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ASIAKAS</a:t>
                      </a:r>
                      <a:endParaRPr lang="fi-FI" sz="11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 vert="vert270"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endParaRPr lang="fi-FI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Ikäihmisten tarve ja oikeus psyykkisen, fyysisen ja sosiaalisen elämänlaadun kohentamiseksi ja yksinäisyyden tunteen vähentämiseksi.</a:t>
                      </a:r>
                      <a:endParaRPr lang="fi-FI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Kulttuuriset oikeudet eivät täysin ja yhdenvertaisesti toteudu ikääntyneiden palveluissa</a:t>
                      </a:r>
                      <a:endParaRPr lang="fi-FI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Kulttuuritoiminta ei välttämättä ole ollut yksilöllistä</a:t>
                      </a:r>
                      <a:endParaRPr lang="fi-FI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fi-FI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Yksilöllinen huoneentaulu </a:t>
                      </a: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tukee asiakkaiden kulttuuristen oikeuksien toteutumista. Täytetty Elämän puu kertoo henkilökunnalle lisää asukkaasta, jolloin hlökunta voi ohjata asukasta esim. sopivaan ryhmätoimintaan</a:t>
                      </a:r>
                      <a:endParaRPr lang="fi-FI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Kulttuuriohjaaja</a:t>
                      </a: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opastaa ja tarjoaa työkaluja asiakkaiden yksilöllisen kulttuurin huomiointiin työpajojen ja koulutuksen avulla sekä ohjaa ja koordinoi kulttuuri- ja virikevastaavien verkostoa.  </a:t>
                      </a:r>
                      <a:endParaRPr lang="fi-FI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Kulttuuri- ja virikevastaavien verkosto </a:t>
                      </a: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huolehtii asiakkaille järjestettävästä toiminnasta aktiivisesti ja yhdenvertaisesti </a:t>
                      </a:r>
                      <a:endParaRPr lang="fi-F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85750811"/>
                  </a:ext>
                </a:extLst>
              </a:tr>
              <a:tr h="14718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fi-FI" sz="1100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fi-FI" sz="11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TYÖNTEKIJÄ</a:t>
                      </a:r>
                      <a:endParaRPr lang="fi-FI" sz="11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 vert="vert270"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endParaRPr lang="fi-FI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Kulttuuritoiminta nähdään hoitotyöstä irrallisena osiona</a:t>
                      </a:r>
                      <a:endParaRPr lang="fi-FI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Kaikille ei ole selkeää, mitä kulttuuritoiminnalla tarkoitetaan ja miten monimuotoisesti asiakkaan mielekästä arkea voidaan tukea</a:t>
                      </a:r>
                      <a:endParaRPr lang="fi-FI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Kaikilla ei ole osaamista, halua tai uskallusta toteuttaa kulttuuritoimintaa</a:t>
                      </a:r>
                      <a:endParaRPr lang="fi-FI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Roolit eivät ole selkeitä kulttuuritoiminnan toteuttamisessa</a:t>
                      </a:r>
                      <a:endParaRPr lang="fi-FI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fi-FI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Työntekijöillä tukena asiakkaiden huoneentaulut ja työkalupakki,</a:t>
                      </a: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jossa on tietoa ja vinkkejä kulttuurihyvinvoinnin edistämiseen arjen työssä</a:t>
                      </a:r>
                      <a:endParaRPr lang="fi-FI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Henkilöstön perehdytysohjelmaan </a:t>
                      </a: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sisällytetään kulttuurisen hyvinvoinnin edistämisosio</a:t>
                      </a:r>
                      <a:endParaRPr lang="fi-FI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Viikko- ja vuosisuunnitelmat </a:t>
                      </a: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tukevat toiminnan järjestämistä systemaattisesti</a:t>
                      </a:r>
                      <a:endParaRPr lang="fi-FI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Työntekijät pystyvät ja saavat hyödyntää omia kiinnostuksen kohteita ja harrastuksia oman työn toteuttamisessa</a:t>
                      </a:r>
                      <a:endParaRPr lang="fi-FI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Kulttuuri- ja virikevastaavien verkosto </a:t>
                      </a: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sekä kulttuuriohjaaja tukevat muita työntekijöitä mielekkään arjen turvaamisessa</a:t>
                      </a:r>
                      <a:endParaRPr lang="fi-F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23220156"/>
                  </a:ext>
                </a:extLst>
              </a:tr>
              <a:tr h="13297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fi-FI" sz="1100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fi-FI" sz="11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ORGANISAATIO</a:t>
                      </a:r>
                      <a:endParaRPr lang="fi-FI" sz="11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 vert="vert270"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endParaRPr lang="fi-FI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Laatusuosituksen mukainen palvelu liittyen kulttuurihyvinvoinnin ja mielen hyvinvoinnin edistämiseen ei täysin toteudu </a:t>
                      </a:r>
                      <a:endParaRPr lang="fi-FI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Asukkaat ja omaiset toivoneet asiakastyytyväisyyskyselyissä lisää kulttuuri- ja viriketoimintaa.</a:t>
                      </a:r>
                      <a:endParaRPr lang="fi-FI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Kulttuurityö ja sosiaalisen toimintakyvyn ylläpito osana palveluita toteutuu vaihtelevasti eri yksiköissä</a:t>
                      </a:r>
                      <a:endParaRPr lang="fi-FI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fi-FI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Kulttuuritoiminnalle on sovittu yhtenäiset toimintatavat ja yhteiset työkalut</a:t>
                      </a: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jotka tukevat ja edistävät laatusuosituksen ja lain mukaisten palveluiden toteuttamista, palvelun laatua ja asiakastyytyväisyyttä</a:t>
                      </a:r>
                      <a:endParaRPr lang="fi-FI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Kulttuuriohjaaja ja kulttuuri- ja virikevastaavien verkosto koordinoivat ja seuraavat kulttuurityön ja asiakkaiden kulttuuristen oikeuksien toteutumista yhdenvertaisesti</a:t>
                      </a: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i-FI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19216816"/>
                  </a:ext>
                </a:extLst>
              </a:tr>
              <a:tr h="7453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fi-FI" sz="105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fi-FI" sz="105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MUUT TOIMIJAT</a:t>
                      </a:r>
                    </a:p>
                  </a:txBody>
                  <a:tcPr marL="59739" marR="59739" marT="0" marB="0" vert="vert270"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endParaRPr lang="fi-FI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Kulttuuripalvelua ja viriketoimintaa tuottavat järjestöt/yhteisöt eivät löydä kanavia toiminnan järjestämiselle</a:t>
                      </a:r>
                      <a:endParaRPr lang="fi-FI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Toiminta ei ole systemaattista/säännöllistä eri yksiköissä</a:t>
                      </a:r>
                      <a:endParaRPr lang="fi-FI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fi-FI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Luodaan rakenne, joka tukee yhteydenpitoa järjestöjen ja muiden kulttuuritoimintaa tarjoavien yhteisöjen kanssa.</a:t>
                      </a:r>
                      <a:endParaRPr lang="fi-FI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Toimivan ja säännöllinen yhteistyö tukee kulttuuritoiminnan toteutumista.</a:t>
                      </a:r>
                      <a:endParaRPr lang="fi-F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9" marR="59739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3232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59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loisat väri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FF00"/>
      </a:accent1>
      <a:accent2>
        <a:srgbClr val="ED0E93"/>
      </a:accent2>
      <a:accent3>
        <a:srgbClr val="00008B"/>
      </a:accent3>
      <a:accent4>
        <a:srgbClr val="FFBB00"/>
      </a:accent4>
      <a:accent5>
        <a:srgbClr val="005900"/>
      </a:accent5>
      <a:accent6>
        <a:srgbClr val="22ABE0"/>
      </a:accent6>
      <a:hlink>
        <a:srgbClr val="669A66"/>
      </a:hlink>
      <a:folHlink>
        <a:srgbClr val="22AB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oisa Blank.potx" id="{63DF7A76-7620-4893-B5D4-9B22D95FD330}" vid="{4940F0B5-A117-444D-B8C2-42D754AE806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135BEF86CE4984DA69A786C2447BE37" ma:contentTypeVersion="10" ma:contentTypeDescription="Luo uusi asiakirja." ma:contentTypeScope="" ma:versionID="ef9d0cbb0070a851883ef20bc493f5a0">
  <xsd:schema xmlns:xsd="http://www.w3.org/2001/XMLSchema" xmlns:xs="http://www.w3.org/2001/XMLSchema" xmlns:p="http://schemas.microsoft.com/office/2006/metadata/properties" xmlns:ns2="7b345b9a-a7e8-4ac8-a277-947bea3ae930" xmlns:ns3="8edfc1ac-4a53-423c-aefa-d2bd5c84ae44" targetNamespace="http://schemas.microsoft.com/office/2006/metadata/properties" ma:root="true" ma:fieldsID="250737b7b470a6721bdcccd4142907f8" ns2:_="" ns3:_="">
    <xsd:import namespace="7b345b9a-a7e8-4ac8-a277-947bea3ae930"/>
    <xsd:import namespace="8edfc1ac-4a53-423c-aefa-d2bd5c84ae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45b9a-a7e8-4ac8-a277-947bea3ae9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fc1ac-4a53-423c-aefa-d2bd5c84ae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49B82B-8105-4C18-B21C-1D3E7476F3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09F0B-61E6-4157-96B5-DFB974B024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345b9a-a7e8-4ac8-a277-947bea3ae930"/>
    <ds:schemaRef ds:uri="8edfc1ac-4a53-423c-aefa-d2bd5c84a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0091C5-3EA3-430C-8322-4104578E08FA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8edfc1ac-4a53-423c-aefa-d2bd5c84ae44"/>
    <ds:schemaRef ds:uri="7b345b9a-a7e8-4ac8-a277-947bea3ae930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</TotalTime>
  <Words>347</Words>
  <Application>Microsoft Office PowerPoint</Application>
  <PresentationFormat>Laajakuva</PresentationFormat>
  <Paragraphs>52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Symbol</vt:lpstr>
      <vt:lpstr>Office-teema</vt:lpstr>
      <vt:lpstr>Kulttuuri- ja viriketoiminta osana asiakkaiden mielekästä arkea toimintamalli </vt:lpstr>
      <vt:lpstr>PowerPoint-esitys</vt:lpstr>
      <vt:lpstr>Toimintamallin laadullinen vaikutusten arviointi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Lempiäinen Susanna</dc:creator>
  <cp:lastModifiedBy>Lempiäinen Susanna</cp:lastModifiedBy>
  <cp:revision>6</cp:revision>
  <dcterms:created xsi:type="dcterms:W3CDTF">2024-11-14T08:24:10Z</dcterms:created>
  <dcterms:modified xsi:type="dcterms:W3CDTF">2024-11-28T06:25:19Z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295cc1-d279-42ac-ab4d-3b0f4fece050_Enabled">
    <vt:lpwstr>true</vt:lpwstr>
  </property>
  <property fmtid="{D5CDD505-2E9C-101B-9397-08002B2CF9AE}" pid="3" name="MSIP_Label_a7295cc1-d279-42ac-ab4d-3b0f4fece050_SetDate">
    <vt:lpwstr>2022-12-09T07:09:47Z</vt:lpwstr>
  </property>
  <property fmtid="{D5CDD505-2E9C-101B-9397-08002B2CF9AE}" pid="4" name="MSIP_Label_a7295cc1-d279-42ac-ab4d-3b0f4fece050_Method">
    <vt:lpwstr>Standard</vt:lpwstr>
  </property>
  <property fmtid="{D5CDD505-2E9C-101B-9397-08002B2CF9AE}" pid="5" name="MSIP_Label_a7295cc1-d279-42ac-ab4d-3b0f4fece050_Name">
    <vt:lpwstr>FUJITSU-RESTRICTED​</vt:lpwstr>
  </property>
  <property fmtid="{D5CDD505-2E9C-101B-9397-08002B2CF9AE}" pid="6" name="MSIP_Label_a7295cc1-d279-42ac-ab4d-3b0f4fece050_SiteId">
    <vt:lpwstr>a19f121d-81e1-4858-a9d8-736e267fd4c7</vt:lpwstr>
  </property>
  <property fmtid="{D5CDD505-2E9C-101B-9397-08002B2CF9AE}" pid="7" name="MSIP_Label_a7295cc1-d279-42ac-ab4d-3b0f4fece050_ActionId">
    <vt:lpwstr>b34b57c3-61b1-43fb-a768-23f23df1eef7</vt:lpwstr>
  </property>
  <property fmtid="{D5CDD505-2E9C-101B-9397-08002B2CF9AE}" pid="8" name="MSIP_Label_a7295cc1-d279-42ac-ab4d-3b0f4fece050_ContentBits">
    <vt:lpwstr>0</vt:lpwstr>
  </property>
  <property fmtid="{D5CDD505-2E9C-101B-9397-08002B2CF9AE}" pid="9" name="ContentTypeId">
    <vt:lpwstr>0x010100D135BEF86CE4984DA69A786C2447BE37</vt:lpwstr>
  </property>
</Properties>
</file>