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256" r:id="rId6"/>
    <p:sldId id="257" r:id="rId7"/>
    <p:sldId id="258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EE9"/>
    <a:srgbClr val="FFE5E5"/>
    <a:srgbClr val="FFC5B3"/>
    <a:srgbClr val="FEB7A4"/>
    <a:srgbClr val="3B54BC"/>
    <a:srgbClr val="000C4A"/>
    <a:srgbClr val="EFF2FA"/>
    <a:srgbClr val="FEF7F4"/>
    <a:srgbClr val="FFFCFA"/>
    <a:srgbClr val="00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78" autoAdjust="0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11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0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3FDDA91-8391-A64B-92A0-B85BE57035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472A70-F52D-E745-BEC4-FA75195C1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B4052-C213-C641-A147-E372D208F7C3}" type="datetimeFigureOut">
              <a:rPr lang="fi-FI" smtClean="0">
                <a:latin typeface="Arial" panose="020B0604020202020204" pitchFamily="34" charset="0"/>
              </a:rPr>
              <a:t>19.11.2024</a:t>
            </a:fld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E94B31-E715-AD4B-851E-17F05C6BE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D0FD0CE-02CD-4E45-B2C3-44865384D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CB0CE-2571-E540-ABD8-9D20C7D01C86}" type="slidenum">
              <a:rPr lang="fi-FI" smtClean="0">
                <a:latin typeface="Arial" panose="020B0604020202020204" pitchFamily="34" charset="0"/>
              </a:rPr>
              <a:t>‹#›</a:t>
            </a:fld>
            <a:endParaRPr lang="fi-FI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221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A9502C-F7D5-D243-B53B-BD30A3E863CD}" type="datetimeFigureOut">
              <a:rPr lang="fi-FI" smtClean="0"/>
              <a:pPr/>
              <a:t>19.11.2024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9F6D52D-210E-2F42-8E94-1710D799A8B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8812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pohjoispohjanmaanhyvinvointialue/" TargetMode="External"/><Relationship Id="rId13" Type="http://schemas.openxmlformats.org/officeDocument/2006/relationships/image" Target="../media/image41.svg"/><Relationship Id="rId3" Type="http://schemas.openxmlformats.org/officeDocument/2006/relationships/image" Target="../media/image34.png"/><Relationship Id="rId7" Type="http://schemas.openxmlformats.org/officeDocument/2006/relationships/image" Target="../media/image37.svg"/><Relationship Id="rId12" Type="http://schemas.openxmlformats.org/officeDocument/2006/relationships/image" Target="../media/image40.png"/><Relationship Id="rId2" Type="http://schemas.openxmlformats.org/officeDocument/2006/relationships/hyperlink" Target="https://www.facebook.com/pohjoispohjanmaanhyvinvointialue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hyperlink" Target="https://www.youtube.com/channel/UCJ0KCcnJBh26_uO0XBvHd0g" TargetMode="External"/><Relationship Id="rId5" Type="http://schemas.openxmlformats.org/officeDocument/2006/relationships/hyperlink" Target="https://www.instagram.com/pohde_fi/" TargetMode="External"/><Relationship Id="rId10" Type="http://schemas.openxmlformats.org/officeDocument/2006/relationships/image" Target="../media/image39.svg"/><Relationship Id="rId4" Type="http://schemas.openxmlformats.org/officeDocument/2006/relationships/image" Target="../media/image35.svg"/><Relationship Id="rId9" Type="http://schemas.openxmlformats.org/officeDocument/2006/relationships/image" Target="../media/image38.png"/><Relationship Id="rId1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de logo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6BB57461-E3E1-2F49-B6DF-4B59085E2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20897" y="2224048"/>
            <a:ext cx="4302083" cy="1973897"/>
          </a:xfrm>
          <a:prstGeom prst="rect">
            <a:avLst/>
          </a:prstGeom>
        </p:spPr>
      </p:pic>
      <p:sp>
        <p:nvSpPr>
          <p:cNvPr id="11" name="Alatunnisteen paikkamerkki 11">
            <a:extLst>
              <a:ext uri="{FF2B5EF4-FFF2-40B4-BE49-F238E27FC236}">
                <a16:creationId xmlns:a16="http://schemas.microsoft.com/office/drawing/2014/main" id="{5326C6C2-19F9-5E4F-AC32-35322C519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978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1823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FBA1795-2D78-6243-B83D-5CD869E2D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10515600" cy="371889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466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,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DE95E59-4670-DE4F-AC61-DA85114D1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39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ilman viiva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6562"/>
            <a:ext cx="9141823" cy="96473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6521"/>
            <a:ext cx="10515600" cy="432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706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ilman viivaa, tumm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6000"/>
            <a:ext cx="9140400" cy="964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35200"/>
            <a:ext cx="10515600" cy="4320000"/>
          </a:xfrm>
          <a:prstGeom prst="rect">
            <a:avLst/>
          </a:prstGeo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ECA2F7-CCC7-C941-A264-7A177D5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0F440E-8CB7-1649-9F3C-214BB257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22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4C8A3E56-2AEA-454E-8881-57A2B83F3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2F6D48-3573-CA42-9758-9CB7A8AD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00DF563E-B13C-B943-85FA-F3E23AE8A9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762679B-B9BC-5E48-9818-4598D45975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4056" y="1547813"/>
            <a:ext cx="6161332" cy="4313238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F78E5C-2CE2-4945-82A1-8C11AF5A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72D04E-9FB9-1744-99AE-2592694B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teksti ja kaavio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49674E88-8AF0-B64D-A779-F7D04B9CB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547813"/>
            <a:ext cx="4044827" cy="1496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E1B4F66-EEDF-DC47-BA87-414DBCD68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3215076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9763C4C9-F2E7-4C45-BEAE-FF133AD1F8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429000"/>
            <a:ext cx="4044827" cy="2439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726EE141-E3DB-7843-BE01-750FBD2503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97230" y="1547813"/>
            <a:ext cx="6163200" cy="431323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i-FI" noProof="0" dirty="0"/>
              <a:t>Lisää kaavio napsauttamalla kuvaketta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A207633-F761-9347-A050-3724999C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30D09C-810E-8747-BF4F-487E3AE1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32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38650429-6599-9849-B8B7-AF89295AF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29963" cy="1445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napsauttamalla.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0360EB-3014-EC49-8EE7-423AAA1BCC7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2109650"/>
            <a:ext cx="5220000" cy="4067312"/>
          </a:xfrm>
          <a:prstGeom prst="rect">
            <a:avLst/>
          </a:prstGeom>
          <a:solidFill>
            <a:srgbClr val="FDEEE9"/>
          </a:solidFill>
        </p:spPr>
        <p:txBody>
          <a:bodyPr lIns="251999" tIns="180000" rIns="251999" b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757219-CD75-CA4D-8FF0-538181691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09649"/>
            <a:ext cx="5220000" cy="4067313"/>
          </a:xfrm>
          <a:prstGeom prst="rect">
            <a:avLst/>
          </a:prstGeom>
          <a:solidFill>
            <a:srgbClr val="EFF2FA"/>
          </a:solidFill>
        </p:spPr>
        <p:txBody>
          <a:bodyPr lIns="216000" tIns="144000" rIns="216000" bIns="144000" anchor="t"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tekstiä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A2F8FC-1F12-C047-94A1-F2AF07FB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F6044-7D3F-0B4B-AFE9-372237F0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16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, isolla kuvapaik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0831A71-A2F8-5B49-B6CF-89BE9C54A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4998DC57-4AA4-B94E-AEFE-A15078521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67417FE-A5F9-9445-8C44-2D3B82D50F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5E1D3E0-E066-DF48-B9BA-853A9C6980B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84998" y="0"/>
            <a:ext cx="5207001" cy="6857997"/>
          </a:xfrm>
          <a:prstGeom prst="rect">
            <a:avLst/>
          </a:prstGeom>
          <a:solidFill>
            <a:srgbClr val="FDEEE9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 dirty="0"/>
              <a:t>Lisää kuva napsauttamalla kuvaketta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4352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1 lääk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3CEEAE62-3569-B64E-9A2A-D9AACEAC9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0F3BD7B6-6515-894C-8E95-0FB576929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A310C77D-9586-ED4D-B213-5F322B4B12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Mieslääkäri jolla on yllään suojapäähine, hengityssuojain ja suojakäsineet. Käsissään hänellä on toimenpiteeseen tarvittavia esineitä">
            <a:extLst>
              <a:ext uri="{FF2B5EF4-FFF2-40B4-BE49-F238E27FC236}">
                <a16:creationId xmlns:a16="http://schemas.microsoft.com/office/drawing/2014/main" id="{08A93443-382E-3E4D-B1D1-F2DB712D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CB39477-FA92-1241-B9E6-C807F3A77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41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2 sairaanhoita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tsikko 1">
            <a:extLst>
              <a:ext uri="{FF2B5EF4-FFF2-40B4-BE49-F238E27FC236}">
                <a16:creationId xmlns:a16="http://schemas.microsoft.com/office/drawing/2014/main" id="{25F3E70A-07E1-F747-A45A-63DF413CF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A1CC649-B0A8-EA46-85B2-257C12C5C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9C2ACCD5-5103-A649-8ACB-E0763027BD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Sairaanhoitajan asussa olevalla naisella on yllään kasvomaski. Nainen tutkii tutkimushuoneessa laitetta">
            <a:extLst>
              <a:ext uri="{FF2B5EF4-FFF2-40B4-BE49-F238E27FC236}">
                <a16:creationId xmlns:a16="http://schemas.microsoft.com/office/drawing/2014/main" id="{3D3A585F-EB3B-DA6A-40FB-D3644E0A2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44" name="Dian numeron paikkamerkki 5">
            <a:extLst>
              <a:ext uri="{FF2B5EF4-FFF2-40B4-BE49-F238E27FC236}">
                <a16:creationId xmlns:a16="http://schemas.microsoft.com/office/drawing/2014/main" id="{C50EF18D-BA39-A24E-8A1B-767C3183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9" name="Kuva 38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826EEF09-B775-6E43-AE5B-50455E0293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8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de logo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53C54ABD-7B5A-9E40-977A-E323EA5BC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20897" y="2224048"/>
            <a:ext cx="4302083" cy="1973896"/>
          </a:xfrm>
          <a:prstGeom prst="rect">
            <a:avLst/>
          </a:prstGeom>
        </p:spPr>
      </p:pic>
      <p:sp>
        <p:nvSpPr>
          <p:cNvPr id="9" name="Alatunnisteen paikkamerkki 11">
            <a:extLst>
              <a:ext uri="{FF2B5EF4-FFF2-40B4-BE49-F238E27FC236}">
                <a16:creationId xmlns:a16="http://schemas.microsoft.com/office/drawing/2014/main" id="{E9A19E71-AB95-9E42-8D0F-94529B67F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4392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3 hammaslääkä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Hammaslääkärin sinisessä työasussa oleva nainen on laittamassa ylleen kasvomaskia">
            <a:extLst>
              <a:ext uri="{FF2B5EF4-FFF2-40B4-BE49-F238E27FC236}">
                <a16:creationId xmlns:a16="http://schemas.microsoft.com/office/drawing/2014/main" id="{77305359-7AF7-5DC9-AD38-0869A4DC8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3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4 laitoshuol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356A68D-864F-C94A-8345-7B45D4086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EA198E4-6D45-594E-9549-2BBBDE34C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C03661E2-48F8-DF4D-AF34-87CB7F26D3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Työasussa oleva henkilö vaihtaa vuodeosastolla lakanoita.">
            <a:extLst>
              <a:ext uri="{FF2B5EF4-FFF2-40B4-BE49-F238E27FC236}">
                <a16:creationId xmlns:a16="http://schemas.microsoft.com/office/drawing/2014/main" id="{D6479ABE-2272-4B0D-9BCA-58B4B3E5B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E5843CB-9462-694E-932F-F4F20D01CD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59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5 etäyht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BC3C1208-3503-7048-A353-2518FBD6D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B524F016-63E5-334E-920B-5D3DB7F4A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0969D4A5-06C8-E741-BB04-6CC4D86C2A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Mies istuu kuulokemikrofoni päässään työpisteensä ääressä. Miehen katse on tietokoneen ruudulle päin.">
            <a:extLst>
              <a:ext uri="{FF2B5EF4-FFF2-40B4-BE49-F238E27FC236}">
                <a16:creationId xmlns:a16="http://schemas.microsoft.com/office/drawing/2014/main" id="{93A3ACE5-5906-61AC-4A3E-EBEF9390A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3" name="Kuva 1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31A9E7E8-C211-584F-BD5E-6E0E2FFA5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6 kahvitau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9BD304D6-A777-8F47-9B0D-23952DD09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5507E5B-CA90-F644-9FE9-D8C6A7E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80CFBFC9-FF58-8E45-AA06-605DBE728A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Punaisessa asussa oleva vaaleahiuksinen nainen istuu kahvipöydän ääressä. Naisella on kädessään vaaleanpunainen kahvikuppi.">
            <a:extLst>
              <a:ext uri="{FF2B5EF4-FFF2-40B4-BE49-F238E27FC236}">
                <a16:creationId xmlns:a16="http://schemas.microsoft.com/office/drawing/2014/main" id="{C1282AFA-41BC-30D9-5789-410502B46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2A96CE3-88E8-4745-BF12-0B95FF24C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3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7 ensiho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44AC4509-5977-E345-8EB6-65D6A94E8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F3A76D7-99D7-CE49-861F-40897CB93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15996A24-9CBA-2345-932E-4A6753E674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Ensihoitaja istuu ambulanssissa kuljettajan paikalla.">
            <a:extLst>
              <a:ext uri="{FF2B5EF4-FFF2-40B4-BE49-F238E27FC236}">
                <a16:creationId xmlns:a16="http://schemas.microsoft.com/office/drawing/2014/main" id="{DE37F0E8-23B1-9A78-4195-D0162E48E1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4181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49BDB782-1193-3742-8F13-23306B535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5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8 pelastusto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CC5F4815-0FC2-2C43-BCA6-5666DF2C3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868EA0B2-634E-CE49-9F5D-1FDC89C65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D9B71F2D-59AC-B84A-B534-F11BCC559C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Kaksi pelastustoimen asuihin pukeutunutta miestä tarkastelee ulkona päätelaitetta ambulanssin vieressä.">
            <a:extLst>
              <a:ext uri="{FF2B5EF4-FFF2-40B4-BE49-F238E27FC236}">
                <a16:creationId xmlns:a16="http://schemas.microsoft.com/office/drawing/2014/main" id="{C5104231-8129-24E3-5A92-CEBF754E9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5" name="Kuva 14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676D332F-A990-0346-83AB-2D60A2C65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38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09 pelas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98A5BEC0-5537-E449-8217-4C0D9D6F9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EA44EE94-A4D4-994A-B56B-A78EE54F4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FB9CB4F6-9188-3745-A966-CF077978E0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Palomies kävelee työvaatteet päällä alas rakennuksen portaita.">
            <a:extLst>
              <a:ext uri="{FF2B5EF4-FFF2-40B4-BE49-F238E27FC236}">
                <a16:creationId xmlns:a16="http://schemas.microsoft.com/office/drawing/2014/main" id="{C0FE8F71-3C63-929C-6855-872851085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Kuva 10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9BFEEED7-2C0F-F644-8E51-6F906D062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2400" y="457308"/>
            <a:ext cx="1431531" cy="5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2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0 sauvakävelij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32892213-4502-D347-9147-A46D908D5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B46D8505-0747-2940-91ED-8D2C303F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22D38D7A-B28E-E546-BA9D-FABDF4B4A3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Ikääntynyt pariskunta sauvakävelee ulkona ulkoiluvaatteet yllään.">
            <a:extLst>
              <a:ext uri="{FF2B5EF4-FFF2-40B4-BE49-F238E27FC236}">
                <a16:creationId xmlns:a16="http://schemas.microsoft.com/office/drawing/2014/main" id="{3F437CA6-257C-6852-23E6-F3C34E9F0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4" name="Kuva 3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2FAD5D47-C491-C69B-9C90-BC2E9751F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5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1 odotus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7" name="Kuva 6" descr="Nainen istuu odotusaulassa kasvomaski kasvoillaan. Naisella on kädessään puhelin.">
            <a:extLst>
              <a:ext uri="{FF2B5EF4-FFF2-40B4-BE49-F238E27FC236}">
                <a16:creationId xmlns:a16="http://schemas.microsoft.com/office/drawing/2014/main" id="{281CF97B-1D8F-3D0C-6911-A14C0C027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6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2 nainen ja la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7" name="Kuva 6" descr="Nainen suukottaa sylissään olevaa pientä vauvaa poskelle. Nainen ja vauva ovat ulkona ulkovaatteissaan.">
            <a:extLst>
              <a:ext uri="{FF2B5EF4-FFF2-40B4-BE49-F238E27FC236}">
                <a16:creationId xmlns:a16="http://schemas.microsoft.com/office/drawing/2014/main" id="{2AD5D353-F6DD-62AA-8246-AD1917021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otsikoll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3264591D-0987-5043-B3E5-F75FEB12F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201" y="968079"/>
            <a:ext cx="2743200" cy="1258645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4AD1F491-B2AE-8B4F-9D31-FE8101FB3E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DDD967B5-6AA8-274C-9602-BD0516D67B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FAEDC2-5040-6946-90A6-BD17B1A73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247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3 nuori tyt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Nuori pitkähiuksinen tyttö, jolla on yllään vaalea ulkoilutakki ja vaalea pipo. Taustalla näkyy toinen henkilö ja koira.">
            <a:extLst>
              <a:ext uri="{FF2B5EF4-FFF2-40B4-BE49-F238E27FC236}">
                <a16:creationId xmlns:a16="http://schemas.microsoft.com/office/drawing/2014/main" id="{689F9AF3-432C-7316-888D-B5DF01E58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5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4 keski-ikäinen m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Keski-ikäinen mies istuu ulkona urheilukentän katsomossa. Miehen takana istuu kaksi naista.">
            <a:extLst>
              <a:ext uri="{FF2B5EF4-FFF2-40B4-BE49-F238E27FC236}">
                <a16:creationId xmlns:a16="http://schemas.microsoft.com/office/drawing/2014/main" id="{EAB76F2E-0EE5-D096-4611-C393B64A8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97BB33EE-4804-D045-6760-377384DED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5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5 seni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7" name="Kuva 6" descr="Ikääntynyt mies tervehtii ulko-ovella toista henkilöä.">
            <a:extLst>
              <a:ext uri="{FF2B5EF4-FFF2-40B4-BE49-F238E27FC236}">
                <a16:creationId xmlns:a16="http://schemas.microsoft.com/office/drawing/2014/main" id="{A3B60E5B-FC39-0DA7-303B-4F2DF6608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6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6 henkilö pyörätuoli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Nainen istuu ulkona pyörätuolissa. Hän katsoo toista henkilöä, joka on kyykyssä pyörätuolin vierellä.">
            <a:extLst>
              <a:ext uri="{FF2B5EF4-FFF2-40B4-BE49-F238E27FC236}">
                <a16:creationId xmlns:a16="http://schemas.microsoft.com/office/drawing/2014/main" id="{EABF0953-1B95-0839-C047-B4657D9C0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7 hoitohenkilös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Kaksi naista ja kaksi miestä seisoo sairaalan työasuissa sairaalan käytävällä">
            <a:extLst>
              <a:ext uri="{FF2B5EF4-FFF2-40B4-BE49-F238E27FC236}">
                <a16:creationId xmlns:a16="http://schemas.microsoft.com/office/drawing/2014/main" id="{B12704D8-09D4-4ABE-1156-09C02AF0C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4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8 leikkauss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Kaksi leikkaussalin työasuissa olevaa henkilöä työskentelee leikkaussalissa.">
            <a:extLst>
              <a:ext uri="{FF2B5EF4-FFF2-40B4-BE49-F238E27FC236}">
                <a16:creationId xmlns:a16="http://schemas.microsoft.com/office/drawing/2014/main" id="{B46D0781-D83D-7490-6474-392AA71CF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840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59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19 lelun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3" name="Kuva 2" descr="Kuvassa iso lelunalle istuu sohvalla henkilön vieressä">
            <a:extLst>
              <a:ext uri="{FF2B5EF4-FFF2-40B4-BE49-F238E27FC236}">
                <a16:creationId xmlns:a16="http://schemas.microsoft.com/office/drawing/2014/main" id="{B9499908-D25C-0792-8464-C8970D92E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1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0FB33F0D-A129-EBA0-470E-26F815E9B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98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20 kä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17B85782-90DD-B14A-B993-5399D434B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35409"/>
            <a:ext cx="5580981" cy="202542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85E3018-929C-E64E-A98D-82153AE75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682067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90CC4BA5-D6F8-8644-B050-4D16357CD3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918828"/>
            <a:ext cx="5580982" cy="31708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tekstiä napsauttamalla</a:t>
            </a:r>
          </a:p>
        </p:txBody>
      </p:sp>
      <p:pic>
        <p:nvPicPr>
          <p:cNvPr id="4" name="Kuva 3" descr="Sinisessä työasussa oleva henkilö pitää kädestä sairaalan vaatteissa ja sairaalavuoteessa olevaa henkilöä.">
            <a:extLst>
              <a:ext uri="{FF2B5EF4-FFF2-40B4-BE49-F238E27FC236}">
                <a16:creationId xmlns:a16="http://schemas.microsoft.com/office/drawing/2014/main" id="{752A273B-E0D2-14C0-7D1D-829438897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86016" y="0"/>
            <a:ext cx="5205984" cy="68580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00" y="6301946"/>
            <a:ext cx="2743200" cy="26500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9630" y="6301946"/>
            <a:ext cx="2743201" cy="2650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3" name="Kuva 2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5C7524D-2F6D-D6EB-1BA9-C9B86C7BD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2400" y="457200"/>
            <a:ext cx="143268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6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di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4">
            <a:extLst>
              <a:ext uri="{FF2B5EF4-FFF2-40B4-BE49-F238E27FC236}">
                <a16:creationId xmlns:a16="http://schemas.microsoft.com/office/drawing/2014/main" id="{943FF810-2A0D-9E6F-4665-5C29C076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204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dia, tumm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4">
            <a:extLst>
              <a:ext uri="{FF2B5EF4-FFF2-40B4-BE49-F238E27FC236}">
                <a16:creationId xmlns:a16="http://schemas.microsoft.com/office/drawing/2014/main" id="{F2962B29-F8C3-B1E9-D6DC-273CA58B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427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otsikolla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2C844AB-B1C1-0049-A983-EFFB78A64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968079"/>
            <a:ext cx="2743200" cy="1258644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F3F567F2-DFA0-7342-A517-B30E0F86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86856"/>
            <a:ext cx="10515599" cy="151262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708DA77-106A-1545-B652-F00D52186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486399"/>
            <a:ext cx="10515599" cy="4417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70B581A1-4E6F-044B-BDD3-EF881978B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838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bg>
      <p:bgPr>
        <a:gradFill flip="none" rotWithShape="1"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81972-9CD0-8444-9782-AFD9D3BD9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308"/>
            <a:ext cx="9148354" cy="14452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Kiitos!</a:t>
            </a:r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D466EC9-ABD3-B149-B714-4998F2BF1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399" y="2037712"/>
            <a:ext cx="89877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6E5B9-D87A-2546-976B-F366A08F69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11053"/>
            <a:ext cx="7228114" cy="32109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fi-FI" noProof="0" dirty="0"/>
              <a:t>Etunimi Sukunimi</a:t>
            </a:r>
          </a:p>
          <a:p>
            <a:pPr lvl="0"/>
            <a:r>
              <a:rPr lang="fi-FI" noProof="0" dirty="0"/>
              <a:t>Titteli</a:t>
            </a:r>
          </a:p>
          <a:p>
            <a:pPr lvl="0"/>
            <a:r>
              <a:rPr lang="fi-FI" noProof="0" dirty="0"/>
              <a:t>etunimi.sukunimi@pohde.fi</a:t>
            </a:r>
          </a:p>
          <a:p>
            <a:pPr lvl="0"/>
            <a:r>
              <a:rPr lang="fi-FI" noProof="0" dirty="0"/>
              <a:t>puh. 040 123 4567</a:t>
            </a:r>
          </a:p>
          <a:p>
            <a:pPr lvl="0"/>
            <a:r>
              <a:rPr lang="fi-FI" noProof="0" dirty="0"/>
              <a:t>www.pohde.fi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DF0F09B0-C135-8441-A213-D7C97C7A9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30538"/>
            <a:ext cx="12192000" cy="927462"/>
          </a:xfrm>
          <a:prstGeom prst="rect">
            <a:avLst/>
          </a:prstGeom>
          <a:solidFill>
            <a:srgbClr val="FFC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0" name="Kuva 19">
            <a:hlinkClick r:id="rId2"/>
            <a:extLst>
              <a:ext uri="{FF2B5EF4-FFF2-40B4-BE49-F238E27FC236}">
                <a16:creationId xmlns:a16="http://schemas.microsoft.com/office/drawing/2014/main" id="{E15239DD-1607-3E46-82E2-EAE56C76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461" y="6268732"/>
            <a:ext cx="964714" cy="339240"/>
          </a:xfrm>
          <a:prstGeom prst="rect">
            <a:avLst/>
          </a:prstGeom>
        </p:spPr>
      </p:pic>
      <p:pic>
        <p:nvPicPr>
          <p:cNvPr id="14" name="Kuva 13">
            <a:hlinkClick r:id="rId5"/>
            <a:extLst>
              <a:ext uri="{FF2B5EF4-FFF2-40B4-BE49-F238E27FC236}">
                <a16:creationId xmlns:a16="http://schemas.microsoft.com/office/drawing/2014/main" id="{029D9743-125E-2549-BF76-2755A400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9741" y="6268732"/>
            <a:ext cx="985916" cy="339240"/>
          </a:xfrm>
          <a:prstGeom prst="rect">
            <a:avLst/>
          </a:prstGeom>
        </p:spPr>
      </p:pic>
      <p:pic>
        <p:nvPicPr>
          <p:cNvPr id="19" name="Kuva 18">
            <a:hlinkClick r:id="rId8"/>
            <a:extLst>
              <a:ext uri="{FF2B5EF4-FFF2-40B4-BE49-F238E27FC236}">
                <a16:creationId xmlns:a16="http://schemas.microsoft.com/office/drawing/2014/main" id="{D17FF000-2A70-544B-88F3-3CA190915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4223" y="6268732"/>
            <a:ext cx="890505" cy="339240"/>
          </a:xfrm>
          <a:prstGeom prst="rect">
            <a:avLst/>
          </a:prstGeom>
        </p:spPr>
      </p:pic>
      <p:pic>
        <p:nvPicPr>
          <p:cNvPr id="7" name="Kuva 6">
            <a:hlinkClick r:id="rId11"/>
            <a:extLst>
              <a:ext uri="{FF2B5EF4-FFF2-40B4-BE49-F238E27FC236}">
                <a16:creationId xmlns:a16="http://schemas.microsoft.com/office/drawing/2014/main" id="{3A20B241-B8BA-4D4C-8215-4D2C5439D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63294" y="6268732"/>
            <a:ext cx="890506" cy="339240"/>
          </a:xfrm>
          <a:prstGeom prst="rect">
            <a:avLst/>
          </a:prstGeom>
        </p:spPr>
      </p:pic>
      <p:pic>
        <p:nvPicPr>
          <p:cNvPr id="12" name="Kuva 11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FD106746-9AE6-DB46-AB9B-615B3D075E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nainen ja lap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78D99C3E-D1D3-1A4D-B31A-7795EBE4B1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FC4CAA-3762-0741-BEDF-669A8DD6C2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907" y="701270"/>
            <a:ext cx="5187891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5" name="Alaotsikko 2">
            <a:extLst>
              <a:ext uri="{FF2B5EF4-FFF2-40B4-BE49-F238E27FC236}">
                <a16:creationId xmlns:a16="http://schemas.microsoft.com/office/drawing/2014/main" id="{8C887873-4F87-2A43-AC08-A4485D93E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5907" y="4415481"/>
            <a:ext cx="5187891" cy="1512620"/>
          </a:xfrm>
          <a:prstGeom prst="rect">
            <a:avLst/>
          </a:prstGeom>
        </p:spPr>
        <p:txBody>
          <a:bodyPr wrap="square"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9" name="Alatunnisteen paikkamerkki 2">
            <a:extLst>
              <a:ext uri="{FF2B5EF4-FFF2-40B4-BE49-F238E27FC236}">
                <a16:creationId xmlns:a16="http://schemas.microsoft.com/office/drawing/2014/main" id="{CCB7DB9F-C6CE-9D48-9DE8-D65830F9D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91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senio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614ADDEE-C348-A142-BF12-7CA2A231D7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65909" y="701270"/>
            <a:ext cx="5187890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7C659608-FF5A-0844-A355-6655849CCB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65909" y="4415481"/>
            <a:ext cx="5187889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3" name="Alatunnisteen paikkamerkki 2">
            <a:extLst>
              <a:ext uri="{FF2B5EF4-FFF2-40B4-BE49-F238E27FC236}">
                <a16:creationId xmlns:a16="http://schemas.microsoft.com/office/drawing/2014/main" id="{AF40C8C8-4519-E742-B15A-B2C6B99E5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14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dia hoitaj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CCE18DF3-DFDC-4344-ACB0-5D28152D43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505" y="413842"/>
            <a:ext cx="1729831" cy="793687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7FBF0D9-3C18-4F49-AE80-ECD3F72441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1" y="701270"/>
            <a:ext cx="5257798" cy="34231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EA21B6E0-7688-DE4C-9620-189C75DE1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4415481"/>
            <a:ext cx="5257797" cy="15126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ts val="226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  <p:sp>
        <p:nvSpPr>
          <p:cNvPr id="10" name="Alatunnisteen paikkamerkki 2">
            <a:extLst>
              <a:ext uri="{FF2B5EF4-FFF2-40B4-BE49-F238E27FC236}">
                <a16:creationId xmlns:a16="http://schemas.microsoft.com/office/drawing/2014/main" id="{1E356BC5-6FBE-BB4E-B8B8-390D9894A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52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,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728308"/>
            <a:ext cx="10515600" cy="1361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alaotsikko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371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, tumma">
    <p:bg>
      <p:bgPr>
        <a:gradFill>
          <a:gsLst>
            <a:gs pos="0">
              <a:schemeClr val="bg2">
                <a:tint val="98000"/>
                <a:satMod val="130000"/>
                <a:shade val="90000"/>
                <a:lumMod val="103000"/>
              </a:schemeClr>
            </a:gs>
            <a:gs pos="51000">
              <a:schemeClr val="bg2">
                <a:shade val="63000"/>
                <a:satMod val="12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10FBD-37BC-5B4D-9101-AF15A4C79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noProof="0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560B92-38D9-5B43-894E-78E5D1B0D0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28308"/>
            <a:ext cx="10515600" cy="13613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Lisää alaotsikko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424149-35E0-3A46-BE72-260A2AF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33A877-3F3A-6C4F-88FC-9A4D79FBA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598" y="6301946"/>
            <a:ext cx="2743201" cy="265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10000"/>
                    <a:lumOff val="9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Kuva 9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A828BCD1-8843-5448-9D4D-DD9A55866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2431" y="457308"/>
            <a:ext cx="1428260" cy="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5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Pohjois-Pohjanmaan hyvinvointialueen logo, jossa tekstit Pohde ja Pohjois-Pohjanmaan hyvinvointialue. Tekstien vasemmalla puolella kaksi pienempää ja kolme suurempaa sinisävyistä tähtikuviota.">
            <a:extLst>
              <a:ext uri="{FF2B5EF4-FFF2-40B4-BE49-F238E27FC236}">
                <a16:creationId xmlns:a16="http://schemas.microsoft.com/office/drawing/2014/main" id="{5A740146-1687-0847-A20F-74F66D5FB6BF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rcRect/>
          <a:stretch/>
        </p:blipFill>
        <p:spPr>
          <a:xfrm>
            <a:off x="10289160" y="457308"/>
            <a:ext cx="1431531" cy="533984"/>
          </a:xfrm>
          <a:prstGeom prst="rect">
            <a:avLst/>
          </a:prstGeom>
        </p:spPr>
      </p:pic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777E7021-BAAB-2A47-82BA-8EC72340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8354" cy="1528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F21A97-5FC2-2F4C-B06C-A30D520C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11053"/>
            <a:ext cx="10515600" cy="37202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D76C636-3E1B-3E4B-A36F-31573F7B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1946"/>
            <a:ext cx="27432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>
                <a:solidFill>
                  <a:schemeClr val="accent5"/>
                </a:solidFill>
              </a:defRPr>
            </a:lvl1pPr>
          </a:lstStyle>
          <a:p>
            <a:fld id="{3CCEC50A-EC5D-6049-A135-EB130C1E40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C1678FEA-B54B-2843-957C-94862608B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1946"/>
            <a:ext cx="4114800" cy="265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97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0" r:id="rId2"/>
    <p:sldLayoutId id="2147483696" r:id="rId3"/>
    <p:sldLayoutId id="2147483713" r:id="rId4"/>
    <p:sldLayoutId id="2147483711" r:id="rId5"/>
    <p:sldLayoutId id="2147483658" r:id="rId6"/>
    <p:sldLayoutId id="2147483714" r:id="rId7"/>
    <p:sldLayoutId id="2147483651" r:id="rId8"/>
    <p:sldLayoutId id="2147483675" r:id="rId9"/>
    <p:sldLayoutId id="2147483650" r:id="rId10"/>
    <p:sldLayoutId id="2147483676" r:id="rId11"/>
    <p:sldLayoutId id="2147483725" r:id="rId12"/>
    <p:sldLayoutId id="2147483734" r:id="rId13"/>
    <p:sldLayoutId id="2147483657" r:id="rId14"/>
    <p:sldLayoutId id="2147483654" r:id="rId15"/>
    <p:sldLayoutId id="2147483652" r:id="rId16"/>
    <p:sldLayoutId id="2147483686" r:id="rId17"/>
    <p:sldLayoutId id="2147483680" r:id="rId18"/>
    <p:sldLayoutId id="2147483664" r:id="rId19"/>
    <p:sldLayoutId id="2147483697" r:id="rId20"/>
    <p:sldLayoutId id="2147483698" r:id="rId21"/>
    <p:sldLayoutId id="2147483700" r:id="rId22"/>
    <p:sldLayoutId id="2147483701" r:id="rId23"/>
    <p:sldLayoutId id="2147483733" r:id="rId24"/>
    <p:sldLayoutId id="2147483703" r:id="rId25"/>
    <p:sldLayoutId id="2147483704" r:id="rId26"/>
    <p:sldLayoutId id="2147483699" r:id="rId27"/>
    <p:sldLayoutId id="2147483705" r:id="rId28"/>
    <p:sldLayoutId id="2147483726" r:id="rId29"/>
    <p:sldLayoutId id="2147483727" r:id="rId30"/>
    <p:sldLayoutId id="2147483717" r:id="rId31"/>
    <p:sldLayoutId id="2147483730" r:id="rId32"/>
    <p:sldLayoutId id="2147483729" r:id="rId33"/>
    <p:sldLayoutId id="2147483728" r:id="rId34"/>
    <p:sldLayoutId id="2147483721" r:id="rId35"/>
    <p:sldLayoutId id="2147483722" r:id="rId36"/>
    <p:sldLayoutId id="2147483731" r:id="rId37"/>
    <p:sldLayoutId id="2147483655" r:id="rId38"/>
    <p:sldLayoutId id="2147483724" r:id="rId39"/>
    <p:sldLayoutId id="2147483707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5600" indent="-165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65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03FACF9-8269-0108-B984-7A0431E64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564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D0C4E8-AD62-A0DC-4648-8D64A5A3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35" y="-722621"/>
            <a:ext cx="9141823" cy="1445241"/>
          </a:xfrm>
        </p:spPr>
        <p:txBody>
          <a:bodyPr/>
          <a:lstStyle/>
          <a:p>
            <a:r>
              <a:rPr lang="fi-FI" dirty="0"/>
              <a:t>Päihdetyön prosessi</a:t>
            </a:r>
          </a:p>
        </p:txBody>
      </p:sp>
      <p:pic>
        <p:nvPicPr>
          <p:cNvPr id="36" name="Sisällön paikkamerkki 35">
            <a:extLst>
              <a:ext uri="{FF2B5EF4-FFF2-40B4-BE49-F238E27FC236}">
                <a16:creationId xmlns:a16="http://schemas.microsoft.com/office/drawing/2014/main" id="{D2050A96-5835-4A74-B320-BE8D480BB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8330" y="6150790"/>
            <a:ext cx="2143926" cy="609837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3B5F2-5D9F-F6C4-6DCE-661FD728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EC50A-EC5D-6049-A135-EB130C1E40A7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350A78-E8A3-065F-1FB5-60D34D945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7B09CE53-8137-46E8-B689-0F5A56529449}"/>
              </a:ext>
            </a:extLst>
          </p:cNvPr>
          <p:cNvSpPr/>
          <p:nvPr/>
        </p:nvSpPr>
        <p:spPr>
          <a:xfrm>
            <a:off x="1393794" y="1500327"/>
            <a:ext cx="1784412" cy="2485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Yhteydenotto palveluohjaukseen</a:t>
            </a:r>
          </a:p>
          <a:p>
            <a:pPr algn="ctr"/>
            <a:r>
              <a:rPr lang="fi-FI" sz="1100" dirty="0"/>
              <a:t>Joko asiakkaan tai ammattilaisen toimesta</a:t>
            </a:r>
          </a:p>
          <a:p>
            <a:pPr algn="ctr"/>
            <a:endParaRPr lang="fi-FI" sz="1100" dirty="0"/>
          </a:p>
          <a:p>
            <a:pPr algn="ctr"/>
            <a:r>
              <a:rPr lang="fi-FI" sz="1100" dirty="0"/>
              <a:t>Kysymyspatteriston perusteella herää huoli päihteidenkäytöstä tai muusta </a:t>
            </a:r>
            <a:r>
              <a:rPr lang="fi-FI" sz="1100" dirty="0" err="1"/>
              <a:t>riippuvuusproplematiikasta</a:t>
            </a:r>
            <a:endParaRPr lang="fi-FI" sz="1100" dirty="0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CB024302-ACA8-438C-8246-C701F0635CC6}"/>
              </a:ext>
            </a:extLst>
          </p:cNvPr>
          <p:cNvSpPr/>
          <p:nvPr/>
        </p:nvSpPr>
        <p:spPr>
          <a:xfrm>
            <a:off x="3689412" y="1500327"/>
            <a:ext cx="1491449" cy="1819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Kutsutaan koolle verkosto johon myös päihdetyöntekijä mukaan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56D8F97A-72F3-4815-B7A1-D452F6B85F24}"/>
              </a:ext>
            </a:extLst>
          </p:cNvPr>
          <p:cNvSpPr/>
          <p:nvPr/>
        </p:nvSpPr>
        <p:spPr>
          <a:xfrm>
            <a:off x="6258757" y="2325950"/>
            <a:ext cx="45719" cy="84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98D5D85C-4A31-481B-B2FF-6F4A2DE09B4B}"/>
              </a:ext>
            </a:extLst>
          </p:cNvPr>
          <p:cNvSpPr/>
          <p:nvPr/>
        </p:nvSpPr>
        <p:spPr>
          <a:xfrm>
            <a:off x="5821235" y="1500327"/>
            <a:ext cx="1189906" cy="1819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Verkostotapaamisen keskustelun perusteella ei syytä päihdetyön aloittamiselle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68CC9DC-A6F8-4A3F-BC74-AE37463FE150}"/>
              </a:ext>
            </a:extLst>
          </p:cNvPr>
          <p:cNvSpPr/>
          <p:nvPr/>
        </p:nvSpPr>
        <p:spPr>
          <a:xfrm>
            <a:off x="7859697" y="1495888"/>
            <a:ext cx="1577266" cy="1660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Ei </a:t>
            </a:r>
            <a:r>
              <a:rPr lang="fi-FI" sz="1100" dirty="0" err="1"/>
              <a:t>jatkotyöskentelyn</a:t>
            </a:r>
            <a:r>
              <a:rPr lang="fi-FI" sz="1100" dirty="0"/>
              <a:t> tarvetta</a:t>
            </a:r>
          </a:p>
          <a:p>
            <a:pPr algn="ctr"/>
            <a:r>
              <a:rPr lang="fi-FI" sz="1100" dirty="0"/>
              <a:t>Asiakkuus päättyy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BE43E06F-C914-4B3D-BA4F-BDCA30902B19}"/>
              </a:ext>
            </a:extLst>
          </p:cNvPr>
          <p:cNvSpPr/>
          <p:nvPr/>
        </p:nvSpPr>
        <p:spPr>
          <a:xfrm>
            <a:off x="1199933" y="4336550"/>
            <a:ext cx="1429305" cy="171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err="1"/>
              <a:t>Päihdetyönyekijä</a:t>
            </a:r>
            <a:r>
              <a:rPr lang="fi-FI" sz="1100" dirty="0"/>
              <a:t> vie </a:t>
            </a:r>
            <a:r>
              <a:rPr lang="fi-FI" sz="1100" dirty="0" err="1"/>
              <a:t>case,n</a:t>
            </a:r>
            <a:r>
              <a:rPr lang="fi-FI" sz="1100" dirty="0"/>
              <a:t> omaan työryhmään missä asiakkaalle määritellään omahoitaja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42E620F1-0070-4411-93D3-BD5045957352}"/>
              </a:ext>
            </a:extLst>
          </p:cNvPr>
          <p:cNvSpPr/>
          <p:nvPr/>
        </p:nvSpPr>
        <p:spPr>
          <a:xfrm>
            <a:off x="2937616" y="4255653"/>
            <a:ext cx="1730406" cy="1855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Omahoitaja tekee alkuhaastattelun ja hoitosuunnitelman.</a:t>
            </a:r>
          </a:p>
          <a:p>
            <a:pPr algn="ctr"/>
            <a:r>
              <a:rPr lang="fi-FI" sz="1100" dirty="0"/>
              <a:t>Alaikäisen ollessa kyseessä hoitosuunnitelma laaditaan yhteistyössä lapsen hoidosta vastaavan hoitajan kanssa</a:t>
            </a:r>
            <a:r>
              <a:rPr lang="fi-FI" sz="1200" dirty="0"/>
              <a:t>. 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45BFE3CC-C63E-4470-93A1-4A443D3C2578}"/>
              </a:ext>
            </a:extLst>
          </p:cNvPr>
          <p:cNvSpPr/>
          <p:nvPr/>
        </p:nvSpPr>
        <p:spPr>
          <a:xfrm>
            <a:off x="4984254" y="4407372"/>
            <a:ext cx="1464763" cy="1686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Yksilölliset omahoitaja</a:t>
            </a:r>
          </a:p>
          <a:p>
            <a:pPr algn="ctr"/>
            <a:r>
              <a:rPr lang="fi-FI" sz="1100" dirty="0"/>
              <a:t>keskustelut n. 5 krt.</a:t>
            </a:r>
          </a:p>
          <a:p>
            <a:pPr algn="ctr"/>
            <a:r>
              <a:rPr lang="fi-FI" sz="1100" dirty="0"/>
              <a:t>Alaikäisen kohdalla kaksi työparikäyntiä lapsen hoidosta vastaavan hoitajan kanssa.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99D0198E-4D90-4883-B0BC-4C3F1392F49C}"/>
              </a:ext>
            </a:extLst>
          </p:cNvPr>
          <p:cNvSpPr/>
          <p:nvPr/>
        </p:nvSpPr>
        <p:spPr>
          <a:xfrm>
            <a:off x="6740868" y="4270693"/>
            <a:ext cx="1242824" cy="1855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Verkosto</a:t>
            </a:r>
          </a:p>
          <a:p>
            <a:pPr algn="ctr"/>
            <a:r>
              <a:rPr lang="fi-FI" sz="1100" dirty="0"/>
              <a:t>tapaaminen muiden toimijoiden kanssa , jossa sovitaan </a:t>
            </a:r>
            <a:r>
              <a:rPr lang="fi-FI" sz="1100" dirty="0" err="1"/>
              <a:t>jatotoimenpiteistä</a:t>
            </a:r>
            <a:r>
              <a:rPr lang="fi-FI" sz="1200" dirty="0"/>
              <a:t>.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A1FA2544-7BEE-489F-9486-53BA82A5D6FD}"/>
              </a:ext>
            </a:extLst>
          </p:cNvPr>
          <p:cNvSpPr/>
          <p:nvPr/>
        </p:nvSpPr>
        <p:spPr>
          <a:xfrm>
            <a:off x="8342421" y="4228061"/>
            <a:ext cx="1464762" cy="1883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Mikäli jatkohoidon tarvetta täysi-ikäisen kyseessä ollessa: Lääkärin konsultaatio ja uuden hoitosuunnitelman laatiminen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DC4CD34F-8660-4675-945C-627B136917E7}"/>
              </a:ext>
            </a:extLst>
          </p:cNvPr>
          <p:cNvSpPr/>
          <p:nvPr/>
        </p:nvSpPr>
        <p:spPr>
          <a:xfrm>
            <a:off x="10191565" y="4238139"/>
            <a:ext cx="1162233" cy="1855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/>
              <a:t>Omahoitaja</a:t>
            </a:r>
          </a:p>
          <a:p>
            <a:pPr algn="ctr"/>
            <a:r>
              <a:rPr lang="fi-FI" sz="1100" dirty="0"/>
              <a:t>käynnit jatkuu suunnitelman mukaisesti kunnes tavoitteisiin on päästy</a:t>
            </a:r>
          </a:p>
        </p:txBody>
      </p:sp>
      <p:sp>
        <p:nvSpPr>
          <p:cNvPr id="18" name="Nuoli: Oikea 17">
            <a:extLst>
              <a:ext uri="{FF2B5EF4-FFF2-40B4-BE49-F238E27FC236}">
                <a16:creationId xmlns:a16="http://schemas.microsoft.com/office/drawing/2014/main" id="{D60025F7-BA88-465A-902E-BFE3E0A61A0B}"/>
              </a:ext>
            </a:extLst>
          </p:cNvPr>
          <p:cNvSpPr/>
          <p:nvPr/>
        </p:nvSpPr>
        <p:spPr>
          <a:xfrm>
            <a:off x="3302493" y="2258569"/>
            <a:ext cx="26263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: Oikea 18">
            <a:extLst>
              <a:ext uri="{FF2B5EF4-FFF2-40B4-BE49-F238E27FC236}">
                <a16:creationId xmlns:a16="http://schemas.microsoft.com/office/drawing/2014/main" id="{25922274-9082-43D7-AA9D-00ABA29CD09A}"/>
              </a:ext>
            </a:extLst>
          </p:cNvPr>
          <p:cNvSpPr/>
          <p:nvPr/>
        </p:nvSpPr>
        <p:spPr>
          <a:xfrm>
            <a:off x="5389042" y="2194515"/>
            <a:ext cx="2624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Nuoli: Oikea 19">
            <a:extLst>
              <a:ext uri="{FF2B5EF4-FFF2-40B4-BE49-F238E27FC236}">
                <a16:creationId xmlns:a16="http://schemas.microsoft.com/office/drawing/2014/main" id="{96342744-02E3-432E-96DB-DA23A77BD695}"/>
              </a:ext>
            </a:extLst>
          </p:cNvPr>
          <p:cNvSpPr/>
          <p:nvPr/>
        </p:nvSpPr>
        <p:spPr>
          <a:xfrm>
            <a:off x="7260898" y="2167972"/>
            <a:ext cx="39061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Nuoli: Oikea 20">
            <a:extLst>
              <a:ext uri="{FF2B5EF4-FFF2-40B4-BE49-F238E27FC236}">
                <a16:creationId xmlns:a16="http://schemas.microsoft.com/office/drawing/2014/main" id="{53616665-0BC0-4591-9F45-E0455C6513DE}"/>
              </a:ext>
            </a:extLst>
          </p:cNvPr>
          <p:cNvSpPr/>
          <p:nvPr/>
        </p:nvSpPr>
        <p:spPr>
          <a:xfrm>
            <a:off x="2628098" y="4877143"/>
            <a:ext cx="2533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Nuoli: Oikea 21">
            <a:extLst>
              <a:ext uri="{FF2B5EF4-FFF2-40B4-BE49-F238E27FC236}">
                <a16:creationId xmlns:a16="http://schemas.microsoft.com/office/drawing/2014/main" id="{F996B975-C79B-4349-A029-BCBC13DA5126}"/>
              </a:ext>
            </a:extLst>
          </p:cNvPr>
          <p:cNvSpPr/>
          <p:nvPr/>
        </p:nvSpPr>
        <p:spPr>
          <a:xfrm>
            <a:off x="4654243" y="4894081"/>
            <a:ext cx="2874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Nuoli: Oikea 22">
            <a:extLst>
              <a:ext uri="{FF2B5EF4-FFF2-40B4-BE49-F238E27FC236}">
                <a16:creationId xmlns:a16="http://schemas.microsoft.com/office/drawing/2014/main" id="{F4C9EF7E-4F61-4C58-B47B-D005BA2F6A45}"/>
              </a:ext>
            </a:extLst>
          </p:cNvPr>
          <p:cNvSpPr/>
          <p:nvPr/>
        </p:nvSpPr>
        <p:spPr>
          <a:xfrm>
            <a:off x="6402431" y="4999277"/>
            <a:ext cx="288479" cy="274239"/>
          </a:xfrm>
          <a:prstGeom prst="rightArrow">
            <a:avLst>
              <a:gd name="adj1" fmla="val 50000"/>
              <a:gd name="adj2" fmla="val 53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Nuoli: Oikea 23">
            <a:extLst>
              <a:ext uri="{FF2B5EF4-FFF2-40B4-BE49-F238E27FC236}">
                <a16:creationId xmlns:a16="http://schemas.microsoft.com/office/drawing/2014/main" id="{F7D50562-4FB9-4719-AF96-C4A873BEC2FC}"/>
              </a:ext>
            </a:extLst>
          </p:cNvPr>
          <p:cNvSpPr/>
          <p:nvPr/>
        </p:nvSpPr>
        <p:spPr>
          <a:xfrm>
            <a:off x="7983692" y="4951263"/>
            <a:ext cx="3144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Nuoli: Oikea 24">
            <a:extLst>
              <a:ext uri="{FF2B5EF4-FFF2-40B4-BE49-F238E27FC236}">
                <a16:creationId xmlns:a16="http://schemas.microsoft.com/office/drawing/2014/main" id="{BAF8C50F-08BA-4998-BF5F-408D8AF602FD}"/>
              </a:ext>
            </a:extLst>
          </p:cNvPr>
          <p:cNvSpPr/>
          <p:nvPr/>
        </p:nvSpPr>
        <p:spPr>
          <a:xfrm>
            <a:off x="9786998" y="4984283"/>
            <a:ext cx="271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56279EA8-E967-43E0-BEB1-5A3866E01728}"/>
              </a:ext>
            </a:extLst>
          </p:cNvPr>
          <p:cNvCxnSpPr>
            <a:cxnSpLocks/>
          </p:cNvCxnSpPr>
          <p:nvPr/>
        </p:nvCxnSpPr>
        <p:spPr>
          <a:xfrm flipH="1">
            <a:off x="2846774" y="3431483"/>
            <a:ext cx="1616179" cy="769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DD874C41-0A95-4F40-ACEF-AAD5ADFF0923}"/>
              </a:ext>
            </a:extLst>
          </p:cNvPr>
          <p:cNvCxnSpPr>
            <a:cxnSpLocks/>
          </p:cNvCxnSpPr>
          <p:nvPr/>
        </p:nvCxnSpPr>
        <p:spPr>
          <a:xfrm flipV="1">
            <a:off x="7729049" y="3403328"/>
            <a:ext cx="331875" cy="582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37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EA7C51-0433-C10E-DD21-D90DCCB7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DFD364-DEAF-B56D-FB0B-97EB8A5FC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 dirty="0"/>
              <a:t>Antti Raappana</a:t>
            </a:r>
          </a:p>
          <a:p>
            <a:pPr lvl="0"/>
            <a:r>
              <a:rPr lang="fi-FI" dirty="0"/>
              <a:t>RRP2 hanketyöntekijä</a:t>
            </a:r>
            <a:endParaRPr lang="fi-FI" noProof="0" dirty="0"/>
          </a:p>
          <a:p>
            <a:pPr lvl="0"/>
            <a:r>
              <a:rPr lang="fi-FI" dirty="0" err="1"/>
              <a:t>Antti.raappana</a:t>
            </a:r>
            <a:r>
              <a:rPr lang="fi-FI" noProof="0" dirty="0"/>
              <a:t>@pohde.fi</a:t>
            </a:r>
          </a:p>
          <a:p>
            <a:pPr lvl="0"/>
            <a:r>
              <a:rPr lang="fi-FI" noProof="0" dirty="0"/>
              <a:t>puh. 0403185712</a:t>
            </a:r>
          </a:p>
          <a:p>
            <a:pPr lvl="0"/>
            <a:r>
              <a:rPr lang="fi-FI" noProof="0" dirty="0"/>
              <a:t>www.pohde.fi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7740996"/>
      </p:ext>
    </p:extLst>
  </p:cSld>
  <p:clrMapOvr>
    <a:masterClrMapping/>
  </p:clrMapOvr>
</p:sld>
</file>

<file path=ppt/theme/theme1.xml><?xml version="1.0" encoding="utf-8"?>
<a:theme xmlns:a="http://schemas.openxmlformats.org/drawingml/2006/main" name="POHDE teema">
  <a:themeElements>
    <a:clrScheme name="Pohde_värit">
      <a:dk1>
        <a:srgbClr val="06175E"/>
      </a:dk1>
      <a:lt1>
        <a:srgbClr val="FFFEFE"/>
      </a:lt1>
      <a:dk2>
        <a:srgbClr val="042471"/>
      </a:dk2>
      <a:lt2>
        <a:srgbClr val="FFFEFE"/>
      </a:lt2>
      <a:accent1>
        <a:srgbClr val="4B6BC8"/>
      </a:accent1>
      <a:accent2>
        <a:srgbClr val="ACB9E4"/>
      </a:accent2>
      <a:accent3>
        <a:srgbClr val="FFA98D"/>
      </a:accent3>
      <a:accent4>
        <a:srgbClr val="FFC4B2"/>
      </a:accent4>
      <a:accent5>
        <a:srgbClr val="888686"/>
      </a:accent5>
      <a:accent6>
        <a:srgbClr val="D9D8D8"/>
      </a:accent6>
      <a:hlink>
        <a:srgbClr val="4B6BC8"/>
      </a:hlink>
      <a:folHlink>
        <a:srgbClr val="9E4CA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DE esitysmalli muokattu.pptx" id="{29CE2315-71C0-4BFA-976C-6F3D906E03B3}" vid="{CFBAD627-69A0-4B5D-9AB3-FD53DE34037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8803545-8691-4b95-be08-91594e25253f" ContentTypeId="0x010100A5848389EB7ACC4CA5E3A778C972B5C8" PreviousValue="false" LastSyncTimeStamp="2022-10-26T12:25:12.48Z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3a25948668945e49549858004d4d88a xmlns="cb4b6cf5-75ed-4a36-b44a-d4264faaec1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Malli, pohja</TermName>
          <TermId xmlns="http://schemas.microsoft.com/office/infopath/2007/PartnerControls">73042aa8-ff7a-4da8-b1a6-8039a7ccd586</TermId>
        </TermInfo>
      </Terms>
    </i3a25948668945e49549858004d4d88a>
    <Vastuuhenkilö xmlns="cb4b6cf5-75ed-4a36-b44a-d4264faaec16">
      <UserInfo>
        <DisplayName>i:0#.f|membership|jenni.tolonen@pohde.fi</DisplayName>
        <AccountId>6567</AccountId>
        <AccountType/>
      </UserInfo>
    </Vastuuhenkilö>
    <gc2962f7e1724d8c9e83469255d62b41 xmlns="cb4b6cf5-75ed-4a36-b44a-d4264faaec16">
      <Terms xmlns="http://schemas.microsoft.com/office/infopath/2007/PartnerControls"/>
    </gc2962f7e1724d8c9e83469255d62b41>
    <o9c18976417347398e254bcc8488edc9 xmlns="cb4b6cf5-75ed-4a36-b44a-d4264faaec1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730d0bc0-0406-4e5a-a126-28010b2bdb50</TermId>
        </TermInfo>
      </Terms>
    </o9c18976417347398e254bcc8488edc9>
    <TaxCatchAll xmlns="d3e50268-7799-48af-83c3-9a9b063078bc">
      <Value>32</Value>
      <Value>12</Value>
    </TaxCatchAll>
    <Voimaanastumispäivä xmlns="cb4b6cf5-75ed-4a36-b44a-d4264faaec16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hde asiakirja" ma:contentTypeID="0x010100A5848389EB7ACC4CA5E3A778C972B5C800A020C1581B87E14BBC49DB35480E3856" ma:contentTypeVersion="4" ma:contentTypeDescription="Pohde asiakirjatyyppi" ma:contentTypeScope="" ma:versionID="1ff60e829ca6254d7399f32415c509bf">
  <xsd:schema xmlns:xsd="http://www.w3.org/2001/XMLSchema" xmlns:xs="http://www.w3.org/2001/XMLSchema" xmlns:p="http://schemas.microsoft.com/office/2006/metadata/properties" xmlns:ns2="cb4b6cf5-75ed-4a36-b44a-d4264faaec16" xmlns:ns3="d3e50268-7799-48af-83c3-9a9b063078bc" targetNamespace="http://schemas.microsoft.com/office/2006/metadata/properties" ma:root="true" ma:fieldsID="c315d74e55c3d4070a56b19c37907089" ns2:_="" ns3:_="">
    <xsd:import namespace="cb4b6cf5-75ed-4a36-b44a-d4264faaec16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Voimaanastumispäivä" minOccurs="0"/>
                <xsd:element ref="ns2:o9c18976417347398e254bcc8488edc9" minOccurs="0"/>
                <xsd:element ref="ns3:TaxCatchAll" minOccurs="0"/>
                <xsd:element ref="ns3:TaxCatchAllLabel" minOccurs="0"/>
                <xsd:element ref="ns2:i3a25948668945e49549858004d4d88a" minOccurs="0"/>
                <xsd:element ref="ns2:gc2962f7e1724d8c9e83469255d62b41" minOccurs="0"/>
                <xsd:element ref="ns2:Vastuuhenkilö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4b6cf5-75ed-4a36-b44a-d4264faaec16" elementFormDefault="qualified">
    <xsd:import namespace="http://schemas.microsoft.com/office/2006/documentManagement/types"/>
    <xsd:import namespace="http://schemas.microsoft.com/office/infopath/2007/PartnerControls"/>
    <xsd:element name="Voimaanastumispäivä" ma:index="8" nillable="true" ma:displayName="Voimaanastumispäivä" ma:default="" ma:format="DateOnly" ma:internalName="Voimaanastumisp_x00e4_iv_x00e4_">
      <xsd:simpleType>
        <xsd:restriction base="dms:DateTime"/>
      </xsd:simpleType>
    </xsd:element>
    <xsd:element name="o9c18976417347398e254bcc8488edc9" ma:index="9" ma:taxonomy="true" ma:internalName="o9c18976417347398e254bcc8488edc9" ma:taxonomyFieldName="Organisaatio_x0020__x002F__x0020_Toimi_x002d__x0020_tai_x0020_palvelualue" ma:displayName="Organisaatio / Toimi- tai palvelualue" ma:default="" ma:fieldId="{89c18976-4173-4739-8e25-4bcc8488edc9}" ma:taxonomyMulti="true" ma:sspId="e8803545-8691-4b95-be08-91594e25253f" ma:termSetId="56f70631-03b8-4068-95df-47f641b08d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3a25948668945e49549858004d4d88a" ma:index="13" ma:taxonomy="true" ma:internalName="i3a25948668945e49549858004d4d88a" ma:taxonomyFieldName="Sis_x00e4_lt_x00f6_tyyppi0" ma:displayName="Sisältötyyppi" ma:default="" ma:fieldId="{23a25948-6689-45e4-9549-858004d4d88a}" ma:sspId="e8803545-8691-4b95-be08-91594e25253f" ma:termSetId="da2b0888-14f9-48a6-8a68-9337fed035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2962f7e1724d8c9e83469255d62b41" ma:index="15" nillable="true" ma:taxonomy="true" ma:internalName="gc2962f7e1724d8c9e83469255d62b41" ma:taxonomyFieldName="Avainsanat" ma:displayName="Avainsanat" ma:default="" ma:fieldId="{0c2962f7-e172-4d8c-9e83-469255d62b41}" ma:taxonomyMulti="true" ma:sspId="e8803545-8691-4b95-be08-91594e25253f" ma:termSetId="5c1e0a14-c6fd-4518-953e-5c6c7041561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Vastuuhenkilö" ma:index="17" ma:displayName="Vastuuhenkilö" ma:list="UserInfo" ma:internalName="Vastuuhenkil_x00f6_0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cfd0c26-27e4-4221-8e7e-2d6201d78e22}" ma:internalName="TaxCatchAll" ma:showField="CatchAllData" ma:web="5b6ef1d5-5bcc-4299-8de8-4850768c6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7cfd0c26-27e4-4221-8e7e-2d6201d78e22}" ma:internalName="TaxCatchAllLabel" ma:readOnly="true" ma:showField="CatchAllDataLabel" ma:web="5b6ef1d5-5bcc-4299-8de8-4850768c6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CE274B-FDF9-497B-9332-1545A72AC898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5318A998-6643-4CFE-BBA6-AD243188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1E1098-2A1E-4C2B-B67B-138050075BED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d3e50268-7799-48af-83c3-9a9b063078bc"/>
    <ds:schemaRef ds:uri="cb4b6cf5-75ed-4a36-b44a-d4264faaec16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6ABA7772-7766-4F83-B4A7-1E06535330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4b6cf5-75ed-4a36-b44a-d4264faaec16"/>
    <ds:schemaRef ds:uri="d3e50268-7799-48af-83c3-9a9b06307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7963</TotalTime>
  <Words>135</Words>
  <Application>Microsoft Office PowerPoint</Application>
  <PresentationFormat>Laajakuva</PresentationFormat>
  <Paragraphs>26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5" baseType="lpstr">
      <vt:lpstr>Arial</vt:lpstr>
      <vt:lpstr>POHDE teema</vt:lpstr>
      <vt:lpstr>PowerPoint-esitys</vt:lpstr>
      <vt:lpstr>Päihdetyön prosessi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Pohde PowerPoint esityspohja</dc:title>
  <dc:subject/>
  <dc:creator>viestinta@pohde.fi</dc:creator>
  <cp:keywords/>
  <dc:description/>
  <cp:lastModifiedBy>Raappana Antti</cp:lastModifiedBy>
  <cp:revision>82</cp:revision>
  <dcterms:created xsi:type="dcterms:W3CDTF">2022-10-05T13:44:56Z</dcterms:created>
  <dcterms:modified xsi:type="dcterms:W3CDTF">2024-11-19T08:28:08Z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0x010100A5848389EB7ACC4CA5E3A778C972B5C800A020C1581B87E14BBC49DB35480E3856</vt:lpwstr>
  </property>
  <property fmtid="{D5CDD505-2E9C-101B-9397-08002B2CF9AE}" pid="3" name="Avainsanat">
    <vt:lpwstr/>
  </property>
  <property fmtid="{D5CDD505-2E9C-101B-9397-08002B2CF9AE}" pid="4" name="MediaServiceImageTags">
    <vt:lpwstr/>
  </property>
  <property fmtid="{D5CDD505-2E9C-101B-9397-08002B2CF9AE}" pid="5" name="lcf76f155ced4ddcb4097134ff3c332f">
    <vt:lpwstr/>
  </property>
  <property fmtid="{D5CDD505-2E9C-101B-9397-08002B2CF9AE}" pid="6" name="a63a59fe60094245b022b97a1c57197c">
    <vt:lpwstr/>
  </property>
  <property fmtid="{D5CDD505-2E9C-101B-9397-08002B2CF9AE}" pid="7" name="Sisältötyyppi0">
    <vt:lpwstr>12;#Malli, pohja|73042aa8-ff7a-4da8-b1a6-8039a7ccd586</vt:lpwstr>
  </property>
  <property fmtid="{D5CDD505-2E9C-101B-9397-08002B2CF9AE}" pid="8" name="c816e1581ca2435eac6a16d7d80ffe4d">
    <vt:lpwstr/>
  </property>
  <property fmtid="{D5CDD505-2E9C-101B-9397-08002B2CF9AE}" pid="9" name="Sis_x00e4_lt_x00f6_tyyppi">
    <vt:lpwstr/>
  </property>
  <property fmtid="{D5CDD505-2E9C-101B-9397-08002B2CF9AE}" pid="10" name="Organisaatio / Toimi- tai palvelualue">
    <vt:lpwstr>32;#Pohde|730d0bc0-0406-4e5a-a126-28010b2bdb50</vt:lpwstr>
  </property>
  <property fmtid="{D5CDD505-2E9C-101B-9397-08002B2CF9AE}" pid="11" name="Organisaatio">
    <vt:lpwstr/>
  </property>
  <property fmtid="{D5CDD505-2E9C-101B-9397-08002B2CF9AE}" pid="12" name="Sisältötyyppi">
    <vt:lpwstr/>
  </property>
</Properties>
</file>