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80" r:id="rId6"/>
    <p:sldId id="269" r:id="rId7"/>
    <p:sldId id="282" r:id="rId8"/>
    <p:sldId id="283" r:id="rId9"/>
    <p:sldId id="284" r:id="rId10"/>
    <p:sldId id="28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AA8"/>
    <a:srgbClr val="FBD872"/>
    <a:srgbClr val="FF6900"/>
    <a:srgbClr val="FBF8F4"/>
    <a:srgbClr val="FF6913"/>
    <a:srgbClr val="9A2323"/>
    <a:srgbClr val="0C2340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17" autoAdjust="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647484-30E3-7992-1764-1DE892A5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9E2B35-8AEC-56C1-65A5-86D1E7F4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647484-30E3-7992-1764-1DE892A5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9E2B35-8AEC-56C1-65A5-86D1E7F4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2" name="Kuva 1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CE1468D-E182-F704-2FA9-4E6ED14BEE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272" y="1115563"/>
            <a:ext cx="706624" cy="7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E802B9-D2A1-E860-C066-1CB6D9CF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69CA9D-1F7C-7998-32A4-8F21EBE0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24172C5-9113-D087-FDFC-2C7F330E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83494F-8068-233E-D6EE-45C3EFE8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1CEC58-C87E-3696-A12A-9A8E162B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707453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1CEC58-C87E-3696-A12A-9A8E162B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pic>
        <p:nvPicPr>
          <p:cNvPr id="2" name="Kuva 1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4CDCE293-1B81-1E4A-8A2A-2435845A2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1" y="1013846"/>
            <a:ext cx="706624" cy="7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303075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303075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649781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649781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453228-5D5A-1CD2-F3BD-68E4DB45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25646"/>
            <a:ext cx="5160942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C3D2B8-1AC2-DD34-6F5F-8F966C0C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6B92B3C4-5B4F-0639-BF2A-767E5E97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3B613B-BDCA-B664-C22E-C3CC4C1A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1DEACC51-DA73-00E0-2983-4DC91597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70DC37-4267-1ED3-89D6-099C5C44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3E90320C-07E1-94B3-A021-728386BD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9E023B-F467-6010-1D57-F924B99BA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814B2389-0558-89D9-E2ED-288E6648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2BB645-1868-F47B-55E9-876ED472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84119F50-3780-E4AF-4D85-1E8EE8D8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CB9705-88F8-22BC-2A30-DAC404EF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5BEAC703-FB85-581A-1C8A-BC0A4AF6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670AFD-066B-F377-FAD6-DA4B46412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795849"/>
            <a:ext cx="5160942" cy="43811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117124"/>
            <a:ext cx="5160942" cy="405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5">
            <a:extLst>
              <a:ext uri="{FF2B5EF4-FFF2-40B4-BE49-F238E27FC236}">
                <a16:creationId xmlns:a16="http://schemas.microsoft.com/office/drawing/2014/main" id="{008B3D4F-1DCD-AF5C-9632-36186746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  <p:pic>
        <p:nvPicPr>
          <p:cNvPr id="2" name="Kuva 1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29B0FDE4-E7FA-F0D3-8712-1AFB86B49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55" y="5155969"/>
            <a:ext cx="706624" cy="75462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23A8A6E-3D1B-767E-154E-6C289A2ABB2E}"/>
              </a:ext>
            </a:extLst>
          </p:cNvPr>
          <p:cNvSpPr txBox="1"/>
          <p:nvPr userDrawn="1"/>
        </p:nvSpPr>
        <p:spPr>
          <a:xfrm>
            <a:off x="4264000" y="5364006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CD2935C-9117-C28D-7405-A457A5E05A4D}"/>
              </a:ext>
            </a:extLst>
          </p:cNvPr>
          <p:cNvCxnSpPr>
            <a:cxnSpLocks/>
          </p:cNvCxnSpPr>
          <p:nvPr userDrawn="1"/>
        </p:nvCxnSpPr>
        <p:spPr>
          <a:xfrm>
            <a:off x="2986081" y="5277225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722CD84B-BCB2-D06D-EC6C-D327430A5FDE}"/>
              </a:ext>
            </a:extLst>
          </p:cNvPr>
          <p:cNvCxnSpPr>
            <a:cxnSpLocks/>
          </p:cNvCxnSpPr>
          <p:nvPr userDrawn="1"/>
        </p:nvCxnSpPr>
        <p:spPr>
          <a:xfrm>
            <a:off x="4110990" y="5277225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0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3" name="Kuva 2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396813E-36DF-51E3-66A3-09575A0EF3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1" y="514396"/>
            <a:ext cx="706624" cy="75462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DA437ED-9120-0A25-FEC1-A79A3D3603AA}"/>
              </a:ext>
            </a:extLst>
          </p:cNvPr>
          <p:cNvSpPr txBox="1"/>
          <p:nvPr userDrawn="1"/>
        </p:nvSpPr>
        <p:spPr>
          <a:xfrm>
            <a:off x="1574406" y="722433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1DD16C7-58D8-C323-C820-9239B50E5E9E}"/>
              </a:ext>
            </a:extLst>
          </p:cNvPr>
          <p:cNvCxnSpPr>
            <a:cxnSpLocks/>
          </p:cNvCxnSpPr>
          <p:nvPr userDrawn="1"/>
        </p:nvCxnSpPr>
        <p:spPr>
          <a:xfrm>
            <a:off x="1421396" y="635652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6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11" name="Kuva 10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212C09C8-55F4-675A-AFFA-8CD32B256F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1" y="514396"/>
            <a:ext cx="706624" cy="75462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80C5675-DF35-D97C-5D5C-BB3FDB205F3E}"/>
              </a:ext>
            </a:extLst>
          </p:cNvPr>
          <p:cNvSpPr txBox="1"/>
          <p:nvPr userDrawn="1"/>
        </p:nvSpPr>
        <p:spPr>
          <a:xfrm>
            <a:off x="1574406" y="722433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36EC4DE-7EF9-2852-B109-841189BA560E}"/>
              </a:ext>
            </a:extLst>
          </p:cNvPr>
          <p:cNvCxnSpPr>
            <a:cxnSpLocks/>
          </p:cNvCxnSpPr>
          <p:nvPr userDrawn="1"/>
        </p:nvCxnSpPr>
        <p:spPr>
          <a:xfrm>
            <a:off x="1421396" y="635652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57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25646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662911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b="1" dirty="0">
                <a:solidFill>
                  <a:schemeClr val="tx2"/>
                </a:solidFill>
              </a:rPr>
              <a:t>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662911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b="1" dirty="0">
                <a:solidFill>
                  <a:schemeClr val="tx2"/>
                </a:solidFill>
              </a:rPr>
              <a:t>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5" name="Kuva 4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9C2E8F4-AF60-49FE-A94A-FBCD13B614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817" y="367727"/>
            <a:ext cx="706624" cy="754629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251EBA5-A48C-8015-9110-13FEB11000C1}"/>
              </a:ext>
            </a:extLst>
          </p:cNvPr>
          <p:cNvSpPr txBox="1"/>
          <p:nvPr userDrawn="1"/>
        </p:nvSpPr>
        <p:spPr>
          <a:xfrm>
            <a:off x="8243562" y="575764"/>
            <a:ext cx="193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tx2"/>
                </a:solidFill>
              </a:rPr>
              <a:t>Pelastustoimi</a:t>
            </a:r>
            <a:endParaRPr lang="fi-FI" sz="1100" b="1" dirty="0">
              <a:solidFill>
                <a:schemeClr val="tx2"/>
              </a:solidFill>
            </a:endParaRP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611DB697-C5DE-9DCC-95FB-941FE4CC9328}"/>
              </a:ext>
            </a:extLst>
          </p:cNvPr>
          <p:cNvCxnSpPr>
            <a:cxnSpLocks/>
          </p:cNvCxnSpPr>
          <p:nvPr userDrawn="1"/>
        </p:nvCxnSpPr>
        <p:spPr>
          <a:xfrm>
            <a:off x="8090552" y="488983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80D12D6-214D-BC1F-448F-01819EF7158B}"/>
              </a:ext>
            </a:extLst>
          </p:cNvPr>
          <p:cNvCxnSpPr>
            <a:cxnSpLocks/>
          </p:cNvCxnSpPr>
          <p:nvPr userDrawn="1"/>
        </p:nvCxnSpPr>
        <p:spPr>
          <a:xfrm>
            <a:off x="9694065" y="488983"/>
            <a:ext cx="0" cy="512116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1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0" y="54903"/>
            <a:ext cx="2514998" cy="1612761"/>
          </a:xfrm>
          <a:prstGeom prst="rect">
            <a:avLst/>
          </a:prstGeom>
        </p:spPr>
      </p:pic>
      <p:pic>
        <p:nvPicPr>
          <p:cNvPr id="7" name="Kuva 6" descr="Kuva, joka sisältää kohteen tunnus, symboli, huippu, logo&#10;&#10;Kuvaus luotu automaattisesti">
            <a:extLst>
              <a:ext uri="{FF2B5EF4-FFF2-40B4-BE49-F238E27FC236}">
                <a16:creationId xmlns:a16="http://schemas.microsoft.com/office/drawing/2014/main" id="{C5CDCD86-9B84-42F0-5954-952897E508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76" y="320821"/>
            <a:ext cx="1012162" cy="108092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41180CA-7684-91FE-0944-C464F454899A}"/>
              </a:ext>
            </a:extLst>
          </p:cNvPr>
          <p:cNvSpPr txBox="1"/>
          <p:nvPr userDrawn="1"/>
        </p:nvSpPr>
        <p:spPr>
          <a:xfrm>
            <a:off x="6400801" y="648082"/>
            <a:ext cx="367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400" b="1" dirty="0">
                <a:solidFill>
                  <a:schemeClr val="tx2"/>
                </a:solidFill>
              </a:rPr>
              <a:t>Pelastustoimi</a:t>
            </a:r>
          </a:p>
        </p:txBody>
      </p:sp>
    </p:spTree>
    <p:extLst>
      <p:ext uri="{BB962C8B-B14F-4D97-AF65-F5344CB8AC3E}">
        <p14:creationId xmlns:p14="http://schemas.microsoft.com/office/powerpoint/2010/main" val="309337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6EDEF4-AC24-0727-D281-66167D29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ED63D1-AC93-2706-EE2A-CAA73C4A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30.9.2024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9EB99FE-093C-D5C4-06D6-EFA9A626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A67E82-B6E4-1CE7-F5E8-650F336E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699215"/>
            <a:ext cx="11036410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30.9.2024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91" r:id="rId6"/>
    <p:sldLayoutId id="2147483650" r:id="rId7"/>
    <p:sldLayoutId id="2147483662" r:id="rId8"/>
    <p:sldLayoutId id="2147483671" r:id="rId9"/>
    <p:sldLayoutId id="2147483676" r:id="rId10"/>
    <p:sldLayoutId id="2147483692" r:id="rId11"/>
    <p:sldLayoutId id="2147483677" r:id="rId12"/>
    <p:sldLayoutId id="2147483689" r:id="rId13"/>
    <p:sldLayoutId id="2147483664" r:id="rId14"/>
    <p:sldLayoutId id="2147483697" r:id="rId15"/>
    <p:sldLayoutId id="2147483665" r:id="rId16"/>
    <p:sldLayoutId id="2147483666" r:id="rId17"/>
    <p:sldLayoutId id="2147483668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90" r:id="rId26"/>
    <p:sldLayoutId id="2147483693" r:id="rId27"/>
    <p:sldLayoutId id="2147483669" r:id="rId28"/>
    <p:sldLayoutId id="2147483694" r:id="rId29"/>
    <p:sldLayoutId id="2147483672" r:id="rId30"/>
    <p:sldLayoutId id="2147483673" r:id="rId31"/>
    <p:sldLayoutId id="2147483674" r:id="rId32"/>
    <p:sldLayoutId id="2147483695" r:id="rId33"/>
    <p:sldLayoutId id="2147483675" r:id="rId34"/>
    <p:sldLayoutId id="2147483663" r:id="rId35"/>
    <p:sldLayoutId id="2147483654" r:id="rId36"/>
    <p:sldLayoutId id="2147483655" r:id="rId37"/>
    <p:sldLayoutId id="2147483670" r:id="rId38"/>
    <p:sldLayoutId id="2147483696" r:id="rId3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3C332-C211-51C7-632B-EECA55925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Pihlajatuvan</a:t>
            </a:r>
            <a:br>
              <a:rPr lang="fi-FI" dirty="0"/>
            </a:br>
            <a:r>
              <a:rPr lang="fi-FI" dirty="0">
                <a:solidFill>
                  <a:schemeClr val="bg2"/>
                </a:solidFill>
              </a:rPr>
              <a:t>miinanraivaajat</a:t>
            </a:r>
            <a:br>
              <a:rPr lang="fi-FI" dirty="0"/>
            </a:br>
            <a:r>
              <a:rPr lang="fi-FI" dirty="0"/>
              <a:t>- </a:t>
            </a:r>
            <a:r>
              <a:rPr lang="fi-FI" sz="7200" dirty="0"/>
              <a:t>tavoitteena työrauha</a:t>
            </a:r>
            <a:endParaRPr lang="fi-FI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DA1BC88-CC2D-85EE-0EE7-482190CC1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27.9.2024</a:t>
            </a:r>
          </a:p>
        </p:txBody>
      </p:sp>
    </p:spTree>
    <p:extLst>
      <p:ext uri="{BB962C8B-B14F-4D97-AF65-F5344CB8AC3E}">
        <p14:creationId xmlns:p14="http://schemas.microsoft.com/office/powerpoint/2010/main" val="248067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8973" y="2321781"/>
            <a:ext cx="10474054" cy="2361537"/>
          </a:xfrm>
        </p:spPr>
        <p:txBody>
          <a:bodyPr/>
          <a:lstStyle/>
          <a:p>
            <a:r>
              <a:rPr lang="fi-FI" sz="2400" b="0" dirty="0">
                <a:solidFill>
                  <a:srgbClr val="0C2340"/>
                </a:solidFill>
              </a:rPr>
              <a:t>Pihlajatupa sijaitsee Keski-Pohjanmaalla Halsuan maaseutupitäjässä. Pihlajatupa tuottaa ympärivuorokautista asumispalvelua ja päiväaikaista toimintaa kehitysvammaisille henkilöille.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4671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ECBAA8"/>
                </a:solidFill>
              </a:rPr>
              <a:t>TAVOITTEENA TYÖRAUHA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ECBAA8"/>
                </a:solidFill>
              </a:rPr>
              <a:t>Lähtökohta: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Työyhteisössä on havaittu sosiaalista toimimattomuutta ja </a:t>
            </a:r>
            <a:r>
              <a:rPr lang="fi-FI" dirty="0" err="1">
                <a:solidFill>
                  <a:schemeClr val="tx1"/>
                </a:solidFill>
              </a:rPr>
              <a:t>psykososiaalisia</a:t>
            </a:r>
            <a:r>
              <a:rPr lang="fi-FI" dirty="0">
                <a:solidFill>
                  <a:schemeClr val="tx1"/>
                </a:solidFill>
              </a:rPr>
              <a:t> kuormitustekijöitä, kunnioituksen puutetta sekä epäasiallista kohtelua. Yksikössä koetaan ettei ole toimivaa käytäntöä havaita, tunnistaa ja käsitellä haitallista kuormittumista riittävän ajoissa. Samat haasteet nousevat esille myös työhyvinvointikyselyiden vastauksissa pitkällä aikavälillä.</a:t>
            </a: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ECBAA8"/>
                </a:solidFill>
              </a:rPr>
              <a:t>Ongelma: 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Työrauhan puuttuminen.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48423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470" y="787179"/>
            <a:ext cx="5160942" cy="709992"/>
          </a:xfrm>
        </p:spPr>
        <p:txBody>
          <a:bodyPr/>
          <a:lstStyle/>
          <a:p>
            <a:r>
              <a:rPr lang="fi-FI" sz="2400" dirty="0">
                <a:solidFill>
                  <a:srgbClr val="ECBAA8"/>
                </a:solidFill>
              </a:rPr>
              <a:t>Juurisyyt, joihin valmennuksessa kiinnitetty huomioita: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470" y="2329731"/>
            <a:ext cx="5160942" cy="3847231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Raportoinnin ja tiedonkulun heikkous</a:t>
            </a:r>
          </a:p>
          <a:p>
            <a:r>
              <a:rPr lang="fi-FI" dirty="0">
                <a:solidFill>
                  <a:schemeClr val="tx1"/>
                </a:solidFill>
              </a:rPr>
              <a:t>Työnkuvien ja vastuiden epäselvyys</a:t>
            </a:r>
          </a:p>
          <a:p>
            <a:r>
              <a:rPr lang="fi-FI" dirty="0">
                <a:solidFill>
                  <a:schemeClr val="tx1"/>
                </a:solidFill>
              </a:rPr>
              <a:t>Puuteet palautteenannossa</a:t>
            </a:r>
          </a:p>
          <a:p>
            <a:r>
              <a:rPr lang="fi-FI" dirty="0">
                <a:solidFill>
                  <a:schemeClr val="tx1"/>
                </a:solidFill>
              </a:rPr>
              <a:t>Ei yhtenäisiä pelisääntöjä</a:t>
            </a:r>
          </a:p>
          <a:p>
            <a:r>
              <a:rPr lang="fi-FI" dirty="0">
                <a:solidFill>
                  <a:schemeClr val="tx1"/>
                </a:solidFill>
              </a:rPr>
              <a:t>Puutteellinen perehdytys</a:t>
            </a:r>
          </a:p>
          <a:p>
            <a:r>
              <a:rPr lang="fi-FI" dirty="0">
                <a:solidFill>
                  <a:schemeClr val="tx1"/>
                </a:solidFill>
              </a:rPr>
              <a:t>Avoimen keskustelukulttuurin puute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451" r="74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554" y="691763"/>
            <a:ext cx="5581584" cy="636105"/>
          </a:xfrm>
        </p:spPr>
        <p:txBody>
          <a:bodyPr/>
          <a:lstStyle/>
          <a:p>
            <a:r>
              <a:rPr lang="fi-FI" sz="2400" dirty="0">
                <a:solidFill>
                  <a:srgbClr val="ECBAA8"/>
                </a:solidFill>
              </a:rPr>
              <a:t>Juurisyiden pohjalta luodut lyhyen aikavälin tavoitteet ja tähänastiset PDSA-kokeilut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2281"/>
              </p:ext>
            </p:extLst>
          </p:nvPr>
        </p:nvGraphicFramePr>
        <p:xfrm>
          <a:off x="270345" y="1327869"/>
          <a:ext cx="11290852" cy="5400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22713">
                  <a:extLst>
                    <a:ext uri="{9D8B030D-6E8A-4147-A177-3AD203B41FA5}">
                      <a16:colId xmlns:a16="http://schemas.microsoft.com/office/drawing/2014/main" val="3900346901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883231297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2606949295"/>
                    </a:ext>
                  </a:extLst>
                </a:gridCol>
                <a:gridCol w="2822713">
                  <a:extLst>
                    <a:ext uri="{9D8B030D-6E8A-4147-A177-3AD203B41FA5}">
                      <a16:colId xmlns:a16="http://schemas.microsoft.com/office/drawing/2014/main" val="4107591761"/>
                    </a:ext>
                  </a:extLst>
                </a:gridCol>
              </a:tblGrid>
              <a:tr h="325556">
                <a:tc rowSpan="6">
                  <a:txBody>
                    <a:bodyPr/>
                    <a:lstStyle/>
                    <a:p>
                      <a:endParaRPr lang="fi-FI" dirty="0"/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POHJANTÄHTI-</a:t>
                      </a: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TAVOITE:</a:t>
                      </a:r>
                    </a:p>
                    <a:p>
                      <a:endParaRPr lang="fi-FI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baseline="0" dirty="0"/>
                    </a:p>
                    <a:p>
                      <a:endParaRPr lang="fi-FI" baseline="0" dirty="0"/>
                    </a:p>
                    <a:p>
                      <a:endParaRPr lang="fi-FI" baseline="0" dirty="0"/>
                    </a:p>
                    <a:p>
                      <a:endParaRPr lang="fi-FI" baseline="0" dirty="0"/>
                    </a:p>
                    <a:p>
                      <a:endParaRPr lang="fi-FI" baseline="0" dirty="0"/>
                    </a:p>
                    <a:p>
                      <a:endParaRPr lang="fi-FI" baseline="0" dirty="0"/>
                    </a:p>
                    <a:p>
                      <a:endParaRPr lang="fi-FI" baseline="0" dirty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TAVOITE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KOKEILUT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37518"/>
                  </a:ext>
                </a:extLst>
              </a:tr>
              <a:tr h="1228232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>
                          <a:solidFill>
                            <a:schemeClr val="tx1"/>
                          </a:solidFill>
                        </a:rPr>
                        <a:t>Tiedonkulun parantaminen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dirty="0"/>
                        <a:t>siirtyminen takaisin suulliseen raportointiin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dirty="0"/>
                        <a:t>Sähköinen</a:t>
                      </a:r>
                      <a:r>
                        <a:rPr lang="fi-FI" sz="1100" baseline="0" dirty="0"/>
                        <a:t> viestivihko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baseline="0" dirty="0"/>
                        <a:t>Henkilöstöasioissa sähköpostin käyttö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baseline="0" dirty="0"/>
                        <a:t>Asukastietojen päivittäminen säännöllisesti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i-FI" sz="1100" dirty="0"/>
                        <a:t>Tiedonkulku on parantunut, keinoja sekä vastuita selkeytetty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469702"/>
                  </a:ext>
                </a:extLst>
              </a:tr>
              <a:tr h="1553788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Palautteesta osa arkea</a:t>
                      </a:r>
                      <a:r>
                        <a:rPr lang="fi-FI" sz="1100" baseline="0" dirty="0"/>
                        <a:t> ja avoimen keskustelukulttuurin luominen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dirty="0"/>
                        <a:t>Soitella palautteen antoon omat ohjeensa ja tasonsa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dirty="0"/>
                        <a:t>Työvuorojen läpikäyminen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/>
                        <a:t>Asia keskusteltu henkilöstöpalaverissa, mutta käytännön arkeen siirtäminen vielä puheen tasolla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/>
                        <a:t>Henkilöstökysely ei ohjaajien käsissä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/>
                        <a:t>Vaatii kulttuurista muutosta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/>
                        <a:t>Läpikäyminen</a:t>
                      </a:r>
                      <a:r>
                        <a:rPr lang="fi-FI" sz="1100" baseline="0" dirty="0"/>
                        <a:t> vie aikaa/yksilöllinen tarve</a:t>
                      </a:r>
                      <a:endParaRPr lang="fi-FI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67682"/>
                  </a:ext>
                </a:extLst>
              </a:tr>
              <a:tr h="640832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Työnkuvat selkeämmiksi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fi-FI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Työnkuvat ja vastuualueet avattu ja kirjattu työohjeiksi</a:t>
                      </a:r>
                    </a:p>
                    <a:p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fi-FI" sz="1100" dirty="0"/>
                        <a:t>Työnkuvat</a:t>
                      </a:r>
                      <a:r>
                        <a:rPr lang="fi-FI" sz="1100" baseline="0" dirty="0"/>
                        <a:t> selkeytyneet</a:t>
                      </a:r>
                      <a:endParaRPr lang="fi-FI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6301"/>
                  </a:ext>
                </a:extLst>
              </a:tr>
              <a:tr h="577121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Yhdessä luodut pelisäännöt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dirty="0"/>
                        <a:t>Työyhteisöltä koottu ajatukset pelisäännöiksi</a:t>
                      </a:r>
                      <a:r>
                        <a:rPr lang="fi-FI" sz="1100" baseline="0" dirty="0"/>
                        <a:t> ja niistä tehty kooste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fi-FI" sz="1100" dirty="0"/>
                        <a:t>Työyhteisöllä omat, itse luodut pelisäännöt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13630"/>
                  </a:ext>
                </a:extLst>
              </a:tr>
              <a:tr h="1065454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/>
                        <a:t>Perehdyttämisen laatutakuu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fi-FI" sz="1100" dirty="0"/>
                        <a:t>Nimetty perehdytysvastaava, luodaan</a:t>
                      </a:r>
                      <a:r>
                        <a:rPr lang="fi-FI" sz="1100" baseline="0" dirty="0"/>
                        <a:t> yksikölle perehdytyskortti sekä päivitetään perehdytyskansio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/>
                        <a:t>Työtoiminnanperehdytyskortti valmis, asumisyksikössä päivittämien vielä kesken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 dirty="0"/>
                        <a:t>Työajan mahdollistaminen perehdytykselle on</a:t>
                      </a:r>
                      <a:r>
                        <a:rPr lang="fi-FI" sz="1100" baseline="0" dirty="0"/>
                        <a:t> </a:t>
                      </a:r>
                      <a:r>
                        <a:rPr lang="fi-FI" sz="1100" dirty="0"/>
                        <a:t>kiinni</a:t>
                      </a:r>
                      <a:r>
                        <a:rPr lang="fi-FI" sz="1100" baseline="0" dirty="0"/>
                        <a:t> työnantajasta</a:t>
                      </a:r>
                      <a:endParaRPr lang="fi-FI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002459"/>
                  </a:ext>
                </a:extLst>
              </a:tr>
            </a:tbl>
          </a:graphicData>
        </a:graphic>
      </p:graphicFrame>
      <p:sp>
        <p:nvSpPr>
          <p:cNvPr id="4" name="Nuoli oikealle 3"/>
          <p:cNvSpPr/>
          <p:nvPr/>
        </p:nvSpPr>
        <p:spPr>
          <a:xfrm>
            <a:off x="501163" y="2385391"/>
            <a:ext cx="2067108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Työrauhan saavuttaminen</a:t>
            </a:r>
          </a:p>
        </p:txBody>
      </p:sp>
      <p:sp>
        <p:nvSpPr>
          <p:cNvPr id="5" name="5-sakarainen tähti 4"/>
          <p:cNvSpPr/>
          <p:nvPr/>
        </p:nvSpPr>
        <p:spPr>
          <a:xfrm>
            <a:off x="1757237" y="3403158"/>
            <a:ext cx="811033" cy="628153"/>
          </a:xfrm>
          <a:prstGeom prst="star5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5-sakarainen tähti 5"/>
          <p:cNvSpPr/>
          <p:nvPr/>
        </p:nvSpPr>
        <p:spPr>
          <a:xfrm>
            <a:off x="652065" y="3013145"/>
            <a:ext cx="914400" cy="914400"/>
          </a:xfrm>
          <a:prstGeom prst="star5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5-sakarainen tähti 6"/>
          <p:cNvSpPr/>
          <p:nvPr/>
        </p:nvSpPr>
        <p:spPr>
          <a:xfrm>
            <a:off x="1109265" y="4070667"/>
            <a:ext cx="660016" cy="596347"/>
          </a:xfrm>
          <a:prstGeom prst="star5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891" y="103368"/>
            <a:ext cx="1644650" cy="10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492694"/>
            <a:ext cx="9756250" cy="612537"/>
          </a:xfrm>
        </p:spPr>
        <p:txBody>
          <a:bodyPr/>
          <a:lstStyle/>
          <a:p>
            <a:r>
              <a:rPr lang="fi-FI" sz="2400" dirty="0">
                <a:solidFill>
                  <a:srgbClr val="ECBAA8"/>
                </a:solidFill>
              </a:rPr>
              <a:t>JATKOTOIMENPITEET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049572"/>
            <a:ext cx="11036410" cy="483082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Työohjeiden päivittämisen aikatauluttaminen ja vastuuhenkilöiden nimeäminen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Valmennuksessa opitut menetelmät osaksi työyhteisön arkea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Avoimen, suoran keskustelu- ja palautekulttuurin luominen sekä ylläpitäminen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Perehdytyskortin ja –kansion päivittäminen asumisyksikön osalta</a:t>
            </a: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rgbClr val="ECBAA8"/>
                </a:solidFill>
              </a:rPr>
              <a:t>MIHIN EMME VOI VAIKUTTAA TYÖNTEKIJÖINÄ/EHDOTUS JOHTAMISEEN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Epäasialliseen kohteluun ja epäkohtiin puuttuminen, käsittely sekä ratkaisujen saavuttaminen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Henkilöstökyselyyn sisällytetään osio palautteen antamisesta ja saamisesta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Resurssit ja asukkaat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Työvälineiden riittämättömyys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i-FI" dirty="0">
                <a:solidFill>
                  <a:schemeClr val="tx1"/>
                </a:solidFill>
              </a:rPr>
              <a:t>Työn kehittämiselle tarvittava aika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3277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ECBAA8"/>
                </a:solidFill>
              </a:rPr>
              <a:t>ONNISTUMISET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470" y="1017767"/>
            <a:ext cx="5160942" cy="535122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Työyhteisönä olemme oppineet suurin harppauksin: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Työskentelemme ratkaisukeskeisesti ja odotamme itseltämme sekä toisiltamme tulosta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Työnjako on selkeämpää sekä vastuunotto onnistuu paremmin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Tunnistamme omia kehittämiskohteita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Valmennuksen myötä uskomme vaikutusmahdollisuuksiimme usealla osa-alueella vahvistuivat ja opimme myös sietämään asioita, joihin emme voi vaikuttaa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chemeClr val="tx1"/>
                </a:solidFill>
              </a:rPr>
              <a:t>Työyhteisössä vallitsee rennompi ilmapiiri ja suunta on kohti avoimempaa keskustelukulttuuria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451" r="74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4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2AAA-8135-9BD5-B751-7FD3FCD6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FD42D0-1EE5-914A-498F-B00BBF187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Voimmeko olla yhteydessä? </a:t>
            </a:r>
          </a:p>
          <a:p>
            <a:pPr>
              <a:lnSpc>
                <a:spcPct val="90000"/>
              </a:lnSpc>
            </a:pPr>
            <a:r>
              <a:rPr lang="fi-FI" dirty="0"/>
              <a:t>Hyvin voimme.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084AEB-CB03-6418-12A4-72BB9BF8A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2" y="4819821"/>
            <a:ext cx="5030787" cy="602968"/>
          </a:xfrm>
        </p:spPr>
        <p:txBody>
          <a:bodyPr/>
          <a:lstStyle/>
          <a:p>
            <a:r>
              <a:rPr lang="fi-FI" dirty="0"/>
              <a:t>etunimi.sukunimi@soite.fi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50EABE-5855-451F-792E-0AC5BFE99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8231" b="82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8528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Mukautettu 1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0C2340"/>
      </a:accent1>
      <a:accent2>
        <a:srgbClr val="9A2323"/>
      </a:accent2>
      <a:accent3>
        <a:srgbClr val="62B5E5"/>
      </a:accent3>
      <a:accent4>
        <a:srgbClr val="D5BED7"/>
      </a:accent4>
      <a:accent5>
        <a:srgbClr val="ADAF6D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ite_esitysmallipohja_v2" id="{9311CB93-1006-4BDD-8E6F-C10FD297DC57}" vid="{4767C905-213B-4E20-BD02-9D203F7C7B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284828BB05DEF458E8177AA88081C0B" ma:contentTypeVersion="10" ma:contentTypeDescription="Luo uusi asiakirja." ma:contentTypeScope="" ma:versionID="636f8f3047cf0e42fb128c8e781077b5">
  <xsd:schema xmlns:xsd="http://www.w3.org/2001/XMLSchema" xmlns:xs="http://www.w3.org/2001/XMLSchema" xmlns:p="http://schemas.microsoft.com/office/2006/metadata/properties" xmlns:ns2="c52c1a76-39f9-4972-8246-6d1e572cffb7" xmlns:ns3="484c8c59-755d-4516-b8d2-1621b38262b4" targetNamespace="http://schemas.microsoft.com/office/2006/metadata/properties" ma:root="true" ma:fieldsID="99666d13c39cab978675586bac087289" ns2:_="" ns3:_="">
    <xsd:import namespace="c52c1a76-39f9-4972-8246-6d1e572cffb7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c1a76-39f9-4972-8246-6d1e572cffb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7e250731-bb17-47d9-a777-68aa511d3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417099d-9a7b-4fd0-a20c-2c3a6a37db14}" ma:internalName="TaxCatchAll" ma:showField="CatchAllData" ma:web="a76b8e25-cf68-4568-a8d7-0f8b23216c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4c8c59-755d-4516-b8d2-1621b38262b4" xsi:nil="true"/>
    <lcf76f155ced4ddcb4097134ff3c332f xmlns="c52c1a76-39f9-4972-8246-6d1e572cff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80CF56-9B9C-4630-87E3-6F5C26C81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c1a76-39f9-4972-8246-6d1e572cffb7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799C0-7879-4471-87E4-040E7DE2E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B43D3-5944-482F-855F-D2E2FD44157B}">
  <ds:schemaRefs>
    <ds:schemaRef ds:uri="http://purl.org/dc/elements/1.1/"/>
    <ds:schemaRef ds:uri="http://schemas.microsoft.com/office/2006/metadata/properties"/>
    <ds:schemaRef ds:uri="http://purl.org/dc/terms/"/>
    <ds:schemaRef ds:uri="c52c1a76-39f9-4972-8246-6d1e572cffb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84c8c59-755d-4516-b8d2-1621b38262b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Soite_esitysmallipohja_v2 (1)</Template>
  <TotalTime>154</TotalTime>
  <Words>361</Words>
  <Application>Microsoft Office PowerPoint</Application>
  <PresentationFormat>Laajakuva</PresentationFormat>
  <Paragraphs>82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Soite</vt:lpstr>
      <vt:lpstr>Pihlajatuvan miinanraivaajat - tavoitteena työrauha</vt:lpstr>
      <vt:lpstr>Pihlajatupa sijaitsee Keski-Pohjanmaalla Halsuan maaseutupitäjässä. Pihlajatupa tuottaa ympärivuorokautista asumispalvelua ja päiväaikaista toimintaa kehitysvammaisille henkilöille.</vt:lpstr>
      <vt:lpstr>TAVOITTEENA TYÖRAUHA</vt:lpstr>
      <vt:lpstr>Juurisyyt, joihin valmennuksessa kiinnitetty huomioita:</vt:lpstr>
      <vt:lpstr>Juurisyiden pohjalta luodut lyhyen aikavälin tavoitteet ja tähänastiset PDSA-kokeilut</vt:lpstr>
      <vt:lpstr>JATKOTOIMENPITEET</vt:lpstr>
      <vt:lpstr>ONNISTUMISET</vt:lpstr>
      <vt:lpstr>Kiitos!</vt:lpstr>
    </vt:vector>
  </TitlesOfParts>
  <Company>Soite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kahdella värillä tähän</dc:title>
  <dc:creator>Heidi Eriksson</dc:creator>
  <cp:lastModifiedBy>Virkkala Elina</cp:lastModifiedBy>
  <cp:revision>32</cp:revision>
  <dcterms:created xsi:type="dcterms:W3CDTF">2024-09-27T07:34:51Z</dcterms:created>
  <dcterms:modified xsi:type="dcterms:W3CDTF">2024-09-30T07:37:45Z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0x010100F284828BB05DEF458E8177AA88081C0B</vt:lpwstr>
  </property>
</Properties>
</file>