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858" r:id="rId5"/>
    <p:sldMasterId id="2147483799" r:id="rId6"/>
    <p:sldMasterId id="2147483829" r:id="rId7"/>
    <p:sldMasterId id="2147483777" r:id="rId8"/>
  </p:sldMasterIdLst>
  <p:notesMasterIdLst>
    <p:notesMasterId r:id="rId18"/>
  </p:notesMasterIdLst>
  <p:sldIdLst>
    <p:sldId id="279" r:id="rId9"/>
    <p:sldId id="276" r:id="rId10"/>
    <p:sldId id="277" r:id="rId11"/>
    <p:sldId id="271" r:id="rId12"/>
    <p:sldId id="272" r:id="rId13"/>
    <p:sldId id="278" r:id="rId14"/>
    <p:sldId id="263" r:id="rId15"/>
    <p:sldId id="274" r:id="rId16"/>
    <p:sldId id="275" r:id="rId17"/>
  </p:sldIdLst>
  <p:sldSz cx="12192000" cy="6858000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126FB30-220D-4636-AE55-C4FFCCBAF6E6}">
          <p14:sldIdLst>
            <p14:sldId id="279"/>
            <p14:sldId id="276"/>
            <p14:sldId id="277"/>
            <p14:sldId id="271"/>
            <p14:sldId id="272"/>
            <p14:sldId id="278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E6"/>
    <a:srgbClr val="E3D0E0"/>
    <a:srgbClr val="AA72A3"/>
    <a:srgbClr val="721465"/>
    <a:srgbClr val="8E4384"/>
    <a:srgbClr val="E7E9EF"/>
    <a:srgbClr val="CFD4DF"/>
    <a:srgbClr val="FF5982"/>
    <a:srgbClr val="707E9E"/>
    <a:srgbClr val="40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5770" autoAdjust="0"/>
  </p:normalViewPr>
  <p:slideViewPr>
    <p:cSldViewPr showGuides="1">
      <p:cViewPr varScale="1">
        <p:scale>
          <a:sx n="82" d="100"/>
          <a:sy n="82" d="100"/>
        </p:scale>
        <p:origin x="73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18.12.2024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Hanketyöntekijöiden esittäytyminen sekä Marja-Leena Lähdeaho, Katja Melander ja Anna Trygg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0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Päihdeongelma voi olla vai isällä!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59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Etelä-Pohjanmaalla ja Kanta-Hämeessä maksuton ehkäisy kaikille alle 25-vuotiaille. Pirkanmaalla alle 21-vuotiaille. Keski-Suomen hyvinvointialueella ehkäisy on maksutonta päihderiippuvaisille.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Kaltoinkohtelun riski on kohonnut myös niissä perheissä, joissa lapsi ei ole altistunut raskausaikana, mutta vanhemmat käyttävät päihteitä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11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Koskee koko SOTE-henkilöstöä!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08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THL:n suositus tilastoinnista ja kirjaamisesta. Kirjaaminen terveydenhuollon että sosiaalihuollon palveluissa.</a:t>
            </a:r>
          </a:p>
          <a:p>
            <a:r>
              <a:rPr lang="fi-FI" dirty="0"/>
              <a:t>YTA-tasoinen työryhmä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2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589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679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49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821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1299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110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1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02404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95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18.12.2024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62" r:id="rId3"/>
    <p:sldLayoutId id="2147483723" r:id="rId4"/>
    <p:sldLayoutId id="2147483731" r:id="rId5"/>
    <p:sldLayoutId id="2147483914" r:id="rId6"/>
    <p:sldLayoutId id="2147483684" r:id="rId7"/>
    <p:sldLayoutId id="2147483726" r:id="rId8"/>
    <p:sldLayoutId id="2147483892" r:id="rId9"/>
    <p:sldLayoutId id="2147483664" r:id="rId10"/>
    <p:sldLayoutId id="2147483665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pos="7378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pos="1436" userDrawn="1">
          <p15:clr>
            <a:srgbClr val="F26B43"/>
          </p15:clr>
        </p15:guide>
        <p15:guide id="24" orient="horz" pos="3748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  <p15:guide id="26" pos="2638" userDrawn="1">
          <p15:clr>
            <a:srgbClr val="F26B43"/>
          </p15:clr>
        </p15:guide>
        <p15:guide id="27" pos="5042" userDrawn="1">
          <p15:clr>
            <a:srgbClr val="F26B43"/>
          </p15:clr>
        </p15:guide>
        <p15:guide id="28" pos="6244" userDrawn="1">
          <p15:clr>
            <a:srgbClr val="F26B43"/>
          </p15:clr>
        </p15:guide>
        <p15:guide id="29" pos="3931" userDrawn="1">
          <p15:clr>
            <a:srgbClr val="F26B43"/>
          </p15:clr>
        </p15:guide>
        <p15:guide id="30" pos="302" userDrawn="1">
          <p15:clr>
            <a:srgbClr val="F26B43"/>
          </p15:clr>
        </p15:guide>
        <p15:guide id="31" pos="3840" userDrawn="1">
          <p15:clr>
            <a:srgbClr val="F26B43"/>
          </p15:clr>
        </p15:guide>
        <p15:guide id="32" pos="665" userDrawn="1">
          <p15:clr>
            <a:srgbClr val="F26B43"/>
          </p15:clr>
        </p15:guide>
        <p15:guide id="33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18.12.2024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8" r:id="rId2"/>
    <p:sldLayoutId id="21474838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18.12.2024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18.12.2024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2" r:id="rId2"/>
    <p:sldLayoutId id="21474838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18.12.2024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ixnio.com/fi/media/risteilyalus-elakelainen-yhteishenki-turisti-matkailukohde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www.pxfuel.com/en/search?q=mother&amp;page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fi/photo/96315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flickr.com/photos/shawncalhoun/510279386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FFDEE6"/>
            </a:gs>
            <a:gs pos="8000">
              <a:schemeClr val="bg1"/>
            </a:gs>
            <a:gs pos="27598">
              <a:srgbClr val="FFDEE6"/>
            </a:gs>
            <a:gs pos="49000">
              <a:srgbClr val="E3D0E0"/>
            </a:gs>
            <a:gs pos="95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B4FD6-AA5A-D82E-CF68-4AB95D4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564904"/>
            <a:ext cx="5688632" cy="1284660"/>
          </a:xfrm>
        </p:spPr>
        <p:txBody>
          <a:bodyPr/>
          <a:lstStyle/>
          <a:p>
            <a:pPr algn="ctr"/>
            <a:r>
              <a:rPr lang="fi-FI" dirty="0"/>
              <a:t>Samassa repussa- hanke 2022-2024</a:t>
            </a:r>
            <a:br>
              <a:rPr lang="fi-FI" dirty="0"/>
            </a:br>
            <a:r>
              <a:rPr lang="fi-FI" dirty="0"/>
              <a:t>Sisä-Suomen yhteistyöalueella</a:t>
            </a:r>
            <a:br>
              <a:rPr lang="fi-FI" dirty="0"/>
            </a:br>
            <a:br>
              <a:rPr lang="fi-FI" dirty="0"/>
            </a:br>
            <a:r>
              <a:rPr lang="fi-FI" sz="2400" dirty="0"/>
              <a:t>Etelä-Pohjanmaa, Kanta-Häme ja Pirkanmaa</a:t>
            </a:r>
            <a:br>
              <a:rPr lang="fi-FI" sz="2400" dirty="0"/>
            </a:br>
            <a:br>
              <a:rPr lang="fi-FI" sz="2400" dirty="0"/>
            </a:br>
            <a:r>
              <a:rPr lang="fi-FI" sz="3600" dirty="0"/>
              <a:t>Jatkosuositukset</a:t>
            </a:r>
            <a:br>
              <a:rPr lang="fi-FI" sz="2400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6CB3DE-2B0E-A6D0-3C84-28BC3B2894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6"/>
                    </a14:imgEffect>
                    <a14:imgEffect>
                      <a14:saturation sat="213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9810" y="1412776"/>
            <a:ext cx="4662813" cy="4302286"/>
          </a:xfrm>
          <a:prstGeom prst="rect">
            <a:avLst/>
          </a:prstGeom>
          <a:solidFill>
            <a:srgbClr val="FFDEE6"/>
          </a:solidFill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EF9C5547-538E-3BEA-891D-EB34D91872DF}"/>
              </a:ext>
            </a:extLst>
          </p:cNvPr>
          <p:cNvSpPr/>
          <p:nvPr/>
        </p:nvSpPr>
        <p:spPr>
          <a:xfrm>
            <a:off x="407368" y="6237312"/>
            <a:ext cx="158417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213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siluetti, äitiys, sisä-, henkilö&#10;&#10;Kuvaus luotu automaattisesti">
            <a:extLst>
              <a:ext uri="{FF2B5EF4-FFF2-40B4-BE49-F238E27FC236}">
                <a16:creationId xmlns:a16="http://schemas.microsoft.com/office/drawing/2014/main" id="{9B5ED2AD-54D3-99F6-A477-C16FC6BD8C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529" t="7682" r="15399" b="19356"/>
          <a:stretch/>
        </p:blipFill>
        <p:spPr>
          <a:xfrm>
            <a:off x="354433" y="1263673"/>
            <a:ext cx="2808312" cy="4104456"/>
          </a:xfrm>
          <a:prstGeom prst="rect">
            <a:avLst/>
          </a:prstGeom>
          <a:noFill/>
          <a:effectLst>
            <a:softEdge rad="228600"/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542BB3D-E661-6557-7647-5DADA134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06" y="333376"/>
            <a:ext cx="11228387" cy="923925"/>
          </a:xfrm>
        </p:spPr>
        <p:txBody>
          <a:bodyPr anchor="ctr">
            <a:normAutofit/>
          </a:bodyPr>
          <a:lstStyle/>
          <a:p>
            <a:r>
              <a:rPr lang="fi-FI" dirty="0"/>
              <a:t>Suosituksia: asiakas palveluiden keskiössä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4083B4-95BC-8EAC-B5EA-E88FC54D3B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83911" y="1299445"/>
            <a:ext cx="6696695" cy="4536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fi-FI" sz="2400" dirty="0"/>
              <a:t>Palveluiden tulee olla asiakkaan tarpeista lähtevää sekä yhdenvertaisia asuinkunnasta riippumatta.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fi-FI" sz="2400" dirty="0"/>
              <a:t>Palveluissa on huomioitava myös ennaltaehkäisy.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fi-FI" sz="2400" dirty="0"/>
              <a:t>Alueilla tulee olla sovittuna toimintatavat, jotka varmistavat moniammatillisen työskentelyn raskausaikana sekä vauvan synnyttyä.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fi-FI" sz="2400" dirty="0"/>
              <a:t>Palveluissa tulee huomioida koko perhe.</a:t>
            </a:r>
          </a:p>
          <a:p>
            <a:pPr>
              <a:lnSpc>
                <a:spcPct val="90000"/>
              </a:lnSpc>
            </a:pPr>
            <a:endParaRPr lang="fi-FI" sz="2400" dirty="0"/>
          </a:p>
          <a:p>
            <a:pPr marL="0" indent="0">
              <a:lnSpc>
                <a:spcPct val="90000"/>
              </a:lnSpc>
              <a:buNone/>
            </a:pPr>
            <a:endParaRPr lang="fi-FI" sz="2400" dirty="0"/>
          </a:p>
        </p:txBody>
      </p:sp>
      <p:pic>
        <p:nvPicPr>
          <p:cNvPr id="7" name="Kuva 6" descr="Kuva, joka sisältää kohteen henkilö, Ihmisen kasvot, vaate, vauva&#10;&#10;Kuvaus luotu automaattisesti">
            <a:extLst>
              <a:ext uri="{FF2B5EF4-FFF2-40B4-BE49-F238E27FC236}">
                <a16:creationId xmlns:a16="http://schemas.microsoft.com/office/drawing/2014/main" id="{61A8F0AC-421A-8B96-743C-F83330984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79267" y="4636143"/>
            <a:ext cx="2767236" cy="184482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6A0A821-4B77-07CE-0D88-419ADF0B3DC9}"/>
              </a:ext>
            </a:extLst>
          </p:cNvPr>
          <p:cNvSpPr/>
          <p:nvPr/>
        </p:nvSpPr>
        <p:spPr>
          <a:xfrm>
            <a:off x="354433" y="6165304"/>
            <a:ext cx="170911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0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BBF762-ACD5-4D80-F16F-FF3A968F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Suosituksia: raskauden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FD554B-6A7B-5ACB-5AD1-74515734F3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340768"/>
            <a:ext cx="11233151" cy="4609207"/>
          </a:xfrm>
        </p:spPr>
        <p:txBody>
          <a:bodyPr/>
          <a:lstStyle/>
          <a:p>
            <a:r>
              <a:rPr lang="fi-FI" dirty="0"/>
              <a:t>Päihteitä käyttäville tulee tarjota maksuton ehkäisy. Ehkäisyn saamisesta tulee tehdä erityisen helppoa ja nopeaa.</a:t>
            </a:r>
          </a:p>
        </p:txBody>
      </p:sp>
      <p:pic>
        <p:nvPicPr>
          <p:cNvPr id="5" name="Kuva 4" descr="Kuva, joka sisältää kohteen teksti, kartta">
            <a:extLst>
              <a:ext uri="{FF2B5EF4-FFF2-40B4-BE49-F238E27FC236}">
                <a16:creationId xmlns:a16="http://schemas.microsoft.com/office/drawing/2014/main" id="{738D6DEA-9AC9-2F75-FCCF-DE1C46B19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348880"/>
            <a:ext cx="4229317" cy="4299171"/>
          </a:xfrm>
          <a:prstGeom prst="rect">
            <a:avLst/>
          </a:prstGeom>
        </p:spPr>
      </p:pic>
      <p:pic>
        <p:nvPicPr>
          <p:cNvPr id="7" name="Kuva 6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1E4CA033-8605-2DC1-6BFA-933C82CFA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833032"/>
            <a:ext cx="6051861" cy="250837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D4208086-B95E-0F2D-540A-7CA7575D0F83}"/>
              </a:ext>
            </a:extLst>
          </p:cNvPr>
          <p:cNvSpPr/>
          <p:nvPr/>
        </p:nvSpPr>
        <p:spPr>
          <a:xfrm>
            <a:off x="263352" y="6093296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15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Ihmisen kasvot, lapsi, sisä-&#10;&#10;Kuvaus luotu automaattisesti">
            <a:extLst>
              <a:ext uri="{FF2B5EF4-FFF2-40B4-BE49-F238E27FC236}">
                <a16:creationId xmlns:a16="http://schemas.microsoft.com/office/drawing/2014/main" id="{2378BD7F-5341-CD3C-62AE-9977E1ADE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87" b="9735"/>
          <a:stretch/>
        </p:blipFill>
        <p:spPr>
          <a:xfrm>
            <a:off x="-11117" y="333375"/>
            <a:ext cx="4935759" cy="6165304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3B08BCD-E5FB-F039-DF09-8B20E67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333375"/>
            <a:ext cx="6120633" cy="1151409"/>
          </a:xfrm>
        </p:spPr>
        <p:txBody>
          <a:bodyPr anchor="ctr">
            <a:normAutofit/>
          </a:bodyPr>
          <a:lstStyle/>
          <a:p>
            <a:r>
              <a:rPr lang="fi-FI" dirty="0"/>
              <a:t>Suosituksia: lapsen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6133BC-7364-99EB-630F-0AD6225DE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1943" y="1556792"/>
            <a:ext cx="6120633" cy="45365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i-FI" sz="2000" dirty="0"/>
              <a:t>Päihteille altistuneiden lasten seurantaa tulee kehittää ja vahvistaa hyvinvointialueilla sekä selkiyttää vastuutahojen roolit.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i-FI" sz="2000" dirty="0"/>
              <a:t>Seurannan tulee olla riittävän pitkäkestoista. 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i-FI" sz="2000" dirty="0"/>
              <a:t>Tulee muistaa päihteidenkäytön mahdollisuus, jos lapsen ja vanhemman vuorovaikutuksessa on haasteita.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fi-FI" sz="2000" dirty="0"/>
              <a:t>Seurannassa tulee huomioida lapsen kaltoinkohtelun kohonnut riski ja vahvistaa kaltoinkohtelulta suojaavia tekijöitä. 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5445587-7B81-D67D-E9D2-10238EC0CD13}"/>
              </a:ext>
            </a:extLst>
          </p:cNvPr>
          <p:cNvSpPr/>
          <p:nvPr/>
        </p:nvSpPr>
        <p:spPr>
          <a:xfrm>
            <a:off x="10128448" y="6093295"/>
            <a:ext cx="1800200" cy="648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29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38D8-7384-9766-EC96-770A7F29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556D7-BC2D-87E1-3BD1-60D272E1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Suosituksia: koulutus, perehdytys, työnohjaus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E25970-6B4B-D7BC-2DAF-E233329947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6408663" cy="44288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Työntekijöillä tulee olla saatavilla jatkuvasti koulutusta ja perehdytystä: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päihteitä käyttävän henkilön kohtaamiseen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päihteiden </a:t>
            </a:r>
            <a:r>
              <a:rPr lang="fi-FI" dirty="0" err="1"/>
              <a:t>puheeksiottoon</a:t>
            </a:r>
            <a:endParaRPr lang="fi-FI" dirty="0"/>
          </a:p>
          <a:p>
            <a:pPr lvl="1">
              <a:lnSpc>
                <a:spcPct val="90000"/>
              </a:lnSpc>
              <a:spcAft>
                <a:spcPts val="1800"/>
              </a:spcAft>
            </a:pPr>
            <a:r>
              <a:rPr lang="fi-FI" dirty="0"/>
              <a:t>vanhemman päihteidenkäytön vaikutuksesta lapseen ja perheeseen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Työntekijöillä tulee olla oikeus työnohjaukseen</a:t>
            </a:r>
          </a:p>
        </p:txBody>
      </p:sp>
      <p:pic>
        <p:nvPicPr>
          <p:cNvPr id="5" name="Kuva 4" descr="Kuva, joka sisältää kohteen vaate, henkilö, Ihmisen kasvot, sisä-&#10;&#10;Kuvaus luotu automaattisesti">
            <a:extLst>
              <a:ext uri="{FF2B5EF4-FFF2-40B4-BE49-F238E27FC236}">
                <a16:creationId xmlns:a16="http://schemas.microsoft.com/office/drawing/2014/main" id="{B426154B-6FA0-453D-1D6C-4ED25D73A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595" r="6193"/>
          <a:stretch/>
        </p:blipFill>
        <p:spPr>
          <a:xfrm>
            <a:off x="7153183" y="1628775"/>
            <a:ext cx="4559392" cy="3600425"/>
          </a:xfrm>
          <a:prstGeom prst="rect">
            <a:avLst/>
          </a:prstGeom>
          <a:noFill/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B572B7C-7357-7A5A-BB38-BE6EDD6CDCF5}"/>
              </a:ext>
            </a:extLst>
          </p:cNvPr>
          <p:cNvSpPr/>
          <p:nvPr/>
        </p:nvSpPr>
        <p:spPr>
          <a:xfrm>
            <a:off x="263352" y="6165304"/>
            <a:ext cx="19442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0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2CFB7D-AD08-92CD-0578-BD463A82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Suosituksia: palveluiden kehittäminen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F6A668-0026-8530-2662-22BD52FB7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424" y="1340768"/>
            <a:ext cx="11233151" cy="460920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fi-FI" sz="2800" dirty="0"/>
              <a:t>Varmistetaan ylläpitämällä moniammatillista yhteistyötä hyvinvointialueilla ja yhteistyöalueen tasolla.</a:t>
            </a:r>
            <a:endParaRPr lang="fi-FI" dirty="0"/>
          </a:p>
          <a:p>
            <a:pPr>
              <a:spcAft>
                <a:spcPts val="1800"/>
              </a:spcAft>
            </a:pPr>
            <a:r>
              <a:rPr lang="fi-FI" dirty="0"/>
              <a:t>Tulee selkiyttää ennakollisen </a:t>
            </a:r>
            <a:r>
              <a:rPr lang="fi-FI" dirty="0" err="1"/>
              <a:t>ls</a:t>
            </a:r>
            <a:r>
              <a:rPr lang="fi-FI" dirty="0"/>
              <a:t>-ilmoituksen prosessin toimivuutta. </a:t>
            </a:r>
          </a:p>
          <a:p>
            <a:pPr>
              <a:spcAft>
                <a:spcPts val="1800"/>
              </a:spcAft>
            </a:pPr>
            <a:r>
              <a:rPr lang="fi-FI" dirty="0"/>
              <a:t>Tulee hyödyntää kokemusasiantuntijoita</a:t>
            </a:r>
          </a:p>
          <a:p>
            <a:pPr>
              <a:spcAft>
                <a:spcPts val="1800"/>
              </a:spcAft>
            </a:pPr>
            <a:r>
              <a:rPr lang="fi-FI" sz="2800" dirty="0"/>
              <a:t>Asiakasmäärät tulee tehdä näkyväksi tarkentamalla ja yhdenmukaistamalla tilastointia ja kirjaamista. </a:t>
            </a:r>
          </a:p>
          <a:p>
            <a:pPr>
              <a:spcAft>
                <a:spcPts val="1800"/>
              </a:spcAft>
            </a:pPr>
            <a:r>
              <a:rPr lang="fi-FI" sz="2800" dirty="0"/>
              <a:t>YTA-tasoisesti tulee tarkentaa tämän asiakasryhmän palvelukokonaisuuksia, jotta ne olisivat yhdenmukaisia.</a:t>
            </a:r>
          </a:p>
          <a:p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1F6B6A52-55B2-3DA9-0639-FE61D5D44649}"/>
              </a:ext>
            </a:extLst>
          </p:cNvPr>
          <p:cNvSpPr/>
          <p:nvPr/>
        </p:nvSpPr>
        <p:spPr>
          <a:xfrm>
            <a:off x="335360" y="6165304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22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08E492C8-FB88-3B1B-EDB5-EC2675083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Tulostaminen&#10;&#10;Kuvaus luotu automaattisesti">
            <a:extLst>
              <a:ext uri="{FF2B5EF4-FFF2-40B4-BE49-F238E27FC236}">
                <a16:creationId xmlns:a16="http://schemas.microsoft.com/office/drawing/2014/main" id="{E1388FFB-57C3-6D88-9F87-60E3D8562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ruokalista&#10;&#10;Kuvaus luotu automaattisesti">
            <a:extLst>
              <a:ext uri="{FF2B5EF4-FFF2-40B4-BE49-F238E27FC236}">
                <a16:creationId xmlns:a16="http://schemas.microsoft.com/office/drawing/2014/main" id="{4E04EC9D-7E83-2C75-5DA1-D8E24076E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8430"/>
      </p:ext>
    </p:extLst>
  </p:cSld>
  <p:clrMapOvr>
    <a:masterClrMapping/>
  </p:clrMapOvr>
</p:sld>
</file>

<file path=ppt/theme/theme1.xml><?xml version="1.0" encoding="utf-8"?>
<a:theme xmlns:a="http://schemas.openxmlformats.org/drawingml/2006/main" name="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4433AC9-32E8-4852-9E10-5A5822690FC3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5D29AA7A-CD7A-44C4-AF57-9C23DF881C3F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9F62007-6372-45CF-8A51-13BB55BF629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D91A697D-A2F0-4DA3-94F1-BCB9228AFA9B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20E0BB0C-9175-4E5C-85E9-1FE57EFF982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44fc8f92-a4be-44df-931c-bb7ea49937ba" xsi:nil="true"/>
    <_activity xmlns="44fc8f92-a4be-44df-931c-bb7ea49937ba" xsi:nil="true"/>
    <MigrationWizIdSecurityGroups xmlns="44fc8f92-a4be-44df-931c-bb7ea49937ba" xsi:nil="true"/>
    <MigrationWizIdPermissionLevels xmlns="44fc8f92-a4be-44df-931c-bb7ea49937ba" xsi:nil="true"/>
    <MigrationWizIdPermissions xmlns="44fc8f92-a4be-44df-931c-bb7ea49937ba" xsi:nil="true"/>
    <MigrationWizIdDocumentLibraryPermissions xmlns="44fc8f92-a4be-44df-931c-bb7ea49937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E82F1022B6A2C458ED5C729239BB4DC" ma:contentTypeVersion="17" ma:contentTypeDescription="Luo uusi asiakirja." ma:contentTypeScope="" ma:versionID="5694c0a5c7d83692d70e161fcde5213c">
  <xsd:schema xmlns:xsd="http://www.w3.org/2001/XMLSchema" xmlns:xs="http://www.w3.org/2001/XMLSchema" xmlns:p="http://schemas.microsoft.com/office/2006/metadata/properties" xmlns:ns3="44fc8f92-a4be-44df-931c-bb7ea49937ba" xmlns:ns4="066a6065-6e54-459e-bc6d-17f7de4d5a7d" targetNamespace="http://schemas.microsoft.com/office/2006/metadata/properties" ma:root="true" ma:fieldsID="333b0e1ffdfa22c553fd4fcf8b7daf4c" ns3:_="" ns4:_="">
    <xsd:import namespace="44fc8f92-a4be-44df-931c-bb7ea49937ba"/>
    <xsd:import namespace="066a6065-6e54-459e-bc6d-17f7de4d5a7d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c8f92-a4be-44df-931c-bb7ea49937b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a6065-6e54-459e-bc6d-17f7de4d5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9874F-55A4-4944-9121-29E4DDD045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075F3-64B9-4DAA-8B83-F02717DACE8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4fc8f92-a4be-44df-931c-bb7ea49937ba"/>
    <ds:schemaRef ds:uri="066a6065-6e54-459e-bc6d-17f7de4d5a7d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192E79-2964-4255-826C-A8ADF9FAB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fc8f92-a4be-44df-931c-bb7ea49937ba"/>
    <ds:schemaRef ds:uri="066a6065-6e54-459e-bc6d-17f7de4d5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 mallipohja</Template>
  <TotalTime>1278</TotalTime>
  <Words>292</Words>
  <Application>Microsoft Office PowerPoint</Application>
  <PresentationFormat>Laajakuva</PresentationFormat>
  <Paragraphs>39</Paragraphs>
  <Slides>9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Pirkanmaan hyvinvointialue_perus</vt:lpstr>
      <vt:lpstr>PHA_keltainen</vt:lpstr>
      <vt:lpstr>PHA_purppura</vt:lpstr>
      <vt:lpstr>PHA_sininen</vt:lpstr>
      <vt:lpstr>PHA_roosa</vt:lpstr>
      <vt:lpstr>Samassa repussa- hanke 2022-2024 Sisä-Suomen yhteistyöalueella  Etelä-Pohjanmaa, Kanta-Häme ja Pirkanmaa  Jatkosuositukset </vt:lpstr>
      <vt:lpstr>Suosituksia: asiakas palveluiden keskiössä</vt:lpstr>
      <vt:lpstr>Suosituksia: raskauden ehkäisy</vt:lpstr>
      <vt:lpstr>Suosituksia: lapsen seuranta</vt:lpstr>
      <vt:lpstr>Suosituksia: koulutus, perehdytys, työnohjaus</vt:lpstr>
      <vt:lpstr>Suosituksia: palveluiden kehittäminen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Aalto Petra Pauliina</dc:creator>
  <cp:keywords/>
  <cp:lastModifiedBy>Aalto Petra</cp:lastModifiedBy>
  <cp:revision>53</cp:revision>
  <cp:lastPrinted>2024-11-18T12:43:51Z</cp:lastPrinted>
  <dcterms:created xsi:type="dcterms:W3CDTF">2023-11-28T12:29:38Z</dcterms:created>
  <dcterms:modified xsi:type="dcterms:W3CDTF">2024-12-18T11:38:01Z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0x010100CE82F1022B6A2C458ED5C729239BB4DC</vt:lpwstr>
  </property>
</Properties>
</file>