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1"/>
  </p:notesMasterIdLst>
  <p:sldIdLst>
    <p:sldId id="256" r:id="rId5"/>
    <p:sldId id="268" r:id="rId6"/>
    <p:sldId id="267" r:id="rId7"/>
    <p:sldId id="273" r:id="rId8"/>
    <p:sldId id="263" r:id="rId9"/>
    <p:sldId id="257" r:id="rId10"/>
    <p:sldId id="264" r:id="rId11"/>
    <p:sldId id="266" r:id="rId12"/>
    <p:sldId id="277" r:id="rId13"/>
    <p:sldId id="275" r:id="rId14"/>
    <p:sldId id="269" r:id="rId15"/>
    <p:sldId id="270" r:id="rId16"/>
    <p:sldId id="271" r:id="rId17"/>
    <p:sldId id="276" r:id="rId18"/>
    <p:sldId id="278" r:id="rId19"/>
    <p:sldId id="279" r:id="rId2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CC37DA-E142-0493-C7BE-615F7085569B}" name="Jere Havo" initials="JH" userId="S::jere.havo@louhosdigital.fi::18f6c1fd-4ceb-41a4-9179-4dda0c55cd01" providerId="AD"/>
  <p188:author id="{9D2BC9F4-25DB-3353-EF1E-983B908AF6B1}" name="Marianna Österlund" initials="MÖ" userId="S::marianna.osterlund@selkodigital.fi::fe26e16c-d2af-4425-966b-a65a1b9d7e9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latin typeface="Arial" panose="020B0604020202020204" pitchFamily="34" charset="0"/>
                <a:cs typeface="Arial" panose="020B0604020202020204" pitchFamily="34" charset="0"/>
              </a:rPr>
              <a:t>Kirjaamisen</a:t>
            </a:r>
            <a:r>
              <a:rPr lang="en-US" b="1" baseline="0">
                <a:latin typeface="Arial" panose="020B0604020202020204" pitchFamily="34" charset="0"/>
                <a:cs typeface="Arial" panose="020B0604020202020204" pitchFamily="34" charset="0"/>
              </a:rPr>
              <a:t> minimilaatutaso</a:t>
            </a:r>
            <a:r>
              <a:rPr lang="en-US" b="1">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Minimilaatutaso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Hoitotyön tarve kirjattu</c:v>
                </c:pt>
                <c:pt idx="1">
                  <c:v>Hoitotyön tavoite kirjattu</c:v>
                </c:pt>
                <c:pt idx="2">
                  <c:v>Hoitotyön toteutus kirjattu</c:v>
                </c:pt>
                <c:pt idx="3">
                  <c:v>Hoitotyön tulos/arviointi kirjattu</c:v>
                </c:pt>
                <c:pt idx="4">
                  <c:v>Hoitotyön yhteenveto kirjattu</c:v>
                </c:pt>
              </c:strCache>
            </c:strRef>
          </c:cat>
          <c:val>
            <c:numRef>
              <c:f>Taul1!$B$2:$B$6</c:f>
              <c:numCache>
                <c:formatCode>General</c:formatCode>
                <c:ptCount val="5"/>
                <c:pt idx="0">
                  <c:v>75</c:v>
                </c:pt>
                <c:pt idx="1">
                  <c:v>62</c:v>
                </c:pt>
                <c:pt idx="2">
                  <c:v>100</c:v>
                </c:pt>
                <c:pt idx="3">
                  <c:v>56</c:v>
                </c:pt>
                <c:pt idx="4">
                  <c:v>89</c:v>
                </c:pt>
              </c:numCache>
            </c:numRef>
          </c:val>
          <c:extLst>
            <c:ext xmlns:c16="http://schemas.microsoft.com/office/drawing/2014/chart" uri="{C3380CC4-5D6E-409C-BE32-E72D297353CC}">
              <c16:uniqueId val="{00000000-1185-4BB2-AB0F-55088FDF010C}"/>
            </c:ext>
          </c:extLst>
        </c:ser>
        <c:dLbls>
          <c:showLegendKey val="0"/>
          <c:showVal val="0"/>
          <c:showCatName val="0"/>
          <c:showSerName val="0"/>
          <c:showPercent val="0"/>
          <c:showBubbleSize val="0"/>
        </c:dLbls>
        <c:gapWidth val="219"/>
        <c:overlap val="-27"/>
        <c:axId val="370594640"/>
        <c:axId val="370591504"/>
      </c:barChart>
      <c:catAx>
        <c:axId val="37059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70591504"/>
        <c:crosses val="autoZero"/>
        <c:auto val="1"/>
        <c:lblAlgn val="ctr"/>
        <c:lblOffset val="100"/>
        <c:noMultiLvlLbl val="0"/>
      </c:catAx>
      <c:valAx>
        <c:axId val="370591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70594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latin typeface="Arial" panose="020B0604020202020204" pitchFamily="34" charset="0"/>
                <a:cs typeface="Arial" panose="020B0604020202020204" pitchFamily="34" charset="0"/>
              </a:rPr>
              <a:t>Tavoitteellinen</a:t>
            </a:r>
            <a:r>
              <a:rPr lang="en-US" b="1" baseline="0">
                <a:latin typeface="Arial" panose="020B0604020202020204" pitchFamily="34" charset="0"/>
                <a:cs typeface="Arial" panose="020B0604020202020204" pitchFamily="34" charset="0"/>
              </a:rPr>
              <a:t> kirjaaminen</a:t>
            </a:r>
            <a:r>
              <a:rPr lang="en-US" b="1">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Tavoitteellinen kirjaaminen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Suunnitellut toiminnot kirjattu</c:v>
                </c:pt>
                <c:pt idx="1">
                  <c:v>Suunniteltujen toimintojen vaikutus kirjattu</c:v>
                </c:pt>
                <c:pt idx="2">
                  <c:v>Tarve-&gt; tavoite, vähintään yksi yhteinen tekijä</c:v>
                </c:pt>
                <c:pt idx="3">
                  <c:v>Tavoite-&gt; toteutus, vähintään yksi yhteinen tekijä</c:v>
                </c:pt>
                <c:pt idx="4">
                  <c:v>Tavoite-&gt; arviointi, vähintään yksi yhteinen tekijä</c:v>
                </c:pt>
              </c:strCache>
            </c:strRef>
          </c:cat>
          <c:val>
            <c:numRef>
              <c:f>Taul1!$B$2:$B$6</c:f>
              <c:numCache>
                <c:formatCode>General</c:formatCode>
                <c:ptCount val="5"/>
                <c:pt idx="0">
                  <c:v>100</c:v>
                </c:pt>
                <c:pt idx="1">
                  <c:v>49</c:v>
                </c:pt>
                <c:pt idx="2">
                  <c:v>40</c:v>
                </c:pt>
                <c:pt idx="3">
                  <c:v>53</c:v>
                </c:pt>
                <c:pt idx="4">
                  <c:v>27</c:v>
                </c:pt>
              </c:numCache>
            </c:numRef>
          </c:val>
          <c:extLst>
            <c:ext xmlns:c16="http://schemas.microsoft.com/office/drawing/2014/chart" uri="{C3380CC4-5D6E-409C-BE32-E72D297353CC}">
              <c16:uniqueId val="{00000000-1197-4C91-998C-35EFC2C1099C}"/>
            </c:ext>
          </c:extLst>
        </c:ser>
        <c:dLbls>
          <c:showLegendKey val="0"/>
          <c:showVal val="0"/>
          <c:showCatName val="0"/>
          <c:showSerName val="0"/>
          <c:showPercent val="0"/>
          <c:showBubbleSize val="0"/>
        </c:dLbls>
        <c:gapWidth val="219"/>
        <c:overlap val="-27"/>
        <c:axId val="370595816"/>
        <c:axId val="370596208"/>
      </c:barChart>
      <c:catAx>
        <c:axId val="370595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70596208"/>
        <c:crosses val="autoZero"/>
        <c:auto val="1"/>
        <c:lblAlgn val="ctr"/>
        <c:lblOffset val="100"/>
        <c:noMultiLvlLbl val="0"/>
      </c:catAx>
      <c:valAx>
        <c:axId val="3705962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70595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latin typeface="Arial" panose="020B0604020202020204" pitchFamily="34" charset="0"/>
                <a:cs typeface="Arial" panose="020B0604020202020204" pitchFamily="34" charset="0"/>
              </a:rPr>
              <a:t>Yksilöllinen</a:t>
            </a:r>
            <a:r>
              <a:rPr lang="en-US" b="1" baseline="0">
                <a:latin typeface="Arial" panose="020B0604020202020204" pitchFamily="34" charset="0"/>
                <a:cs typeface="Arial" panose="020B0604020202020204" pitchFamily="34" charset="0"/>
              </a:rPr>
              <a:t> kirjaaminen</a:t>
            </a:r>
            <a:r>
              <a:rPr lang="en-US" b="1">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Yksilöllinen kirjaaminen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Tarve = potilaan yksilöllinen</c:v>
                </c:pt>
                <c:pt idx="1">
                  <c:v>Tavoite = yksilöllinen suhteessa yksilölliseen tarpeeseen</c:v>
                </c:pt>
                <c:pt idx="2">
                  <c:v>Toteutus suhteessa potilaan yksilölliseen tavoitteeseen</c:v>
                </c:pt>
                <c:pt idx="3">
                  <c:v>Tulos suhteessa potilaan yksilölliseen tavoitteeseen</c:v>
                </c:pt>
                <c:pt idx="4">
                  <c:v>Yksilöllisyys ja loogisuus -&gt; yksi yhteinen tekijä</c:v>
                </c:pt>
              </c:strCache>
            </c:strRef>
          </c:cat>
          <c:val>
            <c:numRef>
              <c:f>Taul1!$B$2:$B$6</c:f>
              <c:numCache>
                <c:formatCode>General</c:formatCode>
                <c:ptCount val="5"/>
                <c:pt idx="0">
                  <c:v>33</c:v>
                </c:pt>
                <c:pt idx="1">
                  <c:v>24</c:v>
                </c:pt>
                <c:pt idx="2">
                  <c:v>27</c:v>
                </c:pt>
                <c:pt idx="3">
                  <c:v>13</c:v>
                </c:pt>
                <c:pt idx="4">
                  <c:v>11</c:v>
                </c:pt>
              </c:numCache>
            </c:numRef>
          </c:val>
          <c:extLst>
            <c:ext xmlns:c16="http://schemas.microsoft.com/office/drawing/2014/chart" uri="{C3380CC4-5D6E-409C-BE32-E72D297353CC}">
              <c16:uniqueId val="{00000000-D275-4C96-8E51-0A10CE9E8F0B}"/>
            </c:ext>
          </c:extLst>
        </c:ser>
        <c:dLbls>
          <c:showLegendKey val="0"/>
          <c:showVal val="0"/>
          <c:showCatName val="0"/>
          <c:showSerName val="0"/>
          <c:showPercent val="0"/>
          <c:showBubbleSize val="0"/>
        </c:dLbls>
        <c:gapWidth val="219"/>
        <c:overlap val="-27"/>
        <c:axId val="370589544"/>
        <c:axId val="370593464"/>
      </c:barChart>
      <c:catAx>
        <c:axId val="370589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70593464"/>
        <c:crosses val="autoZero"/>
        <c:auto val="1"/>
        <c:lblAlgn val="ctr"/>
        <c:lblOffset val="100"/>
        <c:noMultiLvlLbl val="0"/>
      </c:catAx>
      <c:valAx>
        <c:axId val="3705934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70589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cap="none" spc="0" normalizeH="0" baseline="0">
                <a:solidFill>
                  <a:schemeClr val="tx1">
                    <a:lumMod val="65000"/>
                    <a:lumOff val="35000"/>
                  </a:schemeClr>
                </a:solidFill>
                <a:latin typeface="+mn-lt"/>
                <a:ea typeface="+mj-ea"/>
                <a:cs typeface="+mj-cs"/>
              </a:defRPr>
            </a:pPr>
            <a:r>
              <a:rPr lang="en-US" b="1">
                <a:latin typeface="+mn-lt"/>
              </a:rPr>
              <a:t>Kokonaisarvio</a:t>
            </a:r>
          </a:p>
        </c:rich>
      </c:tx>
      <c:overlay val="0"/>
      <c:spPr>
        <a:noFill/>
        <a:ln>
          <a:noFill/>
        </a:ln>
        <a:effectLst/>
      </c:spPr>
      <c:txPr>
        <a:bodyPr rot="0" spcFirstLastPara="1" vertOverflow="ellipsis" vert="horz" wrap="square" anchor="ctr" anchorCtr="1"/>
        <a:lstStyle/>
        <a:p>
          <a:pPr>
            <a:defRPr sz="2000" b="1" i="0" u="none" strike="noStrike" kern="1200" cap="none" spc="0" normalizeH="0" baseline="0">
              <a:solidFill>
                <a:schemeClr val="tx1">
                  <a:lumMod val="65000"/>
                  <a:lumOff val="35000"/>
                </a:schemeClr>
              </a:solidFill>
              <a:latin typeface="+mn-lt"/>
              <a:ea typeface="+mj-ea"/>
              <a:cs typeface="+mj-cs"/>
            </a:defRPr>
          </a:pPr>
          <a:endParaRPr lang="fi-FI"/>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6648692259771035E-2"/>
          <c:y val="8.6416367344869405E-2"/>
          <c:w val="0.94607647293115593"/>
          <c:h val="0.71487026343929228"/>
        </c:manualLayout>
      </c:layout>
      <c:bar3DChart>
        <c:barDir val="col"/>
        <c:grouping val="clustered"/>
        <c:varyColors val="0"/>
        <c:ser>
          <c:idx val="0"/>
          <c:order val="0"/>
          <c:tx>
            <c:strRef>
              <c:f>Taul1!$B$1</c:f>
              <c:strCache>
                <c:ptCount val="1"/>
                <c:pt idx="0">
                  <c:v>Arviointikohde</c:v>
                </c:pt>
              </c:strCache>
            </c:strRef>
          </c:tx>
          <c:spPr>
            <a:solidFill>
              <a:schemeClr val="accent1"/>
            </a:solidFill>
            <a:ln>
              <a:noFill/>
            </a:ln>
            <a:effectLst/>
            <a:sp3d/>
          </c:spPr>
          <c:invertIfNegative val="0"/>
          <c:dPt>
            <c:idx val="3"/>
            <c:invertIfNegative val="0"/>
            <c:bubble3D val="0"/>
            <c:spPr>
              <a:solidFill>
                <a:schemeClr val="accent1"/>
              </a:solidFill>
              <a:ln>
                <a:noFill/>
              </a:ln>
              <a:effectLst/>
              <a:sp3d>
                <a:contourClr>
                  <a:srgbClr val="FFFF00"/>
                </a:contourClr>
              </a:sp3d>
            </c:spPr>
            <c:extLst>
              <c:ext xmlns:c16="http://schemas.microsoft.com/office/drawing/2014/chart" uri="{C3380CC4-5D6E-409C-BE32-E72D297353CC}">
                <c16:uniqueId val="{00000001-73E7-47DC-9A2C-F4C53AD9BBA0}"/>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Taul1!$A$2:$A$12</c:f>
              <c:strCache>
                <c:ptCount val="11"/>
                <c:pt idx="0">
                  <c:v>A12</c:v>
                </c:pt>
                <c:pt idx="1">
                  <c:v>A21</c:v>
                </c:pt>
                <c:pt idx="2">
                  <c:v>A22</c:v>
                </c:pt>
                <c:pt idx="3">
                  <c:v>A31</c:v>
                </c:pt>
                <c:pt idx="4">
                  <c:v>A32</c:v>
                </c:pt>
                <c:pt idx="5">
                  <c:v>A42</c:v>
                </c:pt>
                <c:pt idx="6">
                  <c:v>H12</c:v>
                </c:pt>
                <c:pt idx="7">
                  <c:v>POS</c:v>
                </c:pt>
                <c:pt idx="8">
                  <c:v>VaKu</c:v>
                </c:pt>
                <c:pt idx="9">
                  <c:v>Naist.</c:v>
                </c:pt>
                <c:pt idx="10">
                  <c:v>Last.</c:v>
                </c:pt>
              </c:strCache>
            </c:strRef>
          </c:cat>
          <c:val>
            <c:numRef>
              <c:f>Taul1!$B$2:$B$12</c:f>
              <c:numCache>
                <c:formatCode>General</c:formatCode>
                <c:ptCount val="11"/>
                <c:pt idx="0">
                  <c:v>5.4</c:v>
                </c:pt>
                <c:pt idx="1">
                  <c:v>9.1999999999999993</c:v>
                </c:pt>
                <c:pt idx="2">
                  <c:v>9</c:v>
                </c:pt>
                <c:pt idx="3">
                  <c:v>13.2</c:v>
                </c:pt>
                <c:pt idx="4">
                  <c:v>6.4</c:v>
                </c:pt>
                <c:pt idx="5">
                  <c:v>6</c:v>
                </c:pt>
                <c:pt idx="6">
                  <c:v>9.8000000000000007</c:v>
                </c:pt>
                <c:pt idx="7">
                  <c:v>8</c:v>
                </c:pt>
                <c:pt idx="8">
                  <c:v>6.8</c:v>
                </c:pt>
                <c:pt idx="9">
                  <c:v>6</c:v>
                </c:pt>
                <c:pt idx="10">
                  <c:v>3.6</c:v>
                </c:pt>
              </c:numCache>
            </c:numRef>
          </c:val>
          <c:extLst>
            <c:ext xmlns:c16="http://schemas.microsoft.com/office/drawing/2014/chart" uri="{C3380CC4-5D6E-409C-BE32-E72D297353CC}">
              <c16:uniqueId val="{00000002-73E7-47DC-9A2C-F4C53AD9BBA0}"/>
            </c:ext>
          </c:extLst>
        </c:ser>
        <c:dLbls>
          <c:showLegendKey val="0"/>
          <c:showVal val="0"/>
          <c:showCatName val="0"/>
          <c:showSerName val="0"/>
          <c:showPercent val="0"/>
          <c:showBubbleSize val="0"/>
        </c:dLbls>
        <c:gapWidth val="150"/>
        <c:shape val="box"/>
        <c:axId val="1839186624"/>
        <c:axId val="1839187584"/>
        <c:axId val="0"/>
      </c:bar3DChart>
      <c:catAx>
        <c:axId val="18391866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cap="none" spc="0" normalizeH="0" baseline="0">
                <a:solidFill>
                  <a:schemeClr val="bg1"/>
                </a:solidFill>
                <a:latin typeface="+mn-lt"/>
                <a:ea typeface="+mn-ea"/>
                <a:cs typeface="+mn-cs"/>
              </a:defRPr>
            </a:pPr>
            <a:endParaRPr lang="fi-FI"/>
          </a:p>
        </c:txPr>
        <c:crossAx val="1839187584"/>
        <c:crosses val="autoZero"/>
        <c:auto val="1"/>
        <c:lblAlgn val="ctr"/>
        <c:lblOffset val="100"/>
        <c:noMultiLvlLbl val="0"/>
      </c:catAx>
      <c:valAx>
        <c:axId val="1839187584"/>
        <c:scaling>
          <c:orientation val="minMax"/>
          <c:max val="15"/>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839186624"/>
        <c:crosses val="autoZero"/>
        <c:crossBetween val="between"/>
        <c:majorUnit val="1"/>
      </c:valAx>
      <c:spPr>
        <a:noFill/>
        <a:ln>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0.30389</cdr:x>
      <cdr:y>0.57587</cdr:y>
    </cdr:from>
    <cdr:to>
      <cdr:x>0.34189</cdr:x>
      <cdr:y>0.6731</cdr:y>
    </cdr:to>
    <cdr:sp macro="" textlink="">
      <cdr:nvSpPr>
        <cdr:cNvPr id="2" name="Tekstiruutu 1">
          <a:extLst xmlns:a="http://schemas.openxmlformats.org/drawingml/2006/main">
            <a:ext uri="{FF2B5EF4-FFF2-40B4-BE49-F238E27FC236}">
              <a16:creationId xmlns:a16="http://schemas.microsoft.com/office/drawing/2014/main" id="{3C3038F7-D48C-57FD-681A-56789190EDAC}"/>
            </a:ext>
          </a:extLst>
        </cdr:cNvPr>
        <cdr:cNvSpPr txBox="1"/>
      </cdr:nvSpPr>
      <cdr:spPr>
        <a:xfrm xmlns:a="http://schemas.openxmlformats.org/drawingml/2006/main">
          <a:off x="2732468" y="2954030"/>
          <a:ext cx="341746" cy="4987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i-FI" sz="2800" dirty="0">
            <a:highlight>
              <a:srgbClr val="FFFF00"/>
            </a:highligh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0BA688-73B1-4908-BC53-76A24A46CA32}" type="datetimeFigureOut">
              <a:rPr lang="fi-FI" smtClean="0"/>
              <a:t>16.1.2025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3D14F1-95C9-4F6D-A70E-19522564D79F}" type="slidenum">
              <a:rPr lang="fi-FI" smtClean="0"/>
              <a:t>‹#›</a:t>
            </a:fld>
            <a:endParaRPr lang="fi-FI"/>
          </a:p>
        </p:txBody>
      </p:sp>
    </p:spTree>
    <p:extLst>
      <p:ext uri="{BB962C8B-B14F-4D97-AF65-F5344CB8AC3E}">
        <p14:creationId xmlns:p14="http://schemas.microsoft.com/office/powerpoint/2010/main" val="727805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83D14F1-95C9-4F6D-A70E-19522564D79F}" type="slidenum">
              <a:rPr lang="fi-FI" smtClean="0"/>
              <a:t>8</a:t>
            </a:fld>
            <a:endParaRPr lang="fi-FI"/>
          </a:p>
        </p:txBody>
      </p:sp>
    </p:spTree>
    <p:extLst>
      <p:ext uri="{BB962C8B-B14F-4D97-AF65-F5344CB8AC3E}">
        <p14:creationId xmlns:p14="http://schemas.microsoft.com/office/powerpoint/2010/main" val="12091388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8" name="Picture 24">
            <a:extLst>
              <a:ext uri="{FF2B5EF4-FFF2-40B4-BE49-F238E27FC236}">
                <a16:creationId xmlns:a16="http://schemas.microsoft.com/office/drawing/2014/main" id="{B20FD340-B185-6486-6834-A6CE8BBE16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51" y="17584"/>
            <a:ext cx="12187066" cy="6858000"/>
          </a:xfrm>
          <a:prstGeom prst="rect">
            <a:avLst/>
          </a:prstGeom>
        </p:spPr>
      </p:pic>
      <p:sp>
        <p:nvSpPr>
          <p:cNvPr id="2" name="Otsikko 1"/>
          <p:cNvSpPr>
            <a:spLocks noGrp="1"/>
          </p:cNvSpPr>
          <p:nvPr>
            <p:ph type="ctrTitle"/>
          </p:nvPr>
        </p:nvSpPr>
        <p:spPr>
          <a:xfrm>
            <a:off x="1524000" y="1122363"/>
            <a:ext cx="9144000" cy="2387600"/>
          </a:xfrm>
        </p:spPr>
        <p:txBody>
          <a:bodyPr anchor="b">
            <a:normAutofit/>
          </a:bodyPr>
          <a:lstStyle>
            <a:lvl1pPr algn="ctr">
              <a:defRPr lang="fi-FI"/>
            </a:lvl1pPr>
          </a:lstStyle>
          <a:p>
            <a:r>
              <a:rPr lang="fi-FI"/>
              <a:t>Muokkaa </a:t>
            </a:r>
            <a:r>
              <a:rPr lang="fi-FI" err="1"/>
              <a:t>perustyyl</a:t>
            </a:r>
            <a:r>
              <a:rPr lang="fi-FI"/>
              <a:t>. </a:t>
            </a:r>
            <a:r>
              <a:rPr lang="fi-FI" err="1"/>
              <a:t>napsautt</a:t>
            </a:r>
            <a:r>
              <a:rPr lang="fi-FI"/>
              <a: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4" name="Päivämäärän paikkamerkki 3"/>
          <p:cNvSpPr>
            <a:spLocks noGrp="1"/>
          </p:cNvSpPr>
          <p:nvPr>
            <p:ph type="dt" sz="half" idx="10"/>
          </p:nvPr>
        </p:nvSpPr>
        <p:spPr/>
        <p:txBody>
          <a:bodyPr/>
          <a:lstStyle/>
          <a:p>
            <a:r>
              <a:rPr lang="fi-FI"/>
              <a:t>20.9.2022</a:t>
            </a:r>
          </a:p>
        </p:txBody>
      </p:sp>
      <p:sp>
        <p:nvSpPr>
          <p:cNvPr id="5" name="Alatunnisteen paikkamerkki 4"/>
          <p:cNvSpPr>
            <a:spLocks noGrp="1"/>
          </p:cNvSpPr>
          <p:nvPr>
            <p:ph type="ftr" sz="quarter" idx="11"/>
          </p:nvPr>
        </p:nvSpPr>
        <p:spPr/>
        <p:txBody>
          <a:bodyPr/>
          <a:lstStyle/>
          <a:p>
            <a:r>
              <a:rPr lang="fi-FI"/>
              <a:t>Alatunniste</a:t>
            </a:r>
          </a:p>
        </p:txBody>
      </p:sp>
      <p:sp>
        <p:nvSpPr>
          <p:cNvPr id="6" name="Dian numeron paikkamerkki 5"/>
          <p:cNvSpPr>
            <a:spLocks noGrp="1"/>
          </p:cNvSpPr>
          <p:nvPr>
            <p:ph type="sldNum" sz="quarter" idx="12"/>
          </p:nvPr>
        </p:nvSpPr>
        <p:spPr/>
        <p:txBody>
          <a:bodyPr/>
          <a:lstStyle/>
          <a:p>
            <a:fld id="{3425BD00-AB7F-4090-84D6-704AAA917BC9}" type="slidenum">
              <a:rPr lang="fi-FI" smtClean="0"/>
              <a:t>‹#›</a:t>
            </a:fld>
            <a:endParaRPr lang="fi-FI"/>
          </a:p>
        </p:txBody>
      </p:sp>
      <p:pic>
        <p:nvPicPr>
          <p:cNvPr id="7" name="Picture 7">
            <a:extLst>
              <a:ext uri="{FF2B5EF4-FFF2-40B4-BE49-F238E27FC236}">
                <a16:creationId xmlns:a16="http://schemas.microsoft.com/office/drawing/2014/main" id="{6E08C843-93BD-9600-C6F5-15A8DE0B90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35959" y="443288"/>
            <a:ext cx="2720081" cy="813385"/>
          </a:xfrm>
          <a:prstGeom prst="rect">
            <a:avLst/>
          </a:prstGeom>
        </p:spPr>
      </p:pic>
    </p:spTree>
    <p:extLst>
      <p:ext uri="{BB962C8B-B14F-4D97-AF65-F5344CB8AC3E}">
        <p14:creationId xmlns:p14="http://schemas.microsoft.com/office/powerpoint/2010/main" val="2757994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9" name="Picture 19">
            <a:extLst>
              <a:ext uri="{FF2B5EF4-FFF2-40B4-BE49-F238E27FC236}">
                <a16:creationId xmlns:a16="http://schemas.microsoft.com/office/drawing/2014/main" id="{F03C2F85-748A-4CEF-7FDF-C574C38A59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51" y="17584"/>
            <a:ext cx="12187066" cy="6858000"/>
          </a:xfrm>
          <a:prstGeom prst="rect">
            <a:avLst/>
          </a:prstGeom>
        </p:spPr>
      </p:pic>
      <p:sp>
        <p:nvSpPr>
          <p:cNvPr id="2" name="Otsikko 1"/>
          <p:cNvSpPr>
            <a:spLocks noGrp="1"/>
          </p:cNvSpPr>
          <p:nvPr>
            <p:ph type="title"/>
          </p:nvPr>
        </p:nvSpPr>
        <p:spPr/>
        <p:txBody>
          <a:bodyPr>
            <a:normAutofit/>
          </a:bodyPr>
          <a:lstStyle>
            <a:lvl1pPr>
              <a:defRPr sz="3600"/>
            </a:lvl1pPr>
          </a:lstStyle>
          <a:p>
            <a:r>
              <a:rPr lang="fi-FI"/>
              <a:t>Muokkaa </a:t>
            </a:r>
            <a:r>
              <a:rPr lang="fi-FI" err="1"/>
              <a:t>perustyyl</a:t>
            </a:r>
            <a:r>
              <a:rPr lang="fi-FI"/>
              <a:t>. </a:t>
            </a:r>
            <a:r>
              <a:rPr lang="fi-FI" err="1"/>
              <a:t>napsautt</a:t>
            </a:r>
            <a:r>
              <a:rPr lang="fi-FI"/>
              <a:t>.</a:t>
            </a:r>
          </a:p>
        </p:txBody>
      </p:sp>
      <p:sp>
        <p:nvSpPr>
          <p:cNvPr id="3" name="Sisällön paikkamerkki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a:xfrm>
            <a:off x="3477845" y="6343711"/>
            <a:ext cx="1440000" cy="365125"/>
          </a:xfrm>
        </p:spPr>
        <p:txBody>
          <a:bodyPr/>
          <a:lstStyle/>
          <a:p>
            <a:r>
              <a:rPr lang="fi-FI"/>
              <a:t>20.9.2022</a:t>
            </a:r>
          </a:p>
        </p:txBody>
      </p:sp>
      <p:sp>
        <p:nvSpPr>
          <p:cNvPr id="5" name="Alatunnisteen paikkamerkki 4"/>
          <p:cNvSpPr>
            <a:spLocks noGrp="1"/>
          </p:cNvSpPr>
          <p:nvPr>
            <p:ph type="ftr" sz="quarter" idx="11"/>
          </p:nvPr>
        </p:nvSpPr>
        <p:spPr>
          <a:xfrm>
            <a:off x="5386444" y="6346884"/>
            <a:ext cx="4114800" cy="365125"/>
          </a:xfrm>
        </p:spPr>
        <p:txBody>
          <a:bodyPr/>
          <a:lstStyle/>
          <a:p>
            <a:r>
              <a:rPr lang="fi-FI"/>
              <a:t>Alatunniste</a:t>
            </a:r>
          </a:p>
        </p:txBody>
      </p:sp>
      <p:sp>
        <p:nvSpPr>
          <p:cNvPr id="6" name="Dian numeron paikkamerkki 5"/>
          <p:cNvSpPr>
            <a:spLocks noGrp="1"/>
          </p:cNvSpPr>
          <p:nvPr>
            <p:ph type="sldNum" sz="quarter" idx="12"/>
          </p:nvPr>
        </p:nvSpPr>
        <p:spPr>
          <a:xfrm>
            <a:off x="9913800" y="6346885"/>
            <a:ext cx="1440000" cy="365125"/>
          </a:xfrm>
        </p:spPr>
        <p:txBody>
          <a:bodyPr/>
          <a:lstStyle/>
          <a:p>
            <a:fld id="{3425BD00-AB7F-4090-84D6-704AAA917BC9}" type="slidenum">
              <a:rPr lang="fi-FI" smtClean="0"/>
              <a:t>‹#›</a:t>
            </a:fld>
            <a:endParaRPr lang="fi-FI"/>
          </a:p>
        </p:txBody>
      </p:sp>
      <p:pic>
        <p:nvPicPr>
          <p:cNvPr id="8" name="Picture 12">
            <a:extLst>
              <a:ext uri="{FF2B5EF4-FFF2-40B4-BE49-F238E27FC236}">
                <a16:creationId xmlns:a16="http://schemas.microsoft.com/office/drawing/2014/main" id="{6A7502D6-96F6-C93F-5BBB-88DC870A8DD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7600" y="5949536"/>
            <a:ext cx="2681646" cy="801892"/>
          </a:xfrm>
          <a:prstGeom prst="rect">
            <a:avLst/>
          </a:prstGeom>
        </p:spPr>
      </p:pic>
    </p:spTree>
    <p:extLst>
      <p:ext uri="{BB962C8B-B14F-4D97-AF65-F5344CB8AC3E}">
        <p14:creationId xmlns:p14="http://schemas.microsoft.com/office/powerpoint/2010/main" val="199876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9" name="Picture 19">
            <a:extLst>
              <a:ext uri="{FF2B5EF4-FFF2-40B4-BE49-F238E27FC236}">
                <a16:creationId xmlns:a16="http://schemas.microsoft.com/office/drawing/2014/main" id="{F03C2F85-748A-4CEF-7FDF-C574C38A59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51" y="17584"/>
            <a:ext cx="12187066" cy="6858000"/>
          </a:xfrm>
          <a:prstGeom prst="rect">
            <a:avLst/>
          </a:prstGeom>
        </p:spPr>
      </p:pic>
      <p:sp>
        <p:nvSpPr>
          <p:cNvPr id="2" name="Otsikko 1"/>
          <p:cNvSpPr>
            <a:spLocks noGrp="1"/>
          </p:cNvSpPr>
          <p:nvPr>
            <p:ph type="title"/>
          </p:nvPr>
        </p:nvSpPr>
        <p:spPr/>
        <p:txBody>
          <a:bodyPr>
            <a:normAutofit/>
          </a:bodyPr>
          <a:lstStyle>
            <a:lvl1pPr>
              <a:defRPr sz="3600"/>
            </a:lvl1pPr>
          </a:lstStyle>
          <a:p>
            <a:r>
              <a:rPr lang="fi-FI"/>
              <a:t>Muokkaa </a:t>
            </a:r>
            <a:r>
              <a:rPr lang="fi-FI" err="1"/>
              <a:t>perustyyl</a:t>
            </a:r>
            <a:r>
              <a:rPr lang="fi-FI"/>
              <a:t>. </a:t>
            </a:r>
            <a:r>
              <a:rPr lang="fi-FI" err="1"/>
              <a:t>napsautt</a:t>
            </a:r>
            <a:r>
              <a:rPr lang="fi-FI"/>
              <a:t>.</a:t>
            </a:r>
          </a:p>
        </p:txBody>
      </p:sp>
      <p:sp>
        <p:nvSpPr>
          <p:cNvPr id="3" name="Sisällön paikkamerkki 2"/>
          <p:cNvSpPr>
            <a:spLocks noGrp="1"/>
          </p:cNvSpPr>
          <p:nvPr>
            <p:ph sz="half" idx="1"/>
          </p:nvPr>
        </p:nvSpPr>
        <p:spPr>
          <a:xfrm>
            <a:off x="838200" y="1825625"/>
            <a:ext cx="5181600" cy="4351338"/>
          </a:xfrm>
        </p:spPr>
        <p:txBody>
          <a:bodyPr>
            <a:normAutofit/>
          </a:bodyPr>
          <a:lstStyle>
            <a:lvl1pPr>
              <a:defRPr sz="2400"/>
            </a:lvl1pPr>
            <a:lvl2pPr>
              <a:defRPr sz="2000"/>
            </a:lvl2pPr>
            <a:lvl3pPr>
              <a:defRPr sz="1800"/>
            </a:lvl3pPr>
            <a:lvl4pPr>
              <a:defRPr sz="1600"/>
            </a:lvl4pPr>
            <a:lvl5pPr>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normAutofit/>
          </a:bodyPr>
          <a:lstStyle>
            <a:lvl1pPr>
              <a:defRPr sz="2400"/>
            </a:lvl1pPr>
            <a:lvl2pPr>
              <a:defRPr sz="2000"/>
            </a:lvl2pPr>
            <a:lvl3pPr>
              <a:defRPr sz="1800"/>
            </a:lvl3pPr>
            <a:lvl4pPr>
              <a:defRPr sz="1600"/>
            </a:lvl4pPr>
            <a:lvl5pPr>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Picture 12">
            <a:extLst>
              <a:ext uri="{FF2B5EF4-FFF2-40B4-BE49-F238E27FC236}">
                <a16:creationId xmlns:a16="http://schemas.microsoft.com/office/drawing/2014/main" id="{6A7502D6-96F6-C93F-5BBB-88DC870A8DD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7600" y="5949536"/>
            <a:ext cx="2681646" cy="801892"/>
          </a:xfrm>
          <a:prstGeom prst="rect">
            <a:avLst/>
          </a:prstGeom>
        </p:spPr>
      </p:pic>
      <p:sp>
        <p:nvSpPr>
          <p:cNvPr id="10" name="Päivämäärän paikkamerkki 3"/>
          <p:cNvSpPr>
            <a:spLocks noGrp="1"/>
          </p:cNvSpPr>
          <p:nvPr>
            <p:ph type="dt" sz="half" idx="10"/>
          </p:nvPr>
        </p:nvSpPr>
        <p:spPr>
          <a:xfrm>
            <a:off x="3477845" y="6343711"/>
            <a:ext cx="1440000" cy="365125"/>
          </a:xfrm>
        </p:spPr>
        <p:txBody>
          <a:bodyPr/>
          <a:lstStyle/>
          <a:p>
            <a:r>
              <a:rPr lang="fi-FI"/>
              <a:t>20.9.2022</a:t>
            </a:r>
          </a:p>
        </p:txBody>
      </p:sp>
      <p:sp>
        <p:nvSpPr>
          <p:cNvPr id="11" name="Alatunnisteen paikkamerkki 4"/>
          <p:cNvSpPr>
            <a:spLocks noGrp="1"/>
          </p:cNvSpPr>
          <p:nvPr>
            <p:ph type="ftr" sz="quarter" idx="11"/>
          </p:nvPr>
        </p:nvSpPr>
        <p:spPr>
          <a:xfrm>
            <a:off x="5386444" y="6346884"/>
            <a:ext cx="4114800" cy="365125"/>
          </a:xfrm>
        </p:spPr>
        <p:txBody>
          <a:bodyPr/>
          <a:lstStyle/>
          <a:p>
            <a:r>
              <a:rPr lang="fi-FI"/>
              <a:t>Alatunniste</a:t>
            </a:r>
          </a:p>
        </p:txBody>
      </p:sp>
      <p:sp>
        <p:nvSpPr>
          <p:cNvPr id="12" name="Dian numeron paikkamerkki 5"/>
          <p:cNvSpPr>
            <a:spLocks noGrp="1"/>
          </p:cNvSpPr>
          <p:nvPr>
            <p:ph type="sldNum" sz="quarter" idx="12"/>
          </p:nvPr>
        </p:nvSpPr>
        <p:spPr>
          <a:xfrm>
            <a:off x="9913800" y="6346885"/>
            <a:ext cx="1440000" cy="365125"/>
          </a:xfrm>
        </p:spPr>
        <p:txBody>
          <a:bodyPr/>
          <a:lstStyle/>
          <a:p>
            <a:fld id="{3425BD00-AB7F-4090-84D6-704AAA917BC9}" type="slidenum">
              <a:rPr lang="fi-FI" smtClean="0"/>
              <a:t>‹#›</a:t>
            </a:fld>
            <a:endParaRPr lang="fi-FI"/>
          </a:p>
        </p:txBody>
      </p:sp>
    </p:spTree>
    <p:extLst>
      <p:ext uri="{BB962C8B-B14F-4D97-AF65-F5344CB8AC3E}">
        <p14:creationId xmlns:p14="http://schemas.microsoft.com/office/powerpoint/2010/main" val="2949970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pic>
        <p:nvPicPr>
          <p:cNvPr id="11" name="Picture 19">
            <a:extLst>
              <a:ext uri="{FF2B5EF4-FFF2-40B4-BE49-F238E27FC236}">
                <a16:creationId xmlns:a16="http://schemas.microsoft.com/office/drawing/2014/main" id="{F03C2F85-748A-4CEF-7FDF-C574C38A59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51" y="17584"/>
            <a:ext cx="12187066" cy="6858000"/>
          </a:xfrm>
          <a:prstGeom prst="rect">
            <a:avLst/>
          </a:prstGeom>
        </p:spPr>
      </p:pic>
      <p:sp>
        <p:nvSpPr>
          <p:cNvPr id="2" name="Otsikko 1"/>
          <p:cNvSpPr>
            <a:spLocks noGrp="1"/>
          </p:cNvSpPr>
          <p:nvPr>
            <p:ph type="title"/>
          </p:nvPr>
        </p:nvSpPr>
        <p:spPr>
          <a:xfrm>
            <a:off x="839788" y="365125"/>
            <a:ext cx="10515600" cy="1325563"/>
          </a:xfrm>
        </p:spPr>
        <p:txBody>
          <a:bodyPr>
            <a:normAutofit/>
          </a:bodyPr>
          <a:lstStyle>
            <a:lvl1pPr>
              <a:defRPr sz="3600"/>
            </a:lvl1p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0" name="Picture 12">
            <a:extLst>
              <a:ext uri="{FF2B5EF4-FFF2-40B4-BE49-F238E27FC236}">
                <a16:creationId xmlns:a16="http://schemas.microsoft.com/office/drawing/2014/main" id="{6A7502D6-96F6-C93F-5BBB-88DC870A8DD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7600" y="5949536"/>
            <a:ext cx="2681646" cy="801892"/>
          </a:xfrm>
          <a:prstGeom prst="rect">
            <a:avLst/>
          </a:prstGeom>
        </p:spPr>
      </p:pic>
      <p:sp>
        <p:nvSpPr>
          <p:cNvPr id="12" name="Päivämäärän paikkamerkki 3"/>
          <p:cNvSpPr>
            <a:spLocks noGrp="1"/>
          </p:cNvSpPr>
          <p:nvPr>
            <p:ph type="dt" sz="half" idx="10"/>
          </p:nvPr>
        </p:nvSpPr>
        <p:spPr>
          <a:xfrm>
            <a:off x="3477845" y="6343711"/>
            <a:ext cx="1440000" cy="365125"/>
          </a:xfrm>
        </p:spPr>
        <p:txBody>
          <a:bodyPr/>
          <a:lstStyle/>
          <a:p>
            <a:r>
              <a:rPr lang="fi-FI"/>
              <a:t>20.9.2022</a:t>
            </a:r>
          </a:p>
        </p:txBody>
      </p:sp>
      <p:sp>
        <p:nvSpPr>
          <p:cNvPr id="13" name="Alatunnisteen paikkamerkki 4"/>
          <p:cNvSpPr>
            <a:spLocks noGrp="1"/>
          </p:cNvSpPr>
          <p:nvPr>
            <p:ph type="ftr" sz="quarter" idx="11"/>
          </p:nvPr>
        </p:nvSpPr>
        <p:spPr>
          <a:xfrm>
            <a:off x="5386444" y="6346884"/>
            <a:ext cx="4114800" cy="365125"/>
          </a:xfrm>
        </p:spPr>
        <p:txBody>
          <a:bodyPr/>
          <a:lstStyle/>
          <a:p>
            <a:r>
              <a:rPr lang="fi-FI"/>
              <a:t>Alatunniste</a:t>
            </a:r>
          </a:p>
        </p:txBody>
      </p:sp>
      <p:sp>
        <p:nvSpPr>
          <p:cNvPr id="14" name="Dian numeron paikkamerkki 5"/>
          <p:cNvSpPr>
            <a:spLocks noGrp="1"/>
          </p:cNvSpPr>
          <p:nvPr>
            <p:ph type="sldNum" sz="quarter" idx="12"/>
          </p:nvPr>
        </p:nvSpPr>
        <p:spPr>
          <a:xfrm>
            <a:off x="9913800" y="6346885"/>
            <a:ext cx="1440000" cy="365125"/>
          </a:xfrm>
        </p:spPr>
        <p:txBody>
          <a:bodyPr/>
          <a:lstStyle/>
          <a:p>
            <a:fld id="{3425BD00-AB7F-4090-84D6-704AAA917BC9}" type="slidenum">
              <a:rPr lang="fi-FI" smtClean="0"/>
              <a:t>‹#›</a:t>
            </a:fld>
            <a:endParaRPr lang="fi-FI"/>
          </a:p>
        </p:txBody>
      </p:sp>
    </p:spTree>
    <p:extLst>
      <p:ext uri="{BB962C8B-B14F-4D97-AF65-F5344CB8AC3E}">
        <p14:creationId xmlns:p14="http://schemas.microsoft.com/office/powerpoint/2010/main" val="2684309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7" name="Picture 19">
            <a:extLst>
              <a:ext uri="{FF2B5EF4-FFF2-40B4-BE49-F238E27FC236}">
                <a16:creationId xmlns:a16="http://schemas.microsoft.com/office/drawing/2014/main" id="{F03C2F85-748A-4CEF-7FDF-C574C38A59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51" y="17584"/>
            <a:ext cx="12187066" cy="6858000"/>
          </a:xfrm>
          <a:prstGeom prst="rect">
            <a:avLst/>
          </a:prstGeom>
        </p:spPr>
      </p:pic>
      <p:sp>
        <p:nvSpPr>
          <p:cNvPr id="2" name="Otsikko 1"/>
          <p:cNvSpPr>
            <a:spLocks noGrp="1"/>
          </p:cNvSpPr>
          <p:nvPr>
            <p:ph type="title"/>
          </p:nvPr>
        </p:nvSpPr>
        <p:spPr/>
        <p:txBody>
          <a:bodyPr>
            <a:normAutofit/>
          </a:bodyPr>
          <a:lstStyle>
            <a:lvl1pPr>
              <a:defRPr sz="3600"/>
            </a:lvl1pPr>
          </a:lstStyle>
          <a:p>
            <a:r>
              <a:rPr lang="fi-FI"/>
              <a:t>Muokkaa perustyyl. napsautt.</a:t>
            </a:r>
          </a:p>
        </p:txBody>
      </p:sp>
      <p:pic>
        <p:nvPicPr>
          <p:cNvPr id="6" name="Picture 12">
            <a:extLst>
              <a:ext uri="{FF2B5EF4-FFF2-40B4-BE49-F238E27FC236}">
                <a16:creationId xmlns:a16="http://schemas.microsoft.com/office/drawing/2014/main" id="{6A7502D6-96F6-C93F-5BBB-88DC870A8DD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7600" y="5949536"/>
            <a:ext cx="2681646" cy="801892"/>
          </a:xfrm>
          <a:prstGeom prst="rect">
            <a:avLst/>
          </a:prstGeom>
        </p:spPr>
      </p:pic>
      <p:sp>
        <p:nvSpPr>
          <p:cNvPr id="8" name="Päivämäärän paikkamerkki 3"/>
          <p:cNvSpPr>
            <a:spLocks noGrp="1"/>
          </p:cNvSpPr>
          <p:nvPr>
            <p:ph type="dt" sz="half" idx="10"/>
          </p:nvPr>
        </p:nvSpPr>
        <p:spPr>
          <a:xfrm>
            <a:off x="3477845" y="6343711"/>
            <a:ext cx="1440000" cy="365125"/>
          </a:xfrm>
        </p:spPr>
        <p:txBody>
          <a:bodyPr/>
          <a:lstStyle/>
          <a:p>
            <a:r>
              <a:rPr lang="fi-FI"/>
              <a:t>20.9.2022</a:t>
            </a:r>
          </a:p>
        </p:txBody>
      </p:sp>
      <p:sp>
        <p:nvSpPr>
          <p:cNvPr id="9" name="Alatunnisteen paikkamerkki 4"/>
          <p:cNvSpPr>
            <a:spLocks noGrp="1"/>
          </p:cNvSpPr>
          <p:nvPr>
            <p:ph type="ftr" sz="quarter" idx="11"/>
          </p:nvPr>
        </p:nvSpPr>
        <p:spPr>
          <a:xfrm>
            <a:off x="5386444" y="6346884"/>
            <a:ext cx="4114800" cy="365125"/>
          </a:xfrm>
        </p:spPr>
        <p:txBody>
          <a:bodyPr/>
          <a:lstStyle/>
          <a:p>
            <a:r>
              <a:rPr lang="fi-FI"/>
              <a:t>Alatunniste</a:t>
            </a:r>
          </a:p>
        </p:txBody>
      </p:sp>
      <p:sp>
        <p:nvSpPr>
          <p:cNvPr id="10" name="Dian numeron paikkamerkki 5"/>
          <p:cNvSpPr>
            <a:spLocks noGrp="1"/>
          </p:cNvSpPr>
          <p:nvPr>
            <p:ph type="sldNum" sz="quarter" idx="12"/>
          </p:nvPr>
        </p:nvSpPr>
        <p:spPr>
          <a:xfrm>
            <a:off x="9913800" y="6346885"/>
            <a:ext cx="1440000" cy="365125"/>
          </a:xfrm>
        </p:spPr>
        <p:txBody>
          <a:bodyPr/>
          <a:lstStyle/>
          <a:p>
            <a:fld id="{3425BD00-AB7F-4090-84D6-704AAA917BC9}" type="slidenum">
              <a:rPr lang="fi-FI" smtClean="0"/>
              <a:t>‹#›</a:t>
            </a:fld>
            <a:endParaRPr lang="fi-FI"/>
          </a:p>
        </p:txBody>
      </p:sp>
    </p:spTree>
    <p:extLst>
      <p:ext uri="{BB962C8B-B14F-4D97-AF65-F5344CB8AC3E}">
        <p14:creationId xmlns:p14="http://schemas.microsoft.com/office/powerpoint/2010/main" val="4090071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5" name="Picture 12">
            <a:extLst>
              <a:ext uri="{FF2B5EF4-FFF2-40B4-BE49-F238E27FC236}">
                <a16:creationId xmlns:a16="http://schemas.microsoft.com/office/drawing/2014/main" id="{6A7502D6-96F6-C93F-5BBB-88DC870A8D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7600" y="5949536"/>
            <a:ext cx="2681646" cy="801892"/>
          </a:xfrm>
          <a:prstGeom prst="rect">
            <a:avLst/>
          </a:prstGeom>
        </p:spPr>
      </p:pic>
      <p:sp>
        <p:nvSpPr>
          <p:cNvPr id="7" name="Päivämäärän paikkamerkki 3"/>
          <p:cNvSpPr>
            <a:spLocks noGrp="1"/>
          </p:cNvSpPr>
          <p:nvPr>
            <p:ph type="dt" sz="half" idx="10"/>
          </p:nvPr>
        </p:nvSpPr>
        <p:spPr>
          <a:xfrm>
            <a:off x="3477845" y="6343711"/>
            <a:ext cx="1440000" cy="365125"/>
          </a:xfrm>
        </p:spPr>
        <p:txBody>
          <a:bodyPr/>
          <a:lstStyle/>
          <a:p>
            <a:r>
              <a:rPr lang="fi-FI"/>
              <a:t>20.9.2022</a:t>
            </a:r>
          </a:p>
        </p:txBody>
      </p:sp>
      <p:sp>
        <p:nvSpPr>
          <p:cNvPr id="8" name="Alatunnisteen paikkamerkki 4"/>
          <p:cNvSpPr>
            <a:spLocks noGrp="1"/>
          </p:cNvSpPr>
          <p:nvPr>
            <p:ph type="ftr" sz="quarter" idx="11"/>
          </p:nvPr>
        </p:nvSpPr>
        <p:spPr>
          <a:xfrm>
            <a:off x="5386444" y="6346884"/>
            <a:ext cx="4114800" cy="365125"/>
          </a:xfrm>
        </p:spPr>
        <p:txBody>
          <a:bodyPr/>
          <a:lstStyle/>
          <a:p>
            <a:r>
              <a:rPr lang="fi-FI"/>
              <a:t>Alatunniste</a:t>
            </a:r>
          </a:p>
        </p:txBody>
      </p:sp>
      <p:sp>
        <p:nvSpPr>
          <p:cNvPr id="9" name="Dian numeron paikkamerkki 5"/>
          <p:cNvSpPr>
            <a:spLocks noGrp="1"/>
          </p:cNvSpPr>
          <p:nvPr>
            <p:ph type="sldNum" sz="quarter" idx="12"/>
          </p:nvPr>
        </p:nvSpPr>
        <p:spPr>
          <a:xfrm>
            <a:off x="9913800" y="6346885"/>
            <a:ext cx="1440000" cy="365125"/>
          </a:xfrm>
        </p:spPr>
        <p:txBody>
          <a:bodyPr/>
          <a:lstStyle/>
          <a:p>
            <a:fld id="{3425BD00-AB7F-4090-84D6-704AAA917BC9}" type="slidenum">
              <a:rPr lang="fi-FI" smtClean="0"/>
              <a:t>‹#›</a:t>
            </a:fld>
            <a:endParaRPr lang="fi-FI"/>
          </a:p>
        </p:txBody>
      </p:sp>
    </p:spTree>
    <p:extLst>
      <p:ext uri="{BB962C8B-B14F-4D97-AF65-F5344CB8AC3E}">
        <p14:creationId xmlns:p14="http://schemas.microsoft.com/office/powerpoint/2010/main" val="1328980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Lopetusdia">
    <p:spTree>
      <p:nvGrpSpPr>
        <p:cNvPr id="1" name=""/>
        <p:cNvGrpSpPr/>
        <p:nvPr/>
      </p:nvGrpSpPr>
      <p:grpSpPr>
        <a:xfrm>
          <a:off x="0" y="0"/>
          <a:ext cx="0" cy="0"/>
          <a:chOff x="0" y="0"/>
          <a:chExt cx="0" cy="0"/>
        </a:xfrm>
      </p:grpSpPr>
      <p:pic>
        <p:nvPicPr>
          <p:cNvPr id="8" name="Picture 14">
            <a:extLst>
              <a:ext uri="{FF2B5EF4-FFF2-40B4-BE49-F238E27FC236}">
                <a16:creationId xmlns:a16="http://schemas.microsoft.com/office/drawing/2014/main" id="{D7894412-FC61-0A92-24EA-2B1B25D3F3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34" y="0"/>
            <a:ext cx="12187066" cy="6858000"/>
          </a:xfrm>
          <a:prstGeom prst="rect">
            <a:avLst/>
          </a:prstGeom>
        </p:spPr>
      </p:pic>
      <p:sp>
        <p:nvSpPr>
          <p:cNvPr id="2" name="Otsikko 1"/>
          <p:cNvSpPr>
            <a:spLocks noGrp="1"/>
          </p:cNvSpPr>
          <p:nvPr>
            <p:ph type="title" hasCustomPrompt="1"/>
          </p:nvPr>
        </p:nvSpPr>
        <p:spPr>
          <a:xfrm>
            <a:off x="838200" y="2766219"/>
            <a:ext cx="10515600" cy="1325563"/>
          </a:xfrm>
          <a:solidFill>
            <a:schemeClr val="bg1"/>
          </a:solidFill>
        </p:spPr>
        <p:txBody>
          <a:bodyPr>
            <a:normAutofit/>
          </a:bodyPr>
          <a:lstStyle>
            <a:lvl1pPr algn="ctr">
              <a:defRPr sz="4400" baseline="0"/>
            </a:lvl1pPr>
          </a:lstStyle>
          <a:p>
            <a:r>
              <a:rPr lang="fi-FI"/>
              <a:t>Lopetusdian kiitosteksti tähän.</a:t>
            </a:r>
          </a:p>
        </p:txBody>
      </p:sp>
      <p:sp>
        <p:nvSpPr>
          <p:cNvPr id="3" name="Päivämäärän paikkamerkki 2"/>
          <p:cNvSpPr>
            <a:spLocks noGrp="1"/>
          </p:cNvSpPr>
          <p:nvPr>
            <p:ph type="dt" sz="half" idx="10"/>
          </p:nvPr>
        </p:nvSpPr>
        <p:spPr/>
        <p:txBody>
          <a:bodyPr/>
          <a:lstStyle/>
          <a:p>
            <a:r>
              <a:rPr lang="fi-FI"/>
              <a:t>20.9.2022</a:t>
            </a:r>
          </a:p>
        </p:txBody>
      </p:sp>
      <p:sp>
        <p:nvSpPr>
          <p:cNvPr id="4" name="Alatunnisteen paikkamerkki 3"/>
          <p:cNvSpPr>
            <a:spLocks noGrp="1"/>
          </p:cNvSpPr>
          <p:nvPr>
            <p:ph type="ftr" sz="quarter" idx="11"/>
          </p:nvPr>
        </p:nvSpPr>
        <p:spPr/>
        <p:txBody>
          <a:bodyPr/>
          <a:lstStyle/>
          <a:p>
            <a:r>
              <a:rPr lang="fi-FI"/>
              <a:t>Alatunniste</a:t>
            </a:r>
          </a:p>
        </p:txBody>
      </p:sp>
      <p:sp>
        <p:nvSpPr>
          <p:cNvPr id="5" name="Dian numeron paikkamerkki 4"/>
          <p:cNvSpPr>
            <a:spLocks noGrp="1"/>
          </p:cNvSpPr>
          <p:nvPr>
            <p:ph type="sldNum" sz="quarter" idx="12"/>
          </p:nvPr>
        </p:nvSpPr>
        <p:spPr/>
        <p:txBody>
          <a:bodyPr/>
          <a:lstStyle/>
          <a:p>
            <a:fld id="{3425BD00-AB7F-4090-84D6-704AAA917BC9}" type="slidenum">
              <a:rPr lang="fi-FI" smtClean="0"/>
              <a:t>‹#›</a:t>
            </a:fld>
            <a:endParaRPr lang="fi-FI"/>
          </a:p>
        </p:txBody>
      </p:sp>
      <p:pic>
        <p:nvPicPr>
          <p:cNvPr id="9" name="Picture 12">
            <a:extLst>
              <a:ext uri="{FF2B5EF4-FFF2-40B4-BE49-F238E27FC236}">
                <a16:creationId xmlns:a16="http://schemas.microsoft.com/office/drawing/2014/main" id="{F93301DA-A12B-3310-07CD-8D59BC55590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55177" y="5494821"/>
            <a:ext cx="2681646" cy="801892"/>
          </a:xfrm>
          <a:prstGeom prst="rect">
            <a:avLst/>
          </a:prstGeom>
          <a:solidFill>
            <a:schemeClr val="bg1"/>
          </a:solidFill>
        </p:spPr>
      </p:pic>
    </p:spTree>
    <p:extLst>
      <p:ext uri="{BB962C8B-B14F-4D97-AF65-F5344CB8AC3E}">
        <p14:creationId xmlns:p14="http://schemas.microsoft.com/office/powerpoint/2010/main" val="1011928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ea typeface="Verdana" panose="020B0604030504040204" pitchFamily="34" charset="0"/>
              </a:defRPr>
            </a:lvl1pPr>
          </a:lstStyle>
          <a:p>
            <a:r>
              <a:rPr lang="fi-FI"/>
              <a:t>20.9.2022</a:t>
            </a:r>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Verdana" panose="020B0604030504040204" pitchFamily="34" charset="0"/>
                <a:ea typeface="Verdana" panose="020B0604030504040204" pitchFamily="34" charset="0"/>
              </a:defRPr>
            </a:lvl1pPr>
          </a:lstStyle>
          <a:p>
            <a:r>
              <a:rPr lang="fi-FI"/>
              <a:t>Alatunniste</a:t>
            </a:r>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Verdana" panose="020B0604030504040204" pitchFamily="34" charset="0"/>
                <a:ea typeface="Verdana" panose="020B0604030504040204" pitchFamily="34" charset="0"/>
              </a:defRPr>
            </a:lvl1pPr>
          </a:lstStyle>
          <a:p>
            <a:fld id="{3425BD00-AB7F-4090-84D6-704AAA917BC9}" type="slidenum">
              <a:rPr lang="fi-FI" smtClean="0"/>
              <a:pPr/>
              <a:t>‹#›</a:t>
            </a:fld>
            <a:endParaRPr lang="fi-FI"/>
          </a:p>
        </p:txBody>
      </p:sp>
    </p:spTree>
    <p:extLst>
      <p:ext uri="{BB962C8B-B14F-4D97-AF65-F5344CB8AC3E}">
        <p14:creationId xmlns:p14="http://schemas.microsoft.com/office/powerpoint/2010/main" val="411804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10531" y="1596196"/>
            <a:ext cx="9144000" cy="2387600"/>
          </a:xfrm>
        </p:spPr>
        <p:txBody>
          <a:bodyPr/>
          <a:lstStyle/>
          <a:p>
            <a:r>
              <a:rPr lang="fi-FI" dirty="0"/>
              <a:t>Kirjaamisen auditoinnin</a:t>
            </a:r>
            <a:br>
              <a:rPr lang="fi-FI" dirty="0"/>
            </a:br>
            <a:r>
              <a:rPr lang="fi-FI" dirty="0"/>
              <a:t>ensimmäisen ”</a:t>
            </a:r>
            <a:r>
              <a:rPr lang="fi-FI" sz="4400" dirty="0"/>
              <a:t>aallon”</a:t>
            </a:r>
            <a:r>
              <a:rPr lang="fi-FI" dirty="0"/>
              <a:t>- tulokset</a:t>
            </a:r>
          </a:p>
        </p:txBody>
      </p:sp>
      <p:sp>
        <p:nvSpPr>
          <p:cNvPr id="3" name="Alaotsikko 2"/>
          <p:cNvSpPr>
            <a:spLocks noGrp="1"/>
          </p:cNvSpPr>
          <p:nvPr>
            <p:ph type="subTitle" idx="1"/>
          </p:nvPr>
        </p:nvSpPr>
        <p:spPr>
          <a:xfrm>
            <a:off x="3322320" y="3983796"/>
            <a:ext cx="4720422" cy="1103109"/>
          </a:xfrm>
        </p:spPr>
        <p:txBody>
          <a:bodyPr>
            <a:noAutofit/>
          </a:bodyPr>
          <a:lstStyle/>
          <a:p>
            <a:r>
              <a:rPr lang="fi-FI" sz="1800" i="1" dirty="0"/>
              <a:t>Erityistason somaattiset vuodeosastot</a:t>
            </a:r>
          </a:p>
          <a:p>
            <a:r>
              <a:rPr lang="fi-FI" sz="1800" dirty="0"/>
              <a:t>Syksy 2024</a:t>
            </a:r>
          </a:p>
        </p:txBody>
      </p:sp>
      <p:sp>
        <p:nvSpPr>
          <p:cNvPr id="4" name="Tekstiruutu 3">
            <a:extLst>
              <a:ext uri="{FF2B5EF4-FFF2-40B4-BE49-F238E27FC236}">
                <a16:creationId xmlns:a16="http://schemas.microsoft.com/office/drawing/2014/main" id="{62E101A4-7AF3-5AFF-2E5D-9B2297821918}"/>
              </a:ext>
            </a:extLst>
          </p:cNvPr>
          <p:cNvSpPr txBox="1"/>
          <p:nvPr/>
        </p:nvSpPr>
        <p:spPr>
          <a:xfrm>
            <a:off x="7238337" y="5807199"/>
            <a:ext cx="4953663" cy="923330"/>
          </a:xfrm>
          <a:prstGeom prst="rect">
            <a:avLst/>
          </a:prstGeom>
          <a:noFill/>
        </p:spPr>
        <p:txBody>
          <a:bodyPr wrap="square" rtlCol="0">
            <a:spAutoFit/>
          </a:bodyPr>
          <a:lstStyle/>
          <a:p>
            <a:r>
              <a:rPr lang="fi-FI" dirty="0"/>
              <a:t>Mari Hakalax, kirjaamiskoordinaattori</a:t>
            </a:r>
          </a:p>
          <a:p>
            <a:r>
              <a:rPr lang="fi-FI" dirty="0"/>
              <a:t>Reetta Syri, kliinisen hoitotieteen asiantuntija</a:t>
            </a:r>
          </a:p>
          <a:p>
            <a:r>
              <a:rPr lang="fi-FI" dirty="0"/>
              <a:t>Maria Komi, tietohallinnon hoitotyön asiantuntija</a:t>
            </a:r>
          </a:p>
        </p:txBody>
      </p:sp>
      <p:pic>
        <p:nvPicPr>
          <p:cNvPr id="5" name="Kuva 4">
            <a:extLst>
              <a:ext uri="{FF2B5EF4-FFF2-40B4-BE49-F238E27FC236}">
                <a16:creationId xmlns:a16="http://schemas.microsoft.com/office/drawing/2014/main" id="{5EB819DA-0199-1134-119A-B7DE71ECD40D}"/>
              </a:ext>
            </a:extLst>
          </p:cNvPr>
          <p:cNvPicPr>
            <a:picLocks noChangeAspect="1"/>
          </p:cNvPicPr>
          <p:nvPr/>
        </p:nvPicPr>
        <p:blipFill>
          <a:blip r:embed="rId2"/>
          <a:stretch>
            <a:fillRect/>
          </a:stretch>
        </p:blipFill>
        <p:spPr>
          <a:xfrm>
            <a:off x="261034" y="5957206"/>
            <a:ext cx="3305745" cy="773323"/>
          </a:xfrm>
          <a:prstGeom prst="rect">
            <a:avLst/>
          </a:prstGeom>
        </p:spPr>
      </p:pic>
    </p:spTree>
    <p:extLst>
      <p:ext uri="{BB962C8B-B14F-4D97-AF65-F5344CB8AC3E}">
        <p14:creationId xmlns:p14="http://schemas.microsoft.com/office/powerpoint/2010/main" val="1945999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D31F00-B17C-9167-B81C-F499830A930E}"/>
              </a:ext>
            </a:extLst>
          </p:cNvPr>
          <p:cNvSpPr>
            <a:spLocks noGrp="1"/>
          </p:cNvSpPr>
          <p:nvPr>
            <p:ph type="title"/>
          </p:nvPr>
        </p:nvSpPr>
        <p:spPr>
          <a:xfrm>
            <a:off x="2933914" y="133933"/>
            <a:ext cx="6055332" cy="528727"/>
          </a:xfrm>
        </p:spPr>
        <p:txBody>
          <a:bodyPr>
            <a:normAutofit fontScale="90000"/>
          </a:bodyPr>
          <a:lstStyle/>
          <a:p>
            <a:r>
              <a:rPr lang="fi-FI" dirty="0"/>
              <a:t>Pohdintaa ja keskustelua</a:t>
            </a:r>
          </a:p>
        </p:txBody>
      </p:sp>
      <p:sp>
        <p:nvSpPr>
          <p:cNvPr id="7" name="Sisällön paikkamerkki 6">
            <a:extLst>
              <a:ext uri="{FF2B5EF4-FFF2-40B4-BE49-F238E27FC236}">
                <a16:creationId xmlns:a16="http://schemas.microsoft.com/office/drawing/2014/main" id="{375A7745-7428-7657-B732-F6B0577962B8}"/>
              </a:ext>
            </a:extLst>
          </p:cNvPr>
          <p:cNvSpPr>
            <a:spLocks noGrp="1"/>
          </p:cNvSpPr>
          <p:nvPr>
            <p:ph sz="half" idx="1"/>
          </p:nvPr>
        </p:nvSpPr>
        <p:spPr>
          <a:xfrm>
            <a:off x="370299" y="556976"/>
            <a:ext cx="5181600" cy="5334647"/>
          </a:xfrm>
        </p:spPr>
        <p:txBody>
          <a:bodyPr>
            <a:noAutofit/>
          </a:bodyPr>
          <a:lstStyle/>
          <a:p>
            <a:pPr>
              <a:lnSpc>
                <a:spcPct val="200000"/>
              </a:lnSpc>
            </a:pPr>
            <a:r>
              <a:rPr lang="fi-FI" sz="1600" b="1" dirty="0"/>
              <a:t>Kirjaamisen nykytilanne ja laatu </a:t>
            </a:r>
          </a:p>
          <a:p>
            <a:pPr lvl="1">
              <a:lnSpc>
                <a:spcPct val="200000"/>
              </a:lnSpc>
            </a:pPr>
            <a:r>
              <a:rPr lang="fi-FI" sz="1600" b="1" dirty="0"/>
              <a:t>Yksilöllinen kirjaaminen heikolla tasolla</a:t>
            </a:r>
          </a:p>
          <a:p>
            <a:pPr lvl="1">
              <a:lnSpc>
                <a:spcPct val="200000"/>
              </a:lnSpc>
            </a:pPr>
            <a:r>
              <a:rPr lang="fi-FI" sz="1600" b="1" u="sng" dirty="0"/>
              <a:t>Hoitotyön</a:t>
            </a:r>
            <a:r>
              <a:rPr lang="fi-FI" sz="1600" b="1" dirty="0"/>
              <a:t> yhteenvedoissa kehittämisen varaa (Kanta)</a:t>
            </a:r>
          </a:p>
          <a:p>
            <a:pPr lvl="1">
              <a:lnSpc>
                <a:spcPct val="200000"/>
              </a:lnSpc>
            </a:pPr>
            <a:r>
              <a:rPr lang="fi-FI" sz="1600" b="1" dirty="0"/>
              <a:t>”Temppujen” kirjaaminen</a:t>
            </a:r>
          </a:p>
          <a:p>
            <a:pPr lvl="1">
              <a:lnSpc>
                <a:spcPct val="200000"/>
              </a:lnSpc>
            </a:pPr>
            <a:r>
              <a:rPr lang="fi-FI" sz="1600" b="1" dirty="0"/>
              <a:t>Kirjausten perusteella hankala saada selville, miten potilas voi</a:t>
            </a:r>
          </a:p>
          <a:p>
            <a:pPr lvl="1">
              <a:lnSpc>
                <a:spcPct val="200000"/>
              </a:lnSpc>
            </a:pPr>
            <a:r>
              <a:rPr lang="fi-FI" sz="1600" b="1" dirty="0"/>
              <a:t>Mittareiden käyttö / Hoidonseuranta</a:t>
            </a:r>
          </a:p>
          <a:p>
            <a:pPr lvl="1">
              <a:lnSpc>
                <a:spcPct val="200000"/>
              </a:lnSpc>
            </a:pPr>
            <a:r>
              <a:rPr lang="fi-FI" sz="1600" b="1" dirty="0"/>
              <a:t>Arviointi</a:t>
            </a:r>
          </a:p>
          <a:p>
            <a:pPr marL="0" indent="0">
              <a:buNone/>
            </a:pPr>
            <a:endParaRPr lang="fi-FI" sz="1100" dirty="0"/>
          </a:p>
          <a:p>
            <a:pPr marL="0" indent="0">
              <a:buNone/>
            </a:pPr>
            <a:r>
              <a:rPr lang="fi-FI" sz="1100" dirty="0"/>
              <a:t>						</a:t>
            </a:r>
          </a:p>
          <a:p>
            <a:endParaRPr lang="fi-FI" sz="1100" dirty="0"/>
          </a:p>
          <a:p>
            <a:pPr marL="457200" lvl="1" indent="0">
              <a:buNone/>
            </a:pPr>
            <a:endParaRPr lang="fi-FI" sz="1100" dirty="0"/>
          </a:p>
        </p:txBody>
      </p:sp>
      <p:sp>
        <p:nvSpPr>
          <p:cNvPr id="4" name="Sisällön paikkamerkki 3">
            <a:extLst>
              <a:ext uri="{FF2B5EF4-FFF2-40B4-BE49-F238E27FC236}">
                <a16:creationId xmlns:a16="http://schemas.microsoft.com/office/drawing/2014/main" id="{3432D4EC-63CE-8CE9-37B7-2C3D82D9AD18}"/>
              </a:ext>
            </a:extLst>
          </p:cNvPr>
          <p:cNvSpPr>
            <a:spLocks noGrp="1"/>
          </p:cNvSpPr>
          <p:nvPr>
            <p:ph sz="half" idx="2"/>
          </p:nvPr>
        </p:nvSpPr>
        <p:spPr>
          <a:xfrm>
            <a:off x="6719300" y="556976"/>
            <a:ext cx="5342561" cy="5619987"/>
          </a:xfrm>
        </p:spPr>
        <p:txBody>
          <a:bodyPr>
            <a:normAutofit fontScale="40000" lnSpcReduction="20000"/>
          </a:bodyPr>
          <a:lstStyle/>
          <a:p>
            <a:pPr>
              <a:lnSpc>
                <a:spcPct val="200000"/>
              </a:lnSpc>
            </a:pPr>
            <a:r>
              <a:rPr lang="fi-FI" sz="4000" b="1" dirty="0"/>
              <a:t>Koulutustarpeet?</a:t>
            </a:r>
          </a:p>
          <a:p>
            <a:pPr lvl="1">
              <a:lnSpc>
                <a:spcPct val="200000"/>
              </a:lnSpc>
            </a:pPr>
            <a:r>
              <a:rPr lang="fi-FI" sz="4000" b="1" dirty="0"/>
              <a:t>Yksilöllinen kirjaaminen, potilaan ääni kuuluviin</a:t>
            </a:r>
          </a:p>
          <a:p>
            <a:pPr lvl="1">
              <a:lnSpc>
                <a:spcPct val="200000"/>
              </a:lnSpc>
            </a:pPr>
            <a:r>
              <a:rPr lang="fi-FI" sz="4000" b="1" dirty="0"/>
              <a:t>Hoitotyön yhteenveto </a:t>
            </a:r>
          </a:p>
          <a:p>
            <a:pPr lvl="1">
              <a:lnSpc>
                <a:spcPct val="200000"/>
              </a:lnSpc>
            </a:pPr>
            <a:r>
              <a:rPr lang="fi-FI" sz="4000" b="1" dirty="0"/>
              <a:t>Hoitotyön prosessimallin mukainen kirjaaminen </a:t>
            </a:r>
          </a:p>
          <a:p>
            <a:pPr lvl="1">
              <a:lnSpc>
                <a:spcPct val="200000"/>
              </a:lnSpc>
            </a:pPr>
            <a:r>
              <a:rPr lang="fi-FI" sz="4000" b="1" dirty="0"/>
              <a:t>Hoitotyön rakenteinen kirjaaminen</a:t>
            </a:r>
          </a:p>
          <a:p>
            <a:pPr>
              <a:lnSpc>
                <a:spcPct val="200000"/>
              </a:lnSpc>
            </a:pPr>
            <a:r>
              <a:rPr lang="fi-FI" sz="4000" b="1" dirty="0"/>
              <a:t>Auditoinnin tulosten luotettavuus?</a:t>
            </a:r>
          </a:p>
          <a:p>
            <a:pPr>
              <a:lnSpc>
                <a:spcPct val="200000"/>
              </a:lnSpc>
            </a:pPr>
            <a:r>
              <a:rPr lang="fi-FI" sz="4000" b="1" dirty="0"/>
              <a:t>Potilaan kertomuksen ”siivoaminen”/päivittäminen?</a:t>
            </a:r>
          </a:p>
          <a:p>
            <a:endParaRPr lang="fi-FI" sz="1200" dirty="0"/>
          </a:p>
          <a:p>
            <a:pPr marL="0" indent="0">
              <a:buNone/>
            </a:pPr>
            <a:r>
              <a:rPr lang="fi-FI" sz="1200" dirty="0"/>
              <a:t>						</a:t>
            </a:r>
          </a:p>
          <a:p>
            <a:endParaRPr lang="fi-FI" sz="1200" dirty="0"/>
          </a:p>
          <a:p>
            <a:endParaRPr lang="fi-FI" dirty="0"/>
          </a:p>
        </p:txBody>
      </p:sp>
      <p:sp>
        <p:nvSpPr>
          <p:cNvPr id="3" name="Tekstiruutu 2">
            <a:extLst>
              <a:ext uri="{FF2B5EF4-FFF2-40B4-BE49-F238E27FC236}">
                <a16:creationId xmlns:a16="http://schemas.microsoft.com/office/drawing/2014/main" id="{0699B584-319D-B27D-6B2C-1CF9AC1A3AAE}"/>
              </a:ext>
            </a:extLst>
          </p:cNvPr>
          <p:cNvSpPr txBox="1"/>
          <p:nvPr/>
        </p:nvSpPr>
        <p:spPr>
          <a:xfrm>
            <a:off x="5021495" y="5136979"/>
            <a:ext cx="1880171" cy="1692771"/>
          </a:xfrm>
          <a:prstGeom prst="rect">
            <a:avLst/>
          </a:prstGeom>
          <a:noFill/>
        </p:spPr>
        <p:txBody>
          <a:bodyPr wrap="square" rtlCol="0">
            <a:spAutoFit/>
          </a:bodyPr>
          <a:lstStyle/>
          <a:p>
            <a:r>
              <a:rPr lang="fi-FI" sz="10400" dirty="0"/>
              <a:t>🤔</a:t>
            </a:r>
          </a:p>
        </p:txBody>
      </p:sp>
    </p:spTree>
    <p:extLst>
      <p:ext uri="{BB962C8B-B14F-4D97-AF65-F5344CB8AC3E}">
        <p14:creationId xmlns:p14="http://schemas.microsoft.com/office/powerpoint/2010/main" val="993482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45D705-E24B-D295-4F94-28AB228599ED}"/>
              </a:ext>
            </a:extLst>
          </p:cNvPr>
          <p:cNvSpPr>
            <a:spLocks noGrp="1"/>
          </p:cNvSpPr>
          <p:nvPr>
            <p:ph type="title"/>
          </p:nvPr>
        </p:nvSpPr>
        <p:spPr>
          <a:xfrm>
            <a:off x="1731322" y="258593"/>
            <a:ext cx="8526154" cy="1325563"/>
          </a:xfrm>
        </p:spPr>
        <p:txBody>
          <a:bodyPr/>
          <a:lstStyle/>
          <a:p>
            <a:r>
              <a:rPr lang="fi-FI" dirty="0"/>
              <a:t>Hoitotyön tarpeen kirjaaminen</a:t>
            </a:r>
          </a:p>
        </p:txBody>
      </p:sp>
      <p:sp>
        <p:nvSpPr>
          <p:cNvPr id="5" name="Tekstin paikkamerkki 4">
            <a:extLst>
              <a:ext uri="{FF2B5EF4-FFF2-40B4-BE49-F238E27FC236}">
                <a16:creationId xmlns:a16="http://schemas.microsoft.com/office/drawing/2014/main" id="{8E8E6B03-216B-6ADA-E4C9-511663C655BD}"/>
              </a:ext>
            </a:extLst>
          </p:cNvPr>
          <p:cNvSpPr>
            <a:spLocks noGrp="1"/>
          </p:cNvSpPr>
          <p:nvPr>
            <p:ph type="body" idx="1"/>
          </p:nvPr>
        </p:nvSpPr>
        <p:spPr>
          <a:xfrm>
            <a:off x="836612" y="1429236"/>
            <a:ext cx="5157787" cy="823912"/>
          </a:xfrm>
        </p:spPr>
        <p:txBody>
          <a:bodyPr/>
          <a:lstStyle/>
          <a:p>
            <a:r>
              <a:rPr lang="fi-FI" dirty="0"/>
              <a:t>Vaihtoehto A.</a:t>
            </a:r>
          </a:p>
        </p:txBody>
      </p:sp>
      <p:sp>
        <p:nvSpPr>
          <p:cNvPr id="3" name="Sisällön paikkamerkki 2">
            <a:extLst>
              <a:ext uri="{FF2B5EF4-FFF2-40B4-BE49-F238E27FC236}">
                <a16:creationId xmlns:a16="http://schemas.microsoft.com/office/drawing/2014/main" id="{68AB82E1-A16C-9C12-8F01-7D292CB59B74}"/>
              </a:ext>
            </a:extLst>
          </p:cNvPr>
          <p:cNvSpPr>
            <a:spLocks noGrp="1"/>
          </p:cNvSpPr>
          <p:nvPr>
            <p:ph sz="half" idx="2"/>
          </p:nvPr>
        </p:nvSpPr>
        <p:spPr/>
        <p:txBody>
          <a:bodyPr>
            <a:normAutofit fontScale="62500" lnSpcReduction="20000"/>
          </a:bodyPr>
          <a:lstStyle/>
          <a:p>
            <a:r>
              <a:rPr lang="fi-FI" b="1" dirty="0"/>
              <a:t>Tulosyy: </a:t>
            </a:r>
          </a:p>
          <a:p>
            <a:pPr marL="0" indent="0">
              <a:buNone/>
            </a:pPr>
            <a:r>
              <a:rPr lang="fi-FI" b="1" dirty="0">
                <a:solidFill>
                  <a:srgbClr val="0070C0"/>
                </a:solidFill>
              </a:rPr>
              <a:t>”</a:t>
            </a:r>
            <a:r>
              <a:rPr lang="fi-FI" b="1" i="1" dirty="0">
                <a:solidFill>
                  <a:srgbClr val="0070C0"/>
                </a:solidFill>
              </a:rPr>
              <a:t>Oik. lonkka artroosi”</a:t>
            </a:r>
          </a:p>
          <a:p>
            <a:r>
              <a:rPr lang="fi-FI" b="1" dirty="0"/>
              <a:t>Hoitoon tulon syy (tarve):</a:t>
            </a:r>
          </a:p>
          <a:p>
            <a:pPr marL="0" indent="0">
              <a:buNone/>
            </a:pPr>
            <a:r>
              <a:rPr lang="fi-FI" b="1" i="1" dirty="0">
                <a:solidFill>
                  <a:srgbClr val="0070C0"/>
                </a:solidFill>
              </a:rPr>
              <a:t>*kopioitu KIRU-näkymältä lääkärin tuloteksti (sisältää oikeita elementtejä)</a:t>
            </a:r>
          </a:p>
          <a:p>
            <a:r>
              <a:rPr lang="fi-FI" b="1" dirty="0"/>
              <a:t>Tulosyy</a:t>
            </a:r>
            <a:r>
              <a:rPr lang="fi-FI" b="1" i="1" dirty="0"/>
              <a:t>: </a:t>
            </a:r>
          </a:p>
          <a:p>
            <a:pPr marL="0" indent="0">
              <a:buNone/>
            </a:pPr>
            <a:r>
              <a:rPr lang="fi-FI" b="1" i="1" dirty="0">
                <a:solidFill>
                  <a:srgbClr val="0070C0"/>
                </a:solidFill>
              </a:rPr>
              <a:t>”</a:t>
            </a:r>
            <a:r>
              <a:rPr lang="fi-FI" b="1" i="1" dirty="0" err="1">
                <a:solidFill>
                  <a:srgbClr val="0070C0"/>
                </a:solidFill>
              </a:rPr>
              <a:t>Taysista</a:t>
            </a:r>
            <a:r>
              <a:rPr lang="fi-FI" b="1" i="1" dirty="0">
                <a:solidFill>
                  <a:srgbClr val="0070C0"/>
                </a:solidFill>
              </a:rPr>
              <a:t> jatkohoitoon</a:t>
            </a:r>
            <a:r>
              <a:rPr lang="fi-FI" b="1" dirty="0">
                <a:solidFill>
                  <a:srgbClr val="0070C0"/>
                </a:solidFill>
              </a:rPr>
              <a:t>”</a:t>
            </a:r>
          </a:p>
          <a:p>
            <a:r>
              <a:rPr lang="fi-FI" b="1" dirty="0"/>
              <a:t>Hoitoon tulon syy (tarve):</a:t>
            </a:r>
          </a:p>
          <a:p>
            <a:pPr marL="0" indent="0">
              <a:buNone/>
            </a:pPr>
            <a:r>
              <a:rPr lang="fi-FI" b="1" i="1" dirty="0">
                <a:solidFill>
                  <a:srgbClr val="0070C0"/>
                </a:solidFill>
              </a:rPr>
              <a:t>Hoitokertomuksesta on vaikea saada selvää potilaan hoidon tarpeesta</a:t>
            </a:r>
          </a:p>
          <a:p>
            <a:pPr marL="0" indent="0">
              <a:buNone/>
            </a:pPr>
            <a:endParaRPr lang="fi-FI" dirty="0"/>
          </a:p>
          <a:p>
            <a:pPr marL="0" indent="0">
              <a:buNone/>
            </a:pPr>
            <a:endParaRPr lang="fi-FI" i="1" dirty="0"/>
          </a:p>
        </p:txBody>
      </p:sp>
      <p:sp>
        <p:nvSpPr>
          <p:cNvPr id="6" name="Tekstin paikkamerkki 5">
            <a:extLst>
              <a:ext uri="{FF2B5EF4-FFF2-40B4-BE49-F238E27FC236}">
                <a16:creationId xmlns:a16="http://schemas.microsoft.com/office/drawing/2014/main" id="{A377E730-A884-0B44-3196-4CE24109E585}"/>
              </a:ext>
            </a:extLst>
          </p:cNvPr>
          <p:cNvSpPr>
            <a:spLocks noGrp="1"/>
          </p:cNvSpPr>
          <p:nvPr>
            <p:ph type="body" sz="quarter" idx="3"/>
          </p:nvPr>
        </p:nvSpPr>
        <p:spPr>
          <a:xfrm>
            <a:off x="6175376" y="1429236"/>
            <a:ext cx="5183188" cy="823912"/>
          </a:xfrm>
        </p:spPr>
        <p:txBody>
          <a:bodyPr/>
          <a:lstStyle/>
          <a:p>
            <a:r>
              <a:rPr lang="fi-FI" dirty="0"/>
              <a:t>Vaihtoehto B.</a:t>
            </a:r>
          </a:p>
        </p:txBody>
      </p:sp>
      <p:sp>
        <p:nvSpPr>
          <p:cNvPr id="4" name="Sisällön paikkamerkki 3">
            <a:extLst>
              <a:ext uri="{FF2B5EF4-FFF2-40B4-BE49-F238E27FC236}">
                <a16:creationId xmlns:a16="http://schemas.microsoft.com/office/drawing/2014/main" id="{98EF3651-2474-4D44-379A-1DC27072593D}"/>
              </a:ext>
            </a:extLst>
          </p:cNvPr>
          <p:cNvSpPr>
            <a:spLocks noGrp="1"/>
          </p:cNvSpPr>
          <p:nvPr>
            <p:ph sz="quarter" idx="4"/>
          </p:nvPr>
        </p:nvSpPr>
        <p:spPr/>
        <p:txBody>
          <a:bodyPr>
            <a:normAutofit fontScale="62500" lnSpcReduction="20000"/>
          </a:bodyPr>
          <a:lstStyle/>
          <a:p>
            <a:r>
              <a:rPr lang="fi-FI" b="1" dirty="0"/>
              <a:t>Tulosyy: </a:t>
            </a:r>
          </a:p>
          <a:p>
            <a:pPr marL="0" indent="0">
              <a:buNone/>
            </a:pPr>
            <a:r>
              <a:rPr lang="fi-FI" b="1" dirty="0">
                <a:solidFill>
                  <a:srgbClr val="0070C0"/>
                </a:solidFill>
              </a:rPr>
              <a:t>”</a:t>
            </a:r>
            <a:r>
              <a:rPr lang="fi-FI" b="1" i="1" dirty="0">
                <a:solidFill>
                  <a:srgbClr val="0070C0"/>
                </a:solidFill>
              </a:rPr>
              <a:t>lonkkaleikkaus”</a:t>
            </a:r>
          </a:p>
          <a:p>
            <a:r>
              <a:rPr lang="fi-FI" b="1" dirty="0"/>
              <a:t>Hoitoon tulon syy (tarve):</a:t>
            </a:r>
          </a:p>
          <a:p>
            <a:pPr marL="0" indent="0">
              <a:buNone/>
            </a:pPr>
            <a:r>
              <a:rPr lang="fi-FI" b="1" i="1" dirty="0">
                <a:solidFill>
                  <a:srgbClr val="0070C0"/>
                </a:solidFill>
              </a:rPr>
              <a:t>”Potilas kertoo toimintakyvyn huonontuneen ja lonkka on kipeä”. Potilas jännittää kovasti leikkausta”</a:t>
            </a:r>
            <a:r>
              <a:rPr lang="fi-FI" b="1" dirty="0"/>
              <a:t>	</a:t>
            </a:r>
          </a:p>
          <a:p>
            <a:r>
              <a:rPr lang="fi-FI" b="1" dirty="0"/>
              <a:t>Tulosyy: </a:t>
            </a:r>
          </a:p>
          <a:p>
            <a:pPr marL="0" indent="0">
              <a:buNone/>
            </a:pPr>
            <a:r>
              <a:rPr lang="fi-FI" b="1" i="1" dirty="0">
                <a:solidFill>
                  <a:srgbClr val="0070C0"/>
                </a:solidFill>
              </a:rPr>
              <a:t>Pään trauma/</a:t>
            </a:r>
            <a:r>
              <a:rPr lang="fi-FI" b="1" i="1" dirty="0" err="1">
                <a:solidFill>
                  <a:srgbClr val="0070C0"/>
                </a:solidFill>
              </a:rPr>
              <a:t>Tays</a:t>
            </a:r>
            <a:endParaRPr lang="fi-FI" b="1" i="1" dirty="0">
              <a:solidFill>
                <a:srgbClr val="0070C0"/>
              </a:solidFill>
            </a:endParaRPr>
          </a:p>
          <a:p>
            <a:r>
              <a:rPr lang="fi-FI" b="1" dirty="0"/>
              <a:t>Hoitoon tulon syy (tarve):</a:t>
            </a:r>
          </a:p>
          <a:p>
            <a:pPr marL="0" indent="0">
              <a:buNone/>
            </a:pPr>
            <a:r>
              <a:rPr lang="fi-FI" b="1" dirty="0">
                <a:solidFill>
                  <a:srgbClr val="0070C0"/>
                </a:solidFill>
              </a:rPr>
              <a:t>”Pään trauman vuoksi leikattu </a:t>
            </a:r>
            <a:r>
              <a:rPr lang="fi-FI" b="1" dirty="0" err="1">
                <a:solidFill>
                  <a:srgbClr val="0070C0"/>
                </a:solidFill>
              </a:rPr>
              <a:t>Taysissa</a:t>
            </a:r>
            <a:r>
              <a:rPr lang="fi-FI" b="1" dirty="0">
                <a:solidFill>
                  <a:srgbClr val="0070C0"/>
                </a:solidFill>
              </a:rPr>
              <a:t>. Toipuminen hidasta, keuhkokuume, ajoittain sekavuutta ja huonosti reagoiva.”</a:t>
            </a:r>
          </a:p>
          <a:p>
            <a:pPr marL="0" indent="0">
              <a:buNone/>
            </a:pPr>
            <a:r>
              <a:rPr lang="fi-FI" b="1" dirty="0">
                <a:solidFill>
                  <a:srgbClr val="0070C0"/>
                </a:solidFill>
              </a:rPr>
              <a:t> -&gt; Saa monta hoitotyön tarvetta nostettua (vs. lääketiede)</a:t>
            </a:r>
          </a:p>
          <a:p>
            <a:pPr marL="0" indent="0">
              <a:buNone/>
            </a:pPr>
            <a:endParaRPr lang="fi-FI" dirty="0"/>
          </a:p>
        </p:txBody>
      </p:sp>
    </p:spTree>
    <p:extLst>
      <p:ext uri="{BB962C8B-B14F-4D97-AF65-F5344CB8AC3E}">
        <p14:creationId xmlns:p14="http://schemas.microsoft.com/office/powerpoint/2010/main" val="2431506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29CEE1-30DB-C698-3A6D-108EED574C57}"/>
              </a:ext>
            </a:extLst>
          </p:cNvPr>
          <p:cNvSpPr>
            <a:spLocks noGrp="1"/>
          </p:cNvSpPr>
          <p:nvPr>
            <p:ph type="title"/>
          </p:nvPr>
        </p:nvSpPr>
        <p:spPr>
          <a:xfrm>
            <a:off x="850887" y="37048"/>
            <a:ext cx="11123720" cy="1325563"/>
          </a:xfrm>
        </p:spPr>
        <p:txBody>
          <a:bodyPr/>
          <a:lstStyle/>
          <a:p>
            <a:r>
              <a:rPr lang="fi-FI" dirty="0"/>
              <a:t>Hoitotyön tavoitteen kirjaaminen (</a:t>
            </a:r>
            <a:r>
              <a:rPr lang="fi-FI" dirty="0" err="1"/>
              <a:t>hoke</a:t>
            </a:r>
            <a:r>
              <a:rPr lang="fi-FI" dirty="0"/>
              <a:t>)</a:t>
            </a:r>
          </a:p>
        </p:txBody>
      </p:sp>
      <p:sp>
        <p:nvSpPr>
          <p:cNvPr id="4" name="Sisällön paikkamerkki 3">
            <a:extLst>
              <a:ext uri="{FF2B5EF4-FFF2-40B4-BE49-F238E27FC236}">
                <a16:creationId xmlns:a16="http://schemas.microsoft.com/office/drawing/2014/main" id="{B6271882-CE08-0209-1B74-BDC7A88AB268}"/>
              </a:ext>
            </a:extLst>
          </p:cNvPr>
          <p:cNvSpPr>
            <a:spLocks noGrp="1"/>
          </p:cNvSpPr>
          <p:nvPr>
            <p:ph sz="quarter" idx="4"/>
          </p:nvPr>
        </p:nvSpPr>
        <p:spPr>
          <a:xfrm>
            <a:off x="614780" y="2157130"/>
            <a:ext cx="5797967" cy="1997542"/>
          </a:xfrm>
        </p:spPr>
        <p:txBody>
          <a:bodyPr/>
          <a:lstStyle/>
          <a:p>
            <a:r>
              <a:rPr lang="fi-FI" sz="1800" b="1" dirty="0"/>
              <a:t>Kokonaistavoite</a:t>
            </a:r>
            <a:r>
              <a:rPr lang="fi-FI" sz="1800" dirty="0"/>
              <a:t> (</a:t>
            </a:r>
            <a:r>
              <a:rPr lang="fi-FI" sz="1800" dirty="0" err="1"/>
              <a:t>Hoken</a:t>
            </a:r>
            <a:r>
              <a:rPr lang="fi-FI" sz="1800" dirty="0"/>
              <a:t> etusivulla) </a:t>
            </a:r>
          </a:p>
          <a:p>
            <a:pPr marL="0" indent="0">
              <a:buNone/>
            </a:pPr>
            <a:r>
              <a:rPr lang="fi-FI" sz="1800" dirty="0"/>
              <a:t>ja/tai</a:t>
            </a:r>
          </a:p>
          <a:p>
            <a:r>
              <a:rPr lang="fi-FI" sz="1800" b="1" dirty="0"/>
              <a:t>Tarve – tavoite </a:t>
            </a:r>
            <a:r>
              <a:rPr lang="fi-FI" sz="1800" dirty="0"/>
              <a:t>(mallipohjan erillisiin tarpeisiin kirjattuja tavoitteita esim. Erittäminen) </a:t>
            </a:r>
          </a:p>
          <a:p>
            <a:pPr>
              <a:buFont typeface="Wingdings" panose="05000000000000000000" pitchFamily="2" charset="2"/>
              <a:buChar char="è"/>
            </a:pPr>
            <a:r>
              <a:rPr lang="fi-FI" sz="1800" i="1" dirty="0">
                <a:solidFill>
                  <a:srgbClr val="FF0000"/>
                </a:solidFill>
              </a:rPr>
              <a:t>esimerkit</a:t>
            </a:r>
          </a:p>
          <a:p>
            <a:pPr marL="0" indent="0">
              <a:buNone/>
            </a:pPr>
            <a:endParaRPr lang="fi-FI" dirty="0">
              <a:solidFill>
                <a:srgbClr val="FF0000"/>
              </a:solidFill>
            </a:endParaRPr>
          </a:p>
          <a:p>
            <a:pPr marL="0" indent="0">
              <a:buNone/>
            </a:pPr>
            <a:endParaRPr lang="fi-FI" dirty="0">
              <a:solidFill>
                <a:srgbClr val="FF0000"/>
              </a:solidFill>
            </a:endParaRPr>
          </a:p>
        </p:txBody>
      </p:sp>
      <p:pic>
        <p:nvPicPr>
          <p:cNvPr id="10" name="Kuva 9">
            <a:extLst>
              <a:ext uri="{FF2B5EF4-FFF2-40B4-BE49-F238E27FC236}">
                <a16:creationId xmlns:a16="http://schemas.microsoft.com/office/drawing/2014/main" id="{29E4D7BC-7794-8E45-7B5A-660ECFD80392}"/>
              </a:ext>
            </a:extLst>
          </p:cNvPr>
          <p:cNvPicPr>
            <a:picLocks noChangeAspect="1"/>
          </p:cNvPicPr>
          <p:nvPr/>
        </p:nvPicPr>
        <p:blipFill>
          <a:blip r:embed="rId2"/>
          <a:stretch>
            <a:fillRect/>
          </a:stretch>
        </p:blipFill>
        <p:spPr>
          <a:xfrm>
            <a:off x="6462720" y="1399160"/>
            <a:ext cx="4893363" cy="2553059"/>
          </a:xfrm>
          <a:prstGeom prst="rect">
            <a:avLst/>
          </a:prstGeom>
          <a:ln w="38100">
            <a:solidFill>
              <a:schemeClr val="tx1"/>
            </a:solidFill>
          </a:ln>
        </p:spPr>
      </p:pic>
      <p:pic>
        <p:nvPicPr>
          <p:cNvPr id="8" name="Kuva 7">
            <a:extLst>
              <a:ext uri="{FF2B5EF4-FFF2-40B4-BE49-F238E27FC236}">
                <a16:creationId xmlns:a16="http://schemas.microsoft.com/office/drawing/2014/main" id="{2D9E16D7-83AB-4C4C-5016-C83D89B22A42}"/>
              </a:ext>
            </a:extLst>
          </p:cNvPr>
          <p:cNvPicPr>
            <a:picLocks noChangeAspect="1"/>
          </p:cNvPicPr>
          <p:nvPr/>
        </p:nvPicPr>
        <p:blipFill>
          <a:blip r:embed="rId3"/>
          <a:stretch>
            <a:fillRect/>
          </a:stretch>
        </p:blipFill>
        <p:spPr>
          <a:xfrm>
            <a:off x="564807" y="4154672"/>
            <a:ext cx="6996321" cy="1825127"/>
          </a:xfrm>
          <a:prstGeom prst="rect">
            <a:avLst/>
          </a:prstGeom>
          <a:ln w="38100">
            <a:solidFill>
              <a:schemeClr val="tx1"/>
            </a:solidFill>
          </a:ln>
        </p:spPr>
      </p:pic>
      <p:sp>
        <p:nvSpPr>
          <p:cNvPr id="9" name="Tekstin paikkamerkki 8">
            <a:extLst>
              <a:ext uri="{FF2B5EF4-FFF2-40B4-BE49-F238E27FC236}">
                <a16:creationId xmlns:a16="http://schemas.microsoft.com/office/drawing/2014/main" id="{9866547D-2DE5-41AA-9A02-1C992DF97C54}"/>
              </a:ext>
            </a:extLst>
          </p:cNvPr>
          <p:cNvSpPr>
            <a:spLocks noGrp="1"/>
          </p:cNvSpPr>
          <p:nvPr>
            <p:ph type="body" sz="quarter" idx="3"/>
          </p:nvPr>
        </p:nvSpPr>
        <p:spPr>
          <a:xfrm>
            <a:off x="614780" y="1362611"/>
            <a:ext cx="3033944" cy="646630"/>
          </a:xfrm>
        </p:spPr>
        <p:txBody>
          <a:bodyPr/>
          <a:lstStyle/>
          <a:p>
            <a:r>
              <a:rPr lang="fi-FI" dirty="0"/>
              <a:t>Hyviä käytänteitä:</a:t>
            </a:r>
          </a:p>
        </p:txBody>
      </p:sp>
    </p:spTree>
    <p:extLst>
      <p:ext uri="{BB962C8B-B14F-4D97-AF65-F5344CB8AC3E}">
        <p14:creationId xmlns:p14="http://schemas.microsoft.com/office/powerpoint/2010/main" val="3004223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26A396-19D8-3116-63FC-A203CFFD73EB}"/>
              </a:ext>
            </a:extLst>
          </p:cNvPr>
          <p:cNvSpPr>
            <a:spLocks noGrp="1"/>
          </p:cNvSpPr>
          <p:nvPr>
            <p:ph type="title"/>
          </p:nvPr>
        </p:nvSpPr>
        <p:spPr>
          <a:xfrm>
            <a:off x="838199" y="365125"/>
            <a:ext cx="10693893" cy="780093"/>
          </a:xfrm>
        </p:spPr>
        <p:txBody>
          <a:bodyPr>
            <a:normAutofit fontScale="90000"/>
          </a:bodyPr>
          <a:lstStyle/>
          <a:p>
            <a:r>
              <a:rPr lang="fi-FI" dirty="0"/>
              <a:t>Yksilöllinen kirjaaminen / Hyviä käytänteitä:</a:t>
            </a:r>
            <a:br>
              <a:rPr lang="fi-FI" dirty="0"/>
            </a:br>
            <a:endParaRPr lang="fi-FI" dirty="0"/>
          </a:p>
        </p:txBody>
      </p:sp>
      <p:sp>
        <p:nvSpPr>
          <p:cNvPr id="7" name="Tekstiruutu 6">
            <a:extLst>
              <a:ext uri="{FF2B5EF4-FFF2-40B4-BE49-F238E27FC236}">
                <a16:creationId xmlns:a16="http://schemas.microsoft.com/office/drawing/2014/main" id="{B4203CA2-10FA-7E31-3E6E-21E1DA97DD56}"/>
              </a:ext>
            </a:extLst>
          </p:cNvPr>
          <p:cNvSpPr txBox="1"/>
          <p:nvPr/>
        </p:nvSpPr>
        <p:spPr>
          <a:xfrm>
            <a:off x="2395857" y="923277"/>
            <a:ext cx="7074194" cy="5232202"/>
          </a:xfrm>
          <a:prstGeom prst="rect">
            <a:avLst/>
          </a:prstGeom>
          <a:noFill/>
          <a:ln w="28575">
            <a:solidFill>
              <a:schemeClr val="tx1"/>
            </a:solidFill>
          </a:ln>
        </p:spPr>
        <p:txBody>
          <a:bodyPr wrap="square" rtlCol="0">
            <a:spAutoFit/>
          </a:bodyPr>
          <a:lstStyle/>
          <a:p>
            <a:r>
              <a:rPr lang="fi-FI" sz="2000" b="1" i="1" dirty="0"/>
              <a:t>”Hoidon tavoite:</a:t>
            </a:r>
          </a:p>
          <a:p>
            <a:pPr marL="342900" indent="-342900">
              <a:buAutoNum type="arabicPeriod"/>
            </a:pPr>
            <a:r>
              <a:rPr lang="fi-FI" sz="2000" i="1" dirty="0"/>
              <a:t>Puheen tuoton ja ymmärtämisen, sekä lukemisen ja kirjoittamisen sujuvoituminen</a:t>
            </a:r>
          </a:p>
          <a:p>
            <a:pPr marL="342900" indent="-342900">
              <a:buAutoNum type="arabicPeriod"/>
            </a:pPr>
            <a:r>
              <a:rPr lang="fi-FI" sz="2000" i="1" dirty="0"/>
              <a:t>Liikkuminen ilman apuvälineitä sisätiloissa, portaissa kulkeminen kaidetuen turvin sekä pienten lähikauppa-asioiden onnistuminen kotiloissa jatkossakin</a:t>
            </a:r>
          </a:p>
          <a:p>
            <a:pPr marL="342900" indent="-342900">
              <a:buAutoNum type="arabicPeriod"/>
            </a:pPr>
            <a:r>
              <a:rPr lang="fi-FI" sz="2000" i="1" dirty="0"/>
              <a:t>Mahdollisimman itsenäiset arkitoimet, mm. ruoan lämmittäminen ja välipalojen valmistaminen</a:t>
            </a:r>
          </a:p>
          <a:p>
            <a:pPr marL="342900" indent="-342900">
              <a:buAutoNum type="arabicPeriod"/>
            </a:pPr>
            <a:r>
              <a:rPr lang="fi-FI" sz="2000" i="1" dirty="0"/>
              <a:t>Ruoan koostumusrajoituksista eroon pääseminen</a:t>
            </a:r>
          </a:p>
          <a:p>
            <a:endParaRPr lang="fi-FI" sz="2000" i="1" dirty="0"/>
          </a:p>
          <a:p>
            <a:r>
              <a:rPr lang="fi-FI" sz="2000" b="1" i="1" dirty="0"/>
              <a:t>Kuntoutujan oma tavoite on kotiin pääseminen, kodin arjen jouhevuus, sekä puheen helpottuminen.</a:t>
            </a:r>
          </a:p>
          <a:p>
            <a:r>
              <a:rPr lang="fi-FI" sz="1600" b="1" i="1" dirty="0"/>
              <a:t>	                          </a:t>
            </a:r>
          </a:p>
          <a:p>
            <a:r>
              <a:rPr lang="fi-FI" sz="1600" b="1" i="1" dirty="0"/>
              <a:t>                                                         </a:t>
            </a:r>
            <a:r>
              <a:rPr lang="fi-FI" sz="6000" b="1" dirty="0"/>
              <a:t>😻</a:t>
            </a:r>
            <a:endParaRPr lang="fi-FI" sz="3200" b="1" dirty="0"/>
          </a:p>
          <a:p>
            <a:endParaRPr lang="fi-FI" dirty="0"/>
          </a:p>
        </p:txBody>
      </p:sp>
      <p:pic>
        <p:nvPicPr>
          <p:cNvPr id="1028" name="Picture 4" descr="278,900+ Wow Stock Illustrations, Royalty-Free Vector Graphics &amp; Clip Art -  iStock | Wow face, Surprise, Wow word">
            <a:extLst>
              <a:ext uri="{FF2B5EF4-FFF2-40B4-BE49-F238E27FC236}">
                <a16:creationId xmlns:a16="http://schemas.microsoft.com/office/drawing/2014/main" id="{3E4A1314-55C9-3FBA-4B3D-C8A7C9C4A868}"/>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179046" y="1145218"/>
            <a:ext cx="2117594" cy="1553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616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76F940-83CE-E640-AEA1-BD8F6CDA3133}"/>
              </a:ext>
            </a:extLst>
          </p:cNvPr>
          <p:cNvSpPr>
            <a:spLocks noGrp="1"/>
          </p:cNvSpPr>
          <p:nvPr>
            <p:ph type="title"/>
          </p:nvPr>
        </p:nvSpPr>
        <p:spPr>
          <a:xfrm>
            <a:off x="762000" y="89919"/>
            <a:ext cx="10515600" cy="948770"/>
          </a:xfrm>
        </p:spPr>
        <p:txBody>
          <a:bodyPr>
            <a:normAutofit/>
          </a:bodyPr>
          <a:lstStyle/>
          <a:p>
            <a:pPr algn="ctr"/>
            <a:r>
              <a:rPr lang="fi-FI" dirty="0"/>
              <a:t>Kohti potilaskeskeisempää kirjaamista</a:t>
            </a:r>
            <a:br>
              <a:rPr lang="fi-FI" dirty="0"/>
            </a:br>
            <a:endParaRPr lang="fi-FI" sz="2400" dirty="0"/>
          </a:p>
        </p:txBody>
      </p:sp>
      <p:sp>
        <p:nvSpPr>
          <p:cNvPr id="3" name="Sisällön paikkamerkki 2">
            <a:extLst>
              <a:ext uri="{FF2B5EF4-FFF2-40B4-BE49-F238E27FC236}">
                <a16:creationId xmlns:a16="http://schemas.microsoft.com/office/drawing/2014/main" id="{B9752056-E707-3812-1D30-EEB6B192DEA7}"/>
              </a:ext>
            </a:extLst>
          </p:cNvPr>
          <p:cNvSpPr>
            <a:spLocks noGrp="1"/>
          </p:cNvSpPr>
          <p:nvPr>
            <p:ph sz="half" idx="1"/>
          </p:nvPr>
        </p:nvSpPr>
        <p:spPr>
          <a:xfrm>
            <a:off x="762000" y="2146685"/>
            <a:ext cx="5181600" cy="4351338"/>
          </a:xfrm>
        </p:spPr>
        <p:txBody>
          <a:bodyPr>
            <a:normAutofit fontScale="85000" lnSpcReduction="20000"/>
          </a:bodyPr>
          <a:lstStyle/>
          <a:p>
            <a:r>
              <a:rPr lang="fi-FI" i="1" dirty="0"/>
              <a:t>Laitettiin potilas harjoittelemaan pussin kiinnitystä levylle, että se sujuisi avannesidoksen vaihdon yhteydessä.</a:t>
            </a:r>
          </a:p>
          <a:p>
            <a:r>
              <a:rPr lang="fi-FI" i="1" dirty="0"/>
              <a:t>Asentoa vaihdettu. Alapesut tehty. Vaippa vaihdettu. Kuiviteltu. Paita vaihdettu. </a:t>
            </a:r>
          </a:p>
          <a:p>
            <a:r>
              <a:rPr lang="fi-FI" i="1" dirty="0"/>
              <a:t>Viety kipulääke</a:t>
            </a:r>
            <a:r>
              <a:rPr lang="fi-FI" dirty="0"/>
              <a:t>. </a:t>
            </a:r>
            <a:r>
              <a:rPr lang="fi-FI" i="1" dirty="0"/>
              <a:t>Nukkunut huonosti. Mitattu vitaalit. </a:t>
            </a:r>
          </a:p>
          <a:p>
            <a:r>
              <a:rPr lang="fi-FI" i="1" dirty="0"/>
              <a:t>Käyty läpi ohjeet, annettu kaavakkeet, todistukset ja reseptit. </a:t>
            </a:r>
          </a:p>
          <a:p>
            <a:endParaRPr lang="fi-FI" i="1" dirty="0"/>
          </a:p>
        </p:txBody>
      </p:sp>
      <p:sp>
        <p:nvSpPr>
          <p:cNvPr id="4" name="Sisällön paikkamerkki 3">
            <a:extLst>
              <a:ext uri="{FF2B5EF4-FFF2-40B4-BE49-F238E27FC236}">
                <a16:creationId xmlns:a16="http://schemas.microsoft.com/office/drawing/2014/main" id="{55F5B3EF-59AE-42BF-322C-8688F0B7C00F}"/>
              </a:ext>
            </a:extLst>
          </p:cNvPr>
          <p:cNvSpPr>
            <a:spLocks noGrp="1"/>
          </p:cNvSpPr>
          <p:nvPr>
            <p:ph sz="half" idx="2"/>
          </p:nvPr>
        </p:nvSpPr>
        <p:spPr>
          <a:xfrm>
            <a:off x="6248400" y="2146685"/>
            <a:ext cx="5181600" cy="4351338"/>
          </a:xfrm>
        </p:spPr>
        <p:txBody>
          <a:bodyPr>
            <a:normAutofit fontScale="85000" lnSpcReduction="20000"/>
          </a:bodyPr>
          <a:lstStyle/>
          <a:p>
            <a:r>
              <a:rPr lang="fi-FI" i="1" dirty="0"/>
              <a:t>Potilas harjoitellut ohjattuna pussin kiinnitystä levylle, että se sujuisi avannesidoksen vaihdon yhteydessä</a:t>
            </a:r>
            <a:r>
              <a:rPr lang="fi-FI" i="1" dirty="0">
                <a:solidFill>
                  <a:srgbClr val="0070C0"/>
                </a:solidFill>
              </a:rPr>
              <a:t>.</a:t>
            </a:r>
          </a:p>
          <a:p>
            <a:r>
              <a:rPr lang="fi-FI" i="1" dirty="0"/>
              <a:t>Vastaa puhutteluun muutamalla sanalla. Miettii lauseita, mitä sanoo. Potilas vaikuttaa rauhalliselta. Vointia kysyttäessä kuvailee sen normaaliksi. Osallistuu keskusteluun. Potilas on sitä mieltä, että ”yhtään ei saa olla rauhassa”. Puoliso kertoo, että miehestä tuntuu ikävältä pissata vaippaan, viety myös sorsa.</a:t>
            </a:r>
          </a:p>
          <a:p>
            <a:r>
              <a:rPr lang="fi-FI" i="1" dirty="0"/>
              <a:t>Kertoo kipujen olevan hallinnassa. Tuntee sykkeen korkeaksi, syke on säännöllinen. Ei saa unesta kiinni. Kokee vointinsa hyväksi.</a:t>
            </a:r>
          </a:p>
          <a:p>
            <a:r>
              <a:rPr lang="fi-FI" i="1" dirty="0"/>
              <a:t> Juteltu vielä arjesta ja tsempattu perhettä, valmiin oloisia ovat. </a:t>
            </a:r>
          </a:p>
          <a:p>
            <a:endParaRPr lang="fi-FI" i="1" dirty="0"/>
          </a:p>
          <a:p>
            <a:endParaRPr lang="fi-FI" dirty="0"/>
          </a:p>
        </p:txBody>
      </p:sp>
      <p:sp>
        <p:nvSpPr>
          <p:cNvPr id="5" name="Tekstiruutu 4">
            <a:extLst>
              <a:ext uri="{FF2B5EF4-FFF2-40B4-BE49-F238E27FC236}">
                <a16:creationId xmlns:a16="http://schemas.microsoft.com/office/drawing/2014/main" id="{8B359C95-F7DA-7F28-C78D-A2C6E5E56D16}"/>
              </a:ext>
            </a:extLst>
          </p:cNvPr>
          <p:cNvSpPr txBox="1"/>
          <p:nvPr/>
        </p:nvSpPr>
        <p:spPr>
          <a:xfrm>
            <a:off x="1379737" y="1054095"/>
            <a:ext cx="3520736" cy="1107996"/>
          </a:xfrm>
          <a:prstGeom prst="rect">
            <a:avLst/>
          </a:prstGeom>
          <a:noFill/>
        </p:spPr>
        <p:txBody>
          <a:bodyPr wrap="square" rtlCol="0">
            <a:spAutoFit/>
          </a:bodyPr>
          <a:lstStyle/>
          <a:p>
            <a:r>
              <a:rPr lang="fi-FI" sz="2400" b="1" u="sng" dirty="0">
                <a:solidFill>
                  <a:srgbClr val="FF0000"/>
                </a:solidFill>
              </a:rPr>
              <a:t>Esimerkkejä hoitajan tekemisten kirjaamisesta</a:t>
            </a:r>
          </a:p>
          <a:p>
            <a:endParaRPr lang="fi-FI" dirty="0"/>
          </a:p>
        </p:txBody>
      </p:sp>
      <p:sp>
        <p:nvSpPr>
          <p:cNvPr id="6" name="Tekstiruutu 5">
            <a:extLst>
              <a:ext uri="{FF2B5EF4-FFF2-40B4-BE49-F238E27FC236}">
                <a16:creationId xmlns:a16="http://schemas.microsoft.com/office/drawing/2014/main" id="{52846EA8-9F62-6AFA-EC7F-DC509206AF95}"/>
              </a:ext>
            </a:extLst>
          </p:cNvPr>
          <p:cNvSpPr txBox="1"/>
          <p:nvPr/>
        </p:nvSpPr>
        <p:spPr>
          <a:xfrm>
            <a:off x="6950477" y="1038689"/>
            <a:ext cx="3861786" cy="1107996"/>
          </a:xfrm>
          <a:prstGeom prst="rect">
            <a:avLst/>
          </a:prstGeom>
          <a:noFill/>
        </p:spPr>
        <p:txBody>
          <a:bodyPr wrap="square" rtlCol="0">
            <a:spAutoFit/>
          </a:bodyPr>
          <a:lstStyle/>
          <a:p>
            <a:r>
              <a:rPr lang="fi-FI" sz="2400" b="1" u="sng" dirty="0">
                <a:solidFill>
                  <a:srgbClr val="00B050"/>
                </a:solidFill>
              </a:rPr>
              <a:t>Esimerkkejä, joissa kuuluu potilaan ääni</a:t>
            </a:r>
          </a:p>
          <a:p>
            <a:endParaRPr lang="fi-FI" dirty="0"/>
          </a:p>
        </p:txBody>
      </p:sp>
      <p:sp>
        <p:nvSpPr>
          <p:cNvPr id="8" name="Nuoli: Oikea 7">
            <a:extLst>
              <a:ext uri="{FF2B5EF4-FFF2-40B4-BE49-F238E27FC236}">
                <a16:creationId xmlns:a16="http://schemas.microsoft.com/office/drawing/2014/main" id="{5B45504D-F687-B38F-0AEC-62CAF1E1D220}"/>
              </a:ext>
            </a:extLst>
          </p:cNvPr>
          <p:cNvSpPr/>
          <p:nvPr/>
        </p:nvSpPr>
        <p:spPr>
          <a:xfrm>
            <a:off x="4998128" y="1218112"/>
            <a:ext cx="1624614" cy="523783"/>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633427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8ECDBE93-F2CA-BBA2-4F84-6846A4D488CE}"/>
              </a:ext>
            </a:extLst>
          </p:cNvPr>
          <p:cNvSpPr>
            <a:spLocks noGrp="1"/>
          </p:cNvSpPr>
          <p:nvPr>
            <p:ph type="title"/>
          </p:nvPr>
        </p:nvSpPr>
        <p:spPr>
          <a:xfrm>
            <a:off x="838200" y="365125"/>
            <a:ext cx="10515600" cy="1325563"/>
          </a:xfrm>
        </p:spPr>
        <p:txBody>
          <a:bodyPr/>
          <a:lstStyle/>
          <a:p>
            <a:pPr algn="ctr"/>
            <a:r>
              <a:rPr lang="fi-FI" dirty="0"/>
              <a:t>Ajatuksia potilaslähtöisestä kirjaamisesta</a:t>
            </a:r>
          </a:p>
        </p:txBody>
      </p:sp>
      <p:sp>
        <p:nvSpPr>
          <p:cNvPr id="6" name="Sisällön paikkamerkki 5">
            <a:extLst>
              <a:ext uri="{FF2B5EF4-FFF2-40B4-BE49-F238E27FC236}">
                <a16:creationId xmlns:a16="http://schemas.microsoft.com/office/drawing/2014/main" id="{78D66387-B21B-5E35-5D6B-0B6D177C764D}"/>
              </a:ext>
            </a:extLst>
          </p:cNvPr>
          <p:cNvSpPr>
            <a:spLocks noGrp="1"/>
          </p:cNvSpPr>
          <p:nvPr>
            <p:ph idx="1"/>
          </p:nvPr>
        </p:nvSpPr>
        <p:spPr/>
        <p:txBody>
          <a:bodyPr/>
          <a:lstStyle/>
          <a:p>
            <a:pPr lvl="1"/>
            <a:r>
              <a:rPr lang="fi-FI" sz="2800" dirty="0"/>
              <a:t>Hoitotyö on muuta(</a:t>
            </a:r>
            <a:r>
              <a:rPr lang="fi-FI" sz="2800" dirty="0" err="1"/>
              <a:t>kin</a:t>
            </a:r>
            <a:r>
              <a:rPr lang="fi-FI" sz="2800" dirty="0"/>
              <a:t>) kuin lääkärien antamien määräysten toteuttamista tai erilaisten tehtävien tekemistä</a:t>
            </a:r>
          </a:p>
          <a:p>
            <a:pPr lvl="1"/>
            <a:r>
              <a:rPr lang="fi-FI" sz="2800" dirty="0"/>
              <a:t>Hoitotyössä nähdään potilas / asiakas ja hänen perheensä</a:t>
            </a:r>
          </a:p>
          <a:p>
            <a:pPr lvl="2"/>
            <a:r>
              <a:rPr lang="fi-FI" sz="2400" dirty="0"/>
              <a:t>Mitkä on heidän voimavaransa, mihin he tarvitsevat apua, miten he näkevät ja ymmärtävät tilanteensa</a:t>
            </a:r>
          </a:p>
          <a:p>
            <a:pPr lvl="2"/>
            <a:r>
              <a:rPr lang="fi-FI" sz="2400" dirty="0"/>
              <a:t>Potilaan ja asiakkaan ääni pitää kuulua ja näkyä!</a:t>
            </a:r>
          </a:p>
          <a:p>
            <a:pPr marL="0" indent="0">
              <a:buNone/>
            </a:pPr>
            <a:endParaRPr lang="fi-FI" sz="2800" dirty="0"/>
          </a:p>
        </p:txBody>
      </p:sp>
    </p:spTree>
    <p:extLst>
      <p:ext uri="{BB962C8B-B14F-4D97-AF65-F5344CB8AC3E}">
        <p14:creationId xmlns:p14="http://schemas.microsoft.com/office/powerpoint/2010/main" val="3600760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A1879909-740D-340B-4FA0-B65B37A67EBB}"/>
              </a:ext>
            </a:extLst>
          </p:cNvPr>
          <p:cNvSpPr>
            <a:spLocks noGrp="1"/>
          </p:cNvSpPr>
          <p:nvPr>
            <p:ph type="title"/>
          </p:nvPr>
        </p:nvSpPr>
        <p:spPr>
          <a:xfrm>
            <a:off x="4111161" y="701112"/>
            <a:ext cx="3969678" cy="1325563"/>
          </a:xfrm>
        </p:spPr>
        <p:txBody>
          <a:bodyPr>
            <a:noAutofit/>
          </a:bodyPr>
          <a:lstStyle/>
          <a:p>
            <a:r>
              <a:rPr lang="fi-FI" sz="9600" dirty="0">
                <a:latin typeface="Bradley Hand ITC" panose="03070402050302030203" pitchFamily="66" charset="0"/>
                <a:ea typeface="STXingkai" panose="020B0503020204020204" pitchFamily="2" charset="-122"/>
              </a:rPr>
              <a:t>Kiitos!</a:t>
            </a:r>
          </a:p>
        </p:txBody>
      </p:sp>
      <p:pic>
        <p:nvPicPr>
          <p:cNvPr id="5" name="Kuva 4">
            <a:extLst>
              <a:ext uri="{FF2B5EF4-FFF2-40B4-BE49-F238E27FC236}">
                <a16:creationId xmlns:a16="http://schemas.microsoft.com/office/drawing/2014/main" id="{54B3316B-83E0-F4ED-9D92-F6FB1F9FF117}"/>
              </a:ext>
            </a:extLst>
          </p:cNvPr>
          <p:cNvPicPr>
            <a:picLocks noChangeAspect="1"/>
          </p:cNvPicPr>
          <p:nvPr/>
        </p:nvPicPr>
        <p:blipFill>
          <a:blip r:embed="rId2"/>
          <a:stretch>
            <a:fillRect/>
          </a:stretch>
        </p:blipFill>
        <p:spPr>
          <a:xfrm>
            <a:off x="1327051" y="5543933"/>
            <a:ext cx="3253811" cy="761174"/>
          </a:xfrm>
          <a:prstGeom prst="rect">
            <a:avLst/>
          </a:prstGeom>
        </p:spPr>
      </p:pic>
      <p:pic>
        <p:nvPicPr>
          <p:cNvPr id="2" name="Kuva 1">
            <a:extLst>
              <a:ext uri="{FF2B5EF4-FFF2-40B4-BE49-F238E27FC236}">
                <a16:creationId xmlns:a16="http://schemas.microsoft.com/office/drawing/2014/main" id="{B0F2D178-F96C-1399-CA60-3204CEDD5917}"/>
              </a:ext>
            </a:extLst>
          </p:cNvPr>
          <p:cNvPicPr>
            <a:picLocks noChangeAspect="1"/>
          </p:cNvPicPr>
          <p:nvPr/>
        </p:nvPicPr>
        <p:blipFill>
          <a:blip r:embed="rId3"/>
          <a:stretch>
            <a:fillRect/>
          </a:stretch>
        </p:blipFill>
        <p:spPr>
          <a:xfrm>
            <a:off x="3154567" y="2026675"/>
            <a:ext cx="5882866" cy="3242983"/>
          </a:xfrm>
          <a:prstGeom prst="rect">
            <a:avLst/>
          </a:prstGeom>
        </p:spPr>
      </p:pic>
    </p:spTree>
    <p:extLst>
      <p:ext uri="{BB962C8B-B14F-4D97-AF65-F5344CB8AC3E}">
        <p14:creationId xmlns:p14="http://schemas.microsoft.com/office/powerpoint/2010/main" val="1378241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7A315B-6909-E406-0484-35C526B9216E}"/>
              </a:ext>
            </a:extLst>
          </p:cNvPr>
          <p:cNvSpPr>
            <a:spLocks noGrp="1"/>
          </p:cNvSpPr>
          <p:nvPr>
            <p:ph type="title"/>
          </p:nvPr>
        </p:nvSpPr>
        <p:spPr>
          <a:xfrm>
            <a:off x="672973" y="457402"/>
            <a:ext cx="5869340" cy="659423"/>
          </a:xfrm>
        </p:spPr>
        <p:txBody>
          <a:bodyPr anchor="b">
            <a:normAutofit/>
          </a:bodyPr>
          <a:lstStyle/>
          <a:p>
            <a:r>
              <a:rPr lang="fi-FI" sz="3200" dirty="0"/>
              <a:t>Auditoinnin tavoitteet:</a:t>
            </a:r>
          </a:p>
        </p:txBody>
      </p:sp>
      <p:sp>
        <p:nvSpPr>
          <p:cNvPr id="3" name="Sisällön paikkamerkki 2">
            <a:extLst>
              <a:ext uri="{FF2B5EF4-FFF2-40B4-BE49-F238E27FC236}">
                <a16:creationId xmlns:a16="http://schemas.microsoft.com/office/drawing/2014/main" id="{3638C97D-8A3C-A461-1DFF-EDF1E8847400}"/>
              </a:ext>
            </a:extLst>
          </p:cNvPr>
          <p:cNvSpPr>
            <a:spLocks noGrp="1"/>
          </p:cNvSpPr>
          <p:nvPr>
            <p:ph idx="1"/>
          </p:nvPr>
        </p:nvSpPr>
        <p:spPr>
          <a:xfrm>
            <a:off x="876693" y="1655366"/>
            <a:ext cx="5219307" cy="3537410"/>
          </a:xfrm>
        </p:spPr>
        <p:txBody>
          <a:bodyPr anchor="t">
            <a:normAutofit/>
          </a:bodyPr>
          <a:lstStyle/>
          <a:p>
            <a:r>
              <a:rPr lang="fi-FI" sz="1700" b="1" dirty="0"/>
              <a:t>Kuvata tämän hetkinen tilanne</a:t>
            </a:r>
          </a:p>
          <a:p>
            <a:r>
              <a:rPr lang="fi-FI" sz="1700" b="1" dirty="0"/>
              <a:t>Kuvata hoitotyön laatua</a:t>
            </a:r>
          </a:p>
          <a:p>
            <a:r>
              <a:rPr lang="fi-FI" sz="1700" b="1" dirty="0"/>
              <a:t>Havainnoida koulutustarpeita ja käynnistää koulutuksen suunnittelu</a:t>
            </a:r>
          </a:p>
          <a:p>
            <a:r>
              <a:rPr lang="fi-FI" sz="1700" b="1" dirty="0"/>
              <a:t>Luoda systemaattisuus arviointiin</a:t>
            </a:r>
          </a:p>
          <a:p>
            <a:r>
              <a:rPr lang="fi-FI" sz="1700" b="1" dirty="0"/>
              <a:t>Kirkastaa hoitotyötä, sen merkitystä ja ydintä hoitotyöntekijöille</a:t>
            </a:r>
          </a:p>
          <a:p>
            <a:r>
              <a:rPr lang="fi-FI" sz="1700" b="1" dirty="0"/>
              <a:t>Kirjaamisen kansallisten ohjeistusten tuominen käytäntöön</a:t>
            </a:r>
          </a:p>
          <a:p>
            <a:r>
              <a:rPr lang="fi-FI" sz="1700" b="1" dirty="0"/>
              <a:t>Herätellä hoitotyöntekijöitä oman kirjaamisensa laadun tarkasteluun</a:t>
            </a:r>
          </a:p>
          <a:p>
            <a:pPr marL="0" indent="0">
              <a:buNone/>
            </a:pPr>
            <a:endParaRPr lang="fi-FI" sz="1700" dirty="0"/>
          </a:p>
        </p:txBody>
      </p:sp>
      <p:pic>
        <p:nvPicPr>
          <p:cNvPr id="4" name="Kuva 3">
            <a:extLst>
              <a:ext uri="{FF2B5EF4-FFF2-40B4-BE49-F238E27FC236}">
                <a16:creationId xmlns:a16="http://schemas.microsoft.com/office/drawing/2014/main" id="{9AC39EE4-AE33-ED69-B5CD-6AACCDD68A02}"/>
              </a:ext>
            </a:extLst>
          </p:cNvPr>
          <p:cNvPicPr>
            <a:picLocks noChangeAspect="1"/>
          </p:cNvPicPr>
          <p:nvPr/>
        </p:nvPicPr>
        <p:blipFill>
          <a:blip r:embed="rId2"/>
          <a:srcRect l="15155" r="10821"/>
          <a:stretch/>
        </p:blipFill>
        <p:spPr>
          <a:xfrm>
            <a:off x="7008019" y="1913567"/>
            <a:ext cx="4273463" cy="3030866"/>
          </a:xfrm>
          <a:prstGeom prst="rect">
            <a:avLst/>
          </a:prstGeom>
        </p:spPr>
      </p:pic>
      <p:grpSp>
        <p:nvGrpSpPr>
          <p:cNvPr id="21" name="Group 20">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22" name="Rectangle 21">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4799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F3509E-0767-A561-C13F-64F715F7E15B}"/>
              </a:ext>
            </a:extLst>
          </p:cNvPr>
          <p:cNvSpPr>
            <a:spLocks noGrp="1"/>
          </p:cNvSpPr>
          <p:nvPr>
            <p:ph type="title"/>
          </p:nvPr>
        </p:nvSpPr>
        <p:spPr>
          <a:xfrm>
            <a:off x="1179979" y="133519"/>
            <a:ext cx="9823505" cy="748058"/>
          </a:xfrm>
        </p:spPr>
        <p:txBody>
          <a:bodyPr>
            <a:normAutofit fontScale="90000"/>
          </a:bodyPr>
          <a:lstStyle/>
          <a:p>
            <a:r>
              <a:rPr lang="fi-FI" dirty="0"/>
              <a:t>Auditoinnin ensimmäinen aalto - toteutus</a:t>
            </a:r>
          </a:p>
        </p:txBody>
      </p:sp>
      <p:sp>
        <p:nvSpPr>
          <p:cNvPr id="3" name="Sisällön paikkamerkki 2">
            <a:extLst>
              <a:ext uri="{FF2B5EF4-FFF2-40B4-BE49-F238E27FC236}">
                <a16:creationId xmlns:a16="http://schemas.microsoft.com/office/drawing/2014/main" id="{35B0135B-60A3-C8D2-3ED5-0778FAC6609C}"/>
              </a:ext>
            </a:extLst>
          </p:cNvPr>
          <p:cNvSpPr>
            <a:spLocks noGrp="1"/>
          </p:cNvSpPr>
          <p:nvPr>
            <p:ph idx="1"/>
          </p:nvPr>
        </p:nvSpPr>
        <p:spPr>
          <a:xfrm>
            <a:off x="258944" y="835793"/>
            <a:ext cx="11665577" cy="5888688"/>
          </a:xfrm>
        </p:spPr>
        <p:txBody>
          <a:bodyPr>
            <a:noAutofit/>
          </a:bodyPr>
          <a:lstStyle/>
          <a:p>
            <a:pPr lvl="1">
              <a:buFont typeface="Wingdings" panose="05000000000000000000" pitchFamily="2" charset="2"/>
              <a:buChar char="Ø"/>
            </a:pPr>
            <a:r>
              <a:rPr lang="fi-FI" sz="2400" dirty="0"/>
              <a:t>Erityistason osastot (11kpl) </a:t>
            </a:r>
          </a:p>
          <a:p>
            <a:pPr marL="457200" lvl="1" indent="0">
              <a:buNone/>
            </a:pPr>
            <a:endParaRPr lang="fi-FI" sz="2400" dirty="0"/>
          </a:p>
          <a:p>
            <a:pPr lvl="2"/>
            <a:r>
              <a:rPr lang="fi-FI" sz="2400" dirty="0"/>
              <a:t>A22, A21, H12, A12</a:t>
            </a:r>
          </a:p>
          <a:p>
            <a:pPr lvl="2"/>
            <a:r>
              <a:rPr lang="fi-FI" sz="2400" dirty="0"/>
              <a:t>A31, A32, A42</a:t>
            </a:r>
          </a:p>
          <a:p>
            <a:pPr lvl="2"/>
            <a:r>
              <a:rPr lang="fi-FI" sz="2400" dirty="0"/>
              <a:t>Synnytys &amp; naisten os.</a:t>
            </a:r>
          </a:p>
          <a:p>
            <a:pPr lvl="2"/>
            <a:r>
              <a:rPr lang="fi-FI" sz="2400" dirty="0"/>
              <a:t>Lasten ja nuorten os.</a:t>
            </a:r>
          </a:p>
          <a:p>
            <a:pPr lvl="2"/>
            <a:r>
              <a:rPr lang="fi-FI" sz="2400" dirty="0"/>
              <a:t>Vaativan </a:t>
            </a:r>
            <a:r>
              <a:rPr lang="fi-FI" sz="2400" dirty="0" err="1"/>
              <a:t>kunt</a:t>
            </a:r>
            <a:r>
              <a:rPr lang="fi-FI" sz="2400" dirty="0"/>
              <a:t>. osasto</a:t>
            </a:r>
          </a:p>
          <a:p>
            <a:pPr lvl="2"/>
            <a:r>
              <a:rPr lang="fi-FI" sz="2400" dirty="0"/>
              <a:t>Päivystysosasto</a:t>
            </a:r>
          </a:p>
          <a:p>
            <a:pPr lvl="1">
              <a:buFont typeface="Wingdings" panose="05000000000000000000" pitchFamily="2" charset="2"/>
              <a:buChar char="Ø"/>
            </a:pPr>
            <a:r>
              <a:rPr lang="fi-FI" sz="2400" dirty="0"/>
              <a:t>Auditointimittari: Kaila &amp; Kuivalainen</a:t>
            </a:r>
          </a:p>
          <a:p>
            <a:pPr lvl="1">
              <a:buFont typeface="Wingdings" panose="05000000000000000000" pitchFamily="2" charset="2"/>
              <a:buChar char="Ø"/>
            </a:pPr>
            <a:r>
              <a:rPr lang="fi-FI" sz="2400" dirty="0"/>
              <a:t>Varsinaisen auditoinnin toteuttivat osastojen kirjaamisvastaavat ristiin arviointeina </a:t>
            </a:r>
            <a:r>
              <a:rPr lang="fi-FI" sz="1800" dirty="0"/>
              <a:t>(5 potilaan hoitokertomukset päättyneiltä hoitojaksoilta)</a:t>
            </a:r>
          </a:p>
          <a:p>
            <a:pPr lvl="2">
              <a:buFont typeface="Wingdings" panose="05000000000000000000" pitchFamily="2" charset="2"/>
              <a:buChar char="Ø"/>
            </a:pPr>
            <a:r>
              <a:rPr lang="fi-FI" sz="2200" dirty="0"/>
              <a:t>Jatkuva mahdollisuus tukeen mm. kirjaamisvastaavien </a:t>
            </a:r>
            <a:r>
              <a:rPr lang="fi-FI" sz="2200" dirty="0" err="1"/>
              <a:t>Teams</a:t>
            </a:r>
            <a:r>
              <a:rPr lang="fi-FI" sz="2200" dirty="0"/>
              <a:t>-kanavalla</a:t>
            </a:r>
          </a:p>
          <a:p>
            <a:pPr lvl="1">
              <a:buFont typeface="Wingdings" panose="05000000000000000000" pitchFamily="2" charset="2"/>
              <a:buChar char="Ø"/>
            </a:pPr>
            <a:endParaRPr lang="fi-FI" sz="2400" dirty="0"/>
          </a:p>
        </p:txBody>
      </p:sp>
      <p:pic>
        <p:nvPicPr>
          <p:cNvPr id="5" name="Kuva 4">
            <a:extLst>
              <a:ext uri="{FF2B5EF4-FFF2-40B4-BE49-F238E27FC236}">
                <a16:creationId xmlns:a16="http://schemas.microsoft.com/office/drawing/2014/main" id="{59F94569-A130-FE73-EAAF-6A452EFDBBA6}"/>
              </a:ext>
            </a:extLst>
          </p:cNvPr>
          <p:cNvPicPr>
            <a:picLocks noChangeAspect="1"/>
          </p:cNvPicPr>
          <p:nvPr/>
        </p:nvPicPr>
        <p:blipFill>
          <a:blip r:embed="rId2"/>
          <a:stretch>
            <a:fillRect/>
          </a:stretch>
        </p:blipFill>
        <p:spPr>
          <a:xfrm>
            <a:off x="3139700" y="5752096"/>
            <a:ext cx="7284037" cy="1105904"/>
          </a:xfrm>
          <a:prstGeom prst="rect">
            <a:avLst/>
          </a:prstGeom>
        </p:spPr>
      </p:pic>
    </p:spTree>
    <p:extLst>
      <p:ext uri="{BB962C8B-B14F-4D97-AF65-F5344CB8AC3E}">
        <p14:creationId xmlns:p14="http://schemas.microsoft.com/office/powerpoint/2010/main" val="350207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B2F3FB3F-49CA-DAF4-6537-EE4679EDFB57}"/>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dirty="0" err="1">
                <a:latin typeface="+mj-lt"/>
                <a:ea typeface="+mj-ea"/>
              </a:rPr>
              <a:t>Toimeenpanijoiden</a:t>
            </a:r>
            <a:r>
              <a:rPr lang="en-US" sz="4400" dirty="0">
                <a:latin typeface="+mj-lt"/>
                <a:ea typeface="+mj-ea"/>
              </a:rPr>
              <a:t> </a:t>
            </a:r>
            <a:r>
              <a:rPr lang="en-US" sz="4400" dirty="0" err="1">
                <a:latin typeface="+mj-lt"/>
                <a:ea typeface="+mj-ea"/>
              </a:rPr>
              <a:t>ajatuksia</a:t>
            </a:r>
            <a:r>
              <a:rPr lang="en-US" sz="4400" dirty="0">
                <a:latin typeface="+mj-lt"/>
                <a:ea typeface="+mj-ea"/>
              </a:rPr>
              <a:t> </a:t>
            </a:r>
            <a:r>
              <a:rPr lang="en-US" sz="4400" dirty="0" err="1">
                <a:latin typeface="+mj-lt"/>
                <a:ea typeface="+mj-ea"/>
              </a:rPr>
              <a:t>auditoinnin</a:t>
            </a:r>
            <a:r>
              <a:rPr lang="en-US" sz="4400" dirty="0">
                <a:latin typeface="+mj-lt"/>
                <a:ea typeface="+mj-ea"/>
              </a:rPr>
              <a:t> </a:t>
            </a:r>
            <a:r>
              <a:rPr lang="en-US" sz="4400" dirty="0" err="1">
                <a:latin typeface="+mj-lt"/>
                <a:ea typeface="+mj-ea"/>
              </a:rPr>
              <a:t>toteuttamisesta</a:t>
            </a:r>
            <a:endParaRPr lang="en-US" sz="4400" dirty="0">
              <a:latin typeface="+mj-lt"/>
              <a:ea typeface="+mj-ea"/>
            </a:endParaRPr>
          </a:p>
        </p:txBody>
      </p:sp>
      <p:sp>
        <p:nvSpPr>
          <p:cNvPr id="3" name="Sisällön paikkamerkki 2">
            <a:extLst>
              <a:ext uri="{FF2B5EF4-FFF2-40B4-BE49-F238E27FC236}">
                <a16:creationId xmlns:a16="http://schemas.microsoft.com/office/drawing/2014/main" id="{7A30AE7B-389B-95B2-7419-EB67BE21E9CE}"/>
              </a:ext>
            </a:extLst>
          </p:cNvPr>
          <p:cNvSpPr>
            <a:spLocks noGrp="1"/>
          </p:cNvSpPr>
          <p:nvPr>
            <p:ph sz="half" idx="1"/>
          </p:nvPr>
        </p:nvSpPr>
        <p:spPr>
          <a:xfrm>
            <a:off x="242597" y="1763486"/>
            <a:ext cx="6755362" cy="4729389"/>
          </a:xfrm>
        </p:spPr>
        <p:txBody>
          <a:bodyPr vert="horz" lIns="91440" tIns="45720" rIns="91440" bIns="45720" rtlCol="0">
            <a:normAutofit fontScale="92500" lnSpcReduction="20000"/>
          </a:bodyPr>
          <a:lstStyle/>
          <a:p>
            <a:r>
              <a:rPr lang="en-US" sz="3000" dirty="0" err="1">
                <a:latin typeface="+mn-lt"/>
                <a:ea typeface="+mn-ea"/>
              </a:rPr>
              <a:t>Auditointimittarin</a:t>
            </a:r>
            <a:r>
              <a:rPr lang="en-US" sz="3000" dirty="0">
                <a:latin typeface="+mn-lt"/>
                <a:ea typeface="+mn-ea"/>
              </a:rPr>
              <a:t> </a:t>
            </a:r>
            <a:r>
              <a:rPr lang="en-US" sz="3000" dirty="0" err="1">
                <a:latin typeface="+mn-lt"/>
                <a:ea typeface="+mn-ea"/>
              </a:rPr>
              <a:t>soveltuvuus</a:t>
            </a:r>
            <a:r>
              <a:rPr lang="en-US" sz="3000" dirty="0">
                <a:latin typeface="+mn-lt"/>
                <a:ea typeface="+mn-ea"/>
              </a:rPr>
              <a:t>?</a:t>
            </a:r>
          </a:p>
          <a:p>
            <a:pPr lvl="1">
              <a:buFont typeface="Wingdings" panose="05000000000000000000" pitchFamily="2" charset="2"/>
              <a:buChar char="Ø"/>
            </a:pPr>
            <a:r>
              <a:rPr lang="en-US" sz="3000" dirty="0" err="1">
                <a:latin typeface="+mn-lt"/>
                <a:ea typeface="+mn-ea"/>
              </a:rPr>
              <a:t>Vanha</a:t>
            </a:r>
            <a:r>
              <a:rPr lang="en-US" sz="3000" dirty="0">
                <a:latin typeface="+mn-lt"/>
                <a:ea typeface="+mn-ea"/>
              </a:rPr>
              <a:t>, </a:t>
            </a:r>
            <a:r>
              <a:rPr lang="en-US" sz="3000" dirty="0" err="1">
                <a:latin typeface="+mn-lt"/>
                <a:ea typeface="+mn-ea"/>
              </a:rPr>
              <a:t>tehty</a:t>
            </a:r>
            <a:r>
              <a:rPr lang="en-US" sz="3000" dirty="0">
                <a:latin typeface="+mn-lt"/>
                <a:ea typeface="+mn-ea"/>
              </a:rPr>
              <a:t> </a:t>
            </a:r>
            <a:r>
              <a:rPr lang="en-US" sz="3000" dirty="0" err="1">
                <a:latin typeface="+mn-lt"/>
                <a:ea typeface="+mn-ea"/>
              </a:rPr>
              <a:t>toisenlaiseen</a:t>
            </a:r>
            <a:r>
              <a:rPr lang="en-US" sz="3000" dirty="0">
                <a:latin typeface="+mn-lt"/>
                <a:ea typeface="+mn-ea"/>
              </a:rPr>
              <a:t> </a:t>
            </a:r>
            <a:r>
              <a:rPr lang="en-US" sz="3000" dirty="0" err="1">
                <a:latin typeface="+mn-lt"/>
                <a:ea typeface="+mn-ea"/>
              </a:rPr>
              <a:t>kirjaamisalustaan</a:t>
            </a:r>
            <a:r>
              <a:rPr lang="en-US" sz="3000" dirty="0">
                <a:latin typeface="+mn-lt"/>
                <a:ea typeface="+mn-ea"/>
              </a:rPr>
              <a:t> (</a:t>
            </a:r>
            <a:r>
              <a:rPr lang="en-US" sz="3000" dirty="0" err="1">
                <a:latin typeface="+mn-lt"/>
                <a:ea typeface="+mn-ea"/>
              </a:rPr>
              <a:t>ent</a:t>
            </a:r>
            <a:r>
              <a:rPr lang="en-US" sz="3000" dirty="0">
                <a:latin typeface="+mn-lt"/>
                <a:ea typeface="+mn-ea"/>
              </a:rPr>
              <a:t>. HOI)</a:t>
            </a:r>
          </a:p>
          <a:p>
            <a:pPr lvl="1">
              <a:buFont typeface="Wingdings" panose="05000000000000000000" pitchFamily="2" charset="2"/>
              <a:buChar char="Ø"/>
            </a:pPr>
            <a:r>
              <a:rPr lang="en-US" sz="3000" dirty="0">
                <a:latin typeface="+mn-lt"/>
                <a:ea typeface="+mn-ea"/>
              </a:rPr>
              <a:t>Hoke </a:t>
            </a:r>
            <a:r>
              <a:rPr lang="en-US" sz="3000" dirty="0" err="1">
                <a:latin typeface="+mn-lt"/>
                <a:ea typeface="+mn-ea"/>
              </a:rPr>
              <a:t>tullut</a:t>
            </a:r>
            <a:r>
              <a:rPr lang="en-US" sz="3000" dirty="0">
                <a:latin typeface="+mn-lt"/>
                <a:ea typeface="+mn-ea"/>
              </a:rPr>
              <a:t> </a:t>
            </a:r>
            <a:r>
              <a:rPr lang="en-US" sz="3000" dirty="0" err="1">
                <a:latin typeface="+mn-lt"/>
                <a:ea typeface="+mn-ea"/>
              </a:rPr>
              <a:t>myöhemmin</a:t>
            </a:r>
            <a:endParaRPr lang="en-US" sz="3000" dirty="0">
              <a:latin typeface="+mn-lt"/>
              <a:ea typeface="+mn-ea"/>
            </a:endParaRPr>
          </a:p>
          <a:p>
            <a:r>
              <a:rPr lang="en-US" sz="3000" dirty="0" err="1">
                <a:latin typeface="+mn-lt"/>
                <a:ea typeface="+mn-ea"/>
              </a:rPr>
              <a:t>Mittarin</a:t>
            </a:r>
            <a:r>
              <a:rPr lang="en-US" sz="3000" dirty="0">
                <a:latin typeface="+mn-lt"/>
                <a:ea typeface="+mn-ea"/>
              </a:rPr>
              <a:t> ja </a:t>
            </a:r>
            <a:r>
              <a:rPr lang="en-US" sz="3000" dirty="0" err="1">
                <a:latin typeface="+mn-lt"/>
                <a:ea typeface="+mn-ea"/>
              </a:rPr>
              <a:t>termien</a:t>
            </a:r>
            <a:r>
              <a:rPr lang="en-US" sz="3000" dirty="0">
                <a:latin typeface="+mn-lt"/>
                <a:ea typeface="+mn-ea"/>
              </a:rPr>
              <a:t> </a:t>
            </a:r>
            <a:r>
              <a:rPr lang="en-US" sz="3000" dirty="0" err="1">
                <a:latin typeface="+mn-lt"/>
                <a:ea typeface="+mn-ea"/>
              </a:rPr>
              <a:t>selkeys</a:t>
            </a:r>
            <a:r>
              <a:rPr lang="en-US" sz="3000" dirty="0">
                <a:latin typeface="+mn-lt"/>
                <a:ea typeface="+mn-ea"/>
              </a:rPr>
              <a:t>? </a:t>
            </a:r>
          </a:p>
          <a:p>
            <a:r>
              <a:rPr lang="en-US" sz="3000" dirty="0" err="1">
                <a:latin typeface="+mn-lt"/>
                <a:ea typeface="+mn-ea"/>
              </a:rPr>
              <a:t>Asioiden</a:t>
            </a:r>
            <a:r>
              <a:rPr lang="en-US" sz="3000" dirty="0">
                <a:latin typeface="+mn-lt"/>
                <a:ea typeface="+mn-ea"/>
              </a:rPr>
              <a:t> </a:t>
            </a:r>
            <a:r>
              <a:rPr lang="en-US" sz="3000" dirty="0" err="1">
                <a:latin typeface="+mn-lt"/>
                <a:ea typeface="+mn-ea"/>
              </a:rPr>
              <a:t>hahmottaminen</a:t>
            </a:r>
            <a:r>
              <a:rPr lang="en-US" sz="3000" dirty="0">
                <a:latin typeface="+mn-lt"/>
                <a:ea typeface="+mn-ea"/>
              </a:rPr>
              <a:t> </a:t>
            </a:r>
            <a:r>
              <a:rPr lang="en-US" sz="3000" dirty="0" err="1">
                <a:latin typeface="+mn-lt"/>
                <a:ea typeface="+mn-ea"/>
              </a:rPr>
              <a:t>tulosteista</a:t>
            </a:r>
            <a:r>
              <a:rPr lang="en-US" sz="3000" dirty="0">
                <a:latin typeface="+mn-lt"/>
                <a:ea typeface="+mn-ea"/>
              </a:rPr>
              <a:t> </a:t>
            </a:r>
            <a:r>
              <a:rPr lang="en-US" sz="3000" dirty="0" err="1">
                <a:latin typeface="+mn-lt"/>
                <a:ea typeface="+mn-ea"/>
              </a:rPr>
              <a:t>vrt</a:t>
            </a:r>
            <a:r>
              <a:rPr lang="en-US" sz="3000" dirty="0">
                <a:latin typeface="+mn-lt"/>
                <a:ea typeface="+mn-ea"/>
              </a:rPr>
              <a:t>. </a:t>
            </a:r>
            <a:r>
              <a:rPr lang="en-US" sz="3000" dirty="0" err="1">
                <a:latin typeface="+mn-lt"/>
                <a:ea typeface="+mn-ea"/>
              </a:rPr>
              <a:t>koneelta</a:t>
            </a:r>
            <a:r>
              <a:rPr lang="en-US" sz="3000" dirty="0">
                <a:latin typeface="+mn-lt"/>
                <a:ea typeface="+mn-ea"/>
              </a:rPr>
              <a:t>?</a:t>
            </a:r>
          </a:p>
          <a:p>
            <a:r>
              <a:rPr lang="en-US" sz="3000" dirty="0" err="1">
                <a:latin typeface="+mn-lt"/>
                <a:ea typeface="+mn-ea"/>
              </a:rPr>
              <a:t>Ohjaako</a:t>
            </a:r>
            <a:r>
              <a:rPr lang="en-US" sz="3000" dirty="0">
                <a:latin typeface="+mn-lt"/>
                <a:ea typeface="+mn-ea"/>
              </a:rPr>
              <a:t> </a:t>
            </a:r>
            <a:r>
              <a:rPr lang="en-US" sz="3000" dirty="0" err="1">
                <a:latin typeface="+mn-lt"/>
                <a:ea typeface="+mn-ea"/>
              </a:rPr>
              <a:t>hoitotyön</a:t>
            </a:r>
            <a:r>
              <a:rPr lang="en-US" sz="3000" dirty="0">
                <a:latin typeface="+mn-lt"/>
                <a:ea typeface="+mn-ea"/>
              </a:rPr>
              <a:t> </a:t>
            </a:r>
            <a:r>
              <a:rPr lang="en-US" sz="3000" dirty="0" err="1">
                <a:latin typeface="+mn-lt"/>
                <a:ea typeface="+mn-ea"/>
              </a:rPr>
              <a:t>prosessi</a:t>
            </a:r>
            <a:r>
              <a:rPr lang="en-US" sz="3000" dirty="0">
                <a:latin typeface="+mn-lt"/>
                <a:ea typeface="+mn-ea"/>
              </a:rPr>
              <a:t> </a:t>
            </a:r>
            <a:r>
              <a:rPr lang="en-US" sz="3000" dirty="0" err="1">
                <a:latin typeface="+mn-lt"/>
                <a:ea typeface="+mn-ea"/>
              </a:rPr>
              <a:t>potilaan</a:t>
            </a:r>
            <a:r>
              <a:rPr lang="en-US" sz="3000" dirty="0">
                <a:latin typeface="+mn-lt"/>
                <a:ea typeface="+mn-ea"/>
              </a:rPr>
              <a:t> </a:t>
            </a:r>
            <a:r>
              <a:rPr lang="en-US" sz="3000" dirty="0" err="1">
                <a:latin typeface="+mn-lt"/>
                <a:ea typeface="+mn-ea"/>
              </a:rPr>
              <a:t>yksilöllistä</a:t>
            </a:r>
            <a:r>
              <a:rPr lang="en-US" sz="3000" dirty="0">
                <a:latin typeface="+mn-lt"/>
                <a:ea typeface="+mn-ea"/>
              </a:rPr>
              <a:t> ja </a:t>
            </a:r>
            <a:r>
              <a:rPr lang="en-US" sz="3000" dirty="0" err="1">
                <a:latin typeface="+mn-lt"/>
                <a:ea typeface="+mn-ea"/>
              </a:rPr>
              <a:t>tavoitteellista</a:t>
            </a:r>
            <a:r>
              <a:rPr lang="en-US" sz="3000" dirty="0">
                <a:latin typeface="+mn-lt"/>
                <a:ea typeface="+mn-ea"/>
              </a:rPr>
              <a:t> </a:t>
            </a:r>
            <a:r>
              <a:rPr lang="en-US" sz="3000" dirty="0" err="1">
                <a:latin typeface="+mn-lt"/>
                <a:ea typeface="+mn-ea"/>
              </a:rPr>
              <a:t>kuntoutumista</a:t>
            </a:r>
            <a:r>
              <a:rPr lang="en-US" sz="3000" dirty="0">
                <a:latin typeface="+mn-lt"/>
                <a:ea typeface="+mn-ea"/>
              </a:rPr>
              <a:t>/</a:t>
            </a:r>
            <a:r>
              <a:rPr lang="en-US" sz="3000" dirty="0" err="1">
                <a:latin typeface="+mn-lt"/>
                <a:ea typeface="+mn-ea"/>
              </a:rPr>
              <a:t>hoitoa</a:t>
            </a:r>
            <a:r>
              <a:rPr lang="en-US" sz="3000" dirty="0">
                <a:latin typeface="+mn-lt"/>
                <a:ea typeface="+mn-ea"/>
              </a:rPr>
              <a:t>?</a:t>
            </a:r>
          </a:p>
          <a:p>
            <a:r>
              <a:rPr lang="en-US" sz="3000" dirty="0" err="1">
                <a:latin typeface="+mn-lt"/>
                <a:ea typeface="+mn-ea"/>
              </a:rPr>
              <a:t>Hoitotyön</a:t>
            </a:r>
            <a:r>
              <a:rPr lang="en-US" sz="3000" dirty="0">
                <a:latin typeface="+mn-lt"/>
                <a:ea typeface="+mn-ea"/>
              </a:rPr>
              <a:t> </a:t>
            </a:r>
            <a:r>
              <a:rPr lang="en-US" sz="3000" dirty="0" err="1">
                <a:latin typeface="+mn-lt"/>
                <a:ea typeface="+mn-ea"/>
              </a:rPr>
              <a:t>kirjaamisen</a:t>
            </a:r>
            <a:r>
              <a:rPr lang="en-US" sz="3000" dirty="0">
                <a:latin typeface="+mn-lt"/>
                <a:ea typeface="+mn-ea"/>
              </a:rPr>
              <a:t> </a:t>
            </a:r>
            <a:r>
              <a:rPr lang="en-US" sz="3000" dirty="0" err="1">
                <a:latin typeface="+mn-lt"/>
                <a:ea typeface="+mn-ea"/>
              </a:rPr>
              <a:t>teoria</a:t>
            </a:r>
            <a:r>
              <a:rPr lang="en-US" sz="3000" dirty="0">
                <a:latin typeface="+mn-lt"/>
                <a:ea typeface="+mn-ea"/>
              </a:rPr>
              <a:t> vs. </a:t>
            </a:r>
            <a:r>
              <a:rPr lang="en-US" sz="3000" dirty="0" err="1">
                <a:latin typeface="+mn-lt"/>
                <a:ea typeface="+mn-ea"/>
              </a:rPr>
              <a:t>toteutus</a:t>
            </a:r>
            <a:r>
              <a:rPr lang="en-US" sz="3000" dirty="0">
                <a:latin typeface="+mn-lt"/>
                <a:ea typeface="+mn-ea"/>
              </a:rPr>
              <a:t> </a:t>
            </a:r>
            <a:r>
              <a:rPr lang="en-US" sz="3000" dirty="0" err="1">
                <a:latin typeface="+mn-lt"/>
                <a:ea typeface="+mn-ea"/>
              </a:rPr>
              <a:t>käytännössä</a:t>
            </a:r>
            <a:r>
              <a:rPr lang="en-US" sz="3000" dirty="0">
                <a:latin typeface="+mn-lt"/>
                <a:ea typeface="+mn-ea"/>
              </a:rPr>
              <a:t>?</a:t>
            </a:r>
          </a:p>
          <a:p>
            <a:pPr marL="0"/>
            <a:endParaRPr lang="en-US" sz="1700" dirty="0">
              <a:latin typeface="+mn-lt"/>
              <a:ea typeface="+mn-ea"/>
            </a:endParaRPr>
          </a:p>
        </p:txBody>
      </p:sp>
      <p:pic>
        <p:nvPicPr>
          <p:cNvPr id="4" name="Kuva 3">
            <a:extLst>
              <a:ext uri="{FF2B5EF4-FFF2-40B4-BE49-F238E27FC236}">
                <a16:creationId xmlns:a16="http://schemas.microsoft.com/office/drawing/2014/main" id="{4A02EC6C-32E5-85CF-2E02-E54C6E15B538}"/>
              </a:ext>
            </a:extLst>
          </p:cNvPr>
          <p:cNvPicPr>
            <a:picLocks noChangeAspect="1"/>
          </p:cNvPicPr>
          <p:nvPr/>
        </p:nvPicPr>
        <p:blipFill>
          <a:blip r:embed="rId2"/>
          <a:srcRect t="3639" r="1" b="14152"/>
          <a:stretch/>
        </p:blipFill>
        <p:spPr>
          <a:xfrm>
            <a:off x="6436033" y="2480108"/>
            <a:ext cx="5433849" cy="4329956"/>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pic>
        <p:nvPicPr>
          <p:cNvPr id="6" name="Kuva 5">
            <a:extLst>
              <a:ext uri="{FF2B5EF4-FFF2-40B4-BE49-F238E27FC236}">
                <a16:creationId xmlns:a16="http://schemas.microsoft.com/office/drawing/2014/main" id="{A4E45DCF-AC9E-1D25-8A27-4B0B2330033E}"/>
              </a:ext>
            </a:extLst>
          </p:cNvPr>
          <p:cNvPicPr>
            <a:picLocks noChangeAspect="1"/>
          </p:cNvPicPr>
          <p:nvPr/>
        </p:nvPicPr>
        <p:blipFill>
          <a:blip r:embed="rId3"/>
          <a:stretch>
            <a:fillRect/>
          </a:stretch>
        </p:blipFill>
        <p:spPr>
          <a:xfrm>
            <a:off x="6326940" y="1446297"/>
            <a:ext cx="5702476" cy="2468755"/>
          </a:xfrm>
          <a:prstGeom prst="rect">
            <a:avLst/>
          </a:prstGeom>
        </p:spPr>
      </p:pic>
    </p:spTree>
    <p:extLst>
      <p:ext uri="{BB962C8B-B14F-4D97-AF65-F5344CB8AC3E}">
        <p14:creationId xmlns:p14="http://schemas.microsoft.com/office/powerpoint/2010/main" val="356929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98778B-987F-9339-C55F-35DA099B7CDF}"/>
              </a:ext>
            </a:extLst>
          </p:cNvPr>
          <p:cNvSpPr>
            <a:spLocks noGrp="1"/>
          </p:cNvSpPr>
          <p:nvPr>
            <p:ph type="title"/>
          </p:nvPr>
        </p:nvSpPr>
        <p:spPr>
          <a:xfrm>
            <a:off x="838200" y="365125"/>
            <a:ext cx="10515600" cy="682139"/>
          </a:xfrm>
        </p:spPr>
        <p:txBody>
          <a:bodyPr/>
          <a:lstStyle/>
          <a:p>
            <a:r>
              <a:rPr lang="fi-FI" dirty="0"/>
              <a:t>Minimilaatutaso</a:t>
            </a:r>
          </a:p>
        </p:txBody>
      </p:sp>
      <p:sp>
        <p:nvSpPr>
          <p:cNvPr id="3" name="Sisällön paikkamerkki 2">
            <a:extLst>
              <a:ext uri="{FF2B5EF4-FFF2-40B4-BE49-F238E27FC236}">
                <a16:creationId xmlns:a16="http://schemas.microsoft.com/office/drawing/2014/main" id="{24055914-DE01-8B74-C0BD-77EBD7AA1E02}"/>
              </a:ext>
            </a:extLst>
          </p:cNvPr>
          <p:cNvSpPr>
            <a:spLocks noGrp="1"/>
          </p:cNvSpPr>
          <p:nvPr>
            <p:ph idx="1"/>
          </p:nvPr>
        </p:nvSpPr>
        <p:spPr>
          <a:xfrm>
            <a:off x="838200" y="2011843"/>
            <a:ext cx="10515600" cy="4351338"/>
          </a:xfrm>
        </p:spPr>
        <p:txBody>
          <a:bodyPr/>
          <a:lstStyle/>
          <a:p>
            <a:pPr marL="0" indent="0">
              <a:buNone/>
            </a:pPr>
            <a:endParaRPr lang="fi-FI" dirty="0"/>
          </a:p>
          <a:p>
            <a:pPr marL="457200" indent="-457200">
              <a:buFont typeface="+mj-lt"/>
              <a:buAutoNum type="arabicPeriod"/>
            </a:pPr>
            <a:endParaRPr lang="fi-FI" dirty="0"/>
          </a:p>
          <a:p>
            <a:pPr marL="457200" indent="-457200">
              <a:buFont typeface="+mj-lt"/>
              <a:buAutoNum type="arabicPeriod"/>
            </a:pPr>
            <a:endParaRPr lang="fi-FI" dirty="0"/>
          </a:p>
          <a:p>
            <a:pPr marL="457200" indent="-457200">
              <a:buFont typeface="+mj-lt"/>
              <a:buAutoNum type="arabicPeriod"/>
            </a:pPr>
            <a:endParaRPr lang="fi-FI" dirty="0"/>
          </a:p>
          <a:p>
            <a:pPr marL="457200" indent="-457200">
              <a:buFont typeface="+mj-lt"/>
              <a:buAutoNum type="arabicPeriod"/>
            </a:pPr>
            <a:endParaRPr lang="fi-FI" dirty="0"/>
          </a:p>
        </p:txBody>
      </p:sp>
      <p:graphicFrame>
        <p:nvGraphicFramePr>
          <p:cNvPr id="5" name="Kaavio 4">
            <a:extLst>
              <a:ext uri="{FF2B5EF4-FFF2-40B4-BE49-F238E27FC236}">
                <a16:creationId xmlns:a16="http://schemas.microsoft.com/office/drawing/2014/main" id="{6FF5A64F-28FC-764E-4A00-D4ED088E35D6}"/>
              </a:ext>
            </a:extLst>
          </p:cNvPr>
          <p:cNvGraphicFramePr/>
          <p:nvPr>
            <p:extLst>
              <p:ext uri="{D42A27DB-BD31-4B8C-83A1-F6EECF244321}">
                <p14:modId xmlns:p14="http://schemas.microsoft.com/office/powerpoint/2010/main" val="1465112329"/>
              </p:ext>
            </p:extLst>
          </p:nvPr>
        </p:nvGraphicFramePr>
        <p:xfrm>
          <a:off x="1026730" y="864150"/>
          <a:ext cx="10327069" cy="5628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9580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5"/>
            <a:ext cx="7518621" cy="708301"/>
          </a:xfrm>
        </p:spPr>
        <p:txBody>
          <a:bodyPr/>
          <a:lstStyle/>
          <a:p>
            <a:r>
              <a:rPr lang="fi-FI" dirty="0"/>
              <a:t>Tavoitteellinen kirjaaminen</a:t>
            </a:r>
          </a:p>
        </p:txBody>
      </p:sp>
      <p:graphicFrame>
        <p:nvGraphicFramePr>
          <p:cNvPr id="4" name="Sisällön paikkamerkki 3">
            <a:extLst>
              <a:ext uri="{FF2B5EF4-FFF2-40B4-BE49-F238E27FC236}">
                <a16:creationId xmlns:a16="http://schemas.microsoft.com/office/drawing/2014/main" id="{78B846F9-B260-8595-B811-B8956B2AF709}"/>
              </a:ext>
            </a:extLst>
          </p:cNvPr>
          <p:cNvGraphicFramePr>
            <a:graphicFrameLocks noGrp="1"/>
          </p:cNvGraphicFramePr>
          <p:nvPr>
            <p:ph idx="1"/>
            <p:extLst>
              <p:ext uri="{D42A27DB-BD31-4B8C-83A1-F6EECF244321}">
                <p14:modId xmlns:p14="http://schemas.microsoft.com/office/powerpoint/2010/main" val="620386269"/>
              </p:ext>
            </p:extLst>
          </p:nvPr>
        </p:nvGraphicFramePr>
        <p:xfrm>
          <a:off x="597159" y="1231641"/>
          <a:ext cx="11140751" cy="52612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856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B31C04-82DC-9504-2040-F88DD78F71FC}"/>
              </a:ext>
            </a:extLst>
          </p:cNvPr>
          <p:cNvSpPr>
            <a:spLocks noGrp="1"/>
          </p:cNvSpPr>
          <p:nvPr>
            <p:ph type="title"/>
          </p:nvPr>
        </p:nvSpPr>
        <p:spPr>
          <a:xfrm>
            <a:off x="838199" y="281150"/>
            <a:ext cx="6943531" cy="782540"/>
          </a:xfrm>
        </p:spPr>
        <p:txBody>
          <a:bodyPr/>
          <a:lstStyle/>
          <a:p>
            <a:r>
              <a:rPr lang="fi-FI" dirty="0"/>
              <a:t>Yksilöllinen kirjaaminen</a:t>
            </a:r>
          </a:p>
        </p:txBody>
      </p:sp>
      <p:graphicFrame>
        <p:nvGraphicFramePr>
          <p:cNvPr id="3" name="Kaavio 2">
            <a:extLst>
              <a:ext uri="{FF2B5EF4-FFF2-40B4-BE49-F238E27FC236}">
                <a16:creationId xmlns:a16="http://schemas.microsoft.com/office/drawing/2014/main" id="{1E97267D-9638-A2B6-8847-E62A3247CCE3}"/>
              </a:ext>
            </a:extLst>
          </p:cNvPr>
          <p:cNvGraphicFramePr/>
          <p:nvPr>
            <p:extLst>
              <p:ext uri="{D42A27DB-BD31-4B8C-83A1-F6EECF244321}">
                <p14:modId xmlns:p14="http://schemas.microsoft.com/office/powerpoint/2010/main" val="3412187668"/>
              </p:ext>
            </p:extLst>
          </p:nvPr>
        </p:nvGraphicFramePr>
        <p:xfrm>
          <a:off x="838199" y="1147665"/>
          <a:ext cx="10871719" cy="50839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3139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5C2ECE-266B-BF10-DB86-E64669067029}"/>
              </a:ext>
            </a:extLst>
          </p:cNvPr>
          <p:cNvSpPr>
            <a:spLocks noGrp="1"/>
          </p:cNvSpPr>
          <p:nvPr>
            <p:ph type="title"/>
          </p:nvPr>
        </p:nvSpPr>
        <p:spPr>
          <a:xfrm>
            <a:off x="838200" y="365125"/>
            <a:ext cx="4377612" cy="737443"/>
          </a:xfrm>
        </p:spPr>
        <p:txBody>
          <a:bodyPr/>
          <a:lstStyle/>
          <a:p>
            <a:r>
              <a:rPr lang="fi-FI" dirty="0"/>
              <a:t>Kokonaisarvio</a:t>
            </a:r>
          </a:p>
        </p:txBody>
      </p:sp>
      <p:graphicFrame>
        <p:nvGraphicFramePr>
          <p:cNvPr id="4" name="Kaavio 3">
            <a:extLst>
              <a:ext uri="{FF2B5EF4-FFF2-40B4-BE49-F238E27FC236}">
                <a16:creationId xmlns:a16="http://schemas.microsoft.com/office/drawing/2014/main" id="{50A520BE-16D4-586E-3D7A-4825F7B5649D}"/>
              </a:ext>
            </a:extLst>
          </p:cNvPr>
          <p:cNvGraphicFramePr/>
          <p:nvPr>
            <p:extLst>
              <p:ext uri="{D42A27DB-BD31-4B8C-83A1-F6EECF244321}">
                <p14:modId xmlns:p14="http://schemas.microsoft.com/office/powerpoint/2010/main" val="483265448"/>
              </p:ext>
            </p:extLst>
          </p:nvPr>
        </p:nvGraphicFramePr>
        <p:xfrm>
          <a:off x="838200" y="701351"/>
          <a:ext cx="10515600" cy="49156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ulukko 7">
            <a:extLst>
              <a:ext uri="{FF2B5EF4-FFF2-40B4-BE49-F238E27FC236}">
                <a16:creationId xmlns:a16="http://schemas.microsoft.com/office/drawing/2014/main" id="{2B8BB269-DB65-1585-D417-26D7E5571F05}"/>
              </a:ext>
            </a:extLst>
          </p:cNvPr>
          <p:cNvGraphicFramePr>
            <a:graphicFrameLocks noGrp="1"/>
          </p:cNvGraphicFramePr>
          <p:nvPr>
            <p:extLst>
              <p:ext uri="{D42A27DB-BD31-4B8C-83A1-F6EECF244321}">
                <p14:modId xmlns:p14="http://schemas.microsoft.com/office/powerpoint/2010/main" val="36774842"/>
              </p:ext>
            </p:extLst>
          </p:nvPr>
        </p:nvGraphicFramePr>
        <p:xfrm>
          <a:off x="3460813" y="5403037"/>
          <a:ext cx="5086027" cy="1089840"/>
        </p:xfrm>
        <a:graphic>
          <a:graphicData uri="http://schemas.openxmlformats.org/drawingml/2006/table">
            <a:tbl>
              <a:tblPr firstRow="1" firstCol="1" bandRow="1">
                <a:tableStyleId>{5C22544A-7EE6-4342-B048-85BDC9FD1C3A}</a:tableStyleId>
              </a:tblPr>
              <a:tblGrid>
                <a:gridCol w="3933518">
                  <a:extLst>
                    <a:ext uri="{9D8B030D-6E8A-4147-A177-3AD203B41FA5}">
                      <a16:colId xmlns:a16="http://schemas.microsoft.com/office/drawing/2014/main" val="889061252"/>
                    </a:ext>
                  </a:extLst>
                </a:gridCol>
                <a:gridCol w="1152509">
                  <a:extLst>
                    <a:ext uri="{9D8B030D-6E8A-4147-A177-3AD203B41FA5}">
                      <a16:colId xmlns:a16="http://schemas.microsoft.com/office/drawing/2014/main" val="4131971339"/>
                    </a:ext>
                  </a:extLst>
                </a:gridCol>
              </a:tblGrid>
              <a:tr h="272460">
                <a:tc>
                  <a:txBody>
                    <a:bodyPr/>
                    <a:lstStyle/>
                    <a:p>
                      <a:pPr>
                        <a:lnSpc>
                          <a:spcPct val="107000"/>
                        </a:lnSpc>
                        <a:spcAft>
                          <a:spcPts val="800"/>
                        </a:spcAft>
                      </a:pPr>
                      <a:r>
                        <a:rPr lang="fi-FI" sz="1200" kern="0" dirty="0">
                          <a:effectLst/>
                        </a:rPr>
                        <a:t>ei hyväksyttävä taso</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fi-FI" sz="1200" kern="0">
                          <a:effectLst/>
                        </a:rPr>
                        <a:t>0,00–4,99</a:t>
                      </a: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7979723"/>
                  </a:ext>
                </a:extLst>
              </a:tr>
              <a:tr h="272460">
                <a:tc>
                  <a:txBody>
                    <a:bodyPr/>
                    <a:lstStyle/>
                    <a:p>
                      <a:pPr>
                        <a:lnSpc>
                          <a:spcPct val="107000"/>
                        </a:lnSpc>
                        <a:spcAft>
                          <a:spcPts val="800"/>
                        </a:spcAft>
                      </a:pPr>
                      <a:r>
                        <a:rPr lang="fi-FI" sz="1200" kern="0" dirty="0">
                          <a:effectLst/>
                        </a:rPr>
                        <a:t>heikko taso</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fi-FI" sz="1200" kern="0">
                          <a:effectLst/>
                        </a:rPr>
                        <a:t>5,00–8,30</a:t>
                      </a: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422567465"/>
                  </a:ext>
                </a:extLst>
              </a:tr>
              <a:tr h="272460">
                <a:tc>
                  <a:txBody>
                    <a:bodyPr/>
                    <a:lstStyle/>
                    <a:p>
                      <a:pPr>
                        <a:lnSpc>
                          <a:spcPct val="107000"/>
                        </a:lnSpc>
                        <a:spcAft>
                          <a:spcPts val="800"/>
                        </a:spcAft>
                      </a:pPr>
                      <a:r>
                        <a:rPr lang="fi-FI" sz="1200" kern="0">
                          <a:effectLst/>
                        </a:rPr>
                        <a:t>hyvä taso</a:t>
                      </a: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fi-FI" sz="1200" kern="0">
                          <a:effectLst/>
                        </a:rPr>
                        <a:t>8,31–11,60</a:t>
                      </a: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67730315"/>
                  </a:ext>
                </a:extLst>
              </a:tr>
              <a:tr h="272460">
                <a:tc>
                  <a:txBody>
                    <a:bodyPr/>
                    <a:lstStyle/>
                    <a:p>
                      <a:pPr>
                        <a:lnSpc>
                          <a:spcPct val="107000"/>
                        </a:lnSpc>
                        <a:spcAft>
                          <a:spcPts val="800"/>
                        </a:spcAft>
                      </a:pPr>
                      <a:r>
                        <a:rPr lang="fi-FI" sz="1200" kern="0">
                          <a:effectLst/>
                        </a:rPr>
                        <a:t>kiitettävä taso</a:t>
                      </a: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pPr>
                      <a:r>
                        <a:rPr lang="fi-FI" sz="1200" kern="0" dirty="0">
                          <a:effectLst/>
                        </a:rPr>
                        <a:t>11,61–15,00</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06425748"/>
                  </a:ext>
                </a:extLst>
              </a:tr>
            </a:tbl>
          </a:graphicData>
        </a:graphic>
      </p:graphicFrame>
    </p:spTree>
    <p:extLst>
      <p:ext uri="{BB962C8B-B14F-4D97-AF65-F5344CB8AC3E}">
        <p14:creationId xmlns:p14="http://schemas.microsoft.com/office/powerpoint/2010/main" val="433263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5F7229-87F2-B15E-044D-EE93846038EE}"/>
              </a:ext>
            </a:extLst>
          </p:cNvPr>
          <p:cNvSpPr>
            <a:spLocks noGrp="1"/>
          </p:cNvSpPr>
          <p:nvPr>
            <p:ph type="title"/>
          </p:nvPr>
        </p:nvSpPr>
        <p:spPr/>
        <p:txBody>
          <a:bodyPr>
            <a:normAutofit fontScale="90000"/>
          </a:bodyPr>
          <a:lstStyle/>
          <a:p>
            <a:r>
              <a:rPr lang="fi-FI" dirty="0"/>
              <a:t>Kirjaamisvastaavien arviointia kirjaamisen laadusta ja kehittämisehdotuksia</a:t>
            </a:r>
          </a:p>
        </p:txBody>
      </p:sp>
      <p:sp>
        <p:nvSpPr>
          <p:cNvPr id="3" name="Sisällön paikkamerkki 2">
            <a:extLst>
              <a:ext uri="{FF2B5EF4-FFF2-40B4-BE49-F238E27FC236}">
                <a16:creationId xmlns:a16="http://schemas.microsoft.com/office/drawing/2014/main" id="{90FDB7F7-5709-8936-4615-6C353A060180}"/>
              </a:ext>
            </a:extLst>
          </p:cNvPr>
          <p:cNvSpPr>
            <a:spLocks noGrp="1"/>
          </p:cNvSpPr>
          <p:nvPr>
            <p:ph idx="1"/>
          </p:nvPr>
        </p:nvSpPr>
        <p:spPr/>
        <p:txBody>
          <a:bodyPr/>
          <a:lstStyle/>
          <a:p>
            <a:pPr marL="0" indent="0">
              <a:buNone/>
            </a:pPr>
            <a:r>
              <a:rPr lang="fi-FI" u="sng" dirty="0"/>
              <a:t>Kertomusten mukana kirjaamisvastaavilta saatua palautetta</a:t>
            </a:r>
            <a:r>
              <a:rPr lang="fi-FI" dirty="0"/>
              <a:t>:</a:t>
            </a:r>
          </a:p>
          <a:p>
            <a:pPr>
              <a:buFont typeface="Arial" panose="020B0604020202020204" pitchFamily="34" charset="0"/>
              <a:buChar char="•"/>
            </a:pPr>
            <a:r>
              <a:rPr lang="fi-FI" dirty="0"/>
              <a:t>Paljon vaihtelua hoitotyön yhteenvedon laadussa</a:t>
            </a:r>
          </a:p>
          <a:p>
            <a:pPr>
              <a:buFont typeface="Arial" panose="020B0604020202020204" pitchFamily="34" charset="0"/>
              <a:buChar char="•"/>
            </a:pPr>
            <a:r>
              <a:rPr lang="fi-FI" dirty="0"/>
              <a:t>Tuplakirjaamista esim. hoidon tavoite useassa eri kohdassa eri tavalla ilmaistuna</a:t>
            </a:r>
          </a:p>
          <a:p>
            <a:pPr>
              <a:buFont typeface="Arial" panose="020B0604020202020204" pitchFamily="34" charset="0"/>
              <a:buChar char="•"/>
            </a:pPr>
            <a:r>
              <a:rPr lang="fi-FI" dirty="0"/>
              <a:t>Eri erikoisalan edustajan vaikea saada selville miksi potilas on hoidossa esim. tulosyy: TAYS jatkohoitoon</a:t>
            </a:r>
          </a:p>
          <a:p>
            <a:pPr>
              <a:buFont typeface="Arial" panose="020B0604020202020204" pitchFamily="34" charset="0"/>
              <a:buChar char="•"/>
            </a:pPr>
            <a:r>
              <a:rPr lang="fi-FI" dirty="0"/>
              <a:t>Hoitotyön yhteenvedossa usein suunnitelmana kts. lääkärin loppuarvio</a:t>
            </a:r>
          </a:p>
          <a:p>
            <a:pPr>
              <a:buFont typeface="Arial" panose="020B0604020202020204" pitchFamily="34" charset="0"/>
              <a:buChar char="•"/>
            </a:pPr>
            <a:r>
              <a:rPr lang="fi-FI" dirty="0"/>
              <a:t>Hoitokertomuksessa ei löytynyt potilaan jatkohoitopaikasta mitään tietoa</a:t>
            </a:r>
          </a:p>
          <a:p>
            <a:pPr marL="0" indent="0">
              <a:buNone/>
            </a:pPr>
            <a:endParaRPr lang="fi-FI" dirty="0"/>
          </a:p>
        </p:txBody>
      </p:sp>
    </p:spTree>
    <p:extLst>
      <p:ext uri="{BB962C8B-B14F-4D97-AF65-F5344CB8AC3E}">
        <p14:creationId xmlns:p14="http://schemas.microsoft.com/office/powerpoint/2010/main" val="258234329"/>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2CEDFEF2F2404AB625894E7C8DAC7E" ma:contentTypeVersion="18" ma:contentTypeDescription="Create a new document." ma:contentTypeScope="" ma:versionID="754176915c64649ea3d27c74e5f9b3cf">
  <xsd:schema xmlns:xsd="http://www.w3.org/2001/XMLSchema" xmlns:xs="http://www.w3.org/2001/XMLSchema" xmlns:p="http://schemas.microsoft.com/office/2006/metadata/properties" xmlns:ns2="692281f5-0e0a-42d7-acb5-914712839421" xmlns:ns3="c87c56ee-b3ca-4caa-b647-d6e05b0f467a" targetNamespace="http://schemas.microsoft.com/office/2006/metadata/properties" ma:root="true" ma:fieldsID="6c3304513fd357877834f8404bb38ff9" ns2:_="" ns3:_="">
    <xsd:import namespace="692281f5-0e0a-42d7-acb5-914712839421"/>
    <xsd:import namespace="c87c56ee-b3ca-4caa-b647-d6e05b0f467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3:SharedWithUsers" minOccurs="0"/>
                <xsd:element ref="ns3:SharedWithDetails" minOccurs="0"/>
                <xsd:element ref="ns2:MediaServiceAutoKeyPoints" minOccurs="0"/>
                <xsd:element ref="ns2:MediaServiceKeyPoints" minOccurs="0"/>
                <xsd:element ref="ns3:TaxCatchAll" minOccurs="0"/>
                <xsd:element ref="ns2:MediaServiceLocation"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2281f5-0e0a-42d7-acb5-9147128394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512d4ec-1b9f-41fe-b51c-c8b502c4e5a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87c56ee-b3ca-4caa-b647-d6e05b0f467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fd0cbda-fde9-419b-b052-34958aed2300}" ma:internalName="TaxCatchAll" ma:showField="CatchAllData" ma:web="c87c56ee-b3ca-4caa-b647-d6e05b0f46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92281f5-0e0a-42d7-acb5-914712839421">
      <Terms xmlns="http://schemas.microsoft.com/office/infopath/2007/PartnerControls"/>
    </lcf76f155ced4ddcb4097134ff3c332f>
    <TaxCatchAll xmlns="c87c56ee-b3ca-4caa-b647-d6e05b0f467a" xsi:nil="true"/>
  </documentManagement>
</p:properties>
</file>

<file path=customXml/itemProps1.xml><?xml version="1.0" encoding="utf-8"?>
<ds:datastoreItem xmlns:ds="http://schemas.openxmlformats.org/officeDocument/2006/customXml" ds:itemID="{073F2841-7D9C-464E-8DC8-72DA7CA012C0}">
  <ds:schemaRefs>
    <ds:schemaRef ds:uri="http://schemas.microsoft.com/sharepoint/v3/contenttype/forms"/>
  </ds:schemaRefs>
</ds:datastoreItem>
</file>

<file path=customXml/itemProps2.xml><?xml version="1.0" encoding="utf-8"?>
<ds:datastoreItem xmlns:ds="http://schemas.openxmlformats.org/officeDocument/2006/customXml" ds:itemID="{7372B57A-213F-4989-A123-88E5872DE6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2281f5-0e0a-42d7-acb5-914712839421"/>
    <ds:schemaRef ds:uri="c87c56ee-b3ca-4caa-b647-d6e05b0f46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1219B3-0AF7-4C79-BC86-DF1FE141D59E}">
  <ds:schemaRefs>
    <ds:schemaRef ds:uri="692281f5-0e0a-42d7-acb5-914712839421"/>
    <ds:schemaRef ds:uri="http://purl.org/dc/elements/1.1/"/>
    <ds:schemaRef ds:uri="http://schemas.microsoft.com/office/2006/documentManagement/types"/>
    <ds:schemaRef ds:uri="http://schemas.microsoft.com/office/infopath/2007/PartnerControls"/>
    <ds:schemaRef ds:uri="c87c56ee-b3ca-4caa-b647-d6e05b0f467a"/>
    <ds:schemaRef ds:uri="http://purl.org/dc/terms/"/>
    <ds:schemaRef ds:uri="http://purl.org/dc/dcmitype/"/>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1110</TotalTime>
  <Words>784</Words>
  <Application>Microsoft Office PowerPoint</Application>
  <PresentationFormat>Laajakuva</PresentationFormat>
  <Paragraphs>134</Paragraphs>
  <Slides>16</Slides>
  <Notes>1</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16</vt:i4>
      </vt:variant>
    </vt:vector>
  </HeadingPairs>
  <TitlesOfParts>
    <vt:vector size="22" baseType="lpstr">
      <vt:lpstr>Arial</vt:lpstr>
      <vt:lpstr>Bradley Hand ITC</vt:lpstr>
      <vt:lpstr>Calibri</vt:lpstr>
      <vt:lpstr>Verdana</vt:lpstr>
      <vt:lpstr>Wingdings</vt:lpstr>
      <vt:lpstr>Office-teema</vt:lpstr>
      <vt:lpstr>Kirjaamisen auditoinnin ensimmäisen ”aallon”- tulokset</vt:lpstr>
      <vt:lpstr>Auditoinnin tavoitteet:</vt:lpstr>
      <vt:lpstr>Auditoinnin ensimmäinen aalto - toteutus</vt:lpstr>
      <vt:lpstr>Toimeenpanijoiden ajatuksia auditoinnin toteuttamisesta</vt:lpstr>
      <vt:lpstr>Minimilaatutaso</vt:lpstr>
      <vt:lpstr>Tavoitteellinen kirjaaminen</vt:lpstr>
      <vt:lpstr>Yksilöllinen kirjaaminen</vt:lpstr>
      <vt:lpstr>Kokonaisarvio</vt:lpstr>
      <vt:lpstr>Kirjaamisvastaavien arviointia kirjaamisen laadusta ja kehittämisehdotuksia</vt:lpstr>
      <vt:lpstr>Pohdintaa ja keskustelua</vt:lpstr>
      <vt:lpstr>Hoitotyön tarpeen kirjaaminen</vt:lpstr>
      <vt:lpstr>Hoitotyön tavoitteen kirjaaminen (hoke)</vt:lpstr>
      <vt:lpstr>Yksilöllinen kirjaaminen / Hyviä käytänteitä: </vt:lpstr>
      <vt:lpstr>Kohti potilaskeskeisempää kirjaamista </vt:lpstr>
      <vt:lpstr>Ajatuksia potilaslähtöisestä kirjaamisesta</vt:lpstr>
      <vt:lpstr>Kiitos!</vt:lpstr>
    </vt:vector>
  </TitlesOfParts>
  <Company>EPSHP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EPSHP saavutettava PowerPoint-ohje</dc:title>
  <dc:creator>Metsä-Ketelä Tuomas</dc:creator>
  <cp:lastModifiedBy>Mari Hakalax</cp:lastModifiedBy>
  <cp:revision>66</cp:revision>
  <dcterms:created xsi:type="dcterms:W3CDTF">2022-09-19T10:31:46Z</dcterms:created>
  <dcterms:modified xsi:type="dcterms:W3CDTF">2025-01-16T11:16:46Z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0x0101005F2CEDFEF2F2404AB625894E7C8DAC7E</vt:lpwstr>
  </property>
  <property fmtid="{D5CDD505-2E9C-101B-9397-08002B2CF9AE}" pid="3" name="MediaServiceImageTags">
    <vt:lpwstr/>
  </property>
</Properties>
</file>