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39BCA-4026-4F97-9E17-E5B577183AA0}" v="10" dt="2025-01-15T09:46:58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rvinen Satu Kristiina" userId="97f669fd-bd74-411e-852e-5d26836dafb8" providerId="ADAL" clId="{2FE39BCA-4026-4F97-9E17-E5B577183AA0}"/>
    <pc:docChg chg="custSel addSld delSld modSld">
      <pc:chgData name="Järvinen Satu Kristiina" userId="97f669fd-bd74-411e-852e-5d26836dafb8" providerId="ADAL" clId="{2FE39BCA-4026-4F97-9E17-E5B577183AA0}" dt="2025-01-15T13:13:24.419" v="2333" actId="20577"/>
      <pc:docMkLst>
        <pc:docMk/>
      </pc:docMkLst>
      <pc:sldChg chg="modSp mod">
        <pc:chgData name="Järvinen Satu Kristiina" userId="97f669fd-bd74-411e-852e-5d26836dafb8" providerId="ADAL" clId="{2FE39BCA-4026-4F97-9E17-E5B577183AA0}" dt="2025-01-15T09:44:58.215" v="33" actId="113"/>
        <pc:sldMkLst>
          <pc:docMk/>
          <pc:sldMk cId="3582926535" sldId="257"/>
        </pc:sldMkLst>
        <pc:spChg chg="mod">
          <ac:chgData name="Järvinen Satu Kristiina" userId="97f669fd-bd74-411e-852e-5d26836dafb8" providerId="ADAL" clId="{2FE39BCA-4026-4F97-9E17-E5B577183AA0}" dt="2025-01-15T09:44:21.538" v="27" actId="207"/>
          <ac:spMkLst>
            <pc:docMk/>
            <pc:sldMk cId="3582926535" sldId="257"/>
            <ac:spMk id="6" creationId="{B4C08D11-3709-3482-D20A-207BCA6CD8A5}"/>
          </ac:spMkLst>
        </pc:spChg>
        <pc:spChg chg="mod">
          <ac:chgData name="Järvinen Satu Kristiina" userId="97f669fd-bd74-411e-852e-5d26836dafb8" providerId="ADAL" clId="{2FE39BCA-4026-4F97-9E17-E5B577183AA0}" dt="2025-01-15T09:44:58.215" v="33" actId="113"/>
          <ac:spMkLst>
            <pc:docMk/>
            <pc:sldMk cId="3582926535" sldId="257"/>
            <ac:spMk id="8" creationId="{F01EF3A9-9500-1061-5CCC-8C1F787D36FC}"/>
          </ac:spMkLst>
        </pc:spChg>
        <pc:spChg chg="mod">
          <ac:chgData name="Järvinen Satu Kristiina" userId="97f669fd-bd74-411e-852e-5d26836dafb8" providerId="ADAL" clId="{2FE39BCA-4026-4F97-9E17-E5B577183AA0}" dt="2025-01-15T09:44:32.416" v="29" actId="207"/>
          <ac:spMkLst>
            <pc:docMk/>
            <pc:sldMk cId="3582926535" sldId="257"/>
            <ac:spMk id="9" creationId="{730524F1-BC8B-B139-8D3B-3AE78225D73A}"/>
          </ac:spMkLst>
        </pc:spChg>
        <pc:spChg chg="mod">
          <ac:chgData name="Järvinen Satu Kristiina" userId="97f669fd-bd74-411e-852e-5d26836dafb8" providerId="ADAL" clId="{2FE39BCA-4026-4F97-9E17-E5B577183AA0}" dt="2025-01-15T09:44:42.302" v="31" actId="207"/>
          <ac:spMkLst>
            <pc:docMk/>
            <pc:sldMk cId="3582926535" sldId="257"/>
            <ac:spMk id="12" creationId="{EA7236E7-AFBD-5B6F-2AD9-35D79FEE5D57}"/>
          </ac:spMkLst>
        </pc:spChg>
        <pc:spChg chg="mod">
          <ac:chgData name="Järvinen Satu Kristiina" userId="97f669fd-bd74-411e-852e-5d26836dafb8" providerId="ADAL" clId="{2FE39BCA-4026-4F97-9E17-E5B577183AA0}" dt="2025-01-15T09:44:46.974" v="32" actId="207"/>
          <ac:spMkLst>
            <pc:docMk/>
            <pc:sldMk cId="3582926535" sldId="257"/>
            <ac:spMk id="14" creationId="{F382E227-D2CF-E3D2-DF80-0FC5C1327473}"/>
          </ac:spMkLst>
        </pc:spChg>
        <pc:spChg chg="mod">
          <ac:chgData name="Järvinen Satu Kristiina" userId="97f669fd-bd74-411e-852e-5d26836dafb8" providerId="ADAL" clId="{2FE39BCA-4026-4F97-9E17-E5B577183AA0}" dt="2025-01-15T09:44:36.629" v="30" actId="207"/>
          <ac:spMkLst>
            <pc:docMk/>
            <pc:sldMk cId="3582926535" sldId="257"/>
            <ac:spMk id="16" creationId="{39579075-79BE-96B2-6375-E67F92243812}"/>
          </ac:spMkLst>
        </pc:spChg>
        <pc:spChg chg="mod">
          <ac:chgData name="Järvinen Satu Kristiina" userId="97f669fd-bd74-411e-852e-5d26836dafb8" providerId="ADAL" clId="{2FE39BCA-4026-4F97-9E17-E5B577183AA0}" dt="2025-01-15T09:44:04.902" v="26" actId="207"/>
          <ac:spMkLst>
            <pc:docMk/>
            <pc:sldMk cId="3582926535" sldId="257"/>
            <ac:spMk id="18" creationId="{9E147906-04C1-B290-0804-71DAA579E4B6}"/>
          </ac:spMkLst>
        </pc:spChg>
      </pc:sldChg>
      <pc:sldChg chg="modSp mod">
        <pc:chgData name="Järvinen Satu Kristiina" userId="97f669fd-bd74-411e-852e-5d26836dafb8" providerId="ADAL" clId="{2FE39BCA-4026-4F97-9E17-E5B577183AA0}" dt="2025-01-15T09:48:03.232" v="49" actId="1076"/>
        <pc:sldMkLst>
          <pc:docMk/>
          <pc:sldMk cId="1310485096" sldId="258"/>
        </pc:sldMkLst>
        <pc:graphicFrameChg chg="mod">
          <ac:chgData name="Järvinen Satu Kristiina" userId="97f669fd-bd74-411e-852e-5d26836dafb8" providerId="ADAL" clId="{2FE39BCA-4026-4F97-9E17-E5B577183AA0}" dt="2025-01-15T09:48:03.232" v="49" actId="1076"/>
          <ac:graphicFrameMkLst>
            <pc:docMk/>
            <pc:sldMk cId="1310485096" sldId="258"/>
            <ac:graphicFrameMk id="2" creationId="{6FBAA284-9132-8EE5-CD31-534311DB4671}"/>
          </ac:graphicFrameMkLst>
        </pc:graphicFrameChg>
      </pc:sldChg>
      <pc:sldChg chg="modSp mod">
        <pc:chgData name="Järvinen Satu Kristiina" userId="97f669fd-bd74-411e-852e-5d26836dafb8" providerId="ADAL" clId="{2FE39BCA-4026-4F97-9E17-E5B577183AA0}" dt="2025-01-15T09:41:42.761" v="24" actId="20577"/>
        <pc:sldMkLst>
          <pc:docMk/>
          <pc:sldMk cId="1474143080" sldId="259"/>
        </pc:sldMkLst>
        <pc:spChg chg="mod">
          <ac:chgData name="Järvinen Satu Kristiina" userId="97f669fd-bd74-411e-852e-5d26836dafb8" providerId="ADAL" clId="{2FE39BCA-4026-4F97-9E17-E5B577183AA0}" dt="2025-01-15T09:41:42.761" v="24" actId="20577"/>
          <ac:spMkLst>
            <pc:docMk/>
            <pc:sldMk cId="1474143080" sldId="259"/>
            <ac:spMk id="2" creationId="{7B0AE148-43E6-6D4C-1867-7D9FEFA3553B}"/>
          </ac:spMkLst>
        </pc:spChg>
      </pc:sldChg>
      <pc:sldChg chg="modSp new mod">
        <pc:chgData name="Järvinen Satu Kristiina" userId="97f669fd-bd74-411e-852e-5d26836dafb8" providerId="ADAL" clId="{2FE39BCA-4026-4F97-9E17-E5B577183AA0}" dt="2025-01-15T13:13:24.419" v="2333" actId="20577"/>
        <pc:sldMkLst>
          <pc:docMk/>
          <pc:sldMk cId="4219932627" sldId="260"/>
        </pc:sldMkLst>
        <pc:spChg chg="mod">
          <ac:chgData name="Järvinen Satu Kristiina" userId="97f669fd-bd74-411e-852e-5d26836dafb8" providerId="ADAL" clId="{2FE39BCA-4026-4F97-9E17-E5B577183AA0}" dt="2025-01-15T09:50:18.041" v="87" actId="20577"/>
          <ac:spMkLst>
            <pc:docMk/>
            <pc:sldMk cId="4219932627" sldId="260"/>
            <ac:spMk id="2" creationId="{31F7D5BA-CF2B-AB21-B3D0-846E7BF64914}"/>
          </ac:spMkLst>
        </pc:spChg>
        <pc:spChg chg="mod">
          <ac:chgData name="Järvinen Satu Kristiina" userId="97f669fd-bd74-411e-852e-5d26836dafb8" providerId="ADAL" clId="{2FE39BCA-4026-4F97-9E17-E5B577183AA0}" dt="2025-01-15T13:13:24.419" v="2333" actId="20577"/>
          <ac:spMkLst>
            <pc:docMk/>
            <pc:sldMk cId="4219932627" sldId="260"/>
            <ac:spMk id="3" creationId="{A8B9A11E-8B02-AE52-598E-B60ABF500C64}"/>
          </ac:spMkLst>
        </pc:spChg>
      </pc:sldChg>
      <pc:sldChg chg="modSp new mod">
        <pc:chgData name="Järvinen Satu Kristiina" userId="97f669fd-bd74-411e-852e-5d26836dafb8" providerId="ADAL" clId="{2FE39BCA-4026-4F97-9E17-E5B577183AA0}" dt="2025-01-15T12:49:46.960" v="1494" actId="20577"/>
        <pc:sldMkLst>
          <pc:docMk/>
          <pc:sldMk cId="1303944402" sldId="261"/>
        </pc:sldMkLst>
        <pc:spChg chg="mod">
          <ac:chgData name="Järvinen Satu Kristiina" userId="97f669fd-bd74-411e-852e-5d26836dafb8" providerId="ADAL" clId="{2FE39BCA-4026-4F97-9E17-E5B577183AA0}" dt="2025-01-15T09:50:56.111" v="116" actId="20577"/>
          <ac:spMkLst>
            <pc:docMk/>
            <pc:sldMk cId="1303944402" sldId="261"/>
            <ac:spMk id="2" creationId="{9EF3B5E6-F3B1-A596-6B67-E36AD8870918}"/>
          </ac:spMkLst>
        </pc:spChg>
        <pc:spChg chg="mod">
          <ac:chgData name="Järvinen Satu Kristiina" userId="97f669fd-bd74-411e-852e-5d26836dafb8" providerId="ADAL" clId="{2FE39BCA-4026-4F97-9E17-E5B577183AA0}" dt="2025-01-15T12:49:46.960" v="1494" actId="20577"/>
          <ac:spMkLst>
            <pc:docMk/>
            <pc:sldMk cId="1303944402" sldId="261"/>
            <ac:spMk id="3" creationId="{8868A205-68AC-3CAF-0A38-D1FC84491D09}"/>
          </ac:spMkLst>
        </pc:spChg>
      </pc:sldChg>
      <pc:sldChg chg="modSp new mod">
        <pc:chgData name="Järvinen Satu Kristiina" userId="97f669fd-bd74-411e-852e-5d26836dafb8" providerId="ADAL" clId="{2FE39BCA-4026-4F97-9E17-E5B577183AA0}" dt="2025-01-15T13:10:21.603" v="2266" actId="20577"/>
        <pc:sldMkLst>
          <pc:docMk/>
          <pc:sldMk cId="2824285848" sldId="262"/>
        </pc:sldMkLst>
        <pc:spChg chg="mod">
          <ac:chgData name="Järvinen Satu Kristiina" userId="97f669fd-bd74-411e-852e-5d26836dafb8" providerId="ADAL" clId="{2FE39BCA-4026-4F97-9E17-E5B577183AA0}" dt="2025-01-15T09:51:33.533" v="154" actId="20577"/>
          <ac:spMkLst>
            <pc:docMk/>
            <pc:sldMk cId="2824285848" sldId="262"/>
            <ac:spMk id="2" creationId="{7DE0BE35-39DC-1648-4F65-042B31665670}"/>
          </ac:spMkLst>
        </pc:spChg>
        <pc:spChg chg="mod">
          <ac:chgData name="Järvinen Satu Kristiina" userId="97f669fd-bd74-411e-852e-5d26836dafb8" providerId="ADAL" clId="{2FE39BCA-4026-4F97-9E17-E5B577183AA0}" dt="2025-01-15T13:10:21.603" v="2266" actId="20577"/>
          <ac:spMkLst>
            <pc:docMk/>
            <pc:sldMk cId="2824285848" sldId="262"/>
            <ac:spMk id="3" creationId="{B9B97BAC-2F45-6DF4-F482-A299B064D78C}"/>
          </ac:spMkLst>
        </pc:spChg>
      </pc:sldChg>
      <pc:sldChg chg="modSp new mod">
        <pc:chgData name="Järvinen Satu Kristiina" userId="97f669fd-bd74-411e-852e-5d26836dafb8" providerId="ADAL" clId="{2FE39BCA-4026-4F97-9E17-E5B577183AA0}" dt="2025-01-15T10:50:27.321" v="984" actId="20577"/>
        <pc:sldMkLst>
          <pc:docMk/>
          <pc:sldMk cId="296517360" sldId="263"/>
        </pc:sldMkLst>
        <pc:spChg chg="mod">
          <ac:chgData name="Järvinen Satu Kristiina" userId="97f669fd-bd74-411e-852e-5d26836dafb8" providerId="ADAL" clId="{2FE39BCA-4026-4F97-9E17-E5B577183AA0}" dt="2025-01-15T10:39:03.386" v="185" actId="20577"/>
          <ac:spMkLst>
            <pc:docMk/>
            <pc:sldMk cId="296517360" sldId="263"/>
            <ac:spMk id="2" creationId="{33A1F508-9A44-FB87-714E-10119740DD95}"/>
          </ac:spMkLst>
        </pc:spChg>
        <pc:spChg chg="mod">
          <ac:chgData name="Järvinen Satu Kristiina" userId="97f669fd-bd74-411e-852e-5d26836dafb8" providerId="ADAL" clId="{2FE39BCA-4026-4F97-9E17-E5B577183AA0}" dt="2025-01-15T10:50:27.321" v="984" actId="20577"/>
          <ac:spMkLst>
            <pc:docMk/>
            <pc:sldMk cId="296517360" sldId="263"/>
            <ac:spMk id="3" creationId="{1C9535A2-8FAD-4C2A-4D21-F442982DECB3}"/>
          </ac:spMkLst>
        </pc:spChg>
      </pc:sldChg>
      <pc:sldChg chg="new del">
        <pc:chgData name="Järvinen Satu Kristiina" userId="97f669fd-bd74-411e-852e-5d26836dafb8" providerId="ADAL" clId="{2FE39BCA-4026-4F97-9E17-E5B577183AA0}" dt="2025-01-15T10:38:21.218" v="156" actId="47"/>
        <pc:sldMkLst>
          <pc:docMk/>
          <pc:sldMk cId="2575722484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7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22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51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82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12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14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06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81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82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11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14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97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6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94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65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70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8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48F2D2-673E-4BE4-8BA3-F115E2354AB5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72066D-0BB7-415E-98C5-F4C205B16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491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4971BC-367D-4902-48D1-D7EBEBC32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Vaihdevuosioireisen naisen hoitopolku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paja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B39EE11-5B08-7C24-C37B-04A952E53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974672"/>
            <a:ext cx="6400800" cy="81652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Maija Repo</a:t>
            </a:r>
          </a:p>
          <a:p>
            <a:r>
              <a:rPr lang="fi-FI" dirty="0"/>
              <a:t>Satu Järvinen</a:t>
            </a:r>
          </a:p>
        </p:txBody>
      </p:sp>
    </p:spTree>
    <p:extLst>
      <p:ext uri="{BB962C8B-B14F-4D97-AF65-F5344CB8AC3E}">
        <p14:creationId xmlns:p14="http://schemas.microsoft.com/office/powerpoint/2010/main" val="80583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Kuva 1" descr="Duodecim Vaihdevuosioireet työpaikoilla tabusta tutuiksi – lue ...">
            <a:extLst>
              <a:ext uri="{FF2B5EF4-FFF2-40B4-BE49-F238E27FC236}">
                <a16:creationId xmlns:a16="http://schemas.microsoft.com/office/drawing/2014/main" id="{C98B9DF9-BFB0-552B-41E3-25DF6AE3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5" y="1088243"/>
            <a:ext cx="3600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E84A3F33-6376-5854-0675-F3D86372808E}"/>
              </a:ext>
            </a:extLst>
          </p:cNvPr>
          <p:cNvSpPr/>
          <p:nvPr/>
        </p:nvSpPr>
        <p:spPr>
          <a:xfrm>
            <a:off x="4510972" y="1866107"/>
            <a:ext cx="295275" cy="2381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6" name="Tekstiruutu 4">
            <a:extLst>
              <a:ext uri="{FF2B5EF4-FFF2-40B4-BE49-F238E27FC236}">
                <a16:creationId xmlns:a16="http://schemas.microsoft.com/office/drawing/2014/main" id="{B4C08D11-3709-3482-D20A-207BCA6CD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27" y="1078718"/>
            <a:ext cx="2171700" cy="189547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15.5.2024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Ottaa yhteyttä hoidon tarpeen arvioon oireistaan.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Asetetaan lääkärin jonoon ja ohjataan käymään edeltävästi verikokeissa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AE7BEF58-DFE0-6BC7-62BA-A2EBF271774F}"/>
              </a:ext>
            </a:extLst>
          </p:cNvPr>
          <p:cNvSpPr/>
          <p:nvPr/>
        </p:nvSpPr>
        <p:spPr>
          <a:xfrm>
            <a:off x="7506213" y="1839673"/>
            <a:ext cx="1400175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8" name="Tekstiruutu 6">
            <a:extLst>
              <a:ext uri="{FF2B5EF4-FFF2-40B4-BE49-F238E27FC236}">
                <a16:creationId xmlns:a16="http://schemas.microsoft.com/office/drawing/2014/main" id="{F01EF3A9-9500-1061-5CCC-8C1F787D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580" y="1102420"/>
            <a:ext cx="1162050" cy="141922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11.7.2024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Soittaa tiedustellakseen milloin lääkäriaik</a:t>
            </a:r>
            <a:r>
              <a:rPr kumimoji="0" lang="fi-FI" altLang="fi-FI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i-FI" altLang="fi-FI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olisi tulossa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30524F1-BC8B-B139-8D3B-3AE78225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588" y="4377260"/>
            <a:ext cx="1571625" cy="151447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26.8.2024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Potilas saa tekstiviestillä tiedon lääkärin ajasta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772FEF8E-A9EB-EDBA-D347-93EDB28318E7}"/>
              </a:ext>
            </a:extLst>
          </p:cNvPr>
          <p:cNvSpPr/>
          <p:nvPr/>
        </p:nvSpPr>
        <p:spPr>
          <a:xfrm>
            <a:off x="9773918" y="2886869"/>
            <a:ext cx="333375" cy="11898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1" name="Nuoli: Vasen 10">
            <a:extLst>
              <a:ext uri="{FF2B5EF4-FFF2-40B4-BE49-F238E27FC236}">
                <a16:creationId xmlns:a16="http://schemas.microsoft.com/office/drawing/2014/main" id="{7B7CFC8B-8C32-73FE-89B8-ECFAFCE33678}"/>
              </a:ext>
            </a:extLst>
          </p:cNvPr>
          <p:cNvSpPr/>
          <p:nvPr/>
        </p:nvSpPr>
        <p:spPr>
          <a:xfrm>
            <a:off x="8056312" y="5002689"/>
            <a:ext cx="581025" cy="302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2" name="Tekstiruutu 13">
            <a:extLst>
              <a:ext uri="{FF2B5EF4-FFF2-40B4-BE49-F238E27FC236}">
                <a16:creationId xmlns:a16="http://schemas.microsoft.com/office/drawing/2014/main" id="{EA7236E7-AFBD-5B6F-2AD9-35D79FEE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286" y="4352925"/>
            <a:ext cx="1257300" cy="151447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Lääkärikäynti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Lääkäri ohjaa gynekologisen sairaanhoitajan vastaanotolle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Nuoli: Vasen 12">
            <a:extLst>
              <a:ext uri="{FF2B5EF4-FFF2-40B4-BE49-F238E27FC236}">
                <a16:creationId xmlns:a16="http://schemas.microsoft.com/office/drawing/2014/main" id="{6AEBA42B-FF1E-2DA3-CF78-24979D5B8611}"/>
              </a:ext>
            </a:extLst>
          </p:cNvPr>
          <p:cNvSpPr/>
          <p:nvPr/>
        </p:nvSpPr>
        <p:spPr>
          <a:xfrm>
            <a:off x="3048357" y="4991894"/>
            <a:ext cx="1000125" cy="3238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sp>
        <p:nvSpPr>
          <p:cNvPr id="14" name="Tekstiruutu 15">
            <a:extLst>
              <a:ext uri="{FF2B5EF4-FFF2-40B4-BE49-F238E27FC236}">
                <a16:creationId xmlns:a16="http://schemas.microsoft.com/office/drawing/2014/main" id="{F382E227-D2CF-E3D2-DF80-0FC5C1327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75" y="4349750"/>
            <a:ext cx="2152650" cy="1562100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11.10.2024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Käynti gynekologisella sairaanhoitajalla.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Gyn</a:t>
            </a: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 rintojen tutkiminen, hoitovaihtoehtojen läpi käynti. Potilas valitsee luontaistuotteen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asakylkinen kolmio 17">
            <a:extLst>
              <a:ext uri="{FF2B5EF4-FFF2-40B4-BE49-F238E27FC236}">
                <a16:creationId xmlns:a16="http://schemas.microsoft.com/office/drawing/2014/main" id="{7D3F9F73-B33C-D7B1-6907-3A3057C9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600" y="2299883"/>
            <a:ext cx="2581275" cy="1619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09101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Hukka-aika 113 vrk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kstiruutu 18">
            <a:extLst>
              <a:ext uri="{FF2B5EF4-FFF2-40B4-BE49-F238E27FC236}">
                <a16:creationId xmlns:a16="http://schemas.microsoft.com/office/drawing/2014/main" id="{39579075-79BE-96B2-6375-E67F9224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357" y="4373563"/>
            <a:ext cx="981075" cy="1514475"/>
          </a:xfrm>
          <a:prstGeom prst="rect">
            <a:avLst/>
          </a:prstGeom>
          <a:gradFill rotWithShape="1">
            <a:gsLst>
              <a:gs pos="0">
                <a:srgbClr val="F7BDA4"/>
              </a:gs>
              <a:gs pos="50000">
                <a:srgbClr val="F5B195"/>
              </a:gs>
              <a:gs pos="100000">
                <a:srgbClr val="F8A581"/>
              </a:gs>
            </a:gsLst>
            <a:lin ang="5400000"/>
          </a:gradFill>
          <a:ln w="635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3.9.2024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Potilas käy verikokeissa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Nuoli: Vasen 16">
            <a:extLst>
              <a:ext uri="{FF2B5EF4-FFF2-40B4-BE49-F238E27FC236}">
                <a16:creationId xmlns:a16="http://schemas.microsoft.com/office/drawing/2014/main" id="{95184C42-E9AF-C915-1FE1-4A47778D719A}"/>
              </a:ext>
            </a:extLst>
          </p:cNvPr>
          <p:cNvSpPr/>
          <p:nvPr/>
        </p:nvSpPr>
        <p:spPr>
          <a:xfrm flipV="1">
            <a:off x="5902200" y="5018328"/>
            <a:ext cx="276225" cy="23558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E147906-04C1-B290-0804-71DAA579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94" y="234706"/>
            <a:ext cx="671568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8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VAIHDEVUOSIPOTILAAN HOITOPOLKU case 1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828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23FD323E-6621-ED41-FE72-4E5CFE7A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94BD9DAC-4E43-0E40-2908-299E2DAB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49-v nainen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Oireita reilun vuoden ajan: unettomuus, niveloireet, aivosumu, hikoilu</a:t>
            </a:r>
            <a:endParaRPr kumimoji="0" lang="fi-FI" altLang="fi-FI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AF3C9CA4-8934-E8BF-C11A-0E0E03C09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9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92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6FBAA284-9132-8EE5-CD31-534311DB4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888442"/>
              </p:ext>
            </p:extLst>
          </p:nvPr>
        </p:nvGraphicFramePr>
        <p:xfrm>
          <a:off x="1073938" y="212705"/>
          <a:ext cx="8950908" cy="643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233531" imgH="6635475" progId="Word.Document.12">
                  <p:embed/>
                </p:oleObj>
              </mc:Choice>
              <mc:Fallback>
                <p:oleObj name="Document" r:id="rId2" imgW="9233531" imgH="6635475" progId="Word.Document.12">
                  <p:embed/>
                  <p:pic>
                    <p:nvPicPr>
                      <p:cNvPr id="2" name="Objekti 1">
                        <a:extLst>
                          <a:ext uri="{FF2B5EF4-FFF2-40B4-BE49-F238E27FC236}">
                            <a16:creationId xmlns:a16="http://schemas.microsoft.com/office/drawing/2014/main" id="{6FBAA284-9132-8EE5-CD31-534311DB4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3938" y="212705"/>
                        <a:ext cx="8950908" cy="643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48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1F508-9A44-FB87-714E-10119740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11" y="263525"/>
            <a:ext cx="8534401" cy="936625"/>
          </a:xfrm>
        </p:spPr>
        <p:txBody>
          <a:bodyPr/>
          <a:lstStyle/>
          <a:p>
            <a:r>
              <a:rPr lang="fi-FI" dirty="0"/>
              <a:t>FORMS KYSELYN TULOKSET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9535A2-8FAD-4C2A-4D21-F442982D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4" y="1524000"/>
            <a:ext cx="8534400" cy="4914900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Vastaajia 16, joista 7 sh ja 9 lääkäriä</a:t>
            </a:r>
          </a:p>
          <a:p>
            <a:r>
              <a:rPr lang="fi-FI" sz="2400" dirty="0"/>
              <a:t>Vaihdevuosien oireet tunnettu isolla vaihtelulla 2-10 pistettä ( sh keskiarvo 6.7 ja lääkäreillä 6)</a:t>
            </a:r>
          </a:p>
          <a:p>
            <a:r>
              <a:rPr lang="fi-FI" sz="2400" dirty="0"/>
              <a:t>Oireet tunnistettiin 2-9 välillä (sh 6.9 ja lääkäreillä 5.3)</a:t>
            </a:r>
          </a:p>
          <a:p>
            <a:r>
              <a:rPr lang="fi-FI" sz="2400" dirty="0"/>
              <a:t>Nykyinen hoitopolku tunnettiin 1-10 ( sh 5.6 ja lääkäreillä 3.4)</a:t>
            </a:r>
          </a:p>
          <a:p>
            <a:r>
              <a:rPr lang="fi-FI" sz="2400" dirty="0"/>
              <a:t>Hoitopolun selkeys 1-8 (sh 4.6 ja lääkäreillä 4.1)</a:t>
            </a:r>
          </a:p>
          <a:p>
            <a:r>
              <a:rPr lang="fi-FI" sz="2400" dirty="0"/>
              <a:t>Hoitopolun toimivuus 2-8 ( sh 5.9 ja lääkäreillä 4.9)</a:t>
            </a:r>
          </a:p>
          <a:p>
            <a:r>
              <a:rPr lang="fi-FI" sz="2400" dirty="0"/>
              <a:t>Omahoidon tunteminen 1-10 ( sh 4.7 ja lääkäreillä 4.7)</a:t>
            </a:r>
          </a:p>
          <a:p>
            <a:r>
              <a:rPr lang="fi-FI" sz="2400" dirty="0"/>
              <a:t>Lääkehoidon tunteminen 1-9 ( sh 4.4 ja lääkäreillä 5.9)</a:t>
            </a:r>
          </a:p>
          <a:p>
            <a:r>
              <a:rPr lang="fi-FI" sz="2400" dirty="0"/>
              <a:t>Seuranta 1-9 ( sh 4.3 ja lääkäreillä 4.6)</a:t>
            </a:r>
          </a:p>
          <a:p>
            <a:r>
              <a:rPr lang="fi-FI" sz="2400" dirty="0"/>
              <a:t>Kommentteja tuli siitä, että mieslääkäreille potilaille ohjautuu vähäisesti, aihe nähtiin tärkeäksi ja koettiin tarpeelliseksi, että ohjeet löytyvät </a:t>
            </a:r>
            <a:r>
              <a:rPr lang="fi-FI" sz="2400" dirty="0" err="1"/>
              <a:t>Hoituesta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1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B0AE148-43E6-6D4C-1867-7D9FEFA3553B}"/>
              </a:ext>
            </a:extLst>
          </p:cNvPr>
          <p:cNvSpPr txBox="1"/>
          <p:nvPr/>
        </p:nvSpPr>
        <p:spPr>
          <a:xfrm>
            <a:off x="1744910" y="436229"/>
            <a:ext cx="79192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1. PAJASSA ESIIN NOUSSEET KEHITTÄMISKOHTEET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79C3BBD6-598A-0FB6-7358-3AFC9FAAB168}"/>
              </a:ext>
            </a:extLst>
          </p:cNvPr>
          <p:cNvSpPr/>
          <p:nvPr/>
        </p:nvSpPr>
        <p:spPr>
          <a:xfrm>
            <a:off x="704674" y="2181138"/>
            <a:ext cx="3162650" cy="2282356"/>
          </a:xfrm>
          <a:prstGeom prst="cloudCallout">
            <a:avLst>
              <a:gd name="adj1" fmla="val 31156"/>
              <a:gd name="adj2" fmla="val 6213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VAIHDEVUOSI -</a:t>
            </a:r>
            <a:r>
              <a:rPr lang="fi-FI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OIREIDEN</a:t>
            </a:r>
            <a:r>
              <a:rPr lang="fi-FI" dirty="0">
                <a:solidFill>
                  <a:schemeClr val="bg1"/>
                </a:solidFill>
              </a:rPr>
              <a:t> TUNNISTAMINEN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5B5203B2-3F0F-28BA-7ECB-89459B097AF3}"/>
              </a:ext>
            </a:extLst>
          </p:cNvPr>
          <p:cNvSpPr/>
          <p:nvPr/>
        </p:nvSpPr>
        <p:spPr>
          <a:xfrm>
            <a:off x="4752362" y="2097797"/>
            <a:ext cx="2687276" cy="2181138"/>
          </a:xfrm>
          <a:prstGeom prst="cloudCallout">
            <a:avLst>
              <a:gd name="adj1" fmla="val -542"/>
              <a:gd name="adj2" fmla="val 7326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SEKAVA HOITOPOLKU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F297DECE-5AC2-1A8B-7995-E2D9986E1465}"/>
              </a:ext>
            </a:extLst>
          </p:cNvPr>
          <p:cNvSpPr/>
          <p:nvPr/>
        </p:nvSpPr>
        <p:spPr>
          <a:xfrm>
            <a:off x="8642059" y="2097797"/>
            <a:ext cx="2687275" cy="2181138"/>
          </a:xfrm>
          <a:prstGeom prst="cloudCallout">
            <a:avLst>
              <a:gd name="adj1" fmla="val -34881"/>
              <a:gd name="adj2" fmla="val 6173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EPÄSELVÄ SEURANTA</a:t>
            </a:r>
          </a:p>
        </p:txBody>
      </p:sp>
      <p:pic>
        <p:nvPicPr>
          <p:cNvPr id="3074" name="Picture 2" descr="Kuvatulokset haulle hoitaja piirroshahmo">
            <a:extLst>
              <a:ext uri="{FF2B5EF4-FFF2-40B4-BE49-F238E27FC236}">
                <a16:creationId xmlns:a16="http://schemas.microsoft.com/office/drawing/2014/main" id="{9EC06FBF-4477-0142-0E88-B10E6D9B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36" y="4886664"/>
            <a:ext cx="1876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tulokset haulle lääkäri hauska">
            <a:extLst>
              <a:ext uri="{FF2B5EF4-FFF2-40B4-BE49-F238E27FC236}">
                <a16:creationId xmlns:a16="http://schemas.microsoft.com/office/drawing/2014/main" id="{29618E13-C2E5-5588-0CA9-08D6D68B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35" y="4707271"/>
            <a:ext cx="2228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4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7D5BA-CF2B-AB21-B3D0-846E7BF6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111" y="169411"/>
            <a:ext cx="8534401" cy="1046993"/>
          </a:xfrm>
        </p:spPr>
        <p:txBody>
          <a:bodyPr>
            <a:normAutofit fontScale="90000"/>
          </a:bodyPr>
          <a:lstStyle/>
          <a:p>
            <a:r>
              <a:rPr lang="fi-FI" dirty="0"/>
              <a:t>VAIHDEVUOSIOIREIDEN TUNNISTAMINEN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B9A11E-8B02-AE52-598E-B60ABF50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60352"/>
            <a:ext cx="8534400" cy="44340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Kohderyhmä: biologinen nainen +40v</a:t>
            </a:r>
          </a:p>
          <a:p>
            <a:pPr marL="285750" indent="-285750">
              <a:buFontTx/>
              <a:buChar char="-"/>
            </a:pPr>
            <a:r>
              <a:rPr lang="fi-FI" dirty="0"/>
              <a:t>Oireet… myös ne epätyypilliset aivosumut, nivelsäryt, </a:t>
            </a:r>
            <a:r>
              <a:rPr lang="fi-FI" dirty="0" err="1"/>
              <a:t>parestesia</a:t>
            </a:r>
            <a:r>
              <a:rPr lang="fi-FI" dirty="0"/>
              <a:t> jne.</a:t>
            </a:r>
          </a:p>
          <a:p>
            <a:pPr marL="285750" indent="-285750">
              <a:buFontTx/>
              <a:buChar char="-"/>
            </a:pPr>
            <a:r>
              <a:rPr lang="fi-FI" dirty="0"/>
              <a:t>Kk-kierto?</a:t>
            </a:r>
          </a:p>
          <a:p>
            <a:pPr marL="285750" indent="-285750">
              <a:buFontTx/>
              <a:buChar char="-"/>
            </a:pPr>
            <a:r>
              <a:rPr lang="fi-FI" dirty="0"/>
              <a:t>Muiden vakavien syiden epäily </a:t>
            </a:r>
          </a:p>
          <a:p>
            <a:pPr marL="285750" indent="-285750">
              <a:buFontTx/>
              <a:buChar char="-"/>
            </a:pPr>
            <a:r>
              <a:rPr lang="fi-FI" dirty="0"/>
              <a:t>JOS ON POSTMENOPAUSAALINEN VERENVUOTO NIIN PIPELLE EIKÄ JONOON</a:t>
            </a:r>
          </a:p>
        </p:txBody>
      </p:sp>
    </p:spTree>
    <p:extLst>
      <p:ext uri="{BB962C8B-B14F-4D97-AF65-F5344CB8AC3E}">
        <p14:creationId xmlns:p14="http://schemas.microsoft.com/office/powerpoint/2010/main" val="421993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3B5E6-F3B1-A596-6B67-E36AD8870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000" y="144244"/>
            <a:ext cx="8534401" cy="1013437"/>
          </a:xfrm>
        </p:spPr>
        <p:txBody>
          <a:bodyPr/>
          <a:lstStyle/>
          <a:p>
            <a:r>
              <a:rPr lang="fi-FI" dirty="0"/>
              <a:t>HOITOPOLUN SELKIYTTÄMINEN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68A205-68AC-3CAF-0A38-D1FC84491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468073"/>
            <a:ext cx="8534400" cy="4526327"/>
          </a:xfrm>
        </p:spPr>
        <p:txBody>
          <a:bodyPr/>
          <a:lstStyle/>
          <a:p>
            <a:r>
              <a:rPr lang="fi-FI" dirty="0"/>
              <a:t>Yhteys: puh/digi, </a:t>
            </a:r>
            <a:r>
              <a:rPr lang="fi-FI" dirty="0" err="1"/>
              <a:t>gyn</a:t>
            </a:r>
            <a:r>
              <a:rPr lang="fi-FI" dirty="0"/>
              <a:t>. </a:t>
            </a:r>
            <a:r>
              <a:rPr lang="fi-FI" dirty="0" err="1"/>
              <a:t>Sähk</a:t>
            </a:r>
            <a:r>
              <a:rPr lang="fi-FI" dirty="0"/>
              <a:t>. Ajanvaraus, </a:t>
            </a:r>
            <a:r>
              <a:rPr lang="fi-FI" dirty="0" err="1"/>
              <a:t>enla</a:t>
            </a:r>
            <a:endParaRPr lang="fi-FI" dirty="0"/>
          </a:p>
          <a:p>
            <a:r>
              <a:rPr lang="fi-FI" dirty="0"/>
              <a:t>HTA</a:t>
            </a:r>
          </a:p>
          <a:p>
            <a:pPr marL="285750" indent="-285750">
              <a:buFontTx/>
              <a:buChar char="-"/>
            </a:pPr>
            <a:r>
              <a:rPr lang="fi-FI" dirty="0"/>
              <a:t>Labrat (</a:t>
            </a:r>
            <a:r>
              <a:rPr lang="fi-FI" dirty="0" err="1"/>
              <a:t>kilpirauhas</a:t>
            </a:r>
            <a:r>
              <a:rPr lang="fi-FI" dirty="0"/>
              <a:t>, PVK, </a:t>
            </a:r>
            <a:r>
              <a:rPr lang="fi-FI" dirty="0" err="1"/>
              <a:t>tarv</a:t>
            </a:r>
            <a:r>
              <a:rPr lang="fi-FI" dirty="0"/>
              <a:t>. </a:t>
            </a:r>
            <a:r>
              <a:rPr lang="fi-FI" dirty="0" err="1"/>
              <a:t>Ferritiini</a:t>
            </a:r>
            <a:r>
              <a:rPr lang="fi-FI" dirty="0"/>
              <a:t>, HbA1c, FSH vain harkiten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Ajanvaraus gyn.sh</a:t>
            </a:r>
          </a:p>
          <a:p>
            <a:pPr marL="285750" indent="-285750">
              <a:buFontTx/>
              <a:buChar char="-"/>
            </a:pPr>
            <a:r>
              <a:rPr lang="fi-FI" dirty="0"/>
              <a:t>Mammografia</a:t>
            </a:r>
          </a:p>
          <a:p>
            <a:pPr marL="285750" indent="-285750">
              <a:buFontTx/>
              <a:buChar char="-"/>
            </a:pPr>
            <a:r>
              <a:rPr lang="fi-FI" dirty="0"/>
              <a:t>Tarvittaessa ajanvaraus lääkärille tai konsultaatio, aika </a:t>
            </a:r>
            <a:r>
              <a:rPr lang="fi-FI" dirty="0" err="1"/>
              <a:t>enla</a:t>
            </a: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94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0BE35-39DC-1648-4F65-042B3166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08" y="186189"/>
            <a:ext cx="8534401" cy="912769"/>
          </a:xfrm>
        </p:spPr>
        <p:txBody>
          <a:bodyPr/>
          <a:lstStyle/>
          <a:p>
            <a:r>
              <a:rPr lang="fi-FI" dirty="0"/>
              <a:t>SEURANNAN SELKIYTTÄMINEN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B97BAC-2F45-6DF4-F482-A299B064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342239"/>
            <a:ext cx="8534400" cy="465216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dirty="0"/>
              <a:t>Lääkkeen aloituksen jälkeen sopivuus? Seuranta?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1v tai jotain</a:t>
            </a:r>
          </a:p>
          <a:p>
            <a:pPr marL="285750" indent="-285750">
              <a:buFontTx/>
              <a:buChar char="-"/>
            </a:pPr>
            <a:r>
              <a:rPr lang="fi-FI" dirty="0"/>
              <a:t>Kliininen seuranta 1-2 v välein 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Jos kaikki ok niin voiko olla etänä? tai muiden kontrollien kanssa samalla livenä</a:t>
            </a:r>
          </a:p>
          <a:p>
            <a:pPr marL="742950" lvl="1" indent="-285750">
              <a:buFontTx/>
              <a:buChar char="-"/>
            </a:pPr>
            <a:r>
              <a:rPr lang="fi-FI" dirty="0" err="1"/>
              <a:t>gyn</a:t>
            </a:r>
            <a:r>
              <a:rPr lang="fi-FI" dirty="0"/>
              <a:t>. status jos oireita, RR, rintojen palpaatio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vasta-aiheet, tukoksia </a:t>
            </a:r>
            <a:r>
              <a:rPr lang="fi-FI" dirty="0" err="1"/>
              <a:t>yms</a:t>
            </a:r>
            <a:r>
              <a:rPr lang="fi-FI" dirty="0"/>
              <a:t>, riskien minimointi tätä kautta</a:t>
            </a:r>
          </a:p>
          <a:p>
            <a:pPr marL="285750" indent="-285750">
              <a:buFontTx/>
              <a:buChar char="-"/>
            </a:pPr>
            <a:r>
              <a:rPr lang="fi-FI" dirty="0"/>
              <a:t>Muut seulontatutkimukset (mammografia 2v, PAPA 5v)</a:t>
            </a:r>
          </a:p>
          <a:p>
            <a:pPr marL="285750" indent="-285750">
              <a:buFontTx/>
              <a:buChar char="-"/>
            </a:pPr>
            <a:r>
              <a:rPr lang="fi-FI" dirty="0"/>
              <a:t>Seurantaa varten joku strukturoitu kyselylomake?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Onko muurahaisia </a:t>
            </a:r>
            <a:r>
              <a:rPr lang="fi-FI" dirty="0" err="1"/>
              <a:t>tms</a:t>
            </a:r>
            <a:r>
              <a:rPr lang="fi-FI" dirty="0"/>
              <a:t>?</a:t>
            </a:r>
          </a:p>
          <a:p>
            <a:pPr marL="285750" indent="-285750">
              <a:buFontTx/>
              <a:buChar char="-"/>
            </a:pPr>
            <a:r>
              <a:rPr lang="fi-FI" dirty="0"/>
              <a:t>Lääkityksen purku loppujen lopuksi sitten joskus, tai arvio, voi olla että ei pureta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285848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ininen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</TotalTime>
  <Words>387</Words>
  <Application>Microsoft Office PowerPoint</Application>
  <PresentationFormat>Laajakuva</PresentationFormat>
  <Paragraphs>66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 3</vt:lpstr>
      <vt:lpstr>Sektori</vt:lpstr>
      <vt:lpstr>Microsoft Word -asiakirja</vt:lpstr>
      <vt:lpstr>Vaihdevuosioireisen naisen hoitopolku  paja 2</vt:lpstr>
      <vt:lpstr>PowerPoint-esitys</vt:lpstr>
      <vt:lpstr>PowerPoint-esitys</vt:lpstr>
      <vt:lpstr>FORMS KYSELYN TULOKSET</vt:lpstr>
      <vt:lpstr>PowerPoint-esitys</vt:lpstr>
      <vt:lpstr>VAIHDEVUOSIOIREIDEN TUNNISTAMINEN</vt:lpstr>
      <vt:lpstr>HOITOPOLUN SELKIYTTÄMINEN</vt:lpstr>
      <vt:lpstr>SEURANNAN SELKIYTTÄMINEN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Vaihdevuosioireisen naisen hoitopolku  paja 2</dc:title>
  <dc:creator>Järvinen Satu Kristiina</dc:creator>
  <cp:lastModifiedBy>Järvinen Satu Kristiina</cp:lastModifiedBy>
  <cp:revision>1</cp:revision>
  <dcterms:created xsi:type="dcterms:W3CDTF">2025-01-14T11:45:22Z</dcterms:created>
  <dcterms:modified xsi:type="dcterms:W3CDTF">2025-01-15T13:15:09Z</dcterms:modified>
</cp:coreProperties>
</file>