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3" autoAdjust="0"/>
    <p:restoredTop sz="94660"/>
  </p:normalViewPr>
  <p:slideViewPr>
    <p:cSldViewPr snapToGrid="0">
      <p:cViewPr varScale="1">
        <p:scale>
          <a:sx n="96" d="100"/>
          <a:sy n="96" d="100"/>
        </p:scale>
        <p:origin x="78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317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BBB863CA-A3B4-757A-3C24-28A594356D7A}"/>
              </a:ext>
            </a:extLst>
          </p:cNvPr>
          <p:cNvSpPr txBox="1"/>
          <p:nvPr userDrawn="1"/>
        </p:nvSpPr>
        <p:spPr>
          <a:xfrm>
            <a:off x="3412067" y="3776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8" name="Straight Connector 9">
            <a:extLst>
              <a:ext uri="{FF2B5EF4-FFF2-40B4-BE49-F238E27FC236}">
                <a16:creationId xmlns:a16="http://schemas.microsoft.com/office/drawing/2014/main" id="{01154488-B758-F715-1E0A-F83462091F4D}"/>
              </a:ext>
            </a:extLst>
          </p:cNvPr>
          <p:cNvCxnSpPr/>
          <p:nvPr userDrawn="1"/>
        </p:nvCxnSpPr>
        <p:spPr>
          <a:xfrm>
            <a:off x="5624887" y="5660904"/>
            <a:ext cx="94222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Kuva 8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FEFD6E7B-290E-F897-BB31-8B7DC56AB2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9592" y="5930881"/>
            <a:ext cx="1372816" cy="54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7872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5B91A699-A146-4699-BB10-20156654A3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810000" y="0"/>
            <a:ext cx="4571999" cy="6857999"/>
          </a:xfrm>
          <a:prstGeom prst="rect">
            <a:avLst/>
          </a:prstGeom>
        </p:spPr>
      </p:pic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5006975" y="2025650"/>
            <a:ext cx="2255838" cy="2806700"/>
            <a:chOff x="5006291" y="1942903"/>
            <a:chExt cx="2257242" cy="2807602"/>
          </a:xfrm>
        </p:grpSpPr>
        <p:cxnSp>
          <p:nvCxnSpPr>
            <p:cNvPr id="7" name="Straight Connector 6"/>
            <p:cNvCxnSpPr/>
            <p:nvPr userDrawn="1"/>
          </p:nvCxnSpPr>
          <p:spPr>
            <a:xfrm>
              <a:off x="5006291" y="1942903"/>
              <a:ext cx="225724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5006291" y="4750505"/>
              <a:ext cx="225724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57809" y="3071191"/>
            <a:ext cx="11728174" cy="3588431"/>
          </a:xfrm>
        </p:spPr>
        <p:txBody>
          <a:bodyPr anchor="b">
            <a:normAutofit/>
          </a:bodyPr>
          <a:lstStyle>
            <a:lvl1pPr algn="ctr">
              <a:defRPr sz="4400" cap="all" spc="2000" baseline="0">
                <a:solidFill>
                  <a:schemeClr val="bg1"/>
                </a:solidFill>
              </a:defRPr>
            </a:lvl1pPr>
          </a:lstStyle>
          <a:p>
            <a:r>
              <a:rPr lang="en-US" b="1" dirty="0" err="1">
                <a:solidFill>
                  <a:srgbClr val="F3B5D3"/>
                </a:solidFill>
                <a:latin typeface="Arial Narrow" panose="020B0606020202030204" pitchFamily="34" charset="0"/>
              </a:rPr>
              <a:t>Vaikuttavuus</a:t>
            </a:r>
            <a:br>
              <a:rPr lang="en-US" b="1" dirty="0">
                <a:solidFill>
                  <a:srgbClr val="F3B5D3"/>
                </a:solidFill>
                <a:latin typeface="Arial Narrow" panose="020B0606020202030204" pitchFamily="34" charset="0"/>
              </a:rPr>
            </a:br>
            <a:r>
              <a:rPr lang="en-US" b="1" dirty="0" err="1">
                <a:solidFill>
                  <a:srgbClr val="F3B5D3"/>
                </a:solidFill>
                <a:latin typeface="Arial Narrow" panose="020B0606020202030204" pitchFamily="34" charset="0"/>
              </a:rPr>
              <a:t>jälkihuollon</a:t>
            </a:r>
            <a:r>
              <a:rPr lang="en-US" b="1" dirty="0">
                <a:solidFill>
                  <a:srgbClr val="F3B5D3"/>
                </a:solidFill>
                <a:latin typeface="Arial Narrow" panose="020B0606020202030204" pitchFamily="34" charset="0"/>
              </a:rPr>
              <a:t> </a:t>
            </a:r>
            <a:r>
              <a:rPr lang="en-US" b="1" dirty="0" err="1">
                <a:solidFill>
                  <a:srgbClr val="F3B5D3"/>
                </a:solidFill>
                <a:latin typeface="Arial Narrow" panose="020B0606020202030204" pitchFamily="34" charset="0"/>
              </a:rPr>
              <a:t>tuetun</a:t>
            </a:r>
            <a:r>
              <a:rPr lang="en-US" b="1" dirty="0">
                <a:solidFill>
                  <a:srgbClr val="F3B5D3"/>
                </a:solidFill>
                <a:latin typeface="Arial Narrow" panose="020B0606020202030204" pitchFamily="34" charset="0"/>
              </a:rPr>
              <a:t> </a:t>
            </a:r>
            <a:r>
              <a:rPr lang="en-US" b="1" dirty="0" err="1">
                <a:solidFill>
                  <a:srgbClr val="F3B5D3"/>
                </a:solidFill>
                <a:latin typeface="Arial Narrow" panose="020B0606020202030204" pitchFamily="34" charset="0"/>
              </a:rPr>
              <a:t>asumisen</a:t>
            </a:r>
            <a:r>
              <a:rPr lang="en-US" b="1" dirty="0">
                <a:solidFill>
                  <a:srgbClr val="F3B5D3"/>
                </a:solidFill>
                <a:latin typeface="Arial Narrow" panose="020B0606020202030204" pitchFamily="34" charset="0"/>
              </a:rPr>
              <a:t> </a:t>
            </a:r>
            <a:r>
              <a:rPr lang="en-US" b="1" dirty="0" err="1">
                <a:solidFill>
                  <a:srgbClr val="F3B5D3"/>
                </a:solidFill>
                <a:latin typeface="Arial Narrow" panose="020B0606020202030204" pitchFamily="34" charset="0"/>
              </a:rPr>
              <a:t>mallissa</a:t>
            </a:r>
            <a:endParaRPr lang="en-US" b="1" dirty="0">
              <a:solidFill>
                <a:srgbClr val="F3B5D3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Kuva 3" descr="Kuva, joka sisältää kohteen piirtäminen, merkki&#10;&#10;Kuvaus luotu automaattisesti">
            <a:extLst>
              <a:ext uri="{FF2B5EF4-FFF2-40B4-BE49-F238E27FC236}">
                <a16:creationId xmlns:a16="http://schemas.microsoft.com/office/drawing/2014/main" id="{7FF88042-E90F-48C4-B128-04A412635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7228" y="2858387"/>
            <a:ext cx="2875332" cy="114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073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226523" y="1460155"/>
            <a:ext cx="7899206" cy="846041"/>
          </a:xfrm>
        </p:spPr>
        <p:txBody>
          <a:bodyPr anchor="b">
            <a:normAutofit/>
          </a:bodyPr>
          <a:lstStyle>
            <a:lvl1pPr algn="ctr">
              <a:defRPr sz="4400" cap="all" spc="2000" baseline="0">
                <a:solidFill>
                  <a:srgbClr val="F3B5D3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619249" y="1381539"/>
            <a:ext cx="9113753" cy="3309731"/>
          </a:xfrm>
        </p:spPr>
        <p:txBody>
          <a:bodyPr>
            <a:normAutofit/>
          </a:bodyPr>
          <a:lstStyle>
            <a:lvl1pPr marL="0" indent="0" algn="ctr" fontAlgn="ctr">
              <a:lnSpc>
                <a:spcPct val="150000"/>
              </a:lnSpc>
              <a:spcBef>
                <a:spcPts val="0"/>
              </a:spcBef>
              <a:buNone/>
              <a:defRPr sz="1700" b="0" i="0" spc="2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b="1" dirty="0">
              <a:solidFill>
                <a:srgbClr val="F3B5D3"/>
              </a:solidFill>
              <a:latin typeface="Arial Narrow" panose="020B0606020202030204" pitchFamily="34" charset="0"/>
            </a:endParaRPr>
          </a:p>
          <a:p>
            <a:endParaRPr lang="en-US" sz="2800" b="1" dirty="0">
              <a:solidFill>
                <a:srgbClr val="F3B5D3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464D184E-EBBE-AFBB-C8DA-147F17B2B15A}"/>
              </a:ext>
            </a:extLst>
          </p:cNvPr>
          <p:cNvSpPr txBox="1"/>
          <p:nvPr/>
        </p:nvSpPr>
        <p:spPr>
          <a:xfrm>
            <a:off x="2022529" y="2306196"/>
            <a:ext cx="84155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Palvelun aikana asiakkaita 55 hlö</a:t>
            </a:r>
          </a:p>
          <a:p>
            <a:r>
              <a:rPr lang="fi-FI" dirty="0"/>
              <a:t>Naisia: 19 ja miehiä 36  (päivitetty 2.2.2025)</a:t>
            </a:r>
          </a:p>
          <a:p>
            <a:endParaRPr lang="fi-FI" dirty="0"/>
          </a:p>
          <a:p>
            <a:r>
              <a:rPr lang="fi-FI" dirty="0"/>
              <a:t>Tällä hetkellä ka. asumisaika 11,3 kk.  (päivitetty 1.8.2024)</a:t>
            </a:r>
          </a:p>
        </p:txBody>
      </p:sp>
    </p:spTree>
    <p:extLst>
      <p:ext uri="{BB962C8B-B14F-4D97-AF65-F5344CB8AC3E}">
        <p14:creationId xmlns:p14="http://schemas.microsoft.com/office/powerpoint/2010/main" val="4275481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226523" y="1460155"/>
            <a:ext cx="7899206" cy="846041"/>
          </a:xfrm>
        </p:spPr>
        <p:txBody>
          <a:bodyPr anchor="b">
            <a:normAutofit/>
          </a:bodyPr>
          <a:lstStyle>
            <a:lvl1pPr algn="ctr">
              <a:defRPr sz="4400" cap="all" spc="2000" baseline="0">
                <a:solidFill>
                  <a:srgbClr val="F3B5D3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619249" y="1381539"/>
            <a:ext cx="9113753" cy="3309731"/>
          </a:xfrm>
        </p:spPr>
        <p:txBody>
          <a:bodyPr>
            <a:normAutofit/>
          </a:bodyPr>
          <a:lstStyle>
            <a:lvl1pPr marL="0" indent="0" algn="ctr" fontAlgn="ctr">
              <a:lnSpc>
                <a:spcPct val="150000"/>
              </a:lnSpc>
              <a:spcBef>
                <a:spcPts val="0"/>
              </a:spcBef>
              <a:buNone/>
              <a:defRPr sz="1700" b="0" i="0" spc="2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b="1" dirty="0">
              <a:solidFill>
                <a:srgbClr val="F3B5D3"/>
              </a:solidFill>
              <a:latin typeface="Arial Narrow" panose="020B0606020202030204" pitchFamily="34" charset="0"/>
            </a:endParaRPr>
          </a:p>
          <a:p>
            <a:endParaRPr lang="en-US" sz="2800" b="1" dirty="0">
              <a:solidFill>
                <a:srgbClr val="F3B5D3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464D184E-EBBE-AFBB-C8DA-147F17B2B15A}"/>
              </a:ext>
            </a:extLst>
          </p:cNvPr>
          <p:cNvSpPr txBox="1"/>
          <p:nvPr/>
        </p:nvSpPr>
        <p:spPr>
          <a:xfrm>
            <a:off x="1534333" y="1381540"/>
            <a:ext cx="89037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Päättyneistä asiakkuuksista siirtynyt: </a:t>
            </a:r>
          </a:p>
          <a:p>
            <a:endParaRPr lang="fi-FI" dirty="0"/>
          </a:p>
          <a:p>
            <a:r>
              <a:rPr lang="fi-FI" dirty="0"/>
              <a:t>NAL Tuettu asuminen: 2</a:t>
            </a:r>
          </a:p>
          <a:p>
            <a:r>
              <a:rPr lang="fi-FI" dirty="0"/>
              <a:t>NAL Asunnot: 6</a:t>
            </a:r>
          </a:p>
          <a:p>
            <a:r>
              <a:rPr lang="fi-FI" dirty="0"/>
              <a:t>ASTU (tuettu asuminen-prosessi): 4</a:t>
            </a:r>
          </a:p>
          <a:p>
            <a:r>
              <a:rPr lang="fi-FI" dirty="0"/>
              <a:t>Sukulaisen luokse (vanhemmat): 3</a:t>
            </a:r>
          </a:p>
          <a:p>
            <a:r>
              <a:rPr lang="fi-FI" dirty="0"/>
              <a:t>Oma vuokra-asunto 6</a:t>
            </a:r>
          </a:p>
          <a:p>
            <a:r>
              <a:rPr lang="fi-FI" dirty="0"/>
              <a:t>Jälkihuollon välivuokra-asunto 9</a:t>
            </a:r>
          </a:p>
          <a:p>
            <a:r>
              <a:rPr lang="fi-FI" dirty="0"/>
              <a:t>SAS- sijoittelu 3</a:t>
            </a:r>
          </a:p>
          <a:p>
            <a:r>
              <a:rPr lang="fi-FI" dirty="0"/>
              <a:t>Menehtynyt: 1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56249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226523" y="1460155"/>
            <a:ext cx="7899206" cy="846041"/>
          </a:xfrm>
        </p:spPr>
        <p:txBody>
          <a:bodyPr anchor="b">
            <a:normAutofit/>
          </a:bodyPr>
          <a:lstStyle>
            <a:lvl1pPr algn="ctr">
              <a:defRPr sz="4400" cap="all" spc="2000" baseline="0">
                <a:solidFill>
                  <a:srgbClr val="F3B5D3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619249" y="1381539"/>
            <a:ext cx="9113753" cy="3309731"/>
          </a:xfrm>
        </p:spPr>
        <p:txBody>
          <a:bodyPr>
            <a:normAutofit/>
          </a:bodyPr>
          <a:lstStyle>
            <a:lvl1pPr marL="0" indent="0" algn="ctr" fontAlgn="ctr">
              <a:lnSpc>
                <a:spcPct val="150000"/>
              </a:lnSpc>
              <a:spcBef>
                <a:spcPts val="0"/>
              </a:spcBef>
              <a:buNone/>
              <a:defRPr sz="1700" b="0" i="0" spc="2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b="1" dirty="0">
              <a:solidFill>
                <a:srgbClr val="F3B5D3"/>
              </a:solidFill>
              <a:latin typeface="Arial Narrow" panose="020B0606020202030204" pitchFamily="34" charset="0"/>
            </a:endParaRPr>
          </a:p>
          <a:p>
            <a:endParaRPr lang="en-US" sz="2800" b="1" dirty="0">
              <a:solidFill>
                <a:srgbClr val="F3B5D3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73813CF9-2F9D-6170-294C-592F20A59078}"/>
              </a:ext>
            </a:extLst>
          </p:cNvPr>
          <p:cNvSpPr txBox="1"/>
          <p:nvPr/>
        </p:nvSpPr>
        <p:spPr>
          <a:xfrm>
            <a:off x="2017643" y="1928191"/>
            <a:ext cx="81080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Asumiseen liittyvät vaikutukset asiakkaiden elämässä: </a:t>
            </a:r>
          </a:p>
          <a:p>
            <a:endParaRPr lang="fi-FI" dirty="0"/>
          </a:p>
          <a:p>
            <a:r>
              <a:rPr lang="fi-FI" dirty="0"/>
              <a:t>60 % asiakkaista siirtynyt palvelun päättyessä itsenäiseen tai kevyemmin tuettuun asumiseen</a:t>
            </a:r>
          </a:p>
          <a:p>
            <a:endParaRPr lang="fi-FI" dirty="0"/>
          </a:p>
          <a:p>
            <a:r>
              <a:rPr lang="fi-FI" dirty="0"/>
              <a:t>12 %:lle asiakkaista järjestetty SAS- sijoittelulla tarkoituksenmukainen jatkoasuminen</a:t>
            </a:r>
          </a:p>
          <a:p>
            <a:endParaRPr lang="fi-FI" dirty="0"/>
          </a:p>
          <a:p>
            <a:r>
              <a:rPr lang="fi-FI" dirty="0"/>
              <a:t>47% asiakkaista ollut palveluun tullessaan asunnottomia tai asunnottomuusuhan alla</a:t>
            </a:r>
          </a:p>
          <a:p>
            <a:endParaRPr lang="fi-FI" dirty="0"/>
          </a:p>
          <a:p>
            <a:r>
              <a:rPr lang="fi-FI" dirty="0"/>
              <a:t>0 häätöä kahden vuoden seuranta-ajalla. </a:t>
            </a:r>
          </a:p>
        </p:txBody>
      </p:sp>
    </p:spTree>
    <p:extLst>
      <p:ext uri="{BB962C8B-B14F-4D97-AF65-F5344CB8AC3E}">
        <p14:creationId xmlns:p14="http://schemas.microsoft.com/office/powerpoint/2010/main" val="1740351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9D74C-6C65-36A0-21B0-909B86588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BA5638-43A4-A109-5BE6-C2E66AF6D9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6523" y="1460155"/>
            <a:ext cx="7899206" cy="846041"/>
          </a:xfrm>
        </p:spPr>
        <p:txBody>
          <a:bodyPr anchor="b">
            <a:normAutofit/>
          </a:bodyPr>
          <a:lstStyle>
            <a:lvl1pPr algn="ctr">
              <a:defRPr sz="4400" cap="all" spc="2000" baseline="0">
                <a:solidFill>
                  <a:srgbClr val="F3B5D3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D2B87A3-8D57-AB9E-FAA8-3EFD896ABC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9249" y="1381539"/>
            <a:ext cx="9113753" cy="3309731"/>
          </a:xfrm>
        </p:spPr>
        <p:txBody>
          <a:bodyPr>
            <a:normAutofit/>
          </a:bodyPr>
          <a:lstStyle>
            <a:lvl1pPr marL="0" indent="0" algn="ctr" fontAlgn="ctr">
              <a:lnSpc>
                <a:spcPct val="150000"/>
              </a:lnSpc>
              <a:spcBef>
                <a:spcPts val="0"/>
              </a:spcBef>
              <a:buNone/>
              <a:defRPr sz="1700" b="0" i="0" spc="2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b="1" dirty="0">
              <a:solidFill>
                <a:srgbClr val="F3B5D3"/>
              </a:solidFill>
              <a:latin typeface="Arial Narrow" panose="020B0606020202030204" pitchFamily="34" charset="0"/>
            </a:endParaRPr>
          </a:p>
          <a:p>
            <a:endParaRPr lang="en-US" sz="2800" b="1" dirty="0">
              <a:solidFill>
                <a:srgbClr val="F3B5D3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569C6634-6352-56E1-26CF-782CAC51F573}"/>
              </a:ext>
            </a:extLst>
          </p:cNvPr>
          <p:cNvSpPr txBox="1"/>
          <p:nvPr/>
        </p:nvSpPr>
        <p:spPr>
          <a:xfrm>
            <a:off x="1619248" y="646043"/>
            <a:ext cx="911375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Asumiseen liittyvä vaikuttavuus mallilla: </a:t>
            </a:r>
          </a:p>
          <a:p>
            <a:endParaRPr lang="fi-FI" dirty="0"/>
          </a:p>
          <a:p>
            <a:pPr marL="285750" indent="-285750">
              <a:buFontTx/>
              <a:buChar char="-"/>
            </a:pPr>
            <a:r>
              <a:rPr lang="fi-FI" dirty="0"/>
              <a:t>Intensiivisellä tukimallilla on pystytty osoittamaan erityisen vahvan tuen tarpeessa olevien jälkihuollon asiakkaiden mahdollisuus itsenäistyä.</a:t>
            </a:r>
          </a:p>
          <a:p>
            <a:pPr marL="285750" indent="-285750">
              <a:buFontTx/>
              <a:buChar char="-"/>
            </a:pPr>
            <a:endParaRPr lang="fi-FI" dirty="0"/>
          </a:p>
          <a:p>
            <a:pPr marL="285750" indent="-285750">
              <a:buFontTx/>
              <a:buChar char="-"/>
            </a:pPr>
            <a:r>
              <a:rPr lang="fi-FI" dirty="0"/>
              <a:t>Malli on toiminut sijaishuollon jatkeena tilanteissa, joissa asiakas tarvitsee sosiaalihuollon ”selvitä, arvioi ja sijoita” mukaisia toimenpiteitä ympärivuorokautisesta asumisesta ja ehkäissyt kriittisissä nivelvaiheissa jälkihuoltoon oikeutettujen nuorten putoamista palveluiden ulkopuolelle. </a:t>
            </a:r>
          </a:p>
          <a:p>
            <a:pPr marL="285750" indent="-285750">
              <a:buFontTx/>
              <a:buChar char="-"/>
            </a:pPr>
            <a:endParaRPr lang="fi-FI" dirty="0"/>
          </a:p>
          <a:p>
            <a:pPr marL="285750" indent="-285750">
              <a:buFontTx/>
              <a:buChar char="-"/>
            </a:pPr>
            <a:r>
              <a:rPr lang="fi-FI" dirty="0"/>
              <a:t>Mallilla on pystytty ehkäisemään asunnottomuutta, jonka laskennallinen säästö yhteiskunnalle on arvioitu olevan 17 000- 52 000 e/vuodessa henkilöä kohden riippuen henkilön elämäntilanteesta ja annetuista palveluista. </a:t>
            </a:r>
          </a:p>
          <a:p>
            <a:pPr marL="285750" indent="-285750">
              <a:buFontTx/>
              <a:buChar char="-"/>
            </a:pPr>
            <a:endParaRPr lang="fi-FI" dirty="0"/>
          </a:p>
          <a:p>
            <a:pPr marL="285750" indent="-285750">
              <a:buFontTx/>
              <a:buChar char="-"/>
            </a:pPr>
            <a:r>
              <a:rPr lang="fi-FI" dirty="0"/>
              <a:t>Mallilla on ehkäisty häätöjen määrää kohderyhmän keskuudessa etenkin alueellisesti katsottuna. Häätöjen määrä on noussut rajusti edellisten vuosien aikana ja niiden laskennallinen hinta on noin 10 000 euroa per häätö. </a:t>
            </a:r>
          </a:p>
          <a:p>
            <a:pPr marL="285750" indent="-285750">
              <a:buFontTx/>
              <a:buChar char="-"/>
            </a:pPr>
            <a:endParaRPr lang="fi-FI" dirty="0"/>
          </a:p>
          <a:p>
            <a:pPr marL="285750" indent="-285750">
              <a:buFontTx/>
              <a:buChar char="-"/>
            </a:pPr>
            <a:endParaRPr lang="fi-FI" dirty="0"/>
          </a:p>
          <a:p>
            <a:pPr marL="285750" indent="-285750">
              <a:buFontTx/>
              <a:buChar char="-"/>
            </a:pPr>
            <a:endParaRPr lang="fi-FI" dirty="0"/>
          </a:p>
          <a:p>
            <a:pPr marL="285750" indent="-285750">
              <a:buFontTx/>
              <a:buChar char="-"/>
            </a:pPr>
            <a:endParaRPr lang="fi-FI" dirty="0"/>
          </a:p>
          <a:p>
            <a:pPr marL="285750" indent="-285750">
              <a:buFontTx/>
              <a:buChar char="-"/>
            </a:pPr>
            <a:endParaRPr lang="fi-FI" dirty="0"/>
          </a:p>
          <a:p>
            <a:pPr marL="285750" indent="-285750">
              <a:buFontTx/>
              <a:buChar char="-"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29982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7875F1-4070-4902-E1E4-A8DF12E97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7F3DF39-B8F8-6553-0316-66FD88A0D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6523" y="1460155"/>
            <a:ext cx="7899206" cy="846041"/>
          </a:xfrm>
        </p:spPr>
        <p:txBody>
          <a:bodyPr anchor="b">
            <a:normAutofit/>
          </a:bodyPr>
          <a:lstStyle>
            <a:lvl1pPr algn="ctr">
              <a:defRPr sz="4400" cap="all" spc="2000" baseline="0">
                <a:solidFill>
                  <a:srgbClr val="F3B5D3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D075832-0726-0774-BE20-612CD5F95C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9249" y="1381539"/>
            <a:ext cx="9113753" cy="3309731"/>
          </a:xfrm>
        </p:spPr>
        <p:txBody>
          <a:bodyPr>
            <a:normAutofit/>
          </a:bodyPr>
          <a:lstStyle>
            <a:lvl1pPr marL="0" indent="0" algn="ctr" fontAlgn="ctr">
              <a:lnSpc>
                <a:spcPct val="150000"/>
              </a:lnSpc>
              <a:spcBef>
                <a:spcPts val="0"/>
              </a:spcBef>
              <a:buNone/>
              <a:defRPr sz="1700" b="0" i="0" spc="2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b="1" dirty="0">
              <a:solidFill>
                <a:srgbClr val="F3B5D3"/>
              </a:solidFill>
              <a:latin typeface="Arial Narrow" panose="020B0606020202030204" pitchFamily="34" charset="0"/>
            </a:endParaRPr>
          </a:p>
          <a:p>
            <a:endParaRPr lang="en-US" sz="2800" b="1" dirty="0">
              <a:solidFill>
                <a:srgbClr val="F3B5D3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2E2DFCE0-4A6F-1563-48DD-5674D5C56E3B}"/>
              </a:ext>
            </a:extLst>
          </p:cNvPr>
          <p:cNvSpPr txBox="1"/>
          <p:nvPr/>
        </p:nvSpPr>
        <p:spPr>
          <a:xfrm>
            <a:off x="1458998" y="824949"/>
            <a:ext cx="92740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Kuntoutumiseen liittyvät vaikutukset asiakkaiden elämässä: </a:t>
            </a:r>
          </a:p>
          <a:p>
            <a:endParaRPr lang="fi-FI" dirty="0"/>
          </a:p>
          <a:p>
            <a:r>
              <a:rPr lang="fi-FI" dirty="0"/>
              <a:t>46 % asiakkaista on siirtynyt pois toimeentulotuelta. </a:t>
            </a:r>
          </a:p>
          <a:p>
            <a:endParaRPr lang="fi-FI" dirty="0"/>
          </a:p>
          <a:p>
            <a:r>
              <a:rPr lang="fi-FI" dirty="0"/>
              <a:t>60 % prosentilla asiakkaista on esiintynyt rikollista toimintaa palveluun tullessa. Arviolta 22% prosenttia asiakkaista on lopettanut rikollisen toiminnan kokonaan ja merkittävä osa on vähentänyt sitä. Ainoastaan yksi asiakkaista on suorittanut ehdotonta vankeusrangaistusta. </a:t>
            </a:r>
          </a:p>
          <a:p>
            <a:endParaRPr lang="fi-FI" dirty="0"/>
          </a:p>
          <a:p>
            <a:r>
              <a:rPr lang="fi-FI" dirty="0"/>
              <a:t>50% asiakkaista on palveluun tullessa ollut päihdeongelma. Heistä n. 60 % on ohjautunut päihdehoitoon. </a:t>
            </a:r>
          </a:p>
          <a:p>
            <a:endParaRPr lang="fi-FI" dirty="0"/>
          </a:p>
          <a:p>
            <a:r>
              <a:rPr lang="fi-FI" dirty="0"/>
              <a:t>90 % asiakkaista hoitokontakti </a:t>
            </a:r>
          </a:p>
          <a:p>
            <a:endParaRPr lang="fi-FI" dirty="0"/>
          </a:p>
          <a:p>
            <a:r>
              <a:rPr lang="fi-FI" dirty="0"/>
              <a:t>50 %  asiakkaista tällä hetkellä mukana opinnoissa, työelämässä tai työtoiminnassa. (2.2.2025)</a:t>
            </a:r>
          </a:p>
        </p:txBody>
      </p:sp>
    </p:spTree>
    <p:extLst>
      <p:ext uri="{BB962C8B-B14F-4D97-AF65-F5344CB8AC3E}">
        <p14:creationId xmlns:p14="http://schemas.microsoft.com/office/powerpoint/2010/main" val="3527106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6D73A-5FC2-F67A-D19C-B3E1AE501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8A44897-F285-2F20-F96D-DBA4CB788A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6523" y="1460155"/>
            <a:ext cx="7899206" cy="846041"/>
          </a:xfrm>
        </p:spPr>
        <p:txBody>
          <a:bodyPr anchor="b">
            <a:normAutofit/>
          </a:bodyPr>
          <a:lstStyle>
            <a:lvl1pPr algn="ctr">
              <a:defRPr sz="4400" cap="all" spc="2000" baseline="0">
                <a:solidFill>
                  <a:srgbClr val="F3B5D3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80D05A9-AFD9-EC53-59BF-E281D2A7C6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9249" y="1381539"/>
            <a:ext cx="9113753" cy="3309731"/>
          </a:xfrm>
        </p:spPr>
        <p:txBody>
          <a:bodyPr>
            <a:normAutofit/>
          </a:bodyPr>
          <a:lstStyle>
            <a:lvl1pPr marL="0" indent="0" algn="ctr" fontAlgn="ctr">
              <a:lnSpc>
                <a:spcPct val="150000"/>
              </a:lnSpc>
              <a:spcBef>
                <a:spcPts val="0"/>
              </a:spcBef>
              <a:buNone/>
              <a:defRPr sz="1700" b="0" i="0" spc="2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b="1" dirty="0">
              <a:solidFill>
                <a:srgbClr val="F3B5D3"/>
              </a:solidFill>
              <a:latin typeface="Arial Narrow" panose="020B0606020202030204" pitchFamily="34" charset="0"/>
            </a:endParaRPr>
          </a:p>
          <a:p>
            <a:endParaRPr lang="en-US" sz="2800" b="1" dirty="0">
              <a:solidFill>
                <a:srgbClr val="F3B5D3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68C0B9A8-C3A6-33F6-8D79-72BB79A27979}"/>
              </a:ext>
            </a:extLst>
          </p:cNvPr>
          <p:cNvSpPr txBox="1"/>
          <p:nvPr/>
        </p:nvSpPr>
        <p:spPr>
          <a:xfrm>
            <a:off x="964096" y="79513"/>
            <a:ext cx="109728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Kuntoutumiseen liittyvä vaikuttavuus mallilla: </a:t>
            </a:r>
          </a:p>
          <a:p>
            <a:endParaRPr lang="fi-FI" dirty="0"/>
          </a:p>
          <a:p>
            <a:r>
              <a:rPr lang="fi-FI" dirty="0"/>
              <a:t>- Jälkihuollon asiakkaista 80 % toimeentulotuella jälkihuollon päättyessä. Mallilla onnistutaan vähentämään tätä lukua. </a:t>
            </a:r>
          </a:p>
          <a:p>
            <a:endParaRPr lang="fi-FI" dirty="0"/>
          </a:p>
          <a:p>
            <a:r>
              <a:rPr lang="fi-FI" dirty="0"/>
              <a:t> - Etenkin väkivaltarikokset ovat yleistyneet viime vuosina alle 21- vuotiaiden osalta. Mallilla on onnistuttu vähentämään nuorten tekemää rikollisuutta sekä katkaisemaan </a:t>
            </a:r>
            <a:r>
              <a:rPr lang="fi-FI" dirty="0" err="1"/>
              <a:t>rikoskierteitä.Tutkitusti</a:t>
            </a:r>
            <a:r>
              <a:rPr lang="fi-FI" dirty="0"/>
              <a:t> nuoruus on aktiivisinta rikoksenteko ikää.  Rikollisuus on myös  merkittävä tekijä osana laajempaa syrjäytymiskehitystä ja sen suorat sekä välilliset kustannukset ovat kalliita yhteiskunnalle. Vankilavuorokauden hinta on yli 250e/vrk joten ehdottomien vankeusrangaistusten välttäminen ja kohderyhmän tukeminen avoseuraamusten onnistuneeseen suorittamiseen on merkittävä tekijä yhteiskunnallisesti. </a:t>
            </a:r>
          </a:p>
          <a:p>
            <a:endParaRPr lang="fi-FI" dirty="0"/>
          </a:p>
          <a:p>
            <a:r>
              <a:rPr lang="fi-FI" dirty="0"/>
              <a:t>- Päihdeongelmien hoito mahdollisimman varhaisessa vaiheessa on sekä taloudellisesti, että inhimillisestä näkökulmasta katsottuna kannattavaa. Mallin avulla jälkihuollon asiakkaat ohjautuvat päihdehoitoon. </a:t>
            </a:r>
          </a:p>
          <a:p>
            <a:endParaRPr lang="fi-FI" dirty="0"/>
          </a:p>
          <a:p>
            <a:r>
              <a:rPr lang="fi-FI" dirty="0"/>
              <a:t> - Mallin avulla jälkihuollon asiakkaat saavat tarvitsemansa hoitokontaktit ja hoitoon </a:t>
            </a:r>
            <a:r>
              <a:rPr lang="fi-FI" dirty="0" err="1"/>
              <a:t>sitouminen</a:t>
            </a:r>
            <a:r>
              <a:rPr lang="fi-FI" dirty="0"/>
              <a:t> paranee. Tämä vähentää esimerkiksi käyttämättömien aikojen määrää sekä ehkäisee erikoissairaanhoidon kustannuksia.</a:t>
            </a:r>
          </a:p>
          <a:p>
            <a:r>
              <a:rPr lang="fi-FI" dirty="0"/>
              <a:t> </a:t>
            </a:r>
          </a:p>
          <a:p>
            <a:r>
              <a:rPr lang="fi-FI" dirty="0"/>
              <a:t>- Mallin avulla on onnistuttu kiinnittämään jälkihuollon nuoria työhön ja koulutukseen. </a:t>
            </a:r>
          </a:p>
        </p:txBody>
      </p:sp>
    </p:spTree>
    <p:extLst>
      <p:ext uri="{BB962C8B-B14F-4D97-AF65-F5344CB8AC3E}">
        <p14:creationId xmlns:p14="http://schemas.microsoft.com/office/powerpoint/2010/main" val="13686795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uskekivi">
  <a:themeElements>
    <a:clrScheme name="Liuskekivi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Liuskekivi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iuskekiv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470</Words>
  <Application>Microsoft Office PowerPoint</Application>
  <PresentationFormat>Laajakuva</PresentationFormat>
  <Paragraphs>66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1" baseType="lpstr">
      <vt:lpstr>Arial Narrow</vt:lpstr>
      <vt:lpstr>Calisto MT</vt:lpstr>
      <vt:lpstr>Wingdings 2</vt:lpstr>
      <vt:lpstr>Liuskekivi</vt:lpstr>
      <vt:lpstr>Vaikuttavuus jälkihuollon tuetun asumisen mallissa</vt:lpstr>
      <vt:lpstr> </vt:lpstr>
      <vt:lpstr> </vt:lpstr>
      <vt:lpstr> 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Vilma Kinnunen</dc:creator>
  <cp:lastModifiedBy>Vilma Kinnunen</cp:lastModifiedBy>
  <cp:revision>1</cp:revision>
  <dcterms:created xsi:type="dcterms:W3CDTF">2025-02-02T07:53:00Z</dcterms:created>
  <dcterms:modified xsi:type="dcterms:W3CDTF">2025-02-02T10:06:05Z</dcterms:modified>
</cp:coreProperties>
</file>