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1" r:id="rId2"/>
  </p:sldMasterIdLst>
  <p:notesMasterIdLst>
    <p:notesMasterId r:id="rId35"/>
  </p:notesMasterIdLst>
  <p:sldIdLst>
    <p:sldId id="285"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5" r:id="rId19"/>
    <p:sldId id="286" r:id="rId20"/>
    <p:sldId id="287" r:id="rId21"/>
    <p:sldId id="288" r:id="rId22"/>
    <p:sldId id="289" r:id="rId23"/>
    <p:sldId id="290" r:id="rId24"/>
    <p:sldId id="291" r:id="rId25"/>
    <p:sldId id="292" r:id="rId26"/>
    <p:sldId id="293" r:id="rId27"/>
    <p:sldId id="294" r:id="rId28"/>
    <p:sldId id="295" r:id="rId29"/>
    <p:sldId id="296" r:id="rId30"/>
    <p:sldId id="297" r:id="rId31"/>
    <p:sldId id="298" r:id="rId32"/>
    <p:sldId id="299" r:id="rId33"/>
    <p:sldId id="30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5C98"/>
    <a:srgbClr val="00A4CD"/>
    <a:srgbClr val="FFD3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23" autoAdjust="0"/>
    <p:restoredTop sz="94674" autoAdjust="0"/>
  </p:normalViewPr>
  <p:slideViewPr>
    <p:cSldViewPr snapToGrid="0">
      <p:cViewPr varScale="1">
        <p:scale>
          <a:sx n="60" d="100"/>
          <a:sy n="60" d="100"/>
        </p:scale>
        <p:origin x="892" y="48"/>
      </p:cViewPr>
      <p:guideLst/>
    </p:cSldViewPr>
  </p:slideViewPr>
  <p:outlineViewPr>
    <p:cViewPr>
      <p:scale>
        <a:sx n="33" d="100"/>
        <a:sy n="33" d="100"/>
      </p:scale>
      <p:origin x="0" y="-470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pi Nuuttila" userId="608398f4-814d-4fa0-a821-fd70aba0b256" providerId="ADAL" clId="{AF1464FF-2F4C-4D5C-B190-23C4483A56BB}"/>
    <pc:docChg chg="modSld">
      <pc:chgData name="Topi Nuuttila" userId="608398f4-814d-4fa0-a821-fd70aba0b256" providerId="ADAL" clId="{AF1464FF-2F4C-4D5C-B190-23C4483A56BB}" dt="2025-03-26T11:27:43.110" v="19" actId="122"/>
      <pc:docMkLst>
        <pc:docMk/>
      </pc:docMkLst>
      <pc:sldChg chg="modSp mod">
        <pc:chgData name="Topi Nuuttila" userId="608398f4-814d-4fa0-a821-fd70aba0b256" providerId="ADAL" clId="{AF1464FF-2F4C-4D5C-B190-23C4483A56BB}" dt="2025-03-26T11:26:52.268" v="14" actId="20577"/>
        <pc:sldMkLst>
          <pc:docMk/>
          <pc:sldMk cId="3994446614" sldId="258"/>
        </pc:sldMkLst>
        <pc:spChg chg="mod">
          <ac:chgData name="Topi Nuuttila" userId="608398f4-814d-4fa0-a821-fd70aba0b256" providerId="ADAL" clId="{AF1464FF-2F4C-4D5C-B190-23C4483A56BB}" dt="2025-03-26T11:26:52.268" v="14" actId="20577"/>
          <ac:spMkLst>
            <pc:docMk/>
            <pc:sldMk cId="3994446614" sldId="258"/>
            <ac:spMk id="3" creationId="{84C7D55B-FF3E-40F4-912F-169BF04AFBF0}"/>
          </ac:spMkLst>
        </pc:spChg>
      </pc:sldChg>
      <pc:sldChg chg="modSp mod">
        <pc:chgData name="Topi Nuuttila" userId="608398f4-814d-4fa0-a821-fd70aba0b256" providerId="ADAL" clId="{AF1464FF-2F4C-4D5C-B190-23C4483A56BB}" dt="2025-03-26T11:27:25.913" v="15"/>
        <pc:sldMkLst>
          <pc:docMk/>
          <pc:sldMk cId="1620931006" sldId="268"/>
        </pc:sldMkLst>
        <pc:spChg chg="mod">
          <ac:chgData name="Topi Nuuttila" userId="608398f4-814d-4fa0-a821-fd70aba0b256" providerId="ADAL" clId="{AF1464FF-2F4C-4D5C-B190-23C4483A56BB}" dt="2025-03-26T11:27:25.913" v="15"/>
          <ac:spMkLst>
            <pc:docMk/>
            <pc:sldMk cId="1620931006" sldId="268"/>
            <ac:spMk id="2" creationId="{258F68BD-C95E-43F6-DFB3-8D7BB2048D2F}"/>
          </ac:spMkLst>
        </pc:spChg>
      </pc:sldChg>
      <pc:sldChg chg="modSp mod">
        <pc:chgData name="Topi Nuuttila" userId="608398f4-814d-4fa0-a821-fd70aba0b256" providerId="ADAL" clId="{AF1464FF-2F4C-4D5C-B190-23C4483A56BB}" dt="2025-03-26T11:27:43.110" v="19" actId="122"/>
        <pc:sldMkLst>
          <pc:docMk/>
          <pc:sldMk cId="2030513200" sldId="286"/>
        </pc:sldMkLst>
        <pc:spChg chg="mod">
          <ac:chgData name="Topi Nuuttila" userId="608398f4-814d-4fa0-a821-fd70aba0b256" providerId="ADAL" clId="{AF1464FF-2F4C-4D5C-B190-23C4483A56BB}" dt="2025-03-26T11:27:43.110" v="19" actId="122"/>
          <ac:spMkLst>
            <pc:docMk/>
            <pc:sldMk cId="2030513200" sldId="286"/>
            <ac:spMk id="2" creationId="{791AF4EE-468D-8CE7-56E1-D4B3BE9C219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4B766C-D144-4860-8378-C8AED84E14A7}" type="datetimeFigureOut">
              <a:rPr lang="en-GB" smtClean="0"/>
              <a:t>26/03/2025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4FF52D-3802-4A03-8323-AE312A03D6DA}" type="slidenum">
              <a:rPr lang="en-GB" smtClean="0"/>
              <a:t>‹#›</a:t>
            </a:fld>
            <a:endParaRPr lang="en-GB"/>
          </a:p>
        </p:txBody>
      </p:sp>
    </p:spTree>
    <p:extLst>
      <p:ext uri="{BB962C8B-B14F-4D97-AF65-F5344CB8AC3E}">
        <p14:creationId xmlns:p14="http://schemas.microsoft.com/office/powerpoint/2010/main" val="4253960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04FF52D-3802-4A03-8323-AE312A03D6DA}" type="slidenum">
              <a:rPr lang="en-GB" smtClean="0"/>
              <a:t>1</a:t>
            </a:fld>
            <a:endParaRPr lang="en-GB"/>
          </a:p>
        </p:txBody>
      </p:sp>
    </p:spTree>
    <p:extLst>
      <p:ext uri="{BB962C8B-B14F-4D97-AF65-F5344CB8AC3E}">
        <p14:creationId xmlns:p14="http://schemas.microsoft.com/office/powerpoint/2010/main" val="1623984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604FF52D-3802-4A03-8323-AE312A03D6DA}" type="slidenum">
              <a:rPr lang="en-GB" smtClean="0"/>
              <a:t>31</a:t>
            </a:fld>
            <a:endParaRPr lang="en-GB"/>
          </a:p>
        </p:txBody>
      </p:sp>
    </p:spTree>
    <p:extLst>
      <p:ext uri="{BB962C8B-B14F-4D97-AF65-F5344CB8AC3E}">
        <p14:creationId xmlns:p14="http://schemas.microsoft.com/office/powerpoint/2010/main" val="3959234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D399F-7A45-237A-D0AE-80928726CC27}"/>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1A4900CE-A667-D3D2-3370-BF54ACE4283B}"/>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29948BEE-69F4-98EC-6FC4-49E6221D5B3A}"/>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E1241660-4FDB-0F8D-2A61-85DB14656429}"/>
              </a:ext>
            </a:extLst>
          </p:cNvPr>
          <p:cNvSpPr>
            <a:spLocks noGrp="1"/>
          </p:cNvSpPr>
          <p:nvPr>
            <p:ph type="sldNum" sz="quarter" idx="5"/>
          </p:nvPr>
        </p:nvSpPr>
        <p:spPr/>
        <p:txBody>
          <a:bodyPr/>
          <a:lstStyle/>
          <a:p>
            <a:fld id="{604FF52D-3802-4A03-8323-AE312A03D6DA}" type="slidenum">
              <a:rPr lang="en-GB" smtClean="0"/>
              <a:t>32</a:t>
            </a:fld>
            <a:endParaRPr lang="en-GB"/>
          </a:p>
        </p:txBody>
      </p:sp>
    </p:spTree>
    <p:extLst>
      <p:ext uri="{BB962C8B-B14F-4D97-AF65-F5344CB8AC3E}">
        <p14:creationId xmlns:p14="http://schemas.microsoft.com/office/powerpoint/2010/main" val="923429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524000" y="692595"/>
            <a:ext cx="9144000" cy="2387600"/>
          </a:xfrm>
        </p:spPr>
        <p:txBody>
          <a:bodyPr anchor="b"/>
          <a:lstStyle>
            <a:lvl1pPr algn="ctr">
              <a:defRPr sz="7200"/>
            </a:lvl1pPr>
          </a:lstStyle>
          <a:p>
            <a:r>
              <a:rPr lang="fi-FI" noProof="0"/>
              <a:t>Muokkaa ots. perustyyl. napsautt.</a:t>
            </a:r>
            <a:endParaRPr lang="en-GB" noProof="0"/>
          </a:p>
        </p:txBody>
      </p:sp>
      <p:sp>
        <p:nvSpPr>
          <p:cNvPr id="4" name="Tekstin paikkamerkki 2">
            <a:extLst>
              <a:ext uri="{FF2B5EF4-FFF2-40B4-BE49-F238E27FC236}">
                <a16:creationId xmlns:a16="http://schemas.microsoft.com/office/drawing/2014/main" id="{3C9F64E7-C3D9-8443-9665-48E953DFAA53}"/>
              </a:ext>
            </a:extLst>
          </p:cNvPr>
          <p:cNvSpPr>
            <a:spLocks noGrp="1"/>
          </p:cNvSpPr>
          <p:nvPr>
            <p:ph type="body" idx="13"/>
          </p:nvPr>
        </p:nvSpPr>
        <p:spPr>
          <a:xfrm>
            <a:off x="3517107" y="4402697"/>
            <a:ext cx="5157787" cy="823912"/>
          </a:xfrm>
        </p:spPr>
        <p:txBody>
          <a:bodyPr lIns="0" tIns="0" rIns="0" bIns="0" anchor="t"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5" name="Alaotsikko 2">
            <a:extLst>
              <a:ext uri="{FF2B5EF4-FFF2-40B4-BE49-F238E27FC236}">
                <a16:creationId xmlns:a16="http://schemas.microsoft.com/office/drawing/2014/main" id="{94BD2FBA-E33A-FE47-94B3-79E5349446A1}"/>
              </a:ext>
            </a:extLst>
          </p:cNvPr>
          <p:cNvSpPr>
            <a:spLocks noGrp="1"/>
          </p:cNvSpPr>
          <p:nvPr>
            <p:ph type="subTitle" idx="1"/>
          </p:nvPr>
        </p:nvSpPr>
        <p:spPr>
          <a:xfrm>
            <a:off x="1524000" y="3602038"/>
            <a:ext cx="9144000" cy="78207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Tree>
    <p:extLst>
      <p:ext uri="{BB962C8B-B14F-4D97-AF65-F5344CB8AC3E}">
        <p14:creationId xmlns:p14="http://schemas.microsoft.com/office/powerpoint/2010/main" val="2985769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0" y="1"/>
            <a:ext cx="12191999" cy="5892304"/>
          </a:xfrm>
          <a:solidFill>
            <a:schemeClr val="bg1">
              <a:lumMod val="95000"/>
            </a:schemeClr>
          </a:solidFill>
        </p:spPr>
        <p:txBody>
          <a:bodyPr anchor="ctr" anchorCtr="0"/>
          <a:lstStyle>
            <a:lvl1pPr marL="0" indent="0" algn="ctr">
              <a:buNone/>
              <a:defRPr sz="1800"/>
            </a:lvl1pPr>
          </a:lstStyle>
          <a:p>
            <a:r>
              <a:rPr lang="fi-FI" noProof="0"/>
              <a:t>Lisää kuva napsauttamalla kuvaketta</a:t>
            </a:r>
            <a:endParaRPr lang="en-GB" noProof="0"/>
          </a:p>
        </p:txBody>
      </p:sp>
    </p:spTree>
    <p:extLst>
      <p:ext uri="{BB962C8B-B14F-4D97-AF65-F5344CB8AC3E}">
        <p14:creationId xmlns:p14="http://schemas.microsoft.com/office/powerpoint/2010/main" val="1731102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2">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169165" y="164591"/>
            <a:ext cx="5806440" cy="5536693"/>
          </a:xfrm>
          <a:solidFill>
            <a:schemeClr val="bg1">
              <a:lumMod val="95000"/>
            </a:schemeClr>
          </a:solidFill>
        </p:spPr>
        <p:txBody>
          <a:bodyPr anchor="ctr" anchorCtr="0"/>
          <a:lstStyle>
            <a:lvl1pPr marL="0" indent="0" algn="ctr">
              <a:buNone/>
              <a:defRPr sz="1800"/>
            </a:lvl1pPr>
          </a:lstStyle>
          <a:p>
            <a:r>
              <a:rPr lang="fi-FI" noProof="0"/>
              <a:t>Lisää kuva napsauttamalla kuvaketta</a:t>
            </a:r>
            <a:endParaRPr lang="en-GB" noProof="0"/>
          </a:p>
        </p:txBody>
      </p:sp>
      <p:sp>
        <p:nvSpPr>
          <p:cNvPr id="6" name="Picture Placeholder 7">
            <a:extLst>
              <a:ext uri="{FF2B5EF4-FFF2-40B4-BE49-F238E27FC236}">
                <a16:creationId xmlns:a16="http://schemas.microsoft.com/office/drawing/2014/main" id="{4A4925B0-A7C3-443B-83E9-526A2BE64B7D}"/>
              </a:ext>
            </a:extLst>
          </p:cNvPr>
          <p:cNvSpPr>
            <a:spLocks noGrp="1"/>
          </p:cNvSpPr>
          <p:nvPr>
            <p:ph type="pic" sz="quarter" idx="14"/>
          </p:nvPr>
        </p:nvSpPr>
        <p:spPr>
          <a:xfrm>
            <a:off x="6204205" y="164591"/>
            <a:ext cx="5806440" cy="5536693"/>
          </a:xfrm>
          <a:solidFill>
            <a:schemeClr val="bg1">
              <a:lumMod val="95000"/>
            </a:schemeClr>
          </a:solidFill>
        </p:spPr>
        <p:txBody>
          <a:bodyPr anchor="ctr" anchorCtr="0"/>
          <a:lstStyle>
            <a:lvl1pPr marL="0" indent="0" algn="ctr">
              <a:buNone/>
              <a:defRPr sz="1800"/>
            </a:lvl1pPr>
          </a:lstStyle>
          <a:p>
            <a:r>
              <a:rPr lang="fi-FI" noProof="0"/>
              <a:t>Lisää kuva napsauttamalla kuvaketta</a:t>
            </a:r>
            <a:endParaRPr lang="en-GB" noProof="0"/>
          </a:p>
        </p:txBody>
      </p:sp>
    </p:spTree>
    <p:extLst>
      <p:ext uri="{BB962C8B-B14F-4D97-AF65-F5344CB8AC3E}">
        <p14:creationId xmlns:p14="http://schemas.microsoft.com/office/powerpoint/2010/main" val="2117073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san ylätunnist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1380744" y="758762"/>
            <a:ext cx="9431782" cy="2852737"/>
          </a:xfrm>
        </p:spPr>
        <p:txBody>
          <a:bodyPr anchor="b"/>
          <a:lstStyle>
            <a:lvl1pPr algn="ctr">
              <a:defRPr sz="5400">
                <a:solidFill>
                  <a:schemeClr val="bg1"/>
                </a:solidFill>
              </a:defRPr>
            </a:lvl1pPr>
          </a:lstStyle>
          <a:p>
            <a:r>
              <a:rPr lang="fi-FI" noProof="0"/>
              <a:t>Muokkaa ots. perustyyl. napsautt.</a:t>
            </a:r>
            <a:endParaRPr lang="en-GB" noProof="0"/>
          </a:p>
        </p:txBody>
      </p:sp>
      <p:sp>
        <p:nvSpPr>
          <p:cNvPr id="3" name="Text Placeholder 2">
            <a:extLst>
              <a:ext uri="{FF2B5EF4-FFF2-40B4-BE49-F238E27FC236}">
                <a16:creationId xmlns:a16="http://schemas.microsoft.com/office/drawing/2014/main" id="{C5AE10C3-C2D9-4D5D-83D9-770A6B55D3C8}"/>
              </a:ext>
            </a:extLst>
          </p:cNvPr>
          <p:cNvSpPr>
            <a:spLocks noGrp="1"/>
          </p:cNvSpPr>
          <p:nvPr>
            <p:ph type="body" idx="1"/>
          </p:nvPr>
        </p:nvSpPr>
        <p:spPr>
          <a:xfrm>
            <a:off x="1389536" y="4191846"/>
            <a:ext cx="9431782" cy="360000"/>
          </a:xfrm>
        </p:spPr>
        <p:txBody>
          <a:bodyPr anchor="ctr" anchorCtr="0"/>
          <a:lstStyle>
            <a:lvl1pPr marL="0" indent="0" algn="ctr">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Text Placeholder 2">
            <a:extLst>
              <a:ext uri="{FF2B5EF4-FFF2-40B4-BE49-F238E27FC236}">
                <a16:creationId xmlns:a16="http://schemas.microsoft.com/office/drawing/2014/main" id="{E43151DD-7C79-4A99-864C-1B5765769848}"/>
              </a:ext>
            </a:extLst>
          </p:cNvPr>
          <p:cNvSpPr>
            <a:spLocks noGrp="1"/>
          </p:cNvSpPr>
          <p:nvPr>
            <p:ph type="body" idx="10"/>
          </p:nvPr>
        </p:nvSpPr>
        <p:spPr>
          <a:xfrm>
            <a:off x="1389536" y="4560256"/>
            <a:ext cx="9431782" cy="360000"/>
          </a:xfrm>
        </p:spPr>
        <p:txBody>
          <a:bodyPr anchor="ctr" anchorCtr="0"/>
          <a:lstStyle>
            <a:lvl1pPr marL="0" indent="0" algn="ctr">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Tree>
    <p:extLst>
      <p:ext uri="{BB962C8B-B14F-4D97-AF65-F5344CB8AC3E}">
        <p14:creationId xmlns:p14="http://schemas.microsoft.com/office/powerpoint/2010/main" val="814827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a:xfrm>
            <a:off x="690372" y="365125"/>
            <a:ext cx="10663428" cy="626999"/>
          </a:xfrm>
        </p:spPr>
        <p:txBody>
          <a:bodyPr/>
          <a:lstStyle>
            <a:lvl1pPr>
              <a:defRPr b="0">
                <a:solidFill>
                  <a:schemeClr val="tx1"/>
                </a:solidFill>
              </a:defRPr>
            </a:lvl1pPr>
          </a:lstStyle>
          <a:p>
            <a:r>
              <a:rPr lang="fi-FI" noProof="0"/>
              <a:t>Muokkaa ots. perustyyl. napsautt.</a:t>
            </a:r>
            <a:endParaRPr lang="en-GB" noProof="0"/>
          </a:p>
        </p:txBody>
      </p:sp>
    </p:spTree>
    <p:extLst>
      <p:ext uri="{BB962C8B-B14F-4D97-AF65-F5344CB8AC3E}">
        <p14:creationId xmlns:p14="http://schemas.microsoft.com/office/powerpoint/2010/main" val="105817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175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524000" y="692595"/>
            <a:ext cx="9144000" cy="2387600"/>
          </a:xfrm>
        </p:spPr>
        <p:txBody>
          <a:bodyPr anchor="b"/>
          <a:lstStyle>
            <a:lvl1pPr algn="ctr">
              <a:defRPr sz="7200"/>
            </a:lvl1pPr>
          </a:lstStyle>
          <a:p>
            <a:r>
              <a:rPr lang="fi-FI" noProof="0"/>
              <a:t>Muokkaa ots. perustyyl. napsautt.</a:t>
            </a:r>
            <a:endParaRPr lang="en-GB" noProof="0"/>
          </a:p>
        </p:txBody>
      </p:sp>
      <p:sp>
        <p:nvSpPr>
          <p:cNvPr id="4" name="Tekstin paikkamerkki 2">
            <a:extLst>
              <a:ext uri="{FF2B5EF4-FFF2-40B4-BE49-F238E27FC236}">
                <a16:creationId xmlns:a16="http://schemas.microsoft.com/office/drawing/2014/main" id="{B5CA36D4-38AF-F647-9F92-7D33F93CF764}"/>
              </a:ext>
            </a:extLst>
          </p:cNvPr>
          <p:cNvSpPr>
            <a:spLocks noGrp="1"/>
          </p:cNvSpPr>
          <p:nvPr>
            <p:ph type="body" idx="13"/>
          </p:nvPr>
        </p:nvSpPr>
        <p:spPr>
          <a:xfrm>
            <a:off x="3517107" y="4402697"/>
            <a:ext cx="5157787" cy="823912"/>
          </a:xfrm>
        </p:spPr>
        <p:txBody>
          <a:bodyPr lIns="0" tIns="0" rIns="0" bIns="0" anchor="t"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5" name="Alaotsikko 2">
            <a:extLst>
              <a:ext uri="{FF2B5EF4-FFF2-40B4-BE49-F238E27FC236}">
                <a16:creationId xmlns:a16="http://schemas.microsoft.com/office/drawing/2014/main" id="{414EBD74-BB5E-8F4E-AA13-06CF741D49B3}"/>
              </a:ext>
            </a:extLst>
          </p:cNvPr>
          <p:cNvSpPr>
            <a:spLocks noGrp="1"/>
          </p:cNvSpPr>
          <p:nvPr>
            <p:ph type="subTitle" idx="1"/>
          </p:nvPr>
        </p:nvSpPr>
        <p:spPr>
          <a:xfrm>
            <a:off x="1524000" y="3602038"/>
            <a:ext cx="9144000" cy="78207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Tree>
    <p:extLst>
      <p:ext uri="{BB962C8B-B14F-4D97-AF65-F5344CB8AC3E}">
        <p14:creationId xmlns:p14="http://schemas.microsoft.com/office/powerpoint/2010/main" val="11901553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Pictur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orakulmio 7">
            <a:extLst>
              <a:ext uri="{FF2B5EF4-FFF2-40B4-BE49-F238E27FC236}">
                <a16:creationId xmlns:a16="http://schemas.microsoft.com/office/drawing/2014/main" id="{5126C2F4-CD3E-DE40-B9E4-0D0F09D339C5}"/>
              </a:ext>
            </a:extLst>
          </p:cNvPr>
          <p:cNvSpPr/>
          <p:nvPr userDrawn="1"/>
        </p:nvSpPr>
        <p:spPr>
          <a:xfrm>
            <a:off x="0" y="-1"/>
            <a:ext cx="12192000" cy="5936347"/>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524000" y="692595"/>
            <a:ext cx="9144000" cy="2387600"/>
          </a:xfrm>
        </p:spPr>
        <p:txBody>
          <a:bodyPr anchor="b"/>
          <a:lstStyle>
            <a:lvl1pPr algn="ctr">
              <a:defRPr sz="7200">
                <a:solidFill>
                  <a:schemeClr val="bg1"/>
                </a:solidFill>
              </a:defRPr>
            </a:lvl1pPr>
          </a:lstStyle>
          <a:p>
            <a:r>
              <a:rPr lang="fi-FI" noProof="0"/>
              <a:t>Muokkaa ots. perustyyl. napsautt.</a:t>
            </a:r>
            <a:endParaRPr lang="en-GB" noProof="0"/>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524000" y="3442018"/>
            <a:ext cx="9144000" cy="1655762"/>
          </a:xfrm>
        </p:spPr>
        <p:txBody>
          <a:bodyPr/>
          <a:lstStyle>
            <a:lvl1pPr marL="0" indent="0" algn="ctr">
              <a:buNone/>
              <a:defRPr sz="24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en-GB" noProof="0"/>
          </a:p>
        </p:txBody>
      </p:sp>
    </p:spTree>
    <p:extLst>
      <p:ext uri="{BB962C8B-B14F-4D97-AF65-F5344CB8AC3E}">
        <p14:creationId xmlns:p14="http://schemas.microsoft.com/office/powerpoint/2010/main" val="209035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792000" y="692594"/>
            <a:ext cx="4694400" cy="4784662"/>
          </a:xfrm>
        </p:spPr>
        <p:txBody>
          <a:bodyPr anchor="ctr" anchorCtr="0"/>
          <a:lstStyle>
            <a:lvl1pPr algn="ctr">
              <a:defRPr sz="6000"/>
            </a:lvl1pPr>
          </a:lstStyle>
          <a:p>
            <a:r>
              <a:rPr lang="fi-FI" noProof="0"/>
              <a:t>Muokkaa ots. perustyyl. napsautt.</a:t>
            </a:r>
            <a:endParaRPr lang="en-GB" noProof="0"/>
          </a:p>
        </p:txBody>
      </p:sp>
      <p:sp>
        <p:nvSpPr>
          <p:cNvPr id="4" name="Picture Placeholder 7">
            <a:extLst>
              <a:ext uri="{FF2B5EF4-FFF2-40B4-BE49-F238E27FC236}">
                <a16:creationId xmlns:a16="http://schemas.microsoft.com/office/drawing/2014/main" id="{D72FC982-DA0F-4EC6-9E18-B415AECBABF0}"/>
              </a:ext>
            </a:extLst>
          </p:cNvPr>
          <p:cNvSpPr>
            <a:spLocks noGrp="1"/>
          </p:cNvSpPr>
          <p:nvPr>
            <p:ph type="pic" sz="quarter" idx="13"/>
          </p:nvPr>
        </p:nvSpPr>
        <p:spPr>
          <a:xfrm>
            <a:off x="6096000" y="1"/>
            <a:ext cx="6095999" cy="5892304"/>
          </a:xfrm>
          <a:solidFill>
            <a:schemeClr val="bg1">
              <a:lumMod val="95000"/>
            </a:schemeClr>
          </a:solidFill>
        </p:spPr>
        <p:txBody>
          <a:bodyPr anchor="ctr" anchorCtr="0"/>
          <a:lstStyle>
            <a:lvl1pPr marL="0" indent="0" algn="ctr">
              <a:buNone/>
              <a:defRPr sz="1800"/>
            </a:lvl1pPr>
          </a:lstStyle>
          <a:p>
            <a:r>
              <a:rPr lang="fi-FI" noProof="0"/>
              <a:t>Lisää kuva napsauttamalla kuvaketta</a:t>
            </a:r>
            <a:endParaRPr lang="en-GB" noProof="0"/>
          </a:p>
        </p:txBody>
      </p:sp>
    </p:spTree>
    <p:extLst>
      <p:ext uri="{BB962C8B-B14F-4D97-AF65-F5344CB8AC3E}">
        <p14:creationId xmlns:p14="http://schemas.microsoft.com/office/powerpoint/2010/main" val="1283683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noProof="0"/>
              <a:t>Muokkaa ots. perustyyl. napsautt.</a:t>
            </a:r>
            <a:endParaRPr lang="en-GB"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en-GB" noProof="0"/>
          </a:p>
        </p:txBody>
      </p:sp>
    </p:spTree>
    <p:extLst>
      <p:ext uri="{BB962C8B-B14F-4D97-AF65-F5344CB8AC3E}">
        <p14:creationId xmlns:p14="http://schemas.microsoft.com/office/powerpoint/2010/main" val="11835941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Otsikko ja teks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noProof="0"/>
              <a:t>Muokkaa ots. perustyyl. napsautt.</a:t>
            </a:r>
            <a:endParaRPr lang="en-GB"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92808"/>
            <a:ext cx="9360000" cy="3639312"/>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en-GB" noProof="0"/>
          </a:p>
        </p:txBody>
      </p:sp>
    </p:spTree>
    <p:extLst>
      <p:ext uri="{BB962C8B-B14F-4D97-AF65-F5344CB8AC3E}">
        <p14:creationId xmlns:p14="http://schemas.microsoft.com/office/powerpoint/2010/main" val="2337305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Pictur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orakulmio 7">
            <a:extLst>
              <a:ext uri="{FF2B5EF4-FFF2-40B4-BE49-F238E27FC236}">
                <a16:creationId xmlns:a16="http://schemas.microsoft.com/office/drawing/2014/main" id="{5126C2F4-CD3E-DE40-B9E4-0D0F09D339C5}"/>
              </a:ext>
            </a:extLst>
          </p:cNvPr>
          <p:cNvSpPr/>
          <p:nvPr userDrawn="1"/>
        </p:nvSpPr>
        <p:spPr>
          <a:xfrm>
            <a:off x="0" y="-1"/>
            <a:ext cx="12192000" cy="5936347"/>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524000" y="692595"/>
            <a:ext cx="9144000" cy="2387600"/>
          </a:xfrm>
        </p:spPr>
        <p:txBody>
          <a:bodyPr anchor="b"/>
          <a:lstStyle>
            <a:lvl1pPr algn="ctr">
              <a:defRPr sz="7200">
                <a:solidFill>
                  <a:schemeClr val="bg1"/>
                </a:solidFill>
              </a:defRPr>
            </a:lvl1pPr>
          </a:lstStyle>
          <a:p>
            <a:r>
              <a:rPr lang="fi-FI" noProof="0"/>
              <a:t>Muokkaa ots. perustyyl. napsautt.</a:t>
            </a:r>
            <a:endParaRPr lang="en-GB" noProof="0"/>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524000" y="3442018"/>
            <a:ext cx="9144000" cy="1655762"/>
          </a:xfrm>
        </p:spPr>
        <p:txBody>
          <a:bodyPr/>
          <a:lstStyle>
            <a:lvl1pPr marL="0" indent="0" algn="ctr">
              <a:buNone/>
              <a:defRPr sz="24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en-GB" noProof="0"/>
          </a:p>
        </p:txBody>
      </p:sp>
    </p:spTree>
    <p:extLst>
      <p:ext uri="{BB962C8B-B14F-4D97-AF65-F5344CB8AC3E}">
        <p14:creationId xmlns:p14="http://schemas.microsoft.com/office/powerpoint/2010/main" val="41800727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noProof="0"/>
              <a:t>Muokkaa ots. perustyyl. napsautt.</a:t>
            </a:r>
            <a:endParaRPr lang="en-GB"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86786"/>
            <a:ext cx="4889066" cy="3645334"/>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en-GB" noProof="0"/>
          </a:p>
        </p:txBody>
      </p:sp>
      <p:sp>
        <p:nvSpPr>
          <p:cNvPr id="6" name="Content Placeholder 2">
            <a:extLst>
              <a:ext uri="{FF2B5EF4-FFF2-40B4-BE49-F238E27FC236}">
                <a16:creationId xmlns:a16="http://schemas.microsoft.com/office/drawing/2014/main" id="{AC60B309-4C5E-46DE-A832-32BA260737F9}"/>
              </a:ext>
            </a:extLst>
          </p:cNvPr>
          <p:cNvSpPr>
            <a:spLocks noGrp="1"/>
          </p:cNvSpPr>
          <p:nvPr>
            <p:ph idx="10"/>
          </p:nvPr>
        </p:nvSpPr>
        <p:spPr>
          <a:xfrm>
            <a:off x="6230930" y="1886786"/>
            <a:ext cx="4889066" cy="3645334"/>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en-GB" noProof="0"/>
          </a:p>
        </p:txBody>
      </p:sp>
    </p:spTree>
    <p:extLst>
      <p:ext uri="{BB962C8B-B14F-4D97-AF65-F5344CB8AC3E}">
        <p14:creationId xmlns:p14="http://schemas.microsoft.com/office/powerpoint/2010/main" val="41077652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noProof="0"/>
              <a:t>Muokkaa ots. perustyyl. napsautt.</a:t>
            </a:r>
            <a:endParaRPr lang="en-GB"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2190100"/>
            <a:ext cx="4889066" cy="3342020"/>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en-GB" noProof="0"/>
          </a:p>
        </p:txBody>
      </p:sp>
      <p:sp>
        <p:nvSpPr>
          <p:cNvPr id="6" name="Content Placeholder 2">
            <a:extLst>
              <a:ext uri="{FF2B5EF4-FFF2-40B4-BE49-F238E27FC236}">
                <a16:creationId xmlns:a16="http://schemas.microsoft.com/office/drawing/2014/main" id="{AC60B309-4C5E-46DE-A832-32BA260737F9}"/>
              </a:ext>
            </a:extLst>
          </p:cNvPr>
          <p:cNvSpPr>
            <a:spLocks noGrp="1"/>
          </p:cNvSpPr>
          <p:nvPr>
            <p:ph idx="10"/>
          </p:nvPr>
        </p:nvSpPr>
        <p:spPr>
          <a:xfrm>
            <a:off x="6230930" y="2190100"/>
            <a:ext cx="4889066" cy="3342020"/>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en-GB" noProof="0"/>
          </a:p>
        </p:txBody>
      </p:sp>
      <p:sp>
        <p:nvSpPr>
          <p:cNvPr id="5" name="Text Placeholder 2">
            <a:extLst>
              <a:ext uri="{FF2B5EF4-FFF2-40B4-BE49-F238E27FC236}">
                <a16:creationId xmlns:a16="http://schemas.microsoft.com/office/drawing/2014/main" id="{07F3B56D-9577-4E8F-BADA-CE87085A9970}"/>
              </a:ext>
            </a:extLst>
          </p:cNvPr>
          <p:cNvSpPr>
            <a:spLocks noGrp="1"/>
          </p:cNvSpPr>
          <p:nvPr>
            <p:ph type="body" idx="11"/>
          </p:nvPr>
        </p:nvSpPr>
        <p:spPr>
          <a:xfrm>
            <a:off x="839789" y="1757429"/>
            <a:ext cx="4887478" cy="361299"/>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7" name="Text Placeholder 4">
            <a:extLst>
              <a:ext uri="{FF2B5EF4-FFF2-40B4-BE49-F238E27FC236}">
                <a16:creationId xmlns:a16="http://schemas.microsoft.com/office/drawing/2014/main" id="{8A5A6492-7F8A-40F8-A303-F85F69C9F3A1}"/>
              </a:ext>
            </a:extLst>
          </p:cNvPr>
          <p:cNvSpPr>
            <a:spLocks noGrp="1"/>
          </p:cNvSpPr>
          <p:nvPr>
            <p:ph type="body" sz="quarter" idx="3"/>
          </p:nvPr>
        </p:nvSpPr>
        <p:spPr>
          <a:xfrm>
            <a:off x="6230930" y="1757429"/>
            <a:ext cx="4887478" cy="361299"/>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Tree>
    <p:extLst>
      <p:ext uri="{BB962C8B-B14F-4D97-AF65-F5344CB8AC3E}">
        <p14:creationId xmlns:p14="http://schemas.microsoft.com/office/powerpoint/2010/main" val="335090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838200" y="365125"/>
            <a:ext cx="4889066" cy="1033907"/>
          </a:xfrm>
        </p:spPr>
        <p:txBody>
          <a:bodyPr/>
          <a:lstStyle/>
          <a:p>
            <a:r>
              <a:rPr lang="fi-FI" noProof="0"/>
              <a:t>Muokkaa ots. perustyyl. napsautt.</a:t>
            </a:r>
            <a:endParaRPr lang="en-GB"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86786"/>
            <a:ext cx="4889066" cy="3645334"/>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en-GB" noProof="0"/>
          </a:p>
        </p:txBody>
      </p:sp>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6096000" y="1"/>
            <a:ext cx="6095999" cy="5892304"/>
          </a:xfrm>
          <a:solidFill>
            <a:schemeClr val="bg1">
              <a:lumMod val="95000"/>
            </a:schemeClr>
          </a:solidFill>
        </p:spPr>
        <p:txBody>
          <a:bodyPr anchor="ctr" anchorCtr="0"/>
          <a:lstStyle>
            <a:lvl1pPr marL="0" indent="0" algn="ctr">
              <a:buNone/>
              <a:defRPr sz="1800"/>
            </a:lvl1pPr>
          </a:lstStyle>
          <a:p>
            <a:r>
              <a:rPr lang="fi-FI" noProof="0"/>
              <a:t>Lisää kuva napsauttamalla kuvaketta</a:t>
            </a:r>
            <a:endParaRPr lang="en-GB" noProof="0"/>
          </a:p>
        </p:txBody>
      </p:sp>
    </p:spTree>
    <p:extLst>
      <p:ext uri="{BB962C8B-B14F-4D97-AF65-F5344CB8AC3E}">
        <p14:creationId xmlns:p14="http://schemas.microsoft.com/office/powerpoint/2010/main" val="2245686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838200" y="365125"/>
            <a:ext cx="4889066" cy="1033907"/>
          </a:xfrm>
        </p:spPr>
        <p:txBody>
          <a:bodyPr/>
          <a:lstStyle/>
          <a:p>
            <a:r>
              <a:rPr lang="fi-FI" noProof="0"/>
              <a:t>Muokkaa ots. perustyyl. napsautt.</a:t>
            </a:r>
            <a:endParaRPr lang="en-GB"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86786"/>
            <a:ext cx="4889066" cy="3645334"/>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en-GB" noProof="0"/>
          </a:p>
        </p:txBody>
      </p:sp>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6345937" y="274319"/>
            <a:ext cx="5591556" cy="2633473"/>
          </a:xfrm>
          <a:solidFill>
            <a:schemeClr val="bg1">
              <a:lumMod val="95000"/>
            </a:schemeClr>
          </a:solidFill>
        </p:spPr>
        <p:txBody>
          <a:bodyPr anchor="ctr" anchorCtr="0"/>
          <a:lstStyle>
            <a:lvl1pPr marL="0" indent="0" algn="ctr">
              <a:buNone/>
              <a:defRPr sz="1800"/>
            </a:lvl1pPr>
          </a:lstStyle>
          <a:p>
            <a:r>
              <a:rPr lang="fi-FI" noProof="0"/>
              <a:t>Lisää kuva napsauttamalla kuvaketta</a:t>
            </a:r>
            <a:endParaRPr lang="en-GB" noProof="0"/>
          </a:p>
        </p:txBody>
      </p:sp>
      <p:sp>
        <p:nvSpPr>
          <p:cNvPr id="7" name="Picture Placeholder 7">
            <a:extLst>
              <a:ext uri="{FF2B5EF4-FFF2-40B4-BE49-F238E27FC236}">
                <a16:creationId xmlns:a16="http://schemas.microsoft.com/office/drawing/2014/main" id="{AE8BC2DE-23EE-4F0E-A759-42E68FCA6E74}"/>
              </a:ext>
            </a:extLst>
          </p:cNvPr>
          <p:cNvSpPr>
            <a:spLocks noGrp="1"/>
          </p:cNvSpPr>
          <p:nvPr>
            <p:ph type="pic" sz="quarter" idx="14"/>
          </p:nvPr>
        </p:nvSpPr>
        <p:spPr>
          <a:xfrm>
            <a:off x="6345937" y="3054095"/>
            <a:ext cx="5591556" cy="2633473"/>
          </a:xfrm>
          <a:solidFill>
            <a:schemeClr val="bg1">
              <a:lumMod val="95000"/>
            </a:schemeClr>
          </a:solidFill>
        </p:spPr>
        <p:txBody>
          <a:bodyPr anchor="ctr" anchorCtr="0"/>
          <a:lstStyle>
            <a:lvl1pPr marL="0" indent="0" algn="ctr">
              <a:buNone/>
              <a:defRPr sz="1800"/>
            </a:lvl1pPr>
          </a:lstStyle>
          <a:p>
            <a:r>
              <a:rPr lang="fi-FI" noProof="0"/>
              <a:t>Lisää kuva napsauttamalla kuvaketta</a:t>
            </a:r>
            <a:endParaRPr lang="en-GB" noProof="0"/>
          </a:p>
        </p:txBody>
      </p:sp>
    </p:spTree>
    <p:extLst>
      <p:ext uri="{BB962C8B-B14F-4D97-AF65-F5344CB8AC3E}">
        <p14:creationId xmlns:p14="http://schemas.microsoft.com/office/powerpoint/2010/main" val="669346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0" y="1"/>
            <a:ext cx="12191999" cy="5892304"/>
          </a:xfrm>
          <a:solidFill>
            <a:schemeClr val="bg1">
              <a:lumMod val="95000"/>
            </a:schemeClr>
          </a:solidFill>
        </p:spPr>
        <p:txBody>
          <a:bodyPr anchor="ctr" anchorCtr="0"/>
          <a:lstStyle>
            <a:lvl1pPr marL="0" indent="0" algn="ctr">
              <a:buNone/>
              <a:defRPr sz="1800"/>
            </a:lvl1pPr>
          </a:lstStyle>
          <a:p>
            <a:r>
              <a:rPr lang="fi-FI" noProof="0"/>
              <a:t>Lisää kuva napsauttamalla kuvaketta</a:t>
            </a:r>
            <a:endParaRPr lang="en-GB" noProof="0"/>
          </a:p>
        </p:txBody>
      </p:sp>
    </p:spTree>
    <p:extLst>
      <p:ext uri="{BB962C8B-B14F-4D97-AF65-F5344CB8AC3E}">
        <p14:creationId xmlns:p14="http://schemas.microsoft.com/office/powerpoint/2010/main" val="31166368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2">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169165" y="164591"/>
            <a:ext cx="5806440" cy="5536693"/>
          </a:xfrm>
          <a:solidFill>
            <a:schemeClr val="bg1">
              <a:lumMod val="95000"/>
            </a:schemeClr>
          </a:solidFill>
        </p:spPr>
        <p:txBody>
          <a:bodyPr anchor="ctr" anchorCtr="0"/>
          <a:lstStyle>
            <a:lvl1pPr marL="0" indent="0" algn="ctr">
              <a:buNone/>
              <a:defRPr sz="1800"/>
            </a:lvl1pPr>
          </a:lstStyle>
          <a:p>
            <a:r>
              <a:rPr lang="fi-FI" noProof="0"/>
              <a:t>Lisää kuva napsauttamalla kuvaketta</a:t>
            </a:r>
            <a:endParaRPr lang="en-GB" noProof="0"/>
          </a:p>
        </p:txBody>
      </p:sp>
      <p:sp>
        <p:nvSpPr>
          <p:cNvPr id="6" name="Picture Placeholder 7">
            <a:extLst>
              <a:ext uri="{FF2B5EF4-FFF2-40B4-BE49-F238E27FC236}">
                <a16:creationId xmlns:a16="http://schemas.microsoft.com/office/drawing/2014/main" id="{4A4925B0-A7C3-443B-83E9-526A2BE64B7D}"/>
              </a:ext>
            </a:extLst>
          </p:cNvPr>
          <p:cNvSpPr>
            <a:spLocks noGrp="1"/>
          </p:cNvSpPr>
          <p:nvPr>
            <p:ph type="pic" sz="quarter" idx="14"/>
          </p:nvPr>
        </p:nvSpPr>
        <p:spPr>
          <a:xfrm>
            <a:off x="6204205" y="164591"/>
            <a:ext cx="5806440" cy="5536693"/>
          </a:xfrm>
          <a:solidFill>
            <a:schemeClr val="bg1">
              <a:lumMod val="95000"/>
            </a:schemeClr>
          </a:solidFill>
        </p:spPr>
        <p:txBody>
          <a:bodyPr anchor="ctr" anchorCtr="0"/>
          <a:lstStyle>
            <a:lvl1pPr marL="0" indent="0" algn="ctr">
              <a:buNone/>
              <a:defRPr sz="1800"/>
            </a:lvl1pPr>
          </a:lstStyle>
          <a:p>
            <a:r>
              <a:rPr lang="fi-FI" noProof="0"/>
              <a:t>Lisää kuva napsauttamalla kuvaketta</a:t>
            </a:r>
            <a:endParaRPr lang="en-GB" noProof="0"/>
          </a:p>
        </p:txBody>
      </p:sp>
    </p:spTree>
    <p:extLst>
      <p:ext uri="{BB962C8B-B14F-4D97-AF65-F5344CB8AC3E}">
        <p14:creationId xmlns:p14="http://schemas.microsoft.com/office/powerpoint/2010/main" val="10799952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san ylätunnist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1380744" y="758762"/>
            <a:ext cx="9431782" cy="2852737"/>
          </a:xfrm>
        </p:spPr>
        <p:txBody>
          <a:bodyPr anchor="b"/>
          <a:lstStyle>
            <a:lvl1pPr algn="ctr">
              <a:defRPr sz="5400">
                <a:solidFill>
                  <a:schemeClr val="bg1"/>
                </a:solidFill>
              </a:defRPr>
            </a:lvl1pPr>
          </a:lstStyle>
          <a:p>
            <a:r>
              <a:rPr lang="fi-FI" noProof="0"/>
              <a:t>Muokkaa ots. perustyyl. napsautt.</a:t>
            </a:r>
            <a:endParaRPr lang="en-GB" noProof="0"/>
          </a:p>
        </p:txBody>
      </p:sp>
      <p:sp>
        <p:nvSpPr>
          <p:cNvPr id="3" name="Text Placeholder 2">
            <a:extLst>
              <a:ext uri="{FF2B5EF4-FFF2-40B4-BE49-F238E27FC236}">
                <a16:creationId xmlns:a16="http://schemas.microsoft.com/office/drawing/2014/main" id="{7229578C-8986-40CB-A6CF-62E862A53346}"/>
              </a:ext>
            </a:extLst>
          </p:cNvPr>
          <p:cNvSpPr>
            <a:spLocks noGrp="1"/>
          </p:cNvSpPr>
          <p:nvPr>
            <p:ph type="body" idx="1"/>
          </p:nvPr>
        </p:nvSpPr>
        <p:spPr>
          <a:xfrm>
            <a:off x="1389536" y="4191846"/>
            <a:ext cx="9431782" cy="360000"/>
          </a:xfrm>
        </p:spPr>
        <p:txBody>
          <a:bodyPr anchor="ctr" anchorCtr="0"/>
          <a:lstStyle>
            <a:lvl1pPr marL="0" indent="0" algn="ctr">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Text Placeholder 2">
            <a:extLst>
              <a:ext uri="{FF2B5EF4-FFF2-40B4-BE49-F238E27FC236}">
                <a16:creationId xmlns:a16="http://schemas.microsoft.com/office/drawing/2014/main" id="{76808E10-6E1D-43E8-8CC8-3A312FC7E011}"/>
              </a:ext>
            </a:extLst>
          </p:cNvPr>
          <p:cNvSpPr>
            <a:spLocks noGrp="1"/>
          </p:cNvSpPr>
          <p:nvPr>
            <p:ph type="body" idx="10"/>
          </p:nvPr>
        </p:nvSpPr>
        <p:spPr>
          <a:xfrm>
            <a:off x="1389536" y="4560256"/>
            <a:ext cx="9431782" cy="360000"/>
          </a:xfrm>
        </p:spPr>
        <p:txBody>
          <a:bodyPr anchor="ctr" anchorCtr="0"/>
          <a:lstStyle>
            <a:lvl1pPr marL="0" indent="0" algn="ctr">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Tree>
    <p:extLst>
      <p:ext uri="{BB962C8B-B14F-4D97-AF65-F5344CB8AC3E}">
        <p14:creationId xmlns:p14="http://schemas.microsoft.com/office/powerpoint/2010/main" val="42868609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a:xfrm>
            <a:off x="690372" y="365125"/>
            <a:ext cx="10663428" cy="626999"/>
          </a:xfrm>
        </p:spPr>
        <p:txBody>
          <a:bodyPr/>
          <a:lstStyle>
            <a:lvl1pPr>
              <a:defRPr b="0">
                <a:solidFill>
                  <a:schemeClr val="tx1"/>
                </a:solidFill>
              </a:defRPr>
            </a:lvl1pPr>
          </a:lstStyle>
          <a:p>
            <a:r>
              <a:rPr lang="fi-FI" noProof="0"/>
              <a:t>Muokkaa ots. perustyyl. napsautt.</a:t>
            </a:r>
            <a:endParaRPr lang="en-GB" noProof="0"/>
          </a:p>
        </p:txBody>
      </p:sp>
    </p:spTree>
    <p:extLst>
      <p:ext uri="{BB962C8B-B14F-4D97-AF65-F5344CB8AC3E}">
        <p14:creationId xmlns:p14="http://schemas.microsoft.com/office/powerpoint/2010/main" val="857569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876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792000" y="692594"/>
            <a:ext cx="4694400" cy="4784662"/>
          </a:xfrm>
        </p:spPr>
        <p:txBody>
          <a:bodyPr anchor="ctr" anchorCtr="0"/>
          <a:lstStyle>
            <a:lvl1pPr algn="ctr">
              <a:defRPr sz="6000"/>
            </a:lvl1pPr>
          </a:lstStyle>
          <a:p>
            <a:r>
              <a:rPr lang="fi-FI" noProof="0"/>
              <a:t>Muokkaa ots. perustyyl. napsautt.</a:t>
            </a:r>
            <a:endParaRPr lang="en-GB" noProof="0"/>
          </a:p>
        </p:txBody>
      </p:sp>
      <p:sp>
        <p:nvSpPr>
          <p:cNvPr id="4" name="Picture Placeholder 7">
            <a:extLst>
              <a:ext uri="{FF2B5EF4-FFF2-40B4-BE49-F238E27FC236}">
                <a16:creationId xmlns:a16="http://schemas.microsoft.com/office/drawing/2014/main" id="{D72FC982-DA0F-4EC6-9E18-B415AECBABF0}"/>
              </a:ext>
            </a:extLst>
          </p:cNvPr>
          <p:cNvSpPr>
            <a:spLocks noGrp="1"/>
          </p:cNvSpPr>
          <p:nvPr>
            <p:ph type="pic" sz="quarter" idx="13"/>
          </p:nvPr>
        </p:nvSpPr>
        <p:spPr>
          <a:xfrm>
            <a:off x="6096000" y="1"/>
            <a:ext cx="6095999" cy="5892304"/>
          </a:xfrm>
          <a:solidFill>
            <a:schemeClr val="bg1">
              <a:lumMod val="95000"/>
            </a:schemeClr>
          </a:solidFill>
        </p:spPr>
        <p:txBody>
          <a:bodyPr anchor="ctr" anchorCtr="0"/>
          <a:lstStyle>
            <a:lvl1pPr marL="0" indent="0" algn="ctr">
              <a:buNone/>
              <a:defRPr sz="1800"/>
            </a:lvl1pPr>
          </a:lstStyle>
          <a:p>
            <a:r>
              <a:rPr lang="fi-FI" noProof="0"/>
              <a:t>Lisää kuva napsauttamalla kuvaketta</a:t>
            </a:r>
            <a:endParaRPr lang="en-GB" noProof="0"/>
          </a:p>
        </p:txBody>
      </p:sp>
    </p:spTree>
    <p:extLst>
      <p:ext uri="{BB962C8B-B14F-4D97-AF65-F5344CB8AC3E}">
        <p14:creationId xmlns:p14="http://schemas.microsoft.com/office/powerpoint/2010/main" val="3712017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noProof="0"/>
              <a:t>Muokkaa ots. perustyyl. napsautt.</a:t>
            </a:r>
            <a:endParaRPr lang="en-GB"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en-GB" noProof="0"/>
          </a:p>
        </p:txBody>
      </p:sp>
    </p:spTree>
    <p:extLst>
      <p:ext uri="{BB962C8B-B14F-4D97-AF65-F5344CB8AC3E}">
        <p14:creationId xmlns:p14="http://schemas.microsoft.com/office/powerpoint/2010/main" val="3608688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Otsikko ja teks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noProof="0"/>
              <a:t>Muokkaa ots. perustyyl. napsautt.</a:t>
            </a:r>
            <a:endParaRPr lang="en-GB"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92808"/>
            <a:ext cx="9360000" cy="3639312"/>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en-GB" noProof="0"/>
          </a:p>
        </p:txBody>
      </p:sp>
    </p:spTree>
    <p:extLst>
      <p:ext uri="{BB962C8B-B14F-4D97-AF65-F5344CB8AC3E}">
        <p14:creationId xmlns:p14="http://schemas.microsoft.com/office/powerpoint/2010/main" val="3540221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noProof="0"/>
              <a:t>Muokkaa ots. perustyyl. napsautt.</a:t>
            </a:r>
            <a:endParaRPr lang="en-GB"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86786"/>
            <a:ext cx="4889066" cy="3645334"/>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en-GB" noProof="0"/>
          </a:p>
        </p:txBody>
      </p:sp>
      <p:sp>
        <p:nvSpPr>
          <p:cNvPr id="6" name="Content Placeholder 2">
            <a:extLst>
              <a:ext uri="{FF2B5EF4-FFF2-40B4-BE49-F238E27FC236}">
                <a16:creationId xmlns:a16="http://schemas.microsoft.com/office/drawing/2014/main" id="{AC60B309-4C5E-46DE-A832-32BA260737F9}"/>
              </a:ext>
            </a:extLst>
          </p:cNvPr>
          <p:cNvSpPr>
            <a:spLocks noGrp="1"/>
          </p:cNvSpPr>
          <p:nvPr>
            <p:ph idx="10"/>
          </p:nvPr>
        </p:nvSpPr>
        <p:spPr>
          <a:xfrm>
            <a:off x="6230930" y="1886786"/>
            <a:ext cx="4889066" cy="3645334"/>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en-GB" noProof="0"/>
          </a:p>
        </p:txBody>
      </p:sp>
    </p:spTree>
    <p:extLst>
      <p:ext uri="{BB962C8B-B14F-4D97-AF65-F5344CB8AC3E}">
        <p14:creationId xmlns:p14="http://schemas.microsoft.com/office/powerpoint/2010/main" val="1981874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noProof="0"/>
              <a:t>Muokkaa ots. perustyyl. napsautt.</a:t>
            </a:r>
            <a:endParaRPr lang="en-GB"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2190100"/>
            <a:ext cx="4889066" cy="3342020"/>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en-GB" noProof="0"/>
          </a:p>
        </p:txBody>
      </p:sp>
      <p:sp>
        <p:nvSpPr>
          <p:cNvPr id="6" name="Content Placeholder 2">
            <a:extLst>
              <a:ext uri="{FF2B5EF4-FFF2-40B4-BE49-F238E27FC236}">
                <a16:creationId xmlns:a16="http://schemas.microsoft.com/office/drawing/2014/main" id="{AC60B309-4C5E-46DE-A832-32BA260737F9}"/>
              </a:ext>
            </a:extLst>
          </p:cNvPr>
          <p:cNvSpPr>
            <a:spLocks noGrp="1"/>
          </p:cNvSpPr>
          <p:nvPr>
            <p:ph idx="10"/>
          </p:nvPr>
        </p:nvSpPr>
        <p:spPr>
          <a:xfrm>
            <a:off x="6230930" y="2190100"/>
            <a:ext cx="4889066" cy="3342020"/>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en-GB" noProof="0"/>
          </a:p>
        </p:txBody>
      </p:sp>
      <p:sp>
        <p:nvSpPr>
          <p:cNvPr id="5" name="Text Placeholder 2">
            <a:extLst>
              <a:ext uri="{FF2B5EF4-FFF2-40B4-BE49-F238E27FC236}">
                <a16:creationId xmlns:a16="http://schemas.microsoft.com/office/drawing/2014/main" id="{07F3B56D-9577-4E8F-BADA-CE87085A9970}"/>
              </a:ext>
            </a:extLst>
          </p:cNvPr>
          <p:cNvSpPr>
            <a:spLocks noGrp="1"/>
          </p:cNvSpPr>
          <p:nvPr>
            <p:ph type="body" idx="11"/>
          </p:nvPr>
        </p:nvSpPr>
        <p:spPr>
          <a:xfrm>
            <a:off x="839789" y="1757429"/>
            <a:ext cx="4887478" cy="361299"/>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7" name="Text Placeholder 4">
            <a:extLst>
              <a:ext uri="{FF2B5EF4-FFF2-40B4-BE49-F238E27FC236}">
                <a16:creationId xmlns:a16="http://schemas.microsoft.com/office/drawing/2014/main" id="{8A5A6492-7F8A-40F8-A303-F85F69C9F3A1}"/>
              </a:ext>
            </a:extLst>
          </p:cNvPr>
          <p:cNvSpPr>
            <a:spLocks noGrp="1"/>
          </p:cNvSpPr>
          <p:nvPr>
            <p:ph type="body" sz="quarter" idx="3"/>
          </p:nvPr>
        </p:nvSpPr>
        <p:spPr>
          <a:xfrm>
            <a:off x="6230930" y="1757429"/>
            <a:ext cx="4887478" cy="361299"/>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Tree>
    <p:extLst>
      <p:ext uri="{BB962C8B-B14F-4D97-AF65-F5344CB8AC3E}">
        <p14:creationId xmlns:p14="http://schemas.microsoft.com/office/powerpoint/2010/main" val="866744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838200" y="365125"/>
            <a:ext cx="4889066" cy="1033907"/>
          </a:xfrm>
        </p:spPr>
        <p:txBody>
          <a:bodyPr/>
          <a:lstStyle/>
          <a:p>
            <a:r>
              <a:rPr lang="fi-FI" noProof="0"/>
              <a:t>Muokkaa ots. perustyyl. napsautt.</a:t>
            </a:r>
            <a:endParaRPr lang="en-GB"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86786"/>
            <a:ext cx="4889066" cy="3645334"/>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en-GB" noProof="0"/>
          </a:p>
        </p:txBody>
      </p:sp>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6096000" y="1"/>
            <a:ext cx="6095999" cy="5892304"/>
          </a:xfrm>
          <a:solidFill>
            <a:schemeClr val="bg1">
              <a:lumMod val="95000"/>
            </a:schemeClr>
          </a:solidFill>
        </p:spPr>
        <p:txBody>
          <a:bodyPr anchor="ctr" anchorCtr="0"/>
          <a:lstStyle>
            <a:lvl1pPr marL="0" indent="0" algn="ctr">
              <a:buNone/>
              <a:defRPr sz="1800"/>
            </a:lvl1pPr>
          </a:lstStyle>
          <a:p>
            <a:r>
              <a:rPr lang="fi-FI" noProof="0"/>
              <a:t>Lisää kuva napsauttamalla kuvaketta</a:t>
            </a:r>
            <a:endParaRPr lang="en-GB" noProof="0"/>
          </a:p>
        </p:txBody>
      </p:sp>
    </p:spTree>
    <p:extLst>
      <p:ext uri="{BB962C8B-B14F-4D97-AF65-F5344CB8AC3E}">
        <p14:creationId xmlns:p14="http://schemas.microsoft.com/office/powerpoint/2010/main" val="230418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838200" y="365125"/>
            <a:ext cx="4889066" cy="1033907"/>
          </a:xfrm>
        </p:spPr>
        <p:txBody>
          <a:bodyPr/>
          <a:lstStyle/>
          <a:p>
            <a:r>
              <a:rPr lang="fi-FI" noProof="0"/>
              <a:t>Muokkaa ots. perustyyl. napsautt.</a:t>
            </a:r>
            <a:endParaRPr lang="en-GB"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86786"/>
            <a:ext cx="4889066" cy="3645334"/>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en-GB" noProof="0"/>
          </a:p>
        </p:txBody>
      </p:sp>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6345937" y="274319"/>
            <a:ext cx="5591556" cy="2633473"/>
          </a:xfrm>
          <a:solidFill>
            <a:schemeClr val="bg1">
              <a:lumMod val="95000"/>
            </a:schemeClr>
          </a:solidFill>
        </p:spPr>
        <p:txBody>
          <a:bodyPr anchor="ctr" anchorCtr="0"/>
          <a:lstStyle>
            <a:lvl1pPr marL="0" indent="0" algn="ctr">
              <a:buNone/>
              <a:defRPr sz="1800"/>
            </a:lvl1pPr>
          </a:lstStyle>
          <a:p>
            <a:r>
              <a:rPr lang="fi-FI" noProof="0"/>
              <a:t>Lisää kuva napsauttamalla kuvaketta</a:t>
            </a:r>
            <a:endParaRPr lang="en-GB" noProof="0"/>
          </a:p>
        </p:txBody>
      </p:sp>
      <p:sp>
        <p:nvSpPr>
          <p:cNvPr id="7" name="Picture Placeholder 7">
            <a:extLst>
              <a:ext uri="{FF2B5EF4-FFF2-40B4-BE49-F238E27FC236}">
                <a16:creationId xmlns:a16="http://schemas.microsoft.com/office/drawing/2014/main" id="{AE8BC2DE-23EE-4F0E-A759-42E68FCA6E74}"/>
              </a:ext>
            </a:extLst>
          </p:cNvPr>
          <p:cNvSpPr>
            <a:spLocks noGrp="1"/>
          </p:cNvSpPr>
          <p:nvPr>
            <p:ph type="pic" sz="quarter" idx="14"/>
          </p:nvPr>
        </p:nvSpPr>
        <p:spPr>
          <a:xfrm>
            <a:off x="6345937" y="3054095"/>
            <a:ext cx="5591556" cy="2633473"/>
          </a:xfrm>
          <a:solidFill>
            <a:schemeClr val="bg1">
              <a:lumMod val="95000"/>
            </a:schemeClr>
          </a:solidFill>
        </p:spPr>
        <p:txBody>
          <a:bodyPr anchor="ctr" anchorCtr="0"/>
          <a:lstStyle>
            <a:lvl1pPr marL="0" indent="0" algn="ctr">
              <a:buNone/>
              <a:defRPr sz="1800"/>
            </a:lvl1pPr>
          </a:lstStyle>
          <a:p>
            <a:r>
              <a:rPr lang="fi-FI" noProof="0"/>
              <a:t>Lisää kuva napsauttamalla kuvaketta</a:t>
            </a:r>
            <a:endParaRPr lang="en-GB" noProof="0"/>
          </a:p>
        </p:txBody>
      </p:sp>
    </p:spTree>
    <p:extLst>
      <p:ext uri="{BB962C8B-B14F-4D97-AF65-F5344CB8AC3E}">
        <p14:creationId xmlns:p14="http://schemas.microsoft.com/office/powerpoint/2010/main" val="3021953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2.emf"/><Relationship Id="rId2" Type="http://schemas.openxmlformats.org/officeDocument/2006/relationships/slideLayout" Target="../slideLayouts/slideLayout16.xml"/><Relationship Id="rId16" Type="http://schemas.openxmlformats.org/officeDocument/2006/relationships/image" Target="../media/image1.emf"/><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Suorakulmio 12">
            <a:extLst>
              <a:ext uri="{FF2B5EF4-FFF2-40B4-BE49-F238E27FC236}">
                <a16:creationId xmlns:a16="http://schemas.microsoft.com/office/drawing/2014/main" id="{D1E499DF-39A6-429A-A8B5-51C710E9F188}"/>
              </a:ext>
              <a:ext uri="{C183D7F6-B498-43B3-948B-1728B52AA6E4}">
                <adec:decorative xmlns:adec="http://schemas.microsoft.com/office/drawing/2017/decorative" val="1"/>
              </a:ext>
            </a:extLst>
          </p:cNvPr>
          <p:cNvSpPr/>
          <p:nvPr userDrawn="1"/>
        </p:nvSpPr>
        <p:spPr>
          <a:xfrm>
            <a:off x="0" y="5894173"/>
            <a:ext cx="12192000" cy="9638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Placeholder 1">
            <a:extLst>
              <a:ext uri="{FF2B5EF4-FFF2-40B4-BE49-F238E27FC236}">
                <a16:creationId xmlns:a16="http://schemas.microsoft.com/office/drawing/2014/main" id="{102BCEDC-5BF0-4641-B029-97A0073B2CA6}"/>
              </a:ext>
            </a:extLst>
          </p:cNvPr>
          <p:cNvSpPr>
            <a:spLocks noGrp="1"/>
          </p:cNvSpPr>
          <p:nvPr>
            <p:ph type="title"/>
          </p:nvPr>
        </p:nvSpPr>
        <p:spPr>
          <a:xfrm>
            <a:off x="838200" y="365125"/>
            <a:ext cx="10515600" cy="1033907"/>
          </a:xfrm>
          <a:prstGeom prst="rect">
            <a:avLst/>
          </a:prstGeom>
        </p:spPr>
        <p:txBody>
          <a:bodyPr vert="horz" lIns="0" tIns="0" rIns="0" bIns="0" rtlCol="0" anchor="b" anchorCtr="0">
            <a:noAutofit/>
          </a:bodyPr>
          <a:lstStyle/>
          <a:p>
            <a:r>
              <a:rPr lang="fi-FI" noProof="0"/>
              <a:t>Muokkaa ots. perustyyl. napsautt.</a:t>
            </a:r>
          </a:p>
        </p:txBody>
      </p:sp>
      <p:sp>
        <p:nvSpPr>
          <p:cNvPr id="3" name="Text Placeholder 2">
            <a:extLst>
              <a:ext uri="{FF2B5EF4-FFF2-40B4-BE49-F238E27FC236}">
                <a16:creationId xmlns:a16="http://schemas.microsoft.com/office/drawing/2014/main" id="{F8F58EF0-5CC6-4362-996D-AE27B9C25A25}"/>
              </a:ext>
            </a:extLst>
          </p:cNvPr>
          <p:cNvSpPr>
            <a:spLocks noGrp="1"/>
          </p:cNvSpPr>
          <p:nvPr>
            <p:ph type="body" idx="1"/>
          </p:nvPr>
        </p:nvSpPr>
        <p:spPr>
          <a:xfrm>
            <a:off x="838200" y="1892808"/>
            <a:ext cx="10515600" cy="3639312"/>
          </a:xfrm>
          <a:prstGeom prst="rect">
            <a:avLst/>
          </a:prstGeom>
        </p:spPr>
        <p:txBody>
          <a:bodyPr vert="horz" lIns="0" tIns="0" rIns="0" bIns="0" rtlCol="0">
            <a:no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pic>
        <p:nvPicPr>
          <p:cNvPr id="6" name="Kuva 8">
            <a:extLst>
              <a:ext uri="{FF2B5EF4-FFF2-40B4-BE49-F238E27FC236}">
                <a16:creationId xmlns:a16="http://schemas.microsoft.com/office/drawing/2014/main" id="{F8302C0B-8009-7A4B-8E80-086E806BB1A9}"/>
              </a:ext>
              <a:ext uri="{C183D7F6-B498-43B3-948B-1728B52AA6E4}">
                <adec:decorative xmlns:adec="http://schemas.microsoft.com/office/drawing/2017/decorative" val="1"/>
              </a:ext>
            </a:extLst>
          </p:cNvPr>
          <p:cNvPicPr>
            <a:picLocks noChangeAspect="1"/>
          </p:cNvPicPr>
          <p:nvPr userDrawn="1"/>
        </p:nvPicPr>
        <p:blipFill>
          <a:blip r:embed="rId16"/>
          <a:stretch>
            <a:fillRect/>
          </a:stretch>
        </p:blipFill>
        <p:spPr>
          <a:xfrm>
            <a:off x="9343697" y="5894173"/>
            <a:ext cx="2848303" cy="919389"/>
          </a:xfrm>
          <a:prstGeom prst="rect">
            <a:avLst/>
          </a:prstGeom>
        </p:spPr>
      </p:pic>
      <p:sp>
        <p:nvSpPr>
          <p:cNvPr id="8" name="Tekstiruutu 18">
            <a:extLst>
              <a:ext uri="{FF2B5EF4-FFF2-40B4-BE49-F238E27FC236}">
                <a16:creationId xmlns:a16="http://schemas.microsoft.com/office/drawing/2014/main" id="{3B4F48B9-42BE-EE4B-AECF-066D7BD77D75}"/>
              </a:ext>
            </a:extLst>
          </p:cNvPr>
          <p:cNvSpPr txBox="1"/>
          <p:nvPr userDrawn="1"/>
        </p:nvSpPr>
        <p:spPr>
          <a:xfrm>
            <a:off x="2753497" y="6191420"/>
            <a:ext cx="6685005" cy="369332"/>
          </a:xfrm>
          <a:prstGeom prst="rect">
            <a:avLst/>
          </a:prstGeom>
          <a:noFill/>
        </p:spPr>
        <p:txBody>
          <a:bodyPr wrap="square" rtlCol="0">
            <a:spAutoFit/>
          </a:bodyPr>
          <a:lstStyle/>
          <a:p>
            <a:pPr algn="ctr"/>
            <a:r>
              <a:rPr lang="fi-FI" dirty="0">
                <a:solidFill>
                  <a:schemeClr val="bg1"/>
                </a:solidFill>
                <a:latin typeface="Tahoma" panose="020B0604030504040204" pitchFamily="34" charset="0"/>
                <a:ea typeface="Tahoma" panose="020B0604030504040204" pitchFamily="34" charset="0"/>
                <a:cs typeface="Tahoma" panose="020B0604030504040204" pitchFamily="34" charset="0"/>
              </a:rPr>
              <a:t>Innovation and skills in Finland 2021–2027</a:t>
            </a:r>
          </a:p>
        </p:txBody>
      </p:sp>
      <p:pic>
        <p:nvPicPr>
          <p:cNvPr id="9" name="Kuva 8">
            <a:extLst>
              <a:ext uri="{FF2B5EF4-FFF2-40B4-BE49-F238E27FC236}">
                <a16:creationId xmlns:a16="http://schemas.microsoft.com/office/drawing/2014/main" id="{9E9B2820-2683-694F-A2C1-BEB3041F5080}"/>
              </a:ext>
              <a:ext uri="{C183D7F6-B498-43B3-948B-1728B52AA6E4}">
                <adec:decorative xmlns:adec="http://schemas.microsoft.com/office/drawing/2017/decorative" val="1"/>
              </a:ext>
            </a:extLst>
          </p:cNvPr>
          <p:cNvPicPr>
            <a:picLocks noChangeAspect="1"/>
          </p:cNvPicPr>
          <p:nvPr userDrawn="1"/>
        </p:nvPicPr>
        <p:blipFill>
          <a:blip r:embed="rId17"/>
          <a:stretch>
            <a:fillRect/>
          </a:stretch>
        </p:blipFill>
        <p:spPr>
          <a:xfrm>
            <a:off x="125200" y="6041233"/>
            <a:ext cx="3154028" cy="661727"/>
          </a:xfrm>
          <a:prstGeom prst="rect">
            <a:avLst/>
          </a:prstGeom>
        </p:spPr>
      </p:pic>
    </p:spTree>
    <p:extLst>
      <p:ext uri="{BB962C8B-B14F-4D97-AF65-F5344CB8AC3E}">
        <p14:creationId xmlns:p14="http://schemas.microsoft.com/office/powerpoint/2010/main" val="4203154310"/>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7" r:id="rId3"/>
    <p:sldLayoutId id="2147483650" r:id="rId4"/>
    <p:sldLayoutId id="2147483662" r:id="rId5"/>
    <p:sldLayoutId id="2147483664" r:id="rId6"/>
    <p:sldLayoutId id="2147483665" r:id="rId7"/>
    <p:sldLayoutId id="2147483666" r:id="rId8"/>
    <p:sldLayoutId id="2147483668" r:id="rId9"/>
    <p:sldLayoutId id="2147483669" r:id="rId10"/>
    <p:sldLayoutId id="2147483670" r:id="rId11"/>
    <p:sldLayoutId id="2147483651" r:id="rId12"/>
    <p:sldLayoutId id="2147483654" r:id="rId13"/>
    <p:sldLayoutId id="2147483655" r:id="rId14"/>
  </p:sldLayoutIdLst>
  <p:hf sldNum="0" hdr="0" ftr="0" dt="0"/>
  <p:txStyles>
    <p:titleStyle>
      <a:lvl1pPr algn="l" defTabSz="914400" rtl="0" eaLnBrk="1" latinLnBrk="0" hangingPunct="1">
        <a:lnSpc>
          <a:spcPct val="90000"/>
        </a:lnSpc>
        <a:spcBef>
          <a:spcPct val="0"/>
        </a:spcBef>
        <a:buNone/>
        <a:defRPr sz="4000" b="1" kern="1200">
          <a:solidFill>
            <a:srgbClr val="195C98"/>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System Font Regular"/>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Suorakulmio 12">
            <a:extLst>
              <a:ext uri="{FF2B5EF4-FFF2-40B4-BE49-F238E27FC236}">
                <a16:creationId xmlns:a16="http://schemas.microsoft.com/office/drawing/2014/main" id="{D1E499DF-39A6-429A-A8B5-51C710E9F188}"/>
              </a:ext>
              <a:ext uri="{C183D7F6-B498-43B3-948B-1728B52AA6E4}">
                <adec:decorative xmlns:adec="http://schemas.microsoft.com/office/drawing/2017/decorative" val="1"/>
              </a:ext>
            </a:extLst>
          </p:cNvPr>
          <p:cNvSpPr/>
          <p:nvPr userDrawn="1"/>
        </p:nvSpPr>
        <p:spPr>
          <a:xfrm>
            <a:off x="0" y="5894173"/>
            <a:ext cx="12192000" cy="9638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 name="Title Placeholder 1">
            <a:extLst>
              <a:ext uri="{FF2B5EF4-FFF2-40B4-BE49-F238E27FC236}">
                <a16:creationId xmlns:a16="http://schemas.microsoft.com/office/drawing/2014/main" id="{102BCEDC-5BF0-4641-B029-97A0073B2CA6}"/>
              </a:ext>
            </a:extLst>
          </p:cNvPr>
          <p:cNvSpPr>
            <a:spLocks noGrp="1"/>
          </p:cNvSpPr>
          <p:nvPr>
            <p:ph type="title"/>
          </p:nvPr>
        </p:nvSpPr>
        <p:spPr>
          <a:xfrm>
            <a:off x="838200" y="365125"/>
            <a:ext cx="10515600" cy="1033907"/>
          </a:xfrm>
          <a:prstGeom prst="rect">
            <a:avLst/>
          </a:prstGeom>
        </p:spPr>
        <p:txBody>
          <a:bodyPr vert="horz" lIns="0" tIns="0" rIns="0" bIns="0" rtlCol="0" anchor="b" anchorCtr="0">
            <a:noAutofit/>
          </a:bodyPr>
          <a:lstStyle/>
          <a:p>
            <a:r>
              <a:rPr lang="fi-FI" noProof="0"/>
              <a:t>Muokkaa ots. perustyyl. napsautt.</a:t>
            </a:r>
            <a:endParaRPr lang="en-GB" noProof="0"/>
          </a:p>
        </p:txBody>
      </p:sp>
      <p:sp>
        <p:nvSpPr>
          <p:cNvPr id="3" name="Text Placeholder 2">
            <a:extLst>
              <a:ext uri="{FF2B5EF4-FFF2-40B4-BE49-F238E27FC236}">
                <a16:creationId xmlns:a16="http://schemas.microsoft.com/office/drawing/2014/main" id="{F8F58EF0-5CC6-4362-996D-AE27B9C25A25}"/>
              </a:ext>
            </a:extLst>
          </p:cNvPr>
          <p:cNvSpPr>
            <a:spLocks noGrp="1"/>
          </p:cNvSpPr>
          <p:nvPr>
            <p:ph type="body" idx="1"/>
          </p:nvPr>
        </p:nvSpPr>
        <p:spPr>
          <a:xfrm>
            <a:off x="838200" y="1892808"/>
            <a:ext cx="10515600" cy="3639312"/>
          </a:xfrm>
          <a:prstGeom prst="rect">
            <a:avLst/>
          </a:prstGeom>
        </p:spPr>
        <p:txBody>
          <a:bodyPr vert="horz" lIns="0" tIns="0" rIns="0" bIns="0" rtlCol="0">
            <a:no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en-GB" noProof="0"/>
          </a:p>
        </p:txBody>
      </p:sp>
      <p:pic>
        <p:nvPicPr>
          <p:cNvPr id="7" name="Kuva 7">
            <a:extLst>
              <a:ext uri="{FF2B5EF4-FFF2-40B4-BE49-F238E27FC236}">
                <a16:creationId xmlns:a16="http://schemas.microsoft.com/office/drawing/2014/main" id="{DADDB7A7-630E-D84E-B21A-E5E885F647B0}"/>
              </a:ext>
            </a:extLst>
          </p:cNvPr>
          <p:cNvPicPr>
            <a:picLocks noChangeAspect="1"/>
          </p:cNvPicPr>
          <p:nvPr userDrawn="1"/>
        </p:nvPicPr>
        <p:blipFill>
          <a:blip r:embed="rId16"/>
          <a:stretch>
            <a:fillRect/>
          </a:stretch>
        </p:blipFill>
        <p:spPr>
          <a:xfrm>
            <a:off x="9343697" y="5894173"/>
            <a:ext cx="2848303" cy="919389"/>
          </a:xfrm>
          <a:prstGeom prst="rect">
            <a:avLst/>
          </a:prstGeom>
        </p:spPr>
      </p:pic>
      <p:pic>
        <p:nvPicPr>
          <p:cNvPr id="9" name="Kuva 7">
            <a:extLst>
              <a:ext uri="{FF2B5EF4-FFF2-40B4-BE49-F238E27FC236}">
                <a16:creationId xmlns:a16="http://schemas.microsoft.com/office/drawing/2014/main" id="{33549B36-1069-334A-A6A8-D585EFCC38D5}"/>
              </a:ext>
              <a:ext uri="{C183D7F6-B498-43B3-948B-1728B52AA6E4}">
                <adec:decorative xmlns:adec="http://schemas.microsoft.com/office/drawing/2017/decorative" val="1"/>
              </a:ext>
            </a:extLst>
          </p:cNvPr>
          <p:cNvPicPr>
            <a:picLocks noChangeAspect="1"/>
          </p:cNvPicPr>
          <p:nvPr userDrawn="1"/>
        </p:nvPicPr>
        <p:blipFill>
          <a:blip r:embed="rId17"/>
          <a:stretch>
            <a:fillRect/>
          </a:stretch>
        </p:blipFill>
        <p:spPr>
          <a:xfrm>
            <a:off x="125200" y="6041233"/>
            <a:ext cx="3154028" cy="661727"/>
          </a:xfrm>
          <a:prstGeom prst="rect">
            <a:avLst/>
          </a:prstGeom>
        </p:spPr>
      </p:pic>
    </p:spTree>
    <p:extLst>
      <p:ext uri="{BB962C8B-B14F-4D97-AF65-F5344CB8AC3E}">
        <p14:creationId xmlns:p14="http://schemas.microsoft.com/office/powerpoint/2010/main" val="59625968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Lst>
  <p:hf sldNum="0" hdr="0" ftr="0" dt="0"/>
  <p:txStyles>
    <p:titleStyle>
      <a:lvl1pPr algn="l" defTabSz="914400" rtl="0" eaLnBrk="1" latinLnBrk="0" hangingPunct="1">
        <a:lnSpc>
          <a:spcPct val="90000"/>
        </a:lnSpc>
        <a:spcBef>
          <a:spcPct val="0"/>
        </a:spcBef>
        <a:buNone/>
        <a:defRPr sz="40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System Font Regular"/>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32.xml.rels><?xml version="1.0" encoding="UTF-8" standalone="yes"?>
<Relationships xmlns="http://schemas.openxmlformats.org/package/2006/relationships"><Relationship Id="rId8" Type="http://schemas.openxmlformats.org/officeDocument/2006/relationships/hyperlink" Target="https://mieli.fi/vahvista-mielenterveyttasi/ihmissuhteet-ja-vuorovaikutus/vuorovaikutustaitoja-voi-oppia/" TargetMode="External"/><Relationship Id="rId13" Type="http://schemas.openxmlformats.org/officeDocument/2006/relationships/hyperlink" Target="https://www.terveyskirjasto.fi/lnv00007" TargetMode="External"/><Relationship Id="rId3" Type="http://schemas.openxmlformats.org/officeDocument/2006/relationships/hyperlink" Target="https://ehyt.fi/wp-content/uploads/2020/06/Ryhmailmio_opas_verkko.pdf" TargetMode="External"/><Relationship Id="rId7" Type="http://schemas.openxmlformats.org/officeDocument/2006/relationships/hyperlink" Target="https://mieli.fi/vahvista-mielenterveyttasi/itsetuntemus-ja-itsetunto/" TargetMode="External"/><Relationship Id="rId12" Type="http://schemas.openxmlformats.org/officeDocument/2006/relationships/hyperlink" Target="https://www.terveyskyla.fi/kuntoutumistalo/kuntoutujalle/oma-hyvinvointi/opas-omien-voimavarojen-tunnistamiseen-ja-vahvistamiseen/mista-on-kyse-kun-puhutaan-voimavaroista"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hyperlink" Target="https://www.mahis.info/wp-content/uploads/2021/02/Mahis-harjoituspankki.pdf" TargetMode="External"/><Relationship Id="rId11" Type="http://schemas.openxmlformats.org/officeDocument/2006/relationships/hyperlink" Target="https://sosped.fi/wp-content/uploads/2019/03/Minun-Kulttuuripajani_sosped.pdf" TargetMode="External"/><Relationship Id="rId5" Type="http://schemas.openxmlformats.org/officeDocument/2006/relationships/hyperlink" Target="https://heta-liitto.fi/tietopankki/konfliktien_ennaltaehkaisy/" TargetMode="External"/><Relationship Id="rId10" Type="http://schemas.openxmlformats.org/officeDocument/2006/relationships/hyperlink" Target="https://dialogi.diak.fi/2024/03/27/voimavarakeskeisyyden-hyodyntaminen-sosiaalityossa/" TargetMode="External"/><Relationship Id="rId4" Type="http://schemas.openxmlformats.org/officeDocument/2006/relationships/hyperlink" Target="https://www.oph.fi/fi/oppimateriaali/mun-elama/sosiaaliset-taidot/vuorovaikutus" TargetMode="External"/><Relationship Id="rId9" Type="http://schemas.openxmlformats.org/officeDocument/2006/relationships/hyperlink" Target="https://www.hyvakysymys.fi/kurssi/et/sosiaaliset-taido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69F52-D099-4F59-B334-EDEB5AD1ACE8}"/>
              </a:ext>
            </a:extLst>
          </p:cNvPr>
          <p:cNvSpPr>
            <a:spLocks noGrp="1"/>
          </p:cNvSpPr>
          <p:nvPr>
            <p:ph type="ctrTitle"/>
          </p:nvPr>
        </p:nvSpPr>
        <p:spPr/>
        <p:txBody>
          <a:bodyPr/>
          <a:lstStyle/>
          <a:p>
            <a:r>
              <a:rPr lang="en-GB" noProof="0" dirty="0"/>
              <a:t>Peer counsellor training</a:t>
            </a:r>
          </a:p>
        </p:txBody>
      </p:sp>
      <p:sp>
        <p:nvSpPr>
          <p:cNvPr id="6" name="Text Placeholder 5">
            <a:extLst>
              <a:ext uri="{FF2B5EF4-FFF2-40B4-BE49-F238E27FC236}">
                <a16:creationId xmlns:a16="http://schemas.microsoft.com/office/drawing/2014/main" id="{047FED1F-B686-D943-B183-9BC6C37EA7AE}"/>
              </a:ext>
            </a:extLst>
          </p:cNvPr>
          <p:cNvSpPr>
            <a:spLocks noGrp="1"/>
          </p:cNvSpPr>
          <p:nvPr>
            <p:ph type="body" idx="13"/>
          </p:nvPr>
        </p:nvSpPr>
        <p:spPr/>
        <p:txBody>
          <a:bodyPr/>
          <a:lstStyle/>
          <a:p>
            <a:r>
              <a:rPr lang="fi-FI" b="0" i="0" dirty="0">
                <a:solidFill>
                  <a:srgbClr val="000000"/>
                </a:solidFill>
                <a:effectLst/>
                <a:latin typeface="WordVisi_MSFontService"/>
              </a:rPr>
              <a:t>1.6.2024 – </a:t>
            </a:r>
            <a:r>
              <a:rPr lang="fi-FI" dirty="0">
                <a:solidFill>
                  <a:srgbClr val="000000"/>
                </a:solidFill>
                <a:latin typeface="WordVisi_MSFontService"/>
              </a:rPr>
              <a:t>30.11.2026</a:t>
            </a:r>
            <a:endParaRPr lang="fi-FI" dirty="0">
              <a:solidFill>
                <a:srgbClr val="000000"/>
              </a:solidFill>
              <a:latin typeface="Tahoma"/>
              <a:ea typeface="Tahoma"/>
              <a:cs typeface="Tahoma"/>
            </a:endParaRPr>
          </a:p>
        </p:txBody>
      </p:sp>
      <p:sp>
        <p:nvSpPr>
          <p:cNvPr id="3" name="Subtitle 2">
            <a:extLst>
              <a:ext uri="{FF2B5EF4-FFF2-40B4-BE49-F238E27FC236}">
                <a16:creationId xmlns:a16="http://schemas.microsoft.com/office/drawing/2014/main" id="{8649CE0E-B4B2-4351-A091-4E35FD6401CE}"/>
              </a:ext>
            </a:extLst>
          </p:cNvPr>
          <p:cNvSpPr>
            <a:spLocks noGrp="1"/>
          </p:cNvSpPr>
          <p:nvPr>
            <p:ph type="subTitle" idx="1"/>
          </p:nvPr>
        </p:nvSpPr>
        <p:spPr/>
        <p:txBody>
          <a:bodyPr/>
          <a:lstStyle/>
          <a:p>
            <a:r>
              <a:rPr lang="en-US" noProof="0" dirty="0"/>
              <a:t>Common Steps to Inclusion and Partnership project</a:t>
            </a:r>
            <a:endParaRPr lang="en-GB" noProof="0" dirty="0"/>
          </a:p>
        </p:txBody>
      </p:sp>
    </p:spTree>
    <p:extLst>
      <p:ext uri="{BB962C8B-B14F-4D97-AF65-F5344CB8AC3E}">
        <p14:creationId xmlns:p14="http://schemas.microsoft.com/office/powerpoint/2010/main" val="2689806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B716F9A-78A6-6E5D-29D6-CEC39BD0F64D}"/>
              </a:ext>
            </a:extLst>
          </p:cNvPr>
          <p:cNvSpPr>
            <a:spLocks noGrp="1"/>
          </p:cNvSpPr>
          <p:nvPr>
            <p:ph type="title"/>
          </p:nvPr>
        </p:nvSpPr>
        <p:spPr/>
        <p:txBody>
          <a:bodyPr/>
          <a:lstStyle/>
          <a:p>
            <a:r>
              <a:rPr lang="fi-FI" dirty="0" err="1"/>
              <a:t>Name</a:t>
            </a:r>
            <a:r>
              <a:rPr lang="fi-FI" dirty="0"/>
              <a:t> and logo</a:t>
            </a:r>
          </a:p>
        </p:txBody>
      </p:sp>
      <p:sp>
        <p:nvSpPr>
          <p:cNvPr id="3" name="Sisällön paikkamerkki 2">
            <a:extLst>
              <a:ext uri="{FF2B5EF4-FFF2-40B4-BE49-F238E27FC236}">
                <a16:creationId xmlns:a16="http://schemas.microsoft.com/office/drawing/2014/main" id="{DC8C833C-E1BF-F526-67AF-43E6FDDF7943}"/>
              </a:ext>
            </a:extLst>
          </p:cNvPr>
          <p:cNvSpPr>
            <a:spLocks noGrp="1"/>
          </p:cNvSpPr>
          <p:nvPr>
            <p:ph idx="1"/>
          </p:nvPr>
        </p:nvSpPr>
        <p:spPr/>
        <p:txBody>
          <a:bodyPr/>
          <a:lstStyle/>
          <a:p>
            <a:r>
              <a:rPr lang="en-US" dirty="0"/>
              <a:t>The group gathers around the same table.</a:t>
            </a:r>
          </a:p>
          <a:p>
            <a:r>
              <a:rPr lang="en-US" dirty="0"/>
              <a:t>The task is to come up with a name for the group and design a logo for it by drawing.</a:t>
            </a:r>
          </a:p>
          <a:p>
            <a:r>
              <a:rPr lang="en-US" dirty="0"/>
              <a:t>All members of the group take part in the drawing.</a:t>
            </a:r>
          </a:p>
          <a:p>
            <a:r>
              <a:rPr lang="en-US" dirty="0"/>
              <a:t>Finally, presentation of the results.</a:t>
            </a:r>
          </a:p>
          <a:p>
            <a:pPr marL="0" indent="0">
              <a:buNone/>
            </a:pPr>
            <a:endParaRPr lang="en-US" dirty="0"/>
          </a:p>
          <a:p>
            <a:pPr marL="0" indent="0">
              <a:buNone/>
            </a:pPr>
            <a:r>
              <a:rPr lang="fi-FI" sz="2400" dirty="0">
                <a:ea typeface="Tahoma"/>
                <a:cs typeface="Tahoma"/>
              </a:rPr>
              <a:t>(Mahis 2021, 17.)</a:t>
            </a:r>
          </a:p>
          <a:p>
            <a:pPr marL="0" indent="0">
              <a:buNone/>
            </a:pPr>
            <a:endParaRPr lang="fi-FI" dirty="0"/>
          </a:p>
        </p:txBody>
      </p:sp>
    </p:spTree>
    <p:extLst>
      <p:ext uri="{BB962C8B-B14F-4D97-AF65-F5344CB8AC3E}">
        <p14:creationId xmlns:p14="http://schemas.microsoft.com/office/powerpoint/2010/main" val="3657164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58F68BD-C95E-43F6-DFB3-8D7BB2048D2F}"/>
              </a:ext>
            </a:extLst>
          </p:cNvPr>
          <p:cNvSpPr>
            <a:spLocks noGrp="1"/>
          </p:cNvSpPr>
          <p:nvPr>
            <p:ph type="title"/>
          </p:nvPr>
        </p:nvSpPr>
        <p:spPr/>
        <p:txBody>
          <a:bodyPr/>
          <a:lstStyle/>
          <a:p>
            <a:pPr algn="ctr"/>
            <a:r>
              <a:rPr lang="fi-FI" dirty="0" err="1"/>
              <a:t>Interaction</a:t>
            </a:r>
            <a:r>
              <a:rPr lang="fi-FI" dirty="0"/>
              <a:t> and </a:t>
            </a:r>
            <a:r>
              <a:rPr lang="fi-FI" dirty="0" err="1"/>
              <a:t>social</a:t>
            </a:r>
            <a:r>
              <a:rPr lang="fi-FI" dirty="0"/>
              <a:t> </a:t>
            </a:r>
            <a:r>
              <a:rPr lang="fi-FI" dirty="0" err="1"/>
              <a:t>skills</a:t>
            </a:r>
            <a:endParaRPr lang="fi-FI" dirty="0"/>
          </a:p>
        </p:txBody>
      </p:sp>
      <p:pic>
        <p:nvPicPr>
          <p:cNvPr id="4" name="Sisällön paikkamerkki 3">
            <a:extLst>
              <a:ext uri="{FF2B5EF4-FFF2-40B4-BE49-F238E27FC236}">
                <a16:creationId xmlns:a16="http://schemas.microsoft.com/office/drawing/2014/main" id="{A45387A3-DE18-2641-81B6-584DC114577D}"/>
              </a:ext>
            </a:extLst>
          </p:cNvPr>
          <p:cNvPicPr>
            <a:picLocks noGrp="1" noChangeAspect="1"/>
          </p:cNvPicPr>
          <p:nvPr>
            <p:ph idx="1"/>
          </p:nvPr>
        </p:nvPicPr>
        <p:blipFill>
          <a:blip r:embed="rId2"/>
          <a:stretch>
            <a:fillRect/>
          </a:stretch>
        </p:blipFill>
        <p:spPr>
          <a:xfrm>
            <a:off x="2784185" y="1892300"/>
            <a:ext cx="5467929" cy="3640138"/>
          </a:xfrm>
          <a:prstGeom prst="rect">
            <a:avLst/>
          </a:prstGeom>
        </p:spPr>
      </p:pic>
    </p:spTree>
    <p:extLst>
      <p:ext uri="{BB962C8B-B14F-4D97-AF65-F5344CB8AC3E}">
        <p14:creationId xmlns:p14="http://schemas.microsoft.com/office/powerpoint/2010/main" val="1620931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D071587-18F1-552B-70C4-99A5461E5431}"/>
              </a:ext>
            </a:extLst>
          </p:cNvPr>
          <p:cNvSpPr>
            <a:spLocks noGrp="1"/>
          </p:cNvSpPr>
          <p:nvPr>
            <p:ph type="title"/>
          </p:nvPr>
        </p:nvSpPr>
        <p:spPr/>
        <p:txBody>
          <a:bodyPr/>
          <a:lstStyle/>
          <a:p>
            <a:r>
              <a:rPr lang="fi-FI" dirty="0" err="1"/>
              <a:t>Interaction</a:t>
            </a:r>
            <a:r>
              <a:rPr lang="fi-FI" dirty="0"/>
              <a:t> </a:t>
            </a:r>
            <a:r>
              <a:rPr lang="fi-FI" dirty="0" err="1"/>
              <a:t>skills</a:t>
            </a:r>
            <a:endParaRPr lang="fi-FI" dirty="0"/>
          </a:p>
        </p:txBody>
      </p:sp>
      <p:sp>
        <p:nvSpPr>
          <p:cNvPr id="3" name="Sisällön paikkamerkki 2">
            <a:extLst>
              <a:ext uri="{FF2B5EF4-FFF2-40B4-BE49-F238E27FC236}">
                <a16:creationId xmlns:a16="http://schemas.microsoft.com/office/drawing/2014/main" id="{84D3DAD3-101F-9FB0-AB93-093709E24117}"/>
              </a:ext>
            </a:extLst>
          </p:cNvPr>
          <p:cNvSpPr>
            <a:spLocks noGrp="1"/>
          </p:cNvSpPr>
          <p:nvPr>
            <p:ph idx="1"/>
          </p:nvPr>
        </p:nvSpPr>
        <p:spPr>
          <a:xfrm>
            <a:off x="838200" y="1609344"/>
            <a:ext cx="9360000" cy="3639312"/>
          </a:xfrm>
        </p:spPr>
        <p:txBody>
          <a:bodyPr/>
          <a:lstStyle/>
          <a:p>
            <a:pPr marL="0" indent="0">
              <a:buNone/>
            </a:pPr>
            <a:r>
              <a:rPr lang="en-US" sz="1600" dirty="0"/>
              <a:t>Interpersonal skills are the ability and willingness to:</a:t>
            </a:r>
          </a:p>
          <a:p>
            <a:r>
              <a:rPr lang="en-US" sz="1600" dirty="0"/>
              <a:t>to exchange opinions, ideas, experiences, or actions with others</a:t>
            </a:r>
          </a:p>
          <a:p>
            <a:r>
              <a:rPr lang="en-US" sz="1600" dirty="0"/>
              <a:t>interact with others</a:t>
            </a:r>
          </a:p>
          <a:p>
            <a:pPr marL="0" indent="0">
              <a:buNone/>
            </a:pPr>
            <a:r>
              <a:rPr lang="en-US" sz="1600" dirty="0"/>
              <a:t>Reciprocity is central to interaction skills. Interactants contribute to a shared conversation or event.</a:t>
            </a:r>
          </a:p>
          <a:p>
            <a:pPr marL="0" indent="0">
              <a:buNone/>
            </a:pPr>
            <a:r>
              <a:rPr lang="en-US" sz="1600" dirty="0"/>
              <a:t>Positive and constructive interaction involves:</a:t>
            </a:r>
          </a:p>
          <a:p>
            <a:r>
              <a:rPr lang="en-US" sz="1600" dirty="0"/>
              <a:t>Listening and being present</a:t>
            </a:r>
          </a:p>
          <a:p>
            <a:r>
              <a:rPr lang="en-US" sz="1600" dirty="0"/>
              <a:t>Support and compassion</a:t>
            </a:r>
          </a:p>
          <a:p>
            <a:r>
              <a:rPr lang="en-US" sz="1600" dirty="0"/>
              <a:t>Encouragement</a:t>
            </a:r>
          </a:p>
          <a:p>
            <a:r>
              <a:rPr lang="en-US" sz="1600" dirty="0"/>
              <a:t>Feedback that starts and ends on a positive note</a:t>
            </a:r>
          </a:p>
          <a:p>
            <a:pPr marL="0" indent="0">
              <a:buNone/>
            </a:pPr>
            <a:r>
              <a:rPr lang="en-US" sz="1600" dirty="0"/>
              <a:t>Encouraging and positive interactions with yourself are also needed.</a:t>
            </a:r>
          </a:p>
          <a:p>
            <a:pPr marL="0" indent="0">
              <a:buNone/>
            </a:pPr>
            <a:r>
              <a:rPr lang="fi-FI" sz="1600" dirty="0">
                <a:ea typeface="Tahoma"/>
                <a:cs typeface="Tahoma"/>
              </a:rPr>
              <a:t>(Mieli 2022.)</a:t>
            </a:r>
          </a:p>
          <a:p>
            <a:pPr marL="0" indent="0">
              <a:buNone/>
            </a:pPr>
            <a:endParaRPr lang="fi-FI" sz="1600" dirty="0"/>
          </a:p>
        </p:txBody>
      </p:sp>
    </p:spTree>
    <p:extLst>
      <p:ext uri="{BB962C8B-B14F-4D97-AF65-F5344CB8AC3E}">
        <p14:creationId xmlns:p14="http://schemas.microsoft.com/office/powerpoint/2010/main" val="1734049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5B34F-7D0D-E4BB-72EF-560E3A99FC02}"/>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424FE63C-6AFD-9CAB-6561-30C5B588DAC0}"/>
              </a:ext>
            </a:extLst>
          </p:cNvPr>
          <p:cNvSpPr>
            <a:spLocks noGrp="1"/>
          </p:cNvSpPr>
          <p:nvPr>
            <p:ph type="title"/>
          </p:nvPr>
        </p:nvSpPr>
        <p:spPr/>
        <p:txBody>
          <a:bodyPr/>
          <a:lstStyle/>
          <a:p>
            <a:r>
              <a:rPr lang="fi-FI" dirty="0" err="1"/>
              <a:t>Interaction</a:t>
            </a:r>
            <a:r>
              <a:rPr lang="fi-FI" dirty="0"/>
              <a:t> </a:t>
            </a:r>
            <a:r>
              <a:rPr lang="fi-FI" dirty="0" err="1"/>
              <a:t>skills</a:t>
            </a:r>
            <a:endParaRPr lang="fi-FI" dirty="0"/>
          </a:p>
        </p:txBody>
      </p:sp>
      <p:sp>
        <p:nvSpPr>
          <p:cNvPr id="3" name="Sisällön paikkamerkki 2">
            <a:extLst>
              <a:ext uri="{FF2B5EF4-FFF2-40B4-BE49-F238E27FC236}">
                <a16:creationId xmlns:a16="http://schemas.microsoft.com/office/drawing/2014/main" id="{27407D0E-FD52-6F80-624E-E56D79E9B36D}"/>
              </a:ext>
            </a:extLst>
          </p:cNvPr>
          <p:cNvSpPr>
            <a:spLocks noGrp="1"/>
          </p:cNvSpPr>
          <p:nvPr>
            <p:ph idx="1"/>
          </p:nvPr>
        </p:nvSpPr>
        <p:spPr>
          <a:xfrm>
            <a:off x="838200" y="1609344"/>
            <a:ext cx="9360000" cy="3639312"/>
          </a:xfrm>
        </p:spPr>
        <p:txBody>
          <a:bodyPr/>
          <a:lstStyle/>
          <a:p>
            <a:pPr marL="0" indent="0">
              <a:buNone/>
            </a:pPr>
            <a:r>
              <a:rPr lang="en-US" sz="1600" dirty="0"/>
              <a:t>The ability to </a:t>
            </a:r>
            <a:r>
              <a:rPr lang="en-US" sz="1600" dirty="0" err="1"/>
              <a:t>empathise</a:t>
            </a:r>
            <a:r>
              <a:rPr lang="en-US" sz="1600" dirty="0"/>
              <a:t> with another person's states of mind and feelings, and to see things from another person's point of view, is called empathy. Empathy is part of social skills and is needed in all relationships and interactions. Empathy is the ability to </a:t>
            </a:r>
            <a:r>
              <a:rPr lang="en-US" sz="1600" dirty="0" err="1"/>
              <a:t>recognise</a:t>
            </a:r>
            <a:r>
              <a:rPr lang="en-US" sz="1600" dirty="0"/>
              <a:t>, attend to and respond to other people's needs, feelings, goals and messages.  Empathy also helps to understand non-verbal and physical messages, facial expressions and gestures. (Mieli 2022.)</a:t>
            </a:r>
          </a:p>
          <a:p>
            <a:pPr marL="0" indent="0">
              <a:buNone/>
            </a:pPr>
            <a:r>
              <a:rPr lang="en-US" sz="1600" dirty="0"/>
              <a:t>Respect for others and the ability to </a:t>
            </a:r>
            <a:r>
              <a:rPr lang="en-US" sz="1600" dirty="0" err="1"/>
              <a:t>empathise</a:t>
            </a:r>
            <a:r>
              <a:rPr lang="en-US" sz="1600" dirty="0"/>
              <a:t> with others help you interact. Interaction can also be learned by </a:t>
            </a:r>
            <a:r>
              <a:rPr lang="en-US" sz="1600" dirty="0" err="1"/>
              <a:t>practising</a:t>
            </a:r>
            <a:r>
              <a:rPr lang="en-US" sz="1600" dirty="0"/>
              <a:t> it. Listening is also a key part of interaction. (Helenius etc. 2017.)</a:t>
            </a:r>
          </a:p>
          <a:p>
            <a:pPr marL="0" indent="0">
              <a:buNone/>
            </a:pPr>
            <a:r>
              <a:rPr lang="en-US" sz="1600" dirty="0"/>
              <a:t>In a group, several people are interpreting at the same time, so it can be perceived as a more challenging way of working than one-to-one. The success of the group requires a willingness to work together. Finding your own tasks and roles is key to the functioning of the group. You need to value yourself and others and feel accepted as yourself. (Helenius etc. 2017.)</a:t>
            </a:r>
          </a:p>
          <a:p>
            <a:pPr marL="0" indent="0">
              <a:buNone/>
            </a:pPr>
            <a:endParaRPr lang="en-US" sz="1600" dirty="0"/>
          </a:p>
          <a:p>
            <a:pPr marL="0" indent="0">
              <a:buNone/>
            </a:pPr>
            <a:endParaRPr lang="en-US" sz="1600" dirty="0"/>
          </a:p>
          <a:p>
            <a:pPr marL="0" indent="0">
              <a:buNone/>
            </a:pPr>
            <a:endParaRPr lang="en-US" sz="1600" dirty="0"/>
          </a:p>
          <a:p>
            <a:pPr marL="0" indent="0">
              <a:buNone/>
            </a:pPr>
            <a:endParaRPr lang="fi-FI" sz="1600" dirty="0"/>
          </a:p>
        </p:txBody>
      </p:sp>
    </p:spTree>
    <p:extLst>
      <p:ext uri="{BB962C8B-B14F-4D97-AF65-F5344CB8AC3E}">
        <p14:creationId xmlns:p14="http://schemas.microsoft.com/office/powerpoint/2010/main" val="352584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3BE30-EF51-3A18-5FB7-B3657FCEFF63}"/>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52027802-E647-6D22-3932-411CB6918981}"/>
              </a:ext>
            </a:extLst>
          </p:cNvPr>
          <p:cNvSpPr>
            <a:spLocks noGrp="1"/>
          </p:cNvSpPr>
          <p:nvPr>
            <p:ph type="title"/>
          </p:nvPr>
        </p:nvSpPr>
        <p:spPr/>
        <p:txBody>
          <a:bodyPr/>
          <a:lstStyle/>
          <a:p>
            <a:r>
              <a:rPr lang="fi-FI" dirty="0" err="1"/>
              <a:t>Conflicts</a:t>
            </a:r>
            <a:r>
              <a:rPr lang="fi-FI" dirty="0"/>
              <a:t> in </a:t>
            </a:r>
            <a:r>
              <a:rPr lang="fi-FI" dirty="0" err="1"/>
              <a:t>interaction</a:t>
            </a:r>
            <a:r>
              <a:rPr lang="fi-FI" dirty="0"/>
              <a:t> </a:t>
            </a:r>
            <a:r>
              <a:rPr lang="fi-FI" dirty="0" err="1"/>
              <a:t>situations</a:t>
            </a:r>
            <a:endParaRPr lang="fi-FI" dirty="0"/>
          </a:p>
        </p:txBody>
      </p:sp>
      <p:sp>
        <p:nvSpPr>
          <p:cNvPr id="3" name="Sisällön paikkamerkki 2">
            <a:extLst>
              <a:ext uri="{FF2B5EF4-FFF2-40B4-BE49-F238E27FC236}">
                <a16:creationId xmlns:a16="http://schemas.microsoft.com/office/drawing/2014/main" id="{6899B32A-A09A-DBDD-CA7E-391CE2304088}"/>
              </a:ext>
            </a:extLst>
          </p:cNvPr>
          <p:cNvSpPr>
            <a:spLocks noGrp="1"/>
          </p:cNvSpPr>
          <p:nvPr>
            <p:ph idx="1"/>
          </p:nvPr>
        </p:nvSpPr>
        <p:spPr>
          <a:xfrm>
            <a:off x="838200" y="1609344"/>
            <a:ext cx="9360000" cy="3639312"/>
          </a:xfrm>
        </p:spPr>
        <p:txBody>
          <a:bodyPr/>
          <a:lstStyle/>
          <a:p>
            <a:pPr marL="0" indent="0">
              <a:buNone/>
            </a:pPr>
            <a:r>
              <a:rPr lang="en-US" sz="2000" dirty="0"/>
              <a:t>Conflicts are part of life, and you should not be discouraged by them. They can be caused, for example, by people's misinterpretations of other people's attitudes and intentions. </a:t>
            </a:r>
          </a:p>
          <a:p>
            <a:pPr marL="0" indent="0">
              <a:buNone/>
            </a:pPr>
            <a:r>
              <a:rPr lang="en-US" sz="2000" dirty="0"/>
              <a:t>Conflicts are usually a signal that something needs to be looked at more closely. There is almost always a solution.</a:t>
            </a:r>
          </a:p>
          <a:p>
            <a:pPr marL="0" indent="0">
              <a:buNone/>
            </a:pPr>
            <a:r>
              <a:rPr lang="en-US" sz="2000" dirty="0"/>
              <a:t>Good interaction can prevent conflicts from arising in the first place. However, not all differences of opinion need to be resolved; it is a richness that people are different.</a:t>
            </a:r>
          </a:p>
          <a:p>
            <a:pPr marL="0" indent="0">
              <a:buNone/>
            </a:pPr>
            <a:r>
              <a:rPr lang="fi-FI" sz="2000" dirty="0"/>
              <a:t>(Heta-liitto ry </a:t>
            </a:r>
            <a:r>
              <a:rPr lang="fi-FI" sz="2000" dirty="0" err="1"/>
              <a:t>s.a</a:t>
            </a:r>
            <a:r>
              <a:rPr lang="fi-FI" sz="2000" dirty="0"/>
              <a:t>.)</a:t>
            </a:r>
          </a:p>
          <a:p>
            <a:pPr marL="0" indent="0">
              <a:buNone/>
            </a:pPr>
            <a:endParaRPr lang="en-US" sz="2000" dirty="0"/>
          </a:p>
          <a:p>
            <a:pPr marL="0" indent="0">
              <a:buNone/>
            </a:pPr>
            <a:endParaRPr lang="en-US" sz="1600" dirty="0"/>
          </a:p>
          <a:p>
            <a:pPr marL="0" indent="0">
              <a:buNone/>
            </a:pPr>
            <a:endParaRPr lang="en-US" sz="1600" dirty="0"/>
          </a:p>
          <a:p>
            <a:pPr marL="0" indent="0">
              <a:buNone/>
            </a:pPr>
            <a:endParaRPr lang="fi-FI" sz="1600" dirty="0"/>
          </a:p>
        </p:txBody>
      </p:sp>
    </p:spTree>
    <p:extLst>
      <p:ext uri="{BB962C8B-B14F-4D97-AF65-F5344CB8AC3E}">
        <p14:creationId xmlns:p14="http://schemas.microsoft.com/office/powerpoint/2010/main" val="4001266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0CD81-FAB6-2F9B-B233-8F50ECD7252E}"/>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ACB36146-EC5E-A73B-9870-09164B0FB18C}"/>
              </a:ext>
            </a:extLst>
          </p:cNvPr>
          <p:cNvSpPr>
            <a:spLocks noGrp="1"/>
          </p:cNvSpPr>
          <p:nvPr>
            <p:ph type="title"/>
          </p:nvPr>
        </p:nvSpPr>
        <p:spPr/>
        <p:txBody>
          <a:bodyPr/>
          <a:lstStyle/>
          <a:p>
            <a:r>
              <a:rPr lang="fi-FI" dirty="0" err="1"/>
              <a:t>Interaction</a:t>
            </a:r>
            <a:r>
              <a:rPr lang="fi-FI" dirty="0"/>
              <a:t> </a:t>
            </a:r>
            <a:r>
              <a:rPr lang="fi-FI" dirty="0" err="1"/>
              <a:t>reflection</a:t>
            </a:r>
            <a:endParaRPr lang="fi-FI" dirty="0"/>
          </a:p>
        </p:txBody>
      </p:sp>
      <p:sp>
        <p:nvSpPr>
          <p:cNvPr id="3" name="Sisällön paikkamerkki 2">
            <a:extLst>
              <a:ext uri="{FF2B5EF4-FFF2-40B4-BE49-F238E27FC236}">
                <a16:creationId xmlns:a16="http://schemas.microsoft.com/office/drawing/2014/main" id="{E73C1299-9B74-F5E9-FB4B-B40C853D209F}"/>
              </a:ext>
            </a:extLst>
          </p:cNvPr>
          <p:cNvSpPr>
            <a:spLocks noGrp="1"/>
          </p:cNvSpPr>
          <p:nvPr>
            <p:ph idx="1"/>
          </p:nvPr>
        </p:nvSpPr>
        <p:spPr>
          <a:xfrm>
            <a:off x="838200" y="1609344"/>
            <a:ext cx="9360000" cy="3639312"/>
          </a:xfrm>
        </p:spPr>
        <p:txBody>
          <a:bodyPr/>
          <a:lstStyle/>
          <a:p>
            <a:pPr marL="0" indent="0">
              <a:buNone/>
            </a:pPr>
            <a:r>
              <a:rPr lang="en-US" sz="2000" dirty="0"/>
              <a:t>The task is to discuss the topics below in a group. Everyone should have a say in the discussion. Pay attention to listening carefully and making any further observations.</a:t>
            </a:r>
          </a:p>
          <a:p>
            <a:r>
              <a:rPr lang="en-US" sz="2000" dirty="0"/>
              <a:t>What kind of group would you like to lead?</a:t>
            </a:r>
          </a:p>
          <a:p>
            <a:r>
              <a:rPr lang="en-US" sz="2000" dirty="0"/>
              <a:t>What kind of atmosphere do you want to be part of?</a:t>
            </a:r>
          </a:p>
          <a:p>
            <a:r>
              <a:rPr lang="en-US" sz="2000" dirty="0"/>
              <a:t>Why is it easy to misunderstand people?</a:t>
            </a:r>
          </a:p>
          <a:p>
            <a:r>
              <a:rPr lang="en-US" sz="2000" dirty="0"/>
              <a:t>Can we listen to what others are saying?</a:t>
            </a:r>
          </a:p>
          <a:p>
            <a:r>
              <a:rPr lang="en-US" sz="2000" dirty="0"/>
              <a:t>What things interfere with understanding what we say?</a:t>
            </a:r>
          </a:p>
          <a:p>
            <a:r>
              <a:rPr lang="en-US" sz="2000" dirty="0"/>
              <a:t>Do we tell the speaker how we have understood them?</a:t>
            </a:r>
          </a:p>
          <a:p>
            <a:pPr marL="0" indent="0">
              <a:buNone/>
            </a:pPr>
            <a:r>
              <a:rPr lang="en-US" sz="2000" dirty="0"/>
              <a:t>(</a:t>
            </a:r>
            <a:r>
              <a:rPr lang="en-US" sz="2000" dirty="0" err="1"/>
              <a:t>Raivio</a:t>
            </a:r>
            <a:r>
              <a:rPr lang="en-US" sz="2000" dirty="0"/>
              <a:t> etc. 2016, 90-91.)</a:t>
            </a:r>
          </a:p>
          <a:p>
            <a:pPr marL="0" indent="0">
              <a:buNone/>
            </a:pPr>
            <a:endParaRPr lang="en-US" sz="1600" dirty="0"/>
          </a:p>
          <a:p>
            <a:pPr marL="0" indent="0">
              <a:buNone/>
            </a:pPr>
            <a:endParaRPr lang="en-US" sz="1600" dirty="0"/>
          </a:p>
          <a:p>
            <a:pPr marL="0" indent="0">
              <a:buNone/>
            </a:pPr>
            <a:endParaRPr lang="fi-FI" sz="1600" dirty="0"/>
          </a:p>
        </p:txBody>
      </p:sp>
    </p:spTree>
    <p:extLst>
      <p:ext uri="{BB962C8B-B14F-4D97-AF65-F5344CB8AC3E}">
        <p14:creationId xmlns:p14="http://schemas.microsoft.com/office/powerpoint/2010/main" val="954170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20BC8-3CA2-1750-EC86-992E25750BA4}"/>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9BABFFF1-3A20-C59C-0170-8A23D8DBC281}"/>
              </a:ext>
            </a:extLst>
          </p:cNvPr>
          <p:cNvSpPr>
            <a:spLocks noGrp="1"/>
          </p:cNvSpPr>
          <p:nvPr>
            <p:ph type="title"/>
          </p:nvPr>
        </p:nvSpPr>
        <p:spPr/>
        <p:txBody>
          <a:bodyPr/>
          <a:lstStyle/>
          <a:p>
            <a:r>
              <a:rPr lang="fi-FI" dirty="0" err="1"/>
              <a:t>Social</a:t>
            </a:r>
            <a:r>
              <a:rPr lang="fi-FI" dirty="0"/>
              <a:t> </a:t>
            </a:r>
            <a:r>
              <a:rPr lang="fi-FI" dirty="0" err="1"/>
              <a:t>skills</a:t>
            </a:r>
            <a:endParaRPr lang="fi-FI" dirty="0"/>
          </a:p>
        </p:txBody>
      </p:sp>
      <p:sp>
        <p:nvSpPr>
          <p:cNvPr id="3" name="Sisällön paikkamerkki 2">
            <a:extLst>
              <a:ext uri="{FF2B5EF4-FFF2-40B4-BE49-F238E27FC236}">
                <a16:creationId xmlns:a16="http://schemas.microsoft.com/office/drawing/2014/main" id="{70726E64-B644-0D61-DE86-513DD9218727}"/>
              </a:ext>
            </a:extLst>
          </p:cNvPr>
          <p:cNvSpPr>
            <a:spLocks noGrp="1"/>
          </p:cNvSpPr>
          <p:nvPr>
            <p:ph idx="1"/>
          </p:nvPr>
        </p:nvSpPr>
        <p:spPr>
          <a:xfrm>
            <a:off x="838200" y="1609344"/>
            <a:ext cx="9360000" cy="3639312"/>
          </a:xfrm>
        </p:spPr>
        <p:txBody>
          <a:bodyPr/>
          <a:lstStyle/>
          <a:p>
            <a:pPr marL="0" indent="0">
              <a:buNone/>
            </a:pPr>
            <a:r>
              <a:rPr lang="en-US" sz="1600" dirty="0"/>
              <a:t>Social skills help with communication, teamwork and building relationships. </a:t>
            </a:r>
          </a:p>
          <a:p>
            <a:pPr marL="0" indent="0">
              <a:buNone/>
            </a:pPr>
            <a:r>
              <a:rPr lang="en-US" sz="1600" dirty="0"/>
              <a:t>Social skills include:</a:t>
            </a:r>
          </a:p>
          <a:p>
            <a:r>
              <a:rPr lang="en-US" sz="1600" dirty="0"/>
              <a:t>Conversation skills </a:t>
            </a:r>
          </a:p>
          <a:p>
            <a:r>
              <a:rPr lang="en-US" sz="1600" dirty="0"/>
              <a:t>Listening skills</a:t>
            </a:r>
          </a:p>
          <a:p>
            <a:r>
              <a:rPr lang="en-US" sz="1600" dirty="0"/>
              <a:t>Manners</a:t>
            </a:r>
          </a:p>
          <a:p>
            <a:r>
              <a:rPr lang="en-US" sz="1600" dirty="0"/>
              <a:t>Elective language </a:t>
            </a:r>
          </a:p>
          <a:p>
            <a:r>
              <a:rPr lang="en-US" sz="1600" dirty="0"/>
              <a:t>Empathy skills</a:t>
            </a:r>
          </a:p>
          <a:p>
            <a:pPr marL="0" indent="0">
              <a:buNone/>
            </a:pPr>
            <a:r>
              <a:rPr lang="en-US" sz="1600" dirty="0"/>
              <a:t>Being social and social skills do not mean the same thing. Being social is an innate temperamental trait. Social skills refer to a person's ability to function in interactive situations.</a:t>
            </a:r>
          </a:p>
          <a:p>
            <a:pPr marL="0" indent="0">
              <a:buNone/>
            </a:pPr>
            <a:r>
              <a:rPr lang="en-US" sz="1600" dirty="0">
                <a:ea typeface="Tahoma"/>
                <a:cs typeface="Tahoma"/>
              </a:rPr>
              <a:t>Social skills can be </a:t>
            </a:r>
            <a:r>
              <a:rPr lang="en-US" sz="1600" dirty="0" err="1">
                <a:ea typeface="Tahoma"/>
                <a:cs typeface="Tahoma"/>
              </a:rPr>
              <a:t>practised</a:t>
            </a:r>
            <a:r>
              <a:rPr lang="en-US" sz="1600" dirty="0">
                <a:ea typeface="Tahoma"/>
                <a:cs typeface="Tahoma"/>
              </a:rPr>
              <a:t> and developed.</a:t>
            </a:r>
          </a:p>
          <a:p>
            <a:pPr marL="0" indent="0">
              <a:buNone/>
            </a:pPr>
            <a:r>
              <a:rPr lang="en-US" sz="1600" dirty="0">
                <a:ea typeface="Tahoma"/>
                <a:cs typeface="Tahoma"/>
              </a:rPr>
              <a:t>(</a:t>
            </a:r>
            <a:r>
              <a:rPr lang="fi-FI" sz="1600" dirty="0" err="1">
                <a:ea typeface="Tahoma"/>
                <a:cs typeface="Tahoma"/>
              </a:rPr>
              <a:t>Nyyti</a:t>
            </a:r>
            <a:r>
              <a:rPr lang="fi-FI" sz="1600" dirty="0">
                <a:ea typeface="Tahoma"/>
                <a:cs typeface="Tahoma"/>
              </a:rPr>
              <a:t> ry 2019.)</a:t>
            </a:r>
          </a:p>
          <a:p>
            <a:pPr marL="0" indent="0">
              <a:buNone/>
            </a:pPr>
            <a:endParaRPr lang="en-US" sz="1600" dirty="0"/>
          </a:p>
          <a:p>
            <a:pPr marL="0" indent="0">
              <a:buNone/>
            </a:pPr>
            <a:endParaRPr lang="en-US" sz="1600" dirty="0"/>
          </a:p>
          <a:p>
            <a:pPr marL="0" indent="0">
              <a:buNone/>
            </a:pPr>
            <a:endParaRPr lang="fi-FI" sz="1600" dirty="0"/>
          </a:p>
        </p:txBody>
      </p:sp>
    </p:spTree>
    <p:extLst>
      <p:ext uri="{BB962C8B-B14F-4D97-AF65-F5344CB8AC3E}">
        <p14:creationId xmlns:p14="http://schemas.microsoft.com/office/powerpoint/2010/main" val="935720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0A997-4788-7F9B-8031-168E008EAF91}"/>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C7775A03-DA76-F971-BD7F-E061C88B8D07}"/>
              </a:ext>
            </a:extLst>
          </p:cNvPr>
          <p:cNvSpPr>
            <a:spLocks noGrp="1"/>
          </p:cNvSpPr>
          <p:nvPr>
            <p:ph type="title"/>
          </p:nvPr>
        </p:nvSpPr>
        <p:spPr/>
        <p:txBody>
          <a:bodyPr/>
          <a:lstStyle/>
          <a:p>
            <a:r>
              <a:rPr lang="fi-FI" dirty="0" err="1"/>
              <a:t>Interaction</a:t>
            </a:r>
            <a:r>
              <a:rPr lang="fi-FI" dirty="0"/>
              <a:t> and </a:t>
            </a:r>
            <a:r>
              <a:rPr lang="fi-FI" dirty="0" err="1"/>
              <a:t>social</a:t>
            </a:r>
            <a:r>
              <a:rPr lang="fi-FI" dirty="0"/>
              <a:t> </a:t>
            </a:r>
            <a:r>
              <a:rPr lang="fi-FI" dirty="0" err="1"/>
              <a:t>skills</a:t>
            </a:r>
            <a:endParaRPr lang="fi-FI" dirty="0"/>
          </a:p>
        </p:txBody>
      </p:sp>
      <p:sp>
        <p:nvSpPr>
          <p:cNvPr id="3" name="Sisällön paikkamerkki 2">
            <a:extLst>
              <a:ext uri="{FF2B5EF4-FFF2-40B4-BE49-F238E27FC236}">
                <a16:creationId xmlns:a16="http://schemas.microsoft.com/office/drawing/2014/main" id="{A830FF79-49E2-05AA-63E3-25E639920388}"/>
              </a:ext>
            </a:extLst>
          </p:cNvPr>
          <p:cNvSpPr>
            <a:spLocks noGrp="1"/>
          </p:cNvSpPr>
          <p:nvPr>
            <p:ph idx="1"/>
          </p:nvPr>
        </p:nvSpPr>
        <p:spPr>
          <a:xfrm>
            <a:off x="838200" y="1609344"/>
            <a:ext cx="9360000" cy="4133088"/>
          </a:xfrm>
        </p:spPr>
        <p:txBody>
          <a:bodyPr/>
          <a:lstStyle/>
          <a:p>
            <a:pPr marL="0" indent="0">
              <a:buNone/>
            </a:pPr>
            <a:r>
              <a:rPr lang="en-US" sz="1400" b="0" i="0" dirty="0">
                <a:solidFill>
                  <a:srgbClr val="111111"/>
                </a:solidFill>
                <a:effectLst/>
                <a:latin typeface="Roboto" panose="02000000000000000000" pitchFamily="2" charset="0"/>
              </a:rPr>
              <a:t>The task is to discuss group guidance. Topics that are good to discuss: </a:t>
            </a:r>
          </a:p>
          <a:p>
            <a:r>
              <a:rPr lang="en-US" sz="1400" b="0" i="0" dirty="0">
                <a:solidFill>
                  <a:srgbClr val="111111"/>
                </a:solidFill>
                <a:effectLst/>
                <a:latin typeface="Roboto" panose="02000000000000000000" pitchFamily="2" charset="0"/>
              </a:rPr>
              <a:t>What kind of group mentor would you be, what to consider when preparing a group, how to get the group to commit to its activities and schedules.</a:t>
            </a:r>
            <a:endParaRPr lang="en-US" sz="1400" dirty="0">
              <a:solidFill>
                <a:srgbClr val="111111"/>
              </a:solidFill>
              <a:latin typeface="Roboto" panose="02000000000000000000" pitchFamily="2" charset="0"/>
            </a:endParaRPr>
          </a:p>
          <a:p>
            <a:pPr marL="0" indent="0">
              <a:buNone/>
            </a:pPr>
            <a:r>
              <a:rPr lang="en-US" sz="1400" b="0" i="0" dirty="0">
                <a:solidFill>
                  <a:srgbClr val="111111"/>
                </a:solidFill>
                <a:effectLst/>
                <a:latin typeface="Roboto" panose="02000000000000000000" pitchFamily="2" charset="0"/>
              </a:rPr>
              <a:t>Planning exercise for your own group in pairs/alone:</a:t>
            </a:r>
          </a:p>
          <a:p>
            <a:r>
              <a:rPr lang="en-US" sz="1400" dirty="0">
                <a:solidFill>
                  <a:srgbClr val="111111"/>
                </a:solidFill>
                <a:latin typeface="Roboto" panose="02000000000000000000" pitchFamily="2" charset="0"/>
                <a:ea typeface="Tahoma"/>
                <a:cs typeface="Tahoma"/>
              </a:rPr>
              <a:t>The aim of the group</a:t>
            </a:r>
          </a:p>
          <a:p>
            <a:r>
              <a:rPr lang="en-US" sz="1400" dirty="0">
                <a:solidFill>
                  <a:srgbClr val="111111"/>
                </a:solidFill>
                <a:latin typeface="Roboto" panose="02000000000000000000" pitchFamily="2" charset="0"/>
                <a:ea typeface="Tahoma"/>
                <a:cs typeface="Tahoma"/>
              </a:rPr>
              <a:t>The main contents of the group</a:t>
            </a:r>
          </a:p>
          <a:p>
            <a:r>
              <a:rPr lang="en-US" sz="1400" dirty="0">
                <a:solidFill>
                  <a:srgbClr val="111111"/>
                </a:solidFill>
                <a:latin typeface="Roboto" panose="02000000000000000000" pitchFamily="2" charset="0"/>
                <a:ea typeface="Tahoma"/>
                <a:cs typeface="Tahoma"/>
              </a:rPr>
              <a:t>Group dynamics</a:t>
            </a:r>
          </a:p>
          <a:p>
            <a:r>
              <a:rPr lang="en-US" sz="1400" dirty="0">
                <a:solidFill>
                  <a:srgbClr val="111111"/>
                </a:solidFill>
                <a:latin typeface="Roboto" panose="02000000000000000000" pitchFamily="2" charset="0"/>
                <a:ea typeface="Tahoma"/>
                <a:cs typeface="Tahoma"/>
              </a:rPr>
              <a:t>Tools</a:t>
            </a:r>
          </a:p>
          <a:p>
            <a:r>
              <a:rPr lang="en-US" sz="1400" dirty="0">
                <a:solidFill>
                  <a:srgbClr val="111111"/>
                </a:solidFill>
                <a:latin typeface="Roboto" panose="02000000000000000000" pitchFamily="2" charset="0"/>
                <a:ea typeface="Tahoma"/>
                <a:cs typeface="Tahoma"/>
              </a:rPr>
              <a:t>Schedule for group meetings</a:t>
            </a:r>
          </a:p>
          <a:p>
            <a:r>
              <a:rPr lang="en-US" sz="1400" dirty="0">
                <a:solidFill>
                  <a:srgbClr val="111111"/>
                </a:solidFill>
                <a:latin typeface="Roboto" panose="02000000000000000000" pitchFamily="2" charset="0"/>
                <a:ea typeface="Tahoma"/>
                <a:cs typeface="Tahoma"/>
              </a:rPr>
              <a:t>Where to find information for group planning?</a:t>
            </a:r>
          </a:p>
          <a:p>
            <a:pPr marL="0" indent="0">
              <a:buNone/>
            </a:pPr>
            <a:endParaRPr lang="en-US" sz="1400" dirty="0">
              <a:solidFill>
                <a:srgbClr val="111111"/>
              </a:solidFill>
              <a:latin typeface="Roboto" panose="02000000000000000000" pitchFamily="2" charset="0"/>
              <a:ea typeface="Tahoma"/>
              <a:cs typeface="Tahoma"/>
            </a:endParaRPr>
          </a:p>
          <a:p>
            <a:pPr marL="0" indent="0">
              <a:buNone/>
            </a:pPr>
            <a:r>
              <a:rPr lang="en-US" sz="1400" dirty="0">
                <a:solidFill>
                  <a:srgbClr val="111111"/>
                </a:solidFill>
                <a:latin typeface="Roboto" panose="02000000000000000000" pitchFamily="2" charset="0"/>
                <a:ea typeface="Tahoma"/>
                <a:cs typeface="Tahoma"/>
              </a:rPr>
              <a:t>A feedback session at the end of the training session.</a:t>
            </a:r>
          </a:p>
          <a:p>
            <a:pPr marL="0" indent="0">
              <a:buNone/>
            </a:pPr>
            <a:r>
              <a:rPr lang="en-US" sz="1400" dirty="0"/>
              <a:t>(</a:t>
            </a:r>
            <a:r>
              <a:rPr lang="en-US" sz="1400" dirty="0" err="1"/>
              <a:t>Raivio</a:t>
            </a:r>
            <a:r>
              <a:rPr lang="en-US" sz="1400" dirty="0"/>
              <a:t> etc. 2016, 90-91.)</a:t>
            </a:r>
          </a:p>
          <a:p>
            <a:pPr marL="0" indent="0">
              <a:buNone/>
            </a:pPr>
            <a:endParaRPr lang="en-US" sz="1600" dirty="0"/>
          </a:p>
          <a:p>
            <a:pPr marL="0" indent="0">
              <a:buNone/>
            </a:pPr>
            <a:endParaRPr lang="en-US" sz="1600" dirty="0"/>
          </a:p>
          <a:p>
            <a:pPr marL="0" indent="0">
              <a:buNone/>
            </a:pPr>
            <a:endParaRPr lang="fi-FI" sz="1600" dirty="0"/>
          </a:p>
        </p:txBody>
      </p:sp>
    </p:spTree>
    <p:extLst>
      <p:ext uri="{BB962C8B-B14F-4D97-AF65-F5344CB8AC3E}">
        <p14:creationId xmlns:p14="http://schemas.microsoft.com/office/powerpoint/2010/main" val="3756857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91AF4EE-468D-8CE7-56E1-D4B3BE9C2191}"/>
              </a:ext>
            </a:extLst>
          </p:cNvPr>
          <p:cNvSpPr>
            <a:spLocks noGrp="1"/>
          </p:cNvSpPr>
          <p:nvPr>
            <p:ph type="title"/>
          </p:nvPr>
        </p:nvSpPr>
        <p:spPr/>
        <p:txBody>
          <a:bodyPr/>
          <a:lstStyle/>
          <a:p>
            <a:pPr algn="ctr"/>
            <a:r>
              <a:rPr lang="fi-FI" dirty="0"/>
              <a:t>2. </a:t>
            </a:r>
            <a:r>
              <a:rPr lang="fi-FI" dirty="0" err="1"/>
              <a:t>Self-awareness</a:t>
            </a:r>
            <a:r>
              <a:rPr lang="fi-FI" dirty="0"/>
              <a:t> and </a:t>
            </a:r>
            <a:r>
              <a:rPr lang="fi-FI" dirty="0" err="1"/>
              <a:t>resource</a:t>
            </a:r>
            <a:r>
              <a:rPr lang="fi-FI" dirty="0"/>
              <a:t> </a:t>
            </a:r>
            <a:r>
              <a:rPr lang="fi-FI" dirty="0" err="1"/>
              <a:t>orientation</a:t>
            </a:r>
            <a:endParaRPr lang="fi-FI" dirty="0"/>
          </a:p>
        </p:txBody>
      </p:sp>
      <p:pic>
        <p:nvPicPr>
          <p:cNvPr id="4" name="Kuva 3" descr="Hymyilevä kopioitu mies ja nuttura">
            <a:extLst>
              <a:ext uri="{FF2B5EF4-FFF2-40B4-BE49-F238E27FC236}">
                <a16:creationId xmlns:a16="http://schemas.microsoft.com/office/drawing/2014/main" id="{9AD89DCB-B80D-65DE-E81A-D4F1BBE619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0593" y="1624220"/>
            <a:ext cx="5970814" cy="3980543"/>
          </a:xfrm>
          <a:prstGeom prst="rect">
            <a:avLst/>
          </a:prstGeom>
        </p:spPr>
      </p:pic>
    </p:spTree>
    <p:extLst>
      <p:ext uri="{BB962C8B-B14F-4D97-AF65-F5344CB8AC3E}">
        <p14:creationId xmlns:p14="http://schemas.microsoft.com/office/powerpoint/2010/main" val="2030513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06AB1-C640-B85B-19A3-77D5B3349389}"/>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03263FFF-E1C4-7C26-21A8-1FA8C92991EC}"/>
              </a:ext>
            </a:extLst>
          </p:cNvPr>
          <p:cNvSpPr>
            <a:spLocks noGrp="1"/>
          </p:cNvSpPr>
          <p:nvPr>
            <p:ph type="title"/>
          </p:nvPr>
        </p:nvSpPr>
        <p:spPr/>
        <p:txBody>
          <a:bodyPr/>
          <a:lstStyle/>
          <a:p>
            <a:r>
              <a:rPr lang="fi-FI" dirty="0" err="1"/>
              <a:t>Self-awareness</a:t>
            </a:r>
            <a:endParaRPr lang="fi-FI" dirty="0"/>
          </a:p>
        </p:txBody>
      </p:sp>
      <p:sp>
        <p:nvSpPr>
          <p:cNvPr id="3" name="Sisällön paikkamerkki 2">
            <a:extLst>
              <a:ext uri="{FF2B5EF4-FFF2-40B4-BE49-F238E27FC236}">
                <a16:creationId xmlns:a16="http://schemas.microsoft.com/office/drawing/2014/main" id="{8D6F325F-62CA-7A7E-33E6-7DEA2B3D95A7}"/>
              </a:ext>
            </a:extLst>
          </p:cNvPr>
          <p:cNvSpPr>
            <a:spLocks noGrp="1"/>
          </p:cNvSpPr>
          <p:nvPr>
            <p:ph idx="1"/>
          </p:nvPr>
        </p:nvSpPr>
        <p:spPr>
          <a:xfrm>
            <a:off x="838200" y="1609344"/>
            <a:ext cx="9360000" cy="4133088"/>
          </a:xfrm>
        </p:spPr>
        <p:txBody>
          <a:bodyPr/>
          <a:lstStyle/>
          <a:p>
            <a:pPr marL="0" indent="0">
              <a:buNone/>
            </a:pPr>
            <a:r>
              <a:rPr lang="en-US" sz="2000" dirty="0"/>
              <a:t>Self-awareness is the knowledge of oneself, the ability to perceive one's own feelings, thoughts, desires and needs.</a:t>
            </a:r>
          </a:p>
          <a:p>
            <a:pPr marL="0" indent="0">
              <a:buNone/>
            </a:pPr>
            <a:r>
              <a:rPr lang="en-US" sz="2000" dirty="0"/>
              <a:t>Self-awareness helps you to achieve the life you want and supports your everyday well-being. It is built up through experience, starting from childhood. It can be learned and </a:t>
            </a:r>
            <a:r>
              <a:rPr lang="en-US" sz="2000" dirty="0" err="1"/>
              <a:t>practised</a:t>
            </a:r>
            <a:r>
              <a:rPr lang="en-US" sz="2000" dirty="0"/>
              <a:t> at any age.</a:t>
            </a:r>
          </a:p>
          <a:p>
            <a:pPr marL="0" indent="0">
              <a:buNone/>
            </a:pPr>
            <a:r>
              <a:rPr lang="en-US" sz="2000" dirty="0"/>
              <a:t>By reflecting on your own strengths, challenges and goals, and what you would like to take time for in your life, you can strengthen your self-esteem. Making choices that support your goals will help you to live a life that suits you.</a:t>
            </a:r>
          </a:p>
          <a:p>
            <a:pPr marL="0" indent="0">
              <a:buNone/>
            </a:pPr>
            <a:r>
              <a:rPr lang="fi-FI" sz="2000" dirty="0">
                <a:ea typeface="Tahoma"/>
                <a:cs typeface="Tahoma"/>
              </a:rPr>
              <a:t>(Mieli </a:t>
            </a:r>
            <a:r>
              <a:rPr lang="fi-FI" sz="2000" dirty="0" err="1">
                <a:ea typeface="Tahoma"/>
                <a:cs typeface="Tahoma"/>
              </a:rPr>
              <a:t>s.a</a:t>
            </a:r>
            <a:r>
              <a:rPr lang="fi-FI" sz="2000" dirty="0">
                <a:ea typeface="Tahoma"/>
                <a:cs typeface="Tahoma"/>
              </a:rPr>
              <a:t>.)</a:t>
            </a:r>
          </a:p>
          <a:p>
            <a:pPr marL="0" indent="0">
              <a:buNone/>
            </a:pPr>
            <a:endParaRPr lang="en-US" sz="1600" dirty="0"/>
          </a:p>
          <a:p>
            <a:pPr marL="0" indent="0">
              <a:buNone/>
            </a:pPr>
            <a:endParaRPr lang="en-US" sz="1600" dirty="0"/>
          </a:p>
          <a:p>
            <a:pPr marL="0" indent="0">
              <a:buNone/>
            </a:pPr>
            <a:endParaRPr lang="fi-FI" sz="1600" dirty="0"/>
          </a:p>
        </p:txBody>
      </p:sp>
    </p:spTree>
    <p:extLst>
      <p:ext uri="{BB962C8B-B14F-4D97-AF65-F5344CB8AC3E}">
        <p14:creationId xmlns:p14="http://schemas.microsoft.com/office/powerpoint/2010/main" val="2843019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86826-178C-44FE-89E3-4B6046874DC9}"/>
              </a:ext>
            </a:extLst>
          </p:cNvPr>
          <p:cNvSpPr>
            <a:spLocks noGrp="1"/>
          </p:cNvSpPr>
          <p:nvPr>
            <p:ph type="title"/>
          </p:nvPr>
        </p:nvSpPr>
        <p:spPr/>
        <p:txBody>
          <a:bodyPr/>
          <a:lstStyle/>
          <a:p>
            <a:r>
              <a:rPr lang="en-US" noProof="0" dirty="0"/>
              <a:t>Training courses 2 x 3h</a:t>
            </a:r>
            <a:endParaRPr lang="en-GB" noProof="0" dirty="0"/>
          </a:p>
        </p:txBody>
      </p:sp>
      <p:sp>
        <p:nvSpPr>
          <p:cNvPr id="3" name="Content Placeholder 2">
            <a:extLst>
              <a:ext uri="{FF2B5EF4-FFF2-40B4-BE49-F238E27FC236}">
                <a16:creationId xmlns:a16="http://schemas.microsoft.com/office/drawing/2014/main" id="{84C7D55B-FF3E-40F4-912F-169BF04AFBF0}"/>
              </a:ext>
            </a:extLst>
          </p:cNvPr>
          <p:cNvSpPr>
            <a:spLocks noGrp="1"/>
          </p:cNvSpPr>
          <p:nvPr>
            <p:ph idx="1"/>
          </p:nvPr>
        </p:nvSpPr>
        <p:spPr/>
        <p:txBody>
          <a:bodyPr/>
          <a:lstStyle/>
          <a:p>
            <a:pPr marL="0" indent="0">
              <a:buNone/>
            </a:pPr>
            <a:r>
              <a:rPr lang="en-US" noProof="0" dirty="0"/>
              <a:t>1. Group formation, interaction and social skills </a:t>
            </a:r>
          </a:p>
          <a:p>
            <a:pPr marL="0" indent="0">
              <a:buNone/>
            </a:pPr>
            <a:r>
              <a:rPr lang="en-US" noProof="0" dirty="0"/>
              <a:t>2. Self-awareness, resource orientation and group management / graduation</a:t>
            </a:r>
          </a:p>
          <a:p>
            <a:pPr marL="0" indent="0">
              <a:buNone/>
            </a:pPr>
            <a:endParaRPr lang="en-US" dirty="0"/>
          </a:p>
          <a:p>
            <a:pPr marL="0" indent="0">
              <a:buNone/>
            </a:pPr>
            <a:r>
              <a:rPr lang="fi-FI" sz="2400" dirty="0">
                <a:ea typeface="Tahoma"/>
                <a:cs typeface="Tahoma"/>
              </a:rPr>
              <a:t>(Raivio etc. 2016, 89.)</a:t>
            </a:r>
          </a:p>
          <a:p>
            <a:pPr marL="0" indent="0">
              <a:buNone/>
            </a:pPr>
            <a:endParaRPr lang="en-GB" noProof="0" dirty="0"/>
          </a:p>
        </p:txBody>
      </p:sp>
    </p:spTree>
    <p:extLst>
      <p:ext uri="{BB962C8B-B14F-4D97-AF65-F5344CB8AC3E}">
        <p14:creationId xmlns:p14="http://schemas.microsoft.com/office/powerpoint/2010/main" val="3994446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6DBDE-7B5A-76C5-76F0-838EF15AA900}"/>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7678A2BA-0508-6C67-EE1F-C5A38BE06C80}"/>
              </a:ext>
            </a:extLst>
          </p:cNvPr>
          <p:cNvSpPr>
            <a:spLocks noGrp="1"/>
          </p:cNvSpPr>
          <p:nvPr>
            <p:ph type="title"/>
          </p:nvPr>
        </p:nvSpPr>
        <p:spPr/>
        <p:txBody>
          <a:bodyPr/>
          <a:lstStyle/>
          <a:p>
            <a:r>
              <a:rPr lang="fi-FI" dirty="0" err="1"/>
              <a:t>Self-awareness</a:t>
            </a:r>
            <a:endParaRPr lang="fi-FI" dirty="0"/>
          </a:p>
        </p:txBody>
      </p:sp>
      <p:sp>
        <p:nvSpPr>
          <p:cNvPr id="3" name="Sisällön paikkamerkki 2">
            <a:extLst>
              <a:ext uri="{FF2B5EF4-FFF2-40B4-BE49-F238E27FC236}">
                <a16:creationId xmlns:a16="http://schemas.microsoft.com/office/drawing/2014/main" id="{2BED07B8-EC09-05D3-2CCF-B67AE11677CB}"/>
              </a:ext>
            </a:extLst>
          </p:cNvPr>
          <p:cNvSpPr>
            <a:spLocks noGrp="1"/>
          </p:cNvSpPr>
          <p:nvPr>
            <p:ph idx="1"/>
          </p:nvPr>
        </p:nvSpPr>
        <p:spPr>
          <a:xfrm>
            <a:off x="838200" y="1609344"/>
            <a:ext cx="9360000" cy="4133088"/>
          </a:xfrm>
        </p:spPr>
        <p:txBody>
          <a:bodyPr/>
          <a:lstStyle/>
          <a:p>
            <a:pPr marL="0" indent="0">
              <a:buNone/>
            </a:pPr>
            <a:r>
              <a:rPr lang="en-US" sz="2000" dirty="0"/>
              <a:t>Task to discuss in a group about being accepting and forgiving of yourself (and others):</a:t>
            </a:r>
          </a:p>
          <a:p>
            <a:r>
              <a:rPr lang="en-US" sz="2000" dirty="0"/>
              <a:t>finding the good in yourself</a:t>
            </a:r>
          </a:p>
          <a:p>
            <a:r>
              <a:rPr lang="en-US" sz="2000" dirty="0"/>
              <a:t>relating to your own personality traits/temperaments</a:t>
            </a:r>
          </a:p>
          <a:p>
            <a:r>
              <a:rPr lang="en-US" sz="2000" dirty="0"/>
              <a:t>finding ways of doing things that suit you</a:t>
            </a:r>
          </a:p>
          <a:p>
            <a:r>
              <a:rPr lang="en-US" sz="2000" dirty="0"/>
              <a:t>What kind of things make me feel good?</a:t>
            </a:r>
          </a:p>
          <a:p>
            <a:r>
              <a:rPr lang="en-US" sz="2000" dirty="0"/>
              <a:t>What makes me feel bad and doesn't suit me?</a:t>
            </a:r>
          </a:p>
          <a:p>
            <a:pPr marL="0" indent="0">
              <a:buNone/>
            </a:pPr>
            <a:r>
              <a:rPr lang="en-US" sz="2000" dirty="0"/>
              <a:t>“No one has to become someone else, and no one has to redefine themselves.”</a:t>
            </a:r>
          </a:p>
          <a:p>
            <a:pPr marL="0" indent="0">
              <a:buNone/>
            </a:pPr>
            <a:r>
              <a:rPr lang="en-US" sz="2000" dirty="0"/>
              <a:t>The task is to reflect on your own goals independently. Time for the task: 5 min.</a:t>
            </a:r>
          </a:p>
          <a:p>
            <a:pPr marL="0" indent="0">
              <a:buNone/>
            </a:pPr>
            <a:r>
              <a:rPr lang="fi-FI" sz="2000" dirty="0">
                <a:ea typeface="Tahoma"/>
                <a:cs typeface="Tahoma"/>
              </a:rPr>
              <a:t>(Raivio etc. 2016, 92.)</a:t>
            </a:r>
          </a:p>
          <a:p>
            <a:pPr marL="0" indent="0">
              <a:buNone/>
            </a:pPr>
            <a:endParaRPr lang="fi-FI" sz="2000" dirty="0">
              <a:ea typeface="Tahoma"/>
              <a:cs typeface="Tahoma"/>
            </a:endParaRPr>
          </a:p>
          <a:p>
            <a:pPr marL="0" indent="0">
              <a:buNone/>
            </a:pPr>
            <a:endParaRPr lang="fi-FI" sz="2000" dirty="0">
              <a:ea typeface="Tahoma"/>
              <a:cs typeface="Tahoma"/>
            </a:endParaRPr>
          </a:p>
          <a:p>
            <a:pPr marL="0" indent="0">
              <a:buNone/>
            </a:pPr>
            <a:endParaRPr lang="en-US" sz="1600" dirty="0"/>
          </a:p>
          <a:p>
            <a:pPr marL="0" indent="0">
              <a:buNone/>
            </a:pPr>
            <a:endParaRPr lang="en-US" sz="1600" dirty="0"/>
          </a:p>
          <a:p>
            <a:pPr marL="0" indent="0">
              <a:buNone/>
            </a:pPr>
            <a:endParaRPr lang="fi-FI" sz="1600" dirty="0"/>
          </a:p>
        </p:txBody>
      </p:sp>
    </p:spTree>
    <p:extLst>
      <p:ext uri="{BB962C8B-B14F-4D97-AF65-F5344CB8AC3E}">
        <p14:creationId xmlns:p14="http://schemas.microsoft.com/office/powerpoint/2010/main" val="3553568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5E797-2FDE-ED6E-BB76-72334DF3267F}"/>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7BC7003A-68FC-CC31-0EB7-0EB2DFC31B18}"/>
              </a:ext>
            </a:extLst>
          </p:cNvPr>
          <p:cNvSpPr>
            <a:spLocks noGrp="1"/>
          </p:cNvSpPr>
          <p:nvPr>
            <p:ph type="title"/>
          </p:nvPr>
        </p:nvSpPr>
        <p:spPr>
          <a:xfrm>
            <a:off x="838200" y="85060"/>
            <a:ext cx="10364972" cy="654753"/>
          </a:xfrm>
        </p:spPr>
        <p:txBody>
          <a:bodyPr/>
          <a:lstStyle/>
          <a:p>
            <a:r>
              <a:rPr lang="fi-FI" dirty="0"/>
              <a:t>Personal </a:t>
            </a:r>
            <a:r>
              <a:rPr lang="fi-FI" dirty="0" err="1"/>
              <a:t>resources</a:t>
            </a:r>
            <a:endParaRPr lang="fi-FI" dirty="0"/>
          </a:p>
        </p:txBody>
      </p:sp>
      <p:sp>
        <p:nvSpPr>
          <p:cNvPr id="3" name="Sisällön paikkamerkki 2">
            <a:extLst>
              <a:ext uri="{FF2B5EF4-FFF2-40B4-BE49-F238E27FC236}">
                <a16:creationId xmlns:a16="http://schemas.microsoft.com/office/drawing/2014/main" id="{0B94881A-194B-174C-EFB0-525596DEE0CD}"/>
              </a:ext>
            </a:extLst>
          </p:cNvPr>
          <p:cNvSpPr>
            <a:spLocks noGrp="1"/>
          </p:cNvSpPr>
          <p:nvPr>
            <p:ph idx="1"/>
          </p:nvPr>
        </p:nvSpPr>
        <p:spPr>
          <a:xfrm>
            <a:off x="838200" y="846139"/>
            <a:ext cx="10730023" cy="4919047"/>
          </a:xfrm>
        </p:spPr>
        <p:txBody>
          <a:bodyPr/>
          <a:lstStyle/>
          <a:p>
            <a:pPr marL="0" indent="0">
              <a:buNone/>
            </a:pPr>
            <a:r>
              <a:rPr lang="en-US" sz="1600" dirty="0"/>
              <a:t>Resources are personal things that make it easier to cope in everyday life. Resources can be:</a:t>
            </a:r>
          </a:p>
          <a:p>
            <a:r>
              <a:rPr lang="en-US" sz="1600" dirty="0"/>
              <a:t>Relationships</a:t>
            </a:r>
          </a:p>
          <a:p>
            <a:r>
              <a:rPr lang="en-US" sz="1600" dirty="0"/>
              <a:t>Hobbies</a:t>
            </a:r>
          </a:p>
          <a:p>
            <a:r>
              <a:rPr lang="en-US" sz="1600" dirty="0"/>
              <a:t>Exercise</a:t>
            </a:r>
          </a:p>
          <a:p>
            <a:r>
              <a:rPr lang="en-US" sz="1600" dirty="0"/>
              <a:t>Rest</a:t>
            </a:r>
          </a:p>
          <a:p>
            <a:r>
              <a:rPr lang="en-US" sz="1600" dirty="0"/>
              <a:t>Nature</a:t>
            </a:r>
          </a:p>
          <a:p>
            <a:r>
              <a:rPr lang="en-US" sz="1600" dirty="0"/>
              <a:t>Dreams</a:t>
            </a:r>
          </a:p>
          <a:p>
            <a:r>
              <a:rPr lang="en-US" sz="1600" dirty="0"/>
              <a:t>Values</a:t>
            </a:r>
          </a:p>
          <a:p>
            <a:pPr marL="0" indent="0">
              <a:buNone/>
            </a:pPr>
            <a:r>
              <a:rPr lang="en-US" sz="1600" dirty="0"/>
              <a:t>Resource thinking aims to strengthen people's own resources and their ability to help themselves. The key elements of resourcefulness are hopefulness and purposefulness. A person's own insights create the basis for positive change and empowerment.</a:t>
            </a:r>
            <a:endParaRPr lang="fi-FI" sz="1600" dirty="0">
              <a:ea typeface="Tahoma"/>
              <a:cs typeface="Tahoma"/>
            </a:endParaRPr>
          </a:p>
          <a:p>
            <a:pPr marL="0" indent="0">
              <a:buNone/>
            </a:pPr>
            <a:r>
              <a:rPr lang="en-US" sz="1600" dirty="0">
                <a:ea typeface="Tahoma"/>
                <a:cs typeface="Tahoma"/>
              </a:rPr>
              <a:t>A positive attitude towards oneself, facing life's challenges and stressful situations is central to a resource-</a:t>
            </a:r>
            <a:r>
              <a:rPr lang="en-US" sz="1600" dirty="0" err="1">
                <a:ea typeface="Tahoma"/>
                <a:cs typeface="Tahoma"/>
              </a:rPr>
              <a:t>centred</a:t>
            </a:r>
            <a:r>
              <a:rPr lang="en-US" sz="1600" dirty="0">
                <a:ea typeface="Tahoma"/>
                <a:cs typeface="Tahoma"/>
              </a:rPr>
              <a:t> approach. (</a:t>
            </a:r>
            <a:r>
              <a:rPr lang="en-US" sz="1600" dirty="0" err="1">
                <a:ea typeface="Tahoma"/>
                <a:cs typeface="Tahoma"/>
              </a:rPr>
              <a:t>Terveyskylä</a:t>
            </a:r>
            <a:r>
              <a:rPr lang="en-US" sz="1600" dirty="0">
                <a:ea typeface="Tahoma"/>
                <a:cs typeface="Tahoma"/>
              </a:rPr>
              <a:t> 2024.)</a:t>
            </a:r>
          </a:p>
          <a:p>
            <a:pPr marL="0" indent="0">
              <a:buNone/>
            </a:pPr>
            <a:r>
              <a:rPr lang="en-US" sz="1600" dirty="0">
                <a:ea typeface="Tahoma"/>
                <a:cs typeface="Tahoma"/>
              </a:rPr>
              <a:t>A resource-</a:t>
            </a:r>
            <a:r>
              <a:rPr lang="en-US" sz="1600" dirty="0" err="1">
                <a:ea typeface="Tahoma"/>
                <a:cs typeface="Tahoma"/>
              </a:rPr>
              <a:t>centred</a:t>
            </a:r>
            <a:r>
              <a:rPr lang="en-US" sz="1600" dirty="0">
                <a:ea typeface="Tahoma"/>
                <a:cs typeface="Tahoma"/>
              </a:rPr>
              <a:t> approach aims to improve a person's quality of life by focusing on the person's own strengths and resources. (Piiroinen 2024)</a:t>
            </a:r>
          </a:p>
          <a:p>
            <a:pPr marL="0" indent="0">
              <a:buNone/>
            </a:pPr>
            <a:endParaRPr lang="fi-FI" sz="1600" dirty="0">
              <a:ea typeface="Tahoma"/>
              <a:cs typeface="Tahoma"/>
            </a:endParaRPr>
          </a:p>
          <a:p>
            <a:pPr marL="0" indent="0">
              <a:buNone/>
            </a:pPr>
            <a:endParaRPr lang="en-US" sz="1600" dirty="0"/>
          </a:p>
          <a:p>
            <a:pPr marL="0" indent="0">
              <a:buNone/>
            </a:pPr>
            <a:endParaRPr lang="en-US" sz="1600" dirty="0"/>
          </a:p>
          <a:p>
            <a:pPr marL="0" indent="0">
              <a:buNone/>
            </a:pPr>
            <a:endParaRPr lang="fi-FI" sz="1600" dirty="0"/>
          </a:p>
        </p:txBody>
      </p:sp>
    </p:spTree>
    <p:extLst>
      <p:ext uri="{BB962C8B-B14F-4D97-AF65-F5344CB8AC3E}">
        <p14:creationId xmlns:p14="http://schemas.microsoft.com/office/powerpoint/2010/main" val="2161426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EBC0F-C631-2537-433E-60EFA20E6A55}"/>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757DAB81-A3AA-5F97-79BC-CA888D6786FE}"/>
              </a:ext>
            </a:extLst>
          </p:cNvPr>
          <p:cNvSpPr>
            <a:spLocks noGrp="1"/>
          </p:cNvSpPr>
          <p:nvPr>
            <p:ph type="title"/>
          </p:nvPr>
        </p:nvSpPr>
        <p:spPr>
          <a:xfrm>
            <a:off x="838200" y="627323"/>
            <a:ext cx="10364972" cy="654753"/>
          </a:xfrm>
        </p:spPr>
        <p:txBody>
          <a:bodyPr/>
          <a:lstStyle/>
          <a:p>
            <a:r>
              <a:rPr lang="fi-FI" dirty="0" err="1"/>
              <a:t>Self-awareness</a:t>
            </a:r>
            <a:r>
              <a:rPr lang="fi-FI" dirty="0"/>
              <a:t> and </a:t>
            </a:r>
            <a:r>
              <a:rPr lang="fi-FI" dirty="0" err="1"/>
              <a:t>resource</a:t>
            </a:r>
            <a:r>
              <a:rPr lang="fi-FI" dirty="0"/>
              <a:t> </a:t>
            </a:r>
            <a:r>
              <a:rPr lang="fi-FI" dirty="0" err="1"/>
              <a:t>orientation</a:t>
            </a:r>
            <a:endParaRPr lang="fi-FI" dirty="0"/>
          </a:p>
        </p:txBody>
      </p:sp>
      <p:sp>
        <p:nvSpPr>
          <p:cNvPr id="3" name="Sisällön paikkamerkki 2">
            <a:extLst>
              <a:ext uri="{FF2B5EF4-FFF2-40B4-BE49-F238E27FC236}">
                <a16:creationId xmlns:a16="http://schemas.microsoft.com/office/drawing/2014/main" id="{EA35B9C7-C49E-27C9-DF2C-A55D3680F603}"/>
              </a:ext>
            </a:extLst>
          </p:cNvPr>
          <p:cNvSpPr>
            <a:spLocks noGrp="1"/>
          </p:cNvSpPr>
          <p:nvPr>
            <p:ph idx="1"/>
          </p:nvPr>
        </p:nvSpPr>
        <p:spPr>
          <a:xfrm>
            <a:off x="838200" y="1345871"/>
            <a:ext cx="10730023" cy="4512670"/>
          </a:xfrm>
        </p:spPr>
        <p:txBody>
          <a:bodyPr/>
          <a:lstStyle/>
          <a:p>
            <a:pPr marL="0" indent="0">
              <a:buNone/>
            </a:pPr>
            <a:r>
              <a:rPr lang="en-US" sz="1600" dirty="0"/>
              <a:t>The task is to draw up an idea map of your own resources and skills.</a:t>
            </a:r>
          </a:p>
          <a:p>
            <a:pPr marL="0" indent="0">
              <a:buNone/>
            </a:pPr>
            <a:r>
              <a:rPr lang="en-US" sz="1600" dirty="0"/>
              <a:t>Draw a map of ideas on paper, which could include:</a:t>
            </a:r>
          </a:p>
          <a:p>
            <a:r>
              <a:rPr lang="en-US" sz="1600" dirty="0"/>
              <a:t>Skills that come with your education</a:t>
            </a:r>
          </a:p>
          <a:p>
            <a:r>
              <a:rPr lang="en-US" sz="1600" dirty="0"/>
              <a:t>Skills that come with your hobbies</a:t>
            </a:r>
          </a:p>
          <a:p>
            <a:r>
              <a:rPr lang="en-US" sz="1600" dirty="0"/>
              <a:t>Your social skills and relationships</a:t>
            </a:r>
          </a:p>
          <a:p>
            <a:r>
              <a:rPr lang="en-US" sz="1600" dirty="0"/>
              <a:t>Skills for taking care of yourself (e.g. everyday life, health, well-being)</a:t>
            </a:r>
          </a:p>
          <a:p>
            <a:r>
              <a:rPr lang="en-US" sz="1600" dirty="0"/>
              <a:t>Other skills or experiences that have a positive impact on you</a:t>
            </a:r>
          </a:p>
          <a:p>
            <a:r>
              <a:rPr lang="en-US" sz="1600" dirty="0"/>
              <a:t>Feedback from other people</a:t>
            </a:r>
          </a:p>
          <a:p>
            <a:r>
              <a:rPr lang="en-US" sz="1600" dirty="0"/>
              <a:t>Difficult situations and how you use them in your life</a:t>
            </a:r>
          </a:p>
          <a:p>
            <a:r>
              <a:rPr lang="en-US" sz="1600" dirty="0"/>
              <a:t>Success in different things</a:t>
            </a:r>
          </a:p>
          <a:p>
            <a:r>
              <a:rPr lang="en-US" sz="1600" dirty="0"/>
              <a:t>What else is good in your life?</a:t>
            </a:r>
          </a:p>
          <a:p>
            <a:pPr marL="0" indent="0">
              <a:buNone/>
            </a:pPr>
            <a:r>
              <a:rPr lang="en-US" sz="1600" dirty="0">
                <a:ea typeface="Tahoma"/>
                <a:cs typeface="Tahoma"/>
              </a:rPr>
              <a:t>(</a:t>
            </a:r>
            <a:r>
              <a:rPr lang="en-US" sz="1600" dirty="0" err="1">
                <a:ea typeface="Tahoma"/>
                <a:cs typeface="Tahoma"/>
              </a:rPr>
              <a:t>Raivio</a:t>
            </a:r>
            <a:r>
              <a:rPr lang="en-US" sz="1600" dirty="0">
                <a:ea typeface="Tahoma"/>
                <a:cs typeface="Tahoma"/>
              </a:rPr>
              <a:t> etc. 2016, 92.)</a:t>
            </a:r>
          </a:p>
          <a:p>
            <a:pPr marL="0" indent="0">
              <a:buNone/>
            </a:pPr>
            <a:endParaRPr lang="fi-FI" sz="1600" dirty="0">
              <a:ea typeface="Tahoma"/>
              <a:cs typeface="Tahoma"/>
            </a:endParaRPr>
          </a:p>
          <a:p>
            <a:pPr marL="0" indent="0">
              <a:buNone/>
            </a:pPr>
            <a:endParaRPr lang="en-US" sz="1600" dirty="0"/>
          </a:p>
          <a:p>
            <a:pPr marL="0" indent="0">
              <a:buNone/>
            </a:pPr>
            <a:endParaRPr lang="en-US" sz="1600" dirty="0"/>
          </a:p>
          <a:p>
            <a:pPr marL="0" indent="0">
              <a:buNone/>
            </a:pPr>
            <a:endParaRPr lang="fi-FI" sz="1600" dirty="0"/>
          </a:p>
        </p:txBody>
      </p:sp>
    </p:spTree>
    <p:extLst>
      <p:ext uri="{BB962C8B-B14F-4D97-AF65-F5344CB8AC3E}">
        <p14:creationId xmlns:p14="http://schemas.microsoft.com/office/powerpoint/2010/main" val="3727360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0A801-F9A1-FE90-37C1-B929ED9E6725}"/>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26E230B4-EE9E-E59C-8071-8219217061C4}"/>
              </a:ext>
            </a:extLst>
          </p:cNvPr>
          <p:cNvSpPr>
            <a:spLocks noGrp="1"/>
          </p:cNvSpPr>
          <p:nvPr>
            <p:ph type="title"/>
          </p:nvPr>
        </p:nvSpPr>
        <p:spPr>
          <a:xfrm>
            <a:off x="838200" y="627323"/>
            <a:ext cx="10364972" cy="654753"/>
          </a:xfrm>
        </p:spPr>
        <p:txBody>
          <a:bodyPr/>
          <a:lstStyle/>
          <a:p>
            <a:r>
              <a:rPr lang="fi-FI" dirty="0" err="1"/>
              <a:t>Self-awareness</a:t>
            </a:r>
            <a:r>
              <a:rPr lang="fi-FI" dirty="0"/>
              <a:t> and </a:t>
            </a:r>
            <a:r>
              <a:rPr lang="fi-FI" dirty="0" err="1"/>
              <a:t>resource</a:t>
            </a:r>
            <a:r>
              <a:rPr lang="fi-FI" dirty="0"/>
              <a:t> </a:t>
            </a:r>
            <a:r>
              <a:rPr lang="fi-FI" dirty="0" err="1"/>
              <a:t>orientation</a:t>
            </a:r>
            <a:endParaRPr lang="fi-FI" dirty="0"/>
          </a:p>
        </p:txBody>
      </p:sp>
      <p:sp>
        <p:nvSpPr>
          <p:cNvPr id="3" name="Sisällön paikkamerkki 2">
            <a:extLst>
              <a:ext uri="{FF2B5EF4-FFF2-40B4-BE49-F238E27FC236}">
                <a16:creationId xmlns:a16="http://schemas.microsoft.com/office/drawing/2014/main" id="{06D08AE1-3C9F-411E-77C7-15B03BE9E75F}"/>
              </a:ext>
            </a:extLst>
          </p:cNvPr>
          <p:cNvSpPr>
            <a:spLocks noGrp="1"/>
          </p:cNvSpPr>
          <p:nvPr>
            <p:ph idx="1"/>
          </p:nvPr>
        </p:nvSpPr>
        <p:spPr>
          <a:xfrm>
            <a:off x="838200" y="1345871"/>
            <a:ext cx="10730023" cy="4512670"/>
          </a:xfrm>
        </p:spPr>
        <p:txBody>
          <a:bodyPr/>
          <a:lstStyle/>
          <a:p>
            <a:pPr marL="0" indent="0">
              <a:buNone/>
            </a:pPr>
            <a:r>
              <a:rPr lang="en-US" sz="2000" dirty="0"/>
              <a:t>The task is to assess your qualities as a peer counsellor.</a:t>
            </a:r>
          </a:p>
          <a:p>
            <a:pPr marL="0" indent="0">
              <a:buNone/>
            </a:pPr>
            <a:r>
              <a:rPr lang="en-US" sz="2000" dirty="0"/>
              <a:t>On another sheet of paper, write a self-assessment of your qualities as a peer counsellor, using the idea map from the previous exercise.</a:t>
            </a:r>
          </a:p>
          <a:p>
            <a:r>
              <a:rPr lang="en-US" sz="2000" dirty="0"/>
              <a:t>What skills do you have?</a:t>
            </a:r>
          </a:p>
          <a:p>
            <a:r>
              <a:rPr lang="en-US" sz="2000" dirty="0"/>
              <a:t>What could be your strengths as a peer mentor?</a:t>
            </a:r>
          </a:p>
          <a:p>
            <a:r>
              <a:rPr lang="en-US" sz="2000" dirty="0"/>
              <a:t>What skills are you lacking or would you like to develop?</a:t>
            </a:r>
          </a:p>
          <a:p>
            <a:r>
              <a:rPr lang="en-US" sz="2000" dirty="0"/>
              <a:t>What kind of help do you need as a peer counsellor?</a:t>
            </a:r>
          </a:p>
          <a:p>
            <a:endParaRPr lang="en-US" sz="2000" dirty="0">
              <a:ea typeface="Tahoma"/>
              <a:cs typeface="Tahoma"/>
            </a:endParaRPr>
          </a:p>
          <a:p>
            <a:pPr marL="0" indent="0">
              <a:buNone/>
            </a:pPr>
            <a:r>
              <a:rPr lang="en-US" sz="2000" dirty="0">
                <a:ea typeface="Tahoma"/>
                <a:cs typeface="Tahoma"/>
              </a:rPr>
              <a:t>(</a:t>
            </a:r>
            <a:r>
              <a:rPr lang="en-US" sz="2000" dirty="0" err="1">
                <a:ea typeface="Tahoma"/>
                <a:cs typeface="Tahoma"/>
              </a:rPr>
              <a:t>Raivio</a:t>
            </a:r>
            <a:r>
              <a:rPr lang="en-US" sz="2000" dirty="0">
                <a:ea typeface="Tahoma"/>
                <a:cs typeface="Tahoma"/>
              </a:rPr>
              <a:t> etc. 2016, 92.)</a:t>
            </a:r>
          </a:p>
          <a:p>
            <a:pPr marL="0" indent="0">
              <a:buNone/>
            </a:pPr>
            <a:endParaRPr lang="fi-FI" sz="1600" dirty="0">
              <a:ea typeface="Tahoma"/>
              <a:cs typeface="Tahoma"/>
            </a:endParaRPr>
          </a:p>
          <a:p>
            <a:pPr marL="0" indent="0">
              <a:buNone/>
            </a:pPr>
            <a:endParaRPr lang="en-US" sz="1600" dirty="0"/>
          </a:p>
          <a:p>
            <a:pPr marL="0" indent="0">
              <a:buNone/>
            </a:pPr>
            <a:endParaRPr lang="en-US" sz="1600" dirty="0"/>
          </a:p>
          <a:p>
            <a:pPr marL="0" indent="0">
              <a:buNone/>
            </a:pPr>
            <a:endParaRPr lang="fi-FI" sz="1600" dirty="0"/>
          </a:p>
        </p:txBody>
      </p:sp>
    </p:spTree>
    <p:extLst>
      <p:ext uri="{BB962C8B-B14F-4D97-AF65-F5344CB8AC3E}">
        <p14:creationId xmlns:p14="http://schemas.microsoft.com/office/powerpoint/2010/main" val="3837881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3CB227B-E196-7A56-9474-13EA51E8EFE9}"/>
              </a:ext>
            </a:extLst>
          </p:cNvPr>
          <p:cNvSpPr>
            <a:spLocks noGrp="1"/>
          </p:cNvSpPr>
          <p:nvPr>
            <p:ph type="title"/>
          </p:nvPr>
        </p:nvSpPr>
        <p:spPr>
          <a:xfrm>
            <a:off x="838200" y="131209"/>
            <a:ext cx="10515600" cy="1033907"/>
          </a:xfrm>
        </p:spPr>
        <p:txBody>
          <a:bodyPr/>
          <a:lstStyle/>
          <a:p>
            <a:pPr algn="ctr"/>
            <a:r>
              <a:rPr lang="fi-FI" dirty="0" err="1"/>
              <a:t>Relaxation</a:t>
            </a:r>
            <a:endParaRPr lang="fi-FI" dirty="0"/>
          </a:p>
        </p:txBody>
      </p:sp>
      <p:pic>
        <p:nvPicPr>
          <p:cNvPr id="4" name="Sisällön paikkamerkki 3" descr="Nainen harjoitellaan jooga">
            <a:extLst>
              <a:ext uri="{FF2B5EF4-FFF2-40B4-BE49-F238E27FC236}">
                <a16:creationId xmlns:a16="http://schemas.microsoft.com/office/drawing/2014/main" id="{D0DB822F-0C92-0981-BDB6-4AF7366108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65896" y="1272568"/>
            <a:ext cx="5460207" cy="3640138"/>
          </a:xfrm>
          <a:prstGeom prst="rect">
            <a:avLst/>
          </a:prstGeom>
        </p:spPr>
      </p:pic>
      <p:sp>
        <p:nvSpPr>
          <p:cNvPr id="7" name="Tekstiruutu 6">
            <a:extLst>
              <a:ext uri="{FF2B5EF4-FFF2-40B4-BE49-F238E27FC236}">
                <a16:creationId xmlns:a16="http://schemas.microsoft.com/office/drawing/2014/main" id="{BF7D9846-FCD4-6C2F-2EA1-6A5E4EB434D3}"/>
              </a:ext>
            </a:extLst>
          </p:cNvPr>
          <p:cNvSpPr txBox="1"/>
          <p:nvPr/>
        </p:nvSpPr>
        <p:spPr>
          <a:xfrm>
            <a:off x="2262075" y="5096024"/>
            <a:ext cx="7667847" cy="369332"/>
          </a:xfrm>
          <a:prstGeom prst="rect">
            <a:avLst/>
          </a:prstGeom>
          <a:noFill/>
        </p:spPr>
        <p:txBody>
          <a:bodyPr wrap="square">
            <a:spAutoFit/>
          </a:bodyPr>
          <a:lstStyle/>
          <a:p>
            <a:r>
              <a:rPr lang="en-US" dirty="0"/>
              <a:t>Put on a short (about 5 min) relaxation/meditation video from YouTube</a:t>
            </a:r>
            <a:endParaRPr lang="fi-FI" dirty="0"/>
          </a:p>
        </p:txBody>
      </p:sp>
    </p:spTree>
    <p:extLst>
      <p:ext uri="{BB962C8B-B14F-4D97-AF65-F5344CB8AC3E}">
        <p14:creationId xmlns:p14="http://schemas.microsoft.com/office/powerpoint/2010/main" val="1830558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379FE-E67B-FF53-4A43-E0150F40AFBF}"/>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69BC3760-E28E-EDAF-5982-F65341B6EEED}"/>
              </a:ext>
            </a:extLst>
          </p:cNvPr>
          <p:cNvSpPr>
            <a:spLocks noGrp="1"/>
          </p:cNvSpPr>
          <p:nvPr>
            <p:ph type="title"/>
          </p:nvPr>
        </p:nvSpPr>
        <p:spPr>
          <a:xfrm>
            <a:off x="838200" y="131209"/>
            <a:ext cx="10515600" cy="1033907"/>
          </a:xfrm>
        </p:spPr>
        <p:txBody>
          <a:bodyPr/>
          <a:lstStyle/>
          <a:p>
            <a:pPr algn="ctr"/>
            <a:r>
              <a:rPr lang="fi-FI" dirty="0"/>
              <a:t>Group </a:t>
            </a:r>
            <a:r>
              <a:rPr lang="fi-FI" dirty="0" err="1"/>
              <a:t>guidance</a:t>
            </a:r>
            <a:endParaRPr lang="fi-FI" dirty="0"/>
          </a:p>
        </p:txBody>
      </p:sp>
      <p:pic>
        <p:nvPicPr>
          <p:cNvPr id="6" name="Kuva 5" descr="Monet kädet nostavat peukaloita ylöspäin">
            <a:extLst>
              <a:ext uri="{FF2B5EF4-FFF2-40B4-BE49-F238E27FC236}">
                <a16:creationId xmlns:a16="http://schemas.microsoft.com/office/drawing/2014/main" id="{14572680-21E1-6509-B5F4-EBE299DC6B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5689" y="1538732"/>
            <a:ext cx="6060622" cy="4040415"/>
          </a:xfrm>
          <a:prstGeom prst="rect">
            <a:avLst/>
          </a:prstGeom>
        </p:spPr>
      </p:pic>
    </p:spTree>
    <p:extLst>
      <p:ext uri="{BB962C8B-B14F-4D97-AF65-F5344CB8AC3E}">
        <p14:creationId xmlns:p14="http://schemas.microsoft.com/office/powerpoint/2010/main" val="1688983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02BF3-4BCC-8DDD-5E4B-D7A7392E8EB8}"/>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8B4CA710-BDB9-7D1A-CC8E-388706977090}"/>
              </a:ext>
            </a:extLst>
          </p:cNvPr>
          <p:cNvSpPr>
            <a:spLocks noGrp="1"/>
          </p:cNvSpPr>
          <p:nvPr>
            <p:ph type="title"/>
          </p:nvPr>
        </p:nvSpPr>
        <p:spPr>
          <a:xfrm>
            <a:off x="838200" y="627323"/>
            <a:ext cx="10364972" cy="654753"/>
          </a:xfrm>
        </p:spPr>
        <p:txBody>
          <a:bodyPr/>
          <a:lstStyle/>
          <a:p>
            <a:r>
              <a:rPr lang="fi-FI" dirty="0"/>
              <a:t>Peer </a:t>
            </a:r>
            <a:r>
              <a:rPr lang="fi-FI" dirty="0" err="1"/>
              <a:t>counselling</a:t>
            </a:r>
            <a:r>
              <a:rPr lang="fi-FI" dirty="0"/>
              <a:t> in </a:t>
            </a:r>
            <a:r>
              <a:rPr lang="fi-FI" dirty="0" err="1"/>
              <a:t>volunteering</a:t>
            </a:r>
            <a:endParaRPr lang="fi-FI" dirty="0"/>
          </a:p>
        </p:txBody>
      </p:sp>
      <p:sp>
        <p:nvSpPr>
          <p:cNvPr id="3" name="Sisällön paikkamerkki 2">
            <a:extLst>
              <a:ext uri="{FF2B5EF4-FFF2-40B4-BE49-F238E27FC236}">
                <a16:creationId xmlns:a16="http://schemas.microsoft.com/office/drawing/2014/main" id="{1C1087F5-F566-A95E-3240-469D0063D82C}"/>
              </a:ext>
            </a:extLst>
          </p:cNvPr>
          <p:cNvSpPr>
            <a:spLocks noGrp="1"/>
          </p:cNvSpPr>
          <p:nvPr>
            <p:ph idx="1"/>
          </p:nvPr>
        </p:nvSpPr>
        <p:spPr>
          <a:xfrm>
            <a:off x="838200" y="1345871"/>
            <a:ext cx="10730023" cy="4512670"/>
          </a:xfrm>
        </p:spPr>
        <p:txBody>
          <a:bodyPr/>
          <a:lstStyle/>
          <a:p>
            <a:r>
              <a:rPr lang="en-US" sz="2000" dirty="0"/>
              <a:t>Set an example; follow safe working practices and agreed procedures</a:t>
            </a:r>
          </a:p>
          <a:p>
            <a:r>
              <a:rPr lang="en-US" sz="2000" dirty="0"/>
              <a:t>Respect others; no one's private matters are anyone else's business</a:t>
            </a:r>
          </a:p>
          <a:p>
            <a:r>
              <a:rPr lang="en-US" sz="2000" dirty="0"/>
              <a:t>Encourage and support other volunteers</a:t>
            </a:r>
          </a:p>
          <a:p>
            <a:r>
              <a:rPr lang="en-US" sz="2000" dirty="0"/>
              <a:t>Give constructive feedback to the association/</a:t>
            </a:r>
            <a:r>
              <a:rPr lang="en-US" sz="2000" dirty="0" err="1"/>
              <a:t>organisation</a:t>
            </a:r>
            <a:r>
              <a:rPr lang="en-US" sz="2000" dirty="0"/>
              <a:t> responsible for the activity and its development</a:t>
            </a:r>
          </a:p>
          <a:p>
            <a:r>
              <a:rPr lang="en-US" sz="2000" dirty="0"/>
              <a:t>Report any shortcomings or problems to the association/</a:t>
            </a:r>
            <a:r>
              <a:rPr lang="en-US" sz="2000" dirty="0" err="1"/>
              <a:t>organisation</a:t>
            </a:r>
            <a:r>
              <a:rPr lang="en-US" sz="2000" dirty="0"/>
              <a:t> responsible for the activity</a:t>
            </a:r>
          </a:p>
          <a:p>
            <a:r>
              <a:rPr lang="en-US" sz="2000" dirty="0"/>
              <a:t>Set an example for others to follow, help and advise where necessary</a:t>
            </a:r>
          </a:p>
          <a:p>
            <a:r>
              <a:rPr lang="en-US" sz="2000" dirty="0"/>
              <a:t>Peer orientation</a:t>
            </a:r>
            <a:endParaRPr lang="fi-FI" sz="1600" dirty="0">
              <a:ea typeface="Tahoma"/>
              <a:cs typeface="Tahoma"/>
            </a:endParaRPr>
          </a:p>
          <a:p>
            <a:pPr marL="0" indent="0">
              <a:buNone/>
            </a:pPr>
            <a:endParaRPr lang="en-US" sz="1600" dirty="0"/>
          </a:p>
          <a:p>
            <a:pPr marL="0" indent="0">
              <a:buNone/>
            </a:pPr>
            <a:endParaRPr lang="en-US" sz="1600" dirty="0"/>
          </a:p>
          <a:p>
            <a:pPr marL="0" indent="0">
              <a:buNone/>
            </a:pPr>
            <a:endParaRPr lang="fi-FI" sz="1600" dirty="0"/>
          </a:p>
        </p:txBody>
      </p:sp>
    </p:spTree>
    <p:extLst>
      <p:ext uri="{BB962C8B-B14F-4D97-AF65-F5344CB8AC3E}">
        <p14:creationId xmlns:p14="http://schemas.microsoft.com/office/powerpoint/2010/main" val="1937719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E7CB6-C35E-D1FD-2F63-012BBA5B0DD3}"/>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7101C7C6-22DA-78AB-D7D4-05EED1D88275}"/>
              </a:ext>
            </a:extLst>
          </p:cNvPr>
          <p:cNvSpPr>
            <a:spLocks noGrp="1"/>
          </p:cNvSpPr>
          <p:nvPr>
            <p:ph type="title"/>
          </p:nvPr>
        </p:nvSpPr>
        <p:spPr>
          <a:xfrm>
            <a:off x="838200" y="627323"/>
            <a:ext cx="10364972" cy="654753"/>
          </a:xfrm>
        </p:spPr>
        <p:txBody>
          <a:bodyPr/>
          <a:lstStyle/>
          <a:p>
            <a:r>
              <a:rPr lang="fi-FI" dirty="0" err="1"/>
              <a:t>Teamwork</a:t>
            </a:r>
            <a:r>
              <a:rPr lang="fi-FI" dirty="0"/>
              <a:t> </a:t>
            </a:r>
            <a:r>
              <a:rPr lang="fi-FI" dirty="0" err="1"/>
              <a:t>skills</a:t>
            </a:r>
            <a:endParaRPr lang="fi-FI" dirty="0"/>
          </a:p>
        </p:txBody>
      </p:sp>
      <p:sp>
        <p:nvSpPr>
          <p:cNvPr id="3" name="Sisällön paikkamerkki 2">
            <a:extLst>
              <a:ext uri="{FF2B5EF4-FFF2-40B4-BE49-F238E27FC236}">
                <a16:creationId xmlns:a16="http://schemas.microsoft.com/office/drawing/2014/main" id="{565ADD0C-FA8F-127A-1206-FCBE1579CE56}"/>
              </a:ext>
            </a:extLst>
          </p:cNvPr>
          <p:cNvSpPr>
            <a:spLocks noGrp="1"/>
          </p:cNvSpPr>
          <p:nvPr>
            <p:ph idx="1"/>
          </p:nvPr>
        </p:nvSpPr>
        <p:spPr>
          <a:xfrm>
            <a:off x="838200" y="1383935"/>
            <a:ext cx="10730023" cy="4512670"/>
          </a:xfrm>
        </p:spPr>
        <p:txBody>
          <a:bodyPr/>
          <a:lstStyle/>
          <a:p>
            <a:r>
              <a:rPr lang="en-US" sz="2000" dirty="0"/>
              <a:t>Kindness, listening skills and flexibility are key teamwork skills.</a:t>
            </a:r>
          </a:p>
          <a:p>
            <a:r>
              <a:rPr lang="en-US" sz="2000" dirty="0"/>
              <a:t>Group work involves reciprocity and it is important to make everyone's voice heard. The skills of group members come to the fore with the help of other group members!</a:t>
            </a:r>
          </a:p>
          <a:p>
            <a:r>
              <a:rPr lang="en-US" sz="2000" dirty="0"/>
              <a:t>Working in a group is about being motivated by the common good and a willingness to work so that each member of the group can bring out their best.</a:t>
            </a:r>
          </a:p>
          <a:p>
            <a:r>
              <a:rPr lang="en-US" sz="2000" dirty="0"/>
              <a:t>The psychological safety of each member is important in a group. Members thus have the courage to bring their own skills into the group and the courage to make mistakes and fail.</a:t>
            </a:r>
          </a:p>
          <a:p>
            <a:pPr marL="0" indent="0">
              <a:buNone/>
            </a:pPr>
            <a:endParaRPr lang="en-US" sz="2000" dirty="0"/>
          </a:p>
          <a:p>
            <a:pPr marL="0" indent="0">
              <a:buNone/>
            </a:pPr>
            <a:r>
              <a:rPr lang="fi-FI" sz="2000" dirty="0">
                <a:ea typeface="Tahoma"/>
                <a:cs typeface="Tahoma"/>
              </a:rPr>
              <a:t>(Vuorinen 2017.)</a:t>
            </a:r>
          </a:p>
          <a:p>
            <a:pPr marL="0" indent="0">
              <a:buNone/>
            </a:pPr>
            <a:endParaRPr lang="en-US" sz="1600" dirty="0"/>
          </a:p>
          <a:p>
            <a:pPr marL="0" indent="0">
              <a:buNone/>
            </a:pPr>
            <a:endParaRPr lang="en-US" sz="1600" dirty="0"/>
          </a:p>
          <a:p>
            <a:pPr marL="0" indent="0">
              <a:buNone/>
            </a:pPr>
            <a:endParaRPr lang="fi-FI" sz="1600" dirty="0"/>
          </a:p>
        </p:txBody>
      </p:sp>
    </p:spTree>
    <p:extLst>
      <p:ext uri="{BB962C8B-B14F-4D97-AF65-F5344CB8AC3E}">
        <p14:creationId xmlns:p14="http://schemas.microsoft.com/office/powerpoint/2010/main" val="2490918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0D1F4-BD3D-BD96-282D-1BBD72511630}"/>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3AAD5F14-E68A-C703-CB66-5656ADB598E0}"/>
              </a:ext>
            </a:extLst>
          </p:cNvPr>
          <p:cNvSpPr>
            <a:spLocks noGrp="1"/>
          </p:cNvSpPr>
          <p:nvPr>
            <p:ph type="title"/>
          </p:nvPr>
        </p:nvSpPr>
        <p:spPr>
          <a:xfrm>
            <a:off x="838200" y="627323"/>
            <a:ext cx="10364972" cy="654753"/>
          </a:xfrm>
        </p:spPr>
        <p:txBody>
          <a:bodyPr/>
          <a:lstStyle/>
          <a:p>
            <a:r>
              <a:rPr lang="fi-FI" dirty="0" err="1"/>
              <a:t>Challenging</a:t>
            </a:r>
            <a:r>
              <a:rPr lang="fi-FI" dirty="0"/>
              <a:t> </a:t>
            </a:r>
            <a:r>
              <a:rPr lang="fi-FI" dirty="0" err="1"/>
              <a:t>situations</a:t>
            </a:r>
            <a:endParaRPr lang="fi-FI" dirty="0"/>
          </a:p>
        </p:txBody>
      </p:sp>
      <p:sp>
        <p:nvSpPr>
          <p:cNvPr id="3" name="Sisällön paikkamerkki 2">
            <a:extLst>
              <a:ext uri="{FF2B5EF4-FFF2-40B4-BE49-F238E27FC236}">
                <a16:creationId xmlns:a16="http://schemas.microsoft.com/office/drawing/2014/main" id="{6BBFCB64-B739-5FFB-637E-69ED55BBFA2C}"/>
              </a:ext>
            </a:extLst>
          </p:cNvPr>
          <p:cNvSpPr>
            <a:spLocks noGrp="1"/>
          </p:cNvSpPr>
          <p:nvPr>
            <p:ph idx="1"/>
          </p:nvPr>
        </p:nvSpPr>
        <p:spPr>
          <a:xfrm>
            <a:off x="838200" y="1383935"/>
            <a:ext cx="10730023" cy="4512670"/>
          </a:xfrm>
        </p:spPr>
        <p:txBody>
          <a:bodyPr/>
          <a:lstStyle/>
          <a:p>
            <a:pPr marL="0" indent="0">
              <a:buNone/>
            </a:pPr>
            <a:r>
              <a:rPr lang="en-US" sz="2000" dirty="0"/>
              <a:t>Discussion question on challenging situations:</a:t>
            </a:r>
          </a:p>
          <a:p>
            <a:pPr marL="0" indent="0">
              <a:buNone/>
            </a:pPr>
            <a:r>
              <a:rPr lang="en-US" sz="2000" dirty="0"/>
              <a:t>Think about what kind of challenging situations could exist in a group?</a:t>
            </a:r>
          </a:p>
          <a:p>
            <a:pPr marL="0" indent="0">
              <a:buNone/>
            </a:pPr>
            <a:r>
              <a:rPr lang="en-US" sz="2000" dirty="0"/>
              <a:t>What is the role of the peer counselor in these situations?</a:t>
            </a:r>
          </a:p>
          <a:p>
            <a:pPr marL="0" indent="0">
              <a:buNone/>
            </a:pPr>
            <a:r>
              <a:rPr lang="en-US" sz="2000" dirty="0"/>
              <a:t>(</a:t>
            </a:r>
            <a:r>
              <a:rPr lang="en-US" sz="2000" dirty="0" err="1"/>
              <a:t>Raivio</a:t>
            </a:r>
            <a:r>
              <a:rPr lang="en-US" sz="2000" dirty="0"/>
              <a:t> etc. 2016, 93.)</a:t>
            </a:r>
          </a:p>
          <a:p>
            <a:pPr marL="0" indent="0">
              <a:buNone/>
            </a:pPr>
            <a:r>
              <a:rPr lang="en-US" sz="2000" dirty="0"/>
              <a:t>A peer counsellor may encounter challenging and stressful situations in volunteer work. They may receive support in dealing with these situations, for example in the form of job counselling (next slide).</a:t>
            </a:r>
            <a:endParaRPr lang="en-US" sz="1600" dirty="0"/>
          </a:p>
          <a:p>
            <a:pPr marL="0" indent="0">
              <a:buNone/>
            </a:pPr>
            <a:endParaRPr lang="en-US" sz="1600" dirty="0"/>
          </a:p>
          <a:p>
            <a:pPr marL="0" indent="0">
              <a:buNone/>
            </a:pPr>
            <a:endParaRPr lang="fi-FI" sz="1600" dirty="0"/>
          </a:p>
        </p:txBody>
      </p:sp>
    </p:spTree>
    <p:extLst>
      <p:ext uri="{BB962C8B-B14F-4D97-AF65-F5344CB8AC3E}">
        <p14:creationId xmlns:p14="http://schemas.microsoft.com/office/powerpoint/2010/main" val="2698823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FA3A5-A027-29E8-959B-BEAEBD511898}"/>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F65B31B7-6185-ECBB-1910-BE82ACED23D0}"/>
              </a:ext>
            </a:extLst>
          </p:cNvPr>
          <p:cNvSpPr>
            <a:spLocks noGrp="1"/>
          </p:cNvSpPr>
          <p:nvPr>
            <p:ph type="title"/>
          </p:nvPr>
        </p:nvSpPr>
        <p:spPr>
          <a:xfrm>
            <a:off x="838200" y="627323"/>
            <a:ext cx="10364972" cy="654753"/>
          </a:xfrm>
        </p:spPr>
        <p:txBody>
          <a:bodyPr/>
          <a:lstStyle/>
          <a:p>
            <a:r>
              <a:rPr lang="fi-FI" dirty="0" err="1"/>
              <a:t>Counselling</a:t>
            </a:r>
            <a:endParaRPr lang="fi-FI" dirty="0"/>
          </a:p>
        </p:txBody>
      </p:sp>
      <p:sp>
        <p:nvSpPr>
          <p:cNvPr id="3" name="Sisällön paikkamerkki 2">
            <a:extLst>
              <a:ext uri="{FF2B5EF4-FFF2-40B4-BE49-F238E27FC236}">
                <a16:creationId xmlns:a16="http://schemas.microsoft.com/office/drawing/2014/main" id="{2DB37726-6CFE-4CA7-F2F0-72257D63E852}"/>
              </a:ext>
            </a:extLst>
          </p:cNvPr>
          <p:cNvSpPr>
            <a:spLocks noGrp="1"/>
          </p:cNvSpPr>
          <p:nvPr>
            <p:ph idx="1"/>
          </p:nvPr>
        </p:nvSpPr>
        <p:spPr>
          <a:xfrm>
            <a:off x="838200" y="1543424"/>
            <a:ext cx="6923567" cy="4512670"/>
          </a:xfrm>
        </p:spPr>
        <p:txBody>
          <a:bodyPr/>
          <a:lstStyle/>
          <a:p>
            <a:pPr marL="0" indent="0">
              <a:buNone/>
            </a:pPr>
            <a:r>
              <a:rPr lang="en-US" sz="2000" dirty="0"/>
              <a:t>Discussion with the facilitator</a:t>
            </a:r>
          </a:p>
          <a:p>
            <a:pPr marL="0" indent="0">
              <a:buNone/>
            </a:pPr>
            <a:r>
              <a:rPr lang="en-US" sz="2000" dirty="0"/>
              <a:t>Conducted in groups and according to individual needs</a:t>
            </a:r>
          </a:p>
          <a:p>
            <a:pPr marL="0" indent="0">
              <a:buNone/>
            </a:pPr>
            <a:r>
              <a:rPr lang="en-US" sz="2000" dirty="0"/>
              <a:t>Discussing issues related to the activity (what has gone well, what could be improved)</a:t>
            </a:r>
          </a:p>
          <a:p>
            <a:pPr marL="0" indent="0">
              <a:buNone/>
            </a:pPr>
            <a:r>
              <a:rPr lang="en-US" sz="2000" dirty="0"/>
              <a:t>Developing solutions together to problem situations and highlighting ideas for improvement</a:t>
            </a:r>
          </a:p>
          <a:p>
            <a:pPr marL="0" indent="0">
              <a:buNone/>
            </a:pPr>
            <a:r>
              <a:rPr lang="en-US" sz="2000" dirty="0"/>
              <a:t>Feedback and tips</a:t>
            </a:r>
          </a:p>
          <a:p>
            <a:pPr marL="0" indent="0">
              <a:buNone/>
            </a:pPr>
            <a:endParaRPr lang="en-US" sz="2000" dirty="0"/>
          </a:p>
          <a:p>
            <a:pPr marL="0" indent="0">
              <a:buNone/>
            </a:pPr>
            <a:r>
              <a:rPr lang="fi-FI" sz="2000" dirty="0">
                <a:ea typeface="Tahoma"/>
                <a:cs typeface="Tahoma"/>
              </a:rPr>
              <a:t>(Raivio etc. 2016, 93.)</a:t>
            </a:r>
          </a:p>
          <a:p>
            <a:pPr marL="0" indent="0">
              <a:buNone/>
            </a:pPr>
            <a:endParaRPr lang="en-US" sz="2000" dirty="0"/>
          </a:p>
        </p:txBody>
      </p:sp>
    </p:spTree>
    <p:extLst>
      <p:ext uri="{BB962C8B-B14F-4D97-AF65-F5344CB8AC3E}">
        <p14:creationId xmlns:p14="http://schemas.microsoft.com/office/powerpoint/2010/main" val="4281064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2C52261-CE02-4159-A606-1ECC6795F2BE}"/>
              </a:ext>
            </a:extLst>
          </p:cNvPr>
          <p:cNvSpPr>
            <a:spLocks noGrp="1"/>
          </p:cNvSpPr>
          <p:nvPr>
            <p:ph type="title"/>
          </p:nvPr>
        </p:nvSpPr>
        <p:spPr/>
        <p:txBody>
          <a:bodyPr/>
          <a:lstStyle/>
          <a:p>
            <a:pPr algn="ctr"/>
            <a:r>
              <a:rPr lang="fi-FI" dirty="0"/>
              <a:t>1. </a:t>
            </a:r>
            <a:r>
              <a:rPr lang="fi-FI" dirty="0" err="1"/>
              <a:t>Grouping</a:t>
            </a:r>
            <a:endParaRPr lang="fi-FI" dirty="0"/>
          </a:p>
        </p:txBody>
      </p:sp>
      <p:pic>
        <p:nvPicPr>
          <p:cNvPr id="4" name="Sisällön paikkamerkki 3">
            <a:extLst>
              <a:ext uri="{FF2B5EF4-FFF2-40B4-BE49-F238E27FC236}">
                <a16:creationId xmlns:a16="http://schemas.microsoft.com/office/drawing/2014/main" id="{67A3A65A-35E8-5E2B-9677-99721B17BE64}"/>
              </a:ext>
            </a:extLst>
          </p:cNvPr>
          <p:cNvPicPr>
            <a:picLocks noGrp="1" noChangeAspect="1"/>
          </p:cNvPicPr>
          <p:nvPr>
            <p:ph idx="1"/>
          </p:nvPr>
        </p:nvPicPr>
        <p:blipFill>
          <a:blip r:embed="rId2"/>
          <a:stretch>
            <a:fillRect/>
          </a:stretch>
        </p:blipFill>
        <p:spPr>
          <a:xfrm>
            <a:off x="3369484" y="1892300"/>
            <a:ext cx="5453031" cy="3640138"/>
          </a:xfrm>
          <a:prstGeom prst="rect">
            <a:avLst/>
          </a:prstGeom>
        </p:spPr>
      </p:pic>
    </p:spTree>
    <p:extLst>
      <p:ext uri="{BB962C8B-B14F-4D97-AF65-F5344CB8AC3E}">
        <p14:creationId xmlns:p14="http://schemas.microsoft.com/office/powerpoint/2010/main" val="32720896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16F32-83FC-25C6-C517-D39A33C5257C}"/>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158F1523-718D-E5FC-8F7C-F2E86B789FEC}"/>
              </a:ext>
            </a:extLst>
          </p:cNvPr>
          <p:cNvSpPr>
            <a:spLocks noGrp="1"/>
          </p:cNvSpPr>
          <p:nvPr>
            <p:ph type="title"/>
          </p:nvPr>
        </p:nvSpPr>
        <p:spPr>
          <a:xfrm>
            <a:off x="838200" y="627323"/>
            <a:ext cx="10364972" cy="654753"/>
          </a:xfrm>
        </p:spPr>
        <p:txBody>
          <a:bodyPr/>
          <a:lstStyle/>
          <a:p>
            <a:r>
              <a:rPr lang="fi-FI" dirty="0"/>
              <a:t>Group </a:t>
            </a:r>
            <a:r>
              <a:rPr lang="fi-FI" dirty="0" err="1"/>
              <a:t>guidance</a:t>
            </a:r>
            <a:r>
              <a:rPr lang="fi-FI" dirty="0"/>
              <a:t> </a:t>
            </a:r>
            <a:r>
              <a:rPr lang="fi-FI" dirty="0" err="1"/>
              <a:t>exercise</a:t>
            </a:r>
            <a:endParaRPr lang="fi-FI" dirty="0"/>
          </a:p>
        </p:txBody>
      </p:sp>
      <p:sp>
        <p:nvSpPr>
          <p:cNvPr id="3" name="Sisällön paikkamerkki 2">
            <a:extLst>
              <a:ext uri="{FF2B5EF4-FFF2-40B4-BE49-F238E27FC236}">
                <a16:creationId xmlns:a16="http://schemas.microsoft.com/office/drawing/2014/main" id="{5CAE7F23-FCC5-4D5F-4B14-23E66B08041A}"/>
              </a:ext>
            </a:extLst>
          </p:cNvPr>
          <p:cNvSpPr>
            <a:spLocks noGrp="1"/>
          </p:cNvSpPr>
          <p:nvPr>
            <p:ph idx="1"/>
          </p:nvPr>
        </p:nvSpPr>
        <p:spPr>
          <a:xfrm>
            <a:off x="838200" y="1543424"/>
            <a:ext cx="9602972" cy="4512670"/>
          </a:xfrm>
        </p:spPr>
        <p:txBody>
          <a:bodyPr/>
          <a:lstStyle/>
          <a:p>
            <a:pPr marL="0" indent="0">
              <a:buNone/>
            </a:pPr>
            <a:r>
              <a:rPr lang="en-US" sz="2000" dirty="0"/>
              <a:t>The task is to </a:t>
            </a:r>
            <a:r>
              <a:rPr lang="en-US" sz="2000" dirty="0" err="1"/>
              <a:t>practise</a:t>
            </a:r>
            <a:r>
              <a:rPr lang="en-US" sz="2000" dirty="0"/>
              <a:t> group management. The trainer will follow and guide as necessary. A group supervision situation can be for example training, play, task instruction, etc.</a:t>
            </a:r>
          </a:p>
          <a:p>
            <a:pPr marL="0" indent="0">
              <a:buNone/>
            </a:pPr>
            <a:r>
              <a:rPr lang="en-US" sz="2000" dirty="0"/>
              <a:t>Peer counsellors plan the situation and take turns to present it to the group.</a:t>
            </a:r>
          </a:p>
          <a:p>
            <a:pPr marL="0" indent="0">
              <a:buNone/>
            </a:pPr>
            <a:r>
              <a:rPr lang="en-US" sz="2000" dirty="0"/>
              <a:t>The peer counselor can ask the trainer for advice at any time during the training.</a:t>
            </a:r>
          </a:p>
          <a:p>
            <a:pPr marL="0" indent="0">
              <a:buNone/>
            </a:pPr>
            <a:r>
              <a:rPr lang="en-US" sz="2000" dirty="0"/>
              <a:t>Feedback from the trainer on the group guidance situation.</a:t>
            </a:r>
          </a:p>
          <a:p>
            <a:pPr marL="0" indent="0">
              <a:buNone/>
            </a:pPr>
            <a:endParaRPr lang="en-US" sz="2000" dirty="0"/>
          </a:p>
          <a:p>
            <a:pPr marL="0" indent="0">
              <a:buNone/>
            </a:pPr>
            <a:r>
              <a:rPr lang="en-US" sz="2000" dirty="0"/>
              <a:t>A feedback session at the end of the training session.</a:t>
            </a:r>
          </a:p>
          <a:p>
            <a:pPr marL="0" indent="0">
              <a:buNone/>
            </a:pPr>
            <a:r>
              <a:rPr lang="fi-FI" sz="2000" dirty="0">
                <a:ea typeface="Tahoma"/>
                <a:cs typeface="Tahoma"/>
              </a:rPr>
              <a:t>(Raivio etc. 2016, 93.)</a:t>
            </a:r>
          </a:p>
          <a:p>
            <a:pPr marL="0" indent="0">
              <a:buNone/>
            </a:pPr>
            <a:endParaRPr lang="en-US" sz="2000" dirty="0"/>
          </a:p>
        </p:txBody>
      </p:sp>
    </p:spTree>
    <p:extLst>
      <p:ext uri="{BB962C8B-B14F-4D97-AF65-F5344CB8AC3E}">
        <p14:creationId xmlns:p14="http://schemas.microsoft.com/office/powerpoint/2010/main" val="2553223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0CF4C-7069-E5CE-A226-72F68544E8D3}"/>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DA6FD54A-0809-94CD-DC2D-B4FF9F120271}"/>
              </a:ext>
            </a:extLst>
          </p:cNvPr>
          <p:cNvSpPr>
            <a:spLocks noGrp="1"/>
          </p:cNvSpPr>
          <p:nvPr>
            <p:ph type="title"/>
          </p:nvPr>
        </p:nvSpPr>
        <p:spPr>
          <a:xfrm>
            <a:off x="838200" y="627323"/>
            <a:ext cx="10364972" cy="654753"/>
          </a:xfrm>
        </p:spPr>
        <p:txBody>
          <a:bodyPr/>
          <a:lstStyle/>
          <a:p>
            <a:r>
              <a:rPr lang="fi-FI" dirty="0" err="1"/>
              <a:t>Completion</a:t>
            </a:r>
            <a:r>
              <a:rPr lang="fi-FI" dirty="0"/>
              <a:t> of </a:t>
            </a:r>
            <a:r>
              <a:rPr lang="fi-FI" dirty="0" err="1"/>
              <a:t>the</a:t>
            </a:r>
            <a:r>
              <a:rPr lang="fi-FI" dirty="0"/>
              <a:t> </a:t>
            </a:r>
            <a:r>
              <a:rPr lang="fi-FI" dirty="0" err="1"/>
              <a:t>course</a:t>
            </a:r>
            <a:endParaRPr lang="fi-FI" dirty="0"/>
          </a:p>
        </p:txBody>
      </p:sp>
      <p:sp>
        <p:nvSpPr>
          <p:cNvPr id="3" name="Sisällön paikkamerkki 2">
            <a:extLst>
              <a:ext uri="{FF2B5EF4-FFF2-40B4-BE49-F238E27FC236}">
                <a16:creationId xmlns:a16="http://schemas.microsoft.com/office/drawing/2014/main" id="{B2474AF0-ECAC-AF0D-A2E0-DA99CFC19EE3}"/>
              </a:ext>
            </a:extLst>
          </p:cNvPr>
          <p:cNvSpPr>
            <a:spLocks noGrp="1"/>
          </p:cNvSpPr>
          <p:nvPr>
            <p:ph idx="1"/>
          </p:nvPr>
        </p:nvSpPr>
        <p:spPr>
          <a:xfrm>
            <a:off x="838200" y="1543424"/>
            <a:ext cx="6923567" cy="4512670"/>
          </a:xfrm>
        </p:spPr>
        <p:txBody>
          <a:bodyPr/>
          <a:lstStyle/>
          <a:p>
            <a:pPr marL="0" indent="0">
              <a:buNone/>
            </a:pPr>
            <a:r>
              <a:rPr lang="en-US" sz="2000" dirty="0"/>
              <a:t>Certificates</a:t>
            </a:r>
          </a:p>
          <a:p>
            <a:pPr marL="0" indent="0">
              <a:buNone/>
            </a:pPr>
            <a:r>
              <a:rPr lang="en-US" sz="2000" dirty="0"/>
              <a:t>Collecting feedback</a:t>
            </a:r>
          </a:p>
          <a:p>
            <a:pPr marL="0" indent="0">
              <a:buNone/>
            </a:pPr>
            <a:r>
              <a:rPr lang="en-US" sz="2000" dirty="0"/>
              <a:t>Graduation celebrations</a:t>
            </a:r>
          </a:p>
          <a:p>
            <a:pPr marL="0" indent="0">
              <a:buNone/>
            </a:pPr>
            <a:r>
              <a:rPr lang="fi-FI" sz="2000" dirty="0">
                <a:ea typeface="Tahoma"/>
                <a:cs typeface="Tahoma"/>
              </a:rPr>
              <a:t>(Raivio etc. 2016, 93.)</a:t>
            </a:r>
          </a:p>
          <a:p>
            <a:pPr marL="0" indent="0">
              <a:buNone/>
            </a:pPr>
            <a:endParaRPr lang="en-US" sz="2000" dirty="0"/>
          </a:p>
        </p:txBody>
      </p:sp>
      <p:pic>
        <p:nvPicPr>
          <p:cNvPr id="5" name="Kuva 4" descr="Valmistujaislakki">
            <a:extLst>
              <a:ext uri="{FF2B5EF4-FFF2-40B4-BE49-F238E27FC236}">
                <a16:creationId xmlns:a16="http://schemas.microsoft.com/office/drawing/2014/main" id="{96B2EB90-04D3-21ED-6B32-564A33051C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31172" y="742576"/>
            <a:ext cx="4572000" cy="4572000"/>
          </a:xfrm>
          <a:prstGeom prst="rect">
            <a:avLst/>
          </a:prstGeom>
        </p:spPr>
      </p:pic>
    </p:spTree>
    <p:extLst>
      <p:ext uri="{BB962C8B-B14F-4D97-AF65-F5344CB8AC3E}">
        <p14:creationId xmlns:p14="http://schemas.microsoft.com/office/powerpoint/2010/main" val="22146794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5FA4B-E9E6-ADDA-D059-DE7D3E38B106}"/>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E90F0685-D27D-A68F-C99C-909D1E555B1C}"/>
              </a:ext>
            </a:extLst>
          </p:cNvPr>
          <p:cNvSpPr>
            <a:spLocks noGrp="1"/>
          </p:cNvSpPr>
          <p:nvPr>
            <p:ph type="title"/>
          </p:nvPr>
        </p:nvSpPr>
        <p:spPr>
          <a:xfrm>
            <a:off x="838200" y="0"/>
            <a:ext cx="10364972" cy="654753"/>
          </a:xfrm>
        </p:spPr>
        <p:txBody>
          <a:bodyPr/>
          <a:lstStyle/>
          <a:p>
            <a:r>
              <a:rPr lang="fi-FI" dirty="0" err="1"/>
              <a:t>Sources</a:t>
            </a:r>
            <a:r>
              <a:rPr lang="fi-FI" dirty="0"/>
              <a:t>:</a:t>
            </a:r>
          </a:p>
        </p:txBody>
      </p:sp>
      <p:sp>
        <p:nvSpPr>
          <p:cNvPr id="7" name="Tekstiruutu 6">
            <a:extLst>
              <a:ext uri="{FF2B5EF4-FFF2-40B4-BE49-F238E27FC236}">
                <a16:creationId xmlns:a16="http://schemas.microsoft.com/office/drawing/2014/main" id="{E0F411C6-6ACD-EC49-2EF3-F1A5C94E5304}"/>
              </a:ext>
            </a:extLst>
          </p:cNvPr>
          <p:cNvSpPr txBox="1"/>
          <p:nvPr/>
        </p:nvSpPr>
        <p:spPr>
          <a:xfrm>
            <a:off x="329610" y="992124"/>
            <a:ext cx="11342500" cy="5586145"/>
          </a:xfrm>
          <a:prstGeom prst="rect">
            <a:avLst/>
          </a:prstGeom>
          <a:noFill/>
        </p:spPr>
        <p:txBody>
          <a:bodyPr wrap="square" lIns="91440" tIns="45720" rIns="91440" bIns="45720" anchor="t">
            <a:spAutoFit/>
          </a:bodyPr>
          <a:lstStyle/>
          <a:p>
            <a:r>
              <a:rPr lang="fi-FI" sz="1100" dirty="0">
                <a:ea typeface="Tahoma"/>
                <a:cs typeface="Tahoma"/>
              </a:rPr>
              <a:t>EHYT ry 2015. Ryhmäilmiö – Ryhmänohjaajan käsikirja. PDF-</a:t>
            </a:r>
            <a:r>
              <a:rPr lang="fi-FI" sz="1100" dirty="0" err="1">
                <a:ea typeface="Tahoma"/>
                <a:cs typeface="Tahoma"/>
              </a:rPr>
              <a:t>document</a:t>
            </a:r>
            <a:r>
              <a:rPr lang="fi-FI" sz="1100" dirty="0">
                <a:ea typeface="Tahoma"/>
                <a:cs typeface="Tahoma"/>
              </a:rPr>
              <a:t>. </a:t>
            </a:r>
            <a:r>
              <a:rPr lang="fi-FI" sz="1100" dirty="0" err="1">
                <a:ea typeface="Tahoma"/>
                <a:cs typeface="Tahoma"/>
              </a:rPr>
              <a:t>Available</a:t>
            </a:r>
            <a:r>
              <a:rPr lang="fi-FI" sz="1100" dirty="0">
                <a:ea typeface="Tahoma"/>
                <a:cs typeface="Tahoma"/>
              </a:rPr>
              <a:t> at: </a:t>
            </a:r>
            <a:r>
              <a:rPr lang="fi-FI" sz="1100" dirty="0">
                <a:ea typeface="Tahoma"/>
                <a:cs typeface="Tahoma"/>
                <a:hlinkClick r:id="rId3"/>
              </a:rPr>
              <a:t>https://ehyt.fi/wp-content/uploads/2020/06/Ryhmailmio_opas_verkko.pdf</a:t>
            </a:r>
            <a:r>
              <a:rPr lang="fi-FI" sz="1100" dirty="0">
                <a:ea typeface="Tahoma"/>
                <a:cs typeface="Tahoma"/>
              </a:rPr>
              <a:t> [</a:t>
            </a:r>
            <a:r>
              <a:rPr lang="fi-FI" sz="1100" dirty="0" err="1">
                <a:ea typeface="Tahoma"/>
                <a:cs typeface="Tahoma"/>
              </a:rPr>
              <a:t>reference</a:t>
            </a:r>
            <a:r>
              <a:rPr lang="fi-FI" sz="1100" dirty="0">
                <a:ea typeface="Tahoma"/>
                <a:cs typeface="Tahoma"/>
              </a:rPr>
              <a:t> </a:t>
            </a:r>
            <a:r>
              <a:rPr lang="fi-FI" sz="1100" dirty="0" err="1">
                <a:ea typeface="Tahoma"/>
                <a:cs typeface="Tahoma"/>
              </a:rPr>
              <a:t>date</a:t>
            </a:r>
            <a:r>
              <a:rPr lang="fi-FI" sz="1100" dirty="0">
                <a:ea typeface="Tahoma"/>
                <a:cs typeface="Tahoma"/>
              </a:rPr>
              <a:t> 14.1.2025].</a:t>
            </a:r>
          </a:p>
          <a:p>
            <a:endParaRPr lang="fi-FI" sz="1100" dirty="0">
              <a:ea typeface="Tahoma"/>
              <a:cs typeface="Tahoma"/>
            </a:endParaRPr>
          </a:p>
          <a:p>
            <a:r>
              <a:rPr lang="fi-FI" sz="1100" dirty="0">
                <a:ea typeface="Tahoma"/>
                <a:cs typeface="Tahoma"/>
              </a:rPr>
              <a:t>Helenius, J., Korhonen, U., Mäkelä, M. 2017. </a:t>
            </a:r>
            <a:r>
              <a:rPr lang="fi-FI" sz="1100" dirty="0" err="1">
                <a:ea typeface="Tahoma"/>
                <a:cs typeface="Tahoma"/>
              </a:rPr>
              <a:t>Mun</a:t>
            </a:r>
            <a:r>
              <a:rPr lang="fi-FI" sz="1100" dirty="0">
                <a:ea typeface="Tahoma"/>
                <a:cs typeface="Tahoma"/>
              </a:rPr>
              <a:t> elämä – Ohjausmateriaalia erityisopetukseen. Opetushallitus. www-</a:t>
            </a:r>
            <a:r>
              <a:rPr lang="fi-FI" sz="1100" dirty="0" err="1">
                <a:ea typeface="Tahoma"/>
                <a:cs typeface="Tahoma"/>
              </a:rPr>
              <a:t>document</a:t>
            </a:r>
            <a:r>
              <a:rPr lang="fi-FI" sz="1100" dirty="0">
                <a:ea typeface="Tahoma"/>
                <a:cs typeface="Tahoma"/>
              </a:rPr>
              <a:t>. </a:t>
            </a:r>
            <a:r>
              <a:rPr lang="fi-FI" sz="1100" dirty="0" err="1">
                <a:ea typeface="Tahoma"/>
                <a:cs typeface="Tahoma"/>
              </a:rPr>
              <a:t>Available</a:t>
            </a:r>
            <a:r>
              <a:rPr lang="fi-FI" sz="1100" dirty="0">
                <a:ea typeface="Tahoma"/>
                <a:cs typeface="Tahoma"/>
              </a:rPr>
              <a:t> at: </a:t>
            </a:r>
            <a:r>
              <a:rPr lang="fi-FI" sz="1100" dirty="0">
                <a:ea typeface="Tahoma"/>
                <a:cs typeface="Tahoma"/>
                <a:hlinkClick r:id="rId4"/>
              </a:rPr>
              <a:t>https://www.oph.fi/fi/oppimateriaali/mun-elama/sosiaaliset-taidot/vuorovaikutus</a:t>
            </a:r>
            <a:r>
              <a:rPr lang="fi-FI" sz="1100" dirty="0">
                <a:ea typeface="Tahoma"/>
                <a:cs typeface="Tahoma"/>
              </a:rPr>
              <a:t> [</a:t>
            </a:r>
            <a:r>
              <a:rPr lang="fi-FI" sz="1100" dirty="0" err="1">
                <a:ea typeface="Tahoma"/>
                <a:cs typeface="Tahoma"/>
              </a:rPr>
              <a:t>reference</a:t>
            </a:r>
            <a:r>
              <a:rPr lang="fi-FI" sz="1100" dirty="0">
                <a:ea typeface="Tahoma"/>
                <a:cs typeface="Tahoma"/>
              </a:rPr>
              <a:t> </a:t>
            </a:r>
            <a:r>
              <a:rPr lang="fi-FI" sz="1100" dirty="0" err="1">
                <a:ea typeface="Tahoma"/>
                <a:cs typeface="Tahoma"/>
              </a:rPr>
              <a:t>date</a:t>
            </a:r>
            <a:r>
              <a:rPr lang="fi-FI" sz="1100" dirty="0">
                <a:ea typeface="Tahoma"/>
                <a:cs typeface="Tahoma"/>
              </a:rPr>
              <a:t> 14.1.2025].</a:t>
            </a:r>
          </a:p>
          <a:p>
            <a:endParaRPr lang="fi-FI" sz="1100" dirty="0">
              <a:ea typeface="Tahoma"/>
              <a:cs typeface="Tahoma"/>
            </a:endParaRPr>
          </a:p>
          <a:p>
            <a:r>
              <a:rPr lang="fi-FI" sz="1100" dirty="0">
                <a:ea typeface="Tahoma"/>
                <a:cs typeface="Tahoma"/>
              </a:rPr>
              <a:t>Heta-liitto ry. </a:t>
            </a:r>
            <a:r>
              <a:rPr lang="fi-FI" sz="1100" dirty="0" err="1">
                <a:ea typeface="Tahoma"/>
                <a:cs typeface="Tahoma"/>
              </a:rPr>
              <a:t>s.a</a:t>
            </a:r>
            <a:r>
              <a:rPr lang="fi-FI" sz="1100" dirty="0">
                <a:ea typeface="Tahoma"/>
                <a:cs typeface="Tahoma"/>
              </a:rPr>
              <a:t>. Työsuhteen konfliktien ennaltaehkäisy ja ratkaiseminen. www-</a:t>
            </a:r>
            <a:r>
              <a:rPr lang="fi-FI" sz="1100" dirty="0" err="1">
                <a:ea typeface="Tahoma"/>
                <a:cs typeface="Tahoma"/>
              </a:rPr>
              <a:t>document</a:t>
            </a:r>
            <a:r>
              <a:rPr lang="fi-FI" sz="1100" dirty="0">
                <a:ea typeface="Tahoma"/>
                <a:cs typeface="Tahoma"/>
              </a:rPr>
              <a:t>. </a:t>
            </a:r>
            <a:r>
              <a:rPr lang="fi-FI" sz="1100" dirty="0" err="1">
                <a:ea typeface="Tahoma"/>
                <a:cs typeface="Tahoma"/>
              </a:rPr>
              <a:t>Available</a:t>
            </a:r>
            <a:r>
              <a:rPr lang="fi-FI" sz="1100" dirty="0">
                <a:ea typeface="Tahoma"/>
                <a:cs typeface="Tahoma"/>
              </a:rPr>
              <a:t> at: </a:t>
            </a:r>
            <a:r>
              <a:rPr lang="fi-FI" sz="1100" dirty="0">
                <a:ea typeface="Tahoma"/>
                <a:cs typeface="Tahoma"/>
                <a:hlinkClick r:id="rId5"/>
              </a:rPr>
              <a:t>https://heta-liitto.fi/tietopankki/konfliktien_ennaltaehkaisy/</a:t>
            </a:r>
            <a:endParaRPr lang="fi-FI" sz="1100" dirty="0">
              <a:ea typeface="Tahoma"/>
              <a:cs typeface="Tahoma"/>
            </a:endParaRPr>
          </a:p>
          <a:p>
            <a:r>
              <a:rPr lang="fi-FI" sz="1100" dirty="0">
                <a:ea typeface="Tahoma"/>
                <a:cs typeface="Tahoma"/>
              </a:rPr>
              <a:t>[</a:t>
            </a:r>
            <a:r>
              <a:rPr lang="fi-FI" sz="1100" dirty="0" err="1">
                <a:ea typeface="Tahoma"/>
                <a:cs typeface="Tahoma"/>
              </a:rPr>
              <a:t>reference</a:t>
            </a:r>
            <a:r>
              <a:rPr lang="fi-FI" sz="1100" dirty="0">
                <a:ea typeface="Tahoma"/>
                <a:cs typeface="Tahoma"/>
              </a:rPr>
              <a:t> </a:t>
            </a:r>
            <a:r>
              <a:rPr lang="fi-FI" sz="1100" dirty="0" err="1">
                <a:ea typeface="Tahoma"/>
                <a:cs typeface="Tahoma"/>
              </a:rPr>
              <a:t>date</a:t>
            </a:r>
            <a:r>
              <a:rPr lang="fi-FI" sz="1100" dirty="0">
                <a:ea typeface="Tahoma"/>
                <a:cs typeface="Tahoma"/>
              </a:rPr>
              <a:t> 16.1.2025].</a:t>
            </a:r>
          </a:p>
          <a:p>
            <a:endParaRPr lang="fi-FI" sz="1100" dirty="0">
              <a:ea typeface="Tahoma"/>
              <a:cs typeface="Tahoma"/>
            </a:endParaRPr>
          </a:p>
          <a:p>
            <a:r>
              <a:rPr lang="fi-FI" sz="1100" dirty="0">
                <a:ea typeface="Tahoma"/>
                <a:cs typeface="Tahoma"/>
              </a:rPr>
              <a:t>Mahis 2021. Harjoituspankki – Mahis. PDF-</a:t>
            </a:r>
            <a:r>
              <a:rPr lang="fi-FI" sz="1100" dirty="0" err="1">
                <a:ea typeface="Tahoma"/>
                <a:cs typeface="Tahoma"/>
              </a:rPr>
              <a:t>document</a:t>
            </a:r>
            <a:r>
              <a:rPr lang="fi-FI" sz="1100" dirty="0">
                <a:ea typeface="Tahoma"/>
                <a:cs typeface="Tahoma"/>
              </a:rPr>
              <a:t>. </a:t>
            </a:r>
            <a:r>
              <a:rPr lang="fi-FI" sz="1100" dirty="0" err="1">
                <a:ea typeface="Tahoma"/>
                <a:cs typeface="Tahoma"/>
              </a:rPr>
              <a:t>Available</a:t>
            </a:r>
            <a:r>
              <a:rPr lang="fi-FI" sz="1100" dirty="0">
                <a:ea typeface="Tahoma"/>
                <a:cs typeface="Tahoma"/>
              </a:rPr>
              <a:t> at: </a:t>
            </a:r>
            <a:r>
              <a:rPr lang="fi-FI" sz="1100" dirty="0">
                <a:ea typeface="Tahoma"/>
                <a:cs typeface="Tahoma"/>
                <a:hlinkClick r:id="rId6"/>
              </a:rPr>
              <a:t>https://www.mahis.info/wp-content/uploads/2021/02/Mahis-harjoituspankki.pdf</a:t>
            </a:r>
            <a:r>
              <a:rPr lang="fi-FI" sz="1100" dirty="0">
                <a:ea typeface="Tahoma"/>
                <a:cs typeface="Tahoma"/>
              </a:rPr>
              <a:t> [</a:t>
            </a:r>
            <a:r>
              <a:rPr lang="fi-FI" sz="1100" dirty="0" err="1">
                <a:ea typeface="Tahoma"/>
                <a:cs typeface="Tahoma"/>
              </a:rPr>
              <a:t>reference</a:t>
            </a:r>
            <a:r>
              <a:rPr lang="fi-FI" sz="1100" dirty="0">
                <a:ea typeface="Tahoma"/>
                <a:cs typeface="Tahoma"/>
              </a:rPr>
              <a:t> </a:t>
            </a:r>
            <a:r>
              <a:rPr lang="fi-FI" sz="1100" dirty="0" err="1">
                <a:ea typeface="Tahoma"/>
                <a:cs typeface="Tahoma"/>
              </a:rPr>
              <a:t>date</a:t>
            </a:r>
            <a:r>
              <a:rPr lang="fi-FI" sz="1100" dirty="0">
                <a:ea typeface="Tahoma"/>
                <a:cs typeface="Tahoma"/>
              </a:rPr>
              <a:t> 14.1.2025].</a:t>
            </a:r>
          </a:p>
          <a:p>
            <a:endParaRPr lang="fi-FI" sz="1100" dirty="0">
              <a:ea typeface="+mn-lt"/>
              <a:cs typeface="+mn-lt"/>
            </a:endParaRPr>
          </a:p>
          <a:p>
            <a:r>
              <a:rPr lang="fi-FI" sz="1100" dirty="0">
                <a:ea typeface="+mn-lt"/>
                <a:cs typeface="+mn-lt"/>
              </a:rPr>
              <a:t>Mieli </a:t>
            </a:r>
            <a:r>
              <a:rPr lang="fi-FI" sz="1100" dirty="0" err="1">
                <a:ea typeface="+mn-lt"/>
                <a:cs typeface="+mn-lt"/>
              </a:rPr>
              <a:t>s.a</a:t>
            </a:r>
            <a:r>
              <a:rPr lang="fi-FI" sz="1100" dirty="0">
                <a:ea typeface="+mn-lt"/>
                <a:cs typeface="+mn-lt"/>
              </a:rPr>
              <a:t>. Itsetuntemus ja itsetunto. www-</a:t>
            </a:r>
            <a:r>
              <a:rPr lang="fi-FI" sz="1100" dirty="0" err="1">
                <a:ea typeface="+mn-lt"/>
                <a:cs typeface="+mn-lt"/>
              </a:rPr>
              <a:t>document</a:t>
            </a:r>
            <a:r>
              <a:rPr lang="fi-FI" sz="1100" dirty="0">
                <a:ea typeface="+mn-lt"/>
                <a:cs typeface="+mn-lt"/>
              </a:rPr>
              <a:t>. </a:t>
            </a:r>
            <a:r>
              <a:rPr lang="fi-FI" sz="1100" dirty="0" err="1">
                <a:ea typeface="Tahoma"/>
                <a:cs typeface="Tahoma"/>
              </a:rPr>
              <a:t>Available</a:t>
            </a:r>
            <a:r>
              <a:rPr lang="fi-FI" sz="1100" dirty="0">
                <a:ea typeface="Tahoma"/>
                <a:cs typeface="Tahoma"/>
              </a:rPr>
              <a:t> at</a:t>
            </a:r>
            <a:r>
              <a:rPr lang="fi-FI" sz="1100" dirty="0">
                <a:ea typeface="+mn-lt"/>
                <a:cs typeface="+mn-lt"/>
              </a:rPr>
              <a:t>: </a:t>
            </a:r>
            <a:r>
              <a:rPr lang="fi-FI" sz="1100" dirty="0">
                <a:ea typeface="+mn-lt"/>
                <a:cs typeface="+mn-lt"/>
                <a:hlinkClick r:id="rId7"/>
              </a:rPr>
              <a:t>https://mieli.fi/vahvista-mielenterveyttasi/itsetuntemus-ja-itsetunto/</a:t>
            </a:r>
            <a:r>
              <a:rPr lang="fi-FI" sz="1100" dirty="0">
                <a:ea typeface="+mn-lt"/>
                <a:cs typeface="+mn-lt"/>
              </a:rPr>
              <a:t> [</a:t>
            </a:r>
            <a:r>
              <a:rPr lang="fi-FI" sz="1100" dirty="0" err="1">
                <a:ea typeface="+mn-lt"/>
                <a:cs typeface="+mn-lt"/>
              </a:rPr>
              <a:t>reference</a:t>
            </a:r>
            <a:r>
              <a:rPr lang="fi-FI" sz="1100" dirty="0">
                <a:ea typeface="+mn-lt"/>
                <a:cs typeface="+mn-lt"/>
              </a:rPr>
              <a:t> </a:t>
            </a:r>
            <a:r>
              <a:rPr lang="fi-FI" sz="1100" dirty="0" err="1">
                <a:ea typeface="+mn-lt"/>
                <a:cs typeface="+mn-lt"/>
              </a:rPr>
              <a:t>date</a:t>
            </a:r>
            <a:r>
              <a:rPr lang="fi-FI" sz="1100" dirty="0">
                <a:ea typeface="+mn-lt"/>
                <a:cs typeface="+mn-lt"/>
              </a:rPr>
              <a:t> 17.1.2025].</a:t>
            </a:r>
            <a:endParaRPr lang="fi-FI" sz="1100" dirty="0">
              <a:ea typeface="Tahoma"/>
              <a:cs typeface="Tahoma"/>
            </a:endParaRPr>
          </a:p>
          <a:p>
            <a:endParaRPr lang="fi-FI" sz="1100" dirty="0">
              <a:ea typeface="Tahoma"/>
              <a:cs typeface="Tahoma"/>
            </a:endParaRPr>
          </a:p>
          <a:p>
            <a:r>
              <a:rPr lang="fi-FI" sz="1100" dirty="0">
                <a:ea typeface="Tahoma"/>
                <a:cs typeface="Tahoma"/>
              </a:rPr>
              <a:t>Mieli 2022. Vuorovaikutustaitoja voi oppia. www-</a:t>
            </a:r>
            <a:r>
              <a:rPr lang="fi-FI" sz="1100" dirty="0" err="1">
                <a:ea typeface="Tahoma"/>
                <a:cs typeface="Tahoma"/>
              </a:rPr>
              <a:t>document</a:t>
            </a:r>
            <a:r>
              <a:rPr lang="fi-FI" sz="1100" dirty="0">
                <a:ea typeface="Tahoma"/>
                <a:cs typeface="Tahoma"/>
              </a:rPr>
              <a:t>. </a:t>
            </a:r>
            <a:r>
              <a:rPr lang="fi-FI" sz="1100" dirty="0" err="1">
                <a:ea typeface="Tahoma"/>
                <a:cs typeface="Tahoma"/>
              </a:rPr>
              <a:t>Available</a:t>
            </a:r>
            <a:r>
              <a:rPr lang="fi-FI" sz="1100" dirty="0">
                <a:ea typeface="Tahoma"/>
                <a:cs typeface="Tahoma"/>
              </a:rPr>
              <a:t> at: </a:t>
            </a:r>
            <a:r>
              <a:rPr lang="fi-FI" sz="1100" dirty="0">
                <a:ea typeface="Tahoma"/>
                <a:cs typeface="Tahoma"/>
                <a:hlinkClick r:id="rId8"/>
              </a:rPr>
              <a:t>https://mieli.fi/vahvista-mielenterveyttasi/ihmissuhteet-ja-vuorovaikutus/vuorovaikutustaitoja-voi-oppia/</a:t>
            </a:r>
            <a:r>
              <a:rPr lang="fi-FI" sz="1100" dirty="0">
                <a:ea typeface="Tahoma"/>
                <a:cs typeface="Tahoma"/>
              </a:rPr>
              <a:t> [</a:t>
            </a:r>
            <a:r>
              <a:rPr lang="fi-FI" sz="1100" dirty="0" err="1">
                <a:ea typeface="Tahoma"/>
                <a:cs typeface="Tahoma"/>
              </a:rPr>
              <a:t>reference</a:t>
            </a:r>
            <a:r>
              <a:rPr lang="fi-FI" sz="1100" dirty="0">
                <a:ea typeface="Tahoma"/>
                <a:cs typeface="Tahoma"/>
              </a:rPr>
              <a:t> </a:t>
            </a:r>
            <a:r>
              <a:rPr lang="fi-FI" sz="1100" dirty="0" err="1">
                <a:ea typeface="Tahoma"/>
                <a:cs typeface="Tahoma"/>
              </a:rPr>
              <a:t>date</a:t>
            </a:r>
            <a:r>
              <a:rPr lang="fi-FI" sz="1100" dirty="0">
                <a:ea typeface="Tahoma"/>
                <a:cs typeface="Tahoma"/>
              </a:rPr>
              <a:t> 14.1.2025].</a:t>
            </a:r>
          </a:p>
          <a:p>
            <a:endParaRPr lang="fi-FI" sz="1100" dirty="0">
              <a:ea typeface="Tahoma"/>
              <a:cs typeface="Tahoma"/>
            </a:endParaRPr>
          </a:p>
          <a:p>
            <a:r>
              <a:rPr lang="fi-FI" sz="1100" dirty="0" err="1">
                <a:ea typeface="Tahoma"/>
                <a:cs typeface="Tahoma"/>
              </a:rPr>
              <a:t>Nyyti</a:t>
            </a:r>
            <a:r>
              <a:rPr lang="fi-FI" sz="1100" dirty="0">
                <a:ea typeface="Tahoma"/>
                <a:cs typeface="Tahoma"/>
              </a:rPr>
              <a:t> ry 2019. Sosiaaliset taidot. Hyvä kysymys. www-</a:t>
            </a:r>
            <a:r>
              <a:rPr lang="fi-FI" sz="1100" dirty="0" err="1">
                <a:ea typeface="Tahoma"/>
                <a:cs typeface="Tahoma"/>
              </a:rPr>
              <a:t>document</a:t>
            </a:r>
            <a:r>
              <a:rPr lang="fi-FI" sz="1100" dirty="0">
                <a:ea typeface="Tahoma"/>
                <a:cs typeface="Tahoma"/>
              </a:rPr>
              <a:t>. </a:t>
            </a:r>
            <a:r>
              <a:rPr lang="fi-FI" sz="1100" dirty="0" err="1">
                <a:ea typeface="Tahoma"/>
                <a:cs typeface="Tahoma"/>
              </a:rPr>
              <a:t>Available</a:t>
            </a:r>
            <a:r>
              <a:rPr lang="fi-FI" sz="1100" dirty="0">
                <a:ea typeface="Tahoma"/>
                <a:cs typeface="Tahoma"/>
              </a:rPr>
              <a:t> at:  </a:t>
            </a:r>
            <a:r>
              <a:rPr lang="fi-FI" sz="1100" dirty="0">
                <a:solidFill>
                  <a:srgbClr val="0563C1"/>
                </a:solidFill>
                <a:ea typeface="Tahoma"/>
                <a:cs typeface="Tahoma"/>
                <a:hlinkClick r:id="rId9"/>
              </a:rPr>
              <a:t>https://www.hyvakysymys.fi/kurssi/et/sosiaaliset-taidot/</a:t>
            </a:r>
            <a:r>
              <a:rPr lang="fi-FI" sz="1100" dirty="0">
                <a:ea typeface="Tahoma"/>
                <a:cs typeface="Tahoma"/>
              </a:rPr>
              <a:t> [</a:t>
            </a:r>
            <a:r>
              <a:rPr lang="fi-FI" sz="1100" dirty="0" err="1">
                <a:ea typeface="Tahoma"/>
                <a:cs typeface="Tahoma"/>
              </a:rPr>
              <a:t>reference</a:t>
            </a:r>
            <a:r>
              <a:rPr lang="fi-FI" sz="1100" dirty="0">
                <a:ea typeface="Tahoma"/>
                <a:cs typeface="Tahoma"/>
              </a:rPr>
              <a:t> </a:t>
            </a:r>
            <a:r>
              <a:rPr lang="fi-FI" sz="1100" dirty="0" err="1">
                <a:ea typeface="Tahoma"/>
                <a:cs typeface="Tahoma"/>
              </a:rPr>
              <a:t>date</a:t>
            </a:r>
            <a:r>
              <a:rPr lang="fi-FI" sz="1100" dirty="0">
                <a:ea typeface="Tahoma"/>
                <a:cs typeface="Tahoma"/>
              </a:rPr>
              <a:t> 16.1.2025].</a:t>
            </a:r>
          </a:p>
          <a:p>
            <a:endParaRPr lang="fi-FI" sz="1100" dirty="0">
              <a:ea typeface="Tahoma"/>
              <a:cs typeface="Tahoma"/>
            </a:endParaRPr>
          </a:p>
          <a:p>
            <a:r>
              <a:rPr lang="fi-FI" sz="1100" dirty="0">
                <a:ea typeface="Tahoma"/>
                <a:cs typeface="Tahoma"/>
              </a:rPr>
              <a:t>Piiroinen, H. 2024. Voimavarakeskeisyyden hyödyntäminen sosiaalityössä. www-</a:t>
            </a:r>
            <a:r>
              <a:rPr lang="fi-FI" sz="1100" dirty="0" err="1">
                <a:ea typeface="Tahoma"/>
                <a:cs typeface="Tahoma"/>
              </a:rPr>
              <a:t>document</a:t>
            </a:r>
            <a:r>
              <a:rPr lang="fi-FI" sz="1100" dirty="0">
                <a:ea typeface="Tahoma"/>
                <a:cs typeface="Tahoma"/>
              </a:rPr>
              <a:t>. </a:t>
            </a:r>
            <a:r>
              <a:rPr lang="fi-FI" sz="1100" dirty="0" err="1">
                <a:ea typeface="Tahoma"/>
                <a:cs typeface="Tahoma"/>
              </a:rPr>
              <a:t>Available</a:t>
            </a:r>
            <a:r>
              <a:rPr lang="fi-FI" sz="1100" dirty="0">
                <a:ea typeface="Tahoma"/>
                <a:cs typeface="Tahoma"/>
              </a:rPr>
              <a:t> at: </a:t>
            </a:r>
            <a:r>
              <a:rPr lang="fi-FI" sz="1100" dirty="0">
                <a:ea typeface="Tahoma"/>
                <a:cs typeface="Tahoma"/>
                <a:hlinkClick r:id="rId10"/>
              </a:rPr>
              <a:t>https://dialogi.diak.fi/2024/03/27/voimavarakeskeisyyden-hyodyntaminen-sosiaalityossa/</a:t>
            </a:r>
            <a:r>
              <a:rPr lang="fi-FI" sz="1100" dirty="0">
                <a:ea typeface="Tahoma"/>
                <a:cs typeface="Tahoma"/>
              </a:rPr>
              <a:t> [</a:t>
            </a:r>
            <a:r>
              <a:rPr lang="fi-FI" sz="1100" dirty="0" err="1">
                <a:ea typeface="Tahoma"/>
                <a:cs typeface="Tahoma"/>
              </a:rPr>
              <a:t>reference</a:t>
            </a:r>
            <a:r>
              <a:rPr lang="fi-FI" sz="1100" dirty="0">
                <a:ea typeface="Tahoma"/>
                <a:cs typeface="Tahoma"/>
              </a:rPr>
              <a:t> </a:t>
            </a:r>
            <a:r>
              <a:rPr lang="fi-FI" sz="1100" dirty="0" err="1">
                <a:ea typeface="Tahoma"/>
                <a:cs typeface="Tahoma"/>
              </a:rPr>
              <a:t>date</a:t>
            </a:r>
            <a:r>
              <a:rPr lang="fi-FI" sz="1100" dirty="0">
                <a:ea typeface="Tahoma"/>
                <a:cs typeface="Tahoma"/>
              </a:rPr>
              <a:t> 20.1.2025].</a:t>
            </a:r>
          </a:p>
          <a:p>
            <a:endParaRPr lang="fi-FI" sz="1100" dirty="0">
              <a:ea typeface="Tahoma"/>
              <a:cs typeface="Tahoma"/>
            </a:endParaRPr>
          </a:p>
          <a:p>
            <a:r>
              <a:rPr lang="fi-FI" sz="1100" dirty="0">
                <a:ea typeface="Tahoma"/>
                <a:cs typeface="Tahoma"/>
              </a:rPr>
              <a:t>Raivio, M., Raivio, J., Purola, A., Vuorinen, M &amp; Koikkalainen, R. 2016. Minun kulttuuripajani – tarinoita toivosta, kohtaamisesta ja mielenterveydestä. </a:t>
            </a:r>
            <a:r>
              <a:rPr lang="fi-FI" sz="1100" dirty="0" err="1">
                <a:ea typeface="Tahoma"/>
                <a:cs typeface="Tahoma"/>
              </a:rPr>
              <a:t>Sosped</a:t>
            </a:r>
            <a:r>
              <a:rPr lang="fi-FI" sz="1100" dirty="0">
                <a:ea typeface="Tahoma"/>
                <a:cs typeface="Tahoma"/>
              </a:rPr>
              <a:t> säätiö. PDF-</a:t>
            </a:r>
            <a:r>
              <a:rPr lang="fi-FI" sz="1100" dirty="0" err="1">
                <a:ea typeface="Tahoma"/>
                <a:cs typeface="Tahoma"/>
              </a:rPr>
              <a:t>document</a:t>
            </a:r>
            <a:r>
              <a:rPr lang="fi-FI" sz="1100" dirty="0">
                <a:ea typeface="Tahoma"/>
                <a:cs typeface="Tahoma"/>
              </a:rPr>
              <a:t>.  </a:t>
            </a:r>
            <a:r>
              <a:rPr lang="fi-FI" sz="1100" dirty="0" err="1">
                <a:ea typeface="Tahoma"/>
                <a:cs typeface="Tahoma"/>
              </a:rPr>
              <a:t>Available</a:t>
            </a:r>
            <a:r>
              <a:rPr lang="fi-FI" sz="1100" dirty="0">
                <a:ea typeface="Tahoma"/>
                <a:cs typeface="Tahoma"/>
              </a:rPr>
              <a:t> at: </a:t>
            </a:r>
            <a:r>
              <a:rPr lang="fi-FI" sz="1100" dirty="0">
                <a:ea typeface="Tahoma"/>
                <a:cs typeface="Tahoma"/>
                <a:hlinkClick r:id="rId11"/>
              </a:rPr>
              <a:t>https://sosped.fi/wp-content/uploads/2019/03/Minun-Kulttuuripajani_sosped.pdf</a:t>
            </a:r>
            <a:r>
              <a:rPr lang="fi-FI" sz="1100" dirty="0">
                <a:ea typeface="Tahoma"/>
                <a:cs typeface="Tahoma"/>
              </a:rPr>
              <a:t> [</a:t>
            </a:r>
            <a:r>
              <a:rPr lang="fi-FI" sz="1100" dirty="0" err="1">
                <a:ea typeface="Tahoma"/>
                <a:cs typeface="Tahoma"/>
              </a:rPr>
              <a:t>reference</a:t>
            </a:r>
            <a:r>
              <a:rPr lang="fi-FI" sz="1100" dirty="0">
                <a:ea typeface="Tahoma"/>
                <a:cs typeface="Tahoma"/>
              </a:rPr>
              <a:t> </a:t>
            </a:r>
            <a:r>
              <a:rPr lang="fi-FI" sz="1100" dirty="0" err="1">
                <a:ea typeface="Tahoma"/>
                <a:cs typeface="Tahoma"/>
              </a:rPr>
              <a:t>date</a:t>
            </a:r>
            <a:r>
              <a:rPr lang="fi-FI" sz="1100" dirty="0">
                <a:ea typeface="Tahoma"/>
                <a:cs typeface="Tahoma"/>
              </a:rPr>
              <a:t> 14.1.2025].</a:t>
            </a:r>
          </a:p>
          <a:p>
            <a:endParaRPr lang="fi-FI" sz="1100" dirty="0">
              <a:ea typeface="Tahoma"/>
              <a:cs typeface="Tahoma"/>
            </a:endParaRPr>
          </a:p>
          <a:p>
            <a:r>
              <a:rPr lang="fi-FI" sz="1100" dirty="0">
                <a:ea typeface="Tahoma"/>
                <a:cs typeface="Tahoma"/>
              </a:rPr>
              <a:t>Terveyskylä 2024. Mistä on kyse, kun pu­hu­taan voi­ma­va­roista? www-</a:t>
            </a:r>
            <a:r>
              <a:rPr lang="fi-FI" sz="1100" dirty="0" err="1">
                <a:ea typeface="Tahoma"/>
                <a:cs typeface="Tahoma"/>
              </a:rPr>
              <a:t>document</a:t>
            </a:r>
            <a:r>
              <a:rPr lang="fi-FI" sz="1100" dirty="0">
                <a:ea typeface="Tahoma"/>
                <a:cs typeface="Tahoma"/>
              </a:rPr>
              <a:t>. </a:t>
            </a:r>
            <a:r>
              <a:rPr lang="fi-FI" sz="1100" dirty="0" err="1">
                <a:ea typeface="Tahoma"/>
                <a:cs typeface="Tahoma"/>
              </a:rPr>
              <a:t>Available</a:t>
            </a:r>
            <a:r>
              <a:rPr lang="fi-FI" sz="1100" dirty="0">
                <a:ea typeface="Tahoma"/>
                <a:cs typeface="Tahoma"/>
              </a:rPr>
              <a:t> at: </a:t>
            </a:r>
            <a:r>
              <a:rPr lang="fi-FI" sz="1100" dirty="0">
                <a:ea typeface="Tahoma"/>
                <a:cs typeface="Tahoma"/>
                <a:hlinkClick r:id="rId12"/>
              </a:rPr>
              <a:t>https://www.terveyskyla.fi/kuntoutumistalo/kuntoutujalle/oma-hyvinvointi/opas-omien-voimavarojen-tunnistamiseen-ja-vahvistamiseen/mista-on-kyse-kun-puhutaan-voimavaroista</a:t>
            </a:r>
            <a:r>
              <a:rPr lang="fi-FI" sz="1100" dirty="0">
                <a:ea typeface="Tahoma"/>
                <a:cs typeface="Tahoma"/>
              </a:rPr>
              <a:t> [</a:t>
            </a:r>
            <a:r>
              <a:rPr lang="fi-FI" sz="1100" dirty="0" err="1">
                <a:ea typeface="Tahoma"/>
                <a:cs typeface="Tahoma"/>
              </a:rPr>
              <a:t>reference</a:t>
            </a:r>
            <a:r>
              <a:rPr lang="fi-FI" sz="1100" dirty="0">
                <a:ea typeface="Tahoma"/>
                <a:cs typeface="Tahoma"/>
              </a:rPr>
              <a:t> </a:t>
            </a:r>
            <a:r>
              <a:rPr lang="fi-FI" sz="1100" dirty="0" err="1">
                <a:ea typeface="Tahoma"/>
                <a:cs typeface="Tahoma"/>
              </a:rPr>
              <a:t>date</a:t>
            </a:r>
            <a:r>
              <a:rPr lang="fi-FI" sz="1100" dirty="0">
                <a:ea typeface="Tahoma"/>
                <a:cs typeface="Tahoma"/>
              </a:rPr>
              <a:t> 20.1.2025].</a:t>
            </a:r>
          </a:p>
          <a:p>
            <a:endParaRPr lang="fi-FI" sz="1100" dirty="0">
              <a:ea typeface="Tahoma"/>
              <a:cs typeface="Tahoma"/>
            </a:endParaRPr>
          </a:p>
          <a:p>
            <a:r>
              <a:rPr lang="fi-FI" sz="1100" dirty="0">
                <a:ea typeface="Tahoma"/>
                <a:cs typeface="Tahoma"/>
              </a:rPr>
              <a:t>Vuorinen 2017. Ryhmätyötaidot. Terveyskirjasto. www-</a:t>
            </a:r>
            <a:r>
              <a:rPr lang="fi-FI" sz="1100" dirty="0" err="1">
                <a:ea typeface="Tahoma"/>
                <a:cs typeface="Tahoma"/>
              </a:rPr>
              <a:t>document</a:t>
            </a:r>
            <a:r>
              <a:rPr lang="fi-FI" sz="1100" dirty="0">
                <a:ea typeface="Tahoma"/>
                <a:cs typeface="Tahoma"/>
              </a:rPr>
              <a:t>. </a:t>
            </a:r>
            <a:r>
              <a:rPr lang="fi-FI" sz="1100" dirty="0" err="1">
                <a:ea typeface="Tahoma"/>
                <a:cs typeface="Tahoma"/>
              </a:rPr>
              <a:t>Available</a:t>
            </a:r>
            <a:r>
              <a:rPr lang="fi-FI" sz="1100" dirty="0">
                <a:ea typeface="Tahoma"/>
                <a:cs typeface="Tahoma"/>
              </a:rPr>
              <a:t> at: </a:t>
            </a:r>
            <a:r>
              <a:rPr lang="fi-FI" sz="1100" dirty="0">
                <a:ea typeface="Tahoma"/>
                <a:cs typeface="Tahoma"/>
                <a:hlinkClick r:id="rId13"/>
              </a:rPr>
              <a:t>https://www.terveyskirjasto.fi/lnv00007</a:t>
            </a:r>
            <a:r>
              <a:rPr lang="fi-FI" sz="1100" dirty="0">
                <a:ea typeface="Tahoma"/>
                <a:cs typeface="Tahoma"/>
              </a:rPr>
              <a:t> [</a:t>
            </a:r>
            <a:r>
              <a:rPr lang="fi-FI" sz="1100" dirty="0" err="1">
                <a:ea typeface="Tahoma"/>
                <a:cs typeface="Tahoma"/>
              </a:rPr>
              <a:t>reference</a:t>
            </a:r>
            <a:r>
              <a:rPr lang="fi-FI" sz="1100" dirty="0">
                <a:ea typeface="Tahoma"/>
                <a:cs typeface="Tahoma"/>
              </a:rPr>
              <a:t> </a:t>
            </a:r>
            <a:r>
              <a:rPr lang="fi-FI" sz="1100" dirty="0" err="1">
                <a:ea typeface="Tahoma"/>
                <a:cs typeface="Tahoma"/>
              </a:rPr>
              <a:t>date</a:t>
            </a:r>
            <a:r>
              <a:rPr lang="fi-FI" sz="1100" dirty="0">
                <a:ea typeface="Tahoma"/>
                <a:cs typeface="Tahoma"/>
              </a:rPr>
              <a:t> 24.1.2025].</a:t>
            </a:r>
          </a:p>
          <a:p>
            <a:endParaRPr lang="fi-FI" sz="1100" dirty="0">
              <a:ea typeface="Tahoma"/>
              <a:cs typeface="Tahoma"/>
            </a:endParaRPr>
          </a:p>
          <a:p>
            <a:endParaRPr lang="fi-FI" sz="2000" dirty="0">
              <a:ea typeface="Tahoma"/>
              <a:cs typeface="Tahoma"/>
            </a:endParaRPr>
          </a:p>
          <a:p>
            <a:endParaRPr lang="fi-FI" dirty="0">
              <a:ea typeface="Tahoma"/>
              <a:cs typeface="Tahoma"/>
            </a:endParaRPr>
          </a:p>
        </p:txBody>
      </p:sp>
    </p:spTree>
    <p:extLst>
      <p:ext uri="{BB962C8B-B14F-4D97-AF65-F5344CB8AC3E}">
        <p14:creationId xmlns:p14="http://schemas.microsoft.com/office/powerpoint/2010/main" val="771932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8C51AE-7097-507C-C37A-64B40A00F417}"/>
              </a:ext>
            </a:extLst>
          </p:cNvPr>
          <p:cNvSpPr>
            <a:spLocks noGrp="1"/>
          </p:cNvSpPr>
          <p:nvPr>
            <p:ph type="title"/>
          </p:nvPr>
        </p:nvSpPr>
        <p:spPr/>
        <p:txBody>
          <a:bodyPr/>
          <a:lstStyle/>
          <a:p>
            <a:r>
              <a:rPr lang="en-US" dirty="0"/>
              <a:t>Getting to know each other</a:t>
            </a:r>
            <a:endParaRPr lang="fi-FI" dirty="0"/>
          </a:p>
        </p:txBody>
      </p:sp>
      <p:sp>
        <p:nvSpPr>
          <p:cNvPr id="3" name="Sisällön paikkamerkki 2">
            <a:extLst>
              <a:ext uri="{FF2B5EF4-FFF2-40B4-BE49-F238E27FC236}">
                <a16:creationId xmlns:a16="http://schemas.microsoft.com/office/drawing/2014/main" id="{34C74B6F-5751-9D4A-3C90-A75016F902EB}"/>
              </a:ext>
            </a:extLst>
          </p:cNvPr>
          <p:cNvSpPr>
            <a:spLocks noGrp="1"/>
          </p:cNvSpPr>
          <p:nvPr>
            <p:ph idx="1"/>
          </p:nvPr>
        </p:nvSpPr>
        <p:spPr/>
        <p:txBody>
          <a:bodyPr/>
          <a:lstStyle/>
          <a:p>
            <a:r>
              <a:rPr lang="en-US" dirty="0"/>
              <a:t>Introduce yourself and tell us one of your interests.</a:t>
            </a:r>
          </a:p>
          <a:p>
            <a:r>
              <a:rPr lang="en-US" dirty="0"/>
              <a:t>Tell us about your expectations for peer counsellor training.</a:t>
            </a:r>
            <a:endParaRPr lang="fi-FI" dirty="0"/>
          </a:p>
        </p:txBody>
      </p:sp>
    </p:spTree>
    <p:extLst>
      <p:ext uri="{BB962C8B-B14F-4D97-AF65-F5344CB8AC3E}">
        <p14:creationId xmlns:p14="http://schemas.microsoft.com/office/powerpoint/2010/main" val="2056590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18374ED-49F4-EA5E-6592-06171D84F985}"/>
              </a:ext>
            </a:extLst>
          </p:cNvPr>
          <p:cNvSpPr>
            <a:spLocks noGrp="1"/>
          </p:cNvSpPr>
          <p:nvPr>
            <p:ph type="title"/>
          </p:nvPr>
        </p:nvSpPr>
        <p:spPr/>
        <p:txBody>
          <a:bodyPr/>
          <a:lstStyle/>
          <a:p>
            <a:r>
              <a:rPr lang="fi-FI" dirty="0" err="1"/>
              <a:t>Introduction</a:t>
            </a:r>
            <a:r>
              <a:rPr lang="fi-FI" dirty="0"/>
              <a:t> to </a:t>
            </a:r>
            <a:r>
              <a:rPr lang="fi-FI" dirty="0" err="1"/>
              <a:t>peer</a:t>
            </a:r>
            <a:r>
              <a:rPr lang="fi-FI" dirty="0"/>
              <a:t> </a:t>
            </a:r>
            <a:r>
              <a:rPr lang="fi-FI" dirty="0" err="1"/>
              <a:t>counselling</a:t>
            </a:r>
            <a:endParaRPr lang="fi-FI" dirty="0"/>
          </a:p>
        </p:txBody>
      </p:sp>
      <p:sp>
        <p:nvSpPr>
          <p:cNvPr id="3" name="Sisällön paikkamerkki 2">
            <a:extLst>
              <a:ext uri="{FF2B5EF4-FFF2-40B4-BE49-F238E27FC236}">
                <a16:creationId xmlns:a16="http://schemas.microsoft.com/office/drawing/2014/main" id="{5A318099-8EDB-CD3C-9E0B-35A46952C509}"/>
              </a:ext>
            </a:extLst>
          </p:cNvPr>
          <p:cNvSpPr>
            <a:spLocks noGrp="1"/>
          </p:cNvSpPr>
          <p:nvPr>
            <p:ph idx="1"/>
          </p:nvPr>
        </p:nvSpPr>
        <p:spPr>
          <a:xfrm>
            <a:off x="838200" y="1609344"/>
            <a:ext cx="10515600" cy="3639312"/>
          </a:xfrm>
        </p:spPr>
        <p:txBody>
          <a:bodyPr/>
          <a:lstStyle/>
          <a:p>
            <a:pPr marL="0" indent="0">
              <a:buNone/>
            </a:pPr>
            <a:r>
              <a:rPr lang="en-US" sz="2000" dirty="0"/>
              <a:t>The role of a peer counsellor includes:</a:t>
            </a:r>
          </a:p>
          <a:p>
            <a:r>
              <a:rPr lang="en-US" sz="2000" dirty="0"/>
              <a:t>Supporting other volunteers in carrying out their tasks</a:t>
            </a:r>
          </a:p>
          <a:p>
            <a:r>
              <a:rPr lang="en-US" sz="2000" dirty="0"/>
              <a:t>Helping other volunteers to support other volunteers in their work</a:t>
            </a:r>
          </a:p>
          <a:p>
            <a:r>
              <a:rPr lang="en-US" sz="2000" dirty="0"/>
              <a:t>Actively participating in the planning of activities</a:t>
            </a:r>
          </a:p>
          <a:p>
            <a:pPr marL="0" indent="0">
              <a:buNone/>
            </a:pPr>
            <a:r>
              <a:rPr lang="en-US" sz="2000" dirty="0"/>
              <a:t>Peer mentoring is an activity where you get to guide, assist and encourage other people involved in volunteering. Peer mentors undergo a free 2 x 3h training before starting their activity. </a:t>
            </a:r>
          </a:p>
          <a:p>
            <a:pPr marL="0" indent="0">
              <a:buNone/>
            </a:pPr>
            <a:r>
              <a:rPr lang="en-US" sz="2000" dirty="0"/>
              <a:t>The content of the training consists of topics related to interaction, resource orientation and group facilitation.</a:t>
            </a:r>
            <a:endParaRPr lang="fi-FI" sz="2000" dirty="0"/>
          </a:p>
        </p:txBody>
      </p:sp>
    </p:spTree>
    <p:extLst>
      <p:ext uri="{BB962C8B-B14F-4D97-AF65-F5344CB8AC3E}">
        <p14:creationId xmlns:p14="http://schemas.microsoft.com/office/powerpoint/2010/main" val="3293913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A74D95-75BE-1141-36B0-5C9F7ACA8C9A}"/>
              </a:ext>
            </a:extLst>
          </p:cNvPr>
          <p:cNvSpPr>
            <a:spLocks noGrp="1"/>
          </p:cNvSpPr>
          <p:nvPr>
            <p:ph type="title"/>
          </p:nvPr>
        </p:nvSpPr>
        <p:spPr/>
        <p:txBody>
          <a:bodyPr/>
          <a:lstStyle/>
          <a:p>
            <a:pPr algn="ctr"/>
            <a:r>
              <a:rPr lang="en-US" dirty="0"/>
              <a:t>Reflection, what makes a good peer counsellor?</a:t>
            </a:r>
            <a:endParaRPr lang="fi-FI" dirty="0"/>
          </a:p>
        </p:txBody>
      </p:sp>
      <p:pic>
        <p:nvPicPr>
          <p:cNvPr id="4" name="Sisällön paikkamerkki 3">
            <a:extLst>
              <a:ext uri="{FF2B5EF4-FFF2-40B4-BE49-F238E27FC236}">
                <a16:creationId xmlns:a16="http://schemas.microsoft.com/office/drawing/2014/main" id="{84DF7FD6-6FE8-5106-7FF1-3346E119E530}"/>
              </a:ext>
            </a:extLst>
          </p:cNvPr>
          <p:cNvPicPr>
            <a:picLocks noGrp="1" noChangeAspect="1"/>
          </p:cNvPicPr>
          <p:nvPr>
            <p:ph idx="1"/>
          </p:nvPr>
        </p:nvPicPr>
        <p:blipFill>
          <a:blip r:embed="rId2"/>
          <a:stretch>
            <a:fillRect/>
          </a:stretch>
        </p:blipFill>
        <p:spPr>
          <a:xfrm>
            <a:off x="3334602" y="1892300"/>
            <a:ext cx="5522795" cy="3640138"/>
          </a:xfrm>
          <a:prstGeom prst="rect">
            <a:avLst/>
          </a:prstGeom>
        </p:spPr>
      </p:pic>
    </p:spTree>
    <p:extLst>
      <p:ext uri="{BB962C8B-B14F-4D97-AF65-F5344CB8AC3E}">
        <p14:creationId xmlns:p14="http://schemas.microsoft.com/office/powerpoint/2010/main" val="4252294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62FA1C-3704-E46C-6422-C5D56956E2B5}"/>
              </a:ext>
            </a:extLst>
          </p:cNvPr>
          <p:cNvSpPr>
            <a:spLocks noGrp="1"/>
          </p:cNvSpPr>
          <p:nvPr>
            <p:ph type="title"/>
          </p:nvPr>
        </p:nvSpPr>
        <p:spPr/>
        <p:txBody>
          <a:bodyPr/>
          <a:lstStyle/>
          <a:p>
            <a:r>
              <a:rPr lang="fi-FI" dirty="0" err="1"/>
              <a:t>Rules</a:t>
            </a:r>
            <a:r>
              <a:rPr lang="fi-FI" dirty="0"/>
              <a:t> of </a:t>
            </a:r>
            <a:r>
              <a:rPr lang="fi-FI" dirty="0" err="1"/>
              <a:t>the</a:t>
            </a:r>
            <a:r>
              <a:rPr lang="fi-FI" dirty="0"/>
              <a:t> </a:t>
            </a:r>
            <a:r>
              <a:rPr lang="fi-FI" dirty="0" err="1"/>
              <a:t>training</a:t>
            </a:r>
            <a:endParaRPr lang="fi-FI" dirty="0"/>
          </a:p>
        </p:txBody>
      </p:sp>
      <p:sp>
        <p:nvSpPr>
          <p:cNvPr id="3" name="Sisällön paikkamerkki 2">
            <a:extLst>
              <a:ext uri="{FF2B5EF4-FFF2-40B4-BE49-F238E27FC236}">
                <a16:creationId xmlns:a16="http://schemas.microsoft.com/office/drawing/2014/main" id="{6E58C654-5C8D-7A22-3C68-85671DA071CF}"/>
              </a:ext>
            </a:extLst>
          </p:cNvPr>
          <p:cNvSpPr>
            <a:spLocks noGrp="1"/>
          </p:cNvSpPr>
          <p:nvPr>
            <p:ph idx="1"/>
          </p:nvPr>
        </p:nvSpPr>
        <p:spPr>
          <a:xfrm>
            <a:off x="838200" y="1499616"/>
            <a:ext cx="10515600" cy="3639312"/>
          </a:xfrm>
        </p:spPr>
        <p:txBody>
          <a:bodyPr/>
          <a:lstStyle/>
          <a:p>
            <a:r>
              <a:rPr lang="en-US" sz="2000" dirty="0"/>
              <a:t>Together, we draw up a set of rules for peer counsellor training.</a:t>
            </a:r>
          </a:p>
          <a:p>
            <a:r>
              <a:rPr lang="en-US" sz="2000" dirty="0"/>
              <a:t>Two main rules: 1. Everyone is equal in the group 2. No one is bullied</a:t>
            </a:r>
          </a:p>
          <a:p>
            <a:r>
              <a:rPr lang="en-US" sz="2000" dirty="0"/>
              <a:t>The other rules are created together. </a:t>
            </a:r>
          </a:p>
          <a:p>
            <a:r>
              <a:rPr lang="en-US" sz="2000" dirty="0"/>
              <a:t>The group is divided into pairs. Each pair comes up with two more rules for the group. The pairs take it in turns to tell the rules they have invented and write them down. Once the rules have been written down, they are discussed together and a common set of rules for the group is chosen, which can be voted on if necessary. The group rules are written down for all to see.</a:t>
            </a:r>
          </a:p>
          <a:p>
            <a:pPr marL="0" indent="0">
              <a:buNone/>
            </a:pPr>
            <a:r>
              <a:rPr lang="fi-FI" sz="2000" dirty="0">
                <a:ea typeface="Tahoma"/>
                <a:cs typeface="Tahoma"/>
              </a:rPr>
              <a:t>(EHYT ry 2015, 28.)</a:t>
            </a:r>
          </a:p>
          <a:p>
            <a:endParaRPr lang="en-US" dirty="0"/>
          </a:p>
          <a:p>
            <a:pPr marL="0" indent="0">
              <a:buNone/>
            </a:pPr>
            <a:endParaRPr lang="fi-FI" dirty="0"/>
          </a:p>
        </p:txBody>
      </p:sp>
    </p:spTree>
    <p:extLst>
      <p:ext uri="{BB962C8B-B14F-4D97-AF65-F5344CB8AC3E}">
        <p14:creationId xmlns:p14="http://schemas.microsoft.com/office/powerpoint/2010/main" val="3694155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39894BD-2A9C-B0C1-9B14-545596EFD05D}"/>
              </a:ext>
            </a:extLst>
          </p:cNvPr>
          <p:cNvSpPr>
            <a:spLocks noGrp="1"/>
          </p:cNvSpPr>
          <p:nvPr>
            <p:ph type="title"/>
          </p:nvPr>
        </p:nvSpPr>
        <p:spPr/>
        <p:txBody>
          <a:bodyPr/>
          <a:lstStyle/>
          <a:p>
            <a:r>
              <a:rPr lang="fi-FI" dirty="0"/>
              <a:t>New </a:t>
            </a:r>
            <a:r>
              <a:rPr lang="fi-FI" dirty="0" err="1"/>
              <a:t>names</a:t>
            </a:r>
            <a:endParaRPr lang="fi-FI" dirty="0"/>
          </a:p>
        </p:txBody>
      </p:sp>
      <p:sp>
        <p:nvSpPr>
          <p:cNvPr id="3" name="Sisällön paikkamerkki 2">
            <a:extLst>
              <a:ext uri="{FF2B5EF4-FFF2-40B4-BE49-F238E27FC236}">
                <a16:creationId xmlns:a16="http://schemas.microsoft.com/office/drawing/2014/main" id="{521641E3-D4E4-D95D-B857-3430206257F7}"/>
              </a:ext>
            </a:extLst>
          </p:cNvPr>
          <p:cNvSpPr>
            <a:spLocks noGrp="1"/>
          </p:cNvSpPr>
          <p:nvPr>
            <p:ph idx="1"/>
          </p:nvPr>
        </p:nvSpPr>
        <p:spPr/>
        <p:txBody>
          <a:bodyPr/>
          <a:lstStyle/>
          <a:p>
            <a:r>
              <a:rPr lang="en-US" dirty="0"/>
              <a:t>The task is to choose a positive characteristic for yourself that starts with the same letter as your first name (e.g. Harry Happy). </a:t>
            </a:r>
          </a:p>
          <a:p>
            <a:r>
              <a:rPr lang="en-US" dirty="0"/>
              <a:t>After choosing your new name, introduce yourself to the group. </a:t>
            </a:r>
          </a:p>
          <a:p>
            <a:r>
              <a:rPr lang="en-US" dirty="0"/>
              <a:t>Finally, in one sentence, explain why you chose that particular characteristic.</a:t>
            </a:r>
          </a:p>
          <a:p>
            <a:pPr marL="0" indent="0">
              <a:buNone/>
            </a:pPr>
            <a:r>
              <a:rPr lang="en-US" dirty="0"/>
              <a:t>(EHYT ry 2015, 30.)</a:t>
            </a:r>
          </a:p>
          <a:p>
            <a:pPr marL="0" indent="0">
              <a:buNone/>
            </a:pPr>
            <a:endParaRPr lang="en-US" dirty="0"/>
          </a:p>
          <a:p>
            <a:pPr marL="0" indent="0">
              <a:buNone/>
            </a:pPr>
            <a:endParaRPr lang="fi-FI" dirty="0"/>
          </a:p>
        </p:txBody>
      </p:sp>
    </p:spTree>
    <p:extLst>
      <p:ext uri="{BB962C8B-B14F-4D97-AF65-F5344CB8AC3E}">
        <p14:creationId xmlns:p14="http://schemas.microsoft.com/office/powerpoint/2010/main" val="549533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8518C5-D78C-4FB6-0E83-EFDA40864385}"/>
              </a:ext>
            </a:extLst>
          </p:cNvPr>
          <p:cNvSpPr>
            <a:spLocks noGrp="1"/>
          </p:cNvSpPr>
          <p:nvPr>
            <p:ph type="title"/>
          </p:nvPr>
        </p:nvSpPr>
        <p:spPr/>
        <p:txBody>
          <a:bodyPr/>
          <a:lstStyle/>
          <a:p>
            <a:r>
              <a:rPr lang="fi-FI" dirty="0"/>
              <a:t>Tea </a:t>
            </a:r>
            <a:r>
              <a:rPr lang="fi-FI" dirty="0" err="1"/>
              <a:t>or</a:t>
            </a:r>
            <a:r>
              <a:rPr lang="fi-FI" dirty="0"/>
              <a:t> </a:t>
            </a:r>
            <a:r>
              <a:rPr lang="fi-FI" dirty="0" err="1"/>
              <a:t>coffee</a:t>
            </a:r>
            <a:r>
              <a:rPr lang="fi-FI" dirty="0"/>
              <a:t>?</a:t>
            </a:r>
          </a:p>
        </p:txBody>
      </p:sp>
      <p:sp>
        <p:nvSpPr>
          <p:cNvPr id="3" name="Sisällön paikkamerkki 2">
            <a:extLst>
              <a:ext uri="{FF2B5EF4-FFF2-40B4-BE49-F238E27FC236}">
                <a16:creationId xmlns:a16="http://schemas.microsoft.com/office/drawing/2014/main" id="{776C86E6-BCCE-7B09-5E75-0A84DFA5254C}"/>
              </a:ext>
            </a:extLst>
          </p:cNvPr>
          <p:cNvSpPr>
            <a:spLocks noGrp="1"/>
          </p:cNvSpPr>
          <p:nvPr>
            <p:ph idx="1"/>
          </p:nvPr>
        </p:nvSpPr>
        <p:spPr/>
        <p:txBody>
          <a:bodyPr/>
          <a:lstStyle/>
          <a:p>
            <a:r>
              <a:rPr lang="en-US" dirty="0"/>
              <a:t>The task is to decide which of the pairs of words you would prefer. The choice is shown by raising your hand. </a:t>
            </a:r>
          </a:p>
          <a:p>
            <a:r>
              <a:rPr lang="en-US" dirty="0"/>
              <a:t>The instructor asks, for example, "Tea or coffee?" The instructor asks again "Tea?", and the person who chose tea raises hand. The instructor then asks "Coffee?", and person who chose coffee raises hand.</a:t>
            </a:r>
          </a:p>
          <a:p>
            <a:r>
              <a:rPr lang="en-US" dirty="0"/>
              <a:t>The task is continued by coming up with new pairs of alternatives. Participants in the training also have the opportunity to come up with alternative pairs of words. </a:t>
            </a:r>
          </a:p>
          <a:p>
            <a:pPr marL="0" indent="0">
              <a:buNone/>
            </a:pPr>
            <a:r>
              <a:rPr lang="fi-FI" dirty="0"/>
              <a:t>(Mahis 2021, 7.)</a:t>
            </a:r>
          </a:p>
          <a:p>
            <a:pPr marL="0" indent="0">
              <a:buNone/>
            </a:pPr>
            <a:endParaRPr lang="fi-FI" dirty="0"/>
          </a:p>
        </p:txBody>
      </p:sp>
    </p:spTree>
    <p:extLst>
      <p:ext uri="{BB962C8B-B14F-4D97-AF65-F5344CB8AC3E}">
        <p14:creationId xmlns:p14="http://schemas.microsoft.com/office/powerpoint/2010/main" val="2857797991"/>
      </p:ext>
    </p:extLst>
  </p:cSld>
  <p:clrMapOvr>
    <a:masterClrMapping/>
  </p:clrMapOvr>
</p:sld>
</file>

<file path=ppt/theme/theme1.xml><?xml version="1.0" encoding="utf-8"?>
<a:theme xmlns:a="http://schemas.openxmlformats.org/drawingml/2006/main" name="Office-teema">
  <a:themeElements>
    <a:clrScheme name="TEM 1 cyan 2 sininen">
      <a:dk1>
        <a:srgbClr val="000000"/>
      </a:dk1>
      <a:lt1>
        <a:srgbClr val="FFFFFF"/>
      </a:lt1>
      <a:dk2>
        <a:srgbClr val="195C98"/>
      </a:dk2>
      <a:lt2>
        <a:srgbClr val="E7E6E6"/>
      </a:lt2>
      <a:accent1>
        <a:srgbClr val="31E1E9"/>
      </a:accent1>
      <a:accent2>
        <a:srgbClr val="195C98"/>
      </a:accent2>
      <a:accent3>
        <a:srgbClr val="767171"/>
      </a:accent3>
      <a:accent4>
        <a:srgbClr val="BFBFBF"/>
      </a:accent4>
      <a:accent5>
        <a:srgbClr val="98F0F4"/>
      </a:accent5>
      <a:accent6>
        <a:srgbClr val="8CADCC"/>
      </a:accent6>
      <a:hlink>
        <a:srgbClr val="0563C1"/>
      </a:hlink>
      <a:folHlink>
        <a:srgbClr val="954F72"/>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EN_EU-rahastot_TEM_v3_TEM-logo" id="{FF402E1B-9061-C642-92E0-ACCD23C2E028}" vid="{69B3FF29-DEFF-F94E-9744-CB40DD4ABC5F}"/>
    </a:ext>
  </a:extLst>
</a:theme>
</file>

<file path=ppt/theme/theme2.xml><?xml version="1.0" encoding="utf-8"?>
<a:theme xmlns:a="http://schemas.openxmlformats.org/drawingml/2006/main" name="1_Office-teema">
  <a:themeElements>
    <a:clrScheme name="TEM 1 cyan 2 sininen">
      <a:dk1>
        <a:srgbClr val="000000"/>
      </a:dk1>
      <a:lt1>
        <a:srgbClr val="FFFFFF"/>
      </a:lt1>
      <a:dk2>
        <a:srgbClr val="195C98"/>
      </a:dk2>
      <a:lt2>
        <a:srgbClr val="E7E6E6"/>
      </a:lt2>
      <a:accent1>
        <a:srgbClr val="31E1E9"/>
      </a:accent1>
      <a:accent2>
        <a:srgbClr val="195C98"/>
      </a:accent2>
      <a:accent3>
        <a:srgbClr val="767171"/>
      </a:accent3>
      <a:accent4>
        <a:srgbClr val="BFBFBF"/>
      </a:accent4>
      <a:accent5>
        <a:srgbClr val="98F0F4"/>
      </a:accent5>
      <a:accent6>
        <a:srgbClr val="8CADCC"/>
      </a:accent6>
      <a:hlink>
        <a:srgbClr val="0563C1"/>
      </a:hlink>
      <a:folHlink>
        <a:srgbClr val="954F72"/>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EN_EU-rahastot_TEM_v3_ilman-nimea_TEM-logo" id="{023946C2-2102-6447-B735-67E827EB8ACD}" vid="{876556B1-7502-3544-BD71-8C7FF1FFB3D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EN_EU-rahastot_TEM_v3_TEM-logo</Template>
  <TotalTime>333</TotalTime>
  <Words>2588</Words>
  <Application>Microsoft Office PowerPoint</Application>
  <PresentationFormat>Laajakuva</PresentationFormat>
  <Paragraphs>239</Paragraphs>
  <Slides>32</Slides>
  <Notes>3</Notes>
  <HiddenSlides>0</HiddenSlides>
  <MMClips>0</MMClips>
  <ScaleCrop>false</ScaleCrop>
  <HeadingPairs>
    <vt:vector size="6" baseType="variant">
      <vt:variant>
        <vt:lpstr>Käytetyt fontit</vt:lpstr>
      </vt:variant>
      <vt:variant>
        <vt:i4>7</vt:i4>
      </vt:variant>
      <vt:variant>
        <vt:lpstr>Teema</vt:lpstr>
      </vt:variant>
      <vt:variant>
        <vt:i4>2</vt:i4>
      </vt:variant>
      <vt:variant>
        <vt:lpstr>Dian otsikot</vt:lpstr>
      </vt:variant>
      <vt:variant>
        <vt:i4>32</vt:i4>
      </vt:variant>
    </vt:vector>
  </HeadingPairs>
  <TitlesOfParts>
    <vt:vector size="41" baseType="lpstr">
      <vt:lpstr>Arial</vt:lpstr>
      <vt:lpstr>Calibri</vt:lpstr>
      <vt:lpstr>Courier New</vt:lpstr>
      <vt:lpstr>Roboto</vt:lpstr>
      <vt:lpstr>System Font Regular</vt:lpstr>
      <vt:lpstr>Tahoma</vt:lpstr>
      <vt:lpstr>WordVisi_MSFontService</vt:lpstr>
      <vt:lpstr>Office-teema</vt:lpstr>
      <vt:lpstr>1_Office-teema</vt:lpstr>
      <vt:lpstr>Peer counsellor training</vt:lpstr>
      <vt:lpstr>Training courses 2 x 3h</vt:lpstr>
      <vt:lpstr>1. Grouping</vt:lpstr>
      <vt:lpstr>Getting to know each other</vt:lpstr>
      <vt:lpstr>Introduction to peer counselling</vt:lpstr>
      <vt:lpstr>Reflection, what makes a good peer counsellor?</vt:lpstr>
      <vt:lpstr>Rules of the training</vt:lpstr>
      <vt:lpstr>New names</vt:lpstr>
      <vt:lpstr>Tea or coffee?</vt:lpstr>
      <vt:lpstr>Name and logo</vt:lpstr>
      <vt:lpstr>Interaction and social skills</vt:lpstr>
      <vt:lpstr>Interaction skills</vt:lpstr>
      <vt:lpstr>Interaction skills</vt:lpstr>
      <vt:lpstr>Conflicts in interaction situations</vt:lpstr>
      <vt:lpstr>Interaction reflection</vt:lpstr>
      <vt:lpstr>Social skills</vt:lpstr>
      <vt:lpstr>Interaction and social skills</vt:lpstr>
      <vt:lpstr>2. Self-awareness and resource orientation</vt:lpstr>
      <vt:lpstr>Self-awareness</vt:lpstr>
      <vt:lpstr>Self-awareness</vt:lpstr>
      <vt:lpstr>Personal resources</vt:lpstr>
      <vt:lpstr>Self-awareness and resource orientation</vt:lpstr>
      <vt:lpstr>Self-awareness and resource orientation</vt:lpstr>
      <vt:lpstr>Relaxation</vt:lpstr>
      <vt:lpstr>Group guidance</vt:lpstr>
      <vt:lpstr>Peer counselling in volunteering</vt:lpstr>
      <vt:lpstr>Teamwork skills</vt:lpstr>
      <vt:lpstr>Challenging situations</vt:lpstr>
      <vt:lpstr>Counselling</vt:lpstr>
      <vt:lpstr>Group guidance exercise</vt:lpstr>
      <vt:lpstr>Completion of the course</vt:lpstr>
      <vt:lpstr>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Topi Nuuttila</dc:creator>
  <cp:lastModifiedBy>Topi Nuuttila</cp:lastModifiedBy>
  <cp:revision>4</cp:revision>
  <dcterms:created xsi:type="dcterms:W3CDTF">2025-03-18T12:13:18Z</dcterms:created>
  <dcterms:modified xsi:type="dcterms:W3CDTF">2025-03-26T11:27:50Z</dcterms:modified>
</cp:coreProperties>
</file>