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3.xml" ContentType="application/vnd.openxmlformats-officedocument.presentationml.notesSl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355" r:id="rId2"/>
    <p:sldId id="371" r:id="rId3"/>
    <p:sldId id="272" r:id="rId4"/>
    <p:sldId id="276" r:id="rId5"/>
    <p:sldId id="280" r:id="rId6"/>
    <p:sldId id="284" r:id="rId7"/>
    <p:sldId id="286" r:id="rId8"/>
    <p:sldId id="288" r:id="rId9"/>
    <p:sldId id="290" r:id="rId10"/>
    <p:sldId id="296" r:id="rId11"/>
    <p:sldId id="300" r:id="rId12"/>
    <p:sldId id="304" r:id="rId13"/>
    <p:sldId id="308" r:id="rId14"/>
    <p:sldId id="310" r:id="rId15"/>
    <p:sldId id="312" r:id="rId16"/>
    <p:sldId id="314" r:id="rId17"/>
    <p:sldId id="316" r:id="rId18"/>
    <p:sldId id="322" r:id="rId19"/>
    <p:sldId id="326" r:id="rId20"/>
    <p:sldId id="328" r:id="rId21"/>
    <p:sldId id="330" r:id="rId22"/>
    <p:sldId id="332" r:id="rId23"/>
    <p:sldId id="334" r:id="rId24"/>
    <p:sldId id="336" r:id="rId25"/>
    <p:sldId id="338" r:id="rId26"/>
    <p:sldId id="340" r:id="rId27"/>
    <p:sldId id="342" r:id="rId28"/>
    <p:sldId id="344" r:id="rId29"/>
    <p:sldId id="354" r:id="rId30"/>
    <p:sldId id="372" r:id="rId31"/>
    <p:sldId id="264" r:id="rId32"/>
    <p:sldId id="268" r:id="rId33"/>
    <p:sldId id="356" r:id="rId34"/>
    <p:sldId id="357" r:id="rId35"/>
    <p:sldId id="358" r:id="rId36"/>
    <p:sldId id="359" r:id="rId37"/>
    <p:sldId id="360" r:id="rId38"/>
    <p:sldId id="292" r:id="rId39"/>
    <p:sldId id="361" r:id="rId40"/>
    <p:sldId id="362" r:id="rId41"/>
    <p:sldId id="363" r:id="rId42"/>
    <p:sldId id="364" r:id="rId43"/>
    <p:sldId id="365" r:id="rId44"/>
    <p:sldId id="320" r:id="rId45"/>
    <p:sldId id="324" r:id="rId46"/>
    <p:sldId id="366" r:id="rId47"/>
    <p:sldId id="367" r:id="rId48"/>
    <p:sldId id="368" r:id="rId49"/>
    <p:sldId id="369" r:id="rId50"/>
  </p:sldIdLst>
  <p:sldSz cx="12192000" cy="6858000"/>
  <p:notesSz cx="6858000" cy="9144000"/>
  <p:custDataLst>
    <p:tags r:id="rId5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94"/>
    <a:srgbClr val="D9B729"/>
    <a:srgbClr val="FBCDE4"/>
    <a:srgbClr val="F79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/>
    <p:restoredTop sz="0"/>
  </p:normalViewPr>
  <p:slideViewPr>
    <p:cSldViewPr>
      <p:cViewPr>
        <p:scale>
          <a:sx n="75" d="100"/>
          <a:sy n="75" d="100"/>
        </p:scale>
        <p:origin x="2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2.xlsx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3.xlsx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4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5.xlsx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Alkukysely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0.14000000000000001</c:v>
                </c:pt>
                <c:pt idx="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5D-47D1-B583-8066874FA4A2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Seurantakysely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Sheet1!$C$2:$C$5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0.36</c:v>
                </c:pt>
                <c:pt idx="3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15D-47D1-B583-8066874FA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terveellisenä pidätte fyysistä ympäristöänne?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En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6B-44C2-AC7D-24C5CF7956D2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56B-44C2-AC7D-24C5CF7956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56B-44C2-AC7D-24C5CF795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0.11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6B-44C2-AC7D-24C5CF7956D2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Kohtuullisen terveellisenä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56B-44C2-AC7D-24C5CF7956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56B-44C2-AC7D-24C5CF795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0.4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6B-44C2-AC7D-24C5CF7956D2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Hyvin terveellisenä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56B-44C2-AC7D-24C5CF7956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56B-44C2-AC7D-24C5CF795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56B-44C2-AC7D-24C5CF7956D2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terveellisenä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56B-44C2-AC7D-24C5CF7956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56B-44C2-AC7D-24C5CF795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0.13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56B-44C2-AC7D-24C5CF7956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Onko Teillä riittävästi tarmoa arkipäivän elämäänne varten?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A58-4E59-806B-7E81803DF9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58-4E59-806B-7E81803DF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0.04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58-4E59-806B-7E81803DF9B9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58-4E59-806B-7E81803DF9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A58-4E59-806B-7E81803DF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0.4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58-4E59-806B-7E81803DF9B9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A58-4E59-806B-7E81803DF9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A58-4E59-806B-7E81803DF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0.31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58-4E59-806B-7E81803DF9B9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riittävästi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A58-4E59-806B-7E81803DF9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DA58-4E59-806B-7E81803DF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0.22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A58-4E59-806B-7E81803DF9B9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riittävästi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A58-4E59-806B-7E81803DF9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A58-4E59-806B-7E81803DF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0.03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A58-4E59-806B-7E81803DF9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Oletteko tyytyväinen ulkomuotoonne?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81A-4921-A67B-0610EB689C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81A-4921-A67B-0610EB689C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1A-4921-A67B-0610EB689C42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81A-4921-A67B-0610EB689C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81A-4921-A67B-0610EB689C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0.22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1A-4921-A67B-0610EB689C42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81A-4921-A67B-0610EB689C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81A-4921-A67B-0610EB689C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0.25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1A-4921-A67B-0610EB689C42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riittävästi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81A-4921-A67B-0610EB689C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E81A-4921-A67B-0610EB689C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0.25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81A-4921-A67B-0610EB689C42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riittävästi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E81A-4921-A67B-0610EB689C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E81A-4921-A67B-0610EB689C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81A-4921-A67B-0610EB689C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Onko Teillä tarpeeksi rahaa tarpeisiinne nähden?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BC1-4C15-B5F0-7CF7BB4020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BC1-4C15-B5F0-7CF7BB402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0.11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C1-4C15-B5F0-7CF7BB40205F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BC1-4C15-B5F0-7CF7BB4020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BC1-4C15-B5F0-7CF7BB402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0.23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C1-4C15-B5F0-7CF7BB40205F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BC1-4C15-B5F0-7CF7BB4020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BC1-4C15-B5F0-7CF7BB402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0.25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C1-4C15-B5F0-7CF7BB40205F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riittävästi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BC1-4C15-B5F0-7CF7BB4020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BC1-4C15-B5F0-7CF7BB402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0.23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BC1-4C15-B5F0-7CF7BB40205F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riittävästi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BC1-4C15-B5F0-7CF7BB4020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BC1-4C15-B5F0-7CF7BB402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0.18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BC1-4C15-B5F0-7CF7BB4020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Saatteko tarpeeksi tietoa jokapäiväisen elämänne kannalta tärkeistä asioista?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EE9-4E63-B498-F76B13FC6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E9-4E63-B498-F76B13FC632D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EE9-4E63-B498-F76B13FC63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EE9-4E63-B498-F76B13FC6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0.08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E9-4E63-B498-F76B13FC632D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EE9-4E63-B498-F76B13FC63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EE9-4E63-B498-F76B13FC6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0.31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E9-4E63-B498-F76B13FC632D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riittävästi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EE9-4E63-B498-F76B13FC63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DEE9-4E63-B498-F76B13FC6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0.42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EE9-4E63-B498-F76B13FC632D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riittävästi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EE9-4E63-B498-F76B13FC63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EE9-4E63-B498-F76B13FC6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0.18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EE9-4E63-B498-F76B13FC6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Missä määrin Teillä on mahdollisuuksia vapaa-ajan toimintaan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950-4346-9588-4CF13ECEC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50-4346-9588-4CF13ECEC5FD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950-4346-9588-4CF13ECEC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950-4346-9588-4CF13ECEC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50-4346-9588-4CF13ECEC5FD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950-4346-9588-4CF13ECEC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950-4346-9588-4CF13ECEC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0.32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50-4346-9588-4CF13ECEC5FD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riittävästi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950-4346-9588-4CF13ECEC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950-4346-9588-4CF13ECEC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0.26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0-4346-9588-4CF13ECEC5FD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riittävästi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950-4346-9588-4CF13ECEC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950-4346-9588-4CF13ECEC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0.21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950-4346-9588-4CF13ECEC5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Millainen on liikuntakykynne?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huono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003-4E84-B2E7-9006500F27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003-4E84-B2E7-9006500F2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0.04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03-4E84-B2E7-9006500F273D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Huono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003-4E84-B2E7-9006500F27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003-4E84-B2E7-9006500F2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0.23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03-4E84-B2E7-9006500F273D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hyvä eikä huono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003-4E84-B2E7-9006500F27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003-4E84-B2E7-9006500F2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0.28000000000000003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03-4E84-B2E7-9006500F273D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Hyvä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5003-4E84-B2E7-9006500F27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003-4E84-B2E7-9006500F2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0.37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003-4E84-B2E7-9006500F273D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hyvä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5003-4E84-B2E7-9006500F27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5003-4E84-B2E7-9006500F2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0.08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003-4E84-B2E7-9006500F27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unenne laatuun?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6AD-483B-AF31-5C74CB6921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6AD-483B-AF31-5C74CB692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0.11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AD-483B-AF31-5C74CB69210D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6AD-483B-AF31-5C74CB6921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6AD-483B-AF31-5C74CB692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AD-483B-AF31-5C74CB69210D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6AD-483B-AF31-5C74CB6921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6AD-483B-AF31-5C74CB692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0.16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AD-483B-AF31-5C74CB69210D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6AD-483B-AF31-5C74CB6921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6AD-483B-AF31-5C74CB692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0.36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6AD-483B-AF31-5C74CB69210D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6AD-483B-AF31-5C74CB6921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6AD-483B-AF31-5C74CB692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6AD-483B-AF31-5C74CB6921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kykyynne selviytyä päivittäisistä toimista?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7BC-4FA6-979F-D81C85CE9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BC-4FA6-979F-D81C85CE973C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7BC-4FA6-979F-D81C85CE97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7BC-4FA6-979F-D81C85CE9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0.3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BC-4FA6-979F-D81C85CE973C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7BC-4FA6-979F-D81C85CE97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7BC-4FA6-979F-D81C85CE9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0.15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BC-4FA6-979F-D81C85CE973C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7BC-4FA6-979F-D81C85CE97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7BC-4FA6-979F-D81C85CE9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0.37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7BC-4FA6-979F-D81C85CE973C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7BC-4FA6-979F-D81C85CE97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A7BC-4FA6-979F-D81C85CE9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7BC-4FA6-979F-D81C85CE9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työkykyynne?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480-4854-8947-30B68F17A4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480-4854-8947-30B68F17A4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0.26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80-4854-8947-30B68F17A437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480-4854-8947-30B68F17A4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480-4854-8947-30B68F17A4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0.21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80-4854-8947-30B68F17A437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480-4854-8947-30B68F17A4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480-4854-8947-30B68F17A4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0.21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80-4854-8947-30B68F17A437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480-4854-8947-30B68F17A4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4480-4854-8947-30B68F17A4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0.28000000000000003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480-4854-8947-30B68F17A437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4480-4854-8947-30B68F17A4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480-4854-8947-30B68F17A4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0.04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480-4854-8947-30B68F17A4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Millaiseksi arvioitte elämänlaatunne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huonoksi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88D-45D8-AF06-0D1D27054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8D-45D8-AF06-0D1D27054B62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Huonoksi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88D-45D8-AF06-0D1D27054B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88D-45D8-AF06-0D1D27054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8D-45D8-AF06-0D1D27054B62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hyväksi eikä huonoksi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88D-45D8-AF06-0D1D27054B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88D-45D8-AF06-0D1D27054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0.4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8D-45D8-AF06-0D1D27054B62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Hyväksi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88D-45D8-AF06-0D1D27054B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D88D-45D8-AF06-0D1D27054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0.32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88D-45D8-AF06-0D1D27054B62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hyväksi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88D-45D8-AF06-0D1D27054B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88D-45D8-AF06-0D1D27054B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0.03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88D-45D8-AF06-0D1D27054B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itseenne?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7FE-493E-996D-63B75B88CD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7FE-493E-996D-63B75B88C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0.12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FE-493E-996D-63B75B88CDFB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7FE-493E-996D-63B75B88CD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7FE-493E-996D-63B75B88C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0.22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FE-493E-996D-63B75B88CDFB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7FE-493E-996D-63B75B88CD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7FE-493E-996D-63B75B88C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0.21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FE-493E-996D-63B75B88CDFB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7FE-493E-996D-63B75B88CD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7FE-493E-996D-63B75B88C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0.38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7FE-493E-996D-63B75B88CDFB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7FE-493E-996D-63B75B88CD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7FE-493E-996D-63B75B88C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7FE-493E-996D-63B75B88CD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ihmissuhteisiinne?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5F6-4985-821B-6416160AE3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5F6-4985-821B-6416160AE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0.04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F6-4985-821B-6416160AE3E2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5F6-4985-821B-6416160AE3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5F6-4985-821B-6416160AE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0.26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F6-4985-821B-6416160AE3E2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5F6-4985-821B-6416160AE3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5F6-4985-821B-6416160AE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0.18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5F6-4985-821B-6416160AE3E2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5F6-4985-821B-6416160AE3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45F6-4985-821B-6416160AE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0.44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5F6-4985-821B-6416160AE3E2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45F6-4985-821B-6416160AE3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5F6-4985-821B-6416160AE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0.08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5F6-4985-821B-6416160AE3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sukupuolielämäänne?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DFB-4621-9932-9CAAAFC1E8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DFB-4621-9932-9CAAAFC1E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0.22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FB-4621-9932-9CAAAFC1E8F0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DFB-4621-9932-9CAAAFC1E8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DFB-4621-9932-9CAAAFC1E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0.23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FB-4621-9932-9CAAAFC1E8F0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DFB-4621-9932-9CAAAFC1E8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DFB-4621-9932-9CAAAFC1E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0.28999999999999998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FB-4621-9932-9CAAAFC1E8F0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DFB-4621-9932-9CAAAFC1E8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DFB-4621-9932-9CAAAFC1E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0.19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DFB-4621-9932-9CAAAFC1E8F0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DFB-4621-9932-9CAAAFC1E8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DFB-4621-9932-9CAAAFC1E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DFB-4621-9932-9CAAAFC1E8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ystäviltänne saamaanne tukeen?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E97-4F39-B352-057682E7AD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E97-4F39-B352-057682E7AD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97-4F39-B352-057682E7AD57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E97-4F39-B352-057682E7AD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E97-4F39-B352-057682E7AD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0.12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97-4F39-B352-057682E7AD57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E97-4F39-B352-057682E7AD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E97-4F39-B352-057682E7AD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97-4F39-B352-057682E7AD57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E97-4F39-B352-057682E7AD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E97-4F39-B352-057682E7AD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0.35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E97-4F39-B352-057682E7AD57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E97-4F39-B352-057682E7AD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E97-4F39-B352-057682E7AD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0.22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E97-4F39-B352-057682E7AD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asuinalueenne olosuhteisiin?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C3E-4336-BAF2-A12452A15C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C3E-4336-BAF2-A12452A15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3E-4336-BAF2-A12452A15C8C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C3E-4336-BAF2-A12452A15C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C3E-4336-BAF2-A12452A15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3E-4336-BAF2-A12452A15C8C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C3E-4336-BAF2-A12452A15C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C3E-4336-BAF2-A12452A15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0.22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3E-4336-BAF2-A12452A15C8C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C3E-4336-BAF2-A12452A15C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C3E-4336-BAF2-A12452A15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0.45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C3E-4336-BAF2-A12452A15C8C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C3E-4336-BAF2-A12452A15C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C3E-4336-BAF2-A12452A15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0.25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C3E-4336-BAF2-A12452A15C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mahdollisuuksiinne saada terveyspalveluja?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F00-44E3-A53D-A6478A7C6B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F00-44E3-A53D-A6478A7C6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0.04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00-44E3-A53D-A6478A7C6BF4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F00-44E3-A53D-A6478A7C6B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F00-44E3-A53D-A6478A7C6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0.17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00-44E3-A53D-A6478A7C6BF4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F00-44E3-A53D-A6478A7C6B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F00-44E3-A53D-A6478A7C6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0.18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00-44E3-A53D-A6478A7C6BF4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F00-44E3-A53D-A6478A7C6B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F00-44E3-A53D-A6478A7C6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0.44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F00-44E3-A53D-A6478A7C6BF4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F00-44E3-A53D-A6478A7C6B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F00-44E3-A53D-A6478A7C6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0.17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F00-44E3-A53D-A6478A7C6B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tyytyväinen olette mahdollisuuksiinne käyttääjulkisia ja/tai muita liikennevälineitä?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976-4094-B58D-56E10D7606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976-4094-B58D-56E10D760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0.09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76-4094-B58D-56E10D760603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tyyty- 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976-4094-B58D-56E10D7606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976-4094-B58D-56E10D760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0.15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76-4094-B58D-56E10D760603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976-4094-B58D-56E10D7606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976-4094-B58D-56E10D760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0.28999999999999998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76-4094-B58D-56E10D760603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976-4094-B58D-56E10D7606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D976-4094-B58D-56E10D760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0.32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76-4094-B58D-56E10D760603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976-4094-B58D-56E10D7606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976-4094-B58D-56E10D760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0.15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976-4094-B58D-56E10D7606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usein Teillä on ollut sellaisia kielteisiä tuntemuksia kuten alakuloisuus, epätoivo, ahdistus tai masennus?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koskaan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964-4473-B31D-CD9F94827F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964-4473-B31D-CD9F94827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0.04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64-4473-B31D-CD9F94827FDE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Harvoin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964-4473-B31D-CD9F94827F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964-4473-B31D-CD9F94827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0.25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64-4473-B31D-CD9F94827FDE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Melko usein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964-4473-B31D-CD9F94827F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964-4473-B31D-CD9F94827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0.3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64-4473-B31D-CD9F94827FDE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Hyvin usein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964-4473-B31D-CD9F94827F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964-4473-B31D-CD9F94827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0.33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964-4473-B31D-CD9F94827FDE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Aina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964-4473-B31D-CD9F94827F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964-4473-B31D-CD9F94827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0.08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964-4473-B31D-CD9F94827F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Minä vuonna ryhmä oli?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B3A-4DD4-99B8-84E6E251BF3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B3A-4DD4-99B8-84E6E251BF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0.18</c:v>
                </c:pt>
                <c:pt idx="3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3A-4DD4-99B8-84E6E251BF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Oletko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BD8-4B0D-A3CD-E8F13325252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BD8-4B0D-A3CD-E8F13325252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BD8-4B0D-A3CD-E8F1332525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mies</c:v>
                </c:pt>
                <c:pt idx="1">
                  <c:v>nainen</c:v>
                </c:pt>
                <c:pt idx="2">
                  <c:v>muu</c:v>
                </c:pt>
                <c:pt idx="3">
                  <c:v>en halua kertoa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0.21</c:v>
                </c:pt>
                <c:pt idx="1">
                  <c:v>0.78</c:v>
                </c:pt>
                <c:pt idx="2">
                  <c:v>0.01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D8-4B0D-A3CD-E8F1332525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80" b="0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fi-FI">
                <a:latin typeface="Montserrat" panose="00000500000000000000" pitchFamily="2" charset="0"/>
              </a:rPr>
              <a:t>Kuinka tyytyväinen olette terveyteenne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8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8C2-4BC9-8909-1B4B6C4AB4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8C2-4BC9-8909-1B4B6C4AB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0.11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C2-4BC9-8909-1B4B6C4AB406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Melko tyytymätön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8C2-4BC9-8909-1B4B6C4AB4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8C2-4BC9-8909-1B4B6C4AB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0.3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C2-4BC9-8909-1B4B6C4AB406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8C2-4BC9-8909-1B4B6C4AB4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8C2-4BC9-8909-1B4B6C4AB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C2-4BC9-8909-1B4B6C4AB406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Melko tyytyväinen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8C2-4BC9-8909-1B4B6C4AB4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8C2-4BC9-8909-1B4B6C4AB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8C2-4BC9-8909-1B4B6C4AB406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8C2-4BC9-8909-1B4B6C4AB4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A8C2-4BC9-8909-1B4B6C4AB4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0.01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C2-4BC9-8909-1B4B6C4AB4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lang="en-US" sz="14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fi-FI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Ikä, valitse sopiva vaihtoehto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83F-4D25-855E-408875BCBD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83F-4D25-855E-408875BCBD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83F-4D25-855E-408875BCBD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83F-4D25-855E-408875BCBD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83F-4D25-855E-408875BCBDD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83F-4D25-855E-408875BCBD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Sheet1!$C$2:$C$7</c:f>
              <c:strCache>
                <c:ptCount val="6"/>
                <c:pt idx="0">
                  <c:v>29 vuotta tai alle</c:v>
                </c:pt>
                <c:pt idx="1">
                  <c:v>30-39 vuotta</c:v>
                </c:pt>
                <c:pt idx="2">
                  <c:v>40-49 vuotta</c:v>
                </c:pt>
                <c:pt idx="3">
                  <c:v>50-59 vuotta</c:v>
                </c:pt>
                <c:pt idx="4">
                  <c:v>60-64 vuotta</c:v>
                </c:pt>
                <c:pt idx="5">
                  <c:v>65 vuotta tai yli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0.04</c:v>
                </c:pt>
                <c:pt idx="1">
                  <c:v>0.28000000000000003</c:v>
                </c:pt>
                <c:pt idx="2">
                  <c:v>0.17</c:v>
                </c:pt>
                <c:pt idx="3">
                  <c:v>0.22</c:v>
                </c:pt>
                <c:pt idx="4">
                  <c:v>0.15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3F-4D25-855E-408875BCBD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Asutko: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49%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B5A-4584-BFFC-A0679F97ED0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B5A-4584-BFFC-A0679F97E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Kahden tai useamman hengen taloudessa</c:v>
                </c:pt>
                <c:pt idx="1">
                  <c:v>yksin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5A-4584-BFFC-A0679F97ED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Minkä koulutuksen olet viimeksi suorittanut?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24C-47EA-9E56-776585DB37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24C-47EA-9E56-776585DB37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24C-47EA-9E56-776585DB373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24C-47EA-9E56-776585DB37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kansakoulu/peruskoulu</c:v>
                </c:pt>
                <c:pt idx="1">
                  <c:v>lukio</c:v>
                </c:pt>
                <c:pt idx="2">
                  <c:v>ammatillinen koulutus</c:v>
                </c:pt>
                <c:pt idx="3">
                  <c:v>korkeakoulututkinto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0.1</c:v>
                </c:pt>
                <c:pt idx="1">
                  <c:v>0.03</c:v>
                </c:pt>
                <c:pt idx="2">
                  <c:v>0.51</c:v>
                </c:pt>
                <c:pt idx="3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4C-47EA-9E56-776585DB37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Tämänhetkinen työllisyystilanteesi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CA7-4806-95ED-BB0715D14AC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CA7-4806-95ED-BB0715D14A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CA7-4806-95ED-BB0715D14A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CA7-4806-95ED-BB0715D14AC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CA7-4806-95ED-BB0715D14AC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CA7-4806-95ED-BB0715D14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Sheet1!$C$2:$C$7</c:f>
              <c:strCache>
                <c:ptCount val="6"/>
                <c:pt idx="0">
                  <c:v>opiskelija</c:v>
                </c:pt>
                <c:pt idx="1">
                  <c:v>työtön</c:v>
                </c:pt>
                <c:pt idx="2">
                  <c:v>työssä</c:v>
                </c:pt>
                <c:pt idx="3">
                  <c:v>työnhakija</c:v>
                </c:pt>
                <c:pt idx="4">
                  <c:v>eläkkeellä</c:v>
                </c:pt>
                <c:pt idx="5">
                  <c:v>muu, mikä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0.03</c:v>
                </c:pt>
                <c:pt idx="1">
                  <c:v>0.18</c:v>
                </c:pt>
                <c:pt idx="2">
                  <c:v>0.3</c:v>
                </c:pt>
                <c:pt idx="3">
                  <c:v>0.01</c:v>
                </c:pt>
                <c:pt idx="4">
                  <c:v>0.4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A7-4806-95ED-BB0715D14A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Millaisella eläkkeellä olet?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C03-48DB-891C-64C124B81BE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C03-48DB-891C-64C124B81BE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C03-48DB-891C-64C124B81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Sheet1!$C$2:$C$4</c:f>
              <c:strCache>
                <c:ptCount val="3"/>
                <c:pt idx="0">
                  <c:v>vanhuuseläkkeellä</c:v>
                </c:pt>
                <c:pt idx="1">
                  <c:v>osa-aikaeläke/osittainen varhennettu eläke</c:v>
                </c:pt>
                <c:pt idx="2">
                  <c:v>työkyvyttömyyyseläke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0.35</c:v>
                </c:pt>
                <c:pt idx="1">
                  <c:v>0.03</c:v>
                </c:pt>
                <c:pt idx="2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03-48DB-891C-64C124B81B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Mitä erilaisia haasteita arjessasi on?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0D8-4BA0-8BA4-00A5197F351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0D8-4BA0-8BA4-00A5197F351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0D8-4BA0-8BA4-00A5197F351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0D8-4BA0-8BA4-00A5197F351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0D8-4BA0-8BA4-00A5197F351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47%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0D8-4BA0-8BA4-00A5197F351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0D8-4BA0-8BA4-00A5197F351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0D8-4BA0-8BA4-00A5197F351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0D8-4BA0-8BA4-00A5197F351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50D8-4BA0-8BA4-00A5197F351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0D8-4BA0-8BA4-00A5197F351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50D8-4BA0-8BA4-00A5197F35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Sheet1!$C$2:$C$13</c:f>
              <c:strCache>
                <c:ptCount val="12"/>
                <c:pt idx="0">
                  <c:v>sairaus</c:v>
                </c:pt>
                <c:pt idx="1">
                  <c:v>työ/opiskelu</c:v>
                </c:pt>
                <c:pt idx="2">
                  <c:v>perhe/ihmissuhdeongelmat</c:v>
                </c:pt>
                <c:pt idx="3">
                  <c:v>ruuhkavuodet</c:v>
                </c:pt>
                <c:pt idx="4">
                  <c:v>uupumus</c:v>
                </c:pt>
                <c:pt idx="5">
                  <c:v>uniongelmat</c:v>
                </c:pt>
                <c:pt idx="6">
                  <c:v>läheisen sairaudet</c:v>
                </c:pt>
                <c:pt idx="7">
                  <c:v>taloudelliset ongelmat</c:v>
                </c:pt>
                <c:pt idx="8">
                  <c:v>yksinäisyys</c:v>
                </c:pt>
                <c:pt idx="9">
                  <c:v>tulevaisuuden huolet</c:v>
                </c:pt>
                <c:pt idx="10">
                  <c:v>en koe arjessani haasteita</c:v>
                </c:pt>
                <c:pt idx="11">
                  <c:v>muu, mikä?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0.72</c:v>
                </c:pt>
                <c:pt idx="1">
                  <c:v>0.22</c:v>
                </c:pt>
                <c:pt idx="2">
                  <c:v>0.27</c:v>
                </c:pt>
                <c:pt idx="3">
                  <c:v>0.12</c:v>
                </c:pt>
                <c:pt idx="4">
                  <c:v>0.55000000000000004</c:v>
                </c:pt>
                <c:pt idx="5">
                  <c:v>0.47</c:v>
                </c:pt>
                <c:pt idx="6">
                  <c:v>0.2</c:v>
                </c:pt>
                <c:pt idx="7">
                  <c:v>0.28000000000000003</c:v>
                </c:pt>
                <c:pt idx="8">
                  <c:v>0.27</c:v>
                </c:pt>
                <c:pt idx="9">
                  <c:v>0.36</c:v>
                </c:pt>
                <c:pt idx="10">
                  <c:v>0.03</c:v>
                </c:pt>
                <c:pt idx="1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0D8-4BA0-8BA4-00A5197F3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Mitä sairauksia sinulla on?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5D4-4230-834A-42A7CF810C0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5D4-4230-834A-42A7CF810C0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5D4-4230-834A-42A7CF810C0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5D4-4230-834A-42A7CF810C0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5D4-4230-834A-42A7CF810C0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5D4-4230-834A-42A7CF810C0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5D4-4230-834A-42A7CF810C0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5D4-4230-834A-42A7CF810C0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5D4-4230-834A-42A7CF810C0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55D4-4230-834A-42A7CF810C0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5D4-4230-834A-42A7CF810C0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55D4-4230-834A-42A7CF810C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Sheet1!$C$2:$C$13</c:f>
              <c:strCache>
                <c:ptCount val="12"/>
                <c:pt idx="0">
                  <c:v>sydän- tai verisuonitauti</c:v>
                </c:pt>
                <c:pt idx="1">
                  <c:v>diabetes</c:v>
                </c:pt>
                <c:pt idx="2">
                  <c:v>astma tai allergia</c:v>
                </c:pt>
                <c:pt idx="3">
                  <c:v>krooninen keuhkosairaus</c:v>
                </c:pt>
                <c:pt idx="4">
                  <c:v>syöpäsairaus</c:v>
                </c:pt>
                <c:pt idx="5">
                  <c:v>tuki ja liikuntaelimistön sairaus</c:v>
                </c:pt>
                <c:pt idx="6">
                  <c:v>mielenterveysongelma</c:v>
                </c:pt>
                <c:pt idx="7">
                  <c:v>päihdeongelma</c:v>
                </c:pt>
                <c:pt idx="8">
                  <c:v>joku muu, mikä?</c:v>
                </c:pt>
                <c:pt idx="9">
                  <c:v>Neurologinen sairaus</c:v>
                </c:pt>
                <c:pt idx="10">
                  <c:v>Uniapnea</c:v>
                </c:pt>
                <c:pt idx="11">
                  <c:v>Kilpirauhasen sairaus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0.13</c:v>
                </c:pt>
                <c:pt idx="1">
                  <c:v>0.25</c:v>
                </c:pt>
                <c:pt idx="2">
                  <c:v>0.23</c:v>
                </c:pt>
                <c:pt idx="3">
                  <c:v>0.08</c:v>
                </c:pt>
                <c:pt idx="4">
                  <c:v>0.04</c:v>
                </c:pt>
                <c:pt idx="5">
                  <c:v>0.53</c:v>
                </c:pt>
                <c:pt idx="6">
                  <c:v>0.6</c:v>
                </c:pt>
                <c:pt idx="7">
                  <c:v>0.08</c:v>
                </c:pt>
                <c:pt idx="8">
                  <c:v>0.3</c:v>
                </c:pt>
                <c:pt idx="9">
                  <c:v>0.08</c:v>
                </c:pt>
                <c:pt idx="10">
                  <c:v>0.26</c:v>
                </c:pt>
                <c:pt idx="1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5D4-4230-834A-42A7CF810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Kuinka kauan sinulla on ollut pitkäiakaissairaus?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2D2-45A1-872E-629D9EDA95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2D2-45A1-872E-629D9EDA95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2D2-45A1-872E-629D9EDA95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2D2-45A1-872E-629D9EDA95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vähemmän kuin vuoden</c:v>
                </c:pt>
                <c:pt idx="1">
                  <c:v>1-5 vuotta</c:v>
                </c:pt>
                <c:pt idx="2">
                  <c:v>6-10 vuotta</c:v>
                </c:pt>
                <c:pt idx="3">
                  <c:v>enemmän kuin 10 vuotta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0.04</c:v>
                </c:pt>
                <c:pt idx="1">
                  <c:v>0.14000000000000001</c:v>
                </c:pt>
                <c:pt idx="2">
                  <c:v>0.15</c:v>
                </c:pt>
                <c:pt idx="3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D2-45A1-872E-629D9EDA9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Eri mieltä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DC0-488D-B8A8-86C3F694C9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DC0-488D-B8A8-86C3F694C9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DC0-488D-B8A8-86C3F694C9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DC0-488D-B8A8-86C3F694C9E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DC0-488D-B8A8-86C3F694C9E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DC0-488D-B8A8-86C3F694C9E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DC0-488D-B8A8-86C3F694C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Sheet1!$C$2:$C$9</c:f>
              <c:strCache>
                <c:ptCount val="8"/>
                <c:pt idx="0">
                  <c:v>Olen oppinut asettamaan itselleni tavoitteita aiempaa paremmin.</c:v>
                </c:pt>
                <c:pt idx="1">
                  <c:v>Olen oppinut ongelmanratkaisutaitoja.</c:v>
                </c:pt>
                <c:pt idx="2">
                  <c:v>Olen oppinut käyttämään erilaisia tekniikoita liittyen rentoutumiseen, mielikuvaharjoitteluun, positiiviseen ajatteluun jne.</c:v>
                </c:pt>
                <c:pt idx="3">
                  <c:v>Olen oppinut käsittelemään haasteita, jotka liittyvät arjessa jaksamiseen.</c:v>
                </c:pt>
                <c:pt idx="4">
                  <c:v>Olen oppinut käsittelemään arjen haasteiden aiheuttamia oireita, kuten kipua, väsymystä, vaikeita tunteita jne.</c:v>
                </c:pt>
                <c:pt idx="5">
                  <c:v>Olen oppinut kommunikoimaan paremmin minua hoitavien terveydenhuollon ammattilaisten kanssa. (esim. suun terveydenhuolto, neuvola, työterveys, terveyskeskus)</c:v>
                </c:pt>
                <c:pt idx="6">
                  <c:v>Pystyn keskustelemaan paremmin perheeni ja ystävieni kanssa arjen haasteista.</c:v>
                </c:pt>
                <c:pt idx="7">
                  <c:v>Kiinnitän huomiota säännölliseen ateriarytmiin.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0.03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C0-488D-B8A8-86C3F694C9E6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DC0-488D-B8A8-86C3F694C9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DC0-488D-B8A8-86C3F694C9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DC0-488D-B8A8-86C3F694C9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DC0-488D-B8A8-86C3F694C9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DC0-488D-B8A8-86C3F694C9E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8DC0-488D-B8A8-86C3F694C9E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8DC0-488D-B8A8-86C3F694C9E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8DC0-488D-B8A8-86C3F694C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Sheet1!$C$2:$C$9</c:f>
              <c:strCache>
                <c:ptCount val="8"/>
                <c:pt idx="0">
                  <c:v>Olen oppinut asettamaan itselleni tavoitteita aiempaa paremmin.</c:v>
                </c:pt>
                <c:pt idx="1">
                  <c:v>Olen oppinut ongelmanratkaisutaitoja.</c:v>
                </c:pt>
                <c:pt idx="2">
                  <c:v>Olen oppinut käyttämään erilaisia tekniikoita liittyen rentoutumiseen, mielikuvaharjoitteluun, positiiviseen ajatteluun jne.</c:v>
                </c:pt>
                <c:pt idx="3">
                  <c:v>Olen oppinut käsittelemään haasteita, jotka liittyvät arjessa jaksamiseen.</c:v>
                </c:pt>
                <c:pt idx="4">
                  <c:v>Olen oppinut käsittelemään arjen haasteiden aiheuttamia oireita, kuten kipua, väsymystä, vaikeita tunteita jne.</c:v>
                </c:pt>
                <c:pt idx="5">
                  <c:v>Olen oppinut kommunikoimaan paremmin minua hoitavien terveydenhuollon ammattilaisten kanssa. (esim. suun terveydenhuolto, neuvola, työterveys, terveyskeskus)</c:v>
                </c:pt>
                <c:pt idx="6">
                  <c:v>Pystyn keskustelemaan paremmin perheeni ja ystävieni kanssa arjen haasteista.</c:v>
                </c:pt>
                <c:pt idx="7">
                  <c:v>Kiinnitän huomiota säännölliseen ateriarytmiin.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0.03</c:v>
                </c:pt>
                <c:pt idx="1">
                  <c:v>0.08</c:v>
                </c:pt>
                <c:pt idx="2">
                  <c:v>0.1</c:v>
                </c:pt>
                <c:pt idx="3">
                  <c:v>0.12</c:v>
                </c:pt>
                <c:pt idx="4">
                  <c:v>0.26</c:v>
                </c:pt>
                <c:pt idx="5">
                  <c:v>0.26</c:v>
                </c:pt>
                <c:pt idx="6">
                  <c:v>0.28000000000000003</c:v>
                </c:pt>
                <c:pt idx="7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DC0-488D-B8A8-86C3F694C9E6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8DC0-488D-B8A8-86C3F694C9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8DC0-488D-B8A8-86C3F694C9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8DC0-488D-B8A8-86C3F694C9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8DC0-488D-B8A8-86C3F694C9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8DC0-488D-B8A8-86C3F694C9E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8DC0-488D-B8A8-86C3F694C9E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8DC0-488D-B8A8-86C3F694C9E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8DC0-488D-B8A8-86C3F694C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Sheet1!$C$2:$C$9</c:f>
              <c:strCache>
                <c:ptCount val="8"/>
                <c:pt idx="0">
                  <c:v>Olen oppinut asettamaan itselleni tavoitteita aiempaa paremmin.</c:v>
                </c:pt>
                <c:pt idx="1">
                  <c:v>Olen oppinut ongelmanratkaisutaitoja.</c:v>
                </c:pt>
                <c:pt idx="2">
                  <c:v>Olen oppinut käyttämään erilaisia tekniikoita liittyen rentoutumiseen, mielikuvaharjoitteluun, positiiviseen ajatteluun jne.</c:v>
                </c:pt>
                <c:pt idx="3">
                  <c:v>Olen oppinut käsittelemään haasteita, jotka liittyvät arjessa jaksamiseen.</c:v>
                </c:pt>
                <c:pt idx="4">
                  <c:v>Olen oppinut käsittelemään arjen haasteiden aiheuttamia oireita, kuten kipua, väsymystä, vaikeita tunteita jne.</c:v>
                </c:pt>
                <c:pt idx="5">
                  <c:v>Olen oppinut kommunikoimaan paremmin minua hoitavien terveydenhuollon ammattilaisten kanssa. (esim. suun terveydenhuolto, neuvola, työterveys, terveyskeskus)</c:v>
                </c:pt>
                <c:pt idx="6">
                  <c:v>Pystyn keskustelemaan paremmin perheeni ja ystävieni kanssa arjen haasteista.</c:v>
                </c:pt>
                <c:pt idx="7">
                  <c:v>Kiinnitän huomiota säännölliseen ateriarytmiin.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0.61</c:v>
                </c:pt>
                <c:pt idx="1">
                  <c:v>0.56000000000000005</c:v>
                </c:pt>
                <c:pt idx="2">
                  <c:v>0.51</c:v>
                </c:pt>
                <c:pt idx="3">
                  <c:v>0.52</c:v>
                </c:pt>
                <c:pt idx="4">
                  <c:v>0.42</c:v>
                </c:pt>
                <c:pt idx="5">
                  <c:v>0.45</c:v>
                </c:pt>
                <c:pt idx="6">
                  <c:v>0.39</c:v>
                </c:pt>
                <c:pt idx="7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DC0-488D-B8A8-86C3F694C9E6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Samaa mieltä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8DC0-488D-B8A8-86C3F694C9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8DC0-488D-B8A8-86C3F694C9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8DC0-488D-B8A8-86C3F694C9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8DC0-488D-B8A8-86C3F694C9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8DC0-488D-B8A8-86C3F694C9E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0-8DC0-488D-B8A8-86C3F694C9E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8DC0-488D-B8A8-86C3F694C9E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2-8DC0-488D-B8A8-86C3F694C9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Sheet1!$C$2:$C$9</c:f>
              <c:strCache>
                <c:ptCount val="8"/>
                <c:pt idx="0">
                  <c:v>Olen oppinut asettamaan itselleni tavoitteita aiempaa paremmin.</c:v>
                </c:pt>
                <c:pt idx="1">
                  <c:v>Olen oppinut ongelmanratkaisutaitoja.</c:v>
                </c:pt>
                <c:pt idx="2">
                  <c:v>Olen oppinut käyttämään erilaisia tekniikoita liittyen rentoutumiseen, mielikuvaharjoitteluun, positiiviseen ajatteluun jne.</c:v>
                </c:pt>
                <c:pt idx="3">
                  <c:v>Olen oppinut käsittelemään haasteita, jotka liittyvät arjessa jaksamiseen.</c:v>
                </c:pt>
                <c:pt idx="4">
                  <c:v>Olen oppinut käsittelemään arjen haasteiden aiheuttamia oireita, kuten kipua, väsymystä, vaikeita tunteita jne.</c:v>
                </c:pt>
                <c:pt idx="5">
                  <c:v>Olen oppinut kommunikoimaan paremmin minua hoitavien terveydenhuollon ammattilaisten kanssa. (esim. suun terveydenhuolto, neuvola, työterveys, terveyskeskus)</c:v>
                </c:pt>
                <c:pt idx="6">
                  <c:v>Pystyn keskustelemaan paremmin perheeni ja ystävieni kanssa arjen haasteista.</c:v>
                </c:pt>
                <c:pt idx="7">
                  <c:v>Kiinnitän huomiota säännölliseen ateriarytmiin.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0.36</c:v>
                </c:pt>
                <c:pt idx="1">
                  <c:v>0.35</c:v>
                </c:pt>
                <c:pt idx="2">
                  <c:v>0.38</c:v>
                </c:pt>
                <c:pt idx="3">
                  <c:v>0.35</c:v>
                </c:pt>
                <c:pt idx="4">
                  <c:v>0.28999999999999998</c:v>
                </c:pt>
                <c:pt idx="5">
                  <c:v>0.22</c:v>
                </c:pt>
                <c:pt idx="6">
                  <c:v>0.27</c:v>
                </c:pt>
                <c:pt idx="7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8DC0-488D-B8A8-86C3F694C9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t"/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1 yksipuolisesti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70C-42DD-8A3D-5DF183A226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70C-42DD-8A3D-5DF183A226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monipuolisesti söin ennen ryhmää?</c:v>
                </c:pt>
                <c:pt idx="1">
                  <c:v>Kuinka monipuolisesti syön nyt?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0C-42DD-8A3D-5DF183A2267E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70C-42DD-8A3D-5DF183A226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70C-42DD-8A3D-5DF183A226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monipuolisesti söin ennen ryhmää?</c:v>
                </c:pt>
                <c:pt idx="1">
                  <c:v>Kuinka monipuolisesti syön nyt?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0.25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0C-42DD-8A3D-5DF183A2267E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70C-42DD-8A3D-5DF183A226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70C-42DD-8A3D-5DF183A226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monipuolisesti söin ennen ryhmää?</c:v>
                </c:pt>
                <c:pt idx="1">
                  <c:v>Kuinka monipuolisesti syön nyt?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0.24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0C-42DD-8A3D-5DF183A2267E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70C-42DD-8A3D-5DF183A226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70C-42DD-8A3D-5DF183A226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monipuolisesti söin ennen ryhmää?</c:v>
                </c:pt>
                <c:pt idx="1">
                  <c:v>Kuinka monipuolisesti syön nyt?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70C-42DD-8A3D-5DF183A2267E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5 monipuolisesti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70C-42DD-8A3D-5DF183A226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70C-42DD-8A3D-5DF183A226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monipuolisesti söin ennen ryhmää?</c:v>
                </c:pt>
                <c:pt idx="1">
                  <c:v>Kuinka monipuolisesti syön nyt?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0.2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70C-42DD-8A3D-5DF183A226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t"/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68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Missä määrin fyysinen kipu estää Teitä tekemästä päivittäisen elämänne kannalta tarpeellisia asioita?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8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 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01A-461C-BC32-54F186A2DD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01A-461C-BC32-54F186A2D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0.23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1A-461C-BC32-54F186A2DDD9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01A-461C-BC32-54F186A2DD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01A-461C-BC32-54F186A2D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0.27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1A-461C-BC32-54F186A2DDD9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01A-461C-BC32-54F186A2DD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01A-461C-BC32-54F186A2D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0.27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1A-461C-BC32-54F186A2DDD9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Paljon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01A-461C-BC32-54F186A2DD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01A-461C-BC32-54F186A2D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0.17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1A-461C-BC32-54F186A2DDD9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paljon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01A-461C-BC32-54F186A2DD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01A-461C-BC32-54F186A2D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0.06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01A-461C-BC32-54F186A2DD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lang="en-US" sz="14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fi-FI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En syö aamupalaa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5D5-4BA8-A190-B64DCF651D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5D5-4BA8-A190-B64DCF651D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söin aamupalan ennen ryhmää?</c:v>
                </c:pt>
                <c:pt idx="1">
                  <c:v>Kuinka usein syön aamupalan nyt?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D5-4BA8-A190-B64DCF651D4A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1 tai 2 kertaa viikossa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5D5-4BA8-A190-B64DCF651D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5D5-4BA8-A190-B64DCF651D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söin aamupalan ennen ryhmää?</c:v>
                </c:pt>
                <c:pt idx="1">
                  <c:v>Kuinka usein syön aamupalan nyt?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0.08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D5-4BA8-A190-B64DCF651D4A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3 tai 4 kertaa viikossa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5D5-4BA8-A190-B64DCF651D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5D5-4BA8-A190-B64DCF651D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söin aamupalan ennen ryhmää?</c:v>
                </c:pt>
                <c:pt idx="1">
                  <c:v>Kuinka usein syön aamupalan nyt?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0.05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D5-4BA8-A190-B64DCF651D4A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5 tai 6 kertaa viikossa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5D5-4BA8-A190-B64DCF651D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E5D5-4BA8-A190-B64DCF651D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söin aamupalan ennen ryhmää?</c:v>
                </c:pt>
                <c:pt idx="1">
                  <c:v>Kuinka usein syön aamupalan nyt?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0.11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5D5-4BA8-A190-B64DCF651D4A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Joka päivä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E5D5-4BA8-A190-B64DCF651D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E5D5-4BA8-A190-B64DCF651D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söin aamupalan ennen ryhmää?</c:v>
                </c:pt>
                <c:pt idx="1">
                  <c:v>Kuinka usein syön aamupalan nyt?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0.64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5D5-4BA8-A190-B64DCF651D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t"/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Harvemmin kuin kerran viikossa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BE-4087-AB19-C9D5508F4D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7BE-4087-AB19-C9D5508F4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harrastit liikuntaa ennen ryhmää?</c:v>
                </c:pt>
                <c:pt idx="1">
                  <c:v>Kuinka usein harrastat liikuntaa nyt?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0.25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BE-4087-AB19-C9D5508F4DCF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Kerran viikossa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7BE-4087-AB19-C9D5508F4D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BE-4087-AB19-C9D5508F4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harrastit liikuntaa ennen ryhmää?</c:v>
                </c:pt>
                <c:pt idx="1">
                  <c:v>Kuinka usein harrastat liikuntaa nyt?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0.28000000000000003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BE-4087-AB19-C9D5508F4DCF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2-3 kertaa viikossa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7BE-4087-AB19-C9D5508F4D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7BE-4087-AB19-C9D5508F4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harrastit liikuntaa ennen ryhmää?</c:v>
                </c:pt>
                <c:pt idx="1">
                  <c:v>Kuinka usein harrastat liikuntaa nyt?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0.24</c:v>
                </c:pt>
                <c:pt idx="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BE-4087-AB19-C9D5508F4DCF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4 kertaa viikossa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7BE-4087-AB19-C9D5508F4D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F7BE-4087-AB19-C9D5508F4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Kuinka usein harrastit liikuntaa ennen ryhmää?</c:v>
                </c:pt>
                <c:pt idx="1">
                  <c:v>Kuinka usein harrastat liikuntaa nyt?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0.23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7BE-4087-AB19-C9D5508F4D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t"/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Kuinka tyytyväinen olit yleisesti ottaen Arkeen Voimaa -ryhmään?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669-4195-B651-5EF383F835F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669-4195-B651-5EF383F835F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669-4195-B651-5EF383F835F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669-4195-B651-5EF383F835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hyvin tyytyväinen</c:v>
                </c:pt>
                <c:pt idx="1">
                  <c:v>tyytyväinen</c:v>
                </c:pt>
                <c:pt idx="2">
                  <c:v>tyytymätön</c:v>
                </c:pt>
                <c:pt idx="3">
                  <c:v>hyvin tyytymätön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0.47</c:v>
                </c:pt>
                <c:pt idx="1">
                  <c:v>0.45</c:v>
                </c:pt>
                <c:pt idx="2">
                  <c:v>0.05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69-4195-B651-5EF383F83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Miksi olit tyytymätön Arkeen Voimaa-ryhmään?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6AD-40CC-BD3E-FCFF4ABD3A1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6AD-40CC-BD3E-FCFF4ABD3A1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6AD-40CC-BD3E-FCFF4ABD3A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sisältö ei koskettanut minua</c:v>
                </c:pt>
                <c:pt idx="1">
                  <c:v>keskusteluille ei ollut tarpeeksi aikaa</c:v>
                </c:pt>
                <c:pt idx="2">
                  <c:v>ryhmän ilmapiiri oli epämiellyttävä</c:v>
                </c:pt>
                <c:pt idx="3">
                  <c:v>muu syy, mikä?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0.6</c:v>
                </c:pt>
                <c:pt idx="1">
                  <c:v>0.8</c:v>
                </c:pt>
                <c:pt idx="2">
                  <c:v>0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AD-40CC-BD3E-FCFF4ABD3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Oletko ollut poissa ryhmän kokoontumisista?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41-4291-8CD0-C1BB927D2C9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41-4291-8CD0-C1BB927D2C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41-4291-8CD0-C1BB927D2C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Sheet1!$C$2:$C$4</c:f>
              <c:strCache>
                <c:ptCount val="3"/>
                <c:pt idx="0">
                  <c:v>kyllä, kerran</c:v>
                </c:pt>
                <c:pt idx="1">
                  <c:v>kyllä, kaksi kertaa</c:v>
                </c:pt>
                <c:pt idx="2">
                  <c:v>en ole ollut poissa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0.31</c:v>
                </c:pt>
                <c:pt idx="1">
                  <c:v>0.13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41-4291-8CD0-C1BB927D2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Mistä syystä olit poissa?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CE5-486E-A315-2EDD773AEB8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CE5-486E-A315-2EDD773AEB8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CE5-486E-A315-2EDD773AEB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Sheet1!$C$2:$C$5</c:f>
              <c:strCache>
                <c:ptCount val="4"/>
                <c:pt idx="0">
                  <c:v>sairaus</c:v>
                </c:pt>
                <c:pt idx="1">
                  <c:v>olin lääkärissä/sairaalassa vastaanotolla</c:v>
                </c:pt>
                <c:pt idx="2">
                  <c:v>taloudelliset syyt</c:v>
                </c:pt>
                <c:pt idx="3">
                  <c:v>muu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0.39</c:v>
                </c:pt>
                <c:pt idx="1">
                  <c:v>0.06</c:v>
                </c:pt>
                <c:pt idx="2">
                  <c:v>0</c:v>
                </c:pt>
                <c:pt idx="3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E5-486E-A315-2EDD773AE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Mistä sait tiedon Arkeen Voimaa -ryhmästä?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6C3-462C-9082-ACE7F35F03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6C3-462C-9082-ACE7F35F03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6C3-462C-9082-ACE7F35F03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6C3-462C-9082-ACE7F35F03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6C3-462C-9082-ACE7F35F038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6C3-462C-9082-ACE7F35F038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6C3-462C-9082-ACE7F35F038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6C3-462C-9082-ACE7F35F03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Sheet1!$C$2:$C$9</c:f>
              <c:strCache>
                <c:ptCount val="8"/>
                <c:pt idx="0">
                  <c:v>terveyskeskuksen odotustiloista</c:v>
                </c:pt>
                <c:pt idx="1">
                  <c:v>hoitajalta/lääkäriltä/erityistyöntekijältä</c:v>
                </c:pt>
                <c:pt idx="2">
                  <c:v>Arkeen Voimaa -yhdyshenkilöltä</c:v>
                </c:pt>
                <c:pt idx="3">
                  <c:v>sosiaalipalveluista</c:v>
                </c:pt>
                <c:pt idx="4">
                  <c:v>kaupungin tiedotuksesta</c:v>
                </c:pt>
                <c:pt idx="5">
                  <c:v>ystävän kautta</c:v>
                </c:pt>
                <c:pt idx="6">
                  <c:v>muu</c:v>
                </c:pt>
                <c:pt idx="7">
                  <c:v>mediasta, esim. paikallislehti tai some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0.05</c:v>
                </c:pt>
                <c:pt idx="1">
                  <c:v>0.23</c:v>
                </c:pt>
                <c:pt idx="2">
                  <c:v>0.32</c:v>
                </c:pt>
                <c:pt idx="3">
                  <c:v>0.05</c:v>
                </c:pt>
                <c:pt idx="4">
                  <c:v>0.03</c:v>
                </c:pt>
                <c:pt idx="5">
                  <c:v>0.05</c:v>
                </c:pt>
                <c:pt idx="6">
                  <c:v>0.2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C3-462C-9082-ACE7F35F03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paljon tarvitsette lääke- tai muuta hoitoa pystyäksenne toimimaan päivittäisessä elämässänne?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 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30F-4B13-9755-48BA911764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30F-4B13-9755-48BA911764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0.15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0F-4B13-9755-48BA91176421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30F-4B13-9755-48BA911764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30F-4B13-9755-48BA911764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0.18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0F-4B13-9755-48BA91176421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30F-4B13-9755-48BA911764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30F-4B13-9755-48BA911764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0.31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0F-4B13-9755-48BA91176421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Paljon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30F-4B13-9755-48BA911764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430F-4B13-9755-48BA911764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0.24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30F-4B13-9755-48BA91176421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paljon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430F-4B13-9755-48BA911764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30F-4B13-9755-48BA911764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0.12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30F-4B13-9755-48BA911764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paljon nautitte elämästä?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 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829-4401-B351-11D1987B6A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829-4401-B351-11D1987B6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0.03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29-4401-B351-11D1987B6AB9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829-4401-B351-11D1987B6A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829-4401-B351-11D1987B6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0.36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29-4401-B351-11D1987B6AB9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829-4401-B351-11D1987B6A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829-4401-B351-11D1987B6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0.3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29-4401-B351-11D1987B6AB9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Paljon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829-4401-B351-11D1987B6A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829-4401-B351-11D1987B6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0.27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829-4401-B351-11D1987B6AB9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paljon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829-4401-B351-11D1987B6A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829-4401-B351-11D1987B6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0.04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829-4401-B351-11D1987B6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Missä määrin tunnette, että elämänne on merkityksellistä?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 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3E4-49A2-8D95-1D6898E4A3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3E4-49A2-8D95-1D6898E4A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0.05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E4-49A2-8D95-1D6898E4A34C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3E4-49A2-8D95-1D6898E4A3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3E4-49A2-8D95-1D6898E4A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0.37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E4-49A2-8D95-1D6898E4A34C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3E4-49A2-8D95-1D6898E4A3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3E4-49A2-8D95-1D6898E4A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0.27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E4-49A2-8D95-1D6898E4A34C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Paljon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3E4-49A2-8D95-1D6898E4A3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63E4-49A2-8D95-1D6898E4A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0.23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3E4-49A2-8D95-1D6898E4A34C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paljon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63E4-49A2-8D95-1D6898E4A3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63E4-49A2-8D95-1D6898E4A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0.08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3E4-49A2-8D95-1D6898E4A3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hyvin pystytte keskittymään asioihin?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En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40-44BE-B98C-F760C07EBBBF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C40-44BE-B98C-F760C07EBB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C40-44BE-B98C-F760C07EBB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0.34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40-44BE-B98C-F760C07EBBBF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C40-44BE-B98C-F760C07EBB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C40-44BE-B98C-F760C07EBB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0.42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40-44BE-B98C-F760C07EBBBF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Hyvin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C40-44BE-B98C-F760C07EBB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AC40-44BE-B98C-F760C07EBB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0.23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40-44BE-B98C-F760C07EBBBF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Erinomaisesti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C40-44BE-B98C-F760C07EBB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AC40-44BE-B98C-F760C07EBB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0.01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C40-44BE-B98C-F760C07EB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turvalliseksi tunnette olonne päivittäisessä elämässänne?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En lainkaan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A9-4899-9AF2-50FE0A9CFB12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Vähän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4A9-4899-9AF2-50FE0A9CFB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4A9-4899-9AF2-50FE0A9CFB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0.11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A9-4899-9AF2-50FE0A9CFB12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Kohtuullisen turvalliseksi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4A9-4899-9AF2-50FE0A9CFB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4A9-4899-9AF2-50FE0A9CFB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0.51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A9-4899-9AF2-50FE0A9CFB12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Hyvin turvalliseksi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4A9-4899-9AF2-50FE0A9CFB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4A9-4899-9AF2-50FE0A9CFB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0.23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4A9-4899-9AF2-50FE0A9CFB12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Erittäin turvalliseksi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4A9-4899-9AF2-50FE0A9CFB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4A9-4899-9AF2-50FE0A9CFB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Alkukysely</c:v>
                </c:pt>
                <c:pt idx="1">
                  <c:v>Seurantakysely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0.15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4A9-4899-9AF2-50FE0A9CFB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1"/>
        <c:axPos val="t"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7BFFA-CC1C-4358-B095-6A9BCA2F6C77}" type="datetimeFigureOut">
              <a:rPr lang="fi-FI" smtClean="0"/>
              <a:t>10.6.2025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5CC0B-9494-44BA-B783-2FB8650F7E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392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>
          <a:extLst>
            <a:ext uri="{FF2B5EF4-FFF2-40B4-BE49-F238E27FC236}">
              <a16:creationId xmlns:a16="http://schemas.microsoft.com/office/drawing/2014/main" id="{C5F9FDB3-01D8-7B18-D0E3-0D9ACAB65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:notes">
            <a:extLst>
              <a:ext uri="{FF2B5EF4-FFF2-40B4-BE49-F238E27FC236}">
                <a16:creationId xmlns:a16="http://schemas.microsoft.com/office/drawing/2014/main" id="{DDDE712D-FFA9-2646-1F9E-5CC23D6F20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1:notes">
            <a:extLst>
              <a:ext uri="{FF2B5EF4-FFF2-40B4-BE49-F238E27FC236}">
                <a16:creationId xmlns:a16="http://schemas.microsoft.com/office/drawing/2014/main" id="{CC35B074-7D2C-2CBB-EE9D-B2D8515F54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1617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>
          <a:extLst>
            <a:ext uri="{FF2B5EF4-FFF2-40B4-BE49-F238E27FC236}">
              <a16:creationId xmlns:a16="http://schemas.microsoft.com/office/drawing/2014/main" id="{EF0B8261-D424-ACB0-92CC-106317BAA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:notes">
            <a:extLst>
              <a:ext uri="{FF2B5EF4-FFF2-40B4-BE49-F238E27FC236}">
                <a16:creationId xmlns:a16="http://schemas.microsoft.com/office/drawing/2014/main" id="{6BEEEA36-FD9A-1EFD-A37F-00E1DDD11B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1:notes">
            <a:extLst>
              <a:ext uri="{FF2B5EF4-FFF2-40B4-BE49-F238E27FC236}">
                <a16:creationId xmlns:a16="http://schemas.microsoft.com/office/drawing/2014/main" id="{08FA09E9-FA91-B011-DAA1-7DF4C1D1563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364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104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098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684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3 1">
  <p:cSld name="Title slide 3 1">
    <p:bg>
      <p:bgPr>
        <a:noFill/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-9167" y="0"/>
            <a:ext cx="8084000" cy="68580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5"/>
          <p:cNvSpPr/>
          <p:nvPr/>
        </p:nvSpPr>
        <p:spPr>
          <a:xfrm>
            <a:off x="8074900" y="300"/>
            <a:ext cx="4117200" cy="6858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599695" y="379667"/>
            <a:ext cx="5020536" cy="609866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5"/>
          <p:cNvSpPr txBox="1">
            <a:spLocks noGrp="1"/>
          </p:cNvSpPr>
          <p:nvPr>
            <p:ph type="ctrTitle"/>
          </p:nvPr>
        </p:nvSpPr>
        <p:spPr>
          <a:xfrm>
            <a:off x="600007" y="992766"/>
            <a:ext cx="5020536" cy="2752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3467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ubTitle" idx="1"/>
          </p:nvPr>
        </p:nvSpPr>
        <p:spPr>
          <a:xfrm>
            <a:off x="600000" y="3778833"/>
            <a:ext cx="5020536" cy="106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sldNum" idx="12"/>
          </p:nvPr>
        </p:nvSpPr>
        <p:spPr>
          <a:xfrm>
            <a:off x="11390777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16" name="Google Shape;1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166" y="5931601"/>
            <a:ext cx="3563999" cy="926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9525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384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979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299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80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07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021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669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90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2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"/>
          <p:cNvSpPr txBox="1">
            <a:spLocks noGrp="1"/>
          </p:cNvSpPr>
          <p:nvPr>
            <p:ph type="ctrTitle"/>
          </p:nvPr>
        </p:nvSpPr>
        <p:spPr>
          <a:xfrm>
            <a:off x="407368" y="1268760"/>
            <a:ext cx="4965335" cy="273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r>
              <a:rPr lang="en" dirty="0"/>
              <a:t>Arkeen Voimaa-itsehoitoryhmien vaikutukset</a:t>
            </a:r>
            <a:br>
              <a:rPr lang="en" dirty="0"/>
            </a:br>
            <a:r>
              <a:rPr lang="en" dirty="0"/>
              <a:t>2023-2024</a:t>
            </a:r>
            <a:endParaRPr dirty="0"/>
          </a:p>
        </p:txBody>
      </p:sp>
      <p:sp>
        <p:nvSpPr>
          <p:cNvPr id="230" name="Google Shape;230;p1"/>
          <p:cNvSpPr txBox="1">
            <a:spLocks noGrp="1"/>
          </p:cNvSpPr>
          <p:nvPr>
            <p:ph type="subTitle" idx="1"/>
          </p:nvPr>
        </p:nvSpPr>
        <p:spPr>
          <a:xfrm>
            <a:off x="479376" y="4221088"/>
            <a:ext cx="4965335" cy="105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/>
            <a:r>
              <a:rPr lang="en" dirty="0"/>
              <a:t>WHOQOL-BREF</a:t>
            </a:r>
          </a:p>
          <a:p>
            <a:pPr marL="0" indent="0"/>
            <a:r>
              <a:rPr lang="en" dirty="0"/>
              <a:t>Asiakaspalautekysely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12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endParaRPr/>
          </a:p>
        </p:txBody>
      </p:sp>
      <p:sp>
        <p:nvSpPr>
          <p:cNvPr id="3" name="New shape"/>
          <p:cNvSpPr/>
          <p:nvPr/>
        </p:nvSpPr>
        <p:spPr>
          <a:xfrm>
            <a:off x="254000" y="4572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99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369844075"/>
              </p:ext>
            </p:extLst>
          </p:nvPr>
        </p:nvGraphicFramePr>
        <p:xfrm>
          <a:off x="254000" y="86106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63246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988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2,9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020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12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endParaRPr/>
          </a:p>
        </p:txBody>
      </p:sp>
      <p:sp>
        <p:nvSpPr>
          <p:cNvPr id="3" name="New shape"/>
          <p:cNvSpPr/>
          <p:nvPr/>
        </p:nvSpPr>
        <p:spPr>
          <a:xfrm>
            <a:off x="254000" y="4572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99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687689834"/>
              </p:ext>
            </p:extLst>
          </p:nvPr>
        </p:nvGraphicFramePr>
        <p:xfrm>
          <a:off x="254000" y="870467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12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endParaRPr/>
          </a:p>
        </p:txBody>
      </p:sp>
      <p:sp>
        <p:nvSpPr>
          <p:cNvPr id="3" name="New shape"/>
          <p:cNvSpPr/>
          <p:nvPr/>
        </p:nvSpPr>
        <p:spPr>
          <a:xfrm>
            <a:off x="254000" y="4572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97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425963443"/>
              </p:ext>
            </p:extLst>
          </p:nvPr>
        </p:nvGraphicFramePr>
        <p:xfrm>
          <a:off x="254000" y="86106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63246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988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020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3,6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487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Seuraavat kysymykset koskevat sitä, missä määrin olette viimeisten kahden viikon aikana kokenut tai voinut tehdä tiettyjä asioita.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93218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98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738783343"/>
              </p:ext>
            </p:extLst>
          </p:nvPr>
        </p:nvGraphicFramePr>
        <p:xfrm>
          <a:off x="254000" y="133604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110744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146304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2,8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49504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864344238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2,8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3,4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3247578422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3,0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4104074111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3,7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4,0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782808096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3,6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12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endParaRPr/>
          </a:p>
        </p:txBody>
      </p:sp>
      <p:sp>
        <p:nvSpPr>
          <p:cNvPr id="3" name="New shape"/>
          <p:cNvSpPr/>
          <p:nvPr/>
        </p:nvSpPr>
        <p:spPr>
          <a:xfrm>
            <a:off x="254000" y="4572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98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588023612"/>
              </p:ext>
            </p:extLst>
          </p:nvPr>
        </p:nvGraphicFramePr>
        <p:xfrm>
          <a:off x="254000" y="86106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63246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988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3,2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020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487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Seuraavissa kysymyksissä Teitä pyydetään kertomaan, kuinka tyytyväinen olette ollut viimeisten kahden viikon aikana erilaisiin asioihin elämässänne.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93218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97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667697689"/>
              </p:ext>
            </p:extLst>
          </p:nvPr>
        </p:nvGraphicFramePr>
        <p:xfrm>
          <a:off x="254000" y="133604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110744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146304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3,0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49504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>
          <a:extLst>
            <a:ext uri="{FF2B5EF4-FFF2-40B4-BE49-F238E27FC236}">
              <a16:creationId xmlns:a16="http://schemas.microsoft.com/office/drawing/2014/main" id="{663A4A75-C2F8-F031-8F4F-44771AC5B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">
            <a:extLst>
              <a:ext uri="{FF2B5EF4-FFF2-40B4-BE49-F238E27FC236}">
                <a16:creationId xmlns:a16="http://schemas.microsoft.com/office/drawing/2014/main" id="{CAF62F8F-38E5-E7DC-DB3C-0D2A7B11264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07368" y="1268760"/>
            <a:ext cx="4965335" cy="273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r>
              <a:rPr lang="en" dirty="0"/>
              <a:t>WHOQOL-BREF</a:t>
            </a:r>
            <a:br>
              <a:rPr lang="en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3660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1388842674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3,0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3,5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1939333227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3,0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1771150579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3,0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3,5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3221097088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3,4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779864366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2,7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3,1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1019422473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3,6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3,6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1305823116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3,8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3,7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2496093372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3,5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2598187247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3,4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12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endParaRPr/>
          </a:p>
        </p:txBody>
      </p:sp>
      <p:sp>
        <p:nvSpPr>
          <p:cNvPr id="3" name="New shape"/>
          <p:cNvSpPr/>
          <p:nvPr/>
        </p:nvSpPr>
        <p:spPr>
          <a:xfrm>
            <a:off x="254000" y="4572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97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737337284"/>
              </p:ext>
            </p:extLst>
          </p:nvPr>
        </p:nvGraphicFramePr>
        <p:xfrm>
          <a:off x="254000" y="86106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63246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988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3,2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020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2,8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Minä vuonna ryhmä oli?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99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327717307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>
          <a:extLst>
            <a:ext uri="{FF2B5EF4-FFF2-40B4-BE49-F238E27FC236}">
              <a16:creationId xmlns:a16="http://schemas.microsoft.com/office/drawing/2014/main" id="{6A7580E8-3BCC-0A1C-81B9-624A3F877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">
            <a:extLst>
              <a:ext uri="{FF2B5EF4-FFF2-40B4-BE49-F238E27FC236}">
                <a16:creationId xmlns:a16="http://schemas.microsoft.com/office/drawing/2014/main" id="{67E1BE95-6C00-AB23-BBB8-475423CD99C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07368" y="1268760"/>
            <a:ext cx="4965335" cy="273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r>
              <a:rPr lang="en" dirty="0"/>
              <a:t>Asiakaspalautekysely</a:t>
            </a:r>
            <a:br>
              <a:rPr lang="en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2652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Minä vuonna ryhmä oli?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76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579899767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Oletko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76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4165335205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Ikä, valitse sopiva vaihtoehto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76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4061903130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Asutko: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76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560000871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Minkä koulutuksen olet viimeksi suorittanut?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76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492744623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Tämänhetkinen työllisyystilanteesi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76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548980391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Millaisella eläkkeellä olet?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29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965637247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Mitä erilaisia haasteita arjessasi on?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74, valittujen vastausten lukumäärä: 263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51337021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Mitä sairauksia sinulla on?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53, valittujen vastausten lukumäärä: 140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754750558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endParaRPr/>
          </a:p>
        </p:txBody>
      </p:sp>
      <p:sp>
        <p:nvSpPr>
          <p:cNvPr id="3" name="New shape"/>
          <p:cNvSpPr/>
          <p:nvPr/>
        </p:nvSpPr>
        <p:spPr>
          <a:xfrm>
            <a:off x="254000" y="4572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</a:rPr>
              <a:t>Number of respondents: 97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82653007"/>
              </p:ext>
            </p:extLst>
          </p:nvPr>
        </p:nvGraphicFramePr>
        <p:xfrm>
          <a:off x="254000" y="86106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63246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988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</a:rPr>
              <a:t>3,1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020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</a:rPr>
              <a:t>3,6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Kuinka kauan sinulla on ollut pitkäiakaissairaus?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52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75068093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Seuraavat kysymykset liittyvät ryhmän toimintaan ja sen sisällön arviointiin.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75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945646823"/>
              </p:ext>
            </p:extLst>
          </p:nvPr>
        </p:nvGraphicFramePr>
        <p:xfrm>
          <a:off x="254000" y="1092200"/>
          <a:ext cx="10306496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10298608" y="8636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 dirty="0" err="1">
                <a:solidFill>
                  <a:prstClr val="black"/>
                </a:solidFill>
                <a:latin typeface="Arial" pitchFamily="34" charset="0"/>
              </a:rPr>
              <a:t>Keskiarvo</a:t>
            </a:r>
            <a:endParaRPr sz="1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New shape"/>
          <p:cNvSpPr/>
          <p:nvPr/>
        </p:nvSpPr>
        <p:spPr>
          <a:xfrm>
            <a:off x="10298608" y="1219200"/>
            <a:ext cx="1270000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  <p:sp>
        <p:nvSpPr>
          <p:cNvPr id="7" name="New shape"/>
          <p:cNvSpPr/>
          <p:nvPr/>
        </p:nvSpPr>
        <p:spPr>
          <a:xfrm>
            <a:off x="10298608" y="1727200"/>
            <a:ext cx="1270000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3,2</a:t>
            </a:r>
          </a:p>
        </p:txBody>
      </p:sp>
      <p:sp>
        <p:nvSpPr>
          <p:cNvPr id="8" name="New shape"/>
          <p:cNvSpPr/>
          <p:nvPr/>
        </p:nvSpPr>
        <p:spPr>
          <a:xfrm>
            <a:off x="10298608" y="2235200"/>
            <a:ext cx="1270000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3,3</a:t>
            </a:r>
          </a:p>
        </p:txBody>
      </p:sp>
      <p:sp>
        <p:nvSpPr>
          <p:cNvPr id="9" name="New shape"/>
          <p:cNvSpPr/>
          <p:nvPr/>
        </p:nvSpPr>
        <p:spPr>
          <a:xfrm>
            <a:off x="10298608" y="2743200"/>
            <a:ext cx="1270000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3,2</a:t>
            </a:r>
          </a:p>
        </p:txBody>
      </p:sp>
      <p:sp>
        <p:nvSpPr>
          <p:cNvPr id="10" name="New shape"/>
          <p:cNvSpPr/>
          <p:nvPr/>
        </p:nvSpPr>
        <p:spPr>
          <a:xfrm>
            <a:off x="10298608" y="3251200"/>
            <a:ext cx="1270000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3,0</a:t>
            </a:r>
          </a:p>
        </p:txBody>
      </p:sp>
      <p:sp>
        <p:nvSpPr>
          <p:cNvPr id="11" name="New shape"/>
          <p:cNvSpPr/>
          <p:nvPr/>
        </p:nvSpPr>
        <p:spPr>
          <a:xfrm>
            <a:off x="10298608" y="3759200"/>
            <a:ext cx="1270000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2,8</a:t>
            </a:r>
          </a:p>
        </p:txBody>
      </p:sp>
      <p:sp>
        <p:nvSpPr>
          <p:cNvPr id="12" name="New shape"/>
          <p:cNvSpPr/>
          <p:nvPr/>
        </p:nvSpPr>
        <p:spPr>
          <a:xfrm>
            <a:off x="10298608" y="4267200"/>
            <a:ext cx="1270000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2,9</a:t>
            </a:r>
          </a:p>
        </p:txBody>
      </p:sp>
      <p:sp>
        <p:nvSpPr>
          <p:cNvPr id="13" name="New shape"/>
          <p:cNvSpPr/>
          <p:nvPr/>
        </p:nvSpPr>
        <p:spPr>
          <a:xfrm>
            <a:off x="10298608" y="4775200"/>
            <a:ext cx="1270000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 dirty="0">
                <a:solidFill>
                  <a:prstClr val="black"/>
                </a:solidFill>
                <a:latin typeface="Arial" pitchFamily="34" charset="0"/>
              </a:rPr>
              <a:t>3,1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Arvioi omaa toimintaasi ennen ryhmää, sekä toimintaasi tällä hetkellä asteikoilla 1-5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75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4276556822"/>
              </p:ext>
            </p:extLst>
          </p:nvPr>
        </p:nvGraphicFramePr>
        <p:xfrm>
          <a:off x="254000" y="1092200"/>
          <a:ext cx="9010352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10082584" y="8636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 dirty="0" err="1">
                <a:solidFill>
                  <a:prstClr val="black"/>
                </a:solidFill>
                <a:latin typeface="Arial" pitchFamily="34" charset="0"/>
              </a:rPr>
              <a:t>Keskiarvo</a:t>
            </a:r>
            <a:endParaRPr sz="1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New shape"/>
          <p:cNvSpPr/>
          <p:nvPr/>
        </p:nvSpPr>
        <p:spPr>
          <a:xfrm>
            <a:off x="10082584" y="12192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7" name="New shape"/>
          <p:cNvSpPr/>
          <p:nvPr/>
        </p:nvSpPr>
        <p:spPr>
          <a:xfrm>
            <a:off x="10082584" y="32512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3,6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Aamupala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75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819178720"/>
              </p:ext>
            </p:extLst>
          </p:nvPr>
        </p:nvGraphicFramePr>
        <p:xfrm>
          <a:off x="254000" y="1092200"/>
          <a:ext cx="9586416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9938568" y="8636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 dirty="0" err="1">
                <a:solidFill>
                  <a:prstClr val="black"/>
                </a:solidFill>
                <a:latin typeface="Arial" pitchFamily="34" charset="0"/>
              </a:rPr>
              <a:t>Keskiarvo</a:t>
            </a:r>
            <a:endParaRPr sz="1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New shape"/>
          <p:cNvSpPr/>
          <p:nvPr/>
        </p:nvSpPr>
        <p:spPr>
          <a:xfrm>
            <a:off x="9938568" y="12192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4,1</a:t>
            </a:r>
          </a:p>
        </p:txBody>
      </p:sp>
      <p:sp>
        <p:nvSpPr>
          <p:cNvPr id="7" name="New shape"/>
          <p:cNvSpPr/>
          <p:nvPr/>
        </p:nvSpPr>
        <p:spPr>
          <a:xfrm>
            <a:off x="9938568" y="32512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4,2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Liikunta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75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686718489"/>
              </p:ext>
            </p:extLst>
          </p:nvPr>
        </p:nvGraphicFramePr>
        <p:xfrm>
          <a:off x="254000" y="1092200"/>
          <a:ext cx="908236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10082584" y="8636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Keskiarvo</a:t>
            </a:r>
          </a:p>
        </p:txBody>
      </p:sp>
      <p:sp>
        <p:nvSpPr>
          <p:cNvPr id="6" name="New shape"/>
          <p:cNvSpPr/>
          <p:nvPr/>
        </p:nvSpPr>
        <p:spPr>
          <a:xfrm>
            <a:off x="10082584" y="12192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2,4</a:t>
            </a:r>
          </a:p>
        </p:txBody>
      </p:sp>
      <p:sp>
        <p:nvSpPr>
          <p:cNvPr id="7" name="New shape"/>
          <p:cNvSpPr/>
          <p:nvPr/>
        </p:nvSpPr>
        <p:spPr>
          <a:xfrm>
            <a:off x="10082584" y="32512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2,9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Kuinka tyytyväinen olit yleisesti ottaen Arkeen Voimaa -ryhmään?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74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1345360167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Miksi olit tyytymätön Arkeen Voimaa-ryhmään?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5, valittujen vastausten lukumäärä: 8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414146442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Oletko ollut poissa ryhmän kokoontumisista?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75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368199413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Mistä syystä olit poissa?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33, valittujen vastausten lukumäärä: 35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500237702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Mistä sait tiedon Arkeen Voimaa -ryhmästä?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Vastaajien määrä: 75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941781111"/>
              </p:ext>
            </p:extLst>
          </p:nvPr>
        </p:nvGraphicFramePr>
        <p:xfrm>
          <a:off x="254000" y="1092200"/>
          <a:ext cx="112426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endParaRPr>
              <a:latin typeface="Montserrat" panose="00000500000000000000" pitchFamily="2" charset="0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254000" y="4572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Montserrat" panose="00000500000000000000" pitchFamily="2" charset="0"/>
              </a:rPr>
              <a:t>Number of respondents: 99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105030901"/>
              </p:ext>
            </p:extLst>
          </p:nvPr>
        </p:nvGraphicFramePr>
        <p:xfrm>
          <a:off x="254000" y="1085304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63246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Montserrat" panose="00000500000000000000" pitchFamily="2" charset="0"/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988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Montserrat" panose="00000500000000000000" pitchFamily="2" charset="0"/>
              </a:rPr>
              <a:t>2,9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02006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Montserrat" panose="00000500000000000000" pitchFamily="2" charset="0"/>
              </a:rPr>
              <a:t>3,2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>
                <a:latin typeface="Arial" pitchFamily="34" charset="0"/>
              </a:rPr>
              <a:t>Seuraavat kysymykset koskevat sitä, missä määrin olette kokenut tiettyjä asioita viimeisten kahden viikon aikana.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8834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400" b="0" i="0" u="none">
                <a:solidFill>
                  <a:srgbClr val="333333"/>
                </a:solidFill>
                <a:latin typeface="Arial"/>
              </a:rPr>
              <a:t>Number of respondents: 99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974524177"/>
              </p:ext>
            </p:extLst>
          </p:nvPr>
        </p:nvGraphicFramePr>
        <p:xfrm>
          <a:off x="254000" y="10922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7239000" y="8636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6" name="New shape"/>
          <p:cNvSpPr/>
          <p:nvPr/>
        </p:nvSpPr>
        <p:spPr>
          <a:xfrm>
            <a:off x="7239000" y="12192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2,5</a:t>
            </a:r>
          </a:p>
        </p:txBody>
      </p:sp>
      <p:sp>
        <p:nvSpPr>
          <p:cNvPr id="7" name="New shape"/>
          <p:cNvSpPr/>
          <p:nvPr/>
        </p:nvSpPr>
        <p:spPr>
          <a:xfrm>
            <a:off x="7239000" y="32512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2793070334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3,0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2,8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1602876990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2,9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3,4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2347565686"/>
              </p:ext>
            </p:extLst>
          </p:nvPr>
        </p:nvGraphicFramePr>
        <p:xfrm>
          <a:off x="254000" y="254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7239000" y="25400"/>
            <a:ext cx="1270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Average score</a:t>
            </a:r>
          </a:p>
        </p:txBody>
      </p:sp>
      <p:sp>
        <p:nvSpPr>
          <p:cNvPr id="4" name="New shape"/>
          <p:cNvSpPr/>
          <p:nvPr/>
        </p:nvSpPr>
        <p:spPr>
          <a:xfrm>
            <a:off x="7239000" y="381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2,9</a:t>
            </a:r>
          </a:p>
        </p:txBody>
      </p:sp>
      <p:sp>
        <p:nvSpPr>
          <p:cNvPr id="5" name="New shape"/>
          <p:cNvSpPr/>
          <p:nvPr/>
        </p:nvSpPr>
        <p:spPr>
          <a:xfrm>
            <a:off x="7239000" y="2413000"/>
            <a:ext cx="127000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>
                <a:solidFill>
                  <a:prstClr val="black"/>
                </a:solidFill>
                <a:latin typeface="Arial" pitchFamily="34" charset="0"/>
              </a:rPr>
              <a:t>3,4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1.09.14"/>
  <p:tag name="AS_TITLE" val="Aspose.Slides for .NET 4.0 Client Profile"/>
  <p:tag name="AS_VERSION" val="21.9"/>
</p:tagLst>
</file>

<file path=ppt/theme/theme1.xml><?xml version="1.0" encoding="utf-8"?>
<a:theme xmlns:a="http://schemas.openxmlformats.org/drawingml/2006/main" name="Teema3">
  <a:themeElements>
    <a:clrScheme name="Mukautettu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94C6"/>
      </a:accent1>
      <a:accent2>
        <a:srgbClr val="FBCDE4"/>
      </a:accent2>
      <a:accent3>
        <a:srgbClr val="323294"/>
      </a:accent3>
      <a:accent4>
        <a:srgbClr val="93A9CF"/>
      </a:accent4>
      <a:accent5>
        <a:srgbClr val="BCC8DF"/>
      </a:accent5>
      <a:accent6>
        <a:srgbClr val="F79646"/>
      </a:accent6>
      <a:hlink>
        <a:srgbClr val="0000FF"/>
      </a:hlink>
      <a:folHlink>
        <a:srgbClr val="800080"/>
      </a:folHlink>
    </a:clrScheme>
    <a:fontScheme name="Mukautettu 1">
      <a:majorFont>
        <a:latin typeface="Montserrat"/>
        <a:ea typeface="Arial"/>
        <a:cs typeface="Arial"/>
      </a:majorFont>
      <a:minorFont>
        <a:latin typeface="Montserra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ema3" id="{9B86C445-7B04-4FA5-B378-3C3D851ACE4F}" vid="{AB01A575-2EAD-43CA-8FCD-23E7091E57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c60a66f-0a8d-446e-9ac0-836a00d84542}" enabled="0" method="" siteId="{4c60a66f-0a8d-446e-9ac0-836a00d8454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Teema3</Template>
  <TotalTime>131</TotalTime>
  <Words>1478</Words>
  <Application>Microsoft Office PowerPoint</Application>
  <PresentationFormat>Laajakuva</PresentationFormat>
  <Paragraphs>577</Paragraphs>
  <Slides>49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49</vt:i4>
      </vt:variant>
    </vt:vector>
  </HeadingPairs>
  <TitlesOfParts>
    <vt:vector size="53" baseType="lpstr">
      <vt:lpstr>Arial</vt:lpstr>
      <vt:lpstr>Calibri</vt:lpstr>
      <vt:lpstr>Montserrat</vt:lpstr>
      <vt:lpstr>Teema3</vt:lpstr>
      <vt:lpstr>Arkeen Voimaa-itsehoitoryhmien vaikutukset 2023-2024</vt:lpstr>
      <vt:lpstr>WHOQOL-BREF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Asiakaspalautekysely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Haumo Riikka</dc:creator>
  <cp:lastModifiedBy>Portti Vilma</cp:lastModifiedBy>
  <cp:revision>18</cp:revision>
  <cp:lastPrinted>2025-03-18T09:31:55Z</cp:lastPrinted>
  <dcterms:created xsi:type="dcterms:W3CDTF">2025-03-18T07:31:55Z</dcterms:created>
  <dcterms:modified xsi:type="dcterms:W3CDTF">2025-06-10T07:21:04Z</dcterms:modified>
</cp:coreProperties>
</file>