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1583" y="2679976"/>
            <a:ext cx="5403680" cy="4142028"/>
          </a:xfrm>
          <a:prstGeom prst="rect">
            <a:avLst/>
          </a:prstGeom>
        </p:spPr>
      </p:pic>
      <p:pic>
        <p:nvPicPr>
          <p:cNvPr id="8" name="Picture 7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516" y="579856"/>
            <a:ext cx="3397955" cy="608925"/>
          </a:xfrm>
          <a:prstGeom prst="rect">
            <a:avLst/>
          </a:prstGeom>
        </p:spPr>
      </p:pic>
      <p:sp>
        <p:nvSpPr>
          <p:cNvPr id="9" name="Rectangle 9"/>
          <p:cNvSpPr/>
          <p:nvPr/>
        </p:nvSpPr>
        <p:spPr>
          <a:xfrm>
            <a:off x="0" y="6722535"/>
            <a:ext cx="12192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200" y="1825200"/>
            <a:ext cx="9729600" cy="1468800"/>
          </a:xfrm>
        </p:spPr>
        <p:txBody>
          <a:bodyPr rIns="90000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200" y="3301200"/>
            <a:ext cx="8136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3.6.2025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20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 rot="18900000">
            <a:off x="1727201" y="152400"/>
            <a:ext cx="8824969" cy="6629400"/>
            <a:chOff x="1447800" y="3048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5" name="Ellipsi 7"/>
            <p:cNvSpPr/>
            <p:nvPr userDrawn="1"/>
          </p:nvSpPr>
          <p:spPr>
            <a:xfrm>
              <a:off x="4245496" y="304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19" name="Ellipsi 7"/>
            <p:cNvSpPr/>
            <p:nvPr userDrawn="1"/>
          </p:nvSpPr>
          <p:spPr>
            <a:xfrm>
              <a:off x="4267200" y="2971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20" name="Ellipsi 7"/>
            <p:cNvSpPr/>
            <p:nvPr userDrawn="1"/>
          </p:nvSpPr>
          <p:spPr>
            <a:xfrm rot="5400000">
              <a:off x="2960948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21" name="Ellipsi 7"/>
            <p:cNvSpPr/>
            <p:nvPr userDrawn="1"/>
          </p:nvSpPr>
          <p:spPr>
            <a:xfrm rot="5400000">
              <a:off x="5617275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1727201" y="152400"/>
            <a:ext cx="8824969" cy="6629400"/>
            <a:chOff x="1295400" y="1524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0" name="Ellipsi 7"/>
            <p:cNvSpPr/>
            <p:nvPr userDrawn="1"/>
          </p:nvSpPr>
          <p:spPr>
            <a:xfrm>
              <a:off x="4093096" y="152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12" name="Ellipsi 7"/>
            <p:cNvSpPr/>
            <p:nvPr userDrawn="1"/>
          </p:nvSpPr>
          <p:spPr>
            <a:xfrm>
              <a:off x="4114800" y="2819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13" name="Ellipsi 7"/>
            <p:cNvSpPr/>
            <p:nvPr userDrawn="1"/>
          </p:nvSpPr>
          <p:spPr>
            <a:xfrm rot="5400000">
              <a:off x="2808548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14" name="Ellipsi 7"/>
            <p:cNvSpPr/>
            <p:nvPr userDrawn="1"/>
          </p:nvSpPr>
          <p:spPr>
            <a:xfrm rot="5400000">
              <a:off x="5464875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sp>
        <p:nvSpPr>
          <p:cNvPr id="24" name="Rectangle 2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Ellipsi 7"/>
          <p:cNvSpPr/>
          <p:nvPr userDrawn="1"/>
        </p:nvSpPr>
        <p:spPr>
          <a:xfrm>
            <a:off x="5248672" y="2793504"/>
            <a:ext cx="1761728" cy="1321296"/>
          </a:xfrm>
          <a:prstGeom prst="ellipse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327428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Rectangle 3"/>
          <p:cNvSpPr/>
          <p:nvPr userDrawn="1"/>
        </p:nvSpPr>
        <p:spPr>
          <a:xfrm>
            <a:off x="203200" y="228600"/>
            <a:ext cx="11785600" cy="6477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uora yhdysviiva 9"/>
          <p:cNvCxnSpPr/>
          <p:nvPr userDrawn="1"/>
        </p:nvCxnSpPr>
        <p:spPr>
          <a:xfrm>
            <a:off x="203200" y="5181600"/>
            <a:ext cx="117856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9"/>
          <p:cNvCxnSpPr/>
          <p:nvPr userDrawn="1"/>
        </p:nvCxnSpPr>
        <p:spPr>
          <a:xfrm rot="5400000" flipH="1" flipV="1">
            <a:off x="5493184" y="5943733"/>
            <a:ext cx="1524794" cy="2117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9"/>
          <p:cNvCxnSpPr/>
          <p:nvPr userDrawn="1"/>
        </p:nvCxnSpPr>
        <p:spPr>
          <a:xfrm rot="5400000">
            <a:off x="107911" y="2705630"/>
            <a:ext cx="4951412" cy="2117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9"/>
          <p:cNvCxnSpPr/>
          <p:nvPr userDrawn="1"/>
        </p:nvCxnSpPr>
        <p:spPr>
          <a:xfrm rot="5400000">
            <a:off x="2504017" y="2704836"/>
            <a:ext cx="4953000" cy="2117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9"/>
          <p:cNvCxnSpPr/>
          <p:nvPr userDrawn="1"/>
        </p:nvCxnSpPr>
        <p:spPr>
          <a:xfrm rot="5400000">
            <a:off x="4828308" y="2704439"/>
            <a:ext cx="4953794" cy="2117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9"/>
          <p:cNvCxnSpPr/>
          <p:nvPr userDrawn="1"/>
        </p:nvCxnSpPr>
        <p:spPr>
          <a:xfrm rot="5400000">
            <a:off x="7181061" y="2704042"/>
            <a:ext cx="4954588" cy="2117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9"/>
          <p:cNvCxnSpPr/>
          <p:nvPr userDrawn="1"/>
        </p:nvCxnSpPr>
        <p:spPr>
          <a:xfrm rot="10800000">
            <a:off x="2627374" y="2667000"/>
            <a:ext cx="235102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kstiruutu 16"/>
          <p:cNvSpPr txBox="1"/>
          <p:nvPr userDrawn="1"/>
        </p:nvSpPr>
        <p:spPr>
          <a:xfrm>
            <a:off x="262108" y="271791"/>
            <a:ext cx="22352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>
                <a:solidFill>
                  <a:schemeClr val="tx1"/>
                </a:solidFill>
              </a:rPr>
              <a:t>7. Kumppanit</a:t>
            </a:r>
            <a:endParaRPr lang="fi-FI" sz="500" b="1" i="1" cap="small">
              <a:solidFill>
                <a:schemeClr val="tx1"/>
              </a:solidFill>
            </a:endParaRPr>
          </a:p>
        </p:txBody>
      </p:sp>
      <p:sp>
        <p:nvSpPr>
          <p:cNvPr id="34" name="Tekstiruutu 16"/>
          <p:cNvSpPr txBox="1"/>
          <p:nvPr userDrawn="1"/>
        </p:nvSpPr>
        <p:spPr>
          <a:xfrm>
            <a:off x="2655831" y="271790"/>
            <a:ext cx="2235200" cy="40011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>
                <a:solidFill>
                  <a:schemeClr val="tx1"/>
                </a:solidFill>
              </a:rPr>
              <a:t>5. Tärkeät </a:t>
            </a:r>
          </a:p>
          <a:p>
            <a:pPr algn="l"/>
            <a:r>
              <a:rPr lang="fi-FI" sz="1000" b="1" i="1" cap="small">
                <a:solidFill>
                  <a:schemeClr val="tx1"/>
                </a:solidFill>
              </a:rPr>
              <a:t>tehtävät</a:t>
            </a:r>
            <a:endParaRPr lang="fi-FI" sz="500" b="1" i="1" cap="small">
              <a:solidFill>
                <a:schemeClr val="tx1"/>
              </a:solidFill>
            </a:endParaRPr>
          </a:p>
        </p:txBody>
      </p:sp>
      <p:sp>
        <p:nvSpPr>
          <p:cNvPr id="35" name="Tekstiruutu 16"/>
          <p:cNvSpPr txBox="1"/>
          <p:nvPr userDrawn="1"/>
        </p:nvSpPr>
        <p:spPr>
          <a:xfrm>
            <a:off x="5023077" y="271791"/>
            <a:ext cx="22352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>
                <a:solidFill>
                  <a:schemeClr val="tx1"/>
                </a:solidFill>
              </a:rPr>
              <a:t>4.Arvolupaus</a:t>
            </a:r>
            <a:endParaRPr lang="fi-FI" sz="500" b="1" i="1" cap="small">
              <a:solidFill>
                <a:schemeClr val="tx1"/>
              </a:solidFill>
            </a:endParaRPr>
          </a:p>
        </p:txBody>
      </p:sp>
      <p:sp>
        <p:nvSpPr>
          <p:cNvPr id="36" name="Tekstiruutu 16"/>
          <p:cNvSpPr txBox="1"/>
          <p:nvPr userDrawn="1"/>
        </p:nvSpPr>
        <p:spPr>
          <a:xfrm>
            <a:off x="7376093" y="271791"/>
            <a:ext cx="22352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>
                <a:solidFill>
                  <a:schemeClr val="tx1"/>
                </a:solidFill>
              </a:rPr>
              <a:t>2. Asiakassuhteet</a:t>
            </a:r>
            <a:endParaRPr lang="fi-FI" sz="500" b="1" i="1" cap="small">
              <a:solidFill>
                <a:schemeClr val="tx1"/>
              </a:solidFill>
            </a:endParaRPr>
          </a:p>
        </p:txBody>
      </p:sp>
      <p:sp>
        <p:nvSpPr>
          <p:cNvPr id="37" name="Tekstiruutu 16"/>
          <p:cNvSpPr txBox="1"/>
          <p:nvPr userDrawn="1"/>
        </p:nvSpPr>
        <p:spPr>
          <a:xfrm>
            <a:off x="9714879" y="271791"/>
            <a:ext cx="22352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>
                <a:solidFill>
                  <a:schemeClr val="tx1"/>
                </a:solidFill>
              </a:rPr>
              <a:t>1. Asiakasryhmä</a:t>
            </a:r>
            <a:endParaRPr lang="fi-FI" sz="500" b="1" i="1" cap="small">
              <a:solidFill>
                <a:schemeClr val="tx1"/>
              </a:solidFill>
            </a:endParaRPr>
          </a:p>
        </p:txBody>
      </p:sp>
      <p:sp>
        <p:nvSpPr>
          <p:cNvPr id="38" name="Tekstiruutu 16"/>
          <p:cNvSpPr txBox="1"/>
          <p:nvPr userDrawn="1"/>
        </p:nvSpPr>
        <p:spPr>
          <a:xfrm>
            <a:off x="2655831" y="2700513"/>
            <a:ext cx="22352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>
                <a:solidFill>
                  <a:schemeClr val="tx1"/>
                </a:solidFill>
              </a:rPr>
              <a:t>5. Ydinresurssit</a:t>
            </a:r>
            <a:endParaRPr lang="fi-FI" sz="500" b="1" i="1" cap="small">
              <a:solidFill>
                <a:schemeClr val="tx1"/>
              </a:solidFill>
            </a:endParaRPr>
          </a:p>
        </p:txBody>
      </p:sp>
      <p:sp>
        <p:nvSpPr>
          <p:cNvPr id="39" name="Tekstiruutu 16"/>
          <p:cNvSpPr txBox="1"/>
          <p:nvPr userDrawn="1"/>
        </p:nvSpPr>
        <p:spPr>
          <a:xfrm>
            <a:off x="7376093" y="2700513"/>
            <a:ext cx="22352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>
                <a:solidFill>
                  <a:schemeClr val="tx1"/>
                </a:solidFill>
              </a:rPr>
              <a:t>3. Kanavat</a:t>
            </a:r>
            <a:endParaRPr lang="fi-FI" sz="500" b="1" i="1" cap="small">
              <a:solidFill>
                <a:schemeClr val="tx1"/>
              </a:solidFill>
            </a:endParaRPr>
          </a:p>
        </p:txBody>
      </p:sp>
      <p:cxnSp>
        <p:nvCxnSpPr>
          <p:cNvPr id="41" name="Suora yhdysviiva 9"/>
          <p:cNvCxnSpPr/>
          <p:nvPr userDrawn="1"/>
        </p:nvCxnSpPr>
        <p:spPr>
          <a:xfrm rot="10800000">
            <a:off x="7300973" y="2667000"/>
            <a:ext cx="235102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iruutu 16"/>
          <p:cNvSpPr txBox="1"/>
          <p:nvPr userDrawn="1"/>
        </p:nvSpPr>
        <p:spPr>
          <a:xfrm>
            <a:off x="260123" y="5214119"/>
            <a:ext cx="22352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>
                <a:solidFill>
                  <a:schemeClr val="tx1"/>
                </a:solidFill>
              </a:rPr>
              <a:t>8. Kulurakenne</a:t>
            </a:r>
            <a:endParaRPr lang="fi-FI" sz="500" b="1" i="1" cap="small">
              <a:solidFill>
                <a:schemeClr val="tx1"/>
              </a:solidFill>
            </a:endParaRPr>
          </a:p>
        </p:txBody>
      </p:sp>
      <p:sp>
        <p:nvSpPr>
          <p:cNvPr id="43" name="Tekstiruutu 16"/>
          <p:cNvSpPr txBox="1"/>
          <p:nvPr userDrawn="1"/>
        </p:nvSpPr>
        <p:spPr>
          <a:xfrm>
            <a:off x="6299200" y="5214119"/>
            <a:ext cx="294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>
                <a:solidFill>
                  <a:schemeClr val="tx1"/>
                </a:solidFill>
              </a:rPr>
              <a:t>9. Vaikuttavuus ja mittarit</a:t>
            </a:r>
            <a:endParaRPr lang="fi-FI" sz="500" b="1" i="1" cap="small">
              <a:solidFill>
                <a:schemeClr val="tx1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792" y="281722"/>
            <a:ext cx="414400" cy="3059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7200" y="282903"/>
            <a:ext cx="406400" cy="38986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9200" y="5225902"/>
            <a:ext cx="508000" cy="40758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79200" y="293852"/>
            <a:ext cx="571733" cy="3320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6266" y="282902"/>
            <a:ext cx="419001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12592" y="2710353"/>
            <a:ext cx="516467" cy="3873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11803" y="293851"/>
            <a:ext cx="4256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19119" y="5257800"/>
            <a:ext cx="442784" cy="381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58598" y="2699847"/>
            <a:ext cx="463943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76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5400000">
            <a:off x="2930790" y="3997061"/>
            <a:ext cx="5519738" cy="2116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3" y="4648200"/>
            <a:ext cx="5689599" cy="1588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5689602" y="3733802"/>
            <a:ext cx="6502401" cy="1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24"/>
          <p:cNvGrpSpPr>
            <a:grpSpLocks/>
          </p:cNvGrpSpPr>
          <p:nvPr userDrawn="1"/>
        </p:nvGrpSpPr>
        <p:grpSpPr bwMode="auto">
          <a:xfrm>
            <a:off x="5803900" y="3954225"/>
            <a:ext cx="704851" cy="523875"/>
            <a:chOff x="4660595" y="3300006"/>
            <a:chExt cx="528485" cy="523009"/>
          </a:xfrm>
        </p:grpSpPr>
        <p:sp>
          <p:nvSpPr>
            <p:cNvPr id="10" name="Plus 9"/>
            <p:cNvSpPr/>
            <p:nvPr/>
          </p:nvSpPr>
          <p:spPr>
            <a:xfrm>
              <a:off x="4708206" y="3357062"/>
              <a:ext cx="431675" cy="432672"/>
            </a:xfrm>
            <a:prstGeom prst="mathPlus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60595" y="3300006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grpSp>
        <p:nvGrpSpPr>
          <p:cNvPr id="12" name="Group 23"/>
          <p:cNvGrpSpPr>
            <a:grpSpLocks/>
          </p:cNvGrpSpPr>
          <p:nvPr userDrawn="1"/>
        </p:nvGrpSpPr>
        <p:grpSpPr bwMode="auto">
          <a:xfrm>
            <a:off x="5791200" y="5547619"/>
            <a:ext cx="704851" cy="522287"/>
            <a:chOff x="4650843" y="4887634"/>
            <a:chExt cx="528485" cy="523009"/>
          </a:xfrm>
        </p:grpSpPr>
        <p:sp>
          <p:nvSpPr>
            <p:cNvPr id="13" name="Minus 12"/>
            <p:cNvSpPr/>
            <p:nvPr/>
          </p:nvSpPr>
          <p:spPr>
            <a:xfrm>
              <a:off x="4673062" y="4909890"/>
              <a:ext cx="488808" cy="488036"/>
            </a:xfrm>
            <a:prstGeom prst="mathMinus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rgbClr val="FF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650843" y="4887634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p:sp>
        <p:nvSpPr>
          <p:cNvPr id="15" name="Title 1"/>
          <p:cNvSpPr txBox="1">
            <a:spLocks/>
          </p:cNvSpPr>
          <p:nvPr userDrawn="1"/>
        </p:nvSpPr>
        <p:spPr bwMode="auto">
          <a:xfrm>
            <a:off x="0" y="0"/>
            <a:ext cx="23368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Skenaario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7354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djettipuu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0" y="63500"/>
            <a:ext cx="9296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00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2748191" y="-2564642"/>
            <a:ext cx="6705600" cy="1201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75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3.6.2025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411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8866" y="3796906"/>
            <a:ext cx="5083135" cy="3061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200" y="1825200"/>
            <a:ext cx="9729600" cy="1468800"/>
          </a:xfrm>
        </p:spPr>
        <p:txBody>
          <a:bodyPr rIns="90000"/>
          <a:lstStyle/>
          <a:p>
            <a:r>
              <a:rPr lang="fi-FI" noProof="0"/>
              <a:t>Muokkaa perustyyl. napsautt.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200" y="3301200"/>
            <a:ext cx="8136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/>
              <a:t>Muokkaa alaotsikon perustyyliä napsautt.</a:t>
            </a:r>
          </a:p>
        </p:txBody>
      </p:sp>
      <p:sp>
        <p:nvSpPr>
          <p:cNvPr id="12" name="Rectangle 9"/>
          <p:cNvSpPr/>
          <p:nvPr/>
        </p:nvSpPr>
        <p:spPr>
          <a:xfrm>
            <a:off x="0" y="6722535"/>
            <a:ext cx="12192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noProof="0"/>
          </a:p>
        </p:txBody>
      </p:sp>
      <p:pic>
        <p:nvPicPr>
          <p:cNvPr id="13" name="Picture 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40" y="6272940"/>
            <a:ext cx="2066544" cy="370332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3.6.2025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5277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äliotsikkodi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otsikko_kuva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4526280"/>
          </a:xfrm>
          <a:prstGeom prst="rect">
            <a:avLst/>
          </a:prstGeom>
        </p:spPr>
      </p:pic>
      <p:pic>
        <p:nvPicPr>
          <p:cNvPr id="13" name="Picture 8" descr="ribbon_kansisivu.jpg"/>
          <p:cNvPicPr>
            <a:picLocks noChangeAspect="1"/>
          </p:cNvPicPr>
          <p:nvPr/>
        </p:nvPicPr>
        <p:blipFill>
          <a:blip r:embed="rId3"/>
          <a:srcRect r="13860"/>
          <a:stretch>
            <a:fillRect/>
          </a:stretch>
        </p:blipFill>
        <p:spPr>
          <a:xfrm>
            <a:off x="9140093" y="4724400"/>
            <a:ext cx="3051907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200" y="4550400"/>
            <a:ext cx="9652800" cy="1044000"/>
          </a:xfrm>
        </p:spPr>
        <p:txBody>
          <a:bodyPr rIns="90000" anchor="b" anchorCtr="0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200" y="5594400"/>
            <a:ext cx="9652800" cy="828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/>
              <a:t>Muokkaa alaotsikon perustyyliä napsautt.</a:t>
            </a:r>
          </a:p>
        </p:txBody>
      </p:sp>
      <p:sp>
        <p:nvSpPr>
          <p:cNvPr id="14" name="Rectangle 9"/>
          <p:cNvSpPr/>
          <p:nvPr/>
        </p:nvSpPr>
        <p:spPr>
          <a:xfrm>
            <a:off x="0" y="6722535"/>
            <a:ext cx="12192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3.6.2025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5"/>
          <p:cNvSpPr/>
          <p:nvPr/>
        </p:nvSpPr>
        <p:spPr>
          <a:xfrm rot="10800000" flipV="1">
            <a:off x="0" y="4508280"/>
            <a:ext cx="12192000" cy="36000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 baseline="30000"/>
          </a:p>
        </p:txBody>
      </p:sp>
      <p:pic>
        <p:nvPicPr>
          <p:cNvPr id="15" name="Picture 11" descr="logo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140" y="6272940"/>
            <a:ext cx="2066544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01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dia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200" y="1628800"/>
            <a:ext cx="10372800" cy="13608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45328" y="5445224"/>
            <a:ext cx="4896544" cy="349072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7" name="Picture 7" descr="ribbon_sisaltosivu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2077" y="4521201"/>
            <a:ext cx="3429923" cy="2336799"/>
          </a:xfrm>
          <a:prstGeom prst="rect">
            <a:avLst/>
          </a:prstGeom>
        </p:spPr>
      </p:pic>
      <p:sp>
        <p:nvSpPr>
          <p:cNvPr id="8" name="Rectangle 6"/>
          <p:cNvSpPr/>
          <p:nvPr userDrawn="1"/>
        </p:nvSpPr>
        <p:spPr>
          <a:xfrm>
            <a:off x="0" y="6722535"/>
            <a:ext cx="12192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9" name="Picture 16" descr="logo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6140" y="6272940"/>
            <a:ext cx="2066544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07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ribbon_sisaltosivu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2077" y="4521201"/>
            <a:ext cx="3429923" cy="2336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3.6.2025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6"/>
          <p:cNvSpPr/>
          <p:nvPr/>
        </p:nvSpPr>
        <p:spPr>
          <a:xfrm>
            <a:off x="0" y="6722535"/>
            <a:ext cx="12192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9" name="Picture 1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140" y="6272940"/>
            <a:ext cx="2066544" cy="37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25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uora yhdysviiva 6"/>
          <p:cNvCxnSpPr/>
          <p:nvPr userDrawn="1"/>
        </p:nvCxnSpPr>
        <p:spPr>
          <a:xfrm>
            <a:off x="0" y="5517232"/>
            <a:ext cx="12192000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 userDrawn="1"/>
        </p:nvCxnSpPr>
        <p:spPr>
          <a:xfrm>
            <a:off x="0" y="0"/>
            <a:ext cx="12192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 userDrawn="1"/>
        </p:nvCxnSpPr>
        <p:spPr>
          <a:xfrm flipV="1">
            <a:off x="0" y="0"/>
            <a:ext cx="12192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i 9"/>
          <p:cNvSpPr/>
          <p:nvPr userDrawn="1"/>
        </p:nvSpPr>
        <p:spPr>
          <a:xfrm>
            <a:off x="5135894" y="2132856"/>
            <a:ext cx="1920213" cy="1440160"/>
          </a:xfrm>
          <a:prstGeom prst="ellipse">
            <a:avLst/>
          </a:prstGeom>
          <a:solidFill>
            <a:srgbClr val="01205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cxnSp>
        <p:nvCxnSpPr>
          <p:cNvPr id="17" name="Suora yhdysviiva 16"/>
          <p:cNvCxnSpPr/>
          <p:nvPr userDrawn="1"/>
        </p:nvCxnSpPr>
        <p:spPr>
          <a:xfrm rot="5400000" flipH="1" flipV="1">
            <a:off x="5566623" y="6187724"/>
            <a:ext cx="1250776" cy="2117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13400" y="2434084"/>
            <a:ext cx="965200" cy="850900"/>
          </a:xfrm>
          <a:prstGeom prst="rect">
            <a:avLst/>
          </a:prstGeom>
        </p:spPr>
      </p:pic>
      <p:sp>
        <p:nvSpPr>
          <p:cNvPr id="11" name="Tekstiruutu 16"/>
          <p:cNvSpPr txBox="1"/>
          <p:nvPr userDrawn="1"/>
        </p:nvSpPr>
        <p:spPr>
          <a:xfrm>
            <a:off x="4751851" y="620689"/>
            <a:ext cx="2766549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/>
              <a:t>Ajattelee ja tuntee?</a:t>
            </a:r>
            <a:endParaRPr lang="fi-FI" sz="900" b="0" i="1"/>
          </a:p>
        </p:txBody>
      </p:sp>
      <p:sp>
        <p:nvSpPr>
          <p:cNvPr id="12" name="Tekstiruutu 16"/>
          <p:cNvSpPr txBox="1"/>
          <p:nvPr userDrawn="1"/>
        </p:nvSpPr>
        <p:spPr>
          <a:xfrm>
            <a:off x="8636000" y="2514601"/>
            <a:ext cx="2766549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/>
              <a:t>Näkee?</a:t>
            </a:r>
            <a:endParaRPr lang="fi-FI" sz="900" b="0" i="1"/>
          </a:p>
        </p:txBody>
      </p:sp>
      <p:sp>
        <p:nvSpPr>
          <p:cNvPr id="13" name="Tekstiruutu 16"/>
          <p:cNvSpPr txBox="1"/>
          <p:nvPr userDrawn="1"/>
        </p:nvSpPr>
        <p:spPr>
          <a:xfrm>
            <a:off x="4775200" y="4038601"/>
            <a:ext cx="2766549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/>
              <a:t>Sanoo ja tekee?</a:t>
            </a:r>
            <a:endParaRPr lang="fi-FI" sz="900" b="0" i="1"/>
          </a:p>
        </p:txBody>
      </p:sp>
      <p:sp>
        <p:nvSpPr>
          <p:cNvPr id="14" name="Tekstiruutu 16"/>
          <p:cNvSpPr txBox="1"/>
          <p:nvPr userDrawn="1"/>
        </p:nvSpPr>
        <p:spPr>
          <a:xfrm>
            <a:off x="609600" y="2514601"/>
            <a:ext cx="2766549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/>
              <a:t>Kuulee?</a:t>
            </a:r>
            <a:endParaRPr lang="fi-FI" sz="900" b="0" i="1"/>
          </a:p>
        </p:txBody>
      </p:sp>
      <p:sp>
        <p:nvSpPr>
          <p:cNvPr id="15" name="Tekstiruutu 16"/>
          <p:cNvSpPr txBox="1"/>
          <p:nvPr userDrawn="1"/>
        </p:nvSpPr>
        <p:spPr>
          <a:xfrm>
            <a:off x="101600" y="5562601"/>
            <a:ext cx="2766549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/>
              <a:t>Kipupisteet</a:t>
            </a:r>
            <a:endParaRPr lang="fi-FI" sz="900" b="0" i="1"/>
          </a:p>
        </p:txBody>
      </p:sp>
      <p:sp>
        <p:nvSpPr>
          <p:cNvPr id="16" name="Tekstiruutu 16"/>
          <p:cNvSpPr txBox="1"/>
          <p:nvPr userDrawn="1"/>
        </p:nvSpPr>
        <p:spPr>
          <a:xfrm>
            <a:off x="6275851" y="5562601"/>
            <a:ext cx="2766549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/>
              <a:t>Onnistumiset</a:t>
            </a:r>
            <a:endParaRPr lang="fi-FI" sz="900" b="0" i="1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787847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3.6.2025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390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uorakulmio 49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6463275" y="4572001"/>
            <a:ext cx="58303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425"/>
              </a:spcBef>
            </a:pPr>
            <a:r>
              <a:rPr lang="fi-FI" sz="1400" b="1">
                <a:solidFill>
                  <a:prstClr val="black"/>
                </a:solidFill>
                <a:latin typeface="Arial"/>
                <a:cs typeface="Arial"/>
              </a:rPr>
              <a:t>Asiakaskokemuksen keskeiset rakennuspalikat</a:t>
            </a:r>
          </a:p>
        </p:txBody>
      </p:sp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188384" y="4572001"/>
            <a:ext cx="19030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i-FI" sz="1400" b="1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Profiilin painotukset</a:t>
            </a:r>
            <a:endParaRPr lang="fi-FI" sz="140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cxnSp>
        <p:nvCxnSpPr>
          <p:cNvPr id="51" name="Suora yhdysviiva 50"/>
          <p:cNvCxnSpPr/>
          <p:nvPr userDrawn="1"/>
        </p:nvCxnSpPr>
        <p:spPr>
          <a:xfrm flipV="1">
            <a:off x="6400800" y="4653136"/>
            <a:ext cx="0" cy="2016224"/>
          </a:xfrm>
          <a:prstGeom prst="line">
            <a:avLst/>
          </a:prstGeom>
          <a:ln w="254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8217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115616" y="499224"/>
            <a:ext cx="11988800" cy="1588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1" y="713200"/>
            <a:ext cx="12104508" cy="277401"/>
            <a:chOff x="0" y="1153343"/>
            <a:chExt cx="9078381" cy="277401"/>
          </a:xfrm>
        </p:grpSpPr>
        <p:sp>
          <p:nvSpPr>
            <p:cNvPr id="3" name="Pentagon 2"/>
            <p:cNvSpPr/>
            <p:nvPr userDrawn="1"/>
          </p:nvSpPr>
          <p:spPr>
            <a:xfrm>
              <a:off x="762000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noProof="0"/>
            </a:p>
          </p:txBody>
        </p:sp>
        <p:sp>
          <p:nvSpPr>
            <p:cNvPr id="4" name="Pentagon 3"/>
            <p:cNvSpPr/>
            <p:nvPr userDrawn="1"/>
          </p:nvSpPr>
          <p:spPr>
            <a:xfrm>
              <a:off x="3037327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noProof="0"/>
            </a:p>
          </p:txBody>
        </p:sp>
        <p:sp>
          <p:nvSpPr>
            <p:cNvPr id="5" name="Pentagon 4"/>
            <p:cNvSpPr/>
            <p:nvPr userDrawn="1"/>
          </p:nvSpPr>
          <p:spPr>
            <a:xfrm>
              <a:off x="5312654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noProof="0"/>
            </a:p>
          </p:txBody>
        </p:sp>
        <p:sp>
          <p:nvSpPr>
            <p:cNvPr id="6" name="Pentagon 5"/>
            <p:cNvSpPr/>
            <p:nvPr userDrawn="1"/>
          </p:nvSpPr>
          <p:spPr>
            <a:xfrm>
              <a:off x="7587981" y="1164344"/>
              <a:ext cx="14904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 noProof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0" y="1153343"/>
              <a:ext cx="53764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100" noProof="0"/>
                <a:t>Vaiheet</a:t>
              </a:r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1" y="6062990"/>
            <a:ext cx="8354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/>
              <a:t>Kokemus</a:t>
            </a:r>
          </a:p>
        </p:txBody>
      </p:sp>
      <p:cxnSp>
        <p:nvCxnSpPr>
          <p:cNvPr id="29" name="Curved Connector 28"/>
          <p:cNvCxnSpPr>
            <a:endCxn id="77" idx="1"/>
          </p:cNvCxnSpPr>
          <p:nvPr userDrawn="1"/>
        </p:nvCxnSpPr>
        <p:spPr>
          <a:xfrm rot="16200000" flipH="1">
            <a:off x="486321" y="2206080"/>
            <a:ext cx="1698719" cy="639357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diamond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02" idx="1"/>
            <a:endCxn id="77" idx="5"/>
          </p:cNvCxnSpPr>
          <p:nvPr userDrawn="1"/>
        </p:nvCxnSpPr>
        <p:spPr>
          <a:xfrm rot="16200000" flipV="1">
            <a:off x="1730282" y="3551643"/>
            <a:ext cx="1416236" cy="1278715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06" idx="2"/>
            <a:endCxn id="102" idx="6"/>
          </p:cNvCxnSpPr>
          <p:nvPr userDrawn="1"/>
        </p:nvCxnSpPr>
        <p:spPr>
          <a:xfrm rot="10800000" flipV="1">
            <a:off x="3251200" y="1524000"/>
            <a:ext cx="711200" cy="3429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06" idx="6"/>
            <a:endCxn id="110" idx="0"/>
          </p:cNvCxnSpPr>
          <p:nvPr userDrawn="1"/>
        </p:nvCxnSpPr>
        <p:spPr>
          <a:xfrm>
            <a:off x="4165601" y="1524000"/>
            <a:ext cx="1322785" cy="169624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0"/>
          <p:cNvCxnSpPr>
            <a:stCxn id="110" idx="4"/>
            <a:endCxn id="85" idx="2"/>
          </p:cNvCxnSpPr>
          <p:nvPr userDrawn="1"/>
        </p:nvCxnSpPr>
        <p:spPr>
          <a:xfrm rot="16200000" flipH="1">
            <a:off x="4925816" y="3935217"/>
            <a:ext cx="1732752" cy="607615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0"/>
          <p:cNvCxnSpPr>
            <a:stCxn id="85" idx="6"/>
            <a:endCxn id="117" idx="2"/>
          </p:cNvCxnSpPr>
          <p:nvPr userDrawn="1"/>
        </p:nvCxnSpPr>
        <p:spPr>
          <a:xfrm flipV="1">
            <a:off x="6299200" y="1524000"/>
            <a:ext cx="812800" cy="3581400"/>
          </a:xfrm>
          <a:prstGeom prst="curvedConnector3">
            <a:avLst>
              <a:gd name="adj1" fmla="val 21987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40"/>
          <p:cNvCxnSpPr>
            <a:endCxn id="117" idx="4"/>
          </p:cNvCxnSpPr>
          <p:nvPr userDrawn="1"/>
        </p:nvCxnSpPr>
        <p:spPr>
          <a:xfrm rot="16200000" flipV="1">
            <a:off x="7150100" y="1663700"/>
            <a:ext cx="1143000" cy="1016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40"/>
          <p:cNvCxnSpPr>
            <a:stCxn id="123" idx="0"/>
            <a:endCxn id="121" idx="4"/>
          </p:cNvCxnSpPr>
          <p:nvPr userDrawn="1"/>
        </p:nvCxnSpPr>
        <p:spPr>
          <a:xfrm rot="16200000" flipV="1">
            <a:off x="8001000" y="3124200"/>
            <a:ext cx="1066800" cy="6096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40"/>
          <p:cNvCxnSpPr>
            <a:stCxn id="126" idx="2"/>
            <a:endCxn id="123" idx="4"/>
          </p:cNvCxnSpPr>
          <p:nvPr userDrawn="1"/>
        </p:nvCxnSpPr>
        <p:spPr>
          <a:xfrm rot="10800000">
            <a:off x="8839200" y="4114800"/>
            <a:ext cx="914400" cy="990600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40"/>
          <p:cNvCxnSpPr>
            <a:stCxn id="126" idx="7"/>
            <a:endCxn id="129" idx="2"/>
          </p:cNvCxnSpPr>
          <p:nvPr userDrawn="1"/>
        </p:nvCxnSpPr>
        <p:spPr>
          <a:xfrm rot="5400000" flipH="1" flipV="1">
            <a:off x="8381362" y="3069681"/>
            <a:ext cx="3527518" cy="436157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40"/>
          <p:cNvCxnSpPr>
            <a:endCxn id="129" idx="5"/>
          </p:cNvCxnSpPr>
          <p:nvPr userDrawn="1"/>
        </p:nvCxnSpPr>
        <p:spPr>
          <a:xfrm rot="16200000" flipV="1">
            <a:off x="10133965" y="1980562"/>
            <a:ext cx="2155919" cy="135056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 userDrawn="1"/>
        </p:nvCxnSpPr>
        <p:spPr>
          <a:xfrm>
            <a:off x="101600" y="5562600"/>
            <a:ext cx="11988800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1219200" y="6205047"/>
            <a:ext cx="107696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 userDrawn="1"/>
        </p:nvSpPr>
        <p:spPr>
          <a:xfrm>
            <a:off x="1119585" y="23622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7" name="Oval 76"/>
          <p:cNvSpPr/>
          <p:nvPr userDrawn="1"/>
        </p:nvSpPr>
        <p:spPr>
          <a:xfrm>
            <a:off x="1625600" y="33528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8" name="Oval 77"/>
          <p:cNvSpPr/>
          <p:nvPr userDrawn="1"/>
        </p:nvSpPr>
        <p:spPr>
          <a:xfrm>
            <a:off x="1930400" y="39624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9" name="Oval 78"/>
          <p:cNvSpPr/>
          <p:nvPr userDrawn="1"/>
        </p:nvSpPr>
        <p:spPr>
          <a:xfrm>
            <a:off x="2743200" y="42672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0" name="Oval 79"/>
          <p:cNvSpPr/>
          <p:nvPr userDrawn="1"/>
        </p:nvSpPr>
        <p:spPr>
          <a:xfrm>
            <a:off x="3425939" y="40386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1" name="Oval 80"/>
          <p:cNvSpPr/>
          <p:nvPr userDrawn="1"/>
        </p:nvSpPr>
        <p:spPr>
          <a:xfrm>
            <a:off x="3525187" y="25908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2" name="Oval 81"/>
          <p:cNvSpPr/>
          <p:nvPr userDrawn="1"/>
        </p:nvSpPr>
        <p:spPr>
          <a:xfrm>
            <a:off x="4775200" y="17526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3" name="Oval 82"/>
          <p:cNvSpPr/>
          <p:nvPr userDrawn="1"/>
        </p:nvSpPr>
        <p:spPr>
          <a:xfrm>
            <a:off x="5226277" y="24384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4" name="Oval 83"/>
          <p:cNvSpPr/>
          <p:nvPr userDrawn="1"/>
        </p:nvSpPr>
        <p:spPr>
          <a:xfrm>
            <a:off x="5486400" y="41910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5" name="Oval 84"/>
          <p:cNvSpPr/>
          <p:nvPr userDrawn="1"/>
        </p:nvSpPr>
        <p:spPr>
          <a:xfrm>
            <a:off x="6096000" y="50292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6" name="Oval 85"/>
          <p:cNvSpPr/>
          <p:nvPr userDrawn="1"/>
        </p:nvSpPr>
        <p:spPr>
          <a:xfrm>
            <a:off x="6341159" y="4171152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7" name="Oval 86"/>
          <p:cNvSpPr/>
          <p:nvPr userDrawn="1"/>
        </p:nvSpPr>
        <p:spPr>
          <a:xfrm>
            <a:off x="6386569" y="31242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8" name="Oval 87"/>
          <p:cNvSpPr/>
          <p:nvPr userDrawn="1"/>
        </p:nvSpPr>
        <p:spPr>
          <a:xfrm>
            <a:off x="6547077" y="2146156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9" name="Oval 88"/>
          <p:cNvSpPr/>
          <p:nvPr userDrawn="1"/>
        </p:nvSpPr>
        <p:spPr>
          <a:xfrm>
            <a:off x="7721600" y="21336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0" name="Oval 89"/>
          <p:cNvSpPr/>
          <p:nvPr userDrawn="1"/>
        </p:nvSpPr>
        <p:spPr>
          <a:xfrm>
            <a:off x="8432800" y="33528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1" name="Oval 90"/>
          <p:cNvSpPr/>
          <p:nvPr userDrawn="1"/>
        </p:nvSpPr>
        <p:spPr>
          <a:xfrm>
            <a:off x="8940800" y="46482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2" name="Oval 91"/>
          <p:cNvSpPr/>
          <p:nvPr userDrawn="1"/>
        </p:nvSpPr>
        <p:spPr>
          <a:xfrm>
            <a:off x="9855200" y="39624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3" name="Oval 92"/>
          <p:cNvSpPr/>
          <p:nvPr userDrawn="1"/>
        </p:nvSpPr>
        <p:spPr>
          <a:xfrm>
            <a:off x="9956800" y="24384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4" name="Oval 93"/>
          <p:cNvSpPr/>
          <p:nvPr userDrawn="1"/>
        </p:nvSpPr>
        <p:spPr>
          <a:xfrm>
            <a:off x="10594861" y="2819843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76" y="98541"/>
            <a:ext cx="853440" cy="30480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4619" y="6286500"/>
            <a:ext cx="249381" cy="3429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5867400"/>
            <a:ext cx="381267" cy="273050"/>
          </a:xfrm>
          <a:prstGeom prst="rect">
            <a:avLst/>
          </a:prstGeom>
        </p:spPr>
      </p:pic>
      <p:sp>
        <p:nvSpPr>
          <p:cNvPr id="102" name="Oval 101"/>
          <p:cNvSpPr/>
          <p:nvPr userDrawn="1"/>
        </p:nvSpPr>
        <p:spPr>
          <a:xfrm>
            <a:off x="3048000" y="48768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6" name="Oval 105"/>
          <p:cNvSpPr/>
          <p:nvPr userDrawn="1"/>
        </p:nvSpPr>
        <p:spPr>
          <a:xfrm>
            <a:off x="3962400" y="14478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0" name="Oval 109"/>
          <p:cNvSpPr/>
          <p:nvPr userDrawn="1"/>
        </p:nvSpPr>
        <p:spPr>
          <a:xfrm>
            <a:off x="5386785" y="3220248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7" name="Oval 116"/>
          <p:cNvSpPr/>
          <p:nvPr userDrawn="1"/>
        </p:nvSpPr>
        <p:spPr>
          <a:xfrm>
            <a:off x="7112000" y="14478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1" name="Oval 120"/>
          <p:cNvSpPr/>
          <p:nvPr userDrawn="1"/>
        </p:nvSpPr>
        <p:spPr>
          <a:xfrm>
            <a:off x="8128000" y="27432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3" name="Oval 122"/>
          <p:cNvSpPr/>
          <p:nvPr userDrawn="1"/>
        </p:nvSpPr>
        <p:spPr>
          <a:xfrm>
            <a:off x="8737600" y="39624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6" name="Oval 125"/>
          <p:cNvSpPr/>
          <p:nvPr userDrawn="1"/>
        </p:nvSpPr>
        <p:spPr>
          <a:xfrm>
            <a:off x="9753600" y="50292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9" name="Oval 128"/>
          <p:cNvSpPr/>
          <p:nvPr userDrawn="1"/>
        </p:nvSpPr>
        <p:spPr>
          <a:xfrm>
            <a:off x="10363200" y="1447800"/>
            <a:ext cx="2032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6" name="Rectangle 13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4116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45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623392" y="457200"/>
            <a:ext cx="2496277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8" name="Suorakulmio 17"/>
          <p:cNvSpPr/>
          <p:nvPr userDrawn="1"/>
        </p:nvSpPr>
        <p:spPr>
          <a:xfrm>
            <a:off x="3407702" y="457200"/>
            <a:ext cx="2496277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9" name="Suorakulmio 18"/>
          <p:cNvSpPr/>
          <p:nvPr userDrawn="1"/>
        </p:nvSpPr>
        <p:spPr>
          <a:xfrm>
            <a:off x="6192011" y="457200"/>
            <a:ext cx="2496277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0" name="Suorakulmio 19"/>
          <p:cNvSpPr/>
          <p:nvPr userDrawn="1"/>
        </p:nvSpPr>
        <p:spPr>
          <a:xfrm>
            <a:off x="8976320" y="457200"/>
            <a:ext cx="2496277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5" name="Suorakulmio 24"/>
          <p:cNvSpPr/>
          <p:nvPr userDrawn="1"/>
        </p:nvSpPr>
        <p:spPr>
          <a:xfrm>
            <a:off x="623392" y="3429000"/>
            <a:ext cx="2496277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6" name="Suorakulmio 25"/>
          <p:cNvSpPr/>
          <p:nvPr userDrawn="1"/>
        </p:nvSpPr>
        <p:spPr>
          <a:xfrm>
            <a:off x="3407702" y="3429000"/>
            <a:ext cx="2496277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7" name="Suorakulmio 26"/>
          <p:cNvSpPr/>
          <p:nvPr userDrawn="1"/>
        </p:nvSpPr>
        <p:spPr>
          <a:xfrm>
            <a:off x="6192011" y="3429000"/>
            <a:ext cx="2496277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8" name="Suorakulmio 27"/>
          <p:cNvSpPr/>
          <p:nvPr userDrawn="1"/>
        </p:nvSpPr>
        <p:spPr>
          <a:xfrm>
            <a:off x="8976320" y="3429000"/>
            <a:ext cx="2496277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7385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orakulmio 19"/>
          <p:cNvSpPr/>
          <p:nvPr userDrawn="1"/>
        </p:nvSpPr>
        <p:spPr>
          <a:xfrm>
            <a:off x="9144000" y="228600"/>
            <a:ext cx="28448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Suorakulmio 19"/>
          <p:cNvSpPr/>
          <p:nvPr userDrawn="1"/>
        </p:nvSpPr>
        <p:spPr>
          <a:xfrm>
            <a:off x="8432800" y="2286000"/>
            <a:ext cx="28448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6" name="Suorakulmio 19"/>
          <p:cNvSpPr/>
          <p:nvPr userDrawn="1"/>
        </p:nvSpPr>
        <p:spPr>
          <a:xfrm>
            <a:off x="9144000" y="4343400"/>
            <a:ext cx="28448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406802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5410200"/>
            <a:ext cx="12192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3" name="Rectangle 22"/>
          <p:cNvSpPr/>
          <p:nvPr userDrawn="1"/>
        </p:nvSpPr>
        <p:spPr>
          <a:xfrm>
            <a:off x="0" y="4082784"/>
            <a:ext cx="12192000" cy="13274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 userDrawn="1"/>
        </p:nvSpPr>
        <p:spPr>
          <a:xfrm>
            <a:off x="14231" y="0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219200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652857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4042071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5325562"/>
            <a:ext cx="367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04800" y="42688"/>
            <a:ext cx="14750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/>
              <a:t>Fyysiset elementit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04800" y="1259654"/>
            <a:ext cx="21275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/>
              <a:t>Asiakkaan polku palvelussa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304800" y="2671967"/>
            <a:ext cx="47195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/>
              <a:t>Front-office, asiakaspalvelija, asiakkaalle näkyvä osa palvelusta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304801" y="4062677"/>
            <a:ext cx="37561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noProof="0"/>
              <a:t>Back-office</a:t>
            </a:r>
            <a:r>
              <a:rPr lang="fi-FI" sz="1100" noProof="0"/>
              <a:t>, asiakkaalle näkymätön osa palvelusta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304800" y="5366016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/>
              <a:t>Tukitoiminnot ja</a:t>
            </a:r>
            <a:r>
              <a:rPr lang="fi-FI" sz="1100" baseline="0" noProof="0"/>
              <a:t> päätöksenteko</a:t>
            </a:r>
            <a:endParaRPr lang="fi-FI" sz="1100" noProof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68637" y="2514601"/>
            <a:ext cx="986167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/>
              <a:t>Vuorovaikutus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1" y="3886201"/>
            <a:ext cx="132343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fi-FI" sz="700" cap="all" noProof="0"/>
              <a:t>NÄKYVyys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243710" y="5210146"/>
            <a:ext cx="1468671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/>
              <a:t>Sisäinen</a:t>
            </a:r>
            <a:r>
              <a:rPr lang="fi-FI" sz="700" cap="all" baseline="0" noProof="0"/>
              <a:t> vuorovaikutus</a:t>
            </a:r>
            <a:endParaRPr lang="fi-FI" sz="700" cap="all" noProof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2716151"/>
            <a:ext cx="12192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0" y="4086255"/>
            <a:ext cx="12192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411788"/>
            <a:ext cx="12192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00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Ellipsi 5"/>
          <p:cNvSpPr/>
          <p:nvPr userDrawn="1"/>
        </p:nvSpPr>
        <p:spPr>
          <a:xfrm>
            <a:off x="2063552" y="476672"/>
            <a:ext cx="7968885" cy="5976664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7" name="Ellipsi 6"/>
          <p:cNvSpPr/>
          <p:nvPr userDrawn="1"/>
        </p:nvSpPr>
        <p:spPr>
          <a:xfrm>
            <a:off x="3311691" y="1412776"/>
            <a:ext cx="5472608" cy="4104456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8" name="Ellipsi 7"/>
          <p:cNvSpPr/>
          <p:nvPr userDrawn="1"/>
        </p:nvSpPr>
        <p:spPr>
          <a:xfrm>
            <a:off x="4847861" y="2564904"/>
            <a:ext cx="2400267" cy="1800200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7595" y="2971800"/>
            <a:ext cx="13208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75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7200" y="274638"/>
            <a:ext cx="10372800" cy="1143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fi-FI" noProof="0"/>
              <a:t>Muokkaa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200" y="1602000"/>
            <a:ext cx="10372800" cy="4525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72000" y="6451200"/>
            <a:ext cx="12048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296BCC30-2BB7-4CF5-A15A-E25F6E5CE828}" type="datetimeFigureOut">
              <a:rPr lang="fi-FI" smtClean="0"/>
              <a:pPr/>
              <a:t>3.6.2025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25600" y="6451200"/>
            <a:ext cx="41280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4000" y="6451200"/>
            <a:ext cx="523200" cy="266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673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E6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02E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»"/>
        <a:defRPr sz="2000" kern="1200">
          <a:solidFill>
            <a:srgbClr val="002E63"/>
          </a:solidFill>
          <a:latin typeface="+mn-lt"/>
          <a:ea typeface="+mn-ea"/>
          <a:cs typeface="+mn-cs"/>
        </a:defRPr>
      </a:lvl2pPr>
      <a:lvl3pPr marL="11448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E63"/>
          </a:solidFill>
          <a:latin typeface="+mn-lt"/>
          <a:ea typeface="+mn-ea"/>
          <a:cs typeface="+mn-cs"/>
        </a:defRPr>
      </a:lvl3pPr>
      <a:lvl4pPr marL="16020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rgbClr val="002E63"/>
          </a:solidFill>
          <a:latin typeface="+mn-lt"/>
          <a:ea typeface="+mn-ea"/>
          <a:cs typeface="+mn-cs"/>
        </a:defRPr>
      </a:lvl4pPr>
      <a:lvl5pPr marL="2059200" indent="-230400" algn="l" defTabSz="914400" rtl="0" eaLnBrk="1" latinLnBrk="0" hangingPunct="1">
        <a:spcBef>
          <a:spcPts val="24"/>
        </a:spcBef>
        <a:buClr>
          <a:schemeClr val="accent1"/>
        </a:buClr>
        <a:buFont typeface="Verdana" pitchFamily="34" charset="0"/>
        <a:buChar char="»"/>
        <a:defRPr sz="1400" kern="1200">
          <a:solidFill>
            <a:srgbClr val="002E63"/>
          </a:solidFill>
          <a:latin typeface="+mn-lt"/>
          <a:ea typeface="+mn-ea"/>
          <a:cs typeface="+mn-cs"/>
        </a:defRPr>
      </a:lvl5pPr>
      <a:lvl6pPr marL="2327275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6pPr>
      <a:lvl7pPr marL="2605088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7pPr>
      <a:lvl8pPr marL="28702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8pPr>
      <a:lvl9pPr marL="31369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CA2722F9-9019-FBDD-A27C-C2641253921C}"/>
              </a:ext>
            </a:extLst>
          </p:cNvPr>
          <p:cNvSpPr/>
          <p:nvPr/>
        </p:nvSpPr>
        <p:spPr>
          <a:xfrm>
            <a:off x="8003515" y="2932028"/>
            <a:ext cx="1288096" cy="89311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Ammattilainen antaa asiakasohjausta  chatissa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6EDECF12-4220-D9D9-B17E-EB4D0EE926B1}"/>
              </a:ext>
            </a:extLst>
          </p:cNvPr>
          <p:cNvSpPr/>
          <p:nvPr/>
        </p:nvSpPr>
        <p:spPr>
          <a:xfrm>
            <a:off x="1567366" y="1484684"/>
            <a:ext cx="3280071" cy="1142682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Asiakas tai hänen läheinen etsii tietoa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Pohteen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etusivulta ja hakukentän haulla ”henkilökohtainen apu tai vastaava sana” selain tarjoaa Omaolon palveluarviota. Linkki palveluarvioon löytyy myös henkilökohtaisen avun keskuksen ja vammaispalveluiden ensiarviotiimin sivulta.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31" name="Rounded Rectangle 1">
            <a:extLst>
              <a:ext uri="{FF2B5EF4-FFF2-40B4-BE49-F238E27FC236}">
                <a16:creationId xmlns:a16="http://schemas.microsoft.com/office/drawing/2014/main" id="{890F1C0B-9DF9-644A-A806-9BAE558DBD0E}"/>
              </a:ext>
            </a:extLst>
          </p:cNvPr>
          <p:cNvSpPr/>
          <p:nvPr/>
        </p:nvSpPr>
        <p:spPr>
          <a:xfrm>
            <a:off x="4579924" y="287387"/>
            <a:ext cx="1365957" cy="831221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Tietokone</a:t>
            </a:r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Rounded Rectangle 3">
            <a:extLst>
              <a:ext uri="{FF2B5EF4-FFF2-40B4-BE49-F238E27FC236}">
                <a16:creationId xmlns:a16="http://schemas.microsoft.com/office/drawing/2014/main" id="{5442F703-4228-9C30-8637-F09A9DE0D59F}"/>
              </a:ext>
            </a:extLst>
          </p:cNvPr>
          <p:cNvSpPr/>
          <p:nvPr/>
        </p:nvSpPr>
        <p:spPr>
          <a:xfrm>
            <a:off x="5966314" y="4396698"/>
            <a:ext cx="1625327" cy="798674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Ammattilainen päivittää ajantasaiset tiedot </a:t>
            </a:r>
            <a:r>
              <a:rPr kumimoji="0" lang="fi-FI" sz="1050" b="0" i="0" u="none" strike="noStrike" kern="1200" cap="none" spc="0" normalizeH="0" baseline="0" noProof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Pohteen</a:t>
            </a: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nettisivuille</a:t>
            </a:r>
          </a:p>
        </p:txBody>
      </p:sp>
      <p:sp>
        <p:nvSpPr>
          <p:cNvPr id="16" name="Rounded Rectangle 3">
            <a:extLst>
              <a:ext uri="{FF2B5EF4-FFF2-40B4-BE49-F238E27FC236}">
                <a16:creationId xmlns:a16="http://schemas.microsoft.com/office/drawing/2014/main" id="{06C402DF-4BE5-9B70-0DED-BBDFF6861093}"/>
              </a:ext>
            </a:extLst>
          </p:cNvPr>
          <p:cNvSpPr/>
          <p:nvPr/>
        </p:nvSpPr>
        <p:spPr>
          <a:xfrm>
            <a:off x="9285363" y="3063797"/>
            <a:ext cx="1625327" cy="692945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Ammattilainen antaa asiakasohjausta puhelimessa</a:t>
            </a:r>
          </a:p>
        </p:txBody>
      </p:sp>
      <p:sp>
        <p:nvSpPr>
          <p:cNvPr id="25" name="Rounded Rectangle 3">
            <a:extLst>
              <a:ext uri="{FF2B5EF4-FFF2-40B4-BE49-F238E27FC236}">
                <a16:creationId xmlns:a16="http://schemas.microsoft.com/office/drawing/2014/main" id="{714B7F7F-55B1-FD30-8384-19D5EA48C21B}"/>
              </a:ext>
            </a:extLst>
          </p:cNvPr>
          <p:cNvSpPr/>
          <p:nvPr/>
        </p:nvSpPr>
        <p:spPr>
          <a:xfrm>
            <a:off x="1576962" y="256765"/>
            <a:ext cx="1368152" cy="834239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Puhelin</a:t>
            </a:r>
          </a:p>
        </p:txBody>
      </p:sp>
      <p:sp>
        <p:nvSpPr>
          <p:cNvPr id="32" name="Rounded Rectangle 3">
            <a:extLst>
              <a:ext uri="{FF2B5EF4-FFF2-40B4-BE49-F238E27FC236}">
                <a16:creationId xmlns:a16="http://schemas.microsoft.com/office/drawing/2014/main" id="{50EDF877-5E3E-BE38-DEBE-D666DA05402C}"/>
              </a:ext>
            </a:extLst>
          </p:cNvPr>
          <p:cNvSpPr/>
          <p:nvPr/>
        </p:nvSpPr>
        <p:spPr>
          <a:xfrm>
            <a:off x="1936534" y="4355470"/>
            <a:ext cx="1334358" cy="843764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Ammattilainen päivittää Omaolon linkin </a:t>
            </a:r>
            <a:r>
              <a:rPr kumimoji="0" lang="fi-FI" sz="1050" b="0" i="0" u="none" strike="noStrike" kern="1200" cap="none" spc="0" normalizeH="0" baseline="0" noProof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Pohteen</a:t>
            </a: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nettisivuille</a:t>
            </a:r>
          </a:p>
        </p:txBody>
      </p:sp>
      <p:sp>
        <p:nvSpPr>
          <p:cNvPr id="34" name="Rounded Rectangle 3">
            <a:extLst>
              <a:ext uri="{FF2B5EF4-FFF2-40B4-BE49-F238E27FC236}">
                <a16:creationId xmlns:a16="http://schemas.microsoft.com/office/drawing/2014/main" id="{0A35CC4E-D8AA-4E6D-07A3-6FF35C351612}"/>
              </a:ext>
            </a:extLst>
          </p:cNvPr>
          <p:cNvSpPr/>
          <p:nvPr/>
        </p:nvSpPr>
        <p:spPr>
          <a:xfrm>
            <a:off x="3035820" y="284369"/>
            <a:ext cx="1368152" cy="834239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Verdana"/>
                <a:cs typeface="Arial"/>
              </a:rPr>
              <a:t>Internet</a:t>
            </a:r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Rounded Rectangle 1">
            <a:extLst>
              <a:ext uri="{FF2B5EF4-FFF2-40B4-BE49-F238E27FC236}">
                <a16:creationId xmlns:a16="http://schemas.microsoft.com/office/drawing/2014/main" id="{227495EC-E582-82AA-8748-99ED556584CC}"/>
              </a:ext>
            </a:extLst>
          </p:cNvPr>
          <p:cNvSpPr/>
          <p:nvPr/>
        </p:nvSpPr>
        <p:spPr>
          <a:xfrm>
            <a:off x="587431" y="3000683"/>
            <a:ext cx="1349103" cy="824714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Ammattilainen ohjaa asiakasta hakemaan palvelua </a:t>
            </a:r>
          </a:p>
        </p:txBody>
      </p:sp>
      <p:sp>
        <p:nvSpPr>
          <p:cNvPr id="3" name="Suorakulmio 2">
            <a:extLst>
              <a:ext uri="{FF2B5EF4-FFF2-40B4-BE49-F238E27FC236}">
                <a16:creationId xmlns:a16="http://schemas.microsoft.com/office/drawing/2014/main" id="{E972255A-E706-6BE1-E2D4-449B2F34DA62}"/>
              </a:ext>
            </a:extLst>
          </p:cNvPr>
          <p:cNvSpPr/>
          <p:nvPr/>
        </p:nvSpPr>
        <p:spPr>
          <a:xfrm>
            <a:off x="108065" y="6551897"/>
            <a:ext cx="1475126" cy="254552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Tavoitetila</a:t>
            </a:r>
          </a:p>
        </p:txBody>
      </p:sp>
      <p:sp>
        <p:nvSpPr>
          <p:cNvPr id="26" name="Rounded Rectangle 3">
            <a:extLst>
              <a:ext uri="{FF2B5EF4-FFF2-40B4-BE49-F238E27FC236}">
                <a16:creationId xmlns:a16="http://schemas.microsoft.com/office/drawing/2014/main" id="{4E64783E-CD05-A4F9-2CAE-70434CA89D85}"/>
              </a:ext>
            </a:extLst>
          </p:cNvPr>
          <p:cNvSpPr/>
          <p:nvPr/>
        </p:nvSpPr>
        <p:spPr>
          <a:xfrm>
            <a:off x="91989" y="1601732"/>
            <a:ext cx="1349102" cy="824714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Asiakkaalla tai hänen omaisella herää tarve palvelun tarpeesta</a:t>
            </a:r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2242AC8D-A8BD-D5D0-D8B7-05A0E0B0D87C}"/>
              </a:ext>
            </a:extLst>
          </p:cNvPr>
          <p:cNvSpPr/>
          <p:nvPr/>
        </p:nvSpPr>
        <p:spPr>
          <a:xfrm>
            <a:off x="1597694" y="5750337"/>
            <a:ext cx="1034777" cy="66477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Pohteen</a:t>
            </a: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nettisivut</a:t>
            </a:r>
          </a:p>
        </p:txBody>
      </p:sp>
      <p:sp>
        <p:nvSpPr>
          <p:cNvPr id="15" name="Rounded Rectangle 1">
            <a:extLst>
              <a:ext uri="{FF2B5EF4-FFF2-40B4-BE49-F238E27FC236}">
                <a16:creationId xmlns:a16="http://schemas.microsoft.com/office/drawing/2014/main" id="{C511BA74-B0F3-880F-F569-9A223D8396E6}"/>
              </a:ext>
            </a:extLst>
          </p:cNvPr>
          <p:cNvSpPr/>
          <p:nvPr/>
        </p:nvSpPr>
        <p:spPr>
          <a:xfrm>
            <a:off x="2945114" y="5729307"/>
            <a:ext cx="1255576" cy="685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Puhelinliittymä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5CEC1492-26B6-68B1-277B-DD2FDDD6382F}"/>
              </a:ext>
            </a:extLst>
          </p:cNvPr>
          <p:cNvSpPr/>
          <p:nvPr/>
        </p:nvSpPr>
        <p:spPr>
          <a:xfrm>
            <a:off x="9468477" y="139995"/>
            <a:ext cx="2445181" cy="899095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16200000" scaled="0"/>
          </a:gra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Arvio henkilökohtaisesta avusta</a:t>
            </a:r>
          </a:p>
        </p:txBody>
      </p:sp>
      <p:sp>
        <p:nvSpPr>
          <p:cNvPr id="7" name="Rounded Rectangle 1">
            <a:extLst>
              <a:ext uri="{FF2B5EF4-FFF2-40B4-BE49-F238E27FC236}">
                <a16:creationId xmlns:a16="http://schemas.microsoft.com/office/drawing/2014/main" id="{98C3FF28-4067-AD25-0F5B-834C306370C4}"/>
              </a:ext>
            </a:extLst>
          </p:cNvPr>
          <p:cNvSpPr/>
          <p:nvPr/>
        </p:nvSpPr>
        <p:spPr>
          <a:xfrm>
            <a:off x="4507774" y="5729307"/>
            <a:ext cx="1255576" cy="685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Työkaverit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32D9FC1F-EDBE-D0A6-164A-6BCA3DDBBE23}"/>
              </a:ext>
            </a:extLst>
          </p:cNvPr>
          <p:cNvSpPr/>
          <p:nvPr/>
        </p:nvSpPr>
        <p:spPr>
          <a:xfrm>
            <a:off x="5076617" y="1460427"/>
            <a:ext cx="3232446" cy="1111161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Asiakas saa palveluarvion täyttämisen jälkeen kuntakohtaisen ohjauksen joka sisältää tiedot henkilökohtaisen avun kriteereistä,  Omaolossa on ohjeet palvelun hakemiseen tai linkki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Pohteen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nettisivulle, jossa on ajantasaiset ohjeet.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Rounded Rectangle 1">
            <a:extLst>
              <a:ext uri="{FF2B5EF4-FFF2-40B4-BE49-F238E27FC236}">
                <a16:creationId xmlns:a16="http://schemas.microsoft.com/office/drawing/2014/main" id="{6D5DF902-8BE6-4952-BD23-2ED67EA060A0}"/>
              </a:ext>
            </a:extLst>
          </p:cNvPr>
          <p:cNvSpPr/>
          <p:nvPr/>
        </p:nvSpPr>
        <p:spPr>
          <a:xfrm>
            <a:off x="10900885" y="2963394"/>
            <a:ext cx="1288096" cy="89311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Ammattilainen vastaanottaa lomakkeen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9" name="Rounded Rectangle 3">
            <a:extLst>
              <a:ext uri="{FF2B5EF4-FFF2-40B4-BE49-F238E27FC236}">
                <a16:creationId xmlns:a16="http://schemas.microsoft.com/office/drawing/2014/main" id="{E00808E2-9D38-984B-8703-C71602BAF6CD}"/>
              </a:ext>
            </a:extLst>
          </p:cNvPr>
          <p:cNvSpPr/>
          <p:nvPr/>
        </p:nvSpPr>
        <p:spPr>
          <a:xfrm>
            <a:off x="3942009" y="4430879"/>
            <a:ext cx="1625327" cy="692946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Omaolon pääkäyttäjä päivittää säännöllisesti ajantasaiset tiedot Omaoloon</a:t>
            </a:r>
          </a:p>
        </p:txBody>
      </p:sp>
      <p:sp>
        <p:nvSpPr>
          <p:cNvPr id="20" name="Rounded Rectangle 1">
            <a:extLst>
              <a:ext uri="{FF2B5EF4-FFF2-40B4-BE49-F238E27FC236}">
                <a16:creationId xmlns:a16="http://schemas.microsoft.com/office/drawing/2014/main" id="{CF02610A-1AE8-9200-B60E-3296D36342ED}"/>
              </a:ext>
            </a:extLst>
          </p:cNvPr>
          <p:cNvSpPr/>
          <p:nvPr/>
        </p:nvSpPr>
        <p:spPr>
          <a:xfrm>
            <a:off x="6069814" y="5750337"/>
            <a:ext cx="1255576" cy="68580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Omaolo</a:t>
            </a:r>
          </a:p>
        </p:txBody>
      </p:sp>
      <p:sp>
        <p:nvSpPr>
          <p:cNvPr id="8" name="Rounded Rectangle 1">
            <a:extLst>
              <a:ext uri="{FF2B5EF4-FFF2-40B4-BE49-F238E27FC236}">
                <a16:creationId xmlns:a16="http://schemas.microsoft.com/office/drawing/2014/main" id="{21EA0ED1-887B-AC74-944B-BDDA9DE4B827}"/>
              </a:ext>
            </a:extLst>
          </p:cNvPr>
          <p:cNvSpPr/>
          <p:nvPr/>
        </p:nvSpPr>
        <p:spPr>
          <a:xfrm>
            <a:off x="8543986" y="1563120"/>
            <a:ext cx="3487294" cy="915044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Asiakas siirtyy Omaolosta </a:t>
            </a:r>
            <a:r>
              <a:rPr kumimoji="0" lang="fi-FI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Pohteen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sosiaalipalvelujen internetsivulle, josta hän löytää ajantasaiset ohjeet palvelun hakemiseen.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50" b="0" i="0" u="none" strike="noStrike" kern="1200" cap="none" spc="0" normalizeH="0" baseline="0" noProof="0">
              <a:ln>
                <a:noFill/>
              </a:ln>
              <a:solidFill>
                <a:srgbClr val="002E6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ounded Rectangle 1">
            <a:extLst>
              <a:ext uri="{FF2B5EF4-FFF2-40B4-BE49-F238E27FC236}">
                <a16:creationId xmlns:a16="http://schemas.microsoft.com/office/drawing/2014/main" id="{BF1512D9-DD48-221B-52AC-8AF6A7BDFC01}"/>
              </a:ext>
            </a:extLst>
          </p:cNvPr>
          <p:cNvSpPr/>
          <p:nvPr/>
        </p:nvSpPr>
        <p:spPr>
          <a:xfrm>
            <a:off x="10899360" y="4340362"/>
            <a:ext cx="1288096" cy="89311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>
                <a:ln>
                  <a:noFill/>
                </a:ln>
                <a:solidFill>
                  <a:srgbClr val="002E63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Asiakkaan hakemuksen käsittely alkaa</a:t>
            </a: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1338007"/>
      </p:ext>
    </p:extLst>
  </p:cSld>
  <p:clrMapOvr>
    <a:masterClrMapping/>
  </p:clrMapOvr>
</p:sld>
</file>

<file path=ppt/theme/theme1.xml><?xml version="1.0" encoding="utf-8"?>
<a:theme xmlns:a="http://schemas.openxmlformats.org/drawingml/2006/main" name="Kuntaliitto">
  <a:themeElements>
    <a:clrScheme name="Kuntaliitto">
      <a:dk1>
        <a:srgbClr val="002E63"/>
      </a:dk1>
      <a:lt1>
        <a:sysClr val="window" lastClr="FFFFFF"/>
      </a:lt1>
      <a:dk2>
        <a:srgbClr val="000000"/>
      </a:dk2>
      <a:lt2>
        <a:srgbClr val="EEECE1"/>
      </a:lt2>
      <a:accent1>
        <a:srgbClr val="002E63"/>
      </a:accent1>
      <a:accent2>
        <a:srgbClr val="00A6D6"/>
      </a:accent2>
      <a:accent3>
        <a:srgbClr val="6B8F00"/>
      </a:accent3>
      <a:accent4>
        <a:srgbClr val="B5BA05"/>
      </a:accent4>
      <a:accent5>
        <a:srgbClr val="F25900"/>
      </a:accent5>
      <a:accent6>
        <a:srgbClr val="E0AD12"/>
      </a:accent6>
      <a:hlink>
        <a:srgbClr val="0000FF"/>
      </a:hlink>
      <a:folHlink>
        <a:srgbClr val="800080"/>
      </a:folHlink>
    </a:clrScheme>
    <a:fontScheme name="Kuntaliit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295">
      <a:srgbClr val="002E63"/>
    </a:custClr>
    <a:custClr name="PMS Process Cyan">
      <a:srgbClr val="00A6D6"/>
    </a:custClr>
    <a:custClr name="PMS 1655">
      <a:srgbClr val="F25900"/>
    </a:custClr>
    <a:custClr name="PMS 124">
      <a:srgbClr val="E0AD12"/>
    </a:custClr>
    <a:custClr name="PMS 603">
      <a:srgbClr val="EBE657"/>
    </a:custClr>
    <a:custClr name="PMS 2583">
      <a:srgbClr val="9E4DAB"/>
    </a:custClr>
    <a:custClr name="PMS 200">
      <a:srgbClr val="BA122B"/>
    </a:custClr>
    <a:custClr name="PMS 377">
      <a:srgbClr val="6B8F00"/>
    </a:custClr>
    <a:custClr name="PMS 390">
      <a:srgbClr val="B5BA05"/>
    </a:custClr>
    <a:custClr name="PMS 1525">
      <a:srgbClr val="BA5700"/>
    </a:custClr>
    <a:custClr name="PMS 729">
      <a:srgbClr val="C48F5E"/>
    </a:custClr>
    <a:custClr name="PMS Warm Gray 6">
      <a:srgbClr val="ADA194"/>
    </a:custClr>
    <a:custClr name="PMS 651">
      <a:srgbClr val="A1ADC7"/>
    </a:custClr>
    <a:custClr name="PMS 2905">
      <a:srgbClr val="9EC9E3"/>
    </a:custClr>
    <a:custClr name="PMS 660">
      <a:srgbClr val="426BB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138</Words>
  <Application>Microsoft Office PowerPoint</Application>
  <PresentationFormat>Laajakuva</PresentationFormat>
  <Paragraphs>21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Verdana</vt:lpstr>
      <vt:lpstr>Kuntaliitto</vt:lpstr>
      <vt:lpstr>PowerPoint-esitys</vt:lpstr>
    </vt:vector>
  </TitlesOfParts>
  <Company>Pohde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Pietikäinen Riina</dc:creator>
  <cp:lastModifiedBy>Pietikäinen Riina</cp:lastModifiedBy>
  <cp:revision>2</cp:revision>
  <dcterms:created xsi:type="dcterms:W3CDTF">2025-06-03T10:31:01Z</dcterms:created>
  <dcterms:modified xsi:type="dcterms:W3CDTF">2025-06-03T10:51:46Z</dcterms:modified>
</cp:coreProperties>
</file>